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23" r:id="rId2"/>
    <p:sldId id="344" r:id="rId3"/>
    <p:sldId id="345" r:id="rId4"/>
    <p:sldId id="305" r:id="rId5"/>
    <p:sldId id="306" r:id="rId6"/>
    <p:sldId id="324" r:id="rId7"/>
    <p:sldId id="325" r:id="rId8"/>
    <p:sldId id="346" r:id="rId9"/>
    <p:sldId id="333" r:id="rId10"/>
    <p:sldId id="316" r:id="rId11"/>
    <p:sldId id="307" r:id="rId12"/>
    <p:sldId id="326" r:id="rId13"/>
    <p:sldId id="327" r:id="rId14"/>
    <p:sldId id="347" r:id="rId15"/>
    <p:sldId id="348" r:id="rId16"/>
    <p:sldId id="340" r:id="rId17"/>
    <p:sldId id="334" r:id="rId18"/>
    <p:sldId id="349" r:id="rId19"/>
    <p:sldId id="350" r:id="rId20"/>
    <p:sldId id="351" r:id="rId21"/>
    <p:sldId id="329" r:id="rId22"/>
    <p:sldId id="352" r:id="rId23"/>
    <p:sldId id="353" r:id="rId24"/>
    <p:sldId id="354" r:id="rId25"/>
    <p:sldId id="355" r:id="rId26"/>
    <p:sldId id="356" r:id="rId27"/>
    <p:sldId id="357" r:id="rId2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6666"/>
    <a:srgbClr val="003366"/>
    <a:srgbClr val="006600"/>
    <a:srgbClr val="660066"/>
    <a:srgbClr val="990033"/>
    <a:srgbClr val="CC0066"/>
    <a:srgbClr val="333333"/>
    <a:srgbClr val="4D4D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229" autoAdjust="0"/>
    <p:restoredTop sz="94660"/>
  </p:normalViewPr>
  <p:slideViewPr>
    <p:cSldViewPr>
      <p:cViewPr varScale="1">
        <p:scale>
          <a:sx n="67" d="100"/>
          <a:sy n="67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A85C4-259A-4404-852B-843A39D869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D4BF2-BFB9-47C3-A287-B691F2B852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F725A-FA9A-44C5-BC41-C1284CDFDD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B5B1-9763-4DDA-BDE9-CC355F9E96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34600-E215-46FE-A162-2FE50F0A55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E321-6EEF-478A-B1A6-96F4123549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72703-D23D-4D02-A807-7B6E9B258C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D4E6E-964F-476A-B4C7-AF8967C494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50744-0C55-453C-931C-19B3926461D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A3A21-94B4-4F58-9E4B-31E266BF71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14C62-2210-4668-B4AE-8026D523050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50000">
              <a:schemeClr val="bg1"/>
            </a:gs>
            <a:gs pos="100000">
              <a:srgbClr val="99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977EF9BB-3251-4250-B3B5-3D54F41331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-180528" y="1052736"/>
            <a:ext cx="916058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6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برمجة تطبيقات الأجهزة الذكية</a:t>
            </a:r>
            <a:endParaRPr lang="en-US" sz="66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cs typeface="PT Bold Broken" pitchFamily="2" charset="-78"/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5"/>
          <a:stretch>
            <a:fillRect/>
          </a:stretch>
        </p:blipFill>
        <p:spPr bwMode="auto">
          <a:xfrm>
            <a:off x="3132138" y="3357563"/>
            <a:ext cx="25908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04864"/>
            <a:ext cx="9144000" cy="4032448"/>
          </a:xfrm>
        </p:spPr>
        <p:txBody>
          <a:bodyPr/>
          <a:lstStyle/>
          <a:p>
            <a:pPr eaLnBrk="1" hangingPunct="1">
              <a:defRPr/>
            </a:pPr>
            <a:r>
              <a:rPr lang="ar-SA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الهدف من أي تطبيق هو </a:t>
            </a:r>
            <a:r>
              <a:rPr lang="ar-SA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معالجة البيانات باختلاف أنواعها</a:t>
            </a:r>
            <a:br>
              <a:rPr lang="ar-SA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</a:br>
            <a:r>
              <a:rPr lang="ar-SA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/>
            </a:r>
            <a:br>
              <a:rPr lang="ar-SA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</a:br>
            <a:r>
              <a:rPr lang="ar-SA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تأتي هذه البيانات من المستخدم</a:t>
            </a:r>
            <a:br>
              <a:rPr lang="ar-SA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</a:br>
            <a:r>
              <a:rPr lang="ar-SA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/>
            </a:r>
            <a:br>
              <a:rPr lang="ar-SA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</a:br>
            <a:r>
              <a:rPr lang="ar-SA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وتكون إما قيم ثابتة أو متغيرة</a:t>
            </a:r>
            <a:endParaRPr lang="en-US" b="1" dirty="0" smtClean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PT Bold Broken" pitchFamily="2" charset="-78"/>
            </a:endParaRPr>
          </a:p>
        </p:txBody>
      </p:sp>
      <p:pic>
        <p:nvPicPr>
          <p:cNvPr id="71683" name="Picture 3" descr="قبعه التفكي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1082926" cy="151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043609" y="1052737"/>
            <a:ext cx="705743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5400" b="1" dirty="0" smtClean="0">
                <a:solidFill>
                  <a:srgbClr val="D60093"/>
                </a:solidFill>
                <a:cs typeface="PT Bold Broken" pitchFamily="2" charset="-78"/>
              </a:rPr>
              <a:t>عرفي الثابت ؟؟</a:t>
            </a:r>
          </a:p>
          <a:p>
            <a:endParaRPr lang="ar-SA" sz="1200" b="1" dirty="0" smtClean="0">
              <a:solidFill>
                <a:srgbClr val="D60093"/>
              </a:solidFill>
              <a:cs typeface="PT Bold Broken" pitchFamily="2" charset="-78"/>
            </a:endParaRPr>
          </a:p>
          <a:p>
            <a:r>
              <a:rPr lang="ar-SA" sz="4000" b="1" dirty="0" smtClean="0">
                <a:solidFill>
                  <a:schemeClr val="accent2"/>
                </a:solidFill>
                <a:cs typeface="Akhbar MT" pitchFamily="2" charset="-78"/>
              </a:rPr>
              <a:t>هو اعطاء اسم لقيمة معينة لا يمكن تغييرها أثناء تنفيذ البرنامج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39552" y="3645024"/>
            <a:ext cx="7718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5400" b="1" dirty="0" smtClean="0">
                <a:solidFill>
                  <a:srgbClr val="D60093"/>
                </a:solidFill>
                <a:cs typeface="PT Bold Broken" pitchFamily="2" charset="-78"/>
              </a:rPr>
              <a:t>عرفي المتغير ؟؟</a:t>
            </a:r>
          </a:p>
          <a:p>
            <a:endParaRPr lang="ar-SA" sz="2000" b="1" dirty="0" smtClean="0">
              <a:solidFill>
                <a:srgbClr val="D60093"/>
              </a:solidFill>
              <a:cs typeface="PT Bold Broken" pitchFamily="2" charset="-78"/>
            </a:endParaRPr>
          </a:p>
          <a:p>
            <a:r>
              <a:rPr lang="ar-SA" sz="4000" b="1" dirty="0" smtClean="0">
                <a:solidFill>
                  <a:schemeClr val="accent2"/>
                </a:solidFill>
                <a:cs typeface="Akhbar MT" pitchFamily="2" charset="-78"/>
              </a:rPr>
              <a:t>هو مكان في الذاكرة الرئيسية تخزن فيه البيانات وتعطى اسم معين</a:t>
            </a:r>
            <a:endParaRPr lang="en-US" sz="4000" b="1" dirty="0">
              <a:solidFill>
                <a:schemeClr val="accent2"/>
              </a:solidFill>
              <a:cs typeface="Akhbar MT" pitchFamily="2" charset="-78"/>
            </a:endParaRPr>
          </a:p>
        </p:txBody>
      </p:sp>
      <p:pic>
        <p:nvPicPr>
          <p:cNvPr id="4" name="Picture 3" descr="قبعه التفكير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32656"/>
            <a:ext cx="139223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88" y="1700808"/>
            <a:ext cx="9144000" cy="1657350"/>
          </a:xfrm>
        </p:spPr>
        <p:txBody>
          <a:bodyPr/>
          <a:lstStyle/>
          <a:p>
            <a:pPr eaLnBrk="1" hangingPunct="1">
              <a:defRPr/>
            </a:pPr>
            <a:r>
              <a:rPr lang="ar-SA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ما الأمر المستخدم في تعريف المتغيرات ؟</a:t>
            </a:r>
            <a:r>
              <a:rPr lang="ar-SA" b="1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ّ</a:t>
            </a:r>
            <a:endParaRPr lang="en-US" b="1" dirty="0" smtClean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PT Bold Broken" pitchFamily="2" charset="-78"/>
            </a:endParaRPr>
          </a:p>
        </p:txBody>
      </p:sp>
      <p:pic>
        <p:nvPicPr>
          <p:cNvPr id="81923" name="Picture 3" descr="قبعه التفكير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0162" y="188640"/>
            <a:ext cx="139223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79388" y="3284984"/>
            <a:ext cx="871378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Dim</a:t>
            </a:r>
          </a:p>
          <a:p>
            <a:pPr algn="ctr">
              <a:defRPr/>
            </a:pPr>
            <a:endParaRPr lang="en-US" sz="60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PT Bold Broken" pitchFamily="2" charset="-78"/>
            </a:endParaRPr>
          </a:p>
          <a:p>
            <a:pPr algn="ctr">
              <a:defRPr/>
            </a:pPr>
            <a:r>
              <a:rPr lang="ar-SA" sz="4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مثال :</a:t>
            </a:r>
            <a:endParaRPr lang="en-US" sz="48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PT Bold Broken" pitchFamily="2" charset="-78"/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Dim </a:t>
            </a:r>
            <a:r>
              <a:rPr lang="en-US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grad</a:t>
            </a:r>
            <a:r>
              <a:rPr lang="en-US" sz="4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 as </a:t>
            </a:r>
            <a:r>
              <a:rPr lang="en-US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single</a:t>
            </a:r>
            <a:endParaRPr lang="en-US" sz="4800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6672"/>
            <a:ext cx="8964488" cy="2808312"/>
          </a:xfrm>
        </p:spPr>
        <p:txBody>
          <a:bodyPr/>
          <a:lstStyle/>
          <a:p>
            <a:pPr algn="r" eaLnBrk="1" hangingPunct="1">
              <a:defRPr/>
            </a:pPr>
            <a:r>
              <a:rPr lang="ar-SA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في </a:t>
            </a:r>
            <a:r>
              <a:rPr lang="en-US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NSB</a:t>
            </a:r>
            <a:r>
              <a:rPr lang="ar-SA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 نتجاهل الاعلان عن </a:t>
            </a:r>
            <a:r>
              <a:rPr lang="ar-S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نوع البيانات</a:t>
            </a:r>
            <a:r>
              <a:rPr lang="ar-SA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/>
            </a:r>
            <a:br>
              <a:rPr lang="ar-SA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</a:br>
            <a:r>
              <a:rPr lang="ar-SA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حيث لا يوجد غير </a:t>
            </a:r>
            <a:r>
              <a:rPr lang="ar-S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نوع واحد </a:t>
            </a:r>
            <a:r>
              <a:rPr lang="ar-SA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من البيانات</a:t>
            </a:r>
            <a:br>
              <a:rPr lang="ar-SA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</a:br>
            <a:r>
              <a:rPr lang="ar-SA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هو البيانات المنوعة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variant</a:t>
            </a:r>
            <a:r>
              <a:rPr lang="ar-SA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/>
            </a:r>
            <a:br>
              <a:rPr lang="ar-SA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</a:br>
            <a:r>
              <a:rPr lang="ar-SA" sz="1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/>
            </a:r>
            <a:br>
              <a:rPr lang="ar-SA" sz="1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</a:br>
            <a:r>
              <a:rPr lang="ar-SA" sz="1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حيث </a:t>
            </a:r>
            <a:r>
              <a:rPr lang="ar-SA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khbar MT" pitchFamily="2" charset="-78"/>
              </a:rPr>
              <a:t>يأخذ نوع البيانات الخاص به من القيمة التي يتم تعيينها له</a:t>
            </a:r>
            <a:endParaRPr lang="en-US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khbar MT" pitchFamily="2" charset="-78"/>
            </a:endParaRPr>
          </a:p>
        </p:txBody>
      </p:sp>
      <p:pic>
        <p:nvPicPr>
          <p:cNvPr id="82947" name="Picture 3" descr="قبعه التفكير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473" y="116632"/>
            <a:ext cx="1200175" cy="167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27"/>
          <a:stretch/>
        </p:blipFill>
        <p:spPr bwMode="auto">
          <a:xfrm>
            <a:off x="683568" y="3429000"/>
            <a:ext cx="780218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232" r="11237"/>
          <a:stretch/>
        </p:blipFill>
        <p:spPr bwMode="auto">
          <a:xfrm>
            <a:off x="755576" y="2834640"/>
            <a:ext cx="4896544" cy="4023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316"/>
          <a:stretch/>
        </p:blipFill>
        <p:spPr bwMode="auto">
          <a:xfrm>
            <a:off x="4151104" y="116632"/>
            <a:ext cx="4855675" cy="2718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6287652" y="2852936"/>
            <a:ext cx="2071702" cy="3571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  <a:cs typeface="+mj-cs"/>
              </a:rPr>
              <a:t>الاسم</a:t>
            </a:r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430264" y="2852936"/>
            <a:ext cx="1785950" cy="357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tx1"/>
                </a:solidFill>
                <a:cs typeface="+mj-cs"/>
              </a:rPr>
              <a:t>صحيح / غير  صحيح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83568" y="2852936"/>
            <a:ext cx="3643338" cy="3571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  <a:cs typeface="+mj-cs"/>
              </a:rPr>
              <a:t>السبب</a:t>
            </a:r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287652" y="3281564"/>
            <a:ext cx="2071702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cs typeface="+mj-cs"/>
              </a:rPr>
              <a:t>4NO</a:t>
            </a:r>
            <a:endParaRPr lang="ar-SA" sz="2000" b="1" dirty="0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430264" y="3281564"/>
            <a:ext cx="1785950" cy="571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cs typeface="+mj-cs"/>
              </a:rPr>
              <a:t>غير صالح</a:t>
            </a:r>
            <a:endParaRPr lang="ar-SA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430264" y="3924506"/>
            <a:ext cx="1785950" cy="571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cs typeface="+mj-cs"/>
              </a:rPr>
              <a:t>صالح</a:t>
            </a:r>
            <a:endParaRPr lang="ar-SA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430264" y="4567448"/>
            <a:ext cx="1785950" cy="571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cs typeface="+mj-cs"/>
              </a:rPr>
              <a:t>غير صالح</a:t>
            </a:r>
            <a:endParaRPr lang="ar-SA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430264" y="5210390"/>
            <a:ext cx="1785950" cy="571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cs typeface="+mj-cs"/>
              </a:rPr>
              <a:t>غير صالح</a:t>
            </a:r>
            <a:endParaRPr lang="ar-SA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287652" y="3924506"/>
            <a:ext cx="2071702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cs typeface="+mj-cs"/>
              </a:rPr>
              <a:t>NO4</a:t>
            </a:r>
            <a:endParaRPr lang="ar-SA" sz="2000" b="1" dirty="0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287652" y="4567448"/>
            <a:ext cx="2071702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cs typeface="+mj-cs"/>
              </a:rPr>
              <a:t>DIM</a:t>
            </a:r>
            <a:endParaRPr lang="ar-SA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287652" y="5210390"/>
            <a:ext cx="2071702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cs typeface="+mj-cs"/>
              </a:rPr>
              <a:t>SA  COMPUTER</a:t>
            </a:r>
            <a:endParaRPr lang="ar-SA" b="1" dirty="0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83568" y="3281564"/>
            <a:ext cx="3643338" cy="57150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cs typeface="+mj-cs"/>
              </a:rPr>
              <a:t>بدأت برقم ولم تبدأ بحرف</a:t>
            </a:r>
            <a:endParaRPr lang="ar-SA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683568" y="3924506"/>
            <a:ext cx="3643338" cy="57150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cs typeface="+mj-cs"/>
              </a:rPr>
              <a:t>بدأت بحرف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683568" y="4567448"/>
            <a:ext cx="3643338" cy="57150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cs typeface="+mj-cs"/>
              </a:rPr>
              <a:t>كلمة مستخدمة في لغة </a:t>
            </a:r>
            <a:r>
              <a:rPr lang="en-US" sz="2000" b="1" dirty="0" smtClean="0">
                <a:solidFill>
                  <a:schemeClr val="tx1"/>
                </a:solidFill>
                <a:cs typeface="+mj-cs"/>
              </a:rPr>
              <a:t>NSB</a:t>
            </a:r>
            <a:endParaRPr lang="ar-SA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83568" y="5210390"/>
            <a:ext cx="3643338" cy="57150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cs typeface="+mj-cs"/>
              </a:rPr>
              <a:t>احتوت على فراغ</a:t>
            </a:r>
            <a:endParaRPr lang="ar-SA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817136" y="1857364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b="1" dirty="0" smtClean="0">
                <a:solidFill>
                  <a:srgbClr val="C00000"/>
                </a:solidFill>
              </a:rPr>
              <a:t>أي من الأسماء التالية تصلح لأن تكون أسماء متغيرات ، وأي منها لا تصلح ، مع بيان السبب ؟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6876010" y="1071546"/>
            <a:ext cx="1513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cs typeface="PT Bold Heading" pitchFamily="2" charset="-78"/>
                <a:sym typeface="Webdings"/>
              </a:rPr>
              <a:t></a:t>
            </a:r>
            <a:r>
              <a:rPr lang="ar-SA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cs typeface="PT Bold Heading" pitchFamily="2" charset="-78"/>
              </a:rPr>
              <a:t>تمرين :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cs typeface="PT Bold Heading" pitchFamily="2" charset="-78"/>
            </a:endParaRPr>
          </a:p>
        </p:txBody>
      </p:sp>
      <p:pic>
        <p:nvPicPr>
          <p:cNvPr id="21" name="Picture 3" descr="قبعه التفكير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8687" y="152746"/>
            <a:ext cx="1152202" cy="160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6193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81300"/>
            <a:ext cx="9144000" cy="2520950"/>
          </a:xfrm>
        </p:spPr>
        <p:txBody>
          <a:bodyPr/>
          <a:lstStyle/>
          <a:p>
            <a:pPr eaLnBrk="1" hangingPunct="1">
              <a:defRPr/>
            </a:pPr>
            <a:r>
              <a:rPr lang="ar-SA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العمليات الحسابية والمنطقية</a:t>
            </a:r>
            <a:endParaRPr lang="en-US" b="1" dirty="0" smtClean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PT Bold Broken" pitchFamily="2" charset="-78"/>
            </a:endParaRPr>
          </a:p>
        </p:txBody>
      </p:sp>
      <p:pic>
        <p:nvPicPr>
          <p:cNvPr id="96259" name="Picture 3" descr="قبعه التفكير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476250"/>
            <a:ext cx="13922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582192" y="1484784"/>
            <a:ext cx="591059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6600" b="1" dirty="0" smtClean="0">
                <a:solidFill>
                  <a:srgbClr val="D60093"/>
                </a:solidFill>
                <a:cs typeface="PT Bold Broken" pitchFamily="2" charset="-78"/>
              </a:rPr>
              <a:t>العمليات الحسابية</a:t>
            </a:r>
            <a:endParaRPr lang="en-US" sz="6600" b="1" dirty="0">
              <a:solidFill>
                <a:srgbClr val="D60093"/>
              </a:solidFill>
              <a:cs typeface="PT Bold Broken" pitchFamily="2" charset="-78"/>
            </a:endParaRP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4067175" y="258719"/>
            <a:ext cx="1152525" cy="10080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ar-SA" sz="36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36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5412500"/>
              </p:ext>
            </p:extLst>
          </p:nvPr>
        </p:nvGraphicFramePr>
        <p:xfrm>
          <a:off x="965587" y="2996952"/>
          <a:ext cx="7143801" cy="2592288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1785950"/>
                <a:gridCol w="1289046"/>
                <a:gridCol w="1954221"/>
                <a:gridCol w="2114584"/>
              </a:tblGrid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العملية الحسابية</a:t>
                      </a:r>
                      <a:endParaRPr lang="ar-SA" sz="20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الرمز</a:t>
                      </a:r>
                      <a:endParaRPr lang="ar-SA" sz="20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الصيغة الجبرية</a:t>
                      </a:r>
                      <a:endParaRPr lang="ar-SA" sz="20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الصيغة البرمجية</a:t>
                      </a:r>
                      <a:endParaRPr lang="ar-SA" sz="20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cap="none" spc="0" dirty="0" smtClean="0">
                          <a:ln>
                            <a:noFill/>
                          </a:ln>
                          <a:effectLst/>
                        </a:rPr>
                        <a:t>الجمع</a:t>
                      </a:r>
                      <a:endParaRPr lang="ar-SA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cap="none" spc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lang="ar-SA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cap="none" spc="0" dirty="0" smtClean="0">
                          <a:ln>
                            <a:noFill/>
                          </a:ln>
                          <a:effectLst/>
                        </a:rPr>
                        <a:t>X + Y</a:t>
                      </a:r>
                      <a:endParaRPr lang="ar-SA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cap="none" spc="0" dirty="0" smtClean="0">
                          <a:ln>
                            <a:noFill/>
                          </a:ln>
                          <a:effectLst/>
                        </a:rPr>
                        <a:t>X + Y</a:t>
                      </a:r>
                      <a:endParaRPr lang="ar-SA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cap="none" spc="0" dirty="0" smtClean="0">
                          <a:ln>
                            <a:noFill/>
                          </a:ln>
                          <a:effectLst/>
                        </a:rPr>
                        <a:t>الطرح</a:t>
                      </a:r>
                      <a:endParaRPr lang="ar-SA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cap="none" spc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lang="ar-SA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 smtClean="0">
                          <a:ln>
                            <a:noFill/>
                          </a:ln>
                          <a:effectLst/>
                        </a:rPr>
                        <a:t>X - Y</a:t>
                      </a:r>
                      <a:endParaRPr lang="ar-SA" sz="20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 smtClean="0">
                          <a:ln>
                            <a:noFill/>
                          </a:ln>
                          <a:effectLst/>
                        </a:rPr>
                        <a:t>X - Y</a:t>
                      </a:r>
                      <a:endParaRPr lang="ar-SA" sz="20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cap="none" spc="0" dirty="0" smtClean="0">
                          <a:ln>
                            <a:noFill/>
                          </a:ln>
                          <a:effectLst/>
                        </a:rPr>
                        <a:t>الضرب</a:t>
                      </a:r>
                      <a:endParaRPr lang="ar-SA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cap="none" spc="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lang="ar-SA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 smtClean="0">
                          <a:ln>
                            <a:noFill/>
                          </a:ln>
                          <a:effectLst/>
                        </a:rPr>
                        <a:t>X Y</a:t>
                      </a:r>
                      <a:endParaRPr lang="ar-SA" sz="20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 smtClean="0">
                          <a:ln>
                            <a:noFill/>
                          </a:ln>
                          <a:effectLst/>
                        </a:rPr>
                        <a:t>X  *  Y</a:t>
                      </a:r>
                      <a:endParaRPr lang="ar-SA" sz="20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cap="none" spc="0" dirty="0" smtClean="0">
                          <a:ln>
                            <a:noFill/>
                          </a:ln>
                          <a:effectLst/>
                        </a:rPr>
                        <a:t>القسمة</a:t>
                      </a:r>
                      <a:endParaRPr lang="ar-SA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cap="none" spc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endParaRPr lang="ar-SA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ar-SA" sz="2000" b="1" cap="none" spc="0" dirty="0" smtClean="0">
                          <a:ln>
                            <a:noFill/>
                          </a:ln>
                          <a:effectLst/>
                        </a:rPr>
                        <a:t>أو  </a:t>
                      </a:r>
                      <a:r>
                        <a:rPr lang="en-US" sz="2000" b="1" cap="none" spc="0" dirty="0" smtClean="0">
                          <a:ln>
                            <a:noFill/>
                          </a:ln>
                          <a:effectLst/>
                        </a:rPr>
                        <a:t>  X </a:t>
                      </a:r>
                      <a:r>
                        <a:rPr lang="ar-SA" sz="2000" b="1" cap="none" spc="0" dirty="0" smtClean="0">
                          <a:ln>
                            <a:noFill/>
                          </a:ln>
                          <a:effectLst/>
                        </a:rPr>
                        <a:t>÷</a:t>
                      </a:r>
                      <a:r>
                        <a:rPr lang="en-US" sz="2000" b="1" cap="none" spc="0" dirty="0" smtClean="0">
                          <a:ln>
                            <a:noFill/>
                          </a:ln>
                          <a:effectLst/>
                        </a:rPr>
                        <a:t> Y</a:t>
                      </a:r>
                      <a:endParaRPr lang="ar-SA" sz="20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 smtClean="0">
                          <a:ln>
                            <a:noFill/>
                          </a:ln>
                          <a:effectLst/>
                        </a:rPr>
                        <a:t>X  /  Y</a:t>
                      </a:r>
                      <a:endParaRPr lang="ar-SA" sz="20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cap="none" spc="0" dirty="0" smtClean="0">
                          <a:ln>
                            <a:noFill/>
                          </a:ln>
                          <a:effectLst/>
                        </a:rPr>
                        <a:t>الأس</a:t>
                      </a:r>
                      <a:endParaRPr lang="ar-SA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cap="none" spc="0" dirty="0" smtClean="0">
                          <a:ln>
                            <a:noFill/>
                          </a:ln>
                          <a:effectLst/>
                        </a:rPr>
                        <a:t>^</a:t>
                      </a:r>
                      <a:endParaRPr lang="ar-SA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ar-SA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 smtClean="0">
                          <a:ln>
                            <a:noFill/>
                          </a:ln>
                          <a:effectLst/>
                        </a:rPr>
                        <a:t>X  </a:t>
                      </a:r>
                      <a:r>
                        <a:rPr lang="ar-SA" sz="2000" b="1" cap="none" spc="0" dirty="0" smtClean="0">
                          <a:ln>
                            <a:noFill/>
                          </a:ln>
                          <a:effectLst/>
                        </a:rPr>
                        <a:t>^</a:t>
                      </a:r>
                      <a:r>
                        <a:rPr lang="en-US" sz="2000" b="1" cap="none" spc="0" dirty="0" smtClean="0">
                          <a:ln>
                            <a:noFill/>
                          </a:ln>
                          <a:effectLst/>
                        </a:rPr>
                        <a:t>  Y</a:t>
                      </a:r>
                      <a:endParaRPr lang="ar-SA" sz="20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كائن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41408113"/>
              </p:ext>
            </p:extLst>
          </p:nvPr>
        </p:nvGraphicFramePr>
        <p:xfrm>
          <a:off x="3347864" y="4725144"/>
          <a:ext cx="358775" cy="476250"/>
        </p:xfrm>
        <a:graphic>
          <a:graphicData uri="http://schemas.openxmlformats.org/presentationml/2006/ole">
            <p:oleObj spid="_x0000_s3082" name="Equation" r:id="rId3" imgW="165028" imgH="418918" progId="Equation.3">
              <p:embed/>
            </p:oleObj>
          </a:graphicData>
        </a:graphic>
      </p:graphicFrame>
      <p:graphicFrame>
        <p:nvGraphicFramePr>
          <p:cNvPr id="3" name="كائن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27731080"/>
              </p:ext>
            </p:extLst>
          </p:nvPr>
        </p:nvGraphicFramePr>
        <p:xfrm>
          <a:off x="3753743" y="5135215"/>
          <a:ext cx="530225" cy="454025"/>
        </p:xfrm>
        <a:graphic>
          <a:graphicData uri="http://schemas.openxmlformats.org/presentationml/2006/ole">
            <p:oleObj spid="_x0000_s3083" name="Equation" r:id="rId4" imgW="190417" imgH="203112" progId="Equation.3">
              <p:embed/>
            </p:oleObj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2747882" y="5877272"/>
            <a:ext cx="585609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dirty="0">
                <a:solidFill>
                  <a:srgbClr val="FFFF00"/>
                </a:solidFill>
                <a:cs typeface="PT Bold Broken" pitchFamily="2" charset="-78"/>
              </a:rPr>
              <a:t> </a:t>
            </a:r>
            <a:r>
              <a:rPr lang="ar-SA" sz="2800" dirty="0" smtClean="0">
                <a:solidFill>
                  <a:srgbClr val="FFFF00"/>
                </a:solidFill>
                <a:cs typeface="PT Bold Broken" pitchFamily="2" charset="-78"/>
              </a:rPr>
              <a:t>اذكري أولوية تنفيذ العمليات الحسابية ؟؟!!</a:t>
            </a:r>
            <a:endParaRPr lang="ar-SA" sz="2800" dirty="0">
              <a:solidFill>
                <a:srgbClr val="FFFF00"/>
              </a:solidFill>
              <a:cs typeface="PT Bold Brok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187624" y="2537232"/>
            <a:ext cx="6723722" cy="642942"/>
          </a:xfrm>
          <a:prstGeom prst="roundRect">
            <a:avLst/>
          </a:prstGeom>
          <a:ln>
            <a:solidFill>
              <a:srgbClr val="ED701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M = 2 * ( 3 - 1 ) ^ 2 / 4  </a:t>
            </a:r>
            <a:endParaRPr lang="ar-S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971600" y="566931"/>
            <a:ext cx="760890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ar-SA" sz="540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cs typeface="PT Bold Heading" pitchFamily="2" charset="-78"/>
              </a:rPr>
              <a:t>نــشـــاط</a:t>
            </a:r>
          </a:p>
          <a:p>
            <a:r>
              <a:rPr lang="ar-SA" sz="360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cs typeface="PT Bold Heading" pitchFamily="2" charset="-78"/>
              </a:rPr>
              <a:t>ما نتيجة تنفيذ العملية التالية</a:t>
            </a:r>
            <a:endParaRPr lang="ar-SA" sz="3600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764934" y="1484784"/>
            <a:ext cx="57278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6600" b="1" dirty="0" smtClean="0">
                <a:solidFill>
                  <a:srgbClr val="D60093"/>
                </a:solidFill>
                <a:cs typeface="PT Bold Broken" pitchFamily="2" charset="-78"/>
              </a:rPr>
              <a:t>العمليات المنطقية</a:t>
            </a:r>
            <a:endParaRPr lang="en-US" sz="6600" b="1" dirty="0">
              <a:solidFill>
                <a:srgbClr val="D60093"/>
              </a:solidFill>
              <a:cs typeface="PT Bold Broken" pitchFamily="2" charset="-78"/>
            </a:endParaRP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4067175" y="258719"/>
            <a:ext cx="1152525" cy="10080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ar-SA" sz="36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36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364088" y="2780928"/>
            <a:ext cx="343200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B050"/>
                </a:solidFill>
                <a:cs typeface="Akhbar MT" pitchFamily="2" charset="-78"/>
              </a:rPr>
              <a:t>هي عمليات يتم فيها المقارنة بين قيمتين سواء كانتا عدديتين أو حرفيتين</a:t>
            </a:r>
          </a:p>
          <a:p>
            <a:endParaRPr lang="ar-SA" sz="3200" b="1" dirty="0" smtClean="0">
              <a:solidFill>
                <a:srgbClr val="00B050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rgbClr val="00B050"/>
                </a:solidFill>
                <a:cs typeface="Akhbar MT" pitchFamily="2" charset="-78"/>
              </a:rPr>
              <a:t>تكون النتيجة دائماً إما </a:t>
            </a:r>
            <a:r>
              <a:rPr lang="ar-SA" sz="3200" b="1" dirty="0" smtClean="0">
                <a:solidFill>
                  <a:srgbClr val="FF0000"/>
                </a:solidFill>
                <a:cs typeface="Akhbar MT" pitchFamily="2" charset="-78"/>
              </a:rPr>
              <a:t>صواب</a:t>
            </a:r>
            <a:r>
              <a:rPr lang="ar-SA" sz="3200" b="1" dirty="0" smtClean="0">
                <a:solidFill>
                  <a:srgbClr val="00B050"/>
                </a:solidFill>
                <a:cs typeface="Akhbar MT" pitchFamily="2" charset="-78"/>
              </a:rPr>
              <a:t> أو </a:t>
            </a:r>
            <a:r>
              <a:rPr lang="ar-SA" sz="3200" b="1" dirty="0" smtClean="0">
                <a:solidFill>
                  <a:srgbClr val="FF0000"/>
                </a:solidFill>
                <a:cs typeface="Akhbar MT" pitchFamily="2" charset="-78"/>
              </a:rPr>
              <a:t>خطأ</a:t>
            </a:r>
            <a:endParaRPr lang="ar-SA" sz="32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9195987"/>
              </p:ext>
            </p:extLst>
          </p:nvPr>
        </p:nvGraphicFramePr>
        <p:xfrm>
          <a:off x="361685" y="2996952"/>
          <a:ext cx="4875690" cy="291961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37845"/>
                <a:gridCol w="2437845"/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العامل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معناه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056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يساوي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056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&lt;&gt;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لا يساوي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056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أكبر من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056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أصغر من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056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=&lt;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أكبر من أو يساوي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056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=&gt;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أصغر من أو يساوي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640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NSB-AppStudio</a:t>
            </a:r>
            <a:endParaRPr lang="ar-SA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>
                <a:cs typeface="PT Bold Broken" pitchFamily="2" charset="-78"/>
              </a:rPr>
              <a:t> بيئة تطوير قوية وكاملة لإنشاء تطبيقات الويب والهواتف الذكية التي تعمل على أغلب أنظمة التشغيل </a:t>
            </a:r>
            <a:r>
              <a:rPr lang="ar-SA" dirty="0" err="1" smtClean="0">
                <a:cs typeface="PT Bold Broken" pitchFamily="2" charset="-78"/>
              </a:rPr>
              <a:t>مثل :</a:t>
            </a:r>
            <a:endParaRPr lang="ar-SA" dirty="0" smtClean="0">
              <a:cs typeface="PT Bold Broken" pitchFamily="2" charset="-78"/>
            </a:endParaRPr>
          </a:p>
          <a:p>
            <a:pPr>
              <a:buNone/>
            </a:pPr>
            <a:r>
              <a:rPr lang="ar-SA" dirty="0" smtClean="0">
                <a:cs typeface="PT Bold Broken" pitchFamily="2" charset="-78"/>
              </a:rPr>
              <a:t>           </a:t>
            </a:r>
            <a:r>
              <a:rPr lang="en-US" dirty="0" err="1" smtClean="0">
                <a:cs typeface="PT Bold Broken" pitchFamily="2" charset="-78"/>
              </a:rPr>
              <a:t>iOS</a:t>
            </a:r>
            <a:r>
              <a:rPr lang="en-US" dirty="0" smtClean="0">
                <a:cs typeface="PT Bold Broken" pitchFamily="2" charset="-78"/>
              </a:rPr>
              <a:t> Android Windows Phone</a:t>
            </a:r>
            <a:endParaRPr lang="ar-SA" dirty="0" smtClean="0">
              <a:cs typeface="PT Bold Broken" pitchFamily="2" charset="-78"/>
            </a:endParaRPr>
          </a:p>
          <a:p>
            <a:endParaRPr lang="ar-SA" dirty="0" smtClean="0">
              <a:cs typeface="PT Bold Broken" pitchFamily="2" charset="-78"/>
            </a:endParaRPr>
          </a:p>
          <a:p>
            <a:r>
              <a:rPr lang="ar-SA" dirty="0" smtClean="0">
                <a:cs typeface="PT Bold Broken" pitchFamily="2" charset="-78"/>
              </a:rPr>
              <a:t>طريقتها سهلة تعتمد على السحب </a:t>
            </a:r>
            <a:r>
              <a:rPr lang="ar-SA" dirty="0" err="1" smtClean="0">
                <a:cs typeface="PT Bold Broken" pitchFamily="2" charset="-78"/>
              </a:rPr>
              <a:t>والافلات</a:t>
            </a:r>
            <a:endParaRPr lang="ar-SA" dirty="0" smtClean="0">
              <a:cs typeface="PT Bold Broken" pitchFamily="2" charset="-78"/>
            </a:endParaRPr>
          </a:p>
          <a:p>
            <a:endParaRPr lang="ar-SA" dirty="0" smtClean="0">
              <a:cs typeface="PT Bold Broken" pitchFamily="2" charset="-78"/>
            </a:endParaRPr>
          </a:p>
          <a:p>
            <a:r>
              <a:rPr lang="ar-SA" dirty="0" smtClean="0">
                <a:cs typeface="PT Bold Broken" pitchFamily="2" charset="-78"/>
              </a:rPr>
              <a:t>تستخدم لغة </a:t>
            </a:r>
            <a:r>
              <a:rPr lang="ar-SA" dirty="0" err="1" smtClean="0">
                <a:cs typeface="PT Bold Broken" pitchFamily="2" charset="-78"/>
              </a:rPr>
              <a:t>الجافا</a:t>
            </a:r>
            <a:r>
              <a:rPr lang="ar-SA" dirty="0" smtClean="0">
                <a:cs typeface="PT Bold Broken" pitchFamily="2" charset="-78"/>
              </a:rPr>
              <a:t> </a:t>
            </a:r>
            <a:r>
              <a:rPr lang="ar-SA" dirty="0" err="1" smtClean="0">
                <a:cs typeface="PT Bold Broken" pitchFamily="2" charset="-78"/>
              </a:rPr>
              <a:t>سكريبت</a:t>
            </a:r>
            <a:r>
              <a:rPr lang="ar-SA" dirty="0" smtClean="0">
                <a:cs typeface="PT Bold Broken" pitchFamily="2" charset="-78"/>
              </a:rPr>
              <a:t> أو </a:t>
            </a:r>
            <a:r>
              <a:rPr lang="ar-SA" dirty="0" err="1" smtClean="0">
                <a:cs typeface="PT Bold Broken" pitchFamily="2" charset="-78"/>
              </a:rPr>
              <a:t>البيسك</a:t>
            </a:r>
            <a:endParaRPr lang="ar-SA" dirty="0" smtClean="0">
              <a:cs typeface="PT Bold Broken" pitchFamily="2" charset="-78"/>
            </a:endParaRPr>
          </a:p>
          <a:p>
            <a:endParaRPr lang="ar-SA" dirty="0">
              <a:cs typeface="PT Bold Broke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480246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505265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7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92375"/>
            <a:ext cx="9144000" cy="1657350"/>
          </a:xfrm>
        </p:spPr>
        <p:txBody>
          <a:bodyPr/>
          <a:lstStyle/>
          <a:p>
            <a:pPr eaLnBrk="1" hangingPunct="1">
              <a:defRPr/>
            </a:pPr>
            <a:r>
              <a:rPr lang="ar-SA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أدوات البرمجة في برنامج </a:t>
            </a:r>
            <a: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NSB</a:t>
            </a:r>
          </a:p>
        </p:txBody>
      </p:sp>
      <p:pic>
        <p:nvPicPr>
          <p:cNvPr id="84995" name="Picture 3" descr="قبعه التفكي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04813"/>
            <a:ext cx="139223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043608" y="1484784"/>
            <a:ext cx="679384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6600" b="1" dirty="0" smtClean="0">
                <a:solidFill>
                  <a:srgbClr val="D60093"/>
                </a:solidFill>
                <a:cs typeface="PT Bold Broken" pitchFamily="2" charset="-78"/>
              </a:rPr>
              <a:t>أدوات إدخال البيانات</a:t>
            </a:r>
            <a:endParaRPr lang="en-US" sz="6600" b="1" dirty="0">
              <a:solidFill>
                <a:srgbClr val="D60093"/>
              </a:solidFill>
              <a:cs typeface="PT Bold Broken" pitchFamily="2" charset="-78"/>
            </a:endParaRP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4067175" y="258719"/>
            <a:ext cx="1152525" cy="10080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ar-SA" sz="36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36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20364" y="2780928"/>
            <a:ext cx="5712076" cy="366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cs typeface="PT Bold Broken" pitchFamily="2" charset="-78"/>
              </a:rPr>
              <a:t>1/ مربع </a:t>
            </a:r>
            <a:r>
              <a:rPr lang="ar-SA" sz="3600" b="1" dirty="0" err="1" smtClean="0">
                <a:solidFill>
                  <a:srgbClr val="C00000"/>
                </a:solidFill>
                <a:cs typeface="PT Bold Broken" pitchFamily="2" charset="-78"/>
              </a:rPr>
              <a:t>النص (</a:t>
            </a:r>
            <a:r>
              <a:rPr lang="en-US" sz="3600" b="1" dirty="0" err="1" smtClean="0">
                <a:solidFill>
                  <a:srgbClr val="C00000"/>
                </a:solidFill>
                <a:cs typeface="PT Bold Broken" pitchFamily="2" charset="-78"/>
              </a:rPr>
              <a:t>TextBox</a:t>
            </a:r>
            <a:r>
              <a:rPr lang="ar-SA" sz="3600" b="1" dirty="0" err="1" smtClean="0">
                <a:solidFill>
                  <a:srgbClr val="C00000"/>
                </a:solidFill>
                <a:cs typeface="PT Bold Broken" pitchFamily="2" charset="-78"/>
              </a:rPr>
              <a:t>) :</a:t>
            </a:r>
            <a:endParaRPr lang="ar-SA" sz="3600" b="1" dirty="0" smtClean="0">
              <a:solidFill>
                <a:srgbClr val="C00000"/>
              </a:solidFill>
              <a:cs typeface="PT Bold Broken" pitchFamily="2" charset="-78"/>
            </a:endParaRPr>
          </a:p>
          <a:p>
            <a:endParaRPr lang="ar-SA" sz="1600" b="1" dirty="0" smtClean="0">
              <a:solidFill>
                <a:srgbClr val="002060"/>
              </a:solidFill>
              <a:cs typeface="Akhbar MT" pitchFamily="2" charset="-78"/>
            </a:endParaRPr>
          </a:p>
          <a:p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تتيح للمستخدم كتابة النص وتخزينه في </a:t>
            </a:r>
            <a:r>
              <a:rPr lang="ar-SA" sz="3600" b="1" dirty="0" err="1" smtClean="0">
                <a:solidFill>
                  <a:srgbClr val="002060"/>
                </a:solidFill>
                <a:cs typeface="Akhbar MT" pitchFamily="2" charset="-78"/>
              </a:rPr>
              <a:t>الخاصية </a:t>
            </a:r>
            <a:r>
              <a:rPr lang="ar-SA" sz="3600" b="1" dirty="0" err="1" smtClean="0">
                <a:solidFill>
                  <a:srgbClr val="002060"/>
                </a:solidFill>
                <a:cs typeface="Akhbar MT" pitchFamily="2" charset="-78"/>
              </a:rPr>
              <a:t>(</a:t>
            </a:r>
            <a:r>
              <a:rPr lang="en-US" sz="3600" b="1" dirty="0" smtClean="0">
                <a:solidFill>
                  <a:srgbClr val="002060"/>
                </a:solidFill>
                <a:cs typeface="Akhbar MT" pitchFamily="2" charset="-78"/>
              </a:rPr>
              <a:t>value</a:t>
            </a:r>
            <a:r>
              <a:rPr lang="ar-SA" sz="3600" b="1" dirty="0" err="1" smtClean="0">
                <a:solidFill>
                  <a:srgbClr val="002060"/>
                </a:solidFill>
                <a:cs typeface="Akhbar MT" pitchFamily="2" charset="-78"/>
              </a:rPr>
              <a:t>)</a:t>
            </a:r>
            <a:endParaRPr lang="ar-SA" sz="3600" b="1" dirty="0" smtClean="0">
              <a:solidFill>
                <a:srgbClr val="002060"/>
              </a:solidFill>
              <a:cs typeface="Akhbar MT" pitchFamily="2" charset="-78"/>
            </a:endParaRPr>
          </a:p>
          <a:p>
            <a:endParaRPr lang="ar-SA" sz="1600" b="1" dirty="0" smtClean="0">
              <a:solidFill>
                <a:srgbClr val="002060"/>
              </a:solidFill>
              <a:cs typeface="Akhbar MT" pitchFamily="2" charset="-78"/>
            </a:endParaRPr>
          </a:p>
          <a:p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وتستخدم للإدخال والإخراج </a:t>
            </a:r>
          </a:p>
          <a:p>
            <a:r>
              <a:rPr lang="ar-SA" sz="2800" dirty="0" smtClean="0">
                <a:solidFill>
                  <a:srgbClr val="FFFF00"/>
                </a:solidFill>
                <a:cs typeface="PT Bold Broken" pitchFamily="2" charset="-78"/>
              </a:rPr>
              <a:t> </a:t>
            </a:r>
            <a:endParaRPr lang="ar-SA" sz="2800" dirty="0" smtClean="0">
              <a:solidFill>
                <a:srgbClr val="FFFF00"/>
              </a:solidFill>
              <a:cs typeface="PT Bold Broken" pitchFamily="2" charset="-78"/>
            </a:endParaRPr>
          </a:p>
          <a:p>
            <a:r>
              <a:rPr lang="ar-SA" sz="2800" dirty="0" err="1" smtClean="0">
                <a:solidFill>
                  <a:srgbClr val="FFFF00"/>
                </a:solidFill>
                <a:cs typeface="PT Bold Broken" pitchFamily="2" charset="-78"/>
              </a:rPr>
              <a:t>مثال </a:t>
            </a:r>
            <a:r>
              <a:rPr lang="ar-SA" sz="2800" dirty="0" smtClean="0">
                <a:solidFill>
                  <a:srgbClr val="FFFF00"/>
                </a:solidFill>
                <a:cs typeface="PT Bold Broken" pitchFamily="2" charset="-78"/>
              </a:rPr>
              <a:t>: برنامج حاصل عددين</a:t>
            </a:r>
            <a:endParaRPr lang="ar-SA" sz="2800" dirty="0">
              <a:solidFill>
                <a:srgbClr val="FFFF00"/>
              </a:solidFill>
              <a:cs typeface="PT Bold Broken" pitchFamily="2" charset="-78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 b="4001"/>
          <a:stretch>
            <a:fillRect/>
          </a:stretch>
        </p:blipFill>
        <p:spPr bwMode="auto">
          <a:xfrm>
            <a:off x="251519" y="2708920"/>
            <a:ext cx="250031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043608" y="836712"/>
            <a:ext cx="679384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6600" b="1" dirty="0" smtClean="0">
                <a:solidFill>
                  <a:srgbClr val="D60093"/>
                </a:solidFill>
                <a:cs typeface="PT Bold Broken" pitchFamily="2" charset="-78"/>
              </a:rPr>
              <a:t>أدوات إدخال البيانات</a:t>
            </a:r>
            <a:endParaRPr lang="en-US" sz="6600" b="1" dirty="0">
              <a:solidFill>
                <a:srgbClr val="D60093"/>
              </a:solidFill>
              <a:cs typeface="PT Bold Broken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483768" y="2420888"/>
            <a:ext cx="6048672" cy="4770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cs typeface="PT Bold Broken" pitchFamily="2" charset="-78"/>
              </a:rPr>
              <a:t>2/ مربع </a:t>
            </a:r>
            <a:r>
              <a:rPr lang="ar-SA" sz="3600" b="1" dirty="0" err="1" smtClean="0">
                <a:solidFill>
                  <a:srgbClr val="C00000"/>
                </a:solidFill>
                <a:cs typeface="PT Bold Broken" pitchFamily="2" charset="-78"/>
              </a:rPr>
              <a:t>الاختيار (</a:t>
            </a:r>
            <a:r>
              <a:rPr lang="en-US" sz="3600" b="1" dirty="0" err="1" smtClean="0">
                <a:solidFill>
                  <a:srgbClr val="C00000"/>
                </a:solidFill>
                <a:cs typeface="PT Bold Broken" pitchFamily="2" charset="-78"/>
              </a:rPr>
              <a:t>Check</a:t>
            </a:r>
            <a:r>
              <a:rPr lang="en-US" sz="3600" b="1" dirty="0" err="1" smtClean="0">
                <a:solidFill>
                  <a:srgbClr val="C00000"/>
                </a:solidFill>
                <a:cs typeface="PT Bold Broken" pitchFamily="2" charset="-78"/>
              </a:rPr>
              <a:t>Box</a:t>
            </a:r>
            <a:r>
              <a:rPr lang="ar-SA" sz="3600" b="1" dirty="0" err="1" smtClean="0">
                <a:solidFill>
                  <a:srgbClr val="C00000"/>
                </a:solidFill>
                <a:cs typeface="PT Bold Broken" pitchFamily="2" charset="-78"/>
              </a:rPr>
              <a:t>) :</a:t>
            </a:r>
            <a:endParaRPr lang="ar-SA" sz="3600" b="1" dirty="0" smtClean="0">
              <a:solidFill>
                <a:srgbClr val="C00000"/>
              </a:solidFill>
              <a:cs typeface="PT Bold Broken" pitchFamily="2" charset="-78"/>
            </a:endParaRPr>
          </a:p>
          <a:p>
            <a:endParaRPr lang="ar-SA" sz="1600" b="1" dirty="0" smtClean="0">
              <a:solidFill>
                <a:srgbClr val="002060"/>
              </a:solidFill>
              <a:cs typeface="Akhbar MT" pitchFamily="2" charset="-78"/>
            </a:endParaRPr>
          </a:p>
          <a:p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تتيح للمستخدم </a:t>
            </a:r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الاختيار </a:t>
            </a:r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من مجموعة خيارات و</a:t>
            </a:r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نستخدم مع هذه الاداة </a:t>
            </a:r>
            <a:r>
              <a:rPr lang="ar-SA" sz="3600" b="1" dirty="0" err="1" smtClean="0">
                <a:solidFill>
                  <a:srgbClr val="002060"/>
                </a:solidFill>
                <a:cs typeface="Akhbar MT" pitchFamily="2" charset="-78"/>
              </a:rPr>
              <a:t>دالتين</a:t>
            </a:r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 </a:t>
            </a:r>
            <a:r>
              <a:rPr lang="ar-SA" sz="3600" b="1" dirty="0" err="1" smtClean="0">
                <a:solidFill>
                  <a:srgbClr val="002060"/>
                </a:solidFill>
                <a:cs typeface="Akhbar MT" pitchFamily="2" charset="-78"/>
              </a:rPr>
              <a:t>هما :</a:t>
            </a:r>
            <a:endParaRPr lang="ar-SA" sz="3600" b="1" dirty="0" smtClean="0">
              <a:solidFill>
                <a:srgbClr val="002060"/>
              </a:solidFill>
              <a:cs typeface="Akhbar MT" pitchFamily="2" charset="-78"/>
            </a:endParaRPr>
          </a:p>
          <a:p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دالة </a:t>
            </a:r>
            <a:r>
              <a:rPr lang="en-US" sz="3600" b="1" dirty="0" smtClean="0">
                <a:solidFill>
                  <a:srgbClr val="002060"/>
                </a:solidFill>
                <a:cs typeface="Akhbar MT" pitchFamily="2" charset="-78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cs typeface="Akhbar MT" pitchFamily="2" charset="-78"/>
              </a:rPr>
              <a:t>setValue</a:t>
            </a:r>
            <a:r>
              <a:rPr lang="en-US" sz="3600" b="1" dirty="0" smtClean="0">
                <a:solidFill>
                  <a:srgbClr val="002060"/>
                </a:solidFill>
                <a:cs typeface="Akhbar MT" pitchFamily="2" charset="-78"/>
              </a:rPr>
              <a:t>(n))</a:t>
            </a:r>
            <a:endParaRPr lang="ar-SA" sz="3600" b="1" dirty="0" smtClean="0">
              <a:solidFill>
                <a:srgbClr val="002060"/>
              </a:solidFill>
              <a:cs typeface="Akhbar MT" pitchFamily="2" charset="-78"/>
            </a:endParaRPr>
          </a:p>
          <a:p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دالة </a:t>
            </a:r>
            <a:r>
              <a:rPr lang="en-US" sz="3600" b="1" dirty="0" smtClean="0">
                <a:solidFill>
                  <a:srgbClr val="002060"/>
                </a:solidFill>
                <a:cs typeface="Akhbar MT" pitchFamily="2" charset="-78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cs typeface="Akhbar MT" pitchFamily="2" charset="-78"/>
              </a:rPr>
              <a:t>getValue</a:t>
            </a:r>
            <a:r>
              <a:rPr lang="en-US" sz="3600" b="1" dirty="0" smtClean="0">
                <a:solidFill>
                  <a:srgbClr val="002060"/>
                </a:solidFill>
                <a:cs typeface="Akhbar MT" pitchFamily="2" charset="-78"/>
              </a:rPr>
              <a:t>(n</a:t>
            </a:r>
            <a:r>
              <a:rPr lang="en-US" sz="3600" b="1" dirty="0" smtClean="0">
                <a:solidFill>
                  <a:srgbClr val="002060"/>
                </a:solidFill>
                <a:cs typeface="Akhbar MT" pitchFamily="2" charset="-78"/>
              </a:rPr>
              <a:t>))</a:t>
            </a:r>
            <a:endParaRPr lang="ar-SA" sz="3600" b="1" dirty="0" smtClean="0">
              <a:solidFill>
                <a:srgbClr val="002060"/>
              </a:solidFill>
              <a:cs typeface="Akhbar MT" pitchFamily="2" charset="-78"/>
            </a:endParaRPr>
          </a:p>
          <a:p>
            <a:endParaRPr lang="ar-SA" sz="3600" b="1" dirty="0" smtClean="0">
              <a:solidFill>
                <a:srgbClr val="002060"/>
              </a:solidFill>
              <a:cs typeface="Akhbar MT" pitchFamily="2" charset="-78"/>
            </a:endParaRPr>
          </a:p>
          <a:p>
            <a:r>
              <a:rPr lang="ar-SA" sz="3600" b="1" dirty="0" err="1" smtClean="0">
                <a:solidFill>
                  <a:srgbClr val="002060"/>
                </a:solidFill>
                <a:cs typeface="Akhbar MT" pitchFamily="2" charset="-78"/>
              </a:rPr>
              <a:t>حيث (</a:t>
            </a:r>
            <a:r>
              <a:rPr lang="en-US" sz="3600" b="1" dirty="0" smtClean="0">
                <a:solidFill>
                  <a:srgbClr val="002060"/>
                </a:solidFill>
                <a:cs typeface="Akhbar MT" pitchFamily="2" charset="-78"/>
              </a:rPr>
              <a:t>n</a:t>
            </a:r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) تمثل ترتيب الخيارات </a:t>
            </a:r>
            <a:endParaRPr lang="ar-SA" sz="3600" b="1" dirty="0" smtClean="0">
              <a:solidFill>
                <a:srgbClr val="002060"/>
              </a:solidFill>
              <a:cs typeface="Akhbar MT" pitchFamily="2" charset="-78"/>
            </a:endParaRPr>
          </a:p>
          <a:p>
            <a:endParaRPr lang="ar-SA" sz="3600" b="1" dirty="0" smtClean="0">
              <a:solidFill>
                <a:srgbClr val="002060"/>
              </a:solidFill>
              <a:cs typeface="Akhbar MT" pitchFamily="2" charset="-78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33432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043608" y="980728"/>
            <a:ext cx="679384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6600" b="1" dirty="0" smtClean="0">
                <a:solidFill>
                  <a:srgbClr val="D60093"/>
                </a:solidFill>
                <a:cs typeface="PT Bold Broken" pitchFamily="2" charset="-78"/>
              </a:rPr>
              <a:t>أدوات إدخال البيانات</a:t>
            </a:r>
            <a:endParaRPr lang="en-US" sz="6600" b="1" dirty="0">
              <a:solidFill>
                <a:srgbClr val="D60093"/>
              </a:solidFill>
              <a:cs typeface="PT Bold Broken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20364" y="2780928"/>
            <a:ext cx="5712076" cy="366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cs typeface="PT Bold Broken" pitchFamily="2" charset="-78"/>
              </a:rPr>
              <a:t>3/ </a:t>
            </a:r>
            <a:r>
              <a:rPr lang="ar-SA" sz="3600" b="1" dirty="0" smtClean="0">
                <a:solidFill>
                  <a:srgbClr val="C00000"/>
                </a:solidFill>
                <a:cs typeface="PT Bold Broken" pitchFamily="2" charset="-78"/>
              </a:rPr>
              <a:t>أداة </a:t>
            </a:r>
            <a:r>
              <a:rPr lang="ar-SA" sz="3600" b="1" dirty="0" err="1" smtClean="0">
                <a:solidFill>
                  <a:srgbClr val="C00000"/>
                </a:solidFill>
                <a:cs typeface="PT Bold Broken" pitchFamily="2" charset="-78"/>
              </a:rPr>
              <a:t>القائمة</a:t>
            </a:r>
            <a:r>
              <a:rPr lang="ar-SA" sz="3600" b="1" dirty="0" err="1" smtClean="0">
                <a:solidFill>
                  <a:srgbClr val="C00000"/>
                </a:solidFill>
                <a:cs typeface="PT Bold Broken" pitchFamily="2" charset="-78"/>
              </a:rPr>
              <a:t> (</a:t>
            </a:r>
            <a:r>
              <a:rPr lang="en-US" sz="3600" b="1" dirty="0" smtClean="0">
                <a:solidFill>
                  <a:srgbClr val="C00000"/>
                </a:solidFill>
                <a:cs typeface="PT Bold Broken" pitchFamily="2" charset="-78"/>
              </a:rPr>
              <a:t>List</a:t>
            </a:r>
            <a:r>
              <a:rPr lang="ar-SA" sz="3600" b="1" dirty="0" err="1" smtClean="0">
                <a:solidFill>
                  <a:srgbClr val="C00000"/>
                </a:solidFill>
                <a:cs typeface="PT Bold Broken" pitchFamily="2" charset="-78"/>
              </a:rPr>
              <a:t>) </a:t>
            </a:r>
            <a:r>
              <a:rPr lang="ar-SA" sz="3600" b="1" dirty="0" err="1" smtClean="0">
                <a:solidFill>
                  <a:srgbClr val="C00000"/>
                </a:solidFill>
                <a:cs typeface="PT Bold Broken" pitchFamily="2" charset="-78"/>
              </a:rPr>
              <a:t>:</a:t>
            </a:r>
            <a:endParaRPr lang="ar-SA" sz="3600" b="1" dirty="0" smtClean="0">
              <a:solidFill>
                <a:srgbClr val="C00000"/>
              </a:solidFill>
              <a:cs typeface="PT Bold Broken" pitchFamily="2" charset="-78"/>
            </a:endParaRPr>
          </a:p>
          <a:p>
            <a:endParaRPr lang="ar-SA" sz="1600" b="1" dirty="0" smtClean="0">
              <a:solidFill>
                <a:srgbClr val="002060"/>
              </a:solidFill>
              <a:cs typeface="Akhbar MT" pitchFamily="2" charset="-78"/>
            </a:endParaRPr>
          </a:p>
          <a:p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تعرض قائمة مكونة من عناصر يختار المستخدم أحدها</a:t>
            </a:r>
          </a:p>
          <a:p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يحفظ خيار المستخدم بواسطة الدالة </a:t>
            </a:r>
            <a:r>
              <a:rPr lang="en-US" sz="3600" b="1" dirty="0" smtClean="0">
                <a:solidFill>
                  <a:srgbClr val="002060"/>
                </a:solidFill>
                <a:cs typeface="Akhbar MT" pitchFamily="2" charset="-78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cs typeface="Akhbar MT" pitchFamily="2" charset="-78"/>
              </a:rPr>
              <a:t>getItem</a:t>
            </a:r>
            <a:r>
              <a:rPr lang="en-US" sz="3600" b="1" dirty="0" smtClean="0">
                <a:solidFill>
                  <a:srgbClr val="002060"/>
                </a:solidFill>
                <a:cs typeface="Akhbar MT" pitchFamily="2" charset="-78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cs typeface="Akhbar MT" pitchFamily="2" charset="-78"/>
              </a:rPr>
              <a:t>i</a:t>
            </a:r>
            <a:r>
              <a:rPr lang="en-US" sz="3600" b="1" dirty="0" smtClean="0">
                <a:solidFill>
                  <a:srgbClr val="002060"/>
                </a:solidFill>
                <a:cs typeface="Akhbar MT" pitchFamily="2" charset="-78"/>
              </a:rPr>
              <a:t>))</a:t>
            </a:r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 </a:t>
            </a:r>
            <a:r>
              <a:rPr lang="ar-SA" sz="3600" b="1" dirty="0" err="1" smtClean="0">
                <a:solidFill>
                  <a:srgbClr val="002060"/>
                </a:solidFill>
                <a:cs typeface="Akhbar MT" pitchFamily="2" charset="-78"/>
              </a:rPr>
              <a:t>حيث (</a:t>
            </a:r>
            <a:r>
              <a:rPr lang="en-US" sz="3600" b="1" dirty="0" err="1" smtClean="0">
                <a:solidFill>
                  <a:srgbClr val="002060"/>
                </a:solidFill>
                <a:cs typeface="Akhbar MT" pitchFamily="2" charset="-78"/>
              </a:rPr>
              <a:t>i</a:t>
            </a:r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) تعني رقم العنصر</a:t>
            </a:r>
            <a:endParaRPr lang="ar-SA" sz="3600" b="1" dirty="0" smtClean="0">
              <a:solidFill>
                <a:srgbClr val="002060"/>
              </a:solidFill>
              <a:cs typeface="Akhbar MT" pitchFamily="2" charset="-78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284231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216024" y="620688"/>
            <a:ext cx="8820472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cs typeface="PT Bold Broken" pitchFamily="2" charset="-78"/>
              </a:rPr>
              <a:t>4</a:t>
            </a:r>
            <a:r>
              <a:rPr lang="ar-SA" sz="3600" b="1" dirty="0" smtClean="0">
                <a:solidFill>
                  <a:srgbClr val="C00000"/>
                </a:solidFill>
                <a:cs typeface="PT Bold Broken" pitchFamily="2" charset="-78"/>
              </a:rPr>
              <a:t>/ </a:t>
            </a:r>
            <a:r>
              <a:rPr lang="ar-SA" sz="3600" b="1" dirty="0" smtClean="0">
                <a:solidFill>
                  <a:srgbClr val="C00000"/>
                </a:solidFill>
                <a:cs typeface="PT Bold Broken" pitchFamily="2" charset="-78"/>
              </a:rPr>
              <a:t>أداة القائمة المنسدلة أو </a:t>
            </a:r>
            <a:r>
              <a:rPr lang="ar-SA" sz="3600" b="1" dirty="0" err="1" smtClean="0">
                <a:solidFill>
                  <a:srgbClr val="C00000"/>
                </a:solidFill>
                <a:cs typeface="PT Bold Broken" pitchFamily="2" charset="-78"/>
              </a:rPr>
              <a:t>الاختيار</a:t>
            </a:r>
            <a:r>
              <a:rPr lang="ar-SA" sz="3600" b="1" dirty="0" err="1" smtClean="0">
                <a:solidFill>
                  <a:srgbClr val="C00000"/>
                </a:solidFill>
                <a:cs typeface="PT Bold Broken" pitchFamily="2" charset="-78"/>
              </a:rPr>
              <a:t> (</a:t>
            </a:r>
            <a:r>
              <a:rPr lang="en-US" sz="3600" b="1" dirty="0" smtClean="0">
                <a:solidFill>
                  <a:srgbClr val="C00000"/>
                </a:solidFill>
                <a:cs typeface="PT Bold Broken" pitchFamily="2" charset="-78"/>
              </a:rPr>
              <a:t>Select</a:t>
            </a:r>
            <a:r>
              <a:rPr lang="ar-SA" sz="3600" b="1" dirty="0" err="1" smtClean="0">
                <a:solidFill>
                  <a:srgbClr val="C00000"/>
                </a:solidFill>
                <a:cs typeface="PT Bold Broken" pitchFamily="2" charset="-78"/>
              </a:rPr>
              <a:t>) :</a:t>
            </a:r>
            <a:endParaRPr lang="ar-SA" sz="3600" b="1" dirty="0" smtClean="0">
              <a:solidFill>
                <a:srgbClr val="C00000"/>
              </a:solidFill>
              <a:cs typeface="PT Bold Broken" pitchFamily="2" charset="-78"/>
            </a:endParaRPr>
          </a:p>
          <a:p>
            <a:endParaRPr lang="ar-SA" sz="1600" b="1" dirty="0" smtClean="0">
              <a:solidFill>
                <a:srgbClr val="002060"/>
              </a:solidFill>
              <a:cs typeface="Akhbar MT" pitchFamily="2" charset="-78"/>
            </a:endParaRPr>
          </a:p>
          <a:p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تعرض قائمة مكونة من عناصر يختار المستخدم أحدها</a:t>
            </a:r>
          </a:p>
          <a:p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ويخزن الخيار في الخصائص </a:t>
            </a:r>
            <a:r>
              <a:rPr lang="ar-SA" sz="3600" b="1" dirty="0" err="1" smtClean="0">
                <a:solidFill>
                  <a:srgbClr val="002060"/>
                </a:solidFill>
                <a:cs typeface="Akhbar MT" pitchFamily="2" charset="-78"/>
              </a:rPr>
              <a:t>التالية :</a:t>
            </a:r>
            <a:endParaRPr lang="ar-SA" sz="3600" b="1" dirty="0" smtClean="0">
              <a:solidFill>
                <a:srgbClr val="002060"/>
              </a:solidFill>
              <a:cs typeface="Akhbar MT" pitchFamily="2" charset="-78"/>
            </a:endParaRPr>
          </a:p>
          <a:p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1- لاختيار العنصر نستخدم الخاصية </a:t>
            </a:r>
            <a:r>
              <a:rPr lang="en-US" sz="3600" b="1" dirty="0" smtClean="0">
                <a:solidFill>
                  <a:srgbClr val="002060"/>
                </a:solidFill>
                <a:cs typeface="Akhbar MT" pitchFamily="2" charset="-78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cs typeface="Akhbar MT" pitchFamily="2" charset="-78"/>
              </a:rPr>
              <a:t>SelectedItem</a:t>
            </a:r>
            <a:r>
              <a:rPr lang="en-US" sz="3600" b="1" dirty="0" smtClean="0">
                <a:solidFill>
                  <a:srgbClr val="002060"/>
                </a:solidFill>
                <a:cs typeface="Akhbar MT" pitchFamily="2" charset="-78"/>
              </a:rPr>
              <a:t>)</a:t>
            </a:r>
          </a:p>
          <a:p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2- لاختيار رقم ترتيب العنصر ويبدأ ب</a:t>
            </a:r>
            <a:r>
              <a:rPr lang="ar-SA" sz="3600" b="1" dirty="0" err="1" smtClean="0">
                <a:solidFill>
                  <a:srgbClr val="002060"/>
                </a:solidFill>
                <a:cs typeface="Akhbar MT" pitchFamily="2" charset="-78"/>
              </a:rPr>
              <a:t>(</a:t>
            </a:r>
            <a:r>
              <a:rPr lang="en-US" sz="3600" b="1" dirty="0" smtClean="0">
                <a:solidFill>
                  <a:srgbClr val="002060"/>
                </a:solidFill>
                <a:cs typeface="Akhbar MT" pitchFamily="2" charset="-78"/>
              </a:rPr>
              <a:t>1</a:t>
            </a:r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) نستخدم الخاصية </a:t>
            </a:r>
            <a:r>
              <a:rPr lang="en-US" sz="3600" b="1" dirty="0" smtClean="0">
                <a:solidFill>
                  <a:srgbClr val="002060"/>
                </a:solidFill>
                <a:cs typeface="Akhbar MT" pitchFamily="2" charset="-78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cs typeface="Akhbar MT" pitchFamily="2" charset="-78"/>
              </a:rPr>
              <a:t>SelectedValue</a:t>
            </a:r>
            <a:r>
              <a:rPr lang="en-US" sz="3600" b="1" dirty="0" smtClean="0">
                <a:solidFill>
                  <a:srgbClr val="002060"/>
                </a:solidFill>
                <a:cs typeface="Akhbar MT" pitchFamily="2" charset="-78"/>
              </a:rPr>
              <a:t>)</a:t>
            </a:r>
          </a:p>
          <a:p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3- لاختيار فهرس العنصر ويبدأ ب</a:t>
            </a:r>
            <a:r>
              <a:rPr lang="ar-SA" sz="3600" b="1" dirty="0" err="1" smtClean="0">
                <a:solidFill>
                  <a:srgbClr val="002060"/>
                </a:solidFill>
                <a:cs typeface="Akhbar MT" pitchFamily="2" charset="-78"/>
              </a:rPr>
              <a:t>(</a:t>
            </a:r>
            <a:r>
              <a:rPr lang="en-US" sz="3600" b="1" dirty="0" smtClean="0">
                <a:solidFill>
                  <a:srgbClr val="002060"/>
                </a:solidFill>
                <a:cs typeface="Akhbar MT" pitchFamily="2" charset="-78"/>
              </a:rPr>
              <a:t>0</a:t>
            </a:r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) نستخدم الخاصية </a:t>
            </a:r>
            <a:r>
              <a:rPr lang="en-US" sz="3600" b="1" dirty="0" smtClean="0">
                <a:solidFill>
                  <a:srgbClr val="002060"/>
                </a:solidFill>
                <a:cs typeface="Akhbar MT" pitchFamily="2" charset="-78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cs typeface="Akhbar MT" pitchFamily="2" charset="-78"/>
              </a:rPr>
              <a:t>SelectedIndex</a:t>
            </a:r>
            <a:r>
              <a:rPr lang="en-US" sz="3600" b="1" dirty="0" smtClean="0">
                <a:solidFill>
                  <a:srgbClr val="002060"/>
                </a:solidFill>
                <a:cs typeface="Akhbar MT" pitchFamily="2" charset="-78"/>
              </a:rPr>
              <a:t>)</a:t>
            </a:r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 </a:t>
            </a:r>
          </a:p>
          <a:p>
            <a:endParaRPr lang="ar-SA" sz="3600" b="1" dirty="0" smtClean="0">
              <a:solidFill>
                <a:srgbClr val="002060"/>
              </a:solidFill>
              <a:cs typeface="Akhbar MT" pitchFamily="2" charset="-78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97152"/>
            <a:ext cx="4067249" cy="172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700566" y="1484784"/>
            <a:ext cx="713689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6600" b="1" dirty="0" smtClean="0">
                <a:solidFill>
                  <a:srgbClr val="D60093"/>
                </a:solidFill>
                <a:cs typeface="PT Bold Broken" pitchFamily="2" charset="-78"/>
              </a:rPr>
              <a:t>أدوات </a:t>
            </a:r>
            <a:r>
              <a:rPr lang="ar-SA" sz="6600" b="1" dirty="0" smtClean="0">
                <a:solidFill>
                  <a:srgbClr val="D60093"/>
                </a:solidFill>
                <a:cs typeface="PT Bold Broken" pitchFamily="2" charset="-78"/>
              </a:rPr>
              <a:t>إخراج المعلومات</a:t>
            </a:r>
            <a:endParaRPr lang="en-US" sz="6600" b="1" dirty="0">
              <a:solidFill>
                <a:srgbClr val="D60093"/>
              </a:solidFill>
              <a:cs typeface="PT Bold Broken" pitchFamily="2" charset="-78"/>
            </a:endParaRP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4067175" y="258719"/>
            <a:ext cx="1152525" cy="10080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ar-SA" sz="36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36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20364" y="2780928"/>
            <a:ext cx="5712076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cs typeface="PT Bold Broken" pitchFamily="2" charset="-78"/>
              </a:rPr>
              <a:t>1/ مربع </a:t>
            </a:r>
            <a:r>
              <a:rPr lang="ar-SA" sz="3600" b="1" dirty="0" err="1" smtClean="0">
                <a:solidFill>
                  <a:srgbClr val="C00000"/>
                </a:solidFill>
                <a:cs typeface="PT Bold Broken" pitchFamily="2" charset="-78"/>
              </a:rPr>
              <a:t>النص (</a:t>
            </a:r>
            <a:r>
              <a:rPr lang="en-US" sz="3600" b="1" dirty="0" err="1" smtClean="0">
                <a:solidFill>
                  <a:srgbClr val="C00000"/>
                </a:solidFill>
                <a:cs typeface="PT Bold Broken" pitchFamily="2" charset="-78"/>
              </a:rPr>
              <a:t>TextBox</a:t>
            </a:r>
            <a:r>
              <a:rPr lang="ar-SA" sz="3600" b="1" dirty="0" err="1" smtClean="0">
                <a:solidFill>
                  <a:srgbClr val="C00000"/>
                </a:solidFill>
                <a:cs typeface="PT Bold Broken" pitchFamily="2" charset="-78"/>
              </a:rPr>
              <a:t>) :</a:t>
            </a:r>
            <a:endParaRPr lang="ar-SA" sz="3600" b="1" dirty="0" smtClean="0">
              <a:solidFill>
                <a:srgbClr val="C00000"/>
              </a:solidFill>
              <a:cs typeface="PT Bold Broken" pitchFamily="2" charset="-78"/>
            </a:endParaRPr>
          </a:p>
          <a:p>
            <a:endParaRPr lang="ar-SA" sz="1600" b="1" dirty="0" smtClean="0">
              <a:solidFill>
                <a:srgbClr val="002060"/>
              </a:solidFill>
              <a:cs typeface="Akhbar MT" pitchFamily="2" charset="-78"/>
            </a:endParaRPr>
          </a:p>
          <a:p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يتم اخراج المعلومات باستخدام </a:t>
            </a:r>
            <a:r>
              <a:rPr lang="ar-SA" sz="3600" b="1" dirty="0" err="1" smtClean="0">
                <a:solidFill>
                  <a:srgbClr val="002060"/>
                </a:solidFill>
                <a:cs typeface="Akhbar MT" pitchFamily="2" charset="-78"/>
              </a:rPr>
              <a:t>الخاصية </a:t>
            </a:r>
            <a:r>
              <a:rPr lang="ar-SA" sz="3600" b="1" dirty="0" err="1" smtClean="0">
                <a:solidFill>
                  <a:srgbClr val="002060"/>
                </a:solidFill>
                <a:cs typeface="Akhbar MT" pitchFamily="2" charset="-78"/>
              </a:rPr>
              <a:t>(</a:t>
            </a:r>
            <a:r>
              <a:rPr lang="en-US" sz="3600" b="1" dirty="0" smtClean="0">
                <a:solidFill>
                  <a:srgbClr val="002060"/>
                </a:solidFill>
                <a:cs typeface="Akhbar MT" pitchFamily="2" charset="-78"/>
              </a:rPr>
              <a:t>value</a:t>
            </a:r>
            <a:r>
              <a:rPr lang="ar-SA" sz="3600" b="1" dirty="0" err="1" smtClean="0">
                <a:solidFill>
                  <a:srgbClr val="002060"/>
                </a:solidFill>
                <a:cs typeface="Akhbar MT" pitchFamily="2" charset="-78"/>
              </a:rPr>
              <a:t>)</a:t>
            </a:r>
            <a:endParaRPr lang="ar-SA" sz="3600" b="1" dirty="0" smtClean="0">
              <a:solidFill>
                <a:srgbClr val="002060"/>
              </a:solidFill>
              <a:cs typeface="Akhbar MT" pitchFamily="2" charset="-78"/>
            </a:endParaRPr>
          </a:p>
          <a:p>
            <a:endParaRPr lang="ar-SA" sz="1600" b="1" dirty="0" smtClean="0">
              <a:solidFill>
                <a:srgbClr val="002060"/>
              </a:solidFill>
              <a:cs typeface="Akhbar MT" pitchFamily="2" charset="-78"/>
            </a:endParaRPr>
          </a:p>
          <a:p>
            <a:endParaRPr lang="ar-SA" sz="2800" dirty="0" smtClean="0">
              <a:solidFill>
                <a:srgbClr val="FFFF00"/>
              </a:solidFill>
              <a:cs typeface="PT Bold Broken" pitchFamily="2" charset="-78"/>
            </a:endParaRPr>
          </a:p>
          <a:p>
            <a:r>
              <a:rPr lang="ar-SA" sz="2800" dirty="0" err="1" smtClean="0">
                <a:solidFill>
                  <a:srgbClr val="FFFF00"/>
                </a:solidFill>
                <a:cs typeface="PT Bold Broken" pitchFamily="2" charset="-78"/>
              </a:rPr>
              <a:t>مثال </a:t>
            </a:r>
            <a:r>
              <a:rPr lang="ar-SA" sz="2800" dirty="0" smtClean="0">
                <a:solidFill>
                  <a:srgbClr val="FFFF00"/>
                </a:solidFill>
                <a:cs typeface="PT Bold Broken" pitchFamily="2" charset="-78"/>
              </a:rPr>
              <a:t>: برنامج حاصل عددين</a:t>
            </a:r>
            <a:endParaRPr lang="ar-SA" sz="2800" dirty="0">
              <a:solidFill>
                <a:srgbClr val="FFFF00"/>
              </a:solidFill>
              <a:cs typeface="PT Bold Broken" pitchFamily="2" charset="-78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 b="4001"/>
          <a:stretch>
            <a:fillRect/>
          </a:stretch>
        </p:blipFill>
        <p:spPr bwMode="auto">
          <a:xfrm>
            <a:off x="251519" y="2708920"/>
            <a:ext cx="250031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700566" y="1484784"/>
            <a:ext cx="713689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6600" b="1" dirty="0" smtClean="0">
                <a:solidFill>
                  <a:srgbClr val="D60093"/>
                </a:solidFill>
                <a:cs typeface="PT Bold Broken" pitchFamily="2" charset="-78"/>
              </a:rPr>
              <a:t>أدوات </a:t>
            </a:r>
            <a:r>
              <a:rPr lang="ar-SA" sz="6600" b="1" dirty="0" smtClean="0">
                <a:solidFill>
                  <a:srgbClr val="D60093"/>
                </a:solidFill>
                <a:cs typeface="PT Bold Broken" pitchFamily="2" charset="-78"/>
              </a:rPr>
              <a:t>إخراج المعلومات</a:t>
            </a:r>
            <a:endParaRPr lang="en-US" sz="6600" b="1" dirty="0">
              <a:solidFill>
                <a:srgbClr val="D60093"/>
              </a:solidFill>
              <a:cs typeface="PT Bold Broken" pitchFamily="2" charset="-78"/>
            </a:endParaRP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4067175" y="258719"/>
            <a:ext cx="1152525" cy="10080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ar-SA" sz="36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36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27584" y="2780928"/>
            <a:ext cx="7704856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cs typeface="PT Bold Broken" pitchFamily="2" charset="-78"/>
              </a:rPr>
              <a:t>2/ أداة </a:t>
            </a:r>
            <a:r>
              <a:rPr lang="ar-SA" sz="3600" b="1" dirty="0" err="1" smtClean="0">
                <a:solidFill>
                  <a:srgbClr val="C00000"/>
                </a:solidFill>
                <a:cs typeface="PT Bold Broken" pitchFamily="2" charset="-78"/>
              </a:rPr>
              <a:t>التسمية (</a:t>
            </a:r>
            <a:r>
              <a:rPr lang="en-US" sz="3600" b="1" dirty="0" smtClean="0">
                <a:solidFill>
                  <a:srgbClr val="C00000"/>
                </a:solidFill>
                <a:cs typeface="PT Bold Broken" pitchFamily="2" charset="-78"/>
              </a:rPr>
              <a:t>Label</a:t>
            </a:r>
            <a:r>
              <a:rPr lang="ar-SA" sz="3600" b="1" dirty="0" err="1" smtClean="0">
                <a:solidFill>
                  <a:srgbClr val="C00000"/>
                </a:solidFill>
                <a:cs typeface="PT Bold Broken" pitchFamily="2" charset="-78"/>
              </a:rPr>
              <a:t>):</a:t>
            </a:r>
            <a:endParaRPr lang="ar-SA" sz="3600" b="1" dirty="0" smtClean="0">
              <a:solidFill>
                <a:srgbClr val="C00000"/>
              </a:solidFill>
              <a:cs typeface="PT Bold Broken" pitchFamily="2" charset="-78"/>
            </a:endParaRPr>
          </a:p>
          <a:p>
            <a:endParaRPr lang="ar-SA" sz="1600" b="1" dirty="0" smtClean="0">
              <a:solidFill>
                <a:srgbClr val="002060"/>
              </a:solidFill>
              <a:cs typeface="Akhbar MT" pitchFamily="2" charset="-78"/>
            </a:endParaRPr>
          </a:p>
          <a:p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يتم اخراج المعلومات باستخدام </a:t>
            </a:r>
            <a:r>
              <a:rPr lang="ar-SA" sz="3600" b="1" dirty="0" err="1" smtClean="0">
                <a:solidFill>
                  <a:srgbClr val="002060"/>
                </a:solidFill>
                <a:cs typeface="Akhbar MT" pitchFamily="2" charset="-78"/>
              </a:rPr>
              <a:t>الخاصية </a:t>
            </a:r>
            <a:r>
              <a:rPr lang="ar-SA" sz="3600" b="1" dirty="0" err="1" smtClean="0">
                <a:solidFill>
                  <a:srgbClr val="002060"/>
                </a:solidFill>
                <a:cs typeface="Akhbar MT" pitchFamily="2" charset="-78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cs typeface="Akhbar MT" pitchFamily="2" charset="-78"/>
              </a:rPr>
              <a:t>TextContent</a:t>
            </a:r>
            <a:r>
              <a:rPr lang="ar-SA" sz="3600" b="1" dirty="0" err="1" smtClean="0">
                <a:solidFill>
                  <a:srgbClr val="002060"/>
                </a:solidFill>
                <a:cs typeface="Akhbar MT" pitchFamily="2" charset="-78"/>
              </a:rPr>
              <a:t>)</a:t>
            </a:r>
            <a:endParaRPr lang="ar-SA" sz="3600" b="1" dirty="0" smtClean="0">
              <a:solidFill>
                <a:srgbClr val="00206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413792"/>
            <a:ext cx="8686800" cy="1143000"/>
          </a:xfrm>
        </p:spPr>
        <p:txBody>
          <a:bodyPr/>
          <a:lstStyle/>
          <a:p>
            <a:r>
              <a:rPr lang="ar-SA" sz="4000" b="1" dirty="0" smtClean="0">
                <a:solidFill>
                  <a:srgbClr val="D60093"/>
                </a:solidFill>
                <a:cs typeface="PT Bold Broken" pitchFamily="2" charset="-78"/>
              </a:rPr>
              <a:t>مراحل إنشاء البرامج بلغات البرمجة المختلفة</a:t>
            </a:r>
            <a:endParaRPr lang="ar-SA" sz="4000" b="1" dirty="0">
              <a:solidFill>
                <a:srgbClr val="D60093"/>
              </a:solidFill>
              <a:cs typeface="PT Bold Broken" pitchFamily="2" charset="-78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1214414" y="1928802"/>
            <a:ext cx="7080792" cy="1080000"/>
            <a:chOff x="1214414" y="1928802"/>
            <a:chExt cx="7080792" cy="1080000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214414" y="2071678"/>
              <a:ext cx="6357982" cy="785818"/>
            </a:xfrm>
            <a:prstGeom prst="roundRect">
              <a:avLst/>
            </a:prstGeom>
            <a:solidFill>
              <a:srgbClr val="0000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T Bold Heading" pitchFamily="2" charset="-78"/>
                </a:rPr>
                <a:t>فهم المسألة وتحديد عناصرها</a:t>
              </a:r>
            </a:p>
          </p:txBody>
        </p:sp>
        <p:sp>
          <p:nvSpPr>
            <p:cNvPr id="8" name="شكل بيضاوي 7"/>
            <p:cNvSpPr/>
            <p:nvPr/>
          </p:nvSpPr>
          <p:spPr>
            <a:xfrm>
              <a:off x="7215206" y="1928802"/>
              <a:ext cx="1080000" cy="1080000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T Bold Heading" pitchFamily="2" charset="-78"/>
                </a:rPr>
                <a:t>1</a:t>
              </a:r>
              <a:endParaRPr lang="ar-SA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endParaRPr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1187624" y="3069080"/>
            <a:ext cx="7080792" cy="1080000"/>
            <a:chOff x="1214414" y="1928802"/>
            <a:chExt cx="7080792" cy="10800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214414" y="2071678"/>
              <a:ext cx="6357982" cy="785818"/>
            </a:xfrm>
            <a:prstGeom prst="roundRect">
              <a:avLst/>
            </a:prstGeom>
            <a:solidFill>
              <a:srgbClr val="0000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T Bold Heading" pitchFamily="2" charset="-78"/>
                </a:rPr>
                <a:t>كتابة </a:t>
              </a:r>
              <a:r>
                <a:rPr lang="ar-SA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T Bold Heading" pitchFamily="2" charset="-78"/>
                </a:rPr>
                <a:t>الخوارزم</a:t>
              </a:r>
              <a:endPara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endParaRPr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7215206" y="1928802"/>
              <a:ext cx="1080000" cy="1080000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T Bold Heading" pitchFamily="2" charset="-78"/>
                </a:rPr>
                <a:t>2</a:t>
              </a:r>
            </a:p>
          </p:txBody>
        </p:sp>
      </p:grpSp>
      <p:grpSp>
        <p:nvGrpSpPr>
          <p:cNvPr id="12" name="مجموعة 11"/>
          <p:cNvGrpSpPr/>
          <p:nvPr/>
        </p:nvGrpSpPr>
        <p:grpSpPr>
          <a:xfrm>
            <a:off x="1187624" y="4221208"/>
            <a:ext cx="7080792" cy="1080000"/>
            <a:chOff x="1214414" y="1928802"/>
            <a:chExt cx="7080792" cy="1080000"/>
          </a:xfrm>
        </p:grpSpPr>
        <p:sp>
          <p:nvSpPr>
            <p:cNvPr id="13" name="مستطيل مستدير الزوايا 12"/>
            <p:cNvSpPr/>
            <p:nvPr/>
          </p:nvSpPr>
          <p:spPr>
            <a:xfrm>
              <a:off x="1214414" y="2071678"/>
              <a:ext cx="6357982" cy="785818"/>
            </a:xfrm>
            <a:prstGeom prst="roundRect">
              <a:avLst/>
            </a:prstGeom>
            <a:solidFill>
              <a:srgbClr val="0000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T Bold Heading" pitchFamily="2" charset="-78"/>
                </a:rPr>
                <a:t>التمثيل </a:t>
              </a:r>
              <a:r>
                <a:rPr lang="ar-SA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T Bold Heading" pitchFamily="2" charset="-78"/>
                </a:rPr>
                <a:t>البياني </a:t>
              </a:r>
              <a:r>
                <a:rPr lang="ar-SA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T Bold Heading" pitchFamily="2" charset="-78"/>
                </a:rPr>
                <a:t>(مخططات الانسياب</a:t>
              </a:r>
              <a:r>
                <a:rPr lang="ar-SA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T Bold Heading" pitchFamily="2" charset="-78"/>
                </a:rPr>
                <a:t>)</a:t>
              </a:r>
              <a:endParaRPr lang="ar-SA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endParaRPr>
            </a:p>
          </p:txBody>
        </p:sp>
        <p:sp>
          <p:nvSpPr>
            <p:cNvPr id="14" name="شكل بيضاوي 13"/>
            <p:cNvSpPr/>
            <p:nvPr/>
          </p:nvSpPr>
          <p:spPr>
            <a:xfrm>
              <a:off x="7215206" y="1928802"/>
              <a:ext cx="1080000" cy="1080000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T Bold Heading" pitchFamily="2" charset="-78"/>
                </a:rPr>
                <a:t>3</a:t>
              </a: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1163616" y="5373336"/>
            <a:ext cx="7080792" cy="1080000"/>
            <a:chOff x="1214414" y="1928802"/>
            <a:chExt cx="7080792" cy="1080000"/>
          </a:xfrm>
        </p:grpSpPr>
        <p:sp>
          <p:nvSpPr>
            <p:cNvPr id="16" name="مستطيل مستدير الزوايا 15"/>
            <p:cNvSpPr/>
            <p:nvPr/>
          </p:nvSpPr>
          <p:spPr>
            <a:xfrm>
              <a:off x="1214414" y="2071678"/>
              <a:ext cx="6357982" cy="785818"/>
            </a:xfrm>
            <a:prstGeom prst="roundRect">
              <a:avLst/>
            </a:prstGeom>
            <a:solidFill>
              <a:srgbClr val="0000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T Bold Heading" pitchFamily="2" charset="-78"/>
                </a:rPr>
                <a:t>كتابة البرنامج باستخدام لغة البرمجة</a:t>
              </a:r>
            </a:p>
          </p:txBody>
        </p:sp>
        <p:sp>
          <p:nvSpPr>
            <p:cNvPr id="17" name="شكل بيضاوي 16"/>
            <p:cNvSpPr/>
            <p:nvPr/>
          </p:nvSpPr>
          <p:spPr>
            <a:xfrm>
              <a:off x="7215206" y="1928802"/>
              <a:ext cx="1080000" cy="1080000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T Bold Heading" pitchFamily="2" charset="-78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971550" y="692150"/>
            <a:ext cx="68738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6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مراحل كتابة البرنامج</a:t>
            </a:r>
          </a:p>
          <a:p>
            <a:pPr algn="ctr">
              <a:defRPr/>
            </a:pPr>
            <a:r>
              <a:rPr lang="ar-SA" sz="6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 </a:t>
            </a:r>
            <a:r>
              <a:rPr lang="ar-SA" sz="6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باستخدام </a:t>
            </a:r>
            <a:r>
              <a:rPr lang="en-US" sz="6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NSB</a:t>
            </a:r>
            <a:endParaRPr lang="en-US" sz="6600" b="1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cs typeface="PT Bold Broken" pitchFamily="2" charset="-78"/>
            </a:endParaRP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2195736" y="3068638"/>
            <a:ext cx="4752975" cy="33131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8522" tIns="29261" rIns="58522" bIns="29261"/>
          <a:lstStyle/>
          <a:p>
            <a:endParaRPr lang="en-US" dirty="0"/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43"/>
          <a:stretch>
            <a:fillRect/>
          </a:stretch>
        </p:blipFill>
        <p:spPr bwMode="auto">
          <a:xfrm>
            <a:off x="2843808" y="3429000"/>
            <a:ext cx="3528392" cy="286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604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2195513" y="1196975"/>
            <a:ext cx="4581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ar-SA" sz="5400" b="1" dirty="0">
                <a:solidFill>
                  <a:srgbClr val="CC0066"/>
                </a:solidFill>
                <a:cs typeface="PT Bold Broken" pitchFamily="2" charset="-78"/>
              </a:rPr>
              <a:t>تصميم الواجهات</a:t>
            </a:r>
            <a:endParaRPr lang="en-US" sz="5400" b="1" dirty="0">
              <a:solidFill>
                <a:srgbClr val="CC0066"/>
              </a:solidFill>
              <a:cs typeface="PT Bold Broken" pitchFamily="2" charset="-78"/>
            </a:endParaRPr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4067175" y="188913"/>
            <a:ext cx="1081088" cy="92868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ar-SA" sz="32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32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" cstate="print"/>
          <a:srcRect l="15769" t="23171" r="60987" b="30732"/>
          <a:stretch>
            <a:fillRect/>
          </a:stretch>
        </p:blipFill>
        <p:spPr bwMode="auto">
          <a:xfrm>
            <a:off x="6119664" y="3212976"/>
            <a:ext cx="3024336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عنصر نائب للمحتوى 15"/>
          <p:cNvSpPr>
            <a:spLocks noGrp="1"/>
          </p:cNvSpPr>
          <p:nvPr>
            <p:ph idx="1"/>
          </p:nvPr>
        </p:nvSpPr>
        <p:spPr>
          <a:xfrm>
            <a:off x="179512" y="2492896"/>
            <a:ext cx="5987008" cy="2808312"/>
          </a:xfrm>
        </p:spPr>
        <p:txBody>
          <a:bodyPr/>
          <a:lstStyle/>
          <a:p>
            <a:r>
              <a:rPr lang="ar-SA" sz="3600" dirty="0" err="1" smtClean="0">
                <a:cs typeface="Akhbar MT" pitchFamily="2" charset="-78"/>
              </a:rPr>
              <a:t>أولاً </a:t>
            </a:r>
            <a:r>
              <a:rPr lang="ar-SA" sz="3600" dirty="0" smtClean="0">
                <a:cs typeface="Akhbar MT" pitchFamily="2" charset="-78"/>
              </a:rPr>
              <a:t>– تحديد مقاسات النماذج بحيث تتوافق مع مقاس شاشة الجهاز الذكي</a:t>
            </a:r>
          </a:p>
          <a:p>
            <a:endParaRPr lang="ar-SA" sz="3600" dirty="0" smtClean="0">
              <a:cs typeface="Akhbar MT" pitchFamily="2" charset="-78"/>
            </a:endParaRPr>
          </a:p>
          <a:p>
            <a:r>
              <a:rPr lang="ar-SA" sz="3600" dirty="0" err="1" smtClean="0">
                <a:cs typeface="Akhbar MT" pitchFamily="2" charset="-78"/>
              </a:rPr>
              <a:t>ثانياً </a:t>
            </a:r>
            <a:r>
              <a:rPr lang="ar-SA" sz="3600" dirty="0" smtClean="0">
                <a:cs typeface="Akhbar MT" pitchFamily="2" charset="-78"/>
              </a:rPr>
              <a:t>– وضع الأدوات على النموذج عن طريق السحب والإفلات</a:t>
            </a:r>
            <a:endParaRPr lang="ar-SA" sz="3600" dirty="0"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2700338" y="1125538"/>
            <a:ext cx="3940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ar-SA" sz="5400" b="1">
                <a:solidFill>
                  <a:srgbClr val="CC0066"/>
                </a:solidFill>
                <a:cs typeface="PT Bold Broken" pitchFamily="2" charset="-78"/>
              </a:rPr>
              <a:t>ضبط الخصائص</a:t>
            </a:r>
            <a:endParaRPr lang="en-US" sz="5400" b="1">
              <a:solidFill>
                <a:srgbClr val="CC0066"/>
              </a:solidFill>
              <a:cs typeface="PT Bold Broken" pitchFamily="2" charset="-78"/>
            </a:endParaRPr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auto">
          <a:xfrm>
            <a:off x="3924300" y="188913"/>
            <a:ext cx="1081088" cy="92868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ar-SA" sz="32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32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 cstate="print"/>
          <a:srcRect l="78307" t="38537" b="32780"/>
          <a:stretch>
            <a:fillRect/>
          </a:stretch>
        </p:blipFill>
        <p:spPr bwMode="auto">
          <a:xfrm>
            <a:off x="4932107" y="2564904"/>
            <a:ext cx="383057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 cstate="print"/>
          <a:srcRect l="15769" t="23171" r="60987" b="30732"/>
          <a:stretch>
            <a:fillRect/>
          </a:stretch>
        </p:blipFill>
        <p:spPr bwMode="auto">
          <a:xfrm>
            <a:off x="683568" y="2708920"/>
            <a:ext cx="3024336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4" name="رابط كسهم مستقيم 13"/>
          <p:cNvCxnSpPr/>
          <p:nvPr/>
        </p:nvCxnSpPr>
        <p:spPr>
          <a:xfrm>
            <a:off x="3059832" y="4869160"/>
            <a:ext cx="2160240" cy="0"/>
          </a:xfrm>
          <a:prstGeom prst="straightConnector1">
            <a:avLst/>
          </a:prstGeom>
          <a:ln w="53975">
            <a:tailEnd type="arrow"/>
          </a:ln>
          <a:effectLst>
            <a:outerShdw blurRad="40000" dist="23000" dir="5400000" rotWithShape="0">
              <a:srgbClr val="D60093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487363" y="1290638"/>
            <a:ext cx="8188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ar-SA" sz="5400" b="1">
                <a:solidFill>
                  <a:srgbClr val="CC0066"/>
                </a:solidFill>
                <a:cs typeface="PT Bold Broken" pitchFamily="2" charset="-78"/>
              </a:rPr>
              <a:t>كتابة التعليمات (أوامر البرمجة)</a:t>
            </a:r>
            <a:endParaRPr lang="en-US" sz="5400" b="1">
              <a:solidFill>
                <a:srgbClr val="CC0066"/>
              </a:solidFill>
              <a:cs typeface="PT Bold Broken" pitchFamily="2" charset="-78"/>
            </a:endParaRPr>
          </a:p>
        </p:txBody>
      </p:sp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3924300" y="188913"/>
            <a:ext cx="1081088" cy="92868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ar-SA" sz="32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sz="32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print"/>
          <a:srcRect l="14662" t="14976" r="58567" b="44049"/>
          <a:stretch>
            <a:fillRect/>
          </a:stretch>
        </p:blipFill>
        <p:spPr bwMode="auto">
          <a:xfrm>
            <a:off x="179512" y="2852936"/>
            <a:ext cx="37444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4499992" y="2636913"/>
            <a:ext cx="4186808" cy="2160240"/>
          </a:xfrm>
        </p:spPr>
        <p:txBody>
          <a:bodyPr/>
          <a:lstStyle/>
          <a:p>
            <a:r>
              <a:rPr lang="ar-SA" sz="3600" dirty="0" smtClean="0">
                <a:cs typeface="Akhbar MT" pitchFamily="2" charset="-78"/>
              </a:rPr>
              <a:t>كتابة الأوامر التي نريد تنفيذها عند وقوع حدث معين</a:t>
            </a:r>
            <a:endParaRPr lang="ar-SA" sz="3600" dirty="0"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33716" y="1290638"/>
            <a:ext cx="81419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ar-SA" sz="5400" b="1" dirty="0" smtClean="0">
                <a:solidFill>
                  <a:srgbClr val="CC0066"/>
                </a:solidFill>
                <a:cs typeface="PT Bold Broken" pitchFamily="2" charset="-78"/>
              </a:rPr>
              <a:t>تجربة التطبيق واكتشاف الأخطاء</a:t>
            </a:r>
            <a:endParaRPr lang="en-US" sz="5400" b="1" dirty="0">
              <a:solidFill>
                <a:srgbClr val="CC0066"/>
              </a:solidFill>
              <a:cs typeface="PT Bold Broken" pitchFamily="2" charset="-78"/>
            </a:endParaRPr>
          </a:p>
        </p:txBody>
      </p:sp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3924300" y="188913"/>
            <a:ext cx="1081088" cy="92868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ar-SA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4499992" y="2636912"/>
            <a:ext cx="4186808" cy="3312367"/>
          </a:xfrm>
        </p:spPr>
        <p:txBody>
          <a:bodyPr/>
          <a:lstStyle/>
          <a:p>
            <a:r>
              <a:rPr lang="ar-SA" sz="3600" dirty="0" smtClean="0">
                <a:cs typeface="Akhbar MT" pitchFamily="2" charset="-78"/>
              </a:rPr>
              <a:t>يمكن ذلك من خلال متصفح </a:t>
            </a:r>
            <a:r>
              <a:rPr lang="ar-SA" sz="3600" dirty="0" err="1" smtClean="0">
                <a:cs typeface="Akhbar MT" pitchFamily="2" charset="-78"/>
              </a:rPr>
              <a:t>الانترنت </a:t>
            </a:r>
            <a:r>
              <a:rPr lang="ar-SA" sz="3600" dirty="0" smtClean="0">
                <a:cs typeface="Akhbar MT" pitchFamily="2" charset="-78"/>
              </a:rPr>
              <a:t>(ويفضل كروم أو </a:t>
            </a:r>
            <a:r>
              <a:rPr lang="ar-SA" sz="3600" dirty="0" err="1" smtClean="0">
                <a:cs typeface="Akhbar MT" pitchFamily="2" charset="-78"/>
              </a:rPr>
              <a:t>سفاري)</a:t>
            </a:r>
            <a:endParaRPr lang="ar-SA" sz="3600" dirty="0" smtClean="0">
              <a:cs typeface="Akhbar MT" pitchFamily="2" charset="-78"/>
            </a:endParaRPr>
          </a:p>
          <a:p>
            <a:endParaRPr lang="ar-SA" sz="3600" dirty="0" smtClean="0">
              <a:cs typeface="Akhbar MT" pitchFamily="2" charset="-78"/>
            </a:endParaRPr>
          </a:p>
          <a:p>
            <a:r>
              <a:rPr lang="ar-SA" sz="3600" dirty="0" smtClean="0">
                <a:cs typeface="Akhbar MT" pitchFamily="2" charset="-78"/>
              </a:rPr>
              <a:t>أو من خلال الأجهزة الذكية</a:t>
            </a:r>
            <a:endParaRPr lang="ar-SA" sz="3600" dirty="0">
              <a:cs typeface="Akhbar MT" pitchFamily="2" charset="-78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r="77590" b="41313"/>
          <a:stretch>
            <a:fillRect/>
          </a:stretch>
        </p:blipFill>
        <p:spPr bwMode="auto">
          <a:xfrm>
            <a:off x="395536" y="2276872"/>
            <a:ext cx="2915816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535830" y="2204864"/>
            <a:ext cx="620452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D60093"/>
                </a:solidFill>
                <a:cs typeface="PT Bold Broken" pitchFamily="2" charset="-78"/>
              </a:rPr>
              <a:t>طريقة تعامل </a:t>
            </a:r>
            <a:r>
              <a:rPr lang="en-US" sz="6600" b="1" dirty="0" err="1" smtClean="0">
                <a:solidFill>
                  <a:srgbClr val="D60093"/>
                </a:solidFill>
                <a:cs typeface="PT Bold Broken" pitchFamily="2" charset="-78"/>
              </a:rPr>
              <a:t>NSB</a:t>
            </a:r>
            <a:r>
              <a:rPr lang="ar-SA" sz="6600" b="1" dirty="0" smtClean="0">
                <a:solidFill>
                  <a:srgbClr val="D60093"/>
                </a:solidFill>
                <a:cs typeface="PT Bold Broken" pitchFamily="2" charset="-78"/>
              </a:rPr>
              <a:t> مع البيانات</a:t>
            </a:r>
            <a:endParaRPr lang="en-US" sz="6600" b="1" dirty="0">
              <a:solidFill>
                <a:srgbClr val="D60093"/>
              </a:solidFill>
              <a:cs typeface="PT Bold Brok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594</Words>
  <Application>Microsoft Office PowerPoint</Application>
  <PresentationFormat>عرض على الشاشة (3:4)‏</PresentationFormat>
  <Paragraphs>157</Paragraphs>
  <Slides>27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9" baseType="lpstr">
      <vt:lpstr>تصميم افتراضي</vt:lpstr>
      <vt:lpstr>Equation</vt:lpstr>
      <vt:lpstr>الشريحة 1</vt:lpstr>
      <vt:lpstr>NSB-AppStudio</vt:lpstr>
      <vt:lpstr>مراحل إنشاء البرامج بلغات البرمجة المختلفة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الهدف من أي تطبيق هو معالجة البيانات باختلاف أنواعها  تأتي هذه البيانات من المستخدم  وتكون إما قيم ثابتة أو متغيرة</vt:lpstr>
      <vt:lpstr>الشريحة 11</vt:lpstr>
      <vt:lpstr>ما الأمر المستخدم في تعريف المتغيرات ؟ّ</vt:lpstr>
      <vt:lpstr>في NSB نتجاهل الاعلان عن نوع البيانات حيث لا يوجد غير نوع واحد من البيانات هو البيانات المنوعة variant  حيث يأخذ نوع البيانات الخاص به من القيمة التي يتم تعيينها له</vt:lpstr>
      <vt:lpstr>الشريحة 14</vt:lpstr>
      <vt:lpstr>الشريحة 15</vt:lpstr>
      <vt:lpstr>العمليات الحسابية والمنطقية</vt:lpstr>
      <vt:lpstr>الشريحة 17</vt:lpstr>
      <vt:lpstr>الشريحة 18</vt:lpstr>
      <vt:lpstr>الشريحة 19</vt:lpstr>
      <vt:lpstr>الشريحة 20</vt:lpstr>
      <vt:lpstr>أدوات البرمجة في برنامج NSB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البيئة الكهربائية للحاسب</dc:title>
  <dc:creator>noura</dc:creator>
  <cp:lastModifiedBy>Google</cp:lastModifiedBy>
  <cp:revision>266</cp:revision>
  <dcterms:created xsi:type="dcterms:W3CDTF">2007-09-10T16:04:39Z</dcterms:created>
  <dcterms:modified xsi:type="dcterms:W3CDTF">2014-11-10T16:45:45Z</dcterms:modified>
</cp:coreProperties>
</file>