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av" ContentType="audio/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60" r:id="rId4"/>
    <p:sldId id="258" r:id="rId5"/>
    <p:sldId id="259" r:id="rId6"/>
  </p:sldIdLst>
  <p:sldSz cx="9144000" cy="6858000" type="screen4x3"/>
  <p:notesSz cx="6858000" cy="9144000"/>
  <p:custDataLst>
    <p:tags r:id="rId7"/>
  </p:custDataLst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2" d="100"/>
          <a:sy n="62" d="100"/>
        </p:scale>
        <p:origin x="42" y="5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tags" Target="tags/tag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/>
              <a:t>انقر لتحرير نمط العنوان الثانوي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16/10/40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16/10/40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16/10/40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16/10/40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16/10/40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16/10/40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16/10/40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16/10/40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16/10/40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16/10/40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16/10/40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16/10/40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مربع نص 15"/>
          <p:cNvSpPr txBox="1"/>
          <p:nvPr/>
        </p:nvSpPr>
        <p:spPr>
          <a:xfrm>
            <a:off x="990600" y="0"/>
            <a:ext cx="6781800" cy="726162"/>
          </a:xfrm>
          <a:prstGeom prst="flowChartDocument">
            <a:avLst/>
          </a:prstGeom>
          <a:gradFill flip="none" rotWithShape="1">
            <a:gsLst>
              <a:gs pos="11667">
                <a:schemeClr val="accent4">
                  <a:shade val="51000"/>
                  <a:satMod val="130000"/>
                  <a:lumMod val="86000"/>
                  <a:lumOff val="14000"/>
                </a:schemeClr>
              </a:gs>
              <a:gs pos="20021">
                <a:srgbClr val="5F4280"/>
              </a:gs>
              <a:gs pos="17000">
                <a:schemeClr val="accent4">
                  <a:shade val="51000"/>
                  <a:satMod val="130000"/>
                </a:schemeClr>
              </a:gs>
              <a:gs pos="70000">
                <a:schemeClr val="accent4">
                  <a:shade val="93000"/>
                  <a:satMod val="130000"/>
                </a:schemeClr>
              </a:gs>
              <a:gs pos="100000">
                <a:schemeClr val="accent4">
                  <a:shade val="94000"/>
                  <a:satMod val="13500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1">
            <a:spAutoFit/>
          </a:bodyPr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PT Bold Heading" pitchFamily="2" charset="-78"/>
              </a:rPr>
              <a:t>تقدير الكميات </a:t>
            </a:r>
            <a:endParaRPr lang="ar-EG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cs typeface="PT Bold Heading" pitchFamily="2" charset="-78"/>
            </a:endParaRPr>
          </a:p>
        </p:txBody>
      </p:sp>
      <p:sp>
        <p:nvSpPr>
          <p:cNvPr id="12" name="Teardrop 11"/>
          <p:cNvSpPr/>
          <p:nvPr/>
        </p:nvSpPr>
        <p:spPr>
          <a:xfrm>
            <a:off x="7848600" y="43543"/>
            <a:ext cx="1219200" cy="725714"/>
          </a:xfrm>
          <a:prstGeom prst="teardrop">
            <a:avLst>
              <a:gd name="adj" fmla="val 107143"/>
            </a:avLst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5</a:t>
            </a:r>
          </a:p>
        </p:txBody>
      </p:sp>
      <p:sp>
        <p:nvSpPr>
          <p:cNvPr id="8" name="مخطط انسيابي: محطة طرفية 7"/>
          <p:cNvSpPr/>
          <p:nvPr/>
        </p:nvSpPr>
        <p:spPr>
          <a:xfrm>
            <a:off x="7010400" y="791028"/>
            <a:ext cx="1205508" cy="457200"/>
          </a:xfrm>
          <a:prstGeom prst="flowChartTerminator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أستعد </a:t>
            </a:r>
          </a:p>
        </p:txBody>
      </p:sp>
      <p:sp>
        <p:nvSpPr>
          <p:cNvPr id="9" name="مربع نص 8"/>
          <p:cNvSpPr txBox="1"/>
          <p:nvPr/>
        </p:nvSpPr>
        <p:spPr>
          <a:xfrm>
            <a:off x="1752600" y="844729"/>
            <a:ext cx="5181600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>
                <a:solidFill>
                  <a:srgbClr val="FF0000"/>
                </a:solidFill>
              </a:rPr>
              <a:t>قد لا نحتاج في بعض الأحيان إلي معرفة العدد المضبوط ؛ لذلك نوجد قيمة تقريبية للعدد من خلال التقدير .</a:t>
            </a:r>
          </a:p>
        </p:txBody>
      </p:sp>
      <p:sp>
        <p:nvSpPr>
          <p:cNvPr id="2" name="مربع نص 1"/>
          <p:cNvSpPr txBox="1"/>
          <p:nvPr/>
        </p:nvSpPr>
        <p:spPr>
          <a:xfrm>
            <a:off x="2895600" y="3065236"/>
            <a:ext cx="228600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>
                <a:solidFill>
                  <a:srgbClr val="7030A0"/>
                </a:solidFill>
              </a:rPr>
              <a:t>10 كرات زجاجية </a:t>
            </a:r>
          </a:p>
        </p:txBody>
      </p:sp>
      <p:sp>
        <p:nvSpPr>
          <p:cNvPr id="13" name="مربع نص 12"/>
          <p:cNvSpPr txBox="1"/>
          <p:nvPr/>
        </p:nvSpPr>
        <p:spPr>
          <a:xfrm>
            <a:off x="2743200" y="3644205"/>
            <a:ext cx="5410200" cy="138499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>
                <a:solidFill>
                  <a:srgbClr val="7030A0"/>
                </a:solidFill>
              </a:rPr>
              <a:t>أولا : أنظر إلي مجموعة العشرة . </a:t>
            </a:r>
          </a:p>
          <a:p>
            <a:r>
              <a:rPr lang="ar-SA" sz="2800" b="1" dirty="0">
                <a:solidFill>
                  <a:srgbClr val="7030A0"/>
                </a:solidFill>
              </a:rPr>
              <a:t>ثانيا : أقارنها بالكمية غير المعروفة .</a:t>
            </a:r>
          </a:p>
          <a:p>
            <a:r>
              <a:rPr lang="ar-SA" sz="2800" b="1" dirty="0">
                <a:solidFill>
                  <a:srgbClr val="7030A0"/>
                </a:solidFill>
              </a:rPr>
              <a:t>ثالثا : أكتب ما قدرته . </a:t>
            </a:r>
          </a:p>
        </p:txBody>
      </p:sp>
      <p:sp>
        <p:nvSpPr>
          <p:cNvPr id="14" name="مربع نص 13"/>
          <p:cNvSpPr txBox="1"/>
          <p:nvPr/>
        </p:nvSpPr>
        <p:spPr>
          <a:xfrm>
            <a:off x="3508829" y="5166380"/>
            <a:ext cx="2841171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1100" b="1" dirty="0">
                <a:solidFill>
                  <a:srgbClr val="7030A0"/>
                </a:solidFill>
              </a:rPr>
              <a:t>............................</a:t>
            </a:r>
            <a:r>
              <a:rPr lang="ar-SA" sz="2800" b="1" dirty="0">
                <a:solidFill>
                  <a:srgbClr val="7030A0"/>
                </a:solidFill>
              </a:rPr>
              <a:t> كرة تقريبا .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5235040" y="1915887"/>
            <a:ext cx="1003464" cy="15094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3861161" y="1828800"/>
            <a:ext cx="880310" cy="13242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وسيلة شرح على شكل سحابة 2"/>
          <p:cNvSpPr/>
          <p:nvPr/>
        </p:nvSpPr>
        <p:spPr>
          <a:xfrm>
            <a:off x="667657" y="1553029"/>
            <a:ext cx="2138051" cy="2035427"/>
          </a:xfrm>
          <a:prstGeom prst="cloudCallout">
            <a:avLst>
              <a:gd name="adj1" fmla="val -12135"/>
              <a:gd name="adj2" fmla="val 68734"/>
            </a:avLst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000" b="1" dirty="0">
                <a:solidFill>
                  <a:srgbClr val="7030A0"/>
                </a:solidFill>
              </a:rPr>
              <a:t>تبدو كأنها ثلاث مجموعات من عشرة أو 30 كرة زجاجية .</a:t>
            </a:r>
          </a:p>
        </p:txBody>
      </p:sp>
      <p:sp>
        <p:nvSpPr>
          <p:cNvPr id="16" name="مخطط انسيابي: محطة طرفية 16"/>
          <p:cNvSpPr/>
          <p:nvPr/>
        </p:nvSpPr>
        <p:spPr>
          <a:xfrm>
            <a:off x="3781400" y="6351984"/>
            <a:ext cx="1656184" cy="474240"/>
          </a:xfrm>
          <a:prstGeom prst="flowChartTerminator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800" dirty="0">
                <a:ln>
                  <a:solidFill>
                    <a:srgbClr val="7030A0"/>
                  </a:solidFill>
                </a:ln>
                <a:solidFill>
                  <a:prstClr val="white"/>
                </a:solidFill>
              </a:rPr>
              <a:t>17</a:t>
            </a:r>
            <a:endParaRPr lang="en-US" sz="2800" dirty="0">
              <a:ln>
                <a:solidFill>
                  <a:srgbClr val="7030A0"/>
                </a:solidFill>
              </a:ln>
              <a:solidFill>
                <a:prstClr val="white"/>
              </a:solidFill>
            </a:endParaRPr>
          </a:p>
        </p:txBody>
      </p:sp>
      <p:sp>
        <p:nvSpPr>
          <p:cNvPr id="17" name="شارة رتبة 17">
            <a:hlinkClick r:id="" action="ppaction://hlinkshowjump?jump=previousslide"/>
          </p:cNvPr>
          <p:cNvSpPr/>
          <p:nvPr/>
        </p:nvSpPr>
        <p:spPr>
          <a:xfrm>
            <a:off x="5509592" y="6324600"/>
            <a:ext cx="1800200" cy="474240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السابقة</a:t>
            </a:r>
            <a:endParaRPr lang="ar-SA" b="1" dirty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8" name="شارة رتبة 18">
            <a:hlinkClick r:id="" action="ppaction://hlinkshowjump?jump=nextslide"/>
          </p:cNvPr>
          <p:cNvSpPr/>
          <p:nvPr/>
        </p:nvSpPr>
        <p:spPr>
          <a:xfrm rot="10800000" flipV="1">
            <a:off x="1981200" y="6351139"/>
            <a:ext cx="1801368" cy="475084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>
              <a:solidFill>
                <a:srgbClr val="FF0000"/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التالية</a:t>
            </a:r>
            <a:endParaRPr lang="ar-SA" sz="2400" b="1" dirty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0" name="مربع نص 19"/>
          <p:cNvSpPr txBox="1"/>
          <p:nvPr/>
        </p:nvSpPr>
        <p:spPr>
          <a:xfrm>
            <a:off x="5148944" y="5029200"/>
            <a:ext cx="851122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4000" b="1" dirty="0">
                <a:solidFill>
                  <a:srgbClr val="FF0000"/>
                </a:solidFill>
              </a:rPr>
              <a:t>30</a:t>
            </a:r>
          </a:p>
        </p:txBody>
      </p:sp>
      <p:sp>
        <p:nvSpPr>
          <p:cNvPr id="19" name="Teardrop 8"/>
          <p:cNvSpPr/>
          <p:nvPr/>
        </p:nvSpPr>
        <p:spPr>
          <a:xfrm>
            <a:off x="81799" y="45156"/>
            <a:ext cx="870701" cy="725714"/>
          </a:xfrm>
          <a:prstGeom prst="flowChartTerminator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19</a:t>
            </a:r>
            <a:endParaRPr lang="ar-SA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8035" y="4039991"/>
            <a:ext cx="1758563" cy="25217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8433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8" grpId="0" animBg="1"/>
      <p:bldP spid="9" grpId="0"/>
      <p:bldP spid="2" grpId="0"/>
      <p:bldP spid="13" grpId="0"/>
      <p:bldP spid="14" grpId="0"/>
      <p:bldP spid="3" grpId="0" animBg="1"/>
      <p:bldP spid="2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مربع نص 15"/>
          <p:cNvSpPr txBox="1"/>
          <p:nvPr/>
        </p:nvSpPr>
        <p:spPr>
          <a:xfrm>
            <a:off x="990600" y="0"/>
            <a:ext cx="6781800" cy="726162"/>
          </a:xfrm>
          <a:prstGeom prst="flowChartDocument">
            <a:avLst/>
          </a:prstGeom>
          <a:gradFill flip="none" rotWithShape="1">
            <a:gsLst>
              <a:gs pos="11667">
                <a:schemeClr val="accent4">
                  <a:shade val="51000"/>
                  <a:satMod val="130000"/>
                  <a:lumMod val="86000"/>
                  <a:lumOff val="14000"/>
                </a:schemeClr>
              </a:gs>
              <a:gs pos="20021">
                <a:srgbClr val="5F4280"/>
              </a:gs>
              <a:gs pos="17000">
                <a:schemeClr val="accent4">
                  <a:shade val="51000"/>
                  <a:satMod val="130000"/>
                </a:schemeClr>
              </a:gs>
              <a:gs pos="70000">
                <a:schemeClr val="accent4">
                  <a:shade val="93000"/>
                  <a:satMod val="130000"/>
                </a:schemeClr>
              </a:gs>
              <a:gs pos="100000">
                <a:schemeClr val="accent4">
                  <a:shade val="94000"/>
                  <a:satMod val="13500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1">
            <a:spAutoFit/>
          </a:bodyPr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PT Bold Heading" pitchFamily="2" charset="-78"/>
              </a:rPr>
              <a:t>تقدير الكميات </a:t>
            </a:r>
            <a:endParaRPr lang="ar-EG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cs typeface="PT Bold Heading" pitchFamily="2" charset="-78"/>
            </a:endParaRPr>
          </a:p>
        </p:txBody>
      </p:sp>
      <p:sp>
        <p:nvSpPr>
          <p:cNvPr id="12" name="Teardrop 11"/>
          <p:cNvSpPr/>
          <p:nvPr/>
        </p:nvSpPr>
        <p:spPr>
          <a:xfrm>
            <a:off x="7848600" y="43543"/>
            <a:ext cx="1219200" cy="725714"/>
          </a:xfrm>
          <a:prstGeom prst="teardrop">
            <a:avLst>
              <a:gd name="adj" fmla="val 107143"/>
            </a:avLst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5</a:t>
            </a:r>
          </a:p>
        </p:txBody>
      </p:sp>
      <p:sp>
        <p:nvSpPr>
          <p:cNvPr id="10" name="مخطط انسيابي: محطة طرفية 9"/>
          <p:cNvSpPr/>
          <p:nvPr/>
        </p:nvSpPr>
        <p:spPr>
          <a:xfrm>
            <a:off x="7010400" y="791028"/>
            <a:ext cx="1205508" cy="457200"/>
          </a:xfrm>
          <a:prstGeom prst="flowChartTerminator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أتأكد </a:t>
            </a:r>
          </a:p>
        </p:txBody>
      </p:sp>
      <p:sp>
        <p:nvSpPr>
          <p:cNvPr id="13" name="مربع نص 12"/>
          <p:cNvSpPr txBox="1"/>
          <p:nvPr/>
        </p:nvSpPr>
        <p:spPr>
          <a:xfrm>
            <a:off x="1752600" y="838200"/>
            <a:ext cx="51816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>
                <a:solidFill>
                  <a:srgbClr val="FF0000"/>
                </a:solidFill>
              </a:rPr>
              <a:t>أقدر العدد فيما يأتي ، وأحوط الإجابة : </a:t>
            </a:r>
          </a:p>
        </p:txBody>
      </p:sp>
      <p:sp>
        <p:nvSpPr>
          <p:cNvPr id="8" name="شكل بيضاوي 9"/>
          <p:cNvSpPr/>
          <p:nvPr/>
        </p:nvSpPr>
        <p:spPr>
          <a:xfrm>
            <a:off x="7035874" y="5450508"/>
            <a:ext cx="1193726" cy="52080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solidFill>
                <a:prstClr val="white"/>
              </a:solidFill>
            </a:endParaRPr>
          </a:p>
        </p:txBody>
      </p:sp>
      <p:sp>
        <p:nvSpPr>
          <p:cNvPr id="9" name="شكل بيضاوي 13"/>
          <p:cNvSpPr/>
          <p:nvPr/>
        </p:nvSpPr>
        <p:spPr>
          <a:xfrm>
            <a:off x="770942" y="5410200"/>
            <a:ext cx="1208574" cy="71806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solidFill>
                <a:prstClr val="white"/>
              </a:solidFill>
            </a:endParaRPr>
          </a:p>
        </p:txBody>
      </p:sp>
      <p:sp>
        <p:nvSpPr>
          <p:cNvPr id="14" name="مخطط انسيابي: محطة طرفية 16"/>
          <p:cNvSpPr/>
          <p:nvPr/>
        </p:nvSpPr>
        <p:spPr>
          <a:xfrm>
            <a:off x="3781400" y="6351984"/>
            <a:ext cx="1656184" cy="474240"/>
          </a:xfrm>
          <a:prstGeom prst="flowChartTerminator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800" dirty="0">
                <a:ln>
                  <a:solidFill>
                    <a:srgbClr val="7030A0"/>
                  </a:solidFill>
                </a:ln>
                <a:solidFill>
                  <a:prstClr val="white"/>
                </a:solidFill>
              </a:rPr>
              <a:t>18</a:t>
            </a:r>
            <a:endParaRPr lang="en-US" sz="2800" dirty="0">
              <a:ln>
                <a:solidFill>
                  <a:srgbClr val="7030A0"/>
                </a:solidFill>
              </a:ln>
              <a:solidFill>
                <a:prstClr val="white"/>
              </a:solidFill>
            </a:endParaRPr>
          </a:p>
        </p:txBody>
      </p:sp>
      <p:sp>
        <p:nvSpPr>
          <p:cNvPr id="15" name="شارة رتبة 17">
            <a:hlinkClick r:id="" action="ppaction://hlinkshowjump?jump=previousslide"/>
          </p:cNvPr>
          <p:cNvSpPr/>
          <p:nvPr/>
        </p:nvSpPr>
        <p:spPr>
          <a:xfrm>
            <a:off x="5509592" y="6324600"/>
            <a:ext cx="1800200" cy="474240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السابقة</a:t>
            </a:r>
            <a:endParaRPr lang="ar-SA" b="1" dirty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6" name="شارة رتبة 18">
            <a:hlinkClick r:id="" action="ppaction://hlinkshowjump?jump=nextslide"/>
          </p:cNvPr>
          <p:cNvSpPr/>
          <p:nvPr/>
        </p:nvSpPr>
        <p:spPr>
          <a:xfrm rot="10800000" flipV="1">
            <a:off x="1981200" y="6351139"/>
            <a:ext cx="1801368" cy="475084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>
              <a:solidFill>
                <a:srgbClr val="FF0000"/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التالية</a:t>
            </a:r>
            <a:endParaRPr lang="ar-SA" sz="2400" b="1" dirty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7" name="مربع نص 16"/>
          <p:cNvSpPr txBox="1"/>
          <p:nvPr/>
        </p:nvSpPr>
        <p:spPr>
          <a:xfrm>
            <a:off x="3114138" y="5450508"/>
            <a:ext cx="51816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>
                <a:solidFill>
                  <a:srgbClr val="FF0000"/>
                </a:solidFill>
              </a:rPr>
              <a:t>30 تقريبا    60 تقريبا    9 تقريبا </a:t>
            </a:r>
          </a:p>
        </p:txBody>
      </p:sp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4657092" y="1542841"/>
            <a:ext cx="3505200" cy="25014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9" name="مربع نص 18"/>
          <p:cNvSpPr txBox="1"/>
          <p:nvPr/>
        </p:nvSpPr>
        <p:spPr>
          <a:xfrm>
            <a:off x="4343400" y="4338935"/>
            <a:ext cx="3818892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>
                <a:solidFill>
                  <a:srgbClr val="FF0000"/>
                </a:solidFill>
              </a:rPr>
              <a:t>              ؟          10 أزرار</a:t>
            </a:r>
          </a:p>
        </p:txBody>
      </p:sp>
      <p:pic>
        <p:nvPicPr>
          <p:cNvPr id="7173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901521" y="1707403"/>
            <a:ext cx="3755571" cy="23369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1" name="مربع نص 20"/>
          <p:cNvSpPr txBox="1"/>
          <p:nvPr/>
        </p:nvSpPr>
        <p:spPr>
          <a:xfrm>
            <a:off x="304800" y="4267200"/>
            <a:ext cx="3895092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>
                <a:solidFill>
                  <a:srgbClr val="FF0000"/>
                </a:solidFill>
              </a:rPr>
              <a:t>   ؟          10 حبات فراولة </a:t>
            </a:r>
          </a:p>
        </p:txBody>
      </p:sp>
      <p:sp>
        <p:nvSpPr>
          <p:cNvPr id="22" name="مربع نص 21"/>
          <p:cNvSpPr txBox="1"/>
          <p:nvPr/>
        </p:nvSpPr>
        <p:spPr>
          <a:xfrm>
            <a:off x="-685800" y="5481935"/>
            <a:ext cx="51816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>
                <a:solidFill>
                  <a:srgbClr val="FF0000"/>
                </a:solidFill>
              </a:rPr>
              <a:t>20تقريبا    40تقريبا    80تقريبا </a:t>
            </a:r>
          </a:p>
        </p:txBody>
      </p:sp>
      <p:sp>
        <p:nvSpPr>
          <p:cNvPr id="18" name="Teardrop 8"/>
          <p:cNvSpPr/>
          <p:nvPr/>
        </p:nvSpPr>
        <p:spPr>
          <a:xfrm>
            <a:off x="81799" y="45156"/>
            <a:ext cx="870701" cy="725714"/>
          </a:xfrm>
          <a:prstGeom prst="flowChartTerminator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19</a:t>
            </a:r>
            <a:endParaRPr lang="ar-SA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44389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1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6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9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7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7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0" grpId="0" animBg="1"/>
      <p:bldP spid="13" grpId="0"/>
      <p:bldP spid="8" grpId="0" animBg="1"/>
      <p:bldP spid="9" grpId="0" animBg="1"/>
      <p:bldP spid="17" grpId="0"/>
      <p:bldP spid="19" grpId="0"/>
      <p:bldP spid="21" grpId="0"/>
      <p:bldP spid="2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مخطط انسيابي: محطة طرفية 9"/>
          <p:cNvSpPr/>
          <p:nvPr/>
        </p:nvSpPr>
        <p:spPr>
          <a:xfrm>
            <a:off x="7524328" y="692696"/>
            <a:ext cx="1205508" cy="457200"/>
          </a:xfrm>
          <a:prstGeom prst="flowChartTerminator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أتأكد </a:t>
            </a:r>
          </a:p>
        </p:txBody>
      </p:sp>
      <p:sp>
        <p:nvSpPr>
          <p:cNvPr id="23" name="مربع نص 12"/>
          <p:cNvSpPr txBox="1"/>
          <p:nvPr/>
        </p:nvSpPr>
        <p:spPr>
          <a:xfrm>
            <a:off x="3519529" y="1340768"/>
            <a:ext cx="518160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>
                <a:solidFill>
                  <a:sysClr val="windowText" lastClr="000000"/>
                </a:solidFill>
              </a:rPr>
              <a:t>أشرح كيف أقدر أعداد الأشياء؟ </a:t>
            </a:r>
          </a:p>
        </p:txBody>
      </p:sp>
      <p:sp>
        <p:nvSpPr>
          <p:cNvPr id="24" name="مربع نص 12"/>
          <p:cNvSpPr txBox="1"/>
          <p:nvPr/>
        </p:nvSpPr>
        <p:spPr>
          <a:xfrm>
            <a:off x="179512" y="2087509"/>
            <a:ext cx="8550324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>
                <a:solidFill>
                  <a:srgbClr val="FF0000"/>
                </a:solidFill>
              </a:rPr>
              <a:t>أستعمل العشرة كأساس للتقدير، ثم أنظر إلى عدد المجموعات من عشرة. </a:t>
            </a:r>
          </a:p>
        </p:txBody>
      </p:sp>
    </p:spTree>
    <p:extLst>
      <p:ext uri="{BB962C8B-B14F-4D97-AF65-F5344CB8AC3E}">
        <p14:creationId xmlns:p14="http://schemas.microsoft.com/office/powerpoint/2010/main" val="33643275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3" grpId="0"/>
      <p:bldP spid="2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9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3995058"/>
            <a:ext cx="3581400" cy="22533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200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914400" y="4113609"/>
            <a:ext cx="3081536" cy="22454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7943" y="1295400"/>
            <a:ext cx="3548675" cy="26198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8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6618" y="1342571"/>
            <a:ext cx="3709290" cy="25472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مربع نص 15"/>
          <p:cNvSpPr txBox="1"/>
          <p:nvPr/>
        </p:nvSpPr>
        <p:spPr>
          <a:xfrm>
            <a:off x="990600" y="0"/>
            <a:ext cx="6781800" cy="726162"/>
          </a:xfrm>
          <a:prstGeom prst="flowChartDocument">
            <a:avLst/>
          </a:prstGeom>
          <a:gradFill flip="none" rotWithShape="1">
            <a:gsLst>
              <a:gs pos="11667">
                <a:schemeClr val="accent4">
                  <a:shade val="51000"/>
                  <a:satMod val="130000"/>
                  <a:lumMod val="86000"/>
                  <a:lumOff val="14000"/>
                </a:schemeClr>
              </a:gs>
              <a:gs pos="20021">
                <a:srgbClr val="5F4280"/>
              </a:gs>
              <a:gs pos="17000">
                <a:schemeClr val="accent4">
                  <a:shade val="51000"/>
                  <a:satMod val="130000"/>
                </a:schemeClr>
              </a:gs>
              <a:gs pos="70000">
                <a:schemeClr val="accent4">
                  <a:shade val="93000"/>
                  <a:satMod val="130000"/>
                </a:schemeClr>
              </a:gs>
              <a:gs pos="100000">
                <a:schemeClr val="accent4">
                  <a:shade val="94000"/>
                  <a:satMod val="13500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1">
            <a:spAutoFit/>
          </a:bodyPr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PT Bold Heading" pitchFamily="2" charset="-78"/>
              </a:rPr>
              <a:t>تقدير الكميات </a:t>
            </a:r>
            <a:endParaRPr lang="ar-EG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cs typeface="PT Bold Heading" pitchFamily="2" charset="-78"/>
            </a:endParaRPr>
          </a:p>
        </p:txBody>
      </p:sp>
      <p:sp>
        <p:nvSpPr>
          <p:cNvPr id="12" name="Teardrop 11"/>
          <p:cNvSpPr/>
          <p:nvPr/>
        </p:nvSpPr>
        <p:spPr>
          <a:xfrm>
            <a:off x="7848600" y="43543"/>
            <a:ext cx="1219200" cy="725714"/>
          </a:xfrm>
          <a:prstGeom prst="teardrop">
            <a:avLst>
              <a:gd name="adj" fmla="val 107143"/>
            </a:avLst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5</a:t>
            </a:r>
          </a:p>
        </p:txBody>
      </p:sp>
      <p:sp>
        <p:nvSpPr>
          <p:cNvPr id="8" name="شكل بيضاوي 12"/>
          <p:cNvSpPr/>
          <p:nvPr/>
        </p:nvSpPr>
        <p:spPr>
          <a:xfrm>
            <a:off x="3477163" y="3472543"/>
            <a:ext cx="956986" cy="49348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solidFill>
                <a:prstClr val="white"/>
              </a:solidFill>
            </a:endParaRPr>
          </a:p>
        </p:txBody>
      </p:sp>
      <p:sp>
        <p:nvSpPr>
          <p:cNvPr id="9" name="شكل بيضاوي 15"/>
          <p:cNvSpPr/>
          <p:nvPr/>
        </p:nvSpPr>
        <p:spPr>
          <a:xfrm>
            <a:off x="5931199" y="5791200"/>
            <a:ext cx="956986" cy="435429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solidFill>
                <a:prstClr val="white"/>
              </a:solidFill>
            </a:endParaRPr>
          </a:p>
        </p:txBody>
      </p:sp>
      <p:sp>
        <p:nvSpPr>
          <p:cNvPr id="10" name="شكل بيضاوي 16"/>
          <p:cNvSpPr/>
          <p:nvPr/>
        </p:nvSpPr>
        <p:spPr>
          <a:xfrm>
            <a:off x="914400" y="5867400"/>
            <a:ext cx="956986" cy="406401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solidFill>
                <a:prstClr val="white"/>
              </a:solidFill>
            </a:endParaRPr>
          </a:p>
        </p:txBody>
      </p:sp>
      <p:sp>
        <p:nvSpPr>
          <p:cNvPr id="16" name="مخطط انسيابي: محطة طرفية 16"/>
          <p:cNvSpPr/>
          <p:nvPr/>
        </p:nvSpPr>
        <p:spPr>
          <a:xfrm>
            <a:off x="3781400" y="6351984"/>
            <a:ext cx="1656184" cy="474240"/>
          </a:xfrm>
          <a:prstGeom prst="flowChartTerminator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800" dirty="0">
                <a:ln>
                  <a:solidFill>
                    <a:srgbClr val="7030A0"/>
                  </a:solidFill>
                </a:ln>
                <a:solidFill>
                  <a:prstClr val="white"/>
                </a:solidFill>
              </a:rPr>
              <a:t>19</a:t>
            </a:r>
            <a:endParaRPr lang="en-US" sz="2800" dirty="0">
              <a:ln>
                <a:solidFill>
                  <a:srgbClr val="7030A0"/>
                </a:solidFill>
              </a:ln>
              <a:solidFill>
                <a:prstClr val="white"/>
              </a:solidFill>
            </a:endParaRPr>
          </a:p>
        </p:txBody>
      </p:sp>
      <p:sp>
        <p:nvSpPr>
          <p:cNvPr id="17" name="شارة رتبة 17">
            <a:hlinkClick r:id="" action="ppaction://hlinkshowjump?jump=previousslide"/>
          </p:cNvPr>
          <p:cNvSpPr/>
          <p:nvPr/>
        </p:nvSpPr>
        <p:spPr>
          <a:xfrm>
            <a:off x="5509592" y="6324600"/>
            <a:ext cx="1800200" cy="474240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السابقة</a:t>
            </a:r>
            <a:endParaRPr lang="ar-SA" b="1" dirty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8" name="شارة رتبة 18">
            <a:hlinkClick r:id="" action="ppaction://hlinkshowjump?jump=nextslide"/>
          </p:cNvPr>
          <p:cNvSpPr/>
          <p:nvPr/>
        </p:nvSpPr>
        <p:spPr>
          <a:xfrm rot="10800000" flipV="1">
            <a:off x="1981200" y="6351139"/>
            <a:ext cx="1801368" cy="475084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>
              <a:solidFill>
                <a:srgbClr val="FF0000"/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التالية</a:t>
            </a:r>
            <a:endParaRPr lang="ar-SA" sz="2400" b="1" dirty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9" name="مخطط انسيابي: محطة طرفية 18"/>
          <p:cNvSpPr/>
          <p:nvPr/>
        </p:nvSpPr>
        <p:spPr>
          <a:xfrm>
            <a:off x="7010400" y="791028"/>
            <a:ext cx="1205508" cy="457200"/>
          </a:xfrm>
          <a:prstGeom prst="flowChartTerminator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أتدرب </a:t>
            </a:r>
          </a:p>
        </p:txBody>
      </p:sp>
      <p:sp>
        <p:nvSpPr>
          <p:cNvPr id="20" name="مربع نص 19"/>
          <p:cNvSpPr txBox="1"/>
          <p:nvPr/>
        </p:nvSpPr>
        <p:spPr>
          <a:xfrm>
            <a:off x="1752600" y="838200"/>
            <a:ext cx="51816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>
                <a:solidFill>
                  <a:srgbClr val="FF0000"/>
                </a:solidFill>
              </a:rPr>
              <a:t>أقدر العدد فيما يأتي ، وأحوط الإجابة : </a:t>
            </a:r>
          </a:p>
        </p:txBody>
      </p:sp>
      <p:sp>
        <p:nvSpPr>
          <p:cNvPr id="21" name="Teardrop 8"/>
          <p:cNvSpPr/>
          <p:nvPr/>
        </p:nvSpPr>
        <p:spPr>
          <a:xfrm>
            <a:off x="81799" y="45156"/>
            <a:ext cx="870701" cy="725714"/>
          </a:xfrm>
          <a:prstGeom prst="flowChartTerminator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20</a:t>
            </a:r>
            <a:endParaRPr lang="ar-SA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5702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1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8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8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66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7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6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6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8" grpId="0" animBg="1"/>
      <p:bldP spid="9" grpId="0" animBg="1"/>
      <p:bldP spid="10" grpId="0" animBg="1"/>
      <p:bldP spid="19" grpId="0" animBg="1"/>
      <p:bldP spid="2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مربع نص 15"/>
          <p:cNvSpPr txBox="1"/>
          <p:nvPr/>
        </p:nvSpPr>
        <p:spPr>
          <a:xfrm>
            <a:off x="990600" y="0"/>
            <a:ext cx="6781800" cy="726162"/>
          </a:xfrm>
          <a:prstGeom prst="flowChartDocument">
            <a:avLst/>
          </a:prstGeom>
          <a:gradFill flip="none" rotWithShape="1">
            <a:gsLst>
              <a:gs pos="11667">
                <a:schemeClr val="accent4">
                  <a:shade val="51000"/>
                  <a:satMod val="130000"/>
                  <a:lumMod val="86000"/>
                  <a:lumOff val="14000"/>
                </a:schemeClr>
              </a:gs>
              <a:gs pos="20021">
                <a:srgbClr val="5F4280"/>
              </a:gs>
              <a:gs pos="17000">
                <a:schemeClr val="accent4">
                  <a:shade val="51000"/>
                  <a:satMod val="130000"/>
                </a:schemeClr>
              </a:gs>
              <a:gs pos="70000">
                <a:schemeClr val="accent4">
                  <a:shade val="93000"/>
                  <a:satMod val="130000"/>
                </a:schemeClr>
              </a:gs>
              <a:gs pos="100000">
                <a:schemeClr val="accent4">
                  <a:shade val="94000"/>
                  <a:satMod val="13500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1">
            <a:spAutoFit/>
          </a:bodyPr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PT Bold Heading" pitchFamily="2" charset="-78"/>
              </a:rPr>
              <a:t>قراءة الأعداد وكتابتها </a:t>
            </a:r>
            <a:endParaRPr lang="ar-EG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cs typeface="PT Bold Heading" pitchFamily="2" charset="-78"/>
            </a:endParaRPr>
          </a:p>
        </p:txBody>
      </p:sp>
      <p:sp>
        <p:nvSpPr>
          <p:cNvPr id="12" name="Teardrop 11"/>
          <p:cNvSpPr/>
          <p:nvPr/>
        </p:nvSpPr>
        <p:spPr>
          <a:xfrm>
            <a:off x="7848600" y="43543"/>
            <a:ext cx="1219200" cy="725714"/>
          </a:xfrm>
          <a:prstGeom prst="teardrop">
            <a:avLst>
              <a:gd name="adj" fmla="val 107143"/>
            </a:avLst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4</a:t>
            </a:r>
          </a:p>
        </p:txBody>
      </p:sp>
      <p:sp>
        <p:nvSpPr>
          <p:cNvPr id="20" name="مخطط انسيابي: محطة طرفية 16"/>
          <p:cNvSpPr/>
          <p:nvPr/>
        </p:nvSpPr>
        <p:spPr>
          <a:xfrm>
            <a:off x="3781400" y="6351984"/>
            <a:ext cx="1656184" cy="474240"/>
          </a:xfrm>
          <a:prstGeom prst="flowChartTerminator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800" dirty="0">
                <a:ln>
                  <a:solidFill>
                    <a:srgbClr val="7030A0"/>
                  </a:solidFill>
                </a:ln>
                <a:solidFill>
                  <a:prstClr val="white"/>
                </a:solidFill>
              </a:rPr>
              <a:t>16</a:t>
            </a:r>
            <a:endParaRPr lang="en-US" sz="2800" dirty="0">
              <a:ln>
                <a:solidFill>
                  <a:srgbClr val="7030A0"/>
                </a:solidFill>
              </a:ln>
              <a:solidFill>
                <a:prstClr val="white"/>
              </a:solidFill>
            </a:endParaRPr>
          </a:p>
        </p:txBody>
      </p:sp>
      <p:sp>
        <p:nvSpPr>
          <p:cNvPr id="21" name="شارة رتبة 17">
            <a:hlinkClick r:id="" action="ppaction://hlinkshowjump?jump=previousslide"/>
          </p:cNvPr>
          <p:cNvSpPr/>
          <p:nvPr/>
        </p:nvSpPr>
        <p:spPr>
          <a:xfrm>
            <a:off x="5509592" y="6324600"/>
            <a:ext cx="1800200" cy="474240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السابقة</a:t>
            </a:r>
            <a:endParaRPr lang="ar-SA" b="1" dirty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2" name="شارة رتبة 18">
            <a:hlinkClick r:id="" action="ppaction://hlinkshowjump?jump=nextslide"/>
          </p:cNvPr>
          <p:cNvSpPr/>
          <p:nvPr/>
        </p:nvSpPr>
        <p:spPr>
          <a:xfrm rot="10800000" flipV="1">
            <a:off x="1981200" y="6351139"/>
            <a:ext cx="1801368" cy="475084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>
              <a:solidFill>
                <a:srgbClr val="FF0000"/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التالية</a:t>
            </a:r>
            <a:endParaRPr lang="ar-SA" sz="2400" b="1" dirty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3" name="مخطط انسيابي: محطة طرفية 22"/>
          <p:cNvSpPr/>
          <p:nvPr/>
        </p:nvSpPr>
        <p:spPr>
          <a:xfrm>
            <a:off x="4457700" y="807356"/>
            <a:ext cx="4305300" cy="440871"/>
          </a:xfrm>
          <a:prstGeom prst="flowChartTerminator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SA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C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مسائل مهارات التفكير العليا</a:t>
            </a:r>
          </a:p>
        </p:txBody>
      </p:sp>
      <p:sp>
        <p:nvSpPr>
          <p:cNvPr id="19" name="Teardrop 8"/>
          <p:cNvSpPr/>
          <p:nvPr/>
        </p:nvSpPr>
        <p:spPr>
          <a:xfrm>
            <a:off x="43699" y="81643"/>
            <a:ext cx="870701" cy="725714"/>
          </a:xfrm>
          <a:prstGeom prst="flowChartTerminator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280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20</a:t>
            </a:r>
            <a:endParaRPr lang="ar-SA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مستطيل 1"/>
          <p:cNvSpPr/>
          <p:nvPr/>
        </p:nvSpPr>
        <p:spPr>
          <a:xfrm>
            <a:off x="8229600" y="1905000"/>
            <a:ext cx="533400" cy="2286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/>
              <a:t>23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049" y="1523999"/>
            <a:ext cx="7674351" cy="39579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9" name="مربع نص 28"/>
          <p:cNvSpPr txBox="1"/>
          <p:nvPr/>
        </p:nvSpPr>
        <p:spPr>
          <a:xfrm>
            <a:off x="533400" y="4872335"/>
            <a:ext cx="7162800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4000" b="1" dirty="0">
                <a:solidFill>
                  <a:srgbClr val="FF0000"/>
                </a:solidFill>
              </a:rPr>
              <a:t> اثنان وتسعون أو 2 آحاد و9 عشرات</a:t>
            </a:r>
          </a:p>
        </p:txBody>
      </p:sp>
    </p:spTree>
    <p:extLst>
      <p:ext uri="{BB962C8B-B14F-4D97-AF65-F5344CB8AC3E}">
        <p14:creationId xmlns:p14="http://schemas.microsoft.com/office/powerpoint/2010/main" val="3625834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23" grpId="0" animBg="1"/>
      <p:bldP spid="2" grpId="0" animBg="1"/>
      <p:bldP spid="29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COUNT" val="4"/>
  <p:tag name="ARTICULATE_PROJECT_OPEN" val="0"/>
</p:tagLst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733</TotalTime>
  <Words>158</Words>
  <Application>Microsoft Office PowerPoint</Application>
  <PresentationFormat>On-screen Show (4:3)</PresentationFormat>
  <Paragraphs>55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سمة Office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TAREK</dc:creator>
  <cp:lastModifiedBy>دوحة العرب</cp:lastModifiedBy>
  <cp:revision>12</cp:revision>
  <dcterms:created xsi:type="dcterms:W3CDTF">2015-10-06T14:56:54Z</dcterms:created>
  <dcterms:modified xsi:type="dcterms:W3CDTF">2019-06-19T17:33:39Z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C1B26715-A636-463C-9959-B98432038260</vt:lpwstr>
  </property>
  <property fmtid="{D5CDD505-2E9C-101B-9397-08002B2CF9AE}" pid="3" name="ArticulatePath">
    <vt:lpwstr>9الطرح الرأسي</vt:lpwstr>
  </property>
</Properties>
</file>