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0EAC-313D-469A-8108-9B9F433068C9}" type="datetimeFigureOut">
              <a:rPr lang="en-US" smtClean="0"/>
              <a:pPr/>
              <a:t>1/30/2016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0C7A-E9A8-4C1B-9293-2A3FC12D26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0" y="0"/>
          <a:ext cx="9144000" cy="6646389"/>
        </p:xfrm>
        <a:graphic>
          <a:graphicData uri="http://schemas.openxmlformats.org/drawingml/2006/table">
            <a:tbl>
              <a:tblPr rtl="1"/>
              <a:tblGrid>
                <a:gridCol w="1672219"/>
                <a:gridCol w="3455008"/>
                <a:gridCol w="2275002"/>
                <a:gridCol w="1741771"/>
              </a:tblGrid>
              <a:tr h="24575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سير الدرس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</a:rPr>
                        <a:t>الوسائل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Times New Roman"/>
                          <a:ea typeface="Times New Roman"/>
                        </a:rPr>
                        <a:t>استراتيجية التدريس المستخدمة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F8F8"/>
                    </a:solidFill>
                  </a:tcPr>
                </a:tc>
              </a:tr>
              <a:tr h="133561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  <a:tab pos="2857500" algn="l"/>
                        </a:tabLst>
                      </a:pPr>
                      <a:r>
                        <a:rPr lang="ar-SA" sz="1200" b="1">
                          <a:solidFill>
                            <a:srgbClr val="008080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التقديم والتركيز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ما حكم </a:t>
                      </a:r>
                      <a:r>
                        <a:rPr lang="ar-SA" sz="12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العقيقة</a:t>
                      </a:r>
                      <a:r>
                        <a:rPr lang="ar-SA" sz="1200" b="1" dirty="0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ar-SA" sz="1200" b="1" dirty="0" err="1" smtClean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؟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marL="42821" marR="42821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42821" marR="42821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04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التدريس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تعريف ألعقيقه 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هي ما يذبح  عن المولود تقربا إلى لله تعالى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2- حكمها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هي سنه مؤكده على الأب فان لم يعق عنه أبوه عق عن نفسه إذا بلغ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3- دليلها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حديث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سمرة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– رضي الله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عنه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– أن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النبي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– صلى الله عليه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وسلم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-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قال 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(كل غلام مرتهن بعقيقه تذبح عنه يوم السابع ويحلق رأسه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ويسم )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4- حكمة مشروعيتها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ألعقيقه قربه لله وشكر له على النعمة الحاصلة بالمولود وهى فداء للمولود وصدقة على الفقراء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5- ما يشرع في الغلام والجارية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يشرع أن يذبح عن الغلام شاتان وعن الجارية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شاه 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6- وقت </a:t>
                      </a:r>
                      <a:r>
                        <a:rPr lang="ar-SA" sz="1200" b="1" u="sng" dirty="0" err="1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ذبحها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تذبح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ألعقيقه في اليوم السابع من الولادة فان فات ففي اليوم الرابع عشر فان فات ففي اليوم الحادي والعشرون فان فات فلا تعتبر الأسابيع ويذبح في أي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يوم 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7-ما بجزيء في </a:t>
                      </a:r>
                      <a:r>
                        <a:rPr lang="ar-SA" sz="1200" b="1" u="sng" dirty="0" err="1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العقيقة</a:t>
                      </a:r>
                      <a:r>
                        <a:rPr lang="ar-SA" sz="1200" b="1" u="sng" dirty="0">
                          <a:solidFill>
                            <a:srgbClr val="993366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.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يجزئ في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العقيقة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ما يجزئ في الأضحية من حيثُ السنُّ والخلوُّ من العيوب التي لا تجزئ في الأضاحي، إلا إنه لا يجزئ في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العقيقة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سُبع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بَدَنَةٍ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ولا سُبع بقرةٍ؛ إذ لا يجزئ فيها الاشتراك</a:t>
                      </a:r>
                      <a:r>
                        <a:rPr lang="ar-SA" sz="1200" b="1" dirty="0" smtClean="0">
                          <a:solidFill>
                            <a:srgbClr val="0000FF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السبورة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– جهاز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العرض 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</a:rPr>
                        <a:t>– لوحات تعليمية </a:t>
                      </a:r>
                      <a:r>
                        <a:rPr lang="ar-SA" sz="12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</a:rPr>
                        <a:t>استراتيجية التعلم النشط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</a:rPr>
                        <a:t>التعلم التبادلي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Times New Roman"/>
                          <a:ea typeface="Times New Roman"/>
                        </a:rPr>
                        <a:t>التعلم الذاتي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697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التدريب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ar-SA" sz="1200" b="1" dirty="0" smtClean="0">
                          <a:solidFill>
                            <a:srgbClr val="008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تتحقق أهداف الدرس من خلال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1605" algn="l"/>
                          <a:tab pos="228600" algn="l"/>
                        </a:tabLst>
                      </a:pPr>
                      <a:r>
                        <a:rPr lang="ar-SA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يعرض المعلم الدرس أمام الطلاب من خلال الوسيلة المتاحة 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342900" lvl="0" indent="-34290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41605" algn="l"/>
                          <a:tab pos="228600" algn="l"/>
                        </a:tabLst>
                      </a:pPr>
                      <a:r>
                        <a:rPr lang="ar-SA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يحدد  الطلاب من خلال عرض الدرس عناصر الدرس </a:t>
                      </a:r>
                      <a:r>
                        <a:rPr lang="ar-SA" sz="1200" b="1" dirty="0" err="1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الأساسية :</a:t>
                      </a:r>
                      <a:endParaRPr lang="en-US" sz="1200" dirty="0" smtClean="0">
                        <a:latin typeface="Times New Roman"/>
                        <a:ea typeface="Times New Roman"/>
                        <a:cs typeface="Simplified Arabic"/>
                      </a:endParaRPr>
                    </a:p>
                    <a:p>
                      <a:pPr marL="265430" indent="-26543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ar-SA" sz="1200" b="1" dirty="0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يتناول المعلم مع الطلاب عناصر الدرس من خلال إجابة الطلاب على الأسئلة </a:t>
                      </a:r>
                      <a:r>
                        <a:rPr lang="ar-SA" sz="1200" b="1" dirty="0" err="1" smtClean="0">
                          <a:solidFill>
                            <a:srgbClr val="008000"/>
                          </a:solidFill>
                          <a:latin typeface="Times New Roman"/>
                          <a:ea typeface="Times New Roman"/>
                        </a:rPr>
                        <a:t>التالية :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141605" algn="l"/>
                        </a:tabLst>
                      </a:pPr>
                      <a:r>
                        <a:rPr lang="ar-SA" sz="1200" b="1" dirty="0" err="1" smtClean="0">
                          <a:solidFill>
                            <a:srgbClr val="008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س1ما</a:t>
                      </a:r>
                      <a:r>
                        <a:rPr lang="ar-SA" sz="1200" b="1" dirty="0" smtClean="0">
                          <a:solidFill>
                            <a:srgbClr val="008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هي </a:t>
                      </a:r>
                      <a:r>
                        <a:rPr lang="ar-SA" sz="1200" b="1" dirty="0" err="1" smtClean="0">
                          <a:solidFill>
                            <a:srgbClr val="008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ألعقيقه </a:t>
                      </a:r>
                      <a:r>
                        <a:rPr lang="ar-SA" sz="1200" b="1" dirty="0" err="1" smtClean="0">
                          <a:solidFill>
                            <a:srgbClr val="008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؟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الحوار والنقاش- </a:t>
                      </a:r>
                      <a:r>
                        <a:rPr lang="ar-SA" sz="1200" b="1" dirty="0" err="1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الإستنتاج</a:t>
                      </a:r>
                      <a:r>
                        <a:rPr lang="ar-SA" sz="1200" b="1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Simplified Arabic"/>
                        </a:rPr>
                        <a:t>- التقسيم إلي مجموعات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42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rgbClr val="800000"/>
                          </a:solidFill>
                          <a:latin typeface="Times New Roman"/>
                          <a:ea typeface="Times New Roman"/>
                        </a:rPr>
                        <a:t>التقويم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استنبط يعرف ألعقيقه 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38760" indent="-23876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2 وضح حكم ألعقيقه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38760" indent="-23876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3 بين عن ألعقيقه 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38760" indent="-23876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4 اشرح حكمة مشروعيته ألعقيقه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38760" indent="-23876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5 اذكر ما يشرع عن الغلام والجارية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238760" indent="-238760" algn="ctr" rtl="1">
                        <a:lnSpc>
                          <a:spcPct val="90000"/>
                        </a:lnSpc>
                        <a:spcAft>
                          <a:spcPts val="0"/>
                        </a:spcAft>
                        <a:tabLst>
                          <a:tab pos="238760" algn="l"/>
                        </a:tabLs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6 حدد وقت ذبح ألعقيقه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ctr" rtl="1">
                        <a:lnSpc>
                          <a:spcPct val="70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7- اشرح  ما بجزيء في </a:t>
                      </a:r>
                      <a:r>
                        <a:rPr lang="ar-SA" sz="1200" b="1" dirty="0" err="1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العقيقة</a:t>
                      </a: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8- وضح  أحكام تسمية </a:t>
                      </a:r>
                      <a:r>
                        <a:rPr lang="ar-SA" sz="1200" b="1" dirty="0" smtClean="0">
                          <a:solidFill>
                            <a:srgbClr val="FF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المولود</a:t>
                      </a: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71"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dirty="0" smtClean="0">
                          <a:latin typeface="Times New Roman"/>
                          <a:ea typeface="Times New Roman"/>
                        </a:rPr>
                        <a:t>الواجب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ar-SA" sz="1200" dirty="0" smtClean="0">
                          <a:latin typeface="Times New Roman"/>
                          <a:ea typeface="Times New Roman"/>
                        </a:rPr>
                        <a:t>كتاب نشاط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107950" algn="l"/>
                        </a:tabLs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42821" marR="42821" marT="0" marB="0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827584" y="2204864"/>
          <a:ext cx="7166708" cy="2926080"/>
        </p:xfrm>
        <a:graphic>
          <a:graphicData uri="http://schemas.openxmlformats.org/drawingml/2006/table">
            <a:tbl>
              <a:tblPr rtl="1"/>
              <a:tblGrid>
                <a:gridCol w="1361714"/>
                <a:gridCol w="488929"/>
                <a:gridCol w="510113"/>
                <a:gridCol w="916848"/>
                <a:gridCol w="488929"/>
                <a:gridCol w="680035"/>
                <a:gridCol w="680035"/>
                <a:gridCol w="680035"/>
                <a:gridCol w="680035"/>
                <a:gridCol w="680035"/>
              </a:tblGrid>
              <a:tr h="97536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SA" sz="10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0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ثاني متوسط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90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فقه ثاني </a:t>
                      </a:r>
                      <a:r>
                        <a:rPr lang="ar-SA" sz="9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 متوسط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8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اليوم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Monotype Koufi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Monotype Koufi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Monotype Koufi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Monotype Koufi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solidFill>
                          <a:srgbClr val="003366"/>
                        </a:solidFill>
                        <a:latin typeface="Times New Roman"/>
                        <a:ea typeface="Times New Roman"/>
                        <a:cs typeface="Monotype Koufi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8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الأهداف </a:t>
                      </a:r>
                      <a:r>
                        <a:rPr lang="ar-SA" sz="800" b="1" dirty="0" err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الأجرائية</a:t>
                      </a:r>
                      <a:r>
                        <a:rPr lang="ar-SA" sz="8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 السلوكية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- أن يستنبط الطالب تعريف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العقيقه .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2- أن يوضح الطالب حكم ألعقيقه.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3- أن يستدل  الطالب على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ألعقيقه .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4- أن يشرح الطالب حكمة مشروعيه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ألعقيقة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5- أن يذكر الطالب ما يشرع عن الغلام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والجارية .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6- أن يحدد الطالب وقت ذبح ألعقيقه 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7- أن يشرح ما بجزيء في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العقيقة</a:t>
                      </a: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   </a:t>
                      </a:r>
                      <a:r>
                        <a:rPr lang="ar-SA" sz="800" b="1" dirty="0" err="1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.</a:t>
                      </a:r>
                      <a:endParaRPr lang="en-US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180340" indent="-180340" algn="justLow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800" b="1" dirty="0" smtClean="0">
                          <a:solidFill>
                            <a:srgbClr val="000000"/>
                          </a:solidFill>
                          <a:latin typeface="Imprint MT Shadow"/>
                          <a:ea typeface="Times New Roman"/>
                          <a:cs typeface="Simplified Arabic"/>
                        </a:rPr>
                        <a:t>8- أن يوضح الطالب أحكام تسمية المولود </a:t>
                      </a: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8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التاريخ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5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algn="r" rtl="1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800" b="1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  <a:cs typeface="Monotype Koufi"/>
                        </a:rPr>
                        <a:t>الحصة</a:t>
                      </a: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endParaRPr lang="en-US" sz="800" dirty="0">
                        <a:latin typeface="Times New Roman"/>
                        <a:ea typeface="Times New Roman"/>
                      </a:endParaRPr>
                    </a:p>
                  </a:txBody>
                  <a:tcPr marL="43468" marR="43468" marT="0" marB="0" anchor="ctr">
                    <a:lnL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WordArt 1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6372200" y="2780928"/>
            <a:ext cx="1738536" cy="4320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rtl="1"/>
            <a:r>
              <a:rPr lang="ar-SA" sz="1400" b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العقيقة</a:t>
            </a:r>
            <a:r>
              <a:rPr lang="ar-SA" sz="14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وتسمية المولود </a:t>
            </a:r>
            <a:endParaRPr lang="en-US" sz="14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2050" name="صورة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587500" cy="1204913"/>
          </a:xfrm>
          <a:prstGeom prst="rect">
            <a:avLst/>
          </a:prstGeom>
          <a:noFill/>
        </p:spPr>
      </p:pic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2555776" y="1412776"/>
            <a:ext cx="2851150" cy="765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+mn-ea"/>
                <a:cs typeface="Old Antic Decorative" pitchFamily="2" charset="-78"/>
              </a:rPr>
              <a:t>التخطيط اليومي للدروس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396552" y="332656"/>
            <a:ext cx="923188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المملكة العربية السعودية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وزارة التربية والتعليم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الإدارة العامة للتربية والتعليم بالرياض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المدرسة المتوسطة الثامنة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378</Words>
  <Application>Microsoft Office PowerPoint</Application>
  <PresentationFormat>عرض على الشاشة (3:4)‏</PresentationFormat>
  <Paragraphs>57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العقيقة وتسمية المولود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7</cp:revision>
  <dcterms:created xsi:type="dcterms:W3CDTF">2016-01-30T08:32:30Z</dcterms:created>
  <dcterms:modified xsi:type="dcterms:W3CDTF">2016-01-30T10:02:30Z</dcterms:modified>
</cp:coreProperties>
</file>