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3"/>
  </p:notesMasterIdLst>
  <p:sldIdLst>
    <p:sldId id="314" r:id="rId2"/>
    <p:sldId id="315" r:id="rId3"/>
    <p:sldId id="313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9900CC"/>
    <a:srgbClr val="D60093"/>
    <a:srgbClr val="00FF00"/>
    <a:srgbClr val="00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3023" autoAdjust="0"/>
  </p:normalViewPr>
  <p:slideViewPr>
    <p:cSldViewPr>
      <p:cViewPr varScale="1">
        <p:scale>
          <a:sx n="112" d="100"/>
          <a:sy n="112" d="100"/>
        </p:scale>
        <p:origin x="726" y="102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6ACF3B7-4664-46D4-965B-BEF357DF8C2E}" type="datetimeFigureOut">
              <a:rPr lang="en-US"/>
              <a:pPr>
                <a:defRPr/>
              </a:pPr>
              <a:t>10/13/2020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8F267DD-9111-4F1B-AC42-BA61FC1D5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B4171-B1BD-4B8C-8841-83B9DD340E08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473B3-5374-45DC-B977-24C3CA9D8E9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plit orient="vert"/>
    <p:sndAc>
      <p:stSnd>
        <p:snd r:embed="rId1" name="4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779A9-9868-4C52-B707-A32CAAD5F3EA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C946E-3FBC-4A09-BF81-F67BC309D5A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plit orient="vert"/>
    <p:sndAc>
      <p:stSnd>
        <p:snd r:embed="rId1" name="4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4C027-AAAE-4F2D-82AF-AF4ECE66234F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3F261-6F5F-4B70-97CD-E72D60409AD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plit orient="vert"/>
    <p:sndAc>
      <p:stSnd>
        <p:snd r:embed="rId1" name="4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40C85-61D3-4D5F-9B0E-A481B726C913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0B62C-E627-4842-8D96-D4C358370AC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plit orient="vert"/>
    <p:sndAc>
      <p:stSnd>
        <p:snd r:embed="rId1" name="4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F0935-C4B7-4622-BFD9-F3D0C84E018E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06497-9CAF-4B4E-BA48-A94745C4950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plit orient="vert"/>
    <p:sndAc>
      <p:stSnd>
        <p:snd r:embed="rId1" name="4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0CC6D-3E86-4575-9D25-AF0E0952DEC6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35AFD-FFC4-4D56-B928-A064F1B7F7F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plit orient="vert"/>
    <p:sndAc>
      <p:stSnd>
        <p:snd r:embed="rId1" name="4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FB3BE-2273-43EC-B9E5-6765B823DFBB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97D9C-A19F-49D2-9A66-614E3EBCDB5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plit orient="vert"/>
    <p:sndAc>
      <p:stSnd>
        <p:snd r:embed="rId1" name="4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446C9-6F53-4561-A40F-921F0221DDFB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1C36D-E7F5-46F0-A118-E9B22AFDB62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plit orient="vert"/>
    <p:sndAc>
      <p:stSnd>
        <p:snd r:embed="rId1" name="4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8EAEF-87F4-4A4E-A417-51D8EAEEE793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5F237-6C3B-40AA-867A-267AE730B58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plit orient="vert"/>
    <p:sndAc>
      <p:stSnd>
        <p:snd r:embed="rId1" name="4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2DE3B-C673-415A-A947-A8BFE1255FAE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0D6D2-7AA8-4578-9925-61C2156A009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plit orient="vert"/>
    <p:sndAc>
      <p:stSnd>
        <p:snd r:embed="rId1" name="4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AC48B-4368-469A-AC97-C185C3519150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BF43B-8BD1-4B9C-ABEA-7EAF9EF5588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plit orient="vert"/>
    <p:sndAc>
      <p:stSnd>
        <p:snd r:embed="rId1" name="4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EE7D5F-AA64-405C-B5FB-4DD20117BEAD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DC7F54-BE28-4113-B441-31F9666B07E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  <p:sndAc>
      <p:stSnd>
        <p:snd r:embed="rId13" name="4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3.wav"/><Relationship Id="rId4" Type="http://schemas.openxmlformats.org/officeDocument/2006/relationships/audio" Target="../media/audio4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audio" Target="../media/audio50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audio" Target="../media/audio5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8.wav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53.wav"/><Relationship Id="rId7" Type="http://schemas.openxmlformats.org/officeDocument/2006/relationships/audio" Target="../media/audio57.wav"/><Relationship Id="rId12" Type="http://schemas.openxmlformats.org/officeDocument/2006/relationships/audio" Target="../media/audio62.wav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6.wav"/><Relationship Id="rId11" Type="http://schemas.openxmlformats.org/officeDocument/2006/relationships/audio" Target="../media/audio61.wav"/><Relationship Id="rId5" Type="http://schemas.openxmlformats.org/officeDocument/2006/relationships/audio" Target="../media/audio55.wav"/><Relationship Id="rId15" Type="http://schemas.openxmlformats.org/officeDocument/2006/relationships/image" Target="../media/image14.png"/><Relationship Id="rId10" Type="http://schemas.openxmlformats.org/officeDocument/2006/relationships/audio" Target="../media/audio60.wav"/><Relationship Id="rId4" Type="http://schemas.openxmlformats.org/officeDocument/2006/relationships/audio" Target="../media/audio54.wav"/><Relationship Id="rId9" Type="http://schemas.openxmlformats.org/officeDocument/2006/relationships/audio" Target="../media/audio59.wav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audio" Target="../media/audio6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8.wav"/><Relationship Id="rId5" Type="http://schemas.openxmlformats.org/officeDocument/2006/relationships/audio" Target="../media/audio67.wav"/><Relationship Id="rId4" Type="http://schemas.openxmlformats.org/officeDocument/2006/relationships/audio" Target="../media/audio6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audio" Target="../media/audio7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75.wav"/><Relationship Id="rId4" Type="http://schemas.openxmlformats.org/officeDocument/2006/relationships/audio" Target="../media/audio7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7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audio" Target="../media/audio79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audio" Target="../media/audio8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audio" Target="../media/audio84.wav"/><Relationship Id="rId4" Type="http://schemas.openxmlformats.org/officeDocument/2006/relationships/audio" Target="../media/audio8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5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8.wav"/><Relationship Id="rId5" Type="http://schemas.openxmlformats.org/officeDocument/2006/relationships/audio" Target="../media/audio87.wav"/><Relationship Id="rId4" Type="http://schemas.openxmlformats.org/officeDocument/2006/relationships/audio" Target="../media/audio86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audio" Target="../media/audio90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1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audio" Target="../media/audio93.wav"/><Relationship Id="rId4" Type="http://schemas.openxmlformats.org/officeDocument/2006/relationships/audio" Target="../media/audio9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audio" Target="../media/audio95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audio" Target="../media/audio23.wav"/><Relationship Id="rId18" Type="http://schemas.openxmlformats.org/officeDocument/2006/relationships/image" Target="../media/image3.png"/><Relationship Id="rId3" Type="http://schemas.openxmlformats.org/officeDocument/2006/relationships/audio" Target="../media/audio13.wav"/><Relationship Id="rId21" Type="http://schemas.openxmlformats.org/officeDocument/2006/relationships/image" Target="../media/image6.png"/><Relationship Id="rId7" Type="http://schemas.openxmlformats.org/officeDocument/2006/relationships/audio" Target="../media/audio17.wav"/><Relationship Id="rId12" Type="http://schemas.openxmlformats.org/officeDocument/2006/relationships/audio" Target="../media/audio22.wav"/><Relationship Id="rId17" Type="http://schemas.openxmlformats.org/officeDocument/2006/relationships/image" Target="../media/image2.png"/><Relationship Id="rId2" Type="http://schemas.openxmlformats.org/officeDocument/2006/relationships/audio" Target="../media/audio1.wav"/><Relationship Id="rId16" Type="http://schemas.openxmlformats.org/officeDocument/2006/relationships/audio" Target="../media/audio26.wav"/><Relationship Id="rId20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.wav"/><Relationship Id="rId11" Type="http://schemas.openxmlformats.org/officeDocument/2006/relationships/audio" Target="../media/audio21.wav"/><Relationship Id="rId5" Type="http://schemas.openxmlformats.org/officeDocument/2006/relationships/audio" Target="../media/audio15.wav"/><Relationship Id="rId15" Type="http://schemas.openxmlformats.org/officeDocument/2006/relationships/audio" Target="../media/audio25.wav"/><Relationship Id="rId10" Type="http://schemas.openxmlformats.org/officeDocument/2006/relationships/audio" Target="../media/audio20.wav"/><Relationship Id="rId19" Type="http://schemas.openxmlformats.org/officeDocument/2006/relationships/image" Target="../media/image4.png"/><Relationship Id="rId4" Type="http://schemas.openxmlformats.org/officeDocument/2006/relationships/audio" Target="../media/audio14.wav"/><Relationship Id="rId9" Type="http://schemas.openxmlformats.org/officeDocument/2006/relationships/audio" Target="../media/audio19.wav"/><Relationship Id="rId14" Type="http://schemas.openxmlformats.org/officeDocument/2006/relationships/audio" Target="../media/audio2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24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audio" Target="../media/audio27.wa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4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audio" Target="../media/audio29.wav"/><Relationship Id="rId10" Type="http://schemas.openxmlformats.org/officeDocument/2006/relationships/image" Target="../media/image6.png"/><Relationship Id="rId4" Type="http://schemas.openxmlformats.org/officeDocument/2006/relationships/audio" Target="../media/audio28.wav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30.wav"/><Relationship Id="rId7" Type="http://schemas.openxmlformats.org/officeDocument/2006/relationships/audio" Target="../media/audio33.wav"/><Relationship Id="rId12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2.wav"/><Relationship Id="rId11" Type="http://schemas.openxmlformats.org/officeDocument/2006/relationships/image" Target="../media/image5.jpeg"/><Relationship Id="rId5" Type="http://schemas.openxmlformats.org/officeDocument/2006/relationships/audio" Target="../media/audio31.wav"/><Relationship Id="rId10" Type="http://schemas.openxmlformats.org/officeDocument/2006/relationships/image" Target="../media/image4.png"/><Relationship Id="rId4" Type="http://schemas.openxmlformats.org/officeDocument/2006/relationships/audio" Target="../media/audio24.wav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3" Type="http://schemas.openxmlformats.org/officeDocument/2006/relationships/audio" Target="../media/audio34.wav"/><Relationship Id="rId7" Type="http://schemas.openxmlformats.org/officeDocument/2006/relationships/audio" Target="../media/audio3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7.wav"/><Relationship Id="rId5" Type="http://schemas.openxmlformats.org/officeDocument/2006/relationships/audio" Target="../media/audio36.wav"/><Relationship Id="rId10" Type="http://schemas.openxmlformats.org/officeDocument/2006/relationships/image" Target="../media/image8.jpeg"/><Relationship Id="rId4" Type="http://schemas.openxmlformats.org/officeDocument/2006/relationships/audio" Target="../media/audio35.wav"/><Relationship Id="rId9" Type="http://schemas.openxmlformats.org/officeDocument/2006/relationships/audio" Target="../media/audio4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/>
          <p:nvPr/>
        </p:nvSpPr>
        <p:spPr>
          <a:xfrm>
            <a:off x="6372200" y="848159"/>
            <a:ext cx="2000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>
                <a:solidFill>
                  <a:srgbClr val="002060"/>
                </a:solidFill>
                <a:latin typeface="Arial" charset="0"/>
                <a:cs typeface="Arial" charset="0"/>
              </a:rPr>
              <a:t>الوحدة السادسة</a:t>
            </a:r>
            <a:endParaRPr lang="en-US" sz="28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411760" y="1816948"/>
            <a:ext cx="464347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EG" sz="6600" b="1" dirty="0">
                <a:solidFill>
                  <a:srgbClr val="FF0000"/>
                </a:solidFill>
              </a:rPr>
              <a:t>الْقُوَى وَالطَّاقَةُ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142976" y="3861048"/>
            <a:ext cx="648810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سرعة العربة في هذه اللعبة قد تزيد على 160 كيلو متراً في الساعة!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وحده السادس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وى والطاق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رعه العرب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 bwMode="auto">
          <a:xfrm>
            <a:off x="2928926" y="428604"/>
            <a:ext cx="5572125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0070C0"/>
                </a:solidFill>
                <a:latin typeface="+mn-lt"/>
                <a:cs typeface="+mj-cs"/>
              </a:rPr>
              <a:t>ماذا تفعل المغناطيسات؟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571604" y="1928802"/>
            <a:ext cx="657225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4000" b="1" dirty="0">
                <a:latin typeface="Calibri" pitchFamily="34" charset="0"/>
                <a:cs typeface="+mj-cs"/>
              </a:rPr>
              <a:t>يمكن للمغناطيس أن</a:t>
            </a:r>
            <a:r>
              <a:rPr lang="ar-EG" sz="40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alibri" pitchFamily="34" charset="0"/>
                <a:cs typeface="+mj-cs"/>
              </a:rPr>
              <a:t> يجذب </a:t>
            </a:r>
            <a:r>
              <a:rPr lang="ar-EG" sz="4000" b="1" dirty="0">
                <a:latin typeface="Calibri" pitchFamily="34" charset="0"/>
                <a:cs typeface="+mj-cs"/>
              </a:rPr>
              <a:t>أو يسحب بعض الأجسام، كما يمكنه أن يجذب الأجسام حتى في وجود بعض الحواجز الصلبة أو السائلة أو الغازية.</a:t>
            </a:r>
          </a:p>
        </p:txBody>
      </p:sp>
      <p:grpSp>
        <p:nvGrpSpPr>
          <p:cNvPr id="5" name="مجموعة 4"/>
          <p:cNvGrpSpPr/>
          <p:nvPr/>
        </p:nvGrpSpPr>
        <p:grpSpPr>
          <a:xfrm>
            <a:off x="5436096" y="5589240"/>
            <a:ext cx="3284529" cy="571480"/>
            <a:chOff x="5286380" y="5929330"/>
            <a:chExt cx="3857620" cy="648000"/>
          </a:xfrm>
        </p:grpSpPr>
        <p:sp>
          <p:nvSpPr>
            <p:cNvPr id="6" name="مستطيل مستدير الزوايا 5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" name="مستطيل 6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864757" y="5575969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شرح والتفس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ذا تفعل المغناطيس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مكن للمغناطيس أن يجذب أو يسحب بعض الأجس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 bwMode="auto">
          <a:xfrm>
            <a:off x="2928926" y="428604"/>
            <a:ext cx="5572125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0070C0"/>
                </a:solidFill>
                <a:latin typeface="+mn-lt"/>
                <a:cs typeface="+mj-cs"/>
              </a:rPr>
              <a:t>ماذا تفعل المغناطيسات؟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786050" y="1928802"/>
            <a:ext cx="514349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4000" b="1" dirty="0">
                <a:latin typeface="Calibri" pitchFamily="34" charset="0"/>
                <a:cs typeface="+mj-cs"/>
              </a:rPr>
              <a:t>يستطيع المغناطيس القوي أن يجذب الأجسام البعيدة </a:t>
            </a:r>
            <a:r>
              <a:rPr lang="ar-EG" sz="4000" b="1" dirty="0" err="1" smtClean="0">
                <a:latin typeface="Calibri" pitchFamily="34" charset="0"/>
                <a:cs typeface="+mj-cs"/>
              </a:rPr>
              <a:t>عنه،</a:t>
            </a:r>
            <a:r>
              <a:rPr lang="ar-EG" sz="4000" b="1" dirty="0" smtClean="0">
                <a:latin typeface="Calibri" pitchFamily="34" charset="0"/>
                <a:cs typeface="+mj-cs"/>
              </a:rPr>
              <a:t> </a:t>
            </a:r>
            <a:endParaRPr lang="ar-EG" sz="4000" b="1" dirty="0">
              <a:latin typeface="Calibri" pitchFamily="34" charset="0"/>
              <a:cs typeface="+mj-cs"/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2928926" y="3357562"/>
            <a:ext cx="485774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>
                <a:latin typeface="Calibri" pitchFamily="34" charset="0"/>
              </a:rPr>
              <a:t>وكلما ابتعد المغناطيس عن الجسم ضعفت قوة جذبه.</a:t>
            </a:r>
            <a:endParaRPr lang="ar-EG" sz="4000" dirty="0"/>
          </a:p>
        </p:txBody>
      </p:sp>
      <p:grpSp>
        <p:nvGrpSpPr>
          <p:cNvPr id="6" name="مجموعة 5"/>
          <p:cNvGrpSpPr/>
          <p:nvPr/>
        </p:nvGrpSpPr>
        <p:grpSpPr>
          <a:xfrm>
            <a:off x="5436096" y="5661248"/>
            <a:ext cx="3284529" cy="571480"/>
            <a:chOff x="5286380" y="5929330"/>
            <a:chExt cx="3857620" cy="648000"/>
          </a:xfrm>
        </p:grpSpPr>
        <p:sp>
          <p:nvSpPr>
            <p:cNvPr id="7" name="مستطيل مستدير الزوايا 6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" name="مستطيل 7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864757" y="5647977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ستطيع المغناطيس القوي أن يجذب الأجس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كلما ابتعد المغناطيس عن الج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 bwMode="auto">
          <a:xfrm>
            <a:off x="2928926" y="428604"/>
            <a:ext cx="5572125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0070C0"/>
                </a:solidFill>
                <a:latin typeface="+mn-lt"/>
                <a:cs typeface="+mj-cs"/>
              </a:rPr>
              <a:t>ماذا تفعل المغناطيسات؟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285852" y="2071678"/>
            <a:ext cx="664369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تصنع </a:t>
            </a:r>
            <a:r>
              <a:rPr lang="ar-EG" sz="4000" b="1" dirty="0" err="1">
                <a:latin typeface="Times New Roman" pitchFamily="18" charset="0"/>
                <a:cs typeface="Times New Roman" pitchFamily="18" charset="0"/>
              </a:rPr>
              <a:t>المغناطيسات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 من الحديد، وتجذب الأجسام التي تحتوي على حديد.</a:t>
            </a:r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     </a:t>
            </a:r>
            <a:endParaRPr lang="ar-EG" sz="4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436096" y="5661248"/>
            <a:ext cx="3284529" cy="571480"/>
            <a:chOff x="5286380" y="5929330"/>
            <a:chExt cx="3857620" cy="648000"/>
          </a:xfrm>
        </p:grpSpPr>
        <p:sp>
          <p:nvSpPr>
            <p:cNvPr id="6" name="مستطيل مستدير الزوايا 5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" name="مستطيل 6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864757" y="5647977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نع المغناطيسات من الحديد، وتجذب الأجسام التي تحتو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 bwMode="auto">
          <a:xfrm>
            <a:off x="2928926" y="428604"/>
            <a:ext cx="5572125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0070C0"/>
                </a:solidFill>
                <a:latin typeface="+mn-lt"/>
                <a:cs typeface="+mj-cs"/>
              </a:rPr>
              <a:t>ماذا تفعل المغناطيسات؟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14282" y="2143116"/>
            <a:ext cx="324484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/>
              <a:t>المغناطيس يثبت هذه الأوراق في مكانها ويمنعها من السقوط.</a:t>
            </a:r>
            <a:endParaRPr lang="en-US" sz="3600" b="1" dirty="0"/>
          </a:p>
        </p:txBody>
      </p:sp>
      <p:grpSp>
        <p:nvGrpSpPr>
          <p:cNvPr id="12" name="مجموعة 11"/>
          <p:cNvGrpSpPr/>
          <p:nvPr/>
        </p:nvGrpSpPr>
        <p:grpSpPr>
          <a:xfrm>
            <a:off x="3929058" y="1500174"/>
            <a:ext cx="4747398" cy="3945050"/>
            <a:chOff x="3929058" y="1500174"/>
            <a:chExt cx="5214942" cy="5357826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29058" y="1500174"/>
              <a:ext cx="5214942" cy="5357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مربع نص 5"/>
            <p:cNvSpPr txBox="1"/>
            <p:nvPr/>
          </p:nvSpPr>
          <p:spPr>
            <a:xfrm rot="215172">
              <a:off x="6414023" y="4065748"/>
              <a:ext cx="1985808" cy="11703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EG" sz="1600" b="1" dirty="0" smtClean="0">
                  <a:solidFill>
                    <a:srgbClr val="FF0000"/>
                  </a:solidFill>
                </a:rPr>
                <a:t>خطتي غداً:</a:t>
              </a:r>
            </a:p>
            <a:p>
              <a:r>
                <a:rPr lang="ar-EG" sz="1600" b="1" dirty="0" smtClean="0">
                  <a:solidFill>
                    <a:srgbClr val="00B050"/>
                  </a:solidFill>
                </a:rPr>
                <a:t>- أذهب إلى المكتبة.</a:t>
              </a:r>
            </a:p>
            <a:p>
              <a:r>
                <a:rPr lang="ar-EG" sz="1600" b="1" dirty="0" smtClean="0">
                  <a:solidFill>
                    <a:srgbClr val="00B050"/>
                  </a:solidFill>
                </a:rPr>
                <a:t>- أكمل واجباتي.</a:t>
              </a:r>
              <a:endParaRPr lang="ar-SA" sz="16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5391927" y="5594224"/>
            <a:ext cx="3284529" cy="571480"/>
            <a:chOff x="5286380" y="5929330"/>
            <a:chExt cx="3857620" cy="648000"/>
          </a:xfrm>
        </p:grpSpPr>
        <p:sp>
          <p:nvSpPr>
            <p:cNvPr id="8" name="مستطيل مستدير الزوايا 7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ستطيل 8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820588" y="5580953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11" name="مثلث متساوي الساقين 10"/>
          <p:cNvSpPr/>
          <p:nvPr/>
        </p:nvSpPr>
        <p:spPr>
          <a:xfrm rot="5400000">
            <a:off x="3479947" y="2263200"/>
            <a:ext cx="500066" cy="428630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غناطيس يثبت هذه الأورا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 bwMode="auto">
          <a:xfrm>
            <a:off x="2928926" y="428604"/>
            <a:ext cx="5572125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0070C0"/>
                </a:solidFill>
                <a:latin typeface="+mn-lt"/>
                <a:cs typeface="+mj-cs"/>
              </a:rPr>
              <a:t>ماذا تفعل المغناطيسات؟</a:t>
            </a:r>
          </a:p>
        </p:txBody>
      </p:sp>
      <p:grpSp>
        <p:nvGrpSpPr>
          <p:cNvPr id="4" name="مجموعة 3"/>
          <p:cNvGrpSpPr/>
          <p:nvPr/>
        </p:nvGrpSpPr>
        <p:grpSpPr>
          <a:xfrm>
            <a:off x="5464025" y="5589240"/>
            <a:ext cx="3284529" cy="571480"/>
            <a:chOff x="5286380" y="5929330"/>
            <a:chExt cx="3857620" cy="648000"/>
          </a:xfrm>
        </p:grpSpPr>
        <p:sp>
          <p:nvSpPr>
            <p:cNvPr id="5" name="مستطيل مستدير الزوايا 4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مستطيل 5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892686" y="5575969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1162050"/>
            <a:ext cx="4105596" cy="521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مثلث متساوي الساقين 8"/>
          <p:cNvSpPr/>
          <p:nvPr/>
        </p:nvSpPr>
        <p:spPr>
          <a:xfrm rot="16200000">
            <a:off x="3479947" y="2263200"/>
            <a:ext cx="500066" cy="428630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4286248" y="1928802"/>
            <a:ext cx="259238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 dirty="0"/>
              <a:t>يجذب المغناطيس مشبك الورق من دون أن يلامسه.</a:t>
            </a:r>
            <a:endParaRPr lang="en-US" sz="3200" b="1" dirty="0"/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جذب المغناطيس مشبك الورق من دون أن يلامس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5004048" y="5661248"/>
            <a:ext cx="3714776" cy="64800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04048" y="5653035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286116" y="857232"/>
            <a:ext cx="49640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لا تجذب </a:t>
            </a:r>
            <a:r>
              <a:rPr lang="ar-EG" sz="3200" b="1" dirty="0" err="1">
                <a:latin typeface="Times New Roman" pitchFamily="18" charset="0"/>
                <a:cs typeface="Times New Roman" pitchFamily="18" charset="0"/>
              </a:rPr>
              <a:t>المغناطيسات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 الكثير من المواد، ومنها الخشب، والبلاستيك، وبعض المعادن ومنها النحاس.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ar-EG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3715309" y="2655807"/>
            <a:ext cx="442910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أ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تجول في الصف ومع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ي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 مغناطيس، </a:t>
            </a:r>
            <a:r>
              <a:rPr lang="ar-SA" sz="3200" b="1" dirty="0" err="1">
                <a:latin typeface="Times New Roman" pitchFamily="18" charset="0"/>
                <a:cs typeface="Times New Roman" pitchFamily="18" charset="0"/>
              </a:rPr>
              <a:t>و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أ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لاحظ المواد 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التي 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سيجذبها المغناطيس 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والمواد التي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 لا يجذبها.</a:t>
            </a:r>
            <a:endParaRPr lang="ar-EG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428604"/>
            <a:ext cx="38004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لا تجذب المغناطيسات الكثير من المو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. أتجول في الصف ومعي مغناطي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5004048" y="5589240"/>
            <a:ext cx="3714776" cy="64800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04048" y="5581027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pic>
        <p:nvPicPr>
          <p:cNvPr id="6" name="صورة 5" descr="صورة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620688"/>
            <a:ext cx="4724010" cy="857256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 bwMode="auto">
          <a:xfrm>
            <a:off x="4361120" y="692126"/>
            <a:ext cx="39211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0070C0"/>
                </a:solidFill>
                <a:latin typeface="+mn-lt"/>
                <a:cs typeface="+mj-cs"/>
              </a:rPr>
              <a:t>ماذا يجذب المغناطيس؟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285852" y="2714620"/>
            <a:ext cx="6959622" cy="175432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ar-EG" sz="3600" b="1" dirty="0">
                <a:solidFill>
                  <a:srgbClr val="6600CC"/>
                </a:solidFill>
              </a:rPr>
              <a:t>يجذب المغناطيس المواد المصنوعة من الحديد ولا يجذب الكثير من المواد مثل الخشب والبلاستيك وبعض المعادن مثل النحاس.</a:t>
            </a:r>
            <a:endParaRPr lang="en-US" sz="3600" b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ذا يجذب المغناطي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جذب المغناطيس المواد المصنوعة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/>
          <p:cNvGrpSpPr/>
          <p:nvPr/>
        </p:nvGrpSpPr>
        <p:grpSpPr>
          <a:xfrm>
            <a:off x="428596" y="142853"/>
            <a:ext cx="3714776" cy="5643601"/>
            <a:chOff x="500034" y="1428736"/>
            <a:chExt cx="8357821" cy="5181011"/>
          </a:xfrm>
        </p:grpSpPr>
        <p:sp>
          <p:nvSpPr>
            <p:cNvPr id="7" name="مستطيل 6"/>
            <p:cNvSpPr/>
            <p:nvPr/>
          </p:nvSpPr>
          <p:spPr>
            <a:xfrm>
              <a:off x="500034" y="1928802"/>
              <a:ext cx="8286808" cy="468094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8" name="صورة 7" descr="صورة11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000628" y="1428736"/>
              <a:ext cx="3857227" cy="721407"/>
            </a:xfrm>
            <a:prstGeom prst="rect">
              <a:avLst/>
            </a:prstGeom>
          </p:spPr>
        </p:pic>
      </p:grpSp>
      <p:sp>
        <p:nvSpPr>
          <p:cNvPr id="10" name="Rectangle 16"/>
          <p:cNvSpPr/>
          <p:nvPr/>
        </p:nvSpPr>
        <p:spPr>
          <a:xfrm>
            <a:off x="2357422" y="214291"/>
            <a:ext cx="18133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0070C0"/>
                </a:solidFill>
                <a:latin typeface="Arial" charset="0"/>
                <a:cs typeface="Arial" charset="0"/>
              </a:rPr>
              <a:t>أقرأ اللوحة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14348" y="1000109"/>
            <a:ext cx="335754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/>
              <a:t>أي الأجسام يجذبها المغناطيس؟</a:t>
            </a:r>
          </a:p>
        </p:txBody>
      </p:sp>
      <p:graphicFrame>
        <p:nvGraphicFramePr>
          <p:cNvPr id="12" name="جدول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088847"/>
              </p:ext>
            </p:extLst>
          </p:nvPr>
        </p:nvGraphicFramePr>
        <p:xfrm>
          <a:off x="4139383" y="523413"/>
          <a:ext cx="4643469" cy="585789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327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1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1578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1578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1578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1578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1578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مربع نص 12"/>
          <p:cNvSpPr txBox="1"/>
          <p:nvPr/>
        </p:nvSpPr>
        <p:spPr>
          <a:xfrm>
            <a:off x="6854026" y="809164"/>
            <a:ext cx="15716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3200" b="1" dirty="0" smtClean="0">
                <a:solidFill>
                  <a:srgbClr val="0070C0"/>
                </a:solidFill>
              </a:rPr>
              <a:t>الجسم</a:t>
            </a:r>
            <a:endParaRPr lang="ar-SA" sz="3200" b="1" dirty="0">
              <a:solidFill>
                <a:srgbClr val="0070C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4996638" y="880602"/>
            <a:ext cx="15716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3200" b="1" dirty="0" smtClean="0">
                <a:solidFill>
                  <a:srgbClr val="0070C0"/>
                </a:solidFill>
              </a:rPr>
              <a:t>ينجذب</a:t>
            </a:r>
            <a:endParaRPr lang="ar-SA" sz="3200" b="1" dirty="0">
              <a:solidFill>
                <a:srgbClr val="0070C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067944" y="523412"/>
            <a:ext cx="121444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3200" b="1" dirty="0" smtClean="0">
                <a:solidFill>
                  <a:srgbClr val="0070C0"/>
                </a:solidFill>
              </a:rPr>
              <a:t>لا ينجذب</a:t>
            </a:r>
            <a:endParaRPr lang="ar-SA" sz="3200" b="1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496836" y="1809296"/>
            <a:ext cx="194708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مربع نص 16"/>
          <p:cNvSpPr txBox="1"/>
          <p:nvPr/>
        </p:nvSpPr>
        <p:spPr>
          <a:xfrm>
            <a:off x="6425398" y="2166486"/>
            <a:ext cx="221457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800" b="1" dirty="0" smtClean="0">
                <a:solidFill>
                  <a:srgbClr val="0070C0"/>
                </a:solidFill>
              </a:rPr>
              <a:t>قلم تلوين شمعي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6425398" y="3380932"/>
            <a:ext cx="221457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800" b="1" dirty="0" err="1" smtClean="0">
                <a:solidFill>
                  <a:srgbClr val="0070C0"/>
                </a:solidFill>
              </a:rPr>
              <a:t>برغي</a:t>
            </a:r>
            <a:r>
              <a:rPr lang="ar-EG" sz="2800" b="1" dirty="0" smtClean="0">
                <a:solidFill>
                  <a:srgbClr val="0070C0"/>
                </a:solidFill>
              </a:rPr>
              <a:t> من الحديد</a:t>
            </a:r>
            <a:endParaRPr lang="ar-SA" sz="2800" b="1" dirty="0">
              <a:solidFill>
                <a:srgbClr val="0070C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5"/>
          <a:stretch>
            <a:fillRect/>
          </a:stretch>
        </p:blipFill>
        <p:spPr bwMode="auto">
          <a:xfrm>
            <a:off x="6568274" y="2952304"/>
            <a:ext cx="1881493" cy="4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711150" y="4238188"/>
            <a:ext cx="1847852" cy="454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مربع نص 20"/>
          <p:cNvSpPr txBox="1"/>
          <p:nvPr/>
        </p:nvSpPr>
        <p:spPr>
          <a:xfrm>
            <a:off x="6568274" y="4643662"/>
            <a:ext cx="20717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800" b="1" dirty="0" smtClean="0">
                <a:solidFill>
                  <a:srgbClr val="0070C0"/>
                </a:solidFill>
              </a:rPr>
              <a:t>ممحاة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6711150" y="5347861"/>
            <a:ext cx="1794168" cy="53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مربع نص 22"/>
          <p:cNvSpPr txBox="1"/>
          <p:nvPr/>
        </p:nvSpPr>
        <p:spPr>
          <a:xfrm>
            <a:off x="6496836" y="5858108"/>
            <a:ext cx="221457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800" b="1" dirty="0" smtClean="0">
                <a:solidFill>
                  <a:srgbClr val="0070C0"/>
                </a:solidFill>
              </a:rPr>
              <a:t>قفل</a:t>
            </a:r>
            <a:endParaRPr lang="ar-SA" sz="2800" b="1" dirty="0">
              <a:solidFill>
                <a:srgbClr val="0070C0"/>
              </a:solidFill>
            </a:endParaRPr>
          </a:p>
        </p:txBody>
      </p:sp>
      <p:pic>
        <p:nvPicPr>
          <p:cNvPr id="25" name="صورة 24" descr="240px-Red_check.svg.png"/>
          <p:cNvPicPr>
            <a:picLocks noChangeAspect="1"/>
          </p:cNvPicPr>
          <p:nvPr/>
        </p:nvPicPr>
        <p:blipFill>
          <a:blip r:embed="rId18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2000" contrast="86000"/>
          </a:blip>
          <a:stretch>
            <a:fillRect/>
          </a:stretch>
        </p:blipFill>
        <p:spPr>
          <a:xfrm>
            <a:off x="4425134" y="1952172"/>
            <a:ext cx="628648" cy="628648"/>
          </a:xfrm>
          <a:prstGeom prst="rect">
            <a:avLst/>
          </a:prstGeom>
        </p:spPr>
      </p:pic>
      <p:pic>
        <p:nvPicPr>
          <p:cNvPr id="26" name="صورة 25" descr="240px-Red_check.svg.png"/>
          <p:cNvPicPr>
            <a:picLocks noChangeAspect="1"/>
          </p:cNvPicPr>
          <p:nvPr/>
        </p:nvPicPr>
        <p:blipFill>
          <a:blip r:embed="rId18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2000" contrast="86000"/>
          </a:blip>
          <a:stretch>
            <a:fillRect/>
          </a:stretch>
        </p:blipFill>
        <p:spPr>
          <a:xfrm>
            <a:off x="5425266" y="3166618"/>
            <a:ext cx="628648" cy="628648"/>
          </a:xfrm>
          <a:prstGeom prst="rect">
            <a:avLst/>
          </a:prstGeom>
        </p:spPr>
      </p:pic>
      <p:pic>
        <p:nvPicPr>
          <p:cNvPr id="27" name="صورة 26" descr="240px-Red_check.svg.png"/>
          <p:cNvPicPr>
            <a:picLocks noChangeAspect="1"/>
          </p:cNvPicPr>
          <p:nvPr/>
        </p:nvPicPr>
        <p:blipFill>
          <a:blip r:embed="rId18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2000" contrast="86000"/>
          </a:blip>
          <a:stretch>
            <a:fillRect/>
          </a:stretch>
        </p:blipFill>
        <p:spPr>
          <a:xfrm>
            <a:off x="4353696" y="4309626"/>
            <a:ext cx="628648" cy="628648"/>
          </a:xfrm>
          <a:prstGeom prst="rect">
            <a:avLst/>
          </a:prstGeom>
        </p:spPr>
      </p:pic>
      <p:pic>
        <p:nvPicPr>
          <p:cNvPr id="28" name="صورة 27" descr="240px-Red_check.svg.png"/>
          <p:cNvPicPr>
            <a:picLocks noChangeAspect="1"/>
          </p:cNvPicPr>
          <p:nvPr/>
        </p:nvPicPr>
        <p:blipFill>
          <a:blip r:embed="rId18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2000" contrast="86000"/>
          </a:blip>
          <a:stretch>
            <a:fillRect/>
          </a:stretch>
        </p:blipFill>
        <p:spPr>
          <a:xfrm>
            <a:off x="5568142" y="5452634"/>
            <a:ext cx="628648" cy="628648"/>
          </a:xfrm>
          <a:prstGeom prst="rect">
            <a:avLst/>
          </a:prstGeom>
        </p:spPr>
      </p:pic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428596" y="2357430"/>
            <a:ext cx="3517909" cy="286232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ar-EG" sz="3600" b="1" dirty="0">
                <a:solidFill>
                  <a:srgbClr val="6600CC"/>
                </a:solidFill>
              </a:rPr>
              <a:t>المغناطيس يجذب القفل </a:t>
            </a:r>
            <a:r>
              <a:rPr lang="ar-EG" sz="3600" b="1" dirty="0" err="1">
                <a:solidFill>
                  <a:srgbClr val="6600CC"/>
                </a:solidFill>
              </a:rPr>
              <a:t>والبرغي</a:t>
            </a:r>
            <a:r>
              <a:rPr lang="ar-EG" sz="3600" b="1" dirty="0">
                <a:solidFill>
                  <a:srgbClr val="6600CC"/>
                </a:solidFill>
              </a:rPr>
              <a:t> من الحديد ولا</a:t>
            </a:r>
            <a:r>
              <a:rPr lang="ar-SA" sz="3600" b="1" dirty="0">
                <a:solidFill>
                  <a:srgbClr val="6600CC"/>
                </a:solidFill>
              </a:rPr>
              <a:t> </a:t>
            </a:r>
            <a:r>
              <a:rPr lang="ar-EG" sz="3600" b="1" dirty="0">
                <a:solidFill>
                  <a:srgbClr val="6600CC"/>
                </a:solidFill>
              </a:rPr>
              <a:t>يجذب الممحاة وقلم التلوين الشمعي.</a:t>
            </a:r>
            <a:endParaRPr lang="en-US" sz="3600" b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قرأ اللو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نجذ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لا ينجذ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قلم تلوين شمع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برغي من الح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ممح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قف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أي الأجسام يجذبها المغناطيس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المغناطيس يجذ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7" grpId="0"/>
      <p:bldP spid="18" grpId="0"/>
      <p:bldP spid="21" grpId="0"/>
      <p:bldP spid="23" grpId="0"/>
      <p:bldP spid="29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9712" y="3810001"/>
            <a:ext cx="5464102" cy="22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مجموعة 5"/>
          <p:cNvGrpSpPr/>
          <p:nvPr/>
        </p:nvGrpSpPr>
        <p:grpSpPr>
          <a:xfrm>
            <a:off x="7358082" y="1000108"/>
            <a:ext cx="714380" cy="700086"/>
            <a:chOff x="7215206" y="2928934"/>
            <a:chExt cx="714380" cy="700086"/>
          </a:xfrm>
        </p:grpSpPr>
        <p:sp>
          <p:nvSpPr>
            <p:cNvPr id="7" name="شكل بيضاوي 6"/>
            <p:cNvSpPr/>
            <p:nvPr/>
          </p:nvSpPr>
          <p:spPr>
            <a:xfrm>
              <a:off x="7215206" y="3000372"/>
              <a:ext cx="642942" cy="6286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4000" b="1" dirty="0"/>
            </a:p>
          </p:txBody>
        </p:sp>
        <p:pic>
          <p:nvPicPr>
            <p:cNvPr id="8" name="صورة 7" descr="240px-Red_check.svg.png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contrast="62000"/>
            </a:blip>
            <a:stretch>
              <a:fillRect/>
            </a:stretch>
          </p:blipFill>
          <p:spPr>
            <a:xfrm>
              <a:off x="7300938" y="2928934"/>
              <a:ext cx="628648" cy="628648"/>
            </a:xfrm>
            <a:prstGeom prst="rect">
              <a:avLst/>
            </a:prstGeom>
          </p:spPr>
        </p:pic>
      </p:grp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7158" y="908050"/>
            <a:ext cx="70231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هل يجذب المغناطيس </a:t>
            </a:r>
            <a:r>
              <a:rPr lang="ar-SA" sz="4800" b="1" dirty="0">
                <a:latin typeface="Times New Roman" pitchFamily="18" charset="0"/>
                <a:cs typeface="Times New Roman" pitchFamily="18" charset="0"/>
              </a:rPr>
              <a:t>القلم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؟ ولماذا؟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857224" y="2428868"/>
            <a:ext cx="6480175" cy="1446212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ar-EG" sz="4400" b="1" dirty="0">
                <a:solidFill>
                  <a:srgbClr val="6600CC"/>
                </a:solidFill>
              </a:rPr>
              <a:t>لا يجذب المغناطيس القلم لأنه لا يحتوي على حديد.                </a:t>
            </a:r>
            <a:endParaRPr lang="en-US" sz="4400" b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هل يجذب المغناطيس القلم؟ ولماذا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ا يجذب المغناطيس الق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/>
          <p:cNvGrpSpPr/>
          <p:nvPr/>
        </p:nvGrpSpPr>
        <p:grpSpPr>
          <a:xfrm>
            <a:off x="5392017" y="5608706"/>
            <a:ext cx="3284529" cy="571480"/>
            <a:chOff x="5286380" y="5929330"/>
            <a:chExt cx="3857620" cy="648000"/>
          </a:xfrm>
        </p:grpSpPr>
        <p:sp>
          <p:nvSpPr>
            <p:cNvPr id="7" name="مستطيل مستدير الزوايا 6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" name="مستطيل 7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820678" y="5595435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10" name="TextBox 1"/>
          <p:cNvSpPr txBox="1"/>
          <p:nvPr/>
        </p:nvSpPr>
        <p:spPr bwMode="auto">
          <a:xfrm>
            <a:off x="6000760" y="428604"/>
            <a:ext cx="2643187" cy="8318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0070C0"/>
                </a:solidFill>
                <a:latin typeface="+mn-lt"/>
                <a:cs typeface="+mj-cs"/>
              </a:rPr>
              <a:t>ما القطبان؟</a:t>
            </a: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785786" y="2748503"/>
            <a:ext cx="71437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>
                <a:latin typeface="Calibri" pitchFamily="34" charset="0"/>
              </a:rPr>
              <a:t>قوة الدفع أو السحب للمغناطيس تكون أكبر ما يمكن عند </a:t>
            </a:r>
            <a:r>
              <a:rPr lang="ar-EG" sz="4000" b="1" dirty="0" smtClean="0">
                <a:latin typeface="Calibri" pitchFamily="34" charset="0"/>
              </a:rPr>
              <a:t>قطبيه.</a:t>
            </a:r>
            <a:endParaRPr lang="ar-EG" sz="4000" dirty="0"/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785786" y="4078436"/>
            <a:ext cx="719919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>
                <a:latin typeface="Calibri" pitchFamily="34" charset="0"/>
              </a:rPr>
              <a:t>ولكل مغناطيس قطب شمالي وآخر </a:t>
            </a:r>
            <a:r>
              <a:rPr lang="ar-EG" sz="4000" b="1" dirty="0" smtClean="0">
                <a:latin typeface="Calibri" pitchFamily="34" charset="0"/>
              </a:rPr>
              <a:t>جنوبي.</a:t>
            </a:r>
            <a:endParaRPr lang="ar-EG" sz="4000" dirty="0"/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0" y="1928802"/>
            <a:ext cx="78581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4000" b="1" dirty="0">
                <a:latin typeface="Calibri" pitchFamily="34" charset="0"/>
                <a:cs typeface="+mj-cs"/>
              </a:rPr>
              <a:t>طرفا المغناطيس يسميان </a:t>
            </a:r>
            <a:r>
              <a:rPr lang="ar-EG" sz="40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alibri" pitchFamily="34" charset="0"/>
                <a:cs typeface="+mj-cs"/>
              </a:rPr>
              <a:t>قطبي المغناطيس</a:t>
            </a:r>
            <a:r>
              <a:rPr lang="ar-EG" sz="4000" b="1" dirty="0">
                <a:latin typeface="Calibri" pitchFamily="34" charset="0"/>
                <a:cs typeface="+mj-cs"/>
              </a:rPr>
              <a:t>. </a:t>
            </a:r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لقطب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طرفا المغناطيس يسميان قطبي المغناطي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قوة الدفع أو السحب للمغناطيس تكون أكب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لكل مغناطيس قطب شمالي وآخر جنوب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220072" y="1340768"/>
            <a:ext cx="34034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40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الفَصلُ الحاديَ عَشرَ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06488" y="2636912"/>
            <a:ext cx="14798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itchFamily="34" charset="0"/>
                <a:cs typeface="+mj-cs"/>
              </a:rPr>
              <a:t>الْقُوَى</a:t>
            </a:r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الحادى عش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و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5392017" y="5715016"/>
            <a:ext cx="3284529" cy="57148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820678" y="5701745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6" name="TextBox 1"/>
          <p:cNvSpPr txBox="1"/>
          <p:nvPr/>
        </p:nvSpPr>
        <p:spPr bwMode="auto">
          <a:xfrm>
            <a:off x="6000760" y="428604"/>
            <a:ext cx="2643187" cy="8318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0070C0"/>
                </a:solidFill>
                <a:latin typeface="+mn-lt"/>
                <a:cs typeface="+mj-cs"/>
              </a:rPr>
              <a:t>ما القطبان؟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000100" y="1643050"/>
            <a:ext cx="678657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عندما نضع القطب الشمالي لمغناطيس بجانب القطب الجنوبي لمغناطيس آخر فإنهما يتجاذبان.</a:t>
            </a: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214414" y="4214818"/>
            <a:ext cx="6265531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ندما نضع القطب الشمالي لمغناطيس بجانب القط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ندما نضع القطب الشمالي لمغناطيس بجانب القط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5364088" y="5674519"/>
            <a:ext cx="3284529" cy="57148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792749" y="5661248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6" name="TextBox 1"/>
          <p:cNvSpPr txBox="1"/>
          <p:nvPr/>
        </p:nvSpPr>
        <p:spPr bwMode="auto">
          <a:xfrm>
            <a:off x="6000760" y="428604"/>
            <a:ext cx="2643187" cy="8318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0070C0"/>
                </a:solidFill>
                <a:latin typeface="+mn-lt"/>
                <a:cs typeface="+mj-cs"/>
              </a:rPr>
              <a:t>ما القطبان؟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285852" y="1428736"/>
            <a:ext cx="65722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إذا وضعنا القطبين الجنوبيين أحدهما بجانب الآخر فسوف نلاحظ أنهما </a:t>
            </a:r>
            <a:r>
              <a:rPr lang="ar-EG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يتنافران،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 أي يدفع كل منهما الآخر بعيداً. </a:t>
            </a: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1428730" y="2972516"/>
            <a:ext cx="62865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ويحدث الشيء نفسه إذا وضعنا قطبين شماليين أحدهما بجانب الآخر.</a:t>
            </a:r>
            <a:endParaRPr lang="ar-EG" sz="3200" dirty="0"/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83568" y="3933056"/>
            <a:ext cx="7296333" cy="157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ذا وضعنا القطبين الجنوبيين أحدهما بجانب الآخر فسوف نلاحظ أنهم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ذا وضعنا القطبين الجنوبيين أحدهما بجانب الآخر فسوف نلاحظ أنهم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يحدث الشيء نفسه إذا وضعنا قطبين شمالي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5411807" y="5737816"/>
            <a:ext cx="3284529" cy="57148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840468" y="5724545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6" name="TextBox 1"/>
          <p:cNvSpPr txBox="1"/>
          <p:nvPr/>
        </p:nvSpPr>
        <p:spPr bwMode="auto">
          <a:xfrm>
            <a:off x="6000760" y="428604"/>
            <a:ext cx="2643187" cy="8318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0070C0"/>
                </a:solidFill>
                <a:latin typeface="+mn-lt"/>
                <a:cs typeface="+mj-cs"/>
              </a:rPr>
              <a:t>ما القطبان؟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1714488"/>
            <a:ext cx="4838716" cy="3154926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مثلث متساوي الساقين 7"/>
          <p:cNvSpPr/>
          <p:nvPr/>
        </p:nvSpPr>
        <p:spPr>
          <a:xfrm rot="5400000">
            <a:off x="3321836" y="1964520"/>
            <a:ext cx="500066" cy="428630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928802"/>
            <a:ext cx="328031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هذا المغناطيس يجذب برادة الحديد.</a:t>
            </a:r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هذا المغناطيس يجذب برادة الح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5436096" y="5726998"/>
            <a:ext cx="3284529" cy="57148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864757" y="5713727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1142976" y="500042"/>
            <a:ext cx="7215238" cy="4441126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500430" y="500042"/>
            <a:ext cx="29146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EG" altLang="ar-EG" sz="5400" b="1" dirty="0">
                <a:solidFill>
                  <a:srgbClr val="00B0F0"/>
                </a:solidFill>
              </a:rPr>
              <a:t> نشاط:</a:t>
            </a:r>
            <a:endParaRPr lang="en-US" altLang="ar-EG" sz="5400" dirty="0">
              <a:solidFill>
                <a:srgbClr val="00B0F0"/>
              </a:solidFill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285852" y="1571612"/>
            <a:ext cx="671513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أغطي أقطاب </a:t>
            </a:r>
            <a:r>
              <a:rPr lang="ar-EG" sz="4000" b="1" dirty="0" err="1">
                <a:latin typeface="Times New Roman" pitchFamily="18" charset="0"/>
                <a:cs typeface="Times New Roman" pitchFamily="18" charset="0"/>
              </a:rPr>
              <a:t>مغناطيسين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، ثم </a:t>
            </a:r>
            <a:r>
              <a:rPr lang="ar-EG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أستقصي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 لأعرف أي الأقطاب 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متشابهة،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وأيها </a:t>
            </a:r>
            <a:r>
              <a:rPr lang="ar-EG" sz="4000" b="1" dirty="0" err="1" smtClean="0">
                <a:latin typeface="Times New Roman" pitchFamily="18" charset="0"/>
                <a:cs typeface="Times New Roman" pitchFamily="18" charset="0"/>
              </a:rPr>
              <a:t>مختلفة؟</a:t>
            </a:r>
            <a:endParaRPr lang="ar-EG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142976" y="3418672"/>
            <a:ext cx="7164387" cy="1328737"/>
          </a:xfrm>
          <a:prstGeom prst="round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ar-EG" sz="3600" b="1" dirty="0">
                <a:solidFill>
                  <a:srgbClr val="6600CC"/>
                </a:solidFill>
              </a:rPr>
              <a:t>الأقطاب التي تتنافر تكون أقطاب متشابهة أما الأقطاب التي تتجاذب فتكون أقطاب مختلفة.</a:t>
            </a:r>
            <a:endParaRPr lang="en-US" sz="3600" b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ش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غطي أقطاب مغناطيس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اقطاب التي تتنافر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642910" y="2571744"/>
            <a:ext cx="8001056" cy="1071570"/>
            <a:chOff x="642910" y="1643050"/>
            <a:chExt cx="8001056" cy="857256"/>
          </a:xfrm>
        </p:grpSpPr>
        <p:sp>
          <p:nvSpPr>
            <p:cNvPr id="4" name="مستطيل مستدير الزوايا 3"/>
            <p:cNvSpPr/>
            <p:nvPr/>
          </p:nvSpPr>
          <p:spPr>
            <a:xfrm>
              <a:off x="642910" y="1643050"/>
              <a:ext cx="8001056" cy="857256"/>
            </a:xfrm>
            <a:prstGeom prst="roundRect">
              <a:avLst>
                <a:gd name="adj" fmla="val 1961"/>
              </a:avLst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" name="خماسي 4"/>
            <p:cNvSpPr/>
            <p:nvPr/>
          </p:nvSpPr>
          <p:spPr>
            <a:xfrm flipH="1">
              <a:off x="6572264" y="1643050"/>
              <a:ext cx="2021988" cy="857256"/>
            </a:xfrm>
            <a:prstGeom prst="homePlat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143768" y="2714620"/>
            <a:ext cx="123348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altLang="ar-EG" sz="4400" b="1" dirty="0">
                <a:solidFill>
                  <a:schemeClr val="bg1"/>
                </a:solidFill>
              </a:rPr>
              <a:t>حقيقة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85786" y="2786058"/>
            <a:ext cx="564930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تختلف </a:t>
            </a:r>
            <a:r>
              <a:rPr lang="ar-EG" sz="4400" b="1" dirty="0" err="1">
                <a:latin typeface="Times New Roman" pitchFamily="18" charset="0"/>
                <a:cs typeface="Times New Roman" pitchFamily="18" charset="0"/>
              </a:rPr>
              <a:t>المغناطيسات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 في قوتها.</a:t>
            </a:r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قيق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ختلف المغناطيسات في قوت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8010" y="597687"/>
            <a:ext cx="5786438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كوكبنا (الأرض) مغناطيس ضخم مثل أي مغناطيس عادي له قطب شمالي وقطب جنوبي.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571744"/>
            <a:ext cx="4399918" cy="315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ثلث متساوي الساقين 4"/>
          <p:cNvSpPr/>
          <p:nvPr/>
        </p:nvSpPr>
        <p:spPr>
          <a:xfrm rot="16200000">
            <a:off x="4464844" y="3536157"/>
            <a:ext cx="500066" cy="428630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143372" y="3429000"/>
            <a:ext cx="470532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200" b="1" dirty="0"/>
              <a:t>يوجد مجال مغناطيسي يحيط بالأرض من القطب الشمالي إلى القطب الجنوبي.</a:t>
            </a:r>
            <a:endParaRPr lang="en-US" sz="3200" b="1" dirty="0"/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وكبنا (الأرض) مغناطيس ضخم مثل أي مغناطي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وجد مجال مغناطيسي يحيط بالأرض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>
            <a:spLocks noChangeArrowheads="1"/>
          </p:cNvSpPr>
          <p:nvPr/>
        </p:nvSpPr>
        <p:spPr bwMode="auto">
          <a:xfrm>
            <a:off x="2411760" y="548680"/>
            <a:ext cx="607219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البوصلة مغناطيس</a:t>
            </a:r>
            <a:r>
              <a:rPr lang="ar-EG" sz="4000" b="1" dirty="0" err="1">
                <a:latin typeface="Times New Roman" pitchFamily="18" charset="0"/>
                <a:cs typeface="Times New Roman" pitchFamily="18" charset="0"/>
              </a:rPr>
              <a:t>،</a:t>
            </a:r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 ولها مجال </a:t>
            </a:r>
            <a:r>
              <a:rPr lang="ar-SA" sz="4000" b="1" dirty="0" smtClean="0">
                <a:latin typeface="Times New Roman" pitchFamily="18" charset="0"/>
                <a:cs typeface="Times New Roman" pitchFamily="18" charset="0"/>
              </a:rPr>
              <a:t>مغناطيسي</a:t>
            </a:r>
            <a:r>
              <a:rPr lang="ar-EG" sz="4000" b="1" dirty="0" err="1" smtClean="0">
                <a:latin typeface="Times New Roman" pitchFamily="18" charset="0"/>
                <a:cs typeface="Times New Roman" pitchFamily="18" charset="0"/>
              </a:rPr>
              <a:t>؛</a:t>
            </a:r>
            <a:r>
              <a:rPr lang="ar-SA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حيث تتجه إبرة البوصلة إلى القطب الشمالي للأرض.</a:t>
            </a:r>
            <a:endParaRPr lang="ar-EG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3457592"/>
            <a:ext cx="27908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مثلث متساوي الساقين 3"/>
          <p:cNvSpPr/>
          <p:nvPr/>
        </p:nvSpPr>
        <p:spPr>
          <a:xfrm rot="5400000">
            <a:off x="5322100" y="3993376"/>
            <a:ext cx="500066" cy="428630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1500166" y="3857628"/>
            <a:ext cx="352108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/>
              <a:t>إبرة البوصلة مغناطيس, وتحدد </a:t>
            </a:r>
            <a:r>
              <a:rPr lang="ar-EG" sz="3600" b="1" dirty="0" err="1"/>
              <a:t>بها</a:t>
            </a:r>
            <a:r>
              <a:rPr lang="ar-EG" sz="3600" b="1" dirty="0"/>
              <a:t> </a:t>
            </a:r>
            <a:r>
              <a:rPr lang="ar-EG" sz="3600" b="1" dirty="0" smtClean="0"/>
              <a:t>الاتجاهات.</a:t>
            </a:r>
            <a:endParaRPr lang="en-US" sz="3600" b="1" dirty="0"/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بوصلة مغناطي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برة البوصلة مغناطيس وتحدد بها الاتجاه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5004048" y="5460868"/>
            <a:ext cx="3714776" cy="64800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1"/>
          <p:cNvSpPr/>
          <p:nvPr/>
        </p:nvSpPr>
        <p:spPr bwMode="auto">
          <a:xfrm>
            <a:off x="5575520" y="5410841"/>
            <a:ext cx="13885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atin typeface="+mn-lt"/>
                <a:cs typeface="+mj-cs"/>
              </a:rPr>
              <a:t>التقويم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7358082" y="1000108"/>
            <a:ext cx="714380" cy="700086"/>
            <a:chOff x="7215206" y="2928934"/>
            <a:chExt cx="714380" cy="700086"/>
          </a:xfrm>
        </p:grpSpPr>
        <p:sp>
          <p:nvSpPr>
            <p:cNvPr id="7" name="شكل بيضاوي 6"/>
            <p:cNvSpPr/>
            <p:nvPr/>
          </p:nvSpPr>
          <p:spPr>
            <a:xfrm>
              <a:off x="7215206" y="3000372"/>
              <a:ext cx="642942" cy="6286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4000" b="1" dirty="0"/>
            </a:p>
          </p:txBody>
        </p:sp>
        <p:pic>
          <p:nvPicPr>
            <p:cNvPr id="8" name="صورة 7" descr="240px-Red_check.svg.png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contrast="62000"/>
            </a:blip>
            <a:stretch>
              <a:fillRect/>
            </a:stretch>
          </p:blipFill>
          <p:spPr>
            <a:xfrm>
              <a:off x="7300938" y="2928934"/>
              <a:ext cx="628648" cy="628648"/>
            </a:xfrm>
            <a:prstGeom prst="rect">
              <a:avLst/>
            </a:prstGeom>
          </p:spPr>
        </p:pic>
      </p:grp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42976" y="857232"/>
            <a:ext cx="6076959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في أي جزء من المغناطيس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يَكُونُ </a:t>
            </a:r>
            <a:r>
              <a:rPr lang="ar-SA" sz="4000" b="1" dirty="0" err="1">
                <a:latin typeface="Times New Roman" pitchFamily="18" charset="0"/>
                <a:cs typeface="Times New Roman" pitchFamily="18" charset="0"/>
              </a:rPr>
              <a:t>ال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جَذْبُ أَقْوى مَا يُمْكِنُ؟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714480" y="3357562"/>
            <a:ext cx="6480175" cy="769938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ar-EG" sz="4400" b="1" dirty="0">
                <a:solidFill>
                  <a:srgbClr val="6600CC"/>
                </a:solidFill>
              </a:rPr>
              <a:t>عند القطبين.</a:t>
            </a:r>
            <a:endParaRPr lang="en-US" sz="4400" b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قو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ي أي جزء من المغناطيس يَكُونُ الجَذْبُ أَقْوى مَا يُمْكِنُ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ند القطب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/>
          <p:cNvGrpSpPr/>
          <p:nvPr/>
        </p:nvGrpSpPr>
        <p:grpSpPr>
          <a:xfrm>
            <a:off x="467544" y="571481"/>
            <a:ext cx="8208912" cy="4441695"/>
            <a:chOff x="214282" y="571481"/>
            <a:chExt cx="8786874" cy="5143535"/>
          </a:xfrm>
        </p:grpSpPr>
        <p:sp>
          <p:nvSpPr>
            <p:cNvPr id="7" name="مستطيل 6"/>
            <p:cNvSpPr/>
            <p:nvPr/>
          </p:nvSpPr>
          <p:spPr>
            <a:xfrm>
              <a:off x="214282" y="1214422"/>
              <a:ext cx="8748464" cy="4500594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pic>
          <p:nvPicPr>
            <p:cNvPr id="8" name="صورة 7" descr="صورة13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86050" y="571481"/>
              <a:ext cx="6215106" cy="107157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</p:grpSp>
      <p:grpSp>
        <p:nvGrpSpPr>
          <p:cNvPr id="2" name="مجموعة 1"/>
          <p:cNvGrpSpPr/>
          <p:nvPr/>
        </p:nvGrpSpPr>
        <p:grpSpPr>
          <a:xfrm flipH="1">
            <a:off x="5076056" y="5496950"/>
            <a:ext cx="3714776" cy="64800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1"/>
          <p:cNvSpPr/>
          <p:nvPr/>
        </p:nvSpPr>
        <p:spPr bwMode="auto">
          <a:xfrm>
            <a:off x="5647528" y="5446923"/>
            <a:ext cx="13885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atin typeface="+mn-lt"/>
                <a:cs typeface="+mj-cs"/>
              </a:rPr>
              <a:t>التقويم</a:t>
            </a:r>
          </a:p>
        </p:txBody>
      </p:sp>
      <p:sp>
        <p:nvSpPr>
          <p:cNvPr id="9" name="Rectangle 5"/>
          <p:cNvSpPr/>
          <p:nvPr/>
        </p:nvSpPr>
        <p:spPr>
          <a:xfrm>
            <a:off x="3428992" y="642918"/>
            <a:ext cx="5143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altLang="ar-EG" sz="4800" b="1" dirty="0">
                <a:solidFill>
                  <a:schemeClr val="bg1"/>
                </a:solidFill>
                <a:latin typeface="Arial" pitchFamily="34" charset="0"/>
                <a:cs typeface="+mn-cs"/>
              </a:rPr>
              <a:t>أفكر, وأتحدث, وأكتب</a:t>
            </a:r>
            <a:endParaRPr lang="ar-EG" altLang="ar-EG" sz="4800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71604" y="1857364"/>
            <a:ext cx="66405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4000" b="1" dirty="0">
                <a:latin typeface="Calibri" pitchFamily="34" charset="0"/>
                <a:cs typeface="+mj-cs"/>
              </a:rPr>
              <a:t>                  </a:t>
            </a:r>
            <a:r>
              <a:rPr lang="ar-EG" sz="4000" b="1" dirty="0" smtClean="0">
                <a:latin typeface="Calibri" pitchFamily="34" charset="0"/>
                <a:cs typeface="+mj-cs"/>
              </a:rPr>
              <a:t> </a:t>
            </a:r>
            <a:r>
              <a:rPr lang="ar-EG" sz="4000" b="1" dirty="0" err="1">
                <a:latin typeface="Calibri" pitchFamily="34" charset="0"/>
                <a:cs typeface="+mj-cs"/>
              </a:rPr>
              <a:t>مِغْناطِيسَانِ</a:t>
            </a:r>
            <a:r>
              <a:rPr lang="ar-EG" sz="4000" b="1" dirty="0">
                <a:latin typeface="Calibri" pitchFamily="34" charset="0"/>
                <a:cs typeface="+mj-cs"/>
              </a:rPr>
              <a:t> يَتَنَافَرانِ، كَيْفَ أَجْعَلُهُمَا يَتَجاذَبانِ؟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908175" y="3573463"/>
            <a:ext cx="5673725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6600CC"/>
                </a:solidFill>
              </a:rPr>
              <a:t>بعكس القطبين لأحد </a:t>
            </a:r>
            <a:r>
              <a:rPr lang="ar-EG" sz="4000" b="1" dirty="0" err="1">
                <a:solidFill>
                  <a:srgbClr val="6600CC"/>
                </a:solidFill>
              </a:rPr>
              <a:t>المغناطيسين</a:t>
            </a:r>
            <a:r>
              <a:rPr lang="ar-EG" sz="4000" b="1" dirty="0">
                <a:solidFill>
                  <a:srgbClr val="6600CC"/>
                </a:solidFill>
              </a:rPr>
              <a:t> فإن </a:t>
            </a:r>
            <a:r>
              <a:rPr lang="ar-EG" sz="4000" b="1" dirty="0" err="1">
                <a:solidFill>
                  <a:srgbClr val="6600CC"/>
                </a:solidFill>
              </a:rPr>
              <a:t>المغناطيسين</a:t>
            </a:r>
            <a:r>
              <a:rPr lang="ar-EG" sz="4000" b="1" dirty="0">
                <a:solidFill>
                  <a:srgbClr val="6600CC"/>
                </a:solidFill>
              </a:rPr>
              <a:t> يتجاذبان.</a:t>
            </a:r>
            <a:endParaRPr lang="en-US" sz="4000" b="1" dirty="0">
              <a:solidFill>
                <a:srgbClr val="6600CC"/>
              </a:solidFill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5566709" y="1857364"/>
            <a:ext cx="29899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 dirty="0">
                <a:latin typeface="Calibri" pitchFamily="34" charset="0"/>
              </a:rPr>
              <a:t>1- </a:t>
            </a:r>
            <a:r>
              <a:rPr lang="ar-EG" sz="4000" b="1" dirty="0">
                <a:solidFill>
                  <a:srgbClr val="0070C0"/>
                </a:solidFill>
                <a:latin typeface="Calibri" pitchFamily="34" charset="0"/>
              </a:rPr>
              <a:t>مُشْكِلَةٌ وَحَلٌّ</a:t>
            </a:r>
            <a:r>
              <a:rPr lang="ar-EG" sz="4000" b="1" dirty="0">
                <a:latin typeface="Calibri" pitchFamily="34" charset="0"/>
              </a:rPr>
              <a:t>. </a:t>
            </a:r>
            <a:endParaRPr lang="ar-EG" sz="4000" dirty="0"/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كر وأتحدث وأكت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ُشْكِلَةٌ وَحَلّ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ِغْناطِيسَانِ يَتَنَافَرانِ، كَيْفَ أَجْعَلُهُمَا يَتَجاذَبان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بعكس القطب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5033688" y="5567259"/>
            <a:ext cx="3714776" cy="64800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1"/>
          <p:cNvSpPr/>
          <p:nvPr/>
        </p:nvSpPr>
        <p:spPr bwMode="auto">
          <a:xfrm>
            <a:off x="5605160" y="5517232"/>
            <a:ext cx="13885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atin typeface="+mn-lt"/>
                <a:cs typeface="+mj-cs"/>
              </a:rPr>
              <a:t>التقويم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571472" y="571481"/>
            <a:ext cx="8176992" cy="4585711"/>
            <a:chOff x="214282" y="571481"/>
            <a:chExt cx="8786874" cy="5143535"/>
          </a:xfrm>
        </p:grpSpPr>
        <p:sp>
          <p:nvSpPr>
            <p:cNvPr id="7" name="مستطيل 6"/>
            <p:cNvSpPr/>
            <p:nvPr/>
          </p:nvSpPr>
          <p:spPr>
            <a:xfrm>
              <a:off x="214282" y="1214422"/>
              <a:ext cx="8748464" cy="4500594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pic>
          <p:nvPicPr>
            <p:cNvPr id="8" name="صورة 7" descr="صورة1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6050" y="571481"/>
              <a:ext cx="6215106" cy="107157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</p:grpSp>
      <p:sp>
        <p:nvSpPr>
          <p:cNvPr id="9" name="Rectangle 5"/>
          <p:cNvSpPr/>
          <p:nvPr/>
        </p:nvSpPr>
        <p:spPr>
          <a:xfrm>
            <a:off x="3428992" y="642918"/>
            <a:ext cx="5143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altLang="ar-EG" sz="4800" b="1" dirty="0">
                <a:solidFill>
                  <a:schemeClr val="bg1"/>
                </a:solidFill>
                <a:latin typeface="Arial" pitchFamily="34" charset="0"/>
                <a:cs typeface="+mn-cs"/>
              </a:rPr>
              <a:t>أفكر, وأتحدث, وأكتب</a:t>
            </a:r>
            <a:endParaRPr lang="ar-EG" altLang="ar-EG" sz="4800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428728" y="2000240"/>
            <a:ext cx="67405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مَا</a:t>
            </a:r>
            <a:r>
              <a:rPr lang="ar-SA" sz="4400" b="1" dirty="0">
                <a:latin typeface="Times New Roman" pitchFamily="18" charset="0"/>
                <a:cs typeface="Times New Roman" pitchFamily="18" charset="0"/>
              </a:rPr>
              <a:t> الذي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 يَجْذِبُ</a:t>
            </a:r>
            <a:r>
              <a:rPr lang="ar-SA" sz="4400" b="1" dirty="0">
                <a:latin typeface="Times New Roman" pitchFamily="18" charset="0"/>
                <a:cs typeface="Times New Roman" pitchFamily="18" charset="0"/>
              </a:rPr>
              <a:t>ه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400" b="1" dirty="0" err="1">
                <a:latin typeface="Times New Roman" pitchFamily="18" charset="0"/>
                <a:cs typeface="Times New Roman" pitchFamily="18" charset="0"/>
              </a:rPr>
              <a:t>الْمِغْنَاطِيسُ؟</a:t>
            </a:r>
            <a:endParaRPr lang="ar-EG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619250" y="3573463"/>
            <a:ext cx="56737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6600CC"/>
                </a:solidFill>
              </a:rPr>
              <a:t>يجذب المغناطيس المواد التي تحتوي على حديد.</a:t>
            </a:r>
            <a:endParaRPr lang="en-US" sz="4000" b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َا الذي يَجْذِبُه الْمِغْنَاطِيس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جذب المغناطيس المواد التي تحتوي ع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815382" y="1605623"/>
            <a:ext cx="358463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6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itchFamily="34" charset="0"/>
              </a:rPr>
              <a:t>الْمِغناطِيساتُ</a:t>
            </a:r>
            <a:endParaRPr lang="ar-EG" sz="6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5887784" y="735660"/>
            <a:ext cx="32146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ar-EG" sz="4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الدرس الثاني</a:t>
            </a:r>
          </a:p>
        </p:txBody>
      </p:sp>
      <p:sp>
        <p:nvSpPr>
          <p:cNvPr id="17" name="Rectangle 1"/>
          <p:cNvSpPr/>
          <p:nvPr/>
        </p:nvSpPr>
        <p:spPr bwMode="auto">
          <a:xfrm>
            <a:off x="7668344" y="5628563"/>
            <a:ext cx="1063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j-cs"/>
              </a:rPr>
              <a:t>التهيئة</a:t>
            </a: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5500694" y="2996952"/>
            <a:ext cx="28400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EG" sz="4000" b="1" dirty="0">
                <a:solidFill>
                  <a:srgbClr val="FF0000"/>
                </a:solidFill>
              </a:rPr>
              <a:t>أنظر وأتساءل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9" name="Rectangle 3"/>
          <p:cNvSpPr/>
          <p:nvPr/>
        </p:nvSpPr>
        <p:spPr bwMode="auto">
          <a:xfrm>
            <a:off x="571472" y="3782770"/>
            <a:ext cx="8072457" cy="1200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atin typeface="+mn-lt"/>
                <a:cs typeface="+mj-cs"/>
              </a:rPr>
              <a:t>لِمَاذَا يَجْذِبُ الْمِغْناطيسُ بَعْضَ هَذِهِ الأَجْسام،ِ وَلا يَجْذِبُ بَعْضَها الآخَرَ؟</a:t>
            </a:r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درس الث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غناطيسي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85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85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38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38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تهي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نظر واتساء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لِمَاذَا يَجْذِبُ الْمِغْناطيسُ بَعْضَ هَذِهِ الأَجْسام،ِ وَلا يَجْذِبُ بَعْضَها الآخَرَ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5070444" y="5566776"/>
            <a:ext cx="3714776" cy="64800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1"/>
          <p:cNvSpPr/>
          <p:nvPr/>
        </p:nvSpPr>
        <p:spPr bwMode="auto">
          <a:xfrm>
            <a:off x="5641916" y="5516749"/>
            <a:ext cx="13885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atin typeface="+mn-lt"/>
                <a:cs typeface="+mj-cs"/>
              </a:rPr>
              <a:t>التقويم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562926" y="467395"/>
            <a:ext cx="8231665" cy="4715932"/>
            <a:chOff x="214282" y="571481"/>
            <a:chExt cx="8786874" cy="5143535"/>
          </a:xfrm>
        </p:grpSpPr>
        <p:sp>
          <p:nvSpPr>
            <p:cNvPr id="7" name="مستطيل 6"/>
            <p:cNvSpPr/>
            <p:nvPr/>
          </p:nvSpPr>
          <p:spPr>
            <a:xfrm>
              <a:off x="214282" y="1214422"/>
              <a:ext cx="8748464" cy="4500594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pic>
          <p:nvPicPr>
            <p:cNvPr id="8" name="صورة 7" descr="صورة1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6050" y="571481"/>
              <a:ext cx="6215106" cy="107157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</p:grpSp>
      <p:sp>
        <p:nvSpPr>
          <p:cNvPr id="9" name="Rectangle 5"/>
          <p:cNvSpPr/>
          <p:nvPr/>
        </p:nvSpPr>
        <p:spPr>
          <a:xfrm>
            <a:off x="3428992" y="642918"/>
            <a:ext cx="5143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altLang="ar-EG" sz="4800" b="1" dirty="0">
                <a:solidFill>
                  <a:schemeClr val="bg1"/>
                </a:solidFill>
                <a:latin typeface="Arial" pitchFamily="34" charset="0"/>
                <a:cs typeface="+mn-cs"/>
              </a:rPr>
              <a:t>أفكر, وأتحدث, وأكتب</a:t>
            </a:r>
            <a:endParaRPr lang="ar-EG" altLang="ar-EG" sz="4800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3729592" y="1857364"/>
            <a:ext cx="47163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400" b="1" dirty="0" smtClean="0">
                <a:latin typeface="Calibri" pitchFamily="34" charset="0"/>
              </a:rPr>
              <a:t>3-     السؤال </a:t>
            </a:r>
            <a:r>
              <a:rPr lang="ar-EG" sz="4400" b="1" dirty="0">
                <a:latin typeface="Calibri" pitchFamily="34" charset="0"/>
              </a:rPr>
              <a:t>الأساسي. </a:t>
            </a:r>
            <a:endParaRPr lang="ar-EG" sz="4400" dirty="0"/>
          </a:p>
        </p:txBody>
      </p:sp>
      <p:pic>
        <p:nvPicPr>
          <p:cNvPr id="11" name="صورة 10" descr="PngMedium-Yellow-pencil-344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3768" y="1857364"/>
            <a:ext cx="680066" cy="682333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428860" y="2643182"/>
            <a:ext cx="45720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4000" b="1" dirty="0">
                <a:latin typeface="Calibri" pitchFamily="34" charset="0"/>
                <a:cs typeface="+mj-cs"/>
              </a:rPr>
              <a:t>ما المغناطيسات؟</a:t>
            </a:r>
            <a:endParaRPr lang="ar-EG" sz="3600" b="1" dirty="0">
              <a:latin typeface="Calibri" pitchFamily="34" charset="0"/>
              <a:cs typeface="+mj-cs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214414" y="3429000"/>
            <a:ext cx="656113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 err="1" smtClean="0">
                <a:solidFill>
                  <a:srgbClr val="6600CC"/>
                </a:solidFill>
              </a:rPr>
              <a:t>المغناطيسات</a:t>
            </a:r>
            <a:r>
              <a:rPr lang="ar-EG" sz="3600" b="1" dirty="0" smtClean="0">
                <a:solidFill>
                  <a:srgbClr val="6600CC"/>
                </a:solidFill>
              </a:rPr>
              <a:t> هي مواد مصنوعة من الحديد لها قدرة على جذب الأجسام المصنوعة من الحديد أيضاً.</a:t>
            </a:r>
            <a:endParaRPr lang="en-US" sz="3600" b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سؤال2 الأساس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المغناطيسات2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غناطيسات هي مواد مصنو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5091973" y="5498445"/>
            <a:ext cx="3714776" cy="64800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1"/>
          <p:cNvSpPr/>
          <p:nvPr/>
        </p:nvSpPr>
        <p:spPr bwMode="auto">
          <a:xfrm>
            <a:off x="5663445" y="5448418"/>
            <a:ext cx="13885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atin typeface="+mn-lt"/>
                <a:cs typeface="+mj-cs"/>
              </a:rPr>
              <a:t>التقويم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467544" y="571481"/>
            <a:ext cx="8358246" cy="4370407"/>
            <a:chOff x="214282" y="571481"/>
            <a:chExt cx="8786874" cy="5143535"/>
          </a:xfrm>
        </p:grpSpPr>
        <p:sp>
          <p:nvSpPr>
            <p:cNvPr id="7" name="مستطيل 6"/>
            <p:cNvSpPr/>
            <p:nvPr/>
          </p:nvSpPr>
          <p:spPr>
            <a:xfrm>
              <a:off x="214282" y="1214422"/>
              <a:ext cx="8748464" cy="4500594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pic>
          <p:nvPicPr>
            <p:cNvPr id="8" name="صورة 7" descr="صورة1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6050" y="571481"/>
              <a:ext cx="6215106" cy="107157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</p:grpSp>
      <p:sp>
        <p:nvSpPr>
          <p:cNvPr id="9" name="Rectangle 5"/>
          <p:cNvSpPr/>
          <p:nvPr/>
        </p:nvSpPr>
        <p:spPr>
          <a:xfrm>
            <a:off x="3428992" y="642918"/>
            <a:ext cx="5143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altLang="ar-EG" sz="4800" b="1" dirty="0">
                <a:solidFill>
                  <a:schemeClr val="bg1"/>
                </a:solidFill>
                <a:latin typeface="Arial" pitchFamily="34" charset="0"/>
                <a:cs typeface="+mn-cs"/>
              </a:rPr>
              <a:t>أفكر, وأتحدث, وأكتب</a:t>
            </a:r>
            <a:endParaRPr lang="ar-EG" altLang="ar-EG" sz="4800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9586" y="1928802"/>
            <a:ext cx="8477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Wave 13"/>
          <p:cNvSpPr/>
          <p:nvPr/>
        </p:nvSpPr>
        <p:spPr>
          <a:xfrm>
            <a:off x="5143504" y="1714488"/>
            <a:ext cx="2857520" cy="1019488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العلوم والفن</a:t>
            </a: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1446213" y="3371850"/>
            <a:ext cx="60356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أَرْسُمُ لَوْحَةً أُبيِّنُ فِيهَا كَيْفَ يَسْتَعْمِلُ النّاسُ </a:t>
            </a:r>
            <a:r>
              <a:rPr lang="ar-EG" sz="4800" b="1" dirty="0" err="1">
                <a:latin typeface="Times New Roman" pitchFamily="18" charset="0"/>
                <a:cs typeface="Times New Roman" pitchFamily="18" charset="0"/>
              </a:rPr>
              <a:t>الْمِغْنَاطِيسَاتِ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علوم والف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َرْسُمُ لَوْحَةً أُبيِّنُ فِيهَا كَيْفَ يَسْتَعْمِلُ النّاسُ الْمِغْنَاطِيسَات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15816" y="1718864"/>
            <a:ext cx="358463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6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itchFamily="34" charset="0"/>
              </a:rPr>
              <a:t>الْمِغناطِيساتُ</a:t>
            </a:r>
            <a:endParaRPr lang="ar-EG" sz="6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5724128" y="686850"/>
            <a:ext cx="32146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ar-EG" sz="4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الدرس الثاني</a:t>
            </a:r>
          </a:p>
        </p:txBody>
      </p:sp>
      <p:sp>
        <p:nvSpPr>
          <p:cNvPr id="4" name="Rectangle 1"/>
          <p:cNvSpPr/>
          <p:nvPr/>
        </p:nvSpPr>
        <p:spPr bwMode="auto">
          <a:xfrm>
            <a:off x="7685352" y="5724545"/>
            <a:ext cx="1063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j-cs"/>
              </a:rPr>
              <a:t>التهيئة</a:t>
            </a: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5662387" y="2852936"/>
            <a:ext cx="28400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EG" sz="4000" b="1" dirty="0">
                <a:solidFill>
                  <a:srgbClr val="FF0000"/>
                </a:solidFill>
              </a:rPr>
              <a:t>أنظر وأتساءل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733165" y="3781630"/>
            <a:ext cx="8015299" cy="175432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ar-EG" sz="3600" b="1" dirty="0">
                <a:solidFill>
                  <a:srgbClr val="6600CC"/>
                </a:solidFill>
                <a:cs typeface="Times New Roman" pitchFamily="18" charset="0"/>
              </a:rPr>
              <a:t>لأن المغناطيس يجذب الأجسام المصنوعة من الحديد مثل مشابك الورق أما الأجسام الأخرى فهي مصنوعة من البلاستيك والمطاط فلا تنجذب للمغناطيس.</a:t>
            </a:r>
            <a:endParaRPr lang="ar-EG" sz="4000" dirty="0">
              <a:solidFill>
                <a:srgbClr val="6600CC"/>
              </a:solidFill>
              <a:latin typeface="Arial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لأن المغناطيس يجذ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6660862" y="5733256"/>
            <a:ext cx="26173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0"/>
            <a:r>
              <a:rPr lang="ar-EG" sz="3600" b="1" dirty="0"/>
              <a:t>الاستكشاف</a:t>
            </a:r>
            <a:endParaRPr lang="ar-EG" sz="3600" dirty="0"/>
          </a:p>
        </p:txBody>
      </p:sp>
      <p:sp>
        <p:nvSpPr>
          <p:cNvPr id="15" name="TextBox 4"/>
          <p:cNvSpPr txBox="1"/>
          <p:nvPr/>
        </p:nvSpPr>
        <p:spPr bwMode="auto">
          <a:xfrm>
            <a:off x="5107764" y="420724"/>
            <a:ext cx="2500313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أستكشف</a:t>
            </a:r>
          </a:p>
        </p:txBody>
      </p:sp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214311" y="383425"/>
            <a:ext cx="4143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نشاط استقصائي</a:t>
            </a:r>
          </a:p>
        </p:txBody>
      </p:sp>
      <p:sp>
        <p:nvSpPr>
          <p:cNvPr id="17" name="Rectangle 1"/>
          <p:cNvSpPr/>
          <p:nvPr/>
        </p:nvSpPr>
        <p:spPr>
          <a:xfrm>
            <a:off x="3648968" y="1428736"/>
            <a:ext cx="4637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j-cs"/>
              </a:rPr>
              <a:t>مَا الذَي يَسْتَطيعُ الْمِغْناطيسُ جذبه؟</a:t>
            </a:r>
          </a:p>
        </p:txBody>
      </p:sp>
      <p:grpSp>
        <p:nvGrpSpPr>
          <p:cNvPr id="18" name="مجموعة 17"/>
          <p:cNvGrpSpPr/>
          <p:nvPr/>
        </p:nvGrpSpPr>
        <p:grpSpPr>
          <a:xfrm>
            <a:off x="500034" y="1428728"/>
            <a:ext cx="3143272" cy="4497752"/>
            <a:chOff x="1071538" y="1857364"/>
            <a:chExt cx="3357586" cy="4497752"/>
          </a:xfrm>
          <a:solidFill>
            <a:srgbClr val="92D050"/>
          </a:solidFill>
        </p:grpSpPr>
        <p:cxnSp>
          <p:nvCxnSpPr>
            <p:cNvPr id="19" name="رابط مستقيم 18"/>
            <p:cNvCxnSpPr/>
            <p:nvPr/>
          </p:nvCxnSpPr>
          <p:spPr>
            <a:xfrm rot="5400000">
              <a:off x="2252480" y="4248322"/>
              <a:ext cx="4212000" cy="1588"/>
            </a:xfrm>
            <a:prstGeom prst="line">
              <a:avLst/>
            </a:prstGeom>
            <a:grpFill/>
            <a:ln w="762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مستطيل مستدير الزوايا 19"/>
            <p:cNvSpPr/>
            <p:nvPr/>
          </p:nvSpPr>
          <p:spPr>
            <a:xfrm>
              <a:off x="1071538" y="1857364"/>
              <a:ext cx="3357586" cy="571504"/>
            </a:xfrm>
            <a:prstGeom prst="roundRect">
              <a:avLst/>
            </a:prstGeom>
            <a:solidFill>
              <a:srgbClr val="669900"/>
            </a:solidFill>
            <a:ln>
              <a:solidFill>
                <a:srgbClr val="66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1" name="Flowchart: Process 2"/>
          <p:cNvSpPr/>
          <p:nvPr/>
        </p:nvSpPr>
        <p:spPr>
          <a:xfrm>
            <a:off x="595468" y="1142984"/>
            <a:ext cx="3128962" cy="11430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bg1"/>
                </a:solidFill>
              </a:rPr>
              <a:t>أحتاج إلى:</a:t>
            </a: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1785918" y="2214554"/>
            <a:ext cx="1757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>
                <a:latin typeface="Calibri" pitchFamily="34" charset="0"/>
                <a:cs typeface="+mj-cs"/>
              </a:rPr>
              <a:t>أَجْسامٍ صَغيرَةٍ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2000240"/>
            <a:ext cx="1028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2014393" y="3076579"/>
            <a:ext cx="14574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 smtClean="0">
                <a:latin typeface="Calibri" pitchFamily="34" charset="0"/>
              </a:rPr>
              <a:t>كِيسٍ وَرَقيٍّ</a:t>
            </a:r>
            <a:endParaRPr lang="ar-EG" sz="2800" b="1" dirty="0">
              <a:latin typeface="Calibri" pitchFamily="34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8"/>
          <a:stretch>
            <a:fillRect/>
          </a:stretch>
        </p:blipFill>
        <p:spPr bwMode="auto">
          <a:xfrm>
            <a:off x="642910" y="3000372"/>
            <a:ext cx="1028700" cy="69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Rectangle 14"/>
          <p:cNvSpPr>
            <a:spLocks noChangeArrowheads="1"/>
          </p:cNvSpPr>
          <p:nvPr/>
        </p:nvSpPr>
        <p:spPr bwMode="auto">
          <a:xfrm>
            <a:off x="2357422" y="3714752"/>
            <a:ext cx="6575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 smtClean="0">
                <a:latin typeface="Calibri" pitchFamily="34" charset="0"/>
              </a:rPr>
              <a:t>خَيطْ</a:t>
            </a:r>
            <a:endParaRPr lang="ar-EG" sz="2800" b="1" dirty="0">
              <a:latin typeface="Calibri" pitchFamily="34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9"/>
          <a:stretch>
            <a:fillRect/>
          </a:stretch>
        </p:blipFill>
        <p:spPr bwMode="auto">
          <a:xfrm>
            <a:off x="756545" y="3738537"/>
            <a:ext cx="801430" cy="69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1928794" y="4500570"/>
            <a:ext cx="15071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 smtClean="0">
                <a:latin typeface="Calibri" pitchFamily="34" charset="0"/>
              </a:rPr>
              <a:t>قَلَمِ رَصاصٍ</a:t>
            </a: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3843702">
            <a:off x="880214" y="4276683"/>
            <a:ext cx="632816" cy="109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2071670" y="5286388"/>
            <a:ext cx="12538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 smtClean="0">
                <a:latin typeface="Calibri" pitchFamily="34" charset="0"/>
              </a:rPr>
              <a:t>مِغناطيسٍ</a:t>
            </a: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1"/>
          <a:stretch>
            <a:fillRect/>
          </a:stretch>
        </p:blipFill>
        <p:spPr bwMode="auto">
          <a:xfrm>
            <a:off x="785786" y="5072074"/>
            <a:ext cx="589307" cy="69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TextBox 20"/>
          <p:cNvSpPr txBox="1">
            <a:spLocks noChangeArrowheads="1"/>
          </p:cNvSpPr>
          <p:nvPr/>
        </p:nvSpPr>
        <p:spPr bwMode="auto">
          <a:xfrm>
            <a:off x="5715008" y="1928802"/>
            <a:ext cx="23050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0070C0"/>
                </a:solidFill>
              </a:rPr>
              <a:t>الخطوات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6" name="Oval Callout 3"/>
          <p:cNvSpPr/>
          <p:nvPr/>
        </p:nvSpPr>
        <p:spPr>
          <a:xfrm>
            <a:off x="7429520" y="2643182"/>
            <a:ext cx="540000" cy="504000"/>
          </a:xfrm>
          <a:prstGeom prst="ellipse">
            <a:avLst/>
          </a:prstGeom>
          <a:solidFill>
            <a:srgbClr val="11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bg1"/>
                </a:solidFill>
                <a:cs typeface="+mj-cs"/>
              </a:rPr>
              <a:t>1</a:t>
            </a:r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3000364" y="2571744"/>
            <a:ext cx="421480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3600" b="1" dirty="0">
                <a:latin typeface="Calibri" pitchFamily="34" charset="0"/>
                <a:cs typeface="+mj-cs"/>
              </a:rPr>
              <a:t>       أضَعُ الأَجْسامَ فِي الْكيسِ الْوَرَقيِّ. أَيُّ هَذِهِ الأَجْسامِ سَيَلْتَصِقُ بِالْمَغْناطيسِ؟</a:t>
            </a:r>
          </a:p>
        </p:txBody>
      </p:sp>
      <p:sp>
        <p:nvSpPr>
          <p:cNvPr id="38" name="مستطيل 37"/>
          <p:cNvSpPr>
            <a:spLocks noChangeArrowheads="1"/>
          </p:cNvSpPr>
          <p:nvPr/>
        </p:nvSpPr>
        <p:spPr bwMode="auto">
          <a:xfrm>
            <a:off x="6101213" y="2594052"/>
            <a:ext cx="12314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  <a:latin typeface="Calibri" pitchFamily="34" charset="0"/>
              </a:rPr>
              <a:t>أتَوَقَّعُ. </a:t>
            </a:r>
            <a:endParaRPr lang="ar-EG" sz="3600" dirty="0"/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استكشا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كش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نشاط استقصائ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الذي يستطيع المغناطيس جذبه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حْتَاجُ إِلَ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حْتَاجُ إِلَ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جسام صغي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كيس ورق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خي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قلم رصا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مغناطي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لخطو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أتوق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أضَعُ الأَجْسامَ فِي الْكيسِ الْوَرَقيّ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1" grpId="0"/>
      <p:bldP spid="22" grpId="0"/>
      <p:bldP spid="24" grpId="0"/>
      <p:bldP spid="27" grpId="0"/>
      <p:bldP spid="30" grpId="0"/>
      <p:bldP spid="32" grpId="0"/>
      <p:bldP spid="35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مجموعة 18"/>
          <p:cNvGrpSpPr/>
          <p:nvPr/>
        </p:nvGrpSpPr>
        <p:grpSpPr>
          <a:xfrm>
            <a:off x="500034" y="1428728"/>
            <a:ext cx="3143272" cy="4497752"/>
            <a:chOff x="1071538" y="1857364"/>
            <a:chExt cx="3357586" cy="4497752"/>
          </a:xfrm>
          <a:solidFill>
            <a:srgbClr val="92D050"/>
          </a:solidFill>
        </p:grpSpPr>
        <p:cxnSp>
          <p:nvCxnSpPr>
            <p:cNvPr id="20" name="رابط مستقيم 19"/>
            <p:cNvCxnSpPr/>
            <p:nvPr/>
          </p:nvCxnSpPr>
          <p:spPr>
            <a:xfrm rot="5400000">
              <a:off x="2252480" y="4248322"/>
              <a:ext cx="4212000" cy="1588"/>
            </a:xfrm>
            <a:prstGeom prst="line">
              <a:avLst/>
            </a:prstGeom>
            <a:grpFill/>
            <a:ln w="762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مستطيل مستدير الزوايا 20"/>
            <p:cNvSpPr/>
            <p:nvPr/>
          </p:nvSpPr>
          <p:spPr>
            <a:xfrm>
              <a:off x="1071538" y="1857364"/>
              <a:ext cx="3357586" cy="571504"/>
            </a:xfrm>
            <a:prstGeom prst="roundRect">
              <a:avLst/>
            </a:prstGeom>
            <a:solidFill>
              <a:srgbClr val="669900"/>
            </a:solidFill>
            <a:ln>
              <a:solidFill>
                <a:srgbClr val="66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588224" y="5589240"/>
            <a:ext cx="26173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0"/>
            <a:r>
              <a:rPr lang="ar-EG" sz="3600" b="1" dirty="0"/>
              <a:t>الاستكشاف</a:t>
            </a:r>
            <a:endParaRPr lang="ar-EG" sz="3600" dirty="0"/>
          </a:p>
        </p:txBody>
      </p:sp>
      <p:sp>
        <p:nvSpPr>
          <p:cNvPr id="3" name="TextBox 4"/>
          <p:cNvSpPr txBox="1"/>
          <p:nvPr/>
        </p:nvSpPr>
        <p:spPr bwMode="auto">
          <a:xfrm>
            <a:off x="5076056" y="489226"/>
            <a:ext cx="2500313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أستكشف</a:t>
            </a:r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214311" y="383425"/>
            <a:ext cx="4143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نشاط استقصائي</a:t>
            </a:r>
          </a:p>
        </p:txBody>
      </p:sp>
      <p:sp>
        <p:nvSpPr>
          <p:cNvPr id="5" name="Flowchart: Process 2"/>
          <p:cNvSpPr/>
          <p:nvPr/>
        </p:nvSpPr>
        <p:spPr>
          <a:xfrm>
            <a:off x="595468" y="1142984"/>
            <a:ext cx="3128962" cy="11430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bg1"/>
                </a:solidFill>
              </a:rPr>
              <a:t>أحتاج إلى: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1785918" y="2214554"/>
            <a:ext cx="1757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>
                <a:latin typeface="Calibri" pitchFamily="34" charset="0"/>
                <a:cs typeface="+mj-cs"/>
              </a:rPr>
              <a:t>أَجْسامٍ صَغيرَةٍ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2000240"/>
            <a:ext cx="1028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2014393" y="3076579"/>
            <a:ext cx="14574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 smtClean="0">
                <a:latin typeface="Calibri" pitchFamily="34" charset="0"/>
              </a:rPr>
              <a:t>كِيسٍ وَرَقيٍّ</a:t>
            </a:r>
            <a:endParaRPr lang="ar-EG" sz="2800" b="1" dirty="0">
              <a:latin typeface="Calibri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42910" y="3000372"/>
            <a:ext cx="1028700" cy="69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2357422" y="3714752"/>
            <a:ext cx="6575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 smtClean="0">
                <a:latin typeface="Calibri" pitchFamily="34" charset="0"/>
              </a:rPr>
              <a:t>خَيطْ</a:t>
            </a:r>
            <a:endParaRPr lang="ar-EG" sz="2800" b="1" dirty="0">
              <a:latin typeface="Calibri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56545" y="3738537"/>
            <a:ext cx="801430" cy="69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928794" y="4500570"/>
            <a:ext cx="15071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 smtClean="0">
                <a:latin typeface="Calibri" pitchFamily="34" charset="0"/>
              </a:rPr>
              <a:t>قَلَمِ رَصاصٍ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3843702">
            <a:off x="880214" y="4276683"/>
            <a:ext cx="632816" cy="109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2071670" y="5286388"/>
            <a:ext cx="12538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 smtClean="0">
                <a:latin typeface="Calibri" pitchFamily="34" charset="0"/>
              </a:rPr>
              <a:t>مِغناطيسٍ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785786" y="5072074"/>
            <a:ext cx="589307" cy="69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"/>
          <p:cNvSpPr/>
          <p:nvPr/>
        </p:nvSpPr>
        <p:spPr>
          <a:xfrm>
            <a:off x="3648968" y="1428736"/>
            <a:ext cx="4637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j-cs"/>
              </a:rPr>
              <a:t>مَا الذَي يَسْتَطيعُ الْمِغْناطيسُ جذبه؟</a:t>
            </a:r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5715008" y="1928802"/>
            <a:ext cx="23050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0070C0"/>
                </a:solidFill>
              </a:rPr>
              <a:t>الخطوات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8" name="Oval Callout 3"/>
          <p:cNvSpPr/>
          <p:nvPr/>
        </p:nvSpPr>
        <p:spPr>
          <a:xfrm>
            <a:off x="7429520" y="2643182"/>
            <a:ext cx="540000" cy="504000"/>
          </a:xfrm>
          <a:prstGeom prst="ellipse">
            <a:avLst/>
          </a:prstGeom>
          <a:solidFill>
            <a:srgbClr val="11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solidFill>
                  <a:schemeClr val="bg1"/>
                </a:solidFill>
                <a:cs typeface="+mj-cs"/>
              </a:rPr>
              <a:t>2</a:t>
            </a:r>
            <a:endParaRPr lang="ar-EG" sz="3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571869" y="2549436"/>
            <a:ext cx="378621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3600" b="1" dirty="0">
                <a:latin typeface="Calibri" pitchFamily="34" charset="0"/>
                <a:cs typeface="+mj-cs"/>
              </a:rPr>
              <a:t>أَرْبِطُ طَرَفَ الْخَيْطِ حَوْلَ قَلَمِ الرَّصاصِ، ثُمَّ أَرْبِطُ الْمِغْناطيسَ فِي الطَّرَفِ الآخَرِ لِلْخَيْطِ.</a:t>
            </a:r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َرْبِطُ طَرَفَ الْخَيْطِ حَوْلَ قَلَم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500034" y="1428728"/>
            <a:ext cx="3143272" cy="4497752"/>
            <a:chOff x="1071538" y="1857364"/>
            <a:chExt cx="3357586" cy="4497752"/>
          </a:xfrm>
          <a:solidFill>
            <a:srgbClr val="92D050"/>
          </a:solidFill>
        </p:grpSpPr>
        <p:cxnSp>
          <p:nvCxnSpPr>
            <p:cNvPr id="3" name="رابط مستقيم 2"/>
            <p:cNvCxnSpPr/>
            <p:nvPr/>
          </p:nvCxnSpPr>
          <p:spPr>
            <a:xfrm rot="5400000">
              <a:off x="2252480" y="4248322"/>
              <a:ext cx="4212000" cy="1588"/>
            </a:xfrm>
            <a:prstGeom prst="line">
              <a:avLst/>
            </a:prstGeom>
            <a:grpFill/>
            <a:ln w="762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مستطيل مستدير الزوايا 3"/>
            <p:cNvSpPr/>
            <p:nvPr/>
          </p:nvSpPr>
          <p:spPr>
            <a:xfrm>
              <a:off x="1071538" y="1857364"/>
              <a:ext cx="3357586" cy="571504"/>
            </a:xfrm>
            <a:prstGeom prst="roundRect">
              <a:avLst/>
            </a:prstGeom>
            <a:solidFill>
              <a:srgbClr val="669900"/>
            </a:solidFill>
            <a:ln>
              <a:solidFill>
                <a:srgbClr val="66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6" name="TextBox 4"/>
          <p:cNvSpPr txBox="1"/>
          <p:nvPr/>
        </p:nvSpPr>
        <p:spPr bwMode="auto">
          <a:xfrm>
            <a:off x="5072066" y="285728"/>
            <a:ext cx="2500313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أستكشف</a:t>
            </a:r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auto">
          <a:xfrm>
            <a:off x="214311" y="383425"/>
            <a:ext cx="4143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نشاط استقصائي</a:t>
            </a:r>
          </a:p>
        </p:txBody>
      </p:sp>
      <p:sp>
        <p:nvSpPr>
          <p:cNvPr id="8" name="Flowchart: Process 2"/>
          <p:cNvSpPr/>
          <p:nvPr/>
        </p:nvSpPr>
        <p:spPr>
          <a:xfrm>
            <a:off x="595468" y="1142984"/>
            <a:ext cx="3128962" cy="11430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bg1"/>
                </a:solidFill>
              </a:rPr>
              <a:t>أحتاج إلى: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785918" y="2214554"/>
            <a:ext cx="1757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>
                <a:latin typeface="Calibri" pitchFamily="34" charset="0"/>
                <a:cs typeface="+mj-cs"/>
              </a:rPr>
              <a:t>أَجْسامٍ صَغيرَةٍ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2000240"/>
            <a:ext cx="1028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2014393" y="3076579"/>
            <a:ext cx="14574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 smtClean="0">
                <a:latin typeface="Calibri" pitchFamily="34" charset="0"/>
              </a:rPr>
              <a:t>كِيسٍ وَرَقيٍّ</a:t>
            </a:r>
            <a:endParaRPr lang="ar-EG" sz="2800" b="1" dirty="0">
              <a:latin typeface="Calibri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42910" y="3000372"/>
            <a:ext cx="1028700" cy="69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2357422" y="3714752"/>
            <a:ext cx="6575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 smtClean="0">
                <a:latin typeface="Calibri" pitchFamily="34" charset="0"/>
              </a:rPr>
              <a:t>خَيطْ</a:t>
            </a:r>
            <a:endParaRPr lang="ar-EG" sz="2800" b="1" dirty="0">
              <a:latin typeface="Calibri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756545" y="3738537"/>
            <a:ext cx="801430" cy="69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28794" y="4500570"/>
            <a:ext cx="15071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 smtClean="0">
                <a:latin typeface="Calibri" pitchFamily="34" charset="0"/>
              </a:rPr>
              <a:t>قَلَمِ رَصاصٍ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3843702">
            <a:off x="880214" y="4276683"/>
            <a:ext cx="632816" cy="109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2071670" y="5286388"/>
            <a:ext cx="12538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 smtClean="0">
                <a:latin typeface="Calibri" pitchFamily="34" charset="0"/>
              </a:rPr>
              <a:t>مِغناطيسٍ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785786" y="5072074"/>
            <a:ext cx="589307" cy="69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"/>
          <p:cNvSpPr/>
          <p:nvPr/>
        </p:nvSpPr>
        <p:spPr>
          <a:xfrm>
            <a:off x="3648968" y="1428736"/>
            <a:ext cx="4637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j-cs"/>
              </a:rPr>
              <a:t>مَا الذَي يَسْتَطيعُ الْمِغْناطيسُ جذبه؟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5715008" y="1928802"/>
            <a:ext cx="23050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0070C0"/>
                </a:solidFill>
              </a:rPr>
              <a:t>الخطوات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21" name="Oval Callout 3"/>
          <p:cNvSpPr/>
          <p:nvPr/>
        </p:nvSpPr>
        <p:spPr>
          <a:xfrm>
            <a:off x="7429520" y="2643182"/>
            <a:ext cx="540000" cy="504000"/>
          </a:xfrm>
          <a:prstGeom prst="ellipse">
            <a:avLst/>
          </a:prstGeom>
          <a:solidFill>
            <a:srgbClr val="11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solidFill>
                  <a:schemeClr val="bg1"/>
                </a:solidFill>
                <a:cs typeface="+mj-cs"/>
              </a:rPr>
              <a:t>3</a:t>
            </a:r>
            <a:endParaRPr lang="ar-EG" sz="3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3929058" y="2714620"/>
            <a:ext cx="335754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3600" b="1" dirty="0">
                <a:latin typeface="Calibri" pitchFamily="34" charset="0"/>
                <a:cs typeface="+mj-cs"/>
              </a:rPr>
              <a:t>أسْتَعْمِلُ الْمِغْناطيسَ لِسَحْبِ الأَجْسامِ مِنَ الْكيسِ الْوَرَقِيِّ.</a:t>
            </a:r>
          </a:p>
        </p:txBody>
      </p:sp>
      <p:grpSp>
        <p:nvGrpSpPr>
          <p:cNvPr id="23" name="مجموعة 22"/>
          <p:cNvGrpSpPr/>
          <p:nvPr/>
        </p:nvGrpSpPr>
        <p:grpSpPr>
          <a:xfrm>
            <a:off x="4143372" y="4357694"/>
            <a:ext cx="3357586" cy="1853999"/>
            <a:chOff x="428596" y="3214686"/>
            <a:chExt cx="3357586" cy="2428892"/>
          </a:xfrm>
        </p:grpSpPr>
        <p:sp>
          <p:nvSpPr>
            <p:cNvPr id="24" name="مستطيل 23"/>
            <p:cNvSpPr/>
            <p:nvPr/>
          </p:nvSpPr>
          <p:spPr>
            <a:xfrm>
              <a:off x="428596" y="3643314"/>
              <a:ext cx="3357586" cy="200026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11"/>
            <a:stretch>
              <a:fillRect/>
            </a:stretch>
          </p:blipFill>
          <p:spPr bwMode="auto">
            <a:xfrm>
              <a:off x="428596" y="3214686"/>
              <a:ext cx="1500198" cy="2357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مخطط انسيابي: مهلة 25"/>
            <p:cNvSpPr/>
            <p:nvPr/>
          </p:nvSpPr>
          <p:spPr>
            <a:xfrm flipH="1">
              <a:off x="2357422" y="3643314"/>
              <a:ext cx="1428760" cy="428628"/>
            </a:xfrm>
            <a:prstGeom prst="flowChartDelay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7" name="شكل بيضاوي 26"/>
            <p:cNvSpPr/>
            <p:nvPr/>
          </p:nvSpPr>
          <p:spPr>
            <a:xfrm>
              <a:off x="2357422" y="3643314"/>
              <a:ext cx="500066" cy="42862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6091598" y="4581128"/>
            <a:ext cx="14093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altLang="ar-EG" sz="2800" b="1" dirty="0">
                <a:solidFill>
                  <a:schemeClr val="bg1"/>
                </a:solidFill>
              </a:rPr>
              <a:t>الخطوة </a:t>
            </a:r>
            <a:r>
              <a:rPr lang="ar-EG" altLang="ar-EG" sz="2800" b="1" dirty="0" smtClean="0">
                <a:solidFill>
                  <a:schemeClr val="bg1"/>
                </a:solidFill>
              </a:rPr>
              <a:t> 3</a:t>
            </a:r>
            <a:endParaRPr lang="ar-EG" altLang="ar-EG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ْتَعْمِلُ الْمِغْناطيسَ لِسَحْب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خطوة  3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500034" y="1428728"/>
            <a:ext cx="3143272" cy="4497752"/>
            <a:chOff x="1071538" y="1857364"/>
            <a:chExt cx="3357586" cy="4497752"/>
          </a:xfrm>
          <a:solidFill>
            <a:srgbClr val="92D050"/>
          </a:solidFill>
        </p:grpSpPr>
        <p:cxnSp>
          <p:nvCxnSpPr>
            <p:cNvPr id="3" name="رابط مستقيم 2"/>
            <p:cNvCxnSpPr/>
            <p:nvPr/>
          </p:nvCxnSpPr>
          <p:spPr>
            <a:xfrm rot="5400000">
              <a:off x="2252480" y="4248322"/>
              <a:ext cx="4212000" cy="1588"/>
            </a:xfrm>
            <a:prstGeom prst="line">
              <a:avLst/>
            </a:prstGeom>
            <a:grpFill/>
            <a:ln w="762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مستطيل مستدير الزوايا 3"/>
            <p:cNvSpPr/>
            <p:nvPr/>
          </p:nvSpPr>
          <p:spPr>
            <a:xfrm>
              <a:off x="1071538" y="1857364"/>
              <a:ext cx="3357586" cy="571504"/>
            </a:xfrm>
            <a:prstGeom prst="roundRect">
              <a:avLst/>
            </a:prstGeom>
            <a:solidFill>
              <a:srgbClr val="669900"/>
            </a:solidFill>
            <a:ln>
              <a:solidFill>
                <a:srgbClr val="66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526685" y="5720468"/>
            <a:ext cx="26173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0"/>
            <a:r>
              <a:rPr lang="ar-EG" sz="3600" b="1" dirty="0"/>
              <a:t>الاستكشاف</a:t>
            </a:r>
            <a:endParaRPr lang="ar-EG" sz="3600" dirty="0"/>
          </a:p>
        </p:txBody>
      </p:sp>
      <p:sp>
        <p:nvSpPr>
          <p:cNvPr id="6" name="TextBox 4"/>
          <p:cNvSpPr txBox="1"/>
          <p:nvPr/>
        </p:nvSpPr>
        <p:spPr bwMode="auto">
          <a:xfrm>
            <a:off x="5060716" y="480038"/>
            <a:ext cx="2500313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أستكشف</a:t>
            </a:r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auto">
          <a:xfrm>
            <a:off x="214311" y="383425"/>
            <a:ext cx="4143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نشاط استقصائي</a:t>
            </a:r>
          </a:p>
        </p:txBody>
      </p:sp>
      <p:sp>
        <p:nvSpPr>
          <p:cNvPr id="8" name="Flowchart: Process 2"/>
          <p:cNvSpPr/>
          <p:nvPr/>
        </p:nvSpPr>
        <p:spPr>
          <a:xfrm>
            <a:off x="595468" y="1142984"/>
            <a:ext cx="3128962" cy="11430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bg1"/>
                </a:solidFill>
              </a:rPr>
              <a:t>أحتاج إلى: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785918" y="2214554"/>
            <a:ext cx="1757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>
                <a:latin typeface="Calibri" pitchFamily="34" charset="0"/>
                <a:cs typeface="+mj-cs"/>
              </a:rPr>
              <a:t>أَجْسامٍ صَغيرَةٍ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2000240"/>
            <a:ext cx="1028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2014393" y="3076579"/>
            <a:ext cx="14574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 smtClean="0">
                <a:latin typeface="Calibri" pitchFamily="34" charset="0"/>
              </a:rPr>
              <a:t>كِيسٍ وَرَقيٍّ</a:t>
            </a:r>
            <a:endParaRPr lang="ar-EG" sz="2800" b="1" dirty="0">
              <a:latin typeface="Calibri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642910" y="3000372"/>
            <a:ext cx="1028700" cy="69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2357422" y="3714752"/>
            <a:ext cx="6575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 smtClean="0">
                <a:latin typeface="Calibri" pitchFamily="34" charset="0"/>
              </a:rPr>
              <a:t>خَيطْ</a:t>
            </a:r>
            <a:endParaRPr lang="ar-EG" sz="2800" b="1" dirty="0">
              <a:latin typeface="Calibri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756545" y="3738537"/>
            <a:ext cx="801430" cy="69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28794" y="4500570"/>
            <a:ext cx="15071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 smtClean="0">
                <a:latin typeface="Calibri" pitchFamily="34" charset="0"/>
              </a:rPr>
              <a:t>قَلَمِ رَصاصٍ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3843702">
            <a:off x="880214" y="4276683"/>
            <a:ext cx="632816" cy="109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2071670" y="5286388"/>
            <a:ext cx="12538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 smtClean="0">
                <a:latin typeface="Calibri" pitchFamily="34" charset="0"/>
              </a:rPr>
              <a:t>مِغناطيسٍ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785786" y="5072074"/>
            <a:ext cx="589307" cy="69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"/>
          <p:cNvSpPr/>
          <p:nvPr/>
        </p:nvSpPr>
        <p:spPr>
          <a:xfrm>
            <a:off x="3648968" y="1428736"/>
            <a:ext cx="4637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j-cs"/>
              </a:rPr>
              <a:t>مَا الذَي يَسْتَطيعُ الْمِغْناطيسُ جذبه؟</a:t>
            </a:r>
          </a:p>
        </p:txBody>
      </p:sp>
      <p:sp>
        <p:nvSpPr>
          <p:cNvPr id="22" name="Rectangle 1"/>
          <p:cNvSpPr/>
          <p:nvPr/>
        </p:nvSpPr>
        <p:spPr>
          <a:xfrm>
            <a:off x="5857884" y="2071678"/>
            <a:ext cx="24176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00B0F0"/>
                </a:solidFill>
                <a:latin typeface="+mn-lt"/>
                <a:cs typeface="+mj-cs"/>
              </a:rPr>
              <a:t>أَسْتَكْشِفُ أَكْثَرَ</a:t>
            </a:r>
          </a:p>
        </p:txBody>
      </p:sp>
      <p:sp>
        <p:nvSpPr>
          <p:cNvPr id="23" name="Oval Callout 3"/>
          <p:cNvSpPr/>
          <p:nvPr/>
        </p:nvSpPr>
        <p:spPr>
          <a:xfrm>
            <a:off x="7643834" y="2786058"/>
            <a:ext cx="540000" cy="504000"/>
          </a:xfrm>
          <a:prstGeom prst="ellipse">
            <a:avLst/>
          </a:prstGeom>
          <a:solidFill>
            <a:srgbClr val="11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solidFill>
                  <a:schemeClr val="bg1"/>
                </a:solidFill>
                <a:cs typeface="+mj-cs"/>
              </a:rPr>
              <a:t>4</a:t>
            </a:r>
            <a:endParaRPr lang="ar-EG" sz="3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3531934" y="2678195"/>
            <a:ext cx="38576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3600" b="1" dirty="0">
                <a:latin typeface="Calibri" pitchFamily="34" charset="0"/>
                <a:cs typeface="+mj-cs"/>
              </a:rPr>
              <a:t>        فِيمَ تَتَشابَهُ الأَشْياءُ الَّتي يَجْذِبُهَا الْمِغْناطيسُ؟</a:t>
            </a:r>
          </a:p>
        </p:txBody>
      </p:sp>
      <p:sp>
        <p:nvSpPr>
          <p:cNvPr id="26" name="مستطيل 25"/>
          <p:cNvSpPr>
            <a:spLocks noChangeArrowheads="1"/>
          </p:cNvSpPr>
          <p:nvPr/>
        </p:nvSpPr>
        <p:spPr bwMode="auto">
          <a:xfrm>
            <a:off x="6190141" y="2646571"/>
            <a:ext cx="1370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  <a:latin typeface="Calibri" pitchFamily="34" charset="0"/>
              </a:rPr>
              <a:t>أُصَنِّفُ. </a:t>
            </a:r>
            <a:endParaRPr lang="ar-EG" sz="3600" dirty="0"/>
          </a:p>
        </p:txBody>
      </p:sp>
      <p:sp>
        <p:nvSpPr>
          <p:cNvPr id="27" name="TextBox 16"/>
          <p:cNvSpPr txBox="1">
            <a:spLocks noChangeArrowheads="1"/>
          </p:cNvSpPr>
          <p:nvPr/>
        </p:nvSpPr>
        <p:spPr bwMode="auto">
          <a:xfrm>
            <a:off x="3714744" y="4143380"/>
            <a:ext cx="41767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 dirty="0" smtClean="0">
                <a:solidFill>
                  <a:srgbClr val="6600CC"/>
                </a:solidFill>
              </a:rPr>
              <a:t>تتشابه في المواد المصنوعة منها وغالبا ما تكون محتوية على حديد أو ما شابه</a:t>
            </a:r>
            <a:endParaRPr lang="en-US" sz="3200" b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ستكشف أكث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صن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فِيمَ تَتَشابَهُ الأَشْياءُ الَّتي يَجْذِبُهَا الْمِغْناطيس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تتشابه في المواد المصنوعة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برواز اقرأ  و اتعلم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4414" y="476672"/>
            <a:ext cx="6500858" cy="5400600"/>
          </a:xfrm>
          <a:prstGeom prst="rect">
            <a:avLst/>
          </a:prstGeom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2714612" y="1285860"/>
            <a:ext cx="38797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altLang="ar-EG" sz="5400" b="1" dirty="0" smtClean="0">
                <a:solidFill>
                  <a:schemeClr val="bg1"/>
                </a:solidFill>
              </a:rPr>
              <a:t>أقرأ وأتعلم</a:t>
            </a:r>
            <a:endParaRPr lang="ar-EG" altLang="ar-EG" sz="5400" b="1" dirty="0">
              <a:solidFill>
                <a:schemeClr val="bg1"/>
              </a:solidFill>
            </a:endParaRPr>
          </a:p>
        </p:txBody>
      </p:sp>
      <p:sp>
        <p:nvSpPr>
          <p:cNvPr id="4" name="مثلث متساوي الساقين 3"/>
          <p:cNvSpPr/>
          <p:nvPr/>
        </p:nvSpPr>
        <p:spPr>
          <a:xfrm rot="16200000">
            <a:off x="7008459" y="2507873"/>
            <a:ext cx="508828" cy="476169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2571736" y="2497059"/>
            <a:ext cx="42354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200" b="1" dirty="0"/>
              <a:t>السؤال الأساسي</a:t>
            </a:r>
            <a:endParaRPr lang="en-US" sz="3200" b="1" dirty="0"/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601110" y="2958018"/>
            <a:ext cx="41767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 dirty="0"/>
              <a:t>ما </a:t>
            </a:r>
            <a:r>
              <a:rPr lang="ar-EG" sz="3200" b="1" dirty="0" err="1"/>
              <a:t>المغناطيسات</a:t>
            </a:r>
            <a:r>
              <a:rPr lang="ar-EG" sz="3200" b="1" dirty="0"/>
              <a:t>؟</a:t>
            </a:r>
            <a:endParaRPr lang="en-US" sz="3200" b="1" dirty="0"/>
          </a:p>
        </p:txBody>
      </p:sp>
      <p:sp>
        <p:nvSpPr>
          <p:cNvPr id="7" name="مثلث متساوي الساقين 6"/>
          <p:cNvSpPr/>
          <p:nvPr/>
        </p:nvSpPr>
        <p:spPr>
          <a:xfrm rot="16200000">
            <a:off x="7008459" y="3722319"/>
            <a:ext cx="508828" cy="476169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4128684" y="3411147"/>
            <a:ext cx="26638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 dirty="0"/>
              <a:t>المفردات</a:t>
            </a:r>
            <a:endParaRPr lang="en-US" sz="3200" b="1" dirty="0"/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3643306" y="3887307"/>
            <a:ext cx="29527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التجاذب</a:t>
            </a:r>
            <a:endParaRPr lang="en-US" sz="3200" b="1" dirty="0">
              <a:effectLst>
                <a:glow rad="228600">
                  <a:srgbClr val="FFFF00">
                    <a:alpha val="40000"/>
                  </a:srgbClr>
                </a:glow>
              </a:effectLst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542019" y="4424541"/>
            <a:ext cx="41036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قطبا المغناطيس</a:t>
            </a:r>
            <a:endParaRPr lang="en-US" sz="3600" b="1" dirty="0">
              <a:effectLst>
                <a:glow rad="228600">
                  <a:srgbClr val="FFFF00">
                    <a:alpha val="40000"/>
                  </a:srgbClr>
                </a:glow>
              </a:effectLst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3641606" y="5030664"/>
            <a:ext cx="2952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التنافر</a:t>
            </a:r>
            <a:endParaRPr lang="en-US" sz="3600" b="1" dirty="0">
              <a:effectLst>
                <a:glow rad="228600">
                  <a:srgbClr val="FFFF00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قرأ وأتع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قرأ وأتع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سؤال الأساس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ا المغناطيسات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ف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تجاذ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قطبا المغناطي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تناف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7" grpId="0" animBg="1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2420</TotalTime>
  <Words>758</Words>
  <Application>Microsoft Office PowerPoint</Application>
  <PresentationFormat>عرض على الشاشة (4:3)</PresentationFormat>
  <Paragraphs>160</Paragraphs>
  <Slides>31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5" baseType="lpstr">
      <vt:lpstr>Arial</vt:lpstr>
      <vt:lpstr>Calibri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fffff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علوم 2ب - الفصل الحادي عشر</dc:title>
  <dc:subject>2- المغناطيسات</dc:subject>
  <dc:creator>أ/بندر الحازمي</dc:creator>
  <cp:keywords>حقيبة إنجاز المعلم والمعلمة</cp:keywords>
  <cp:lastModifiedBy>Hassanelboshy1@outlook.sa</cp:lastModifiedBy>
  <cp:revision>180</cp:revision>
  <dcterms:created xsi:type="dcterms:W3CDTF">2010-11-25T08:17:29Z</dcterms:created>
  <dcterms:modified xsi:type="dcterms:W3CDTF">2020-10-13T10:50:41Z</dcterms:modified>
</cp:coreProperties>
</file>