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6"/>
  </p:notesMasterIdLst>
  <p:sldIdLst>
    <p:sldId id="259" r:id="rId2"/>
    <p:sldId id="264" r:id="rId3"/>
    <p:sldId id="266" r:id="rId4"/>
    <p:sldId id="265" r:id="rId5"/>
  </p:sldIdLst>
  <p:sldSz cx="6858000" cy="9144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62" d="100"/>
          <a:sy n="62" d="100"/>
        </p:scale>
        <p:origin x="2496" y="91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078F68D-90FA-495F-8E54-A87662E5DC4D}" type="datetimeFigureOut">
              <a:rPr lang="ar-SA" smtClean="0"/>
              <a:pPr/>
              <a:t>28/07/38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16AB824-BD39-47CF-89E0-2F0EB097105D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60729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6AB824-BD39-47CF-89E0-2F0EB097105D}" type="slidenum">
              <a:rPr lang="ar-SA" smtClean="0"/>
              <a:pPr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751854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6AB824-BD39-47CF-89E0-2F0EB097105D}" type="slidenum">
              <a:rPr lang="ar-SA" smtClean="0"/>
              <a:pPr/>
              <a:t>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751854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6AB824-BD39-47CF-89E0-2F0EB097105D}" type="slidenum">
              <a:rPr lang="ar-SA" smtClean="0"/>
              <a:pPr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75185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28/07/38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4161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28/07/38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92925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2761060" y="649818"/>
            <a:ext cx="831354" cy="10331449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65212" y="649818"/>
            <a:ext cx="2410122" cy="10331449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28/07/38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56288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28/07/38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40578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28/07/38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80948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65212" y="3244851"/>
            <a:ext cx="1620738" cy="7736416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1971675" y="3244851"/>
            <a:ext cx="1620739" cy="7736416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28/07/38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21079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28/07/38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67624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28/07/38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0292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28/07/38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07977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28/07/38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71939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28/07/38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68542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DCC59-A1BC-4CB3-A101-0FAC77023900}" type="datetimeFigureOut">
              <a:rPr lang="ar-SA" smtClean="0"/>
              <a:pPr/>
              <a:t>28/07/38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04545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514350" rtl="1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r" defTabSz="514350" rtl="1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jpeg"/><Relationship Id="rId7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10" Type="http://schemas.openxmlformats.org/officeDocument/2006/relationships/image" Target="../media/image9.emf"/><Relationship Id="rId4" Type="http://schemas.openxmlformats.org/officeDocument/2006/relationships/image" Target="../media/image3.gif"/><Relationship Id="rId9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10.jpeg"/><Relationship Id="rId7" Type="http://schemas.openxmlformats.org/officeDocument/2006/relationships/image" Target="../media/image7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11" Type="http://schemas.openxmlformats.org/officeDocument/2006/relationships/image" Target="../media/image13.jpeg"/><Relationship Id="rId5" Type="http://schemas.openxmlformats.org/officeDocument/2006/relationships/image" Target="../media/image4.png"/><Relationship Id="rId10" Type="http://schemas.openxmlformats.org/officeDocument/2006/relationships/image" Target="../media/image12.jpeg"/><Relationship Id="rId4" Type="http://schemas.openxmlformats.org/officeDocument/2006/relationships/image" Target="../media/image1.png"/><Relationship Id="rId9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مستطيل 18"/>
          <p:cNvSpPr/>
          <p:nvPr/>
        </p:nvSpPr>
        <p:spPr>
          <a:xfrm>
            <a:off x="227865" y="2415478"/>
            <a:ext cx="6519066" cy="204608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1" name="مربع نص 40"/>
          <p:cNvSpPr txBox="1"/>
          <p:nvPr/>
        </p:nvSpPr>
        <p:spPr>
          <a:xfrm>
            <a:off x="3248025" y="2415478"/>
            <a:ext cx="3498906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الأول</a:t>
            </a:r>
            <a:r>
              <a:rPr lang="ar-SA" sz="1200" b="1" u="sng" dirty="0"/>
              <a:t>:</a:t>
            </a:r>
          </a:p>
          <a:p>
            <a:endParaRPr lang="ar-SA" sz="1200" b="1" u="sng" dirty="0"/>
          </a:p>
          <a:p>
            <a:r>
              <a:rPr lang="ar-SA" sz="1200" b="1" dirty="0"/>
              <a:t>أكتبي المصطلح العلمي المناسب أمام العبارة التالية</a:t>
            </a:r>
            <a:r>
              <a:rPr lang="en-US" sz="1200" b="1" dirty="0"/>
              <a:t>:</a:t>
            </a:r>
            <a:endParaRPr lang="ar-SA" sz="1200" b="1" dirty="0"/>
          </a:p>
          <a:p>
            <a:endParaRPr lang="en-US" sz="1200" dirty="0"/>
          </a:p>
          <a:p>
            <a:r>
              <a:rPr lang="ar-SA" sz="1200" b="1" dirty="0"/>
              <a:t>    مكان الجسم مقارنة بمكان وجود جسم آخر </a:t>
            </a:r>
            <a:r>
              <a:rPr lang="en-US" sz="1200" b="1" dirty="0"/>
              <a:t> ...................</a:t>
            </a:r>
            <a:endParaRPr lang="en-US" sz="1200" dirty="0"/>
          </a:p>
          <a:p>
            <a:r>
              <a:rPr lang="ar-SA" sz="1200" b="1" u="sng" dirty="0"/>
              <a:t> </a:t>
            </a:r>
            <a:endParaRPr lang="ar-SA" sz="1200" b="1" u="sng" dirty="0">
              <a:solidFill>
                <a:schemeClr val="tx1"/>
              </a:solidFill>
            </a:endParaRPr>
          </a:p>
        </p:txBody>
      </p:sp>
      <p:sp>
        <p:nvSpPr>
          <p:cNvPr id="42" name="مربع نص 41"/>
          <p:cNvSpPr txBox="1"/>
          <p:nvPr/>
        </p:nvSpPr>
        <p:spPr>
          <a:xfrm>
            <a:off x="2257425" y="4680820"/>
            <a:ext cx="4489506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dirty="0">
                <a:solidFill>
                  <a:schemeClr val="tx1"/>
                </a:solidFill>
              </a:rPr>
              <a:t>السؤال الثاني </a:t>
            </a:r>
            <a:r>
              <a:rPr lang="ar-SA" sz="1200" b="1" dirty="0"/>
              <a:t>:اكتبي نوع الحركة تحت الصورة المناسبة لها فيما يلي:</a:t>
            </a:r>
          </a:p>
          <a:p>
            <a:endParaRPr lang="ar-SA" sz="1200" b="1" dirty="0"/>
          </a:p>
          <a:p>
            <a:r>
              <a:rPr lang="ar-SA" sz="1200" b="1" dirty="0"/>
              <a:t>(خط مستقيم – مسار متعرج - حركة متأرجحة –حركة </a:t>
            </a:r>
            <a:r>
              <a:rPr lang="ar-SA" sz="1200" b="1" dirty="0" err="1"/>
              <a:t>دورانية</a:t>
            </a:r>
            <a:r>
              <a:rPr lang="ar-SA" sz="1200" b="1" dirty="0"/>
              <a:t>)</a:t>
            </a:r>
          </a:p>
          <a:p>
            <a:endParaRPr lang="ar-SA" sz="1200" b="1" dirty="0"/>
          </a:p>
          <a:p>
            <a:endParaRPr lang="ar-SA" sz="1200" b="1" dirty="0"/>
          </a:p>
          <a:p>
            <a:endParaRPr lang="ar-SA" sz="1200" b="1" dirty="0"/>
          </a:p>
          <a:p>
            <a:endParaRPr lang="ar-SA" sz="1200" b="1" dirty="0"/>
          </a:p>
          <a:p>
            <a:endParaRPr lang="ar-SA" sz="1200" b="1" dirty="0"/>
          </a:p>
          <a:p>
            <a:endParaRPr lang="ar-SA" sz="1200" b="1" dirty="0"/>
          </a:p>
          <a:p>
            <a:r>
              <a:rPr lang="ar-SA" sz="1200" b="1" dirty="0"/>
              <a:t>-----------            -------------------     -------------             ----------------</a:t>
            </a:r>
            <a:endParaRPr lang="ar-SA" sz="1200" b="1" dirty="0">
              <a:solidFill>
                <a:schemeClr val="tx1"/>
              </a:solidFill>
            </a:endParaRPr>
          </a:p>
        </p:txBody>
      </p:sp>
      <p:sp>
        <p:nvSpPr>
          <p:cNvPr id="45" name="مربع نص 44"/>
          <p:cNvSpPr txBox="1"/>
          <p:nvPr/>
        </p:nvSpPr>
        <p:spPr>
          <a:xfrm>
            <a:off x="5326340" y="6834036"/>
            <a:ext cx="13998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dirty="0">
                <a:solidFill>
                  <a:schemeClr val="tx1"/>
                </a:solidFill>
              </a:rPr>
              <a:t>السؤال الثالث  </a:t>
            </a:r>
            <a:r>
              <a:rPr lang="ar-SA" sz="1200" b="1" dirty="0"/>
              <a:t>: </a:t>
            </a:r>
            <a:endParaRPr lang="ar-SA" sz="1200" b="1" dirty="0">
              <a:solidFill>
                <a:schemeClr val="tx1"/>
              </a:solidFill>
            </a:endParaRPr>
          </a:p>
        </p:txBody>
      </p:sp>
      <p:sp>
        <p:nvSpPr>
          <p:cNvPr id="46" name="مستطيل 45"/>
          <p:cNvSpPr/>
          <p:nvPr/>
        </p:nvSpPr>
        <p:spPr>
          <a:xfrm>
            <a:off x="199342" y="6619876"/>
            <a:ext cx="6526894" cy="226024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24" name="مستطيل 23"/>
          <p:cNvSpPr/>
          <p:nvPr/>
        </p:nvSpPr>
        <p:spPr>
          <a:xfrm>
            <a:off x="2962275" y="6734175"/>
            <a:ext cx="3784658" cy="2077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1200" b="1" u="sng" dirty="0">
                <a:solidFill>
                  <a:prstClr val="black"/>
                </a:solidFill>
              </a:rPr>
              <a:t>السؤال الثالث: </a:t>
            </a:r>
            <a:r>
              <a:rPr lang="ar-SA" sz="900" b="1" dirty="0"/>
              <a:t>صلي العبارات في العمود</a:t>
            </a:r>
            <a:r>
              <a:rPr lang="en-US" sz="900" b="1" dirty="0"/>
              <a:t> )</a:t>
            </a:r>
            <a:r>
              <a:rPr lang="ar-SA" sz="900" b="1" dirty="0"/>
              <a:t>أ</a:t>
            </a:r>
            <a:r>
              <a:rPr lang="en-US" sz="900" b="1" dirty="0"/>
              <a:t>( </a:t>
            </a:r>
            <a:r>
              <a:rPr lang="ar-SA" sz="900" b="1" dirty="0"/>
              <a:t>بما يناسبها من الصور في العمود</a:t>
            </a:r>
            <a:r>
              <a:rPr lang="en-US" sz="900" b="1" dirty="0"/>
              <a:t> ) </a:t>
            </a:r>
            <a:r>
              <a:rPr lang="ar-SA" sz="900" b="1" dirty="0"/>
              <a:t>ب) </a:t>
            </a:r>
            <a:r>
              <a:rPr lang="ar-SA" sz="1050" b="1" dirty="0"/>
              <a:t>؟</a:t>
            </a:r>
          </a:p>
          <a:p>
            <a:r>
              <a:rPr lang="ar-SA" sz="1050" b="1" dirty="0"/>
              <a:t> </a:t>
            </a:r>
          </a:p>
          <a:p>
            <a:r>
              <a:rPr lang="ar-SA" sz="1050" b="1" dirty="0"/>
              <a:t>                   (أ )                                       (ب)</a:t>
            </a:r>
          </a:p>
          <a:p>
            <a:endParaRPr lang="ar-SA" sz="1200" b="1" dirty="0"/>
          </a:p>
          <a:p>
            <a:r>
              <a:rPr lang="ar-SA" sz="1200" b="1" dirty="0"/>
              <a:t>      (قوة جاذبية)</a:t>
            </a:r>
          </a:p>
          <a:p>
            <a:endParaRPr lang="ar-SA" sz="1200" b="1" dirty="0"/>
          </a:p>
          <a:p>
            <a:r>
              <a:rPr lang="ar-SA" sz="1200" b="1" dirty="0"/>
              <a:t>      (قوة سحب ودفع)</a:t>
            </a:r>
          </a:p>
          <a:p>
            <a:endParaRPr lang="ar-SA" sz="1200" b="1" dirty="0"/>
          </a:p>
          <a:p>
            <a:endParaRPr lang="ar-SA" sz="1200" b="1" dirty="0"/>
          </a:p>
          <a:p>
            <a:r>
              <a:rPr lang="ar-SA" sz="1200" b="1" dirty="0"/>
              <a:t>      (قوة احتكاك)</a:t>
            </a:r>
            <a:endParaRPr lang="en-US" sz="1200" dirty="0"/>
          </a:p>
          <a:p>
            <a:pPr lvl="0"/>
            <a:endParaRPr lang="ar-SA" sz="1200" b="1" u="sng" dirty="0">
              <a:solidFill>
                <a:prstClr val="black"/>
              </a:solidFill>
            </a:endParaRPr>
          </a:p>
        </p:txBody>
      </p:sp>
      <p:graphicFrame>
        <p:nvGraphicFramePr>
          <p:cNvPr id="62" name="جدول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4043816"/>
              </p:ext>
            </p:extLst>
          </p:nvPr>
        </p:nvGraphicFramePr>
        <p:xfrm>
          <a:off x="227865" y="2414369"/>
          <a:ext cx="3014705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8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5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1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91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14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معرفة مفهوم الموقع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6" name="جدول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9095514"/>
              </p:ext>
            </p:extLst>
          </p:nvPr>
        </p:nvGraphicFramePr>
        <p:xfrm>
          <a:off x="235457" y="4680820"/>
          <a:ext cx="3014705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8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5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1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91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14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تسمية </a:t>
                      </a:r>
                      <a:r>
                        <a:rPr lang="ar-SA" sz="800" b="1" dirty="0" err="1">
                          <a:solidFill>
                            <a:schemeClr val="tx1"/>
                          </a:solidFill>
                        </a:rPr>
                        <a:t>انواع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 الحركة من خلال قراءة مجموعة من الصور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7" name="جدول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7485177"/>
              </p:ext>
            </p:extLst>
          </p:nvPr>
        </p:nvGraphicFramePr>
        <p:xfrm>
          <a:off x="198288" y="6834036"/>
          <a:ext cx="2906862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506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67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49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0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59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التمثيل </a:t>
                      </a:r>
                      <a:r>
                        <a:rPr lang="ar-SA" sz="800" b="1" dirty="0" err="1">
                          <a:solidFill>
                            <a:schemeClr val="tx1"/>
                          </a:solidFill>
                        </a:rPr>
                        <a:t>لانواع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 القوى التي تؤثر في </a:t>
                      </a:r>
                      <a:r>
                        <a:rPr lang="ar-SA" sz="800" b="1" dirty="0" err="1">
                          <a:solidFill>
                            <a:schemeClr val="tx1"/>
                          </a:solidFill>
                        </a:rPr>
                        <a:t>الاجسام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3" name="مجموعة 2"/>
          <p:cNvGrpSpPr/>
          <p:nvPr/>
        </p:nvGrpSpPr>
        <p:grpSpPr>
          <a:xfrm>
            <a:off x="57075" y="79791"/>
            <a:ext cx="6819254" cy="2286024"/>
            <a:chOff x="57075" y="79791"/>
            <a:chExt cx="6819254" cy="2286024"/>
          </a:xfrm>
        </p:grpSpPr>
        <p:sp>
          <p:nvSpPr>
            <p:cNvPr id="29" name="مربع نص 28"/>
            <p:cNvSpPr txBox="1"/>
            <p:nvPr/>
          </p:nvSpPr>
          <p:spPr>
            <a:xfrm>
              <a:off x="5484861" y="147347"/>
              <a:ext cx="1306538" cy="578882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pPr algn="ctr"/>
              <a:r>
                <a:rPr lang="ar-SA" sz="700" dirty="0"/>
                <a:t>المملكة العربية السعودية</a:t>
              </a:r>
            </a:p>
            <a:p>
              <a:pPr algn="ctr"/>
              <a:r>
                <a:rPr lang="ar-SA" sz="700" dirty="0"/>
                <a:t>وزارة التعليم </a:t>
              </a:r>
            </a:p>
            <a:p>
              <a:pPr algn="ctr"/>
              <a:r>
                <a:rPr lang="ar-SA" sz="700" dirty="0"/>
                <a:t>مكتب التربية والتعليم بمحافظة الجبيل</a:t>
              </a:r>
            </a:p>
            <a:p>
              <a:pPr algn="ctr"/>
              <a:r>
                <a:rPr lang="ar-SA" sz="700" dirty="0"/>
                <a:t>قسم الصفوف الأولية</a:t>
              </a:r>
            </a:p>
          </p:txBody>
        </p:sp>
        <p:sp>
          <p:nvSpPr>
            <p:cNvPr id="30" name="مستطيل مستدير الزوايا 29"/>
            <p:cNvSpPr/>
            <p:nvPr/>
          </p:nvSpPr>
          <p:spPr>
            <a:xfrm>
              <a:off x="1031967" y="530427"/>
              <a:ext cx="4869470" cy="433795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1600" b="1" dirty="0">
                  <a:solidFill>
                    <a:schemeClr val="tx1"/>
                  </a:solidFill>
                </a:rPr>
                <a:t>الاختبار الدوري للصف</a:t>
              </a:r>
              <a:r>
                <a:rPr lang="ar-SA" sz="1600" dirty="0">
                  <a:solidFill>
                    <a:schemeClr val="tx1"/>
                  </a:solidFill>
                </a:rPr>
                <a:t>..ثالث </a:t>
              </a:r>
              <a:r>
                <a:rPr lang="ar-SA" sz="1600" b="1" dirty="0">
                  <a:solidFill>
                    <a:schemeClr val="tx1"/>
                  </a:solidFill>
                </a:rPr>
                <a:t>مادة العلوم /  الفترة </a:t>
              </a:r>
              <a:r>
                <a:rPr lang="ar-SA" sz="1600" dirty="0">
                  <a:solidFill>
                    <a:schemeClr val="tx1"/>
                  </a:solidFill>
                </a:rPr>
                <a:t>.الرابعة......</a:t>
              </a:r>
            </a:p>
          </p:txBody>
        </p:sp>
        <p:sp>
          <p:nvSpPr>
            <p:cNvPr id="38" name="مربع نص 37"/>
            <p:cNvSpPr txBox="1"/>
            <p:nvPr/>
          </p:nvSpPr>
          <p:spPr>
            <a:xfrm>
              <a:off x="412381" y="2088816"/>
              <a:ext cx="5866525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1200" dirty="0"/>
                <a:t>اسم الطالبة </a:t>
              </a:r>
              <a:r>
                <a:rPr lang="ar-SA" sz="900" dirty="0"/>
                <a:t>.......................................................</a:t>
              </a:r>
              <a:r>
                <a:rPr lang="ar-SA" sz="1200" dirty="0"/>
                <a:t> المدرسة</a:t>
              </a:r>
              <a:r>
                <a:rPr lang="ar-SA" sz="900" dirty="0"/>
                <a:t>.........................................</a:t>
              </a:r>
              <a:r>
                <a:rPr lang="ar-SA" sz="1200" dirty="0"/>
                <a:t> الصف </a:t>
              </a:r>
              <a:r>
                <a:rPr lang="ar-SA" sz="900" dirty="0"/>
                <a:t>........................</a:t>
              </a:r>
            </a:p>
          </p:txBody>
        </p:sp>
        <p:pic>
          <p:nvPicPr>
            <p:cNvPr id="53" name="Picture 6" descr="نتيجة بحث الصور عن شعار وزارة المعارف بدون خلفية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9342" y="79791"/>
              <a:ext cx="955441" cy="5896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5" name="مستطيل مستدير الزوايا 54"/>
            <p:cNvSpPr/>
            <p:nvPr/>
          </p:nvSpPr>
          <p:spPr>
            <a:xfrm>
              <a:off x="57075" y="91600"/>
              <a:ext cx="6743850" cy="1974423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1032" name="Picture 8" descr="نتيجة بحث الصور عن خلفيات متحركة لمادة العلوم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4741"/>
            <a:stretch/>
          </p:blipFill>
          <p:spPr bwMode="auto">
            <a:xfrm>
              <a:off x="1031967" y="1025317"/>
              <a:ext cx="5432333" cy="9249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" name="Picture 2" descr="نتيجة بحث الصور عن علوم كرتون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295" y="862993"/>
              <a:ext cx="899488" cy="11138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مستطيل 1"/>
            <p:cNvSpPr/>
            <p:nvPr/>
          </p:nvSpPr>
          <p:spPr>
            <a:xfrm>
              <a:off x="4110979" y="697057"/>
              <a:ext cx="2765350" cy="132343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8000" b="1" dirty="0">
                  <a:ln w="0"/>
                  <a:gradFill flip="none" rotWithShape="1">
                    <a:gsLst>
                      <a:gs pos="69375">
                        <a:schemeClr val="accent2">
                          <a:lumMod val="20000"/>
                          <a:lumOff val="80000"/>
                        </a:schemeClr>
                      </a:gs>
                      <a:gs pos="64750">
                        <a:srgbClr val="FFFF00"/>
                      </a:gs>
                      <a:gs pos="55500">
                        <a:schemeClr val="accent6">
                          <a:lumMod val="40000"/>
                          <a:lumOff val="60000"/>
                        </a:schemeClr>
                      </a:gs>
                      <a:gs pos="37000">
                        <a:schemeClr val="accent2">
                          <a:lumMod val="20000"/>
                          <a:lumOff val="80000"/>
                        </a:schemeClr>
                      </a:gs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2700000" scaled="1"/>
                    <a:tileRect/>
                  </a:gra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العلوم</a:t>
              </a:r>
              <a:endParaRPr lang="ar-SA" sz="8000" b="1" cap="none" spc="0" dirty="0">
                <a:ln w="0"/>
                <a:gradFill flip="none" rotWithShape="1">
                  <a:gsLst>
                    <a:gs pos="69375">
                      <a:schemeClr val="accent2">
                        <a:lumMod val="20000"/>
                        <a:lumOff val="80000"/>
                      </a:schemeClr>
                    </a:gs>
                    <a:gs pos="64750">
                      <a:srgbClr val="FFFF00"/>
                    </a:gs>
                    <a:gs pos="55500">
                      <a:schemeClr val="accent6">
                        <a:lumMod val="40000"/>
                        <a:lumOff val="60000"/>
                      </a:schemeClr>
                    </a:gs>
                    <a:gs pos="37000">
                      <a:schemeClr val="accent2">
                        <a:lumMod val="20000"/>
                        <a:lumOff val="80000"/>
                      </a:schemeClr>
                    </a:gs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2700000" scaled="1"/>
                  <a:tileRect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4" name="AutoShape 2" descr="نتيجة بحث الصور عن سلسلة غذائية الصف الثاني الابتدائي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062" y="340056"/>
            <a:ext cx="753979" cy="565484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57900" y="5553075"/>
            <a:ext cx="8001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867275" y="5572125"/>
            <a:ext cx="6572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790950" y="5610226"/>
            <a:ext cx="6191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466975" y="5762625"/>
            <a:ext cx="8001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514725" y="7267575"/>
            <a:ext cx="990600" cy="154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مربع نص 4"/>
          <p:cNvSpPr txBox="1"/>
          <p:nvPr/>
        </p:nvSpPr>
        <p:spPr>
          <a:xfrm>
            <a:off x="2459740" y="196217"/>
            <a:ext cx="151064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/>
              <a:t>النموذج 2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394982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مستطيل 18"/>
          <p:cNvSpPr/>
          <p:nvPr/>
        </p:nvSpPr>
        <p:spPr>
          <a:xfrm>
            <a:off x="227865" y="428626"/>
            <a:ext cx="6519066" cy="403293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41" name="مربع نص 40"/>
          <p:cNvSpPr txBox="1"/>
          <p:nvPr/>
        </p:nvSpPr>
        <p:spPr>
          <a:xfrm>
            <a:off x="3314700" y="558103"/>
            <a:ext cx="3394132" cy="201593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dirty="0">
                <a:solidFill>
                  <a:schemeClr val="tx1"/>
                </a:solidFill>
              </a:rPr>
              <a:t>السؤال الرابع:ضعي علامة صح </a:t>
            </a:r>
            <a:r>
              <a:rPr lang="ar-SA" sz="1200" b="1" dirty="0" err="1">
                <a:solidFill>
                  <a:schemeClr val="tx1"/>
                </a:solidFill>
              </a:rPr>
              <a:t>او</a:t>
            </a:r>
            <a:r>
              <a:rPr lang="ar-SA" sz="1200" b="1" dirty="0">
                <a:solidFill>
                  <a:schemeClr val="tx1"/>
                </a:solidFill>
              </a:rPr>
              <a:t> خطأ </a:t>
            </a:r>
            <a:r>
              <a:rPr lang="ar-SA" sz="1200" b="1" dirty="0" err="1">
                <a:solidFill>
                  <a:schemeClr val="tx1"/>
                </a:solidFill>
              </a:rPr>
              <a:t>امام</a:t>
            </a:r>
            <a:r>
              <a:rPr lang="ar-SA" sz="1200" b="1" dirty="0">
                <a:solidFill>
                  <a:schemeClr val="tx1"/>
                </a:solidFill>
              </a:rPr>
              <a:t> العبارات التالية:</a:t>
            </a:r>
          </a:p>
          <a:p>
            <a:endParaRPr lang="ar-SA" sz="1100" dirty="0"/>
          </a:p>
          <a:p>
            <a:r>
              <a:rPr lang="ar-SA" sz="1100" dirty="0"/>
              <a:t>من طرق المحافظة على </a:t>
            </a:r>
            <a:r>
              <a:rPr lang="ar-SA" sz="1100" dirty="0" err="1"/>
              <a:t>الاذن</a:t>
            </a:r>
            <a:r>
              <a:rPr lang="ar-SA" sz="1100" dirty="0"/>
              <a:t>:</a:t>
            </a:r>
          </a:p>
          <a:p>
            <a:endParaRPr lang="ar-SA" sz="1100" dirty="0"/>
          </a:p>
          <a:p>
            <a:r>
              <a:rPr lang="ar-SA" sz="1100" dirty="0"/>
              <a:t>1- تجنب سماع </a:t>
            </a:r>
            <a:r>
              <a:rPr lang="ar-SA" sz="1100" dirty="0" err="1"/>
              <a:t>الاصوات</a:t>
            </a:r>
            <a:r>
              <a:rPr lang="ar-SA" sz="1100" dirty="0"/>
              <a:t> العالية (        )</a:t>
            </a:r>
          </a:p>
          <a:p>
            <a:endParaRPr lang="ar-SA" sz="1100" dirty="0"/>
          </a:p>
          <a:p>
            <a:r>
              <a:rPr lang="ar-SA" sz="1100" dirty="0"/>
              <a:t>2- عدم مراجعة الطبيب عند </a:t>
            </a:r>
            <a:r>
              <a:rPr lang="ar-SA" sz="1100" dirty="0" err="1"/>
              <a:t>الاحساس</a:t>
            </a:r>
            <a:r>
              <a:rPr lang="ar-SA" sz="1100" dirty="0"/>
              <a:t> </a:t>
            </a:r>
            <a:r>
              <a:rPr lang="ar-SA" sz="1100" dirty="0" err="1"/>
              <a:t>بالم</a:t>
            </a:r>
            <a:r>
              <a:rPr lang="ar-SA" sz="1100" dirty="0"/>
              <a:t> (     )</a:t>
            </a:r>
            <a:endParaRPr lang="en-US" sz="1100" dirty="0"/>
          </a:p>
          <a:p>
            <a:endParaRPr lang="en-US" sz="1100" dirty="0"/>
          </a:p>
          <a:p>
            <a:endParaRPr lang="ar-SA" sz="1200" dirty="0"/>
          </a:p>
          <a:p>
            <a:endParaRPr lang="ar-SA" sz="1200" b="1" dirty="0">
              <a:solidFill>
                <a:schemeClr val="tx1"/>
              </a:solidFill>
            </a:endParaRPr>
          </a:p>
          <a:p>
            <a:endParaRPr lang="ar-SA" sz="1200" b="1" dirty="0">
              <a:solidFill>
                <a:schemeClr val="tx1"/>
              </a:solidFill>
            </a:endParaRPr>
          </a:p>
        </p:txBody>
      </p:sp>
      <p:sp>
        <p:nvSpPr>
          <p:cNvPr id="42" name="مربع نص 41"/>
          <p:cNvSpPr txBox="1"/>
          <p:nvPr/>
        </p:nvSpPr>
        <p:spPr>
          <a:xfrm>
            <a:off x="5347035" y="4680820"/>
            <a:ext cx="13998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dirty="0">
                <a:solidFill>
                  <a:schemeClr val="tx1"/>
                </a:solidFill>
              </a:rPr>
              <a:t>السؤال الثاني </a:t>
            </a:r>
            <a:r>
              <a:rPr lang="ar-SA" sz="1200" b="1" dirty="0"/>
              <a:t>: </a:t>
            </a:r>
            <a:endParaRPr lang="ar-SA" sz="1200" b="1" dirty="0">
              <a:solidFill>
                <a:schemeClr val="tx1"/>
              </a:solidFill>
            </a:endParaRPr>
          </a:p>
        </p:txBody>
      </p:sp>
      <p:sp>
        <p:nvSpPr>
          <p:cNvPr id="43" name="مستطيل 42"/>
          <p:cNvSpPr/>
          <p:nvPr/>
        </p:nvSpPr>
        <p:spPr>
          <a:xfrm>
            <a:off x="200025" y="4690345"/>
            <a:ext cx="6657975" cy="245340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1100" dirty="0"/>
              <a:t>      </a:t>
            </a:r>
          </a:p>
        </p:txBody>
      </p:sp>
      <p:sp>
        <p:nvSpPr>
          <p:cNvPr id="46" name="مستطيل 45"/>
          <p:cNvSpPr/>
          <p:nvPr/>
        </p:nvSpPr>
        <p:spPr>
          <a:xfrm>
            <a:off x="199342" y="7458075"/>
            <a:ext cx="6526894" cy="142204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1200" dirty="0"/>
              <a:t> معلمة </a:t>
            </a:r>
            <a:r>
              <a:rPr lang="ar-SA" sz="1200" dirty="0" err="1"/>
              <a:t>الماده</a:t>
            </a:r>
            <a:r>
              <a:rPr lang="ar-SA" sz="1200" dirty="0"/>
              <a:t>/                                                                                      مديرة المدرسة/</a:t>
            </a:r>
          </a:p>
        </p:txBody>
      </p:sp>
      <p:sp>
        <p:nvSpPr>
          <p:cNvPr id="22" name="مستطيل 21"/>
          <p:cNvSpPr/>
          <p:nvPr/>
        </p:nvSpPr>
        <p:spPr>
          <a:xfrm>
            <a:off x="3295650" y="4738622"/>
            <a:ext cx="349059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ar-SA" sz="1200" b="1" dirty="0">
                <a:solidFill>
                  <a:prstClr val="black"/>
                </a:solidFill>
              </a:rPr>
              <a:t>السؤال الخامس:</a:t>
            </a:r>
          </a:p>
          <a:p>
            <a:pPr lvl="0"/>
            <a:endParaRPr lang="ar-SA" sz="1200" b="1" dirty="0">
              <a:solidFill>
                <a:prstClr val="black"/>
              </a:solidFill>
            </a:endParaRPr>
          </a:p>
          <a:p>
            <a:pPr lvl="0"/>
            <a:r>
              <a:rPr lang="ar-SA" sz="1200" b="1" dirty="0" err="1">
                <a:solidFill>
                  <a:prstClr val="black"/>
                </a:solidFill>
              </a:rPr>
              <a:t>اكملي</a:t>
            </a:r>
            <a:r>
              <a:rPr lang="ar-SA" sz="1200" b="1" dirty="0">
                <a:solidFill>
                  <a:prstClr val="black"/>
                </a:solidFill>
              </a:rPr>
              <a:t> </a:t>
            </a:r>
            <a:r>
              <a:rPr lang="ar-SA" sz="1200" b="1" dirty="0" err="1">
                <a:solidFill>
                  <a:prstClr val="black"/>
                </a:solidFill>
              </a:rPr>
              <a:t>مايلي</a:t>
            </a:r>
            <a:r>
              <a:rPr lang="ar-SA" sz="1200" b="1" dirty="0">
                <a:solidFill>
                  <a:prstClr val="black"/>
                </a:solidFill>
              </a:rPr>
              <a:t> :</a:t>
            </a:r>
          </a:p>
          <a:p>
            <a:pPr lvl="0"/>
            <a:endParaRPr lang="ar-SA" sz="1200" b="1" dirty="0">
              <a:solidFill>
                <a:prstClr val="black"/>
              </a:solidFill>
            </a:endParaRPr>
          </a:p>
          <a:p>
            <a:pPr lvl="0"/>
            <a:r>
              <a:rPr lang="ar-SA" sz="1200" b="1" dirty="0">
                <a:solidFill>
                  <a:prstClr val="black"/>
                </a:solidFill>
              </a:rPr>
              <a:t>شكل من </a:t>
            </a:r>
            <a:r>
              <a:rPr lang="ar-SA" sz="1200" b="1" dirty="0" err="1">
                <a:solidFill>
                  <a:prstClr val="black"/>
                </a:solidFill>
              </a:rPr>
              <a:t>اشكال</a:t>
            </a:r>
            <a:r>
              <a:rPr lang="ar-SA" sz="1200" b="1" dirty="0">
                <a:solidFill>
                  <a:prstClr val="black"/>
                </a:solidFill>
              </a:rPr>
              <a:t> الطاقة نحس </a:t>
            </a:r>
            <a:r>
              <a:rPr lang="ar-SA" sz="1200" b="1" dirty="0" err="1">
                <a:solidFill>
                  <a:prstClr val="black"/>
                </a:solidFill>
              </a:rPr>
              <a:t>به</a:t>
            </a:r>
            <a:r>
              <a:rPr lang="ar-SA" sz="1200" b="1" dirty="0">
                <a:solidFill>
                  <a:prstClr val="black"/>
                </a:solidFill>
              </a:rPr>
              <a:t> بالعين-----------------</a:t>
            </a:r>
            <a:endParaRPr lang="ar-SA" sz="1200" b="1" dirty="0"/>
          </a:p>
          <a:p>
            <a:pPr lvl="0"/>
            <a:r>
              <a:rPr lang="ar-SA" sz="1200" b="1" dirty="0">
                <a:solidFill>
                  <a:prstClr val="black"/>
                </a:solidFill>
              </a:rPr>
              <a:t> </a:t>
            </a:r>
          </a:p>
          <a:p>
            <a:pPr lvl="0"/>
            <a:endParaRPr lang="ar-SA" sz="1200" b="1" dirty="0">
              <a:solidFill>
                <a:prstClr val="black"/>
              </a:solidFill>
            </a:endParaRPr>
          </a:p>
        </p:txBody>
      </p:sp>
      <p:graphicFrame>
        <p:nvGraphicFramePr>
          <p:cNvPr id="62" name="جدول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4043816"/>
              </p:ext>
            </p:extLst>
          </p:nvPr>
        </p:nvGraphicFramePr>
        <p:xfrm>
          <a:off x="446940" y="571499"/>
          <a:ext cx="3048735" cy="105801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739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7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98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46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59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06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5267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ذكر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بعض الطرائق للمحافظة على </a:t>
                      </a:r>
                      <a:r>
                        <a:rPr lang="ar-SA" sz="800" b="1" baseline="0" dirty="0" err="1">
                          <a:solidFill>
                            <a:schemeClr val="tx1"/>
                          </a:solidFill>
                        </a:rPr>
                        <a:t>الاذن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670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67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6" name="جدول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9095514"/>
              </p:ext>
            </p:extLst>
          </p:nvPr>
        </p:nvGraphicFramePr>
        <p:xfrm>
          <a:off x="568832" y="5118970"/>
          <a:ext cx="3014705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8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5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1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91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14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معرفة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مفهوم الضوء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5950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مستطيل 18"/>
          <p:cNvSpPr/>
          <p:nvPr/>
        </p:nvSpPr>
        <p:spPr>
          <a:xfrm>
            <a:off x="227865" y="2415478"/>
            <a:ext cx="6519066" cy="189934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41" name="مربع نص 40"/>
          <p:cNvSpPr txBox="1"/>
          <p:nvPr/>
        </p:nvSpPr>
        <p:spPr>
          <a:xfrm>
            <a:off x="2438400" y="2415478"/>
            <a:ext cx="4308532" cy="209288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dirty="0">
                <a:solidFill>
                  <a:schemeClr val="tx1"/>
                </a:solidFill>
              </a:rPr>
              <a:t>السؤال الأول</a:t>
            </a:r>
            <a:r>
              <a:rPr lang="ar-SA" sz="1200" b="1" dirty="0"/>
              <a:t>: </a:t>
            </a:r>
            <a:r>
              <a:rPr lang="ar-SA" sz="1200" b="1" dirty="0" err="1"/>
              <a:t>اكملي</a:t>
            </a:r>
            <a:r>
              <a:rPr lang="ar-SA" sz="1200" b="1" dirty="0"/>
              <a:t> </a:t>
            </a:r>
            <a:r>
              <a:rPr lang="ar-SA" sz="1200" b="1" dirty="0" err="1"/>
              <a:t>ممايلي</a:t>
            </a:r>
            <a:r>
              <a:rPr lang="ar-SA" sz="1200" b="1" dirty="0"/>
              <a:t> بالكلمة المناسبة </a:t>
            </a:r>
          </a:p>
          <a:p>
            <a:endParaRPr lang="ar-SA" sz="1200" b="1" dirty="0"/>
          </a:p>
          <a:p>
            <a:r>
              <a:rPr lang="ar-SA" sz="1200" b="1" dirty="0"/>
              <a:t>              ( القوة – الموقع )</a:t>
            </a:r>
          </a:p>
          <a:p>
            <a:endParaRPr lang="ar-SA" sz="1200" b="1" dirty="0"/>
          </a:p>
          <a:p>
            <a:r>
              <a:rPr lang="ar-SA" sz="1200" b="1" dirty="0"/>
              <a:t>مكان الجسم مقارنة بمكان </a:t>
            </a:r>
            <a:r>
              <a:rPr lang="ar-SA" sz="1200" b="1" dirty="0" err="1"/>
              <a:t>اخر</a:t>
            </a:r>
            <a:r>
              <a:rPr lang="ar-SA" sz="1200" b="1" dirty="0"/>
              <a:t> --------------</a:t>
            </a:r>
          </a:p>
          <a:p>
            <a:endParaRPr lang="ar-SA" sz="1200" b="1" dirty="0"/>
          </a:p>
          <a:p>
            <a:endParaRPr lang="en-US" sz="1100" dirty="0"/>
          </a:p>
          <a:p>
            <a:endParaRPr lang="en-US" sz="1100" dirty="0"/>
          </a:p>
          <a:p>
            <a:endParaRPr lang="ar-SA" sz="1200" dirty="0"/>
          </a:p>
          <a:p>
            <a:endParaRPr lang="ar-SA" sz="1200" b="1" dirty="0">
              <a:solidFill>
                <a:schemeClr val="tx1"/>
              </a:solidFill>
            </a:endParaRPr>
          </a:p>
          <a:p>
            <a:endParaRPr lang="ar-SA" sz="1200" b="1" dirty="0">
              <a:solidFill>
                <a:schemeClr val="tx1"/>
              </a:solidFill>
            </a:endParaRPr>
          </a:p>
        </p:txBody>
      </p:sp>
      <p:sp>
        <p:nvSpPr>
          <p:cNvPr id="42" name="مربع نص 41"/>
          <p:cNvSpPr txBox="1"/>
          <p:nvPr/>
        </p:nvSpPr>
        <p:spPr>
          <a:xfrm>
            <a:off x="5347035" y="4680820"/>
            <a:ext cx="13998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dirty="0">
                <a:solidFill>
                  <a:schemeClr val="tx1"/>
                </a:solidFill>
              </a:rPr>
              <a:t>السؤال الثاني </a:t>
            </a:r>
            <a:r>
              <a:rPr lang="ar-SA" sz="1200" b="1" dirty="0"/>
              <a:t>: </a:t>
            </a:r>
            <a:endParaRPr lang="ar-SA" sz="1200" b="1" dirty="0">
              <a:solidFill>
                <a:schemeClr val="tx1"/>
              </a:solidFill>
            </a:endParaRPr>
          </a:p>
        </p:txBody>
      </p:sp>
      <p:sp>
        <p:nvSpPr>
          <p:cNvPr id="43" name="مستطيل 42"/>
          <p:cNvSpPr/>
          <p:nvPr/>
        </p:nvSpPr>
        <p:spPr>
          <a:xfrm>
            <a:off x="196059" y="4210051"/>
            <a:ext cx="6519066" cy="229777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1100" dirty="0"/>
              <a:t>    </a:t>
            </a:r>
          </a:p>
        </p:txBody>
      </p:sp>
      <p:sp>
        <p:nvSpPr>
          <p:cNvPr id="45" name="مربع نص 44"/>
          <p:cNvSpPr txBox="1"/>
          <p:nvPr/>
        </p:nvSpPr>
        <p:spPr>
          <a:xfrm>
            <a:off x="5326340" y="6834036"/>
            <a:ext cx="13998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dirty="0">
                <a:solidFill>
                  <a:schemeClr val="tx1"/>
                </a:solidFill>
              </a:rPr>
              <a:t>السؤال الثالث  </a:t>
            </a:r>
            <a:r>
              <a:rPr lang="ar-SA" sz="1200" b="1" dirty="0"/>
              <a:t>: </a:t>
            </a:r>
            <a:endParaRPr lang="ar-SA" sz="1200" b="1" dirty="0">
              <a:solidFill>
                <a:schemeClr val="tx1"/>
              </a:solidFill>
            </a:endParaRPr>
          </a:p>
        </p:txBody>
      </p:sp>
      <p:sp>
        <p:nvSpPr>
          <p:cNvPr id="46" name="مستطيل 45"/>
          <p:cNvSpPr/>
          <p:nvPr/>
        </p:nvSpPr>
        <p:spPr>
          <a:xfrm>
            <a:off x="199342" y="6619875"/>
            <a:ext cx="6526894" cy="226024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endParaRPr lang="ar-SA" sz="1200" dirty="0"/>
          </a:p>
        </p:txBody>
      </p:sp>
      <p:grpSp>
        <p:nvGrpSpPr>
          <p:cNvPr id="2" name="مجموعة 2"/>
          <p:cNvGrpSpPr/>
          <p:nvPr/>
        </p:nvGrpSpPr>
        <p:grpSpPr>
          <a:xfrm>
            <a:off x="57075" y="79791"/>
            <a:ext cx="6743850" cy="2286024"/>
            <a:chOff x="57075" y="79791"/>
            <a:chExt cx="6743850" cy="2286024"/>
          </a:xfrm>
        </p:grpSpPr>
        <p:sp>
          <p:nvSpPr>
            <p:cNvPr id="38" name="مربع نص 37"/>
            <p:cNvSpPr txBox="1"/>
            <p:nvPr/>
          </p:nvSpPr>
          <p:spPr>
            <a:xfrm>
              <a:off x="412381" y="2088816"/>
              <a:ext cx="5866525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1200" dirty="0"/>
                <a:t>اسم الطالبة </a:t>
              </a:r>
              <a:r>
                <a:rPr lang="ar-SA" sz="900" dirty="0"/>
                <a:t>.......................................................</a:t>
              </a:r>
              <a:r>
                <a:rPr lang="ar-SA" sz="1200" dirty="0"/>
                <a:t> المدرسة</a:t>
              </a:r>
              <a:r>
                <a:rPr lang="ar-SA" sz="900" dirty="0"/>
                <a:t>.........................................</a:t>
              </a:r>
              <a:r>
                <a:rPr lang="ar-SA" sz="1200" dirty="0"/>
                <a:t> الصف </a:t>
              </a:r>
              <a:r>
                <a:rPr lang="ar-SA" sz="900" dirty="0"/>
                <a:t>........................</a:t>
              </a:r>
            </a:p>
          </p:txBody>
        </p:sp>
        <p:grpSp>
          <p:nvGrpSpPr>
            <p:cNvPr id="3" name="مجموعة 1"/>
            <p:cNvGrpSpPr/>
            <p:nvPr/>
          </p:nvGrpSpPr>
          <p:grpSpPr>
            <a:xfrm>
              <a:off x="57075" y="79791"/>
              <a:ext cx="6743850" cy="1986232"/>
              <a:chOff x="57075" y="79791"/>
              <a:chExt cx="6743850" cy="1986232"/>
            </a:xfrm>
          </p:grpSpPr>
          <p:sp>
            <p:nvSpPr>
              <p:cNvPr id="29" name="مربع نص 28"/>
              <p:cNvSpPr txBox="1"/>
              <p:nvPr/>
            </p:nvSpPr>
            <p:spPr>
              <a:xfrm>
                <a:off x="5484861" y="147347"/>
                <a:ext cx="1306538" cy="578882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700" dirty="0"/>
                  <a:t>المملكة العربية السعودية</a:t>
                </a:r>
              </a:p>
              <a:p>
                <a:pPr algn="ctr"/>
                <a:r>
                  <a:rPr lang="ar-SA" sz="700" dirty="0"/>
                  <a:t>وزارة التعليم </a:t>
                </a:r>
              </a:p>
              <a:p>
                <a:pPr algn="ctr"/>
                <a:r>
                  <a:rPr lang="ar-SA" sz="700" dirty="0"/>
                  <a:t>مكتب التربية والتعليم بمحافظة الجبيل</a:t>
                </a:r>
              </a:p>
              <a:p>
                <a:pPr algn="ctr"/>
                <a:r>
                  <a:rPr lang="ar-SA" sz="700" dirty="0"/>
                  <a:t>قسم الصفوف الأولية</a:t>
                </a:r>
              </a:p>
            </p:txBody>
          </p:sp>
          <p:sp>
            <p:nvSpPr>
              <p:cNvPr id="30" name="مستطيل مستدير الزوايا 29"/>
              <p:cNvSpPr/>
              <p:nvPr/>
            </p:nvSpPr>
            <p:spPr>
              <a:xfrm>
                <a:off x="1031967" y="530428"/>
                <a:ext cx="4869470" cy="393498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ar-SA" sz="1600" b="1" dirty="0">
                    <a:solidFill>
                      <a:schemeClr val="tx1"/>
                    </a:solidFill>
                  </a:rPr>
                  <a:t>الاختبار الدوري للصف</a:t>
                </a:r>
                <a:r>
                  <a:rPr lang="ar-SA" sz="1600" dirty="0">
                    <a:solidFill>
                      <a:schemeClr val="tx1"/>
                    </a:solidFill>
                  </a:rPr>
                  <a:t>.الثالث.</a:t>
                </a:r>
                <a:r>
                  <a:rPr lang="ar-SA" sz="1600" b="1" dirty="0">
                    <a:solidFill>
                      <a:schemeClr val="tx1"/>
                    </a:solidFill>
                  </a:rPr>
                  <a:t>مادة العلوم /  الفترة </a:t>
                </a:r>
                <a:r>
                  <a:rPr lang="ar-SA" sz="1600" dirty="0">
                    <a:solidFill>
                      <a:schemeClr val="tx1"/>
                    </a:solidFill>
                  </a:rPr>
                  <a:t>.الرابعة.....</a:t>
                </a:r>
              </a:p>
            </p:txBody>
          </p:sp>
          <p:grpSp>
            <p:nvGrpSpPr>
              <p:cNvPr id="4" name="مجموعة 13"/>
              <p:cNvGrpSpPr/>
              <p:nvPr/>
            </p:nvGrpSpPr>
            <p:grpSpPr>
              <a:xfrm>
                <a:off x="80294" y="835858"/>
                <a:ext cx="6711105" cy="1145825"/>
                <a:chOff x="0" y="1130922"/>
                <a:chExt cx="6858000" cy="1145825"/>
              </a:xfrm>
            </p:grpSpPr>
            <p:grpSp>
              <p:nvGrpSpPr>
                <p:cNvPr id="5" name="مجموعة 8"/>
                <p:cNvGrpSpPr/>
                <p:nvPr/>
              </p:nvGrpSpPr>
              <p:grpSpPr>
                <a:xfrm>
                  <a:off x="0" y="1130922"/>
                  <a:ext cx="6858000" cy="1145825"/>
                  <a:chOff x="-1" y="108632"/>
                  <a:chExt cx="6858001" cy="1733550"/>
                </a:xfrm>
              </p:grpSpPr>
              <p:pic>
                <p:nvPicPr>
                  <p:cNvPr id="1042" name="Picture 18" descr="نتيجة بحث الصور عن ‪i love chemistry clipart‬‏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582" t="533" r="5362" b="50934"/>
                  <a:stretch/>
                </p:blipFill>
                <p:spPr bwMode="auto">
                  <a:xfrm>
                    <a:off x="2124074" y="108632"/>
                    <a:ext cx="4733926" cy="1733550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1044" name="Picture 20" descr="نتيجة بحث الصور عن ‪i love chemistry clipart‬‏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571" r="57000" b="51467"/>
                  <a:stretch/>
                </p:blipFill>
                <p:spPr bwMode="auto">
                  <a:xfrm flipH="1">
                    <a:off x="-1" y="108632"/>
                    <a:ext cx="2124075" cy="1733550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  <p:sp>
              <p:nvSpPr>
                <p:cNvPr id="10" name="مربع نص 9"/>
                <p:cNvSpPr txBox="1"/>
                <p:nvPr/>
              </p:nvSpPr>
              <p:spPr>
                <a:xfrm>
                  <a:off x="6334289" y="1539518"/>
                  <a:ext cx="428322" cy="584775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r>
                    <a:rPr lang="ar-SA" sz="3200" b="1" dirty="0"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ع</a:t>
                  </a:r>
                </a:p>
              </p:txBody>
            </p:sp>
            <p:sp>
              <p:nvSpPr>
                <p:cNvPr id="11" name="مربع نص 10"/>
                <p:cNvSpPr txBox="1"/>
                <p:nvPr/>
              </p:nvSpPr>
              <p:spPr>
                <a:xfrm>
                  <a:off x="5724081" y="1498761"/>
                  <a:ext cx="457176" cy="584775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r>
                    <a:rPr lang="ar-SA" sz="3200" b="1" dirty="0"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ل</a:t>
                  </a:r>
                </a:p>
              </p:txBody>
            </p:sp>
            <p:sp>
              <p:nvSpPr>
                <p:cNvPr id="12" name="مربع نص 11"/>
                <p:cNvSpPr txBox="1"/>
                <p:nvPr/>
              </p:nvSpPr>
              <p:spPr>
                <a:xfrm>
                  <a:off x="5568983" y="1498760"/>
                  <a:ext cx="52388" cy="584775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ar-SA" sz="3200" b="1" dirty="0"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و</a:t>
                  </a:r>
                </a:p>
              </p:txBody>
            </p:sp>
            <p:sp>
              <p:nvSpPr>
                <p:cNvPr id="13" name="مربع نص 12"/>
                <p:cNvSpPr txBox="1"/>
                <p:nvPr/>
              </p:nvSpPr>
              <p:spPr>
                <a:xfrm>
                  <a:off x="4604419" y="1498760"/>
                  <a:ext cx="426720" cy="584775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r>
                    <a:rPr lang="ar-SA" sz="3200" b="1" dirty="0"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م</a:t>
                  </a:r>
                </a:p>
              </p:txBody>
            </p:sp>
            <p:sp>
              <p:nvSpPr>
                <p:cNvPr id="32" name="مربع نص 31"/>
                <p:cNvSpPr txBox="1"/>
                <p:nvPr/>
              </p:nvSpPr>
              <p:spPr>
                <a:xfrm>
                  <a:off x="2321967" y="1522649"/>
                  <a:ext cx="428322" cy="584775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r>
                    <a:rPr lang="ar-SA" sz="3200" b="1" dirty="0"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ع</a:t>
                  </a:r>
                </a:p>
              </p:txBody>
            </p:sp>
            <p:sp>
              <p:nvSpPr>
                <p:cNvPr id="33" name="مربع نص 32"/>
                <p:cNvSpPr txBox="1"/>
                <p:nvPr/>
              </p:nvSpPr>
              <p:spPr>
                <a:xfrm>
                  <a:off x="1441804" y="1691972"/>
                  <a:ext cx="457176" cy="584775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r>
                    <a:rPr lang="ar-SA" sz="3200" b="1" dirty="0"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ل</a:t>
                  </a:r>
                </a:p>
              </p:txBody>
            </p:sp>
            <p:sp>
              <p:nvSpPr>
                <p:cNvPr id="34" name="مربع نص 33"/>
                <p:cNvSpPr txBox="1"/>
                <p:nvPr/>
              </p:nvSpPr>
              <p:spPr>
                <a:xfrm>
                  <a:off x="1278062" y="1439928"/>
                  <a:ext cx="52388" cy="584775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ar-SA" sz="3200" b="1" dirty="0"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و</a:t>
                  </a:r>
                </a:p>
              </p:txBody>
            </p:sp>
            <p:sp>
              <p:nvSpPr>
                <p:cNvPr id="35" name="مربع نص 34"/>
                <p:cNvSpPr txBox="1"/>
                <p:nvPr/>
              </p:nvSpPr>
              <p:spPr>
                <a:xfrm>
                  <a:off x="301379" y="1495487"/>
                  <a:ext cx="426720" cy="584775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r>
                    <a:rPr lang="ar-SA" sz="3200" b="1" dirty="0"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م</a:t>
                  </a:r>
                </a:p>
              </p:txBody>
            </p:sp>
          </p:grpSp>
          <p:pic>
            <p:nvPicPr>
              <p:cNvPr id="53" name="Picture 6" descr="نتيجة بحث الصور عن شعار وزارة المعارف بدون خلفية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9342" y="79791"/>
                <a:ext cx="955441" cy="58968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5" name="مستطيل مستدير الزوايا 54"/>
              <p:cNvSpPr/>
              <p:nvPr/>
            </p:nvSpPr>
            <p:spPr>
              <a:xfrm>
                <a:off x="57075" y="91600"/>
                <a:ext cx="6743850" cy="1974423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</p:grpSp>
      </p:grpSp>
      <p:sp>
        <p:nvSpPr>
          <p:cNvPr id="22" name="مستطيل 21"/>
          <p:cNvSpPr/>
          <p:nvPr/>
        </p:nvSpPr>
        <p:spPr>
          <a:xfrm>
            <a:off x="3133725" y="4276725"/>
            <a:ext cx="349059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ar-SA" sz="1200" b="1" dirty="0">
                <a:solidFill>
                  <a:prstClr val="black"/>
                </a:solidFill>
              </a:rPr>
              <a:t>السؤال الثاني :  صلي الصورة </a:t>
            </a:r>
            <a:r>
              <a:rPr lang="ar-SA" sz="1200" b="1" dirty="0" err="1">
                <a:solidFill>
                  <a:prstClr val="black"/>
                </a:solidFill>
              </a:rPr>
              <a:t>بمايناسبها</a:t>
            </a:r>
            <a:r>
              <a:rPr lang="ar-SA" sz="1200" b="1" dirty="0">
                <a:solidFill>
                  <a:prstClr val="black"/>
                </a:solidFill>
              </a:rPr>
              <a:t> :</a:t>
            </a:r>
          </a:p>
          <a:p>
            <a:pPr lvl="0"/>
            <a:endParaRPr lang="ar-SA" sz="1200" b="1" dirty="0"/>
          </a:p>
          <a:p>
            <a:pPr lvl="0"/>
            <a:r>
              <a:rPr lang="ar-SA" sz="1200" b="1" dirty="0">
                <a:solidFill>
                  <a:prstClr val="black"/>
                </a:solidFill>
              </a:rPr>
              <a:t>                                            خط مستقيم</a:t>
            </a:r>
          </a:p>
          <a:p>
            <a:pPr lvl="0"/>
            <a:endParaRPr lang="ar-SA" sz="1200" b="1" dirty="0">
              <a:solidFill>
                <a:prstClr val="black"/>
              </a:solidFill>
            </a:endParaRPr>
          </a:p>
          <a:p>
            <a:pPr lvl="0"/>
            <a:endParaRPr lang="ar-SA" sz="1200" b="1" dirty="0">
              <a:solidFill>
                <a:prstClr val="black"/>
              </a:solidFill>
            </a:endParaRPr>
          </a:p>
          <a:p>
            <a:pPr lvl="0"/>
            <a:endParaRPr lang="ar-SA" sz="1200" b="1" dirty="0">
              <a:solidFill>
                <a:prstClr val="black"/>
              </a:solidFill>
            </a:endParaRPr>
          </a:p>
          <a:p>
            <a:pPr lvl="0"/>
            <a:r>
              <a:rPr lang="ar-SA" sz="1200" b="1" dirty="0">
                <a:solidFill>
                  <a:prstClr val="black"/>
                </a:solidFill>
              </a:rPr>
              <a:t>                                         حركة متأرجحة</a:t>
            </a:r>
          </a:p>
          <a:p>
            <a:pPr lvl="0"/>
            <a:endParaRPr lang="ar-SA" sz="1200" b="1" dirty="0">
              <a:solidFill>
                <a:prstClr val="black"/>
              </a:solidFill>
            </a:endParaRPr>
          </a:p>
          <a:p>
            <a:pPr lvl="0"/>
            <a:endParaRPr lang="ar-SA" sz="1200" b="1" dirty="0">
              <a:solidFill>
                <a:prstClr val="black"/>
              </a:solidFill>
            </a:endParaRPr>
          </a:p>
          <a:p>
            <a:pPr lvl="0"/>
            <a:endParaRPr lang="ar-SA" sz="1200" b="1" dirty="0">
              <a:solidFill>
                <a:prstClr val="black"/>
              </a:solidFill>
            </a:endParaRPr>
          </a:p>
          <a:p>
            <a:pPr lvl="0"/>
            <a:r>
              <a:rPr lang="ar-SA" sz="1200" b="1" dirty="0">
                <a:solidFill>
                  <a:prstClr val="black"/>
                </a:solidFill>
              </a:rPr>
              <a:t>                                          مسار متعرج</a:t>
            </a:r>
          </a:p>
          <a:p>
            <a:pPr lvl="0"/>
            <a:endParaRPr lang="ar-SA" sz="1200" b="1" dirty="0">
              <a:solidFill>
                <a:prstClr val="black"/>
              </a:solidFill>
            </a:endParaRPr>
          </a:p>
        </p:txBody>
      </p:sp>
      <p:sp>
        <p:nvSpPr>
          <p:cNvPr id="24" name="مستطيل 23"/>
          <p:cNvSpPr/>
          <p:nvPr/>
        </p:nvSpPr>
        <p:spPr>
          <a:xfrm>
            <a:off x="3710524" y="6865464"/>
            <a:ext cx="30364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ar-SA" sz="1200" b="1" dirty="0">
                <a:solidFill>
                  <a:prstClr val="black"/>
                </a:solidFill>
              </a:rPr>
              <a:t>السؤال الثالث:ضعي دائرة حول الصورة التي تمثل قوة الجاذبية </a:t>
            </a:r>
            <a:r>
              <a:rPr lang="ar-SA" sz="1200" b="1" dirty="0"/>
              <a:t>؟</a:t>
            </a:r>
          </a:p>
          <a:p>
            <a:pPr lvl="0"/>
            <a:endParaRPr lang="ar-SA" sz="1200" b="1" dirty="0"/>
          </a:p>
          <a:p>
            <a:pPr lvl="0"/>
            <a:r>
              <a:rPr lang="ar-SA" sz="1200" b="1" dirty="0"/>
              <a:t> </a:t>
            </a:r>
            <a:endParaRPr lang="ar-SA" sz="1200" b="1" dirty="0">
              <a:solidFill>
                <a:prstClr val="black"/>
              </a:solidFill>
            </a:endParaRPr>
          </a:p>
        </p:txBody>
      </p:sp>
      <p:graphicFrame>
        <p:nvGraphicFramePr>
          <p:cNvPr id="62" name="جدول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4043816"/>
              </p:ext>
            </p:extLst>
          </p:nvPr>
        </p:nvGraphicFramePr>
        <p:xfrm>
          <a:off x="227865" y="2414369"/>
          <a:ext cx="3014705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8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5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1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91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14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معرفة مفهوم الموقع  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6" name="جدول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9095514"/>
              </p:ext>
            </p:extLst>
          </p:nvPr>
        </p:nvGraphicFramePr>
        <p:xfrm>
          <a:off x="235457" y="4680820"/>
          <a:ext cx="3014705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8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5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1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91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14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تسمية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ar-SA" sz="800" b="1" baseline="0" dirty="0" err="1">
                          <a:solidFill>
                            <a:schemeClr val="tx1"/>
                          </a:solidFill>
                        </a:rPr>
                        <a:t>انواع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الحركة من خلال قراءة مجموعة من الصور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7" name="جدول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7485177"/>
              </p:ext>
            </p:extLst>
          </p:nvPr>
        </p:nvGraphicFramePr>
        <p:xfrm>
          <a:off x="206291" y="6834036"/>
          <a:ext cx="3014705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8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5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1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91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14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التمثيل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ar-SA" sz="800" b="1" baseline="0" dirty="0" err="1">
                          <a:solidFill>
                            <a:schemeClr val="tx1"/>
                          </a:solidFill>
                        </a:rPr>
                        <a:t>لانواع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القوى التي تؤثر في </a:t>
                      </a:r>
                      <a:r>
                        <a:rPr lang="ar-SA" sz="800" b="1" baseline="0" dirty="0" err="1">
                          <a:solidFill>
                            <a:schemeClr val="tx1"/>
                          </a:solidFill>
                        </a:rPr>
                        <a:t>الاجسام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39" name="صورة 3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1453" y="1313677"/>
            <a:ext cx="753979" cy="565484"/>
          </a:xfrm>
          <a:prstGeom prst="rect">
            <a:avLst/>
          </a:prstGeom>
        </p:spPr>
      </p:pic>
      <p:pic>
        <p:nvPicPr>
          <p:cNvPr id="40" name="صورة 3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062" y="340056"/>
            <a:ext cx="753979" cy="565484"/>
          </a:xfrm>
          <a:prstGeom prst="rect">
            <a:avLst/>
          </a:prstGeom>
        </p:spPr>
      </p:pic>
      <p:pic>
        <p:nvPicPr>
          <p:cNvPr id="56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10275" y="4581525"/>
            <a:ext cx="4762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" name="Picture 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953124" y="5200651"/>
            <a:ext cx="552451" cy="571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" name="Picture 5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924550" y="5895976"/>
            <a:ext cx="657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 descr="https://tse1.mm.bing.net/th?&amp;id=OIP.Mfa81fde692a85f2a810f6fb57fbf5f40o0&amp;w=173&amp;h=192&amp;c=0&amp;pid=1.9&amp;rs=0&amp;p=0&amp;r=0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800724" y="7639049"/>
            <a:ext cx="619125" cy="581025"/>
          </a:xfrm>
          <a:prstGeom prst="rect">
            <a:avLst/>
          </a:prstGeom>
          <a:noFill/>
        </p:spPr>
      </p:pic>
      <p:pic>
        <p:nvPicPr>
          <p:cNvPr id="4100" name="Picture 4" descr="https://tse1.mm.bing.net/th?&amp;id=OIP.__yVeAq7REQ9OGx8JtXf6wErEs&amp;w=283&amp;h=284&amp;c=0&amp;pid=1.9&amp;rs=0&amp;p=0&amp;r=0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419600" y="7705725"/>
            <a:ext cx="952500" cy="638175"/>
          </a:xfrm>
          <a:prstGeom prst="rect">
            <a:avLst/>
          </a:prstGeom>
          <a:noFill/>
        </p:spPr>
      </p:pic>
      <p:pic>
        <p:nvPicPr>
          <p:cNvPr id="4102" name="Picture 6" descr="https://tse1.mm.bing.net/th?&amp;id=OIP.LOlj97AXMJQaj_QDnioU0AEKEs&amp;w=266&amp;h=300&amp;c=0&amp;pid=1.9&amp;rs=0&amp;p=0&amp;r=0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362326" y="7705725"/>
            <a:ext cx="704850" cy="6667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35950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مستطيل 18"/>
          <p:cNvSpPr/>
          <p:nvPr/>
        </p:nvSpPr>
        <p:spPr>
          <a:xfrm>
            <a:off x="180240" y="158053"/>
            <a:ext cx="6519066" cy="253752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endParaRPr lang="ar-SA" sz="1100" dirty="0"/>
          </a:p>
        </p:txBody>
      </p:sp>
      <p:sp>
        <p:nvSpPr>
          <p:cNvPr id="41" name="مربع نص 40"/>
          <p:cNvSpPr txBox="1"/>
          <p:nvPr/>
        </p:nvSpPr>
        <p:spPr>
          <a:xfrm>
            <a:off x="1447801" y="329503"/>
            <a:ext cx="5270556" cy="272382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dirty="0"/>
              <a:t>السؤال </a:t>
            </a:r>
            <a:r>
              <a:rPr lang="ar-SA" sz="1100" b="1" dirty="0"/>
              <a:t>الرابع</a:t>
            </a:r>
            <a:r>
              <a:rPr lang="ar-SA" sz="1200" b="1" dirty="0"/>
              <a:t>:ضعي علامة صح </a:t>
            </a:r>
            <a:r>
              <a:rPr lang="ar-SA" sz="1200" b="1" dirty="0" err="1"/>
              <a:t>او</a:t>
            </a:r>
            <a:r>
              <a:rPr lang="ar-SA" sz="1200" b="1" dirty="0"/>
              <a:t> خطأ </a:t>
            </a:r>
            <a:r>
              <a:rPr lang="ar-SA" sz="1200" b="1" dirty="0" err="1"/>
              <a:t>امام</a:t>
            </a:r>
            <a:r>
              <a:rPr lang="ar-SA" sz="1200" b="1" dirty="0"/>
              <a:t> العبارات التالية:</a:t>
            </a:r>
          </a:p>
          <a:p>
            <a:endParaRPr lang="ar-SA" sz="1100" dirty="0"/>
          </a:p>
          <a:p>
            <a:r>
              <a:rPr lang="ar-SA" sz="1100" dirty="0"/>
              <a:t>من طرق المحافظة على </a:t>
            </a:r>
            <a:r>
              <a:rPr lang="ar-SA" sz="1100" dirty="0" err="1"/>
              <a:t>الاذن</a:t>
            </a:r>
            <a:r>
              <a:rPr lang="ar-SA" sz="1100" dirty="0"/>
              <a:t>:</a:t>
            </a:r>
          </a:p>
          <a:p>
            <a:endParaRPr lang="ar-SA" sz="1100" dirty="0"/>
          </a:p>
          <a:p>
            <a:r>
              <a:rPr lang="ar-SA" sz="1100" dirty="0"/>
              <a:t>1- تجنب سماع </a:t>
            </a:r>
            <a:r>
              <a:rPr lang="ar-SA" sz="1100" dirty="0" err="1"/>
              <a:t>الاصوات</a:t>
            </a:r>
            <a:r>
              <a:rPr lang="ar-SA" sz="1100" dirty="0"/>
              <a:t> العالية (        )</a:t>
            </a:r>
          </a:p>
          <a:p>
            <a:endParaRPr lang="ar-SA" sz="1100" dirty="0"/>
          </a:p>
          <a:p>
            <a:r>
              <a:rPr lang="ar-SA" sz="1100" dirty="0"/>
              <a:t>2- عدم مراجعة الطبيب عند </a:t>
            </a:r>
            <a:r>
              <a:rPr lang="ar-SA" sz="1100" dirty="0" err="1"/>
              <a:t>الاحساس</a:t>
            </a:r>
            <a:r>
              <a:rPr lang="ar-SA" sz="1100" dirty="0"/>
              <a:t> </a:t>
            </a:r>
            <a:r>
              <a:rPr lang="ar-SA" sz="1100" dirty="0" err="1"/>
              <a:t>بالم</a:t>
            </a:r>
            <a:r>
              <a:rPr lang="ar-SA" sz="1100" dirty="0"/>
              <a:t> (     )</a:t>
            </a:r>
            <a:endParaRPr lang="en-US" sz="1100" dirty="0"/>
          </a:p>
          <a:p>
            <a:endParaRPr lang="en-US" sz="1100" dirty="0"/>
          </a:p>
          <a:p>
            <a:endParaRPr lang="ar-SA" sz="1100" dirty="0"/>
          </a:p>
          <a:p>
            <a:endParaRPr lang="ar-SA" sz="1200" dirty="0"/>
          </a:p>
          <a:p>
            <a:endParaRPr lang="ar-SA" sz="1200" dirty="0"/>
          </a:p>
          <a:p>
            <a:endParaRPr lang="en-US" sz="1100" dirty="0"/>
          </a:p>
          <a:p>
            <a:endParaRPr lang="ar-SA" sz="1200" dirty="0"/>
          </a:p>
          <a:p>
            <a:endParaRPr lang="ar-SA" sz="1200" b="1" dirty="0">
              <a:solidFill>
                <a:schemeClr val="tx1"/>
              </a:solidFill>
            </a:endParaRPr>
          </a:p>
          <a:p>
            <a:endParaRPr lang="ar-SA" sz="1200" b="1" dirty="0">
              <a:solidFill>
                <a:schemeClr val="tx1"/>
              </a:solidFill>
            </a:endParaRPr>
          </a:p>
        </p:txBody>
      </p:sp>
      <p:sp>
        <p:nvSpPr>
          <p:cNvPr id="42" name="مربع نص 41"/>
          <p:cNvSpPr txBox="1"/>
          <p:nvPr/>
        </p:nvSpPr>
        <p:spPr>
          <a:xfrm>
            <a:off x="5347035" y="4680820"/>
            <a:ext cx="13998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dirty="0">
                <a:solidFill>
                  <a:schemeClr val="tx1"/>
                </a:solidFill>
              </a:rPr>
              <a:t>السؤال الثاني </a:t>
            </a:r>
            <a:r>
              <a:rPr lang="ar-SA" sz="1200" b="1" dirty="0"/>
              <a:t>: </a:t>
            </a:r>
            <a:endParaRPr lang="ar-SA" sz="1200" b="1" dirty="0">
              <a:solidFill>
                <a:schemeClr val="tx1"/>
              </a:solidFill>
            </a:endParaRPr>
          </a:p>
        </p:txBody>
      </p:sp>
      <p:sp>
        <p:nvSpPr>
          <p:cNvPr id="43" name="مستطيل 42"/>
          <p:cNvSpPr/>
          <p:nvPr/>
        </p:nvSpPr>
        <p:spPr>
          <a:xfrm>
            <a:off x="310359" y="2847976"/>
            <a:ext cx="6385716" cy="385987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endParaRPr lang="ar-SA" sz="1100" dirty="0"/>
          </a:p>
          <a:p>
            <a:endParaRPr lang="ar-SA" sz="1100" dirty="0"/>
          </a:p>
        </p:txBody>
      </p:sp>
      <p:sp>
        <p:nvSpPr>
          <p:cNvPr id="45" name="مربع نص 44"/>
          <p:cNvSpPr txBox="1"/>
          <p:nvPr/>
        </p:nvSpPr>
        <p:spPr>
          <a:xfrm>
            <a:off x="5326340" y="6834036"/>
            <a:ext cx="13998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dirty="0">
                <a:solidFill>
                  <a:schemeClr val="tx1"/>
                </a:solidFill>
              </a:rPr>
              <a:t>السؤال الثالث  </a:t>
            </a:r>
            <a:r>
              <a:rPr lang="ar-SA" sz="1200" b="1" dirty="0"/>
              <a:t>: </a:t>
            </a:r>
            <a:endParaRPr lang="ar-SA" sz="1200" b="1" dirty="0">
              <a:solidFill>
                <a:schemeClr val="tx1"/>
              </a:solidFill>
            </a:endParaRPr>
          </a:p>
        </p:txBody>
      </p:sp>
      <p:sp>
        <p:nvSpPr>
          <p:cNvPr id="46" name="مستطيل 45"/>
          <p:cNvSpPr/>
          <p:nvPr/>
        </p:nvSpPr>
        <p:spPr>
          <a:xfrm>
            <a:off x="331106" y="6834036"/>
            <a:ext cx="6355444" cy="204608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endParaRPr lang="ar-SA" sz="1200" dirty="0"/>
          </a:p>
        </p:txBody>
      </p:sp>
      <p:sp>
        <p:nvSpPr>
          <p:cNvPr id="24" name="مستطيل 23"/>
          <p:cNvSpPr/>
          <p:nvPr/>
        </p:nvSpPr>
        <p:spPr>
          <a:xfrm>
            <a:off x="1190626" y="2855439"/>
            <a:ext cx="5527732" cy="3954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1200" b="1" dirty="0">
                <a:solidFill>
                  <a:prstClr val="black"/>
                </a:solidFill>
              </a:rPr>
              <a:t>السؤال الخامس: صنفي </a:t>
            </a:r>
            <a:r>
              <a:rPr lang="ar-SA" sz="1200" b="1" dirty="0" err="1">
                <a:solidFill>
                  <a:prstClr val="black"/>
                </a:solidFill>
              </a:rPr>
              <a:t>الاجسام</a:t>
            </a:r>
            <a:r>
              <a:rPr lang="ar-SA" sz="1200" b="1" dirty="0">
                <a:solidFill>
                  <a:prstClr val="black"/>
                </a:solidFill>
              </a:rPr>
              <a:t> التالية من حيث </a:t>
            </a:r>
            <a:r>
              <a:rPr lang="ar-SA" sz="1200" b="1" dirty="0" err="1">
                <a:solidFill>
                  <a:prstClr val="black"/>
                </a:solidFill>
              </a:rPr>
              <a:t>نفاذيتها</a:t>
            </a:r>
            <a:r>
              <a:rPr lang="ar-SA" sz="1200" b="1" dirty="0">
                <a:solidFill>
                  <a:prstClr val="black"/>
                </a:solidFill>
              </a:rPr>
              <a:t> </a:t>
            </a:r>
          </a:p>
          <a:p>
            <a:r>
              <a:rPr lang="ar-SA" sz="1200" b="1" dirty="0" err="1">
                <a:solidFill>
                  <a:prstClr val="black"/>
                </a:solidFill>
              </a:rPr>
              <a:t>للضوءالى</a:t>
            </a:r>
            <a:r>
              <a:rPr lang="ar-SA" sz="1200" b="1" dirty="0">
                <a:solidFill>
                  <a:prstClr val="black"/>
                </a:solidFill>
              </a:rPr>
              <a:t> :</a:t>
            </a:r>
          </a:p>
          <a:p>
            <a:endParaRPr lang="ar-SA" sz="1200" b="1" dirty="0">
              <a:solidFill>
                <a:prstClr val="black"/>
              </a:solidFill>
            </a:endParaRPr>
          </a:p>
          <a:p>
            <a:r>
              <a:rPr lang="ar-SA" sz="1200" b="1" dirty="0" err="1">
                <a:solidFill>
                  <a:prstClr val="black"/>
                </a:solidFill>
              </a:rPr>
              <a:t>اجسام</a:t>
            </a:r>
            <a:r>
              <a:rPr lang="ar-SA" sz="1200" b="1" dirty="0">
                <a:solidFill>
                  <a:prstClr val="black"/>
                </a:solidFill>
              </a:rPr>
              <a:t> شفافة         - </a:t>
            </a:r>
            <a:r>
              <a:rPr lang="ar-SA" sz="1200" b="1" dirty="0" err="1">
                <a:solidFill>
                  <a:prstClr val="black"/>
                </a:solidFill>
              </a:rPr>
              <a:t>اجسام</a:t>
            </a:r>
            <a:r>
              <a:rPr lang="ar-SA" sz="1200" b="1" dirty="0">
                <a:solidFill>
                  <a:prstClr val="black"/>
                </a:solidFill>
              </a:rPr>
              <a:t> غير شفافة </a:t>
            </a:r>
          </a:p>
          <a:p>
            <a:endParaRPr lang="ar-SA" sz="1200" b="1" dirty="0">
              <a:solidFill>
                <a:prstClr val="black"/>
              </a:solidFill>
            </a:endParaRPr>
          </a:p>
          <a:p>
            <a:endParaRPr lang="ar-SA" sz="1200" b="1" dirty="0">
              <a:solidFill>
                <a:prstClr val="black"/>
              </a:solidFill>
            </a:endParaRPr>
          </a:p>
          <a:p>
            <a:endParaRPr lang="ar-SA" sz="1200" b="1" dirty="0">
              <a:solidFill>
                <a:prstClr val="black"/>
              </a:solidFill>
            </a:endParaRPr>
          </a:p>
          <a:p>
            <a:endParaRPr lang="ar-SA" sz="1200" b="1" dirty="0">
              <a:solidFill>
                <a:prstClr val="black"/>
              </a:solidFill>
            </a:endParaRPr>
          </a:p>
          <a:p>
            <a:endParaRPr lang="ar-SA" sz="1200" b="1" dirty="0">
              <a:solidFill>
                <a:prstClr val="black"/>
              </a:solidFill>
            </a:endParaRPr>
          </a:p>
          <a:p>
            <a:endParaRPr lang="ar-SA" sz="1200" b="1" dirty="0">
              <a:solidFill>
                <a:prstClr val="black"/>
              </a:solidFill>
            </a:endParaRPr>
          </a:p>
          <a:p>
            <a:endParaRPr lang="ar-SA" sz="1200" b="1" dirty="0">
              <a:solidFill>
                <a:prstClr val="black"/>
              </a:solidFill>
            </a:endParaRPr>
          </a:p>
          <a:p>
            <a:endParaRPr lang="ar-SA" sz="1200" b="1" dirty="0">
              <a:solidFill>
                <a:prstClr val="black"/>
              </a:solidFill>
            </a:endParaRPr>
          </a:p>
          <a:p>
            <a:endParaRPr lang="ar-SA" sz="1200" b="1" dirty="0">
              <a:solidFill>
                <a:prstClr val="black"/>
              </a:solidFill>
            </a:endParaRPr>
          </a:p>
          <a:p>
            <a:endParaRPr lang="ar-SA" sz="1200" b="1" dirty="0">
              <a:solidFill>
                <a:prstClr val="black"/>
              </a:solidFill>
            </a:endParaRPr>
          </a:p>
          <a:p>
            <a:endParaRPr lang="ar-SA" sz="1200" b="1" dirty="0">
              <a:solidFill>
                <a:prstClr val="black"/>
              </a:solidFill>
            </a:endParaRPr>
          </a:p>
          <a:p>
            <a:endParaRPr lang="ar-SA" sz="1200" b="1" dirty="0">
              <a:solidFill>
                <a:prstClr val="black"/>
              </a:solidFill>
            </a:endParaRPr>
          </a:p>
          <a:p>
            <a:r>
              <a:rPr lang="ar-SA" sz="1200" b="1" dirty="0" err="1">
                <a:solidFill>
                  <a:prstClr val="black"/>
                </a:solidFill>
              </a:rPr>
              <a:t>اجسام</a:t>
            </a:r>
            <a:r>
              <a:rPr lang="ar-SA" sz="1200" b="1" dirty="0">
                <a:solidFill>
                  <a:prstClr val="black"/>
                </a:solidFill>
              </a:rPr>
              <a:t> -----------                  </a:t>
            </a:r>
            <a:r>
              <a:rPr lang="ar-SA" sz="1200" b="1" dirty="0" err="1">
                <a:solidFill>
                  <a:prstClr val="black"/>
                </a:solidFill>
              </a:rPr>
              <a:t>اجسام</a:t>
            </a:r>
            <a:r>
              <a:rPr lang="ar-SA" sz="1200" b="1" dirty="0">
                <a:solidFill>
                  <a:prstClr val="black"/>
                </a:solidFill>
              </a:rPr>
              <a:t>-----------                    </a:t>
            </a:r>
            <a:r>
              <a:rPr lang="ar-SA" sz="1200" b="1" dirty="0" err="1">
                <a:solidFill>
                  <a:prstClr val="black"/>
                </a:solidFill>
              </a:rPr>
              <a:t>اجسام</a:t>
            </a:r>
            <a:r>
              <a:rPr lang="ar-SA" sz="1200" b="1" dirty="0">
                <a:solidFill>
                  <a:prstClr val="black"/>
                </a:solidFill>
              </a:rPr>
              <a:t> ----------------                </a:t>
            </a:r>
            <a:endParaRPr lang="ar-SA" sz="1100" dirty="0"/>
          </a:p>
          <a:p>
            <a:pPr lvl="0"/>
            <a:endParaRPr lang="ar-SA" sz="1100" dirty="0"/>
          </a:p>
          <a:p>
            <a:pPr lvl="0"/>
            <a:endParaRPr lang="ar-SA" sz="1200" b="1" dirty="0"/>
          </a:p>
          <a:p>
            <a:pPr lvl="0"/>
            <a:endParaRPr lang="ar-SA" sz="1200" b="1" dirty="0"/>
          </a:p>
          <a:p>
            <a:pPr lvl="0"/>
            <a:endParaRPr lang="ar-SA" sz="1200" b="1" dirty="0">
              <a:solidFill>
                <a:prstClr val="black"/>
              </a:solidFill>
            </a:endParaRPr>
          </a:p>
        </p:txBody>
      </p:sp>
      <p:graphicFrame>
        <p:nvGraphicFramePr>
          <p:cNvPr id="62" name="جدول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4043816"/>
              </p:ext>
            </p:extLst>
          </p:nvPr>
        </p:nvGraphicFramePr>
        <p:xfrm>
          <a:off x="504090" y="223619"/>
          <a:ext cx="3014705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8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5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1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91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14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ذكر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بعض الطرائق للمحافظة على </a:t>
                      </a:r>
                      <a:r>
                        <a:rPr lang="ar-SA" sz="800" b="1" baseline="0" dirty="0" err="1">
                          <a:solidFill>
                            <a:schemeClr val="tx1"/>
                          </a:solidFill>
                        </a:rPr>
                        <a:t>الاذن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6" name="جدول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9095514"/>
              </p:ext>
            </p:extLst>
          </p:nvPr>
        </p:nvGraphicFramePr>
        <p:xfrm>
          <a:off x="635507" y="3080620"/>
          <a:ext cx="3014705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8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5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1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91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14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تصنيف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ar-SA" sz="800" b="1" baseline="0" dirty="0" err="1">
                          <a:solidFill>
                            <a:schemeClr val="tx1"/>
                          </a:solidFill>
                        </a:rPr>
                        <a:t>الاجسام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حيث </a:t>
                      </a:r>
                      <a:r>
                        <a:rPr lang="ar-SA" sz="800" b="1" baseline="0" dirty="0" err="1">
                          <a:solidFill>
                            <a:schemeClr val="tx1"/>
                          </a:solidFill>
                        </a:rPr>
                        <a:t>نفاذيتها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للضوء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6" name="مربع نص 55"/>
          <p:cNvSpPr txBox="1"/>
          <p:nvPr/>
        </p:nvSpPr>
        <p:spPr>
          <a:xfrm>
            <a:off x="676276" y="7343775"/>
            <a:ext cx="542925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/>
              <a:t>معلمة المادة /                                    قائدة المدرسة /                                               </a:t>
            </a:r>
          </a:p>
        </p:txBody>
      </p:sp>
      <p:pic>
        <p:nvPicPr>
          <p:cNvPr id="2" name="Picture 2" descr="https://tse1.mm.bing.net/th?&amp;id=OIP.M010b8961438cb81deb12a32d7906a278o0&amp;w=300&amp;h=176&amp;c=0&amp;pid=1.9&amp;rs=0&amp;p=0&amp;r=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48375" y="4638675"/>
            <a:ext cx="514350" cy="723900"/>
          </a:xfrm>
          <a:prstGeom prst="rect">
            <a:avLst/>
          </a:prstGeom>
          <a:noFill/>
        </p:spPr>
      </p:pic>
      <p:pic>
        <p:nvPicPr>
          <p:cNvPr id="3" name="Picture 4" descr="https://tse1.mm.bing.net/th?&amp;id=OIP.Z9edYPyXvGf0JAKsWLh9DgEsDw&amp;w=300&amp;h=240&amp;c=0&amp;pid=1.9&amp;rs=0&amp;p=0&amp;r=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91000" y="4533901"/>
            <a:ext cx="914400" cy="800100"/>
          </a:xfrm>
          <a:prstGeom prst="rect">
            <a:avLst/>
          </a:prstGeom>
          <a:noFill/>
        </p:spPr>
      </p:pic>
      <p:pic>
        <p:nvPicPr>
          <p:cNvPr id="2054" name="Picture 6" descr="https://tse1.mm.bing.net/th?&amp;id=OIP.wtLihrvhv17d9eNDQUPXFwEsCp&amp;w=300&amp;h=169&amp;c=0&amp;pid=1.9&amp;rs=0&amp;p=0&amp;r=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66950" y="4581525"/>
            <a:ext cx="685800" cy="7905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35950854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749</TotalTime>
  <Words>720</Words>
  <Application>Microsoft Office PowerPoint</Application>
  <PresentationFormat>عرض على الشاشة (4:3)</PresentationFormat>
  <Paragraphs>261</Paragraphs>
  <Slides>4</Slides>
  <Notes>3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11" baseType="lpstr">
      <vt:lpstr>Arial</vt:lpstr>
      <vt:lpstr>Arial Unicode MS</vt:lpstr>
      <vt:lpstr>Calibri</vt:lpstr>
      <vt:lpstr>Calibri Light</vt:lpstr>
      <vt:lpstr>Times New Roman</vt:lpstr>
      <vt:lpstr>Wingdings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خيريه القحطاني</dc:creator>
  <cp:lastModifiedBy>ALI ALAMRAH</cp:lastModifiedBy>
  <cp:revision>85</cp:revision>
  <dcterms:created xsi:type="dcterms:W3CDTF">2016-10-19T21:09:54Z</dcterms:created>
  <dcterms:modified xsi:type="dcterms:W3CDTF">2017-04-24T15:34:58Z</dcterms:modified>
</cp:coreProperties>
</file>