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خطط انسيابي: محطة طرفية 7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752600" y="844729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&gt; ، &lt; ، = في المقارنة بين عددين :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970" y="1485900"/>
            <a:ext cx="7228937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4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ardrop 8"/>
          <p:cNvSpPr/>
          <p:nvPr/>
        </p:nvSpPr>
        <p:spPr>
          <a:xfrm>
            <a:off x="43699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6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7" y="1828801"/>
            <a:ext cx="7271657" cy="3233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6129334" y="335280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&gt;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ربع نص 13"/>
          <p:cNvSpPr txBox="1"/>
          <p:nvPr/>
        </p:nvSpPr>
        <p:spPr>
          <a:xfrm>
            <a:off x="2624134" y="335280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=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4"/>
          <p:cNvSpPr txBox="1"/>
          <p:nvPr/>
        </p:nvSpPr>
        <p:spPr>
          <a:xfrm>
            <a:off x="6142487" y="426720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&gt;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مربع نص 15"/>
          <p:cNvSpPr txBox="1"/>
          <p:nvPr/>
        </p:nvSpPr>
        <p:spPr>
          <a:xfrm>
            <a:off x="2624134" y="4267200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&lt;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خطط انسيابي: محطة طرفية 14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914400" y="1295400"/>
            <a:ext cx="7391400" cy="461665"/>
            <a:chOff x="914400" y="1295400"/>
            <a:chExt cx="7391400" cy="461665"/>
          </a:xfrm>
        </p:grpSpPr>
        <p:sp>
          <p:nvSpPr>
            <p:cNvPr id="16" name="مربع نص 15"/>
            <p:cNvSpPr txBox="1"/>
            <p:nvPr/>
          </p:nvSpPr>
          <p:spPr>
            <a:xfrm>
              <a:off x="914400" y="1295400"/>
              <a:ext cx="73914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srgbClr val="FF0000"/>
                  </a:solidFill>
                </a:rPr>
                <a:t>أقارن بين كل عددين ، وأكتب &gt; ، &lt; ، = في       . أستعمل     و  </a:t>
              </a:r>
            </a:p>
          </p:txBody>
        </p:sp>
        <p:sp>
          <p:nvSpPr>
            <p:cNvPr id="2" name="شكل بيضاوي 1"/>
            <p:cNvSpPr/>
            <p:nvPr/>
          </p:nvSpPr>
          <p:spPr>
            <a:xfrm>
              <a:off x="3352800" y="1295400"/>
              <a:ext cx="370114" cy="38825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 flipH="1" flipV="1">
              <a:off x="2133600" y="1485900"/>
              <a:ext cx="155714" cy="1143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grpSp>
          <p:nvGrpSpPr>
            <p:cNvPr id="18" name="مجموعة 17"/>
            <p:cNvGrpSpPr/>
            <p:nvPr/>
          </p:nvGrpSpPr>
          <p:grpSpPr>
            <a:xfrm rot="16200000">
              <a:off x="1356360" y="1203960"/>
              <a:ext cx="91440" cy="701040"/>
              <a:chOff x="7391400" y="2286001"/>
              <a:chExt cx="91440" cy="701040"/>
            </a:xfrm>
          </p:grpSpPr>
          <p:sp>
            <p:nvSpPr>
              <p:cNvPr id="19" name="مستطيل 18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مستطيل 19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مستطيل 20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مستطيل 21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مستطيل 22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5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6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30003" y="5092783"/>
            <a:ext cx="6615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كيف أفسر أن 28 أكبر من 26 ؟ </a:t>
            </a:r>
            <a:endParaRPr lang="ar-SA" sz="2800" b="1" dirty="0">
              <a:solidFill>
                <a:srgbClr val="7030A0"/>
              </a:solidFill>
            </a:endParaRPr>
          </a:p>
        </p:txBody>
      </p:sp>
      <p:sp>
        <p:nvSpPr>
          <p:cNvPr id="29" name="مخطط انسيابي: محطة طرفية 28"/>
          <p:cNvSpPr/>
          <p:nvPr/>
        </p:nvSpPr>
        <p:spPr>
          <a:xfrm>
            <a:off x="6863675" y="5051325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1"/>
          <p:cNvSpPr txBox="1"/>
          <p:nvPr/>
        </p:nvSpPr>
        <p:spPr>
          <a:xfrm>
            <a:off x="971600" y="5638800"/>
            <a:ext cx="66722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28 يأتي بعد 26  على خط الاعداد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Teardrop 8"/>
          <p:cNvSpPr/>
          <p:nvPr/>
        </p:nvSpPr>
        <p:spPr>
          <a:xfrm>
            <a:off x="43699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/>
      <p:bldP spid="10" grpId="0"/>
      <p:bldP spid="13" grpId="0"/>
      <p:bldP spid="14" grpId="0"/>
      <p:bldP spid="15" grpId="0" animBg="1"/>
      <p:bldP spid="24" grpId="0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6" y="1981200"/>
            <a:ext cx="721006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ربع نص 13"/>
          <p:cNvSpPr txBox="1"/>
          <p:nvPr/>
        </p:nvSpPr>
        <p:spPr>
          <a:xfrm>
            <a:off x="5900734" y="4724400"/>
            <a:ext cx="500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&lt;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9" name="مربع نص 14"/>
          <p:cNvSpPr txBox="1"/>
          <p:nvPr/>
        </p:nvSpPr>
        <p:spPr>
          <a:xfrm>
            <a:off x="2014534" y="4876800"/>
            <a:ext cx="500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&lt;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70104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900298" y="1371600"/>
            <a:ext cx="7391400" cy="830997"/>
            <a:chOff x="1266058" y="1092690"/>
            <a:chExt cx="7391400" cy="1189330"/>
          </a:xfrm>
        </p:grpSpPr>
        <p:sp>
          <p:nvSpPr>
            <p:cNvPr id="21" name="مربع نص 20"/>
            <p:cNvSpPr txBox="1"/>
            <p:nvPr/>
          </p:nvSpPr>
          <p:spPr>
            <a:xfrm>
              <a:off x="1266058" y="1092690"/>
              <a:ext cx="7391400" cy="1189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>
                  <a:solidFill>
                    <a:srgbClr val="FF0000"/>
                  </a:solidFill>
                </a:rPr>
                <a:t>أقارن بين كل عددين ، وأكتب ( &gt; ، &lt; ، = ) في     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أستعمل     و    </a:t>
              </a:r>
              <a:endParaRPr lang="ar-SA" sz="2400" b="1" dirty="0">
                <a:solidFill>
                  <a:srgbClr val="FF0000"/>
                </a:solidFill>
              </a:endParaRPr>
            </a:p>
            <a:p>
              <a:endParaRPr lang="ar-SA" sz="2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2" name="شكل بيضاوي 21"/>
            <p:cNvSpPr/>
            <p:nvPr/>
          </p:nvSpPr>
          <p:spPr>
            <a:xfrm>
              <a:off x="3436355" y="1190141"/>
              <a:ext cx="370114" cy="304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 flipH="1" flipV="1">
              <a:off x="2343646" y="1414621"/>
              <a:ext cx="155714" cy="1143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grpSp>
          <p:nvGrpSpPr>
            <p:cNvPr id="24" name="مجموعة 23"/>
            <p:cNvGrpSpPr/>
            <p:nvPr/>
          </p:nvGrpSpPr>
          <p:grpSpPr>
            <a:xfrm rot="16200000">
              <a:off x="1534590" y="1175794"/>
              <a:ext cx="184928" cy="708300"/>
              <a:chOff x="7369199" y="2507338"/>
              <a:chExt cx="184928" cy="708300"/>
            </a:xfrm>
          </p:grpSpPr>
          <p:sp>
            <p:nvSpPr>
              <p:cNvPr id="25" name="مستطيل 24"/>
              <p:cNvSpPr/>
              <p:nvPr/>
            </p:nvSpPr>
            <p:spPr>
              <a:xfrm>
                <a:off x="7369206" y="2507338"/>
                <a:ext cx="184920" cy="987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مستطيل 25"/>
              <p:cNvSpPr/>
              <p:nvPr/>
            </p:nvSpPr>
            <p:spPr>
              <a:xfrm>
                <a:off x="7369205" y="2659739"/>
                <a:ext cx="184921" cy="987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مستطيل 26"/>
              <p:cNvSpPr/>
              <p:nvPr/>
            </p:nvSpPr>
            <p:spPr>
              <a:xfrm>
                <a:off x="7369206" y="2812139"/>
                <a:ext cx="184921" cy="987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مستطيل 27"/>
              <p:cNvSpPr/>
              <p:nvPr/>
            </p:nvSpPr>
            <p:spPr>
              <a:xfrm>
                <a:off x="7369206" y="2964537"/>
                <a:ext cx="184921" cy="987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مستطيل 28"/>
              <p:cNvSpPr/>
              <p:nvPr/>
            </p:nvSpPr>
            <p:spPr>
              <a:xfrm>
                <a:off x="7369199" y="3116936"/>
                <a:ext cx="184926" cy="9870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ardrop 8"/>
          <p:cNvSpPr/>
          <p:nvPr/>
        </p:nvSpPr>
        <p:spPr>
          <a:xfrm>
            <a:off x="43699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7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9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52820" y="919130"/>
            <a:ext cx="7276780" cy="536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ربع نص 1"/>
          <p:cNvSpPr txBox="1"/>
          <p:nvPr/>
        </p:nvSpPr>
        <p:spPr>
          <a:xfrm>
            <a:off x="6634324" y="1295400"/>
            <a:ext cx="4320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" name="مربع نص 4"/>
          <p:cNvSpPr txBox="1"/>
          <p:nvPr/>
        </p:nvSpPr>
        <p:spPr>
          <a:xfrm>
            <a:off x="4344888" y="1295400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5"/>
          <p:cNvSpPr txBox="1"/>
          <p:nvPr/>
        </p:nvSpPr>
        <p:spPr>
          <a:xfrm>
            <a:off x="1752600" y="1295400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ربع نص 6"/>
          <p:cNvSpPr txBox="1"/>
          <p:nvPr/>
        </p:nvSpPr>
        <p:spPr>
          <a:xfrm>
            <a:off x="6654551" y="2357735"/>
            <a:ext cx="4320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8"/>
          <p:cNvSpPr txBox="1"/>
          <p:nvPr/>
        </p:nvSpPr>
        <p:spPr>
          <a:xfrm>
            <a:off x="4296544" y="2357735"/>
            <a:ext cx="5040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مربع نص 12"/>
          <p:cNvSpPr txBox="1"/>
          <p:nvPr/>
        </p:nvSpPr>
        <p:spPr>
          <a:xfrm>
            <a:off x="1752600" y="2357735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6" name="مربع نص 13"/>
          <p:cNvSpPr txBox="1"/>
          <p:nvPr/>
        </p:nvSpPr>
        <p:spPr>
          <a:xfrm>
            <a:off x="6654551" y="3352800"/>
            <a:ext cx="4320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مربع نص 14"/>
          <p:cNvSpPr txBox="1"/>
          <p:nvPr/>
        </p:nvSpPr>
        <p:spPr>
          <a:xfrm>
            <a:off x="4344888" y="3348335"/>
            <a:ext cx="396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ربع نص 15"/>
          <p:cNvSpPr txBox="1"/>
          <p:nvPr/>
        </p:nvSpPr>
        <p:spPr>
          <a:xfrm>
            <a:off x="1752600" y="3348335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مربع نص 16"/>
          <p:cNvSpPr txBox="1"/>
          <p:nvPr/>
        </p:nvSpPr>
        <p:spPr>
          <a:xfrm>
            <a:off x="6654551" y="4415135"/>
            <a:ext cx="4320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=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0" name="مربع نص 17"/>
          <p:cNvSpPr txBox="1"/>
          <p:nvPr/>
        </p:nvSpPr>
        <p:spPr>
          <a:xfrm>
            <a:off x="4344888" y="4415135"/>
            <a:ext cx="396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1" name="مربع نص 18"/>
          <p:cNvSpPr txBox="1"/>
          <p:nvPr/>
        </p:nvSpPr>
        <p:spPr>
          <a:xfrm>
            <a:off x="1701552" y="4415135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مربع نص 19"/>
          <p:cNvSpPr txBox="1"/>
          <p:nvPr/>
        </p:nvSpPr>
        <p:spPr>
          <a:xfrm>
            <a:off x="6654551" y="5334000"/>
            <a:ext cx="4320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3" name="مربع نص 20"/>
          <p:cNvSpPr txBox="1"/>
          <p:nvPr/>
        </p:nvSpPr>
        <p:spPr>
          <a:xfrm>
            <a:off x="4487764" y="5334000"/>
            <a:ext cx="3611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مربع نص 21"/>
          <p:cNvSpPr txBox="1"/>
          <p:nvPr/>
        </p:nvSpPr>
        <p:spPr>
          <a:xfrm>
            <a:off x="1777752" y="5329535"/>
            <a:ext cx="4320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8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ardrop 8"/>
          <p:cNvSpPr/>
          <p:nvPr/>
        </p:nvSpPr>
        <p:spPr>
          <a:xfrm>
            <a:off x="43699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5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مقارنة الأعداد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9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038225"/>
            <a:ext cx="75438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ardrop 8"/>
          <p:cNvSpPr/>
          <p:nvPr/>
        </p:nvSpPr>
        <p:spPr>
          <a:xfrm>
            <a:off x="43699" y="44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ربع نص 1"/>
          <p:cNvSpPr txBox="1"/>
          <p:nvPr/>
        </p:nvSpPr>
        <p:spPr>
          <a:xfrm>
            <a:off x="5257800" y="4734580"/>
            <a:ext cx="7096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24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120</Words>
  <Application>Microsoft Office PowerPoint</Application>
  <PresentationFormat>عرض على الشاشة (3:4)‏</PresentationFormat>
  <Paragraphs>71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15</cp:revision>
  <dcterms:created xsi:type="dcterms:W3CDTF">2015-10-06T14:56:54Z</dcterms:created>
  <dcterms:modified xsi:type="dcterms:W3CDTF">2017-02-21T18:07:25Z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