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6"/>
  </p:notesMasterIdLst>
  <p:sldIdLst>
    <p:sldId id="259" r:id="rId2"/>
    <p:sldId id="267" r:id="rId3"/>
    <p:sldId id="264" r:id="rId4"/>
    <p:sldId id="268" r:id="rId5"/>
  </p:sldIdLst>
  <p:sldSz cx="6858000" cy="9144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EF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 snapToGrid="0">
      <p:cViewPr varScale="1">
        <p:scale>
          <a:sx n="62" d="100"/>
          <a:sy n="62" d="100"/>
        </p:scale>
        <p:origin x="2496" y="77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4078F68D-90FA-495F-8E54-A87662E5DC4D}" type="datetimeFigureOut">
              <a:rPr lang="ar-SA" smtClean="0"/>
              <a:pPr/>
              <a:t>28/07/38</a:t>
            </a:fld>
            <a:endParaRPr lang="ar-SA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016AB824-BD39-47CF-89E0-2F0EB097105D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1607299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6AB824-BD39-47CF-89E0-2F0EB097105D}" type="slidenum">
              <a:rPr lang="ar-SA" smtClean="0"/>
              <a:pPr/>
              <a:t>2</a:t>
            </a:fld>
            <a:endParaRPr lang="ar-SA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6AB824-BD39-47CF-89E0-2F0EB097105D}" type="slidenum">
              <a:rPr lang="ar-SA" smtClean="0"/>
              <a:pPr/>
              <a:t>3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8751854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6AB824-BD39-47CF-89E0-2F0EB097105D}" type="slidenum">
              <a:rPr lang="ar-SA" smtClean="0"/>
              <a:pPr/>
              <a:t>4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8751854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857250" y="1496484"/>
            <a:ext cx="5143500" cy="3183467"/>
          </a:xfrm>
        </p:spPr>
        <p:txBody>
          <a:bodyPr anchor="b"/>
          <a:lstStyle>
            <a:lvl1pPr algn="ctr">
              <a:defRPr sz="3375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lang="ar-SA"/>
              <a:t>انقر لتحرير نمط العنوان الثانوي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/>
              <a:pPr/>
              <a:t>28/07/38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9141619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/>
              <a:pPr/>
              <a:t>28/07/38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7929256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2761060" y="649818"/>
            <a:ext cx="831354" cy="10331449"/>
          </a:xfrm>
        </p:spPr>
        <p:txBody>
          <a:bodyPr vert="eaVert"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265212" y="649818"/>
            <a:ext cx="2410122" cy="10331449"/>
          </a:xfrm>
        </p:spPr>
        <p:txBody>
          <a:bodyPr vert="eaVert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/>
              <a:pPr/>
              <a:t>28/07/38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6562882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/>
              <a:pPr/>
              <a:t>28/07/38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5405780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67916" y="2279652"/>
            <a:ext cx="5915025" cy="3803649"/>
          </a:xfrm>
        </p:spPr>
        <p:txBody>
          <a:bodyPr anchor="b"/>
          <a:lstStyle>
            <a:lvl1pPr>
              <a:defRPr sz="3375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67916" y="6119285"/>
            <a:ext cx="5915025" cy="2000249"/>
          </a:xfrm>
        </p:spPr>
        <p:txBody>
          <a:bodyPr/>
          <a:lstStyle>
            <a:lvl1pPr marL="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/>
              <a:pPr/>
              <a:t>28/07/38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1809486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265212" y="3244851"/>
            <a:ext cx="1620738" cy="7736416"/>
          </a:xfrm>
        </p:spPr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1971675" y="3244851"/>
            <a:ext cx="1620739" cy="7736416"/>
          </a:xfrm>
        </p:spPr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/>
              <a:pPr/>
              <a:t>28/07/38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4210797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72381" y="486834"/>
            <a:ext cx="5915025" cy="1767417"/>
          </a:xfrm>
        </p:spPr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/>
              <a:pPr/>
              <a:t>28/07/38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5676242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/>
              <a:pPr/>
              <a:t>28/07/38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0302923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/>
              <a:pPr/>
              <a:t>28/07/38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9079772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3" cy="21336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915543" y="1316567"/>
            <a:ext cx="3471863" cy="6498167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3" cy="508211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/>
              <a:pPr/>
              <a:t>28/07/38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9719394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3" cy="21336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2915543" y="1316567"/>
            <a:ext cx="3471863" cy="6498167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3" cy="508211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/>
              <a:pPr/>
              <a:t>28/07/38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4685426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71488" y="486834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4843463" y="8475134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0DCC59-A1BC-4CB3-A101-0FAC77023900}" type="datetimeFigureOut">
              <a:rPr lang="ar-SA" smtClean="0"/>
              <a:pPr/>
              <a:t>28/07/38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2271713" y="8475134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71488" y="8475134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59BA04-567E-4E97-9580-0BDD8D65B449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2045458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514350" rtl="1" eaLnBrk="1" latinLnBrk="0" hangingPunct="1">
        <a:lnSpc>
          <a:spcPct val="90000"/>
        </a:lnSpc>
        <a:spcBef>
          <a:spcPct val="0"/>
        </a:spcBef>
        <a:buNone/>
        <a:defRPr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88" indent="-128588" algn="r" defTabSz="514350" rtl="1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63" indent="-128588" algn="r" defTabSz="514350" rtl="1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r" defTabSz="514350" rtl="1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r" defTabSz="514350" rtl="1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r" defTabSz="514350" rtl="1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r" defTabSz="514350" rtl="1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r" defTabSz="514350" rtl="1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r" defTabSz="514350" rtl="1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r" defTabSz="514350" rtl="1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514350" rtl="1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r" defTabSz="514350" rtl="1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r" defTabSz="514350" rtl="1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r" defTabSz="514350" rtl="1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r" defTabSz="514350" rtl="1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r" defTabSz="514350" rtl="1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r" defTabSz="514350" rtl="1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r" defTabSz="514350" rtl="1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r" defTabSz="514350" rtl="1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7" Type="http://schemas.openxmlformats.org/officeDocument/2006/relationships/image" Target="../media/image1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jpeg"/><Relationship Id="rId13" Type="http://schemas.openxmlformats.org/officeDocument/2006/relationships/image" Target="../media/image21.jpeg"/><Relationship Id="rId3" Type="http://schemas.openxmlformats.org/officeDocument/2006/relationships/image" Target="../media/image13.jpeg"/><Relationship Id="rId7" Type="http://schemas.openxmlformats.org/officeDocument/2006/relationships/image" Target="../media/image15.png"/><Relationship Id="rId12" Type="http://schemas.openxmlformats.org/officeDocument/2006/relationships/image" Target="../media/image20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jpeg"/><Relationship Id="rId11" Type="http://schemas.openxmlformats.org/officeDocument/2006/relationships/image" Target="../media/image19.jpeg"/><Relationship Id="rId5" Type="http://schemas.openxmlformats.org/officeDocument/2006/relationships/image" Target="../media/image4.png"/><Relationship Id="rId10" Type="http://schemas.openxmlformats.org/officeDocument/2006/relationships/image" Target="../media/image18.jpeg"/><Relationship Id="rId4" Type="http://schemas.openxmlformats.org/officeDocument/2006/relationships/image" Target="../media/image1.png"/><Relationship Id="rId9" Type="http://schemas.openxmlformats.org/officeDocument/2006/relationships/image" Target="../media/image1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مستطيل 27"/>
          <p:cNvSpPr/>
          <p:nvPr/>
        </p:nvSpPr>
        <p:spPr>
          <a:xfrm>
            <a:off x="3676650" y="3228975"/>
            <a:ext cx="581025" cy="3143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9" name="مستطيل 18"/>
          <p:cNvSpPr/>
          <p:nvPr/>
        </p:nvSpPr>
        <p:spPr>
          <a:xfrm>
            <a:off x="227865" y="2415478"/>
            <a:ext cx="6519066" cy="2166047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endParaRPr lang="ar-SA" dirty="0"/>
          </a:p>
        </p:txBody>
      </p:sp>
      <p:sp>
        <p:nvSpPr>
          <p:cNvPr id="42" name="مربع نص 41"/>
          <p:cNvSpPr txBox="1"/>
          <p:nvPr/>
        </p:nvSpPr>
        <p:spPr>
          <a:xfrm>
            <a:off x="5347035" y="4680820"/>
            <a:ext cx="1399896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1200" b="1" dirty="0">
                <a:solidFill>
                  <a:schemeClr val="tx1"/>
                </a:solidFill>
              </a:rPr>
              <a:t>السؤال الثاني </a:t>
            </a:r>
            <a:r>
              <a:rPr lang="ar-SA" sz="1200" b="1" dirty="0"/>
              <a:t>: </a:t>
            </a:r>
            <a:endParaRPr lang="ar-SA" sz="1200" b="1" dirty="0">
              <a:solidFill>
                <a:schemeClr val="tx1"/>
              </a:solidFill>
            </a:endParaRPr>
          </a:p>
        </p:txBody>
      </p:sp>
      <p:sp>
        <p:nvSpPr>
          <p:cNvPr id="43" name="مستطيل 42"/>
          <p:cNvSpPr/>
          <p:nvPr/>
        </p:nvSpPr>
        <p:spPr>
          <a:xfrm>
            <a:off x="227865" y="4680819"/>
            <a:ext cx="6519066" cy="2196231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 dirty="0"/>
          </a:p>
        </p:txBody>
      </p:sp>
      <p:sp>
        <p:nvSpPr>
          <p:cNvPr id="45" name="مربع نص 44"/>
          <p:cNvSpPr txBox="1"/>
          <p:nvPr/>
        </p:nvSpPr>
        <p:spPr>
          <a:xfrm>
            <a:off x="5307290" y="7605561"/>
            <a:ext cx="1399896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1200" b="1" dirty="0">
                <a:solidFill>
                  <a:schemeClr val="tx1"/>
                </a:solidFill>
              </a:rPr>
              <a:t>السؤال الثالث  </a:t>
            </a:r>
            <a:r>
              <a:rPr lang="ar-SA" sz="1200" b="1" dirty="0"/>
              <a:t>: </a:t>
            </a:r>
            <a:endParaRPr lang="ar-SA" sz="1200" b="1" dirty="0">
              <a:solidFill>
                <a:schemeClr val="tx1"/>
              </a:solidFill>
            </a:endParaRPr>
          </a:p>
        </p:txBody>
      </p:sp>
      <p:sp>
        <p:nvSpPr>
          <p:cNvPr id="46" name="مستطيل 45"/>
          <p:cNvSpPr/>
          <p:nvPr/>
        </p:nvSpPr>
        <p:spPr>
          <a:xfrm>
            <a:off x="331106" y="7153274"/>
            <a:ext cx="6526894" cy="1726845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dirty="0"/>
              <a:t>                                                                         </a:t>
            </a:r>
          </a:p>
          <a:p>
            <a:pPr algn="ctr"/>
            <a:endParaRPr lang="ar-SA" dirty="0"/>
          </a:p>
          <a:p>
            <a:pPr algn="ctr"/>
            <a:endParaRPr lang="ar-SA" dirty="0"/>
          </a:p>
          <a:p>
            <a:pPr algn="ctr"/>
            <a:endParaRPr lang="ar-SA" dirty="0"/>
          </a:p>
          <a:p>
            <a:pPr algn="ctr"/>
            <a:endParaRPr lang="ar-SA" dirty="0"/>
          </a:p>
          <a:p>
            <a:pPr algn="ctr"/>
            <a:endParaRPr lang="ar-SA" dirty="0"/>
          </a:p>
          <a:p>
            <a:pPr algn="ctr"/>
            <a:endParaRPr lang="ar-SA" dirty="0"/>
          </a:p>
          <a:p>
            <a:pPr algn="ctr"/>
            <a:endParaRPr lang="ar-SA" dirty="0"/>
          </a:p>
          <a:p>
            <a:pPr algn="ctr"/>
            <a:endParaRPr lang="ar-SA" dirty="0"/>
          </a:p>
          <a:p>
            <a:pPr algn="ctr"/>
            <a:endParaRPr lang="ar-SA" dirty="0"/>
          </a:p>
          <a:p>
            <a:pPr algn="ctr"/>
            <a:endParaRPr lang="ar-SA" dirty="0"/>
          </a:p>
          <a:p>
            <a:pPr algn="ctr"/>
            <a:endParaRPr lang="ar-SA" dirty="0"/>
          </a:p>
          <a:p>
            <a:pPr algn="ctr"/>
            <a:endParaRPr lang="ar-SA" dirty="0"/>
          </a:p>
          <a:p>
            <a:pPr algn="ctr"/>
            <a:endParaRPr lang="ar-SA" dirty="0"/>
          </a:p>
        </p:txBody>
      </p:sp>
      <p:sp>
        <p:nvSpPr>
          <p:cNvPr id="22" name="مستطيل 21"/>
          <p:cNvSpPr/>
          <p:nvPr/>
        </p:nvSpPr>
        <p:spPr>
          <a:xfrm>
            <a:off x="3200400" y="4738622"/>
            <a:ext cx="3585839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ar-SA" sz="1200" b="1" u="sng" dirty="0">
                <a:solidFill>
                  <a:prstClr val="black"/>
                </a:solidFill>
              </a:rPr>
              <a:t>السؤال الثاني :</a:t>
            </a:r>
            <a:r>
              <a:rPr lang="ar-SA" sz="1200" b="1" dirty="0">
                <a:solidFill>
                  <a:prstClr val="black"/>
                </a:solidFill>
              </a:rPr>
              <a:t> </a:t>
            </a:r>
          </a:p>
          <a:p>
            <a:pPr lvl="0"/>
            <a:r>
              <a:rPr lang="ar-SA" sz="1200" b="1" dirty="0"/>
              <a:t>ضع علامة ( صح ) أمام المواد التي يجذبها المغناطيس </a:t>
            </a:r>
            <a:r>
              <a:rPr lang="ar-SA" sz="1200" b="1" dirty="0" err="1"/>
              <a:t>و</a:t>
            </a:r>
            <a:r>
              <a:rPr lang="ar-SA" sz="1200" b="1" dirty="0"/>
              <a:t> ( خطأ ) أمام المواد التي لا يجذبها المغناطيس:</a:t>
            </a:r>
            <a:endParaRPr lang="en-US" sz="1200" dirty="0"/>
          </a:p>
          <a:p>
            <a:r>
              <a:rPr lang="ar-SA" sz="1200" b="1" dirty="0"/>
              <a:t> </a:t>
            </a:r>
            <a:endParaRPr lang="en-US" sz="1200" dirty="0"/>
          </a:p>
          <a:p>
            <a:r>
              <a:rPr lang="ar-SA" sz="1200" b="1" dirty="0"/>
              <a:t> </a:t>
            </a:r>
            <a:endParaRPr lang="en-US" sz="1200" dirty="0"/>
          </a:p>
          <a:p>
            <a:pPr lvl="0"/>
            <a:endParaRPr lang="ar-SA" sz="1200" b="1" dirty="0">
              <a:solidFill>
                <a:prstClr val="black"/>
              </a:solidFill>
            </a:endParaRPr>
          </a:p>
          <a:p>
            <a:pPr marL="228600" lvl="0" indent="-228600"/>
            <a:endParaRPr lang="ar-SA" sz="1200" b="1" dirty="0">
              <a:solidFill>
                <a:prstClr val="black"/>
              </a:solidFill>
            </a:endParaRPr>
          </a:p>
        </p:txBody>
      </p:sp>
      <p:sp>
        <p:nvSpPr>
          <p:cNvPr id="24" name="مستطيل 23"/>
          <p:cNvSpPr/>
          <p:nvPr/>
        </p:nvSpPr>
        <p:spPr>
          <a:xfrm>
            <a:off x="3397182" y="7208367"/>
            <a:ext cx="346081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sz="1200" b="1" u="sng" dirty="0">
                <a:solidFill>
                  <a:prstClr val="black"/>
                </a:solidFill>
              </a:rPr>
              <a:t>السؤال الثالث:</a:t>
            </a:r>
            <a:r>
              <a:rPr lang="en-US" sz="1200" b="1" dirty="0"/>
              <a:t> </a:t>
            </a:r>
            <a:endParaRPr lang="ar-SA" sz="1200" b="1" dirty="0"/>
          </a:p>
          <a:p>
            <a:r>
              <a:rPr lang="ar-SA" sz="1200" b="1" dirty="0" err="1"/>
              <a:t>اكملي</a:t>
            </a:r>
            <a:r>
              <a:rPr lang="ar-SA" sz="1200" b="1" dirty="0"/>
              <a:t> الفراغ بالكلمة المناسبة: ( حركية -  حرارية  )</a:t>
            </a:r>
          </a:p>
          <a:p>
            <a:endParaRPr lang="ar-SA" sz="1200" b="1" dirty="0"/>
          </a:p>
          <a:p>
            <a:r>
              <a:rPr lang="ar-SA" sz="1200" b="1" dirty="0"/>
              <a:t>الطاقة التي تحول الصلب </a:t>
            </a:r>
            <a:r>
              <a:rPr lang="ar-SA" sz="1200" b="1" dirty="0" err="1"/>
              <a:t>الى</a:t>
            </a:r>
            <a:r>
              <a:rPr lang="ar-SA" sz="1200" b="1" dirty="0"/>
              <a:t> سائل تسمى---------------</a:t>
            </a:r>
            <a:endParaRPr lang="en-US" sz="1200" dirty="0"/>
          </a:p>
          <a:p>
            <a:pPr lvl="0"/>
            <a:r>
              <a:rPr lang="ar-SA" sz="1200" b="1" u="sng" dirty="0">
                <a:solidFill>
                  <a:prstClr val="black"/>
                </a:solidFill>
              </a:rPr>
              <a:t> </a:t>
            </a:r>
            <a:endParaRPr lang="ar-SA" sz="1200" b="1" dirty="0">
              <a:solidFill>
                <a:prstClr val="black"/>
              </a:solidFill>
            </a:endParaRPr>
          </a:p>
        </p:txBody>
      </p:sp>
      <p:graphicFrame>
        <p:nvGraphicFramePr>
          <p:cNvPr id="62" name="جدول 6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4043816"/>
              </p:ext>
            </p:extLst>
          </p:nvPr>
        </p:nvGraphicFramePr>
        <p:xfrm>
          <a:off x="227865" y="2414369"/>
          <a:ext cx="3014705" cy="100584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4686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453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019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8910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0141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47899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المعيار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استنتاج </a:t>
                      </a:r>
                      <a:r>
                        <a:rPr lang="ar-SA" sz="800" b="1" dirty="0" err="1">
                          <a:solidFill>
                            <a:schemeClr val="tx1"/>
                          </a:solidFill>
                        </a:rPr>
                        <a:t>ان</a:t>
                      </a:r>
                      <a:r>
                        <a:rPr lang="ar-SA" sz="800" b="1" baseline="0" dirty="0">
                          <a:solidFill>
                            <a:schemeClr val="tx1"/>
                          </a:solidFill>
                        </a:rPr>
                        <a:t> التسخين والتبريد يغيران حالة المادة عماليا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رقمه</a:t>
                      </a:r>
                    </a:p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30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2204"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غير 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57150" indent="57150" algn="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ملاحظة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7899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100%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من 90%إلى أقل من 100%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من80% إلى أقل من 90%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1435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أقل</a:t>
                      </a:r>
                      <a:r>
                        <a:rPr lang="ar-SA" sz="800" b="1" baseline="0" dirty="0">
                          <a:solidFill>
                            <a:schemeClr val="tx1"/>
                          </a:solidFill>
                        </a:rPr>
                        <a:t> من 80</a:t>
                      </a: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rtl="1"/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36" name="جدول 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9095514"/>
              </p:ext>
            </p:extLst>
          </p:nvPr>
        </p:nvGraphicFramePr>
        <p:xfrm>
          <a:off x="235457" y="4680820"/>
          <a:ext cx="3014705" cy="1066653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4686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453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019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8910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0141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96093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المعيار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تصنيف</a:t>
                      </a:r>
                      <a:r>
                        <a:rPr lang="ar-SA" sz="800" b="1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ar-SA" sz="800" b="1" baseline="0" dirty="0" err="1">
                          <a:solidFill>
                            <a:schemeClr val="tx1"/>
                          </a:solidFill>
                        </a:rPr>
                        <a:t>الاجسام</a:t>
                      </a:r>
                      <a:r>
                        <a:rPr lang="ar-SA" sz="800" b="1" baseline="0" dirty="0">
                          <a:solidFill>
                            <a:schemeClr val="tx1"/>
                          </a:solidFill>
                        </a:rPr>
                        <a:t> من حيث انجذابها للمغناطيس من </a:t>
                      </a:r>
                      <a:r>
                        <a:rPr lang="ar-SA" sz="800" b="1" baseline="0" dirty="0" err="1">
                          <a:solidFill>
                            <a:schemeClr val="tx1"/>
                          </a:solidFill>
                        </a:rPr>
                        <a:t>عدمة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رقمه</a:t>
                      </a:r>
                    </a:p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32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0468"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غير 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57150" indent="57150" algn="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ملاحظة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0468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100%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من 90%إلى أقل من 100%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من80% إلى أقل من 90%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1435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أقل</a:t>
                      </a:r>
                      <a:r>
                        <a:rPr lang="ar-SA" sz="800" b="1" baseline="0" dirty="0">
                          <a:solidFill>
                            <a:schemeClr val="tx1"/>
                          </a:solidFill>
                        </a:rPr>
                        <a:t> من 80</a:t>
                      </a: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rtl="1"/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37" name="جدول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7485177"/>
              </p:ext>
            </p:extLst>
          </p:nvPr>
        </p:nvGraphicFramePr>
        <p:xfrm>
          <a:off x="844466" y="7548411"/>
          <a:ext cx="3014705" cy="112776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4686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453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019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8910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0141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47899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المعيار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معرفة</a:t>
                      </a:r>
                      <a:r>
                        <a:rPr lang="ar-SA" sz="800" b="1" baseline="0" dirty="0">
                          <a:solidFill>
                            <a:schemeClr val="tx1"/>
                          </a:solidFill>
                        </a:rPr>
                        <a:t> مفهوم الحرارة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رقمه</a:t>
                      </a:r>
                    </a:p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34</a:t>
                      </a:r>
                    </a:p>
                    <a:p>
                      <a:pPr algn="ctr" rtl="1"/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2204"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غير 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57150" indent="57150" algn="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ملاحظة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7899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100%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من 90%إلى أقل من 100%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من80% إلى أقل من 90%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1435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أقل</a:t>
                      </a:r>
                      <a:r>
                        <a:rPr lang="ar-SA" sz="800" b="1" baseline="0" dirty="0">
                          <a:solidFill>
                            <a:schemeClr val="tx1"/>
                          </a:solidFill>
                        </a:rPr>
                        <a:t> من 80</a:t>
                      </a: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rtl="1"/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pSp>
        <p:nvGrpSpPr>
          <p:cNvPr id="3" name="مجموعة 2"/>
          <p:cNvGrpSpPr/>
          <p:nvPr/>
        </p:nvGrpSpPr>
        <p:grpSpPr>
          <a:xfrm>
            <a:off x="57075" y="79791"/>
            <a:ext cx="6819254" cy="2286024"/>
            <a:chOff x="57075" y="79791"/>
            <a:chExt cx="6819254" cy="2286024"/>
          </a:xfrm>
        </p:grpSpPr>
        <p:sp>
          <p:nvSpPr>
            <p:cNvPr id="29" name="مربع نص 28"/>
            <p:cNvSpPr txBox="1"/>
            <p:nvPr/>
          </p:nvSpPr>
          <p:spPr>
            <a:xfrm>
              <a:off x="5484861" y="147347"/>
              <a:ext cx="1306538" cy="578882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square" rtlCol="1">
              <a:spAutoFit/>
            </a:bodyPr>
            <a:lstStyle/>
            <a:p>
              <a:pPr algn="ctr"/>
              <a:r>
                <a:rPr lang="ar-SA" sz="700" dirty="0"/>
                <a:t>المملكة العربية السعودية</a:t>
              </a:r>
            </a:p>
            <a:p>
              <a:pPr algn="ctr"/>
              <a:r>
                <a:rPr lang="ar-SA" sz="700" dirty="0"/>
                <a:t>وزارة التعليم </a:t>
              </a:r>
            </a:p>
            <a:p>
              <a:pPr algn="ctr"/>
              <a:r>
                <a:rPr lang="ar-SA" sz="700" dirty="0"/>
                <a:t>مكتب التربية والتعليم بمحافظة الجبيل</a:t>
              </a:r>
            </a:p>
            <a:p>
              <a:pPr algn="ctr"/>
              <a:r>
                <a:rPr lang="ar-SA" sz="700" dirty="0"/>
                <a:t>قسم الصفوف الأولية</a:t>
              </a:r>
            </a:p>
          </p:txBody>
        </p:sp>
        <p:sp>
          <p:nvSpPr>
            <p:cNvPr id="30" name="مستطيل مستدير الزوايا 29"/>
            <p:cNvSpPr/>
            <p:nvPr/>
          </p:nvSpPr>
          <p:spPr>
            <a:xfrm>
              <a:off x="1031967" y="530427"/>
              <a:ext cx="4869470" cy="433795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SA" sz="1600" b="1" dirty="0">
                  <a:solidFill>
                    <a:schemeClr val="tx1"/>
                  </a:solidFill>
                </a:rPr>
                <a:t>الاختبار الدوري للصف</a:t>
              </a:r>
              <a:r>
                <a:rPr lang="ar-SA" sz="1600" dirty="0">
                  <a:solidFill>
                    <a:schemeClr val="tx1"/>
                  </a:solidFill>
                </a:rPr>
                <a:t> </a:t>
              </a:r>
              <a:r>
                <a:rPr lang="ar-SA" sz="1600" b="1" dirty="0">
                  <a:solidFill>
                    <a:schemeClr val="tx1"/>
                  </a:solidFill>
                </a:rPr>
                <a:t>الثاني مادة العلوم /  الفترة </a:t>
              </a:r>
              <a:r>
                <a:rPr lang="ar-SA" sz="1600" b="1" dirty="0" err="1">
                  <a:solidFill>
                    <a:schemeClr val="tx1"/>
                  </a:solidFill>
                </a:rPr>
                <a:t>الرابعه</a:t>
              </a:r>
              <a:endParaRPr lang="ar-SA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38" name="مربع نص 37"/>
            <p:cNvSpPr txBox="1"/>
            <p:nvPr/>
          </p:nvSpPr>
          <p:spPr>
            <a:xfrm>
              <a:off x="412381" y="2088816"/>
              <a:ext cx="5866525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ar-SA" sz="1200" dirty="0"/>
                <a:t>اسم الطالبة </a:t>
              </a:r>
              <a:r>
                <a:rPr lang="ar-SA" sz="900" dirty="0"/>
                <a:t>.......................................................</a:t>
              </a:r>
              <a:r>
                <a:rPr lang="ar-SA" sz="1200" dirty="0"/>
                <a:t> المدرسة</a:t>
              </a:r>
              <a:r>
                <a:rPr lang="ar-SA" sz="900" dirty="0"/>
                <a:t>.........................................</a:t>
              </a:r>
              <a:r>
                <a:rPr lang="ar-SA" sz="1200" dirty="0"/>
                <a:t> الصف </a:t>
              </a:r>
              <a:r>
                <a:rPr lang="ar-SA" sz="900" dirty="0"/>
                <a:t>........................</a:t>
              </a:r>
            </a:p>
          </p:txBody>
        </p:sp>
        <p:pic>
          <p:nvPicPr>
            <p:cNvPr id="53" name="Picture 6" descr="نتيجة بحث الصور عن شعار وزارة المعارف بدون خلفية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9342" y="79791"/>
              <a:ext cx="955441" cy="58968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5" name="مستطيل مستدير الزوايا 54"/>
            <p:cNvSpPr/>
            <p:nvPr/>
          </p:nvSpPr>
          <p:spPr>
            <a:xfrm>
              <a:off x="57075" y="91600"/>
              <a:ext cx="6743850" cy="1974423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pic>
          <p:nvPicPr>
            <p:cNvPr id="1032" name="Picture 8" descr="نتيجة بحث الصور عن خلفيات متحركة لمادة العلوم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4741"/>
            <a:stretch/>
          </p:blipFill>
          <p:spPr bwMode="auto">
            <a:xfrm>
              <a:off x="1031967" y="1025317"/>
              <a:ext cx="5432333" cy="92493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26" name="Picture 2" descr="نتيجة بحث الصور عن علوم كرتون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5295" y="862993"/>
              <a:ext cx="899488" cy="111388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" name="مستطيل 1"/>
            <p:cNvSpPr/>
            <p:nvPr/>
          </p:nvSpPr>
          <p:spPr>
            <a:xfrm>
              <a:off x="4110979" y="697057"/>
              <a:ext cx="2765350" cy="1323439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ar-SA" sz="8000" b="1" dirty="0">
                  <a:ln w="0"/>
                  <a:gradFill flip="none" rotWithShape="1">
                    <a:gsLst>
                      <a:gs pos="69375">
                        <a:schemeClr val="accent2">
                          <a:lumMod val="20000"/>
                          <a:lumOff val="80000"/>
                        </a:schemeClr>
                      </a:gs>
                      <a:gs pos="64750">
                        <a:srgbClr val="FFFF00"/>
                      </a:gs>
                      <a:gs pos="55500">
                        <a:schemeClr val="accent6">
                          <a:lumMod val="40000"/>
                          <a:lumOff val="60000"/>
                        </a:schemeClr>
                      </a:gs>
                      <a:gs pos="37000">
                        <a:schemeClr val="accent2">
                          <a:lumMod val="20000"/>
                          <a:lumOff val="80000"/>
                        </a:schemeClr>
                      </a:gs>
                      <a:gs pos="0">
                        <a:schemeClr val="accent1">
                          <a:lumMod val="5000"/>
                          <a:lumOff val="95000"/>
                        </a:schemeClr>
                      </a:gs>
                      <a:gs pos="74000">
                        <a:schemeClr val="accent1">
                          <a:lumMod val="45000"/>
                          <a:lumOff val="55000"/>
                        </a:schemeClr>
                      </a:gs>
                      <a:gs pos="83000">
                        <a:schemeClr val="accent1">
                          <a:lumMod val="45000"/>
                          <a:lumOff val="55000"/>
                        </a:schemeClr>
                      </a:gs>
                      <a:gs pos="100000">
                        <a:schemeClr val="accent1">
                          <a:lumMod val="30000"/>
                          <a:lumOff val="70000"/>
                        </a:schemeClr>
                      </a:gs>
                    </a:gsLst>
                    <a:lin ang="2700000" scaled="1"/>
                    <a:tileRect/>
                  </a:gra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العلوم</a:t>
              </a:r>
              <a:endParaRPr lang="ar-SA" sz="8000" b="1" cap="none" spc="0" dirty="0">
                <a:ln w="0"/>
                <a:gradFill flip="none" rotWithShape="1">
                  <a:gsLst>
                    <a:gs pos="69375">
                      <a:schemeClr val="accent2">
                        <a:lumMod val="20000"/>
                        <a:lumOff val="80000"/>
                      </a:schemeClr>
                    </a:gs>
                    <a:gs pos="64750">
                      <a:srgbClr val="FFFF00"/>
                    </a:gs>
                    <a:gs pos="55500">
                      <a:schemeClr val="accent6">
                        <a:lumMod val="40000"/>
                        <a:lumOff val="60000"/>
                      </a:schemeClr>
                    </a:gs>
                    <a:gs pos="37000">
                      <a:schemeClr val="accent2">
                        <a:lumMod val="20000"/>
                        <a:lumOff val="80000"/>
                      </a:schemeClr>
                    </a:gs>
                    <a:gs pos="0">
                      <a:schemeClr val="accent1">
                        <a:lumMod val="5000"/>
                        <a:lumOff val="95000"/>
                      </a:schemeClr>
                    </a:gs>
                    <a:gs pos="74000">
                      <a:schemeClr val="accent1">
                        <a:lumMod val="45000"/>
                        <a:lumOff val="55000"/>
                      </a:schemeClr>
                    </a:gs>
                    <a:gs pos="83000">
                      <a:schemeClr val="accent1">
                        <a:lumMod val="45000"/>
                        <a:lumOff val="55000"/>
                      </a:schemeClr>
                    </a:gs>
                    <a:gs pos="100000">
                      <a:schemeClr val="accent1">
                        <a:lumMod val="30000"/>
                        <a:lumOff val="70000"/>
                      </a:schemeClr>
                    </a:gs>
                  </a:gsLst>
                  <a:lin ang="2700000" scaled="1"/>
                  <a:tileRect/>
                </a:gra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</p:grpSp>
      <p:sp>
        <p:nvSpPr>
          <p:cNvPr id="4" name="AutoShape 2" descr="نتيجة بحث الصور عن سلسلة غذائية الصف الثاني الابتدائي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SA"/>
          </a:p>
        </p:txBody>
      </p:sp>
      <p:pic>
        <p:nvPicPr>
          <p:cNvPr id="5" name="صورة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062" y="340056"/>
            <a:ext cx="753979" cy="565484"/>
          </a:xfrm>
          <a:prstGeom prst="rect">
            <a:avLst/>
          </a:prstGeom>
        </p:spPr>
      </p:pic>
      <p:sp>
        <p:nvSpPr>
          <p:cNvPr id="35" name="مربع نص 34"/>
          <p:cNvSpPr txBox="1"/>
          <p:nvPr/>
        </p:nvSpPr>
        <p:spPr>
          <a:xfrm>
            <a:off x="3267075" y="2552700"/>
            <a:ext cx="3390901" cy="156966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1200" b="1" u="sng" dirty="0"/>
              <a:t>السؤال الأول </a:t>
            </a:r>
            <a:r>
              <a:rPr lang="ar-SA" sz="1200" b="1" dirty="0"/>
              <a:t>:</a:t>
            </a:r>
          </a:p>
          <a:p>
            <a:endParaRPr lang="ar-SA" sz="1200" b="1" dirty="0"/>
          </a:p>
          <a:p>
            <a:r>
              <a:rPr lang="ar-SA" sz="1200" b="1" dirty="0"/>
              <a:t>  أ ) </a:t>
            </a:r>
            <a:r>
              <a:rPr lang="ar-SA" sz="1200" b="1" dirty="0" err="1"/>
              <a:t>أختاري</a:t>
            </a:r>
            <a:r>
              <a:rPr lang="ar-SA" sz="1200" b="1" dirty="0"/>
              <a:t> </a:t>
            </a:r>
            <a:r>
              <a:rPr lang="ar-SA" sz="1200" b="1" dirty="0" err="1"/>
              <a:t>الاجابة</a:t>
            </a:r>
            <a:r>
              <a:rPr lang="ar-SA" sz="1200" b="1" dirty="0"/>
              <a:t> الصحيحة من بين </a:t>
            </a:r>
            <a:r>
              <a:rPr lang="ar-SA" sz="1200" b="1" dirty="0" err="1"/>
              <a:t>الاقواس</a:t>
            </a:r>
            <a:r>
              <a:rPr lang="ar-SA" sz="1200" b="1" dirty="0"/>
              <a:t> : </a:t>
            </a:r>
          </a:p>
          <a:p>
            <a:endParaRPr lang="en-US" sz="1200" dirty="0"/>
          </a:p>
          <a:p>
            <a:r>
              <a:rPr lang="ar-SA" sz="1200" b="1" dirty="0"/>
              <a:t>      1_   يتجمد الماء بسبب ( التسخين    _   التبريد )</a:t>
            </a:r>
          </a:p>
          <a:p>
            <a:endParaRPr lang="ar-SA" sz="1200" b="1" dirty="0"/>
          </a:p>
          <a:p>
            <a:endParaRPr lang="en-US" sz="1200" dirty="0"/>
          </a:p>
          <a:p>
            <a:r>
              <a:rPr lang="ar-SA" sz="1200" b="1" dirty="0"/>
              <a:t>   2-   تنصهر قطعة </a:t>
            </a:r>
            <a:r>
              <a:rPr lang="ar-SA" sz="1200" b="1" dirty="0" err="1"/>
              <a:t>الشوكولاته</a:t>
            </a:r>
            <a:r>
              <a:rPr lang="ar-SA" sz="1200" b="1" dirty="0"/>
              <a:t> بسبب ( الحرارة   _   البرودة ) </a:t>
            </a:r>
          </a:p>
        </p:txBody>
      </p:sp>
      <p:graphicFrame>
        <p:nvGraphicFramePr>
          <p:cNvPr id="40" name="جدول 39"/>
          <p:cNvGraphicFramePr>
            <a:graphicFrameLocks noGrp="1"/>
          </p:cNvGraphicFramePr>
          <p:nvPr/>
        </p:nvGraphicFramePr>
        <p:xfrm>
          <a:off x="3476623" y="5366957"/>
          <a:ext cx="3114676" cy="144634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0641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41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64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42075">
                <a:tc>
                  <a:txBody>
                    <a:bodyPr/>
                    <a:lstStyle/>
                    <a:p>
                      <a:pPr rtl="1"/>
                      <a:r>
                        <a:rPr lang="ar-SA" dirty="0"/>
                        <a:t>جسم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/>
                        <a:t>ينجذب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err="1"/>
                        <a:t>لاينجذب</a:t>
                      </a:r>
                      <a:endParaRPr lang="ar-S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4098"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4098"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4098"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7" name="Picture 2" descr="sm_screw_1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619751" y="6076949"/>
            <a:ext cx="828674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3" descr="image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629276" y="5676901"/>
            <a:ext cx="74295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 descr="ممحاة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600700" y="6400800"/>
            <a:ext cx="885825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" name="مربع نص 4"/>
          <p:cNvSpPr txBox="1"/>
          <p:nvPr/>
        </p:nvSpPr>
        <p:spPr>
          <a:xfrm>
            <a:off x="2812682" y="149699"/>
            <a:ext cx="151064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ar-SA" dirty="0"/>
              <a:t>النموذج 1</a:t>
            </a:r>
          </a:p>
        </p:txBody>
      </p:sp>
    </p:spTree>
    <p:extLst>
      <p:ext uri="{BB962C8B-B14F-4D97-AF65-F5344CB8AC3E}">
        <p14:creationId xmlns:p14="http://schemas.microsoft.com/office/powerpoint/2010/main" val="33949829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مستطيل 18"/>
          <p:cNvSpPr/>
          <p:nvPr/>
        </p:nvSpPr>
        <p:spPr>
          <a:xfrm>
            <a:off x="142140" y="843853"/>
            <a:ext cx="6519066" cy="2489897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endParaRPr lang="ar-SA" sz="1200" b="1" dirty="0"/>
          </a:p>
          <a:p>
            <a:endParaRPr lang="ar-SA" sz="1200" b="1" dirty="0"/>
          </a:p>
          <a:p>
            <a:endParaRPr lang="ar-SA" sz="1200" b="1" dirty="0"/>
          </a:p>
        </p:txBody>
      </p:sp>
      <p:sp>
        <p:nvSpPr>
          <p:cNvPr id="42" name="مربع نص 41"/>
          <p:cNvSpPr txBox="1"/>
          <p:nvPr/>
        </p:nvSpPr>
        <p:spPr>
          <a:xfrm>
            <a:off x="5347035" y="4680820"/>
            <a:ext cx="1399896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1200" b="1" dirty="0"/>
              <a:t> </a:t>
            </a:r>
            <a:endParaRPr lang="ar-SA" sz="1200" b="1" dirty="0">
              <a:solidFill>
                <a:schemeClr val="tx1"/>
              </a:solidFill>
            </a:endParaRPr>
          </a:p>
        </p:txBody>
      </p:sp>
      <p:sp>
        <p:nvSpPr>
          <p:cNvPr id="22" name="مستطيل 21"/>
          <p:cNvSpPr/>
          <p:nvPr/>
        </p:nvSpPr>
        <p:spPr>
          <a:xfrm>
            <a:off x="1724026" y="3505200"/>
            <a:ext cx="501459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ar-SA" sz="1200" b="1" u="sng" dirty="0">
                <a:solidFill>
                  <a:prstClr val="black"/>
                </a:solidFill>
              </a:rPr>
              <a:t>السؤال الخامس:</a:t>
            </a:r>
          </a:p>
          <a:p>
            <a:pPr lvl="0"/>
            <a:r>
              <a:rPr lang="ar-SA" sz="1200" b="1" dirty="0">
                <a:solidFill>
                  <a:prstClr val="black"/>
                </a:solidFill>
              </a:rPr>
              <a:t> </a:t>
            </a:r>
          </a:p>
          <a:p>
            <a:pPr lvl="0"/>
            <a:r>
              <a:rPr lang="ar-SA" sz="1200" b="1" dirty="0">
                <a:solidFill>
                  <a:prstClr val="black"/>
                </a:solidFill>
              </a:rPr>
              <a:t>ضعي خط تحت الصورة التي تمثل الكهرباء الساكنة:       </a:t>
            </a:r>
          </a:p>
          <a:p>
            <a:pPr lvl="0"/>
            <a:r>
              <a:rPr lang="ar-SA" sz="1200" dirty="0">
                <a:solidFill>
                  <a:prstClr val="black"/>
                </a:solidFill>
              </a:rPr>
              <a:t>  </a:t>
            </a:r>
          </a:p>
        </p:txBody>
      </p:sp>
      <p:graphicFrame>
        <p:nvGraphicFramePr>
          <p:cNvPr id="62" name="جدول 6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4043816"/>
              </p:ext>
            </p:extLst>
          </p:nvPr>
        </p:nvGraphicFramePr>
        <p:xfrm>
          <a:off x="427890" y="909419"/>
          <a:ext cx="3014705" cy="1016536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4686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453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019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8910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0141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47899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المعيار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تحديد</a:t>
                      </a:r>
                      <a:r>
                        <a:rPr lang="ar-SA" sz="800" b="1" baseline="0" dirty="0">
                          <a:solidFill>
                            <a:schemeClr val="tx1"/>
                          </a:solidFill>
                        </a:rPr>
                        <a:t> قطبي المغناطيس وكيف يحدث التجاذب والتنافر بينهما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رقمه</a:t>
                      </a:r>
                    </a:p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46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5976"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غير 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57150" indent="57150" algn="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ملاحظة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7899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100%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من 90%إلى أقل من 100%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من80% إلى أقل من 90%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1435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أقل</a:t>
                      </a:r>
                      <a:r>
                        <a:rPr lang="ar-SA" sz="800" b="1" baseline="0" dirty="0">
                          <a:solidFill>
                            <a:schemeClr val="tx1"/>
                          </a:solidFill>
                        </a:rPr>
                        <a:t> من 80</a:t>
                      </a: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rtl="1"/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36" name="جدول 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9095514"/>
              </p:ext>
            </p:extLst>
          </p:nvPr>
        </p:nvGraphicFramePr>
        <p:xfrm>
          <a:off x="454532" y="3575920"/>
          <a:ext cx="3014705" cy="100584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4686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453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019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8910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0141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47899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المعيار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التمثيل</a:t>
                      </a:r>
                      <a:r>
                        <a:rPr lang="ar-SA" sz="800" b="1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ar-SA" sz="800" b="1" baseline="0" dirty="0" err="1">
                          <a:solidFill>
                            <a:schemeClr val="tx1"/>
                          </a:solidFill>
                        </a:rPr>
                        <a:t>لاشكال</a:t>
                      </a:r>
                      <a:r>
                        <a:rPr lang="ar-SA" sz="800" b="1" baseline="0" dirty="0">
                          <a:solidFill>
                            <a:schemeClr val="tx1"/>
                          </a:solidFill>
                        </a:rPr>
                        <a:t> الكهرباء (المتحركة –الساكنة )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رقمه</a:t>
                      </a:r>
                    </a:p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36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2204"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غير 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57150" indent="57150" algn="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ملاحظة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7899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100%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من 90%إلى أقل من 100%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من80% إلى أقل من 90%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1435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أقل</a:t>
                      </a:r>
                      <a:r>
                        <a:rPr lang="ar-SA" sz="800" b="1" baseline="0" dirty="0">
                          <a:solidFill>
                            <a:schemeClr val="tx1"/>
                          </a:solidFill>
                        </a:rPr>
                        <a:t> من 80</a:t>
                      </a: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rtl="1"/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" name="AutoShape 2" descr="نتيجة بحث الصور عن سلسلة غذائية الصف الثاني الابتدائي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SA"/>
          </a:p>
        </p:txBody>
      </p:sp>
      <p:sp>
        <p:nvSpPr>
          <p:cNvPr id="25" name="مربع نص 24"/>
          <p:cNvSpPr txBox="1"/>
          <p:nvPr/>
        </p:nvSpPr>
        <p:spPr>
          <a:xfrm>
            <a:off x="135174" y="8887842"/>
            <a:ext cx="6534721" cy="2616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1050" b="1" dirty="0"/>
              <a:t>تمنياتي لك بالتوفيق                                               معلمة المادة :                              مديرة المدرسة :</a:t>
            </a:r>
          </a:p>
        </p:txBody>
      </p:sp>
      <p:sp>
        <p:nvSpPr>
          <p:cNvPr id="35" name="مربع نص 34"/>
          <p:cNvSpPr txBox="1"/>
          <p:nvPr/>
        </p:nvSpPr>
        <p:spPr>
          <a:xfrm>
            <a:off x="3248025" y="923924"/>
            <a:ext cx="3429000" cy="397031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lvl="0"/>
            <a:r>
              <a:rPr lang="ar-SA" sz="1200" b="1" u="sng" dirty="0"/>
              <a:t>السؤال الرابع </a:t>
            </a:r>
            <a:r>
              <a:rPr lang="ar-SA" sz="1200" b="1" dirty="0"/>
              <a:t>: </a:t>
            </a:r>
          </a:p>
          <a:p>
            <a:pPr lvl="0"/>
            <a:r>
              <a:rPr lang="ar-SA" sz="1200" b="1" dirty="0"/>
              <a:t>أ-حدد قطبي المغناطيس في الصورة التالية :</a:t>
            </a:r>
          </a:p>
          <a:p>
            <a:pPr lvl="0"/>
            <a:endParaRPr lang="ar-SA" sz="1200" b="1" dirty="0"/>
          </a:p>
          <a:p>
            <a:pPr lvl="0"/>
            <a:endParaRPr lang="ar-SA" sz="1200" b="1" dirty="0"/>
          </a:p>
          <a:p>
            <a:pPr lvl="0"/>
            <a:r>
              <a:rPr lang="ar-SA" sz="1200" b="1" dirty="0"/>
              <a:t>-----------                                          -----------</a:t>
            </a:r>
          </a:p>
          <a:p>
            <a:pPr lvl="0"/>
            <a:endParaRPr lang="ar-SA" sz="1200" b="1" dirty="0"/>
          </a:p>
          <a:p>
            <a:pPr lvl="0"/>
            <a:r>
              <a:rPr lang="ar-SA" sz="1200" b="1" dirty="0"/>
              <a:t>ب-استنتج هل يحدث تنافر أو تجاذب من خلال الصورة التالية:</a:t>
            </a:r>
          </a:p>
          <a:p>
            <a:pPr lvl="0"/>
            <a:endParaRPr lang="ar-SA" sz="1200" b="1" dirty="0"/>
          </a:p>
          <a:p>
            <a:pPr lvl="0"/>
            <a:r>
              <a:rPr lang="ar-SA" sz="1200" b="1" dirty="0"/>
              <a:t>قطبان مختلفان   ------------------</a:t>
            </a:r>
          </a:p>
          <a:p>
            <a:pPr lvl="0"/>
            <a:endParaRPr lang="ar-SA" sz="1200" b="1" dirty="0"/>
          </a:p>
          <a:p>
            <a:pPr lvl="0"/>
            <a:r>
              <a:rPr lang="ar-SA" sz="1200" b="1" dirty="0"/>
              <a:t>قطبان متشابهين -----------------</a:t>
            </a:r>
          </a:p>
          <a:p>
            <a:pPr lvl="0"/>
            <a:endParaRPr lang="ar-SA" sz="1200" b="1" dirty="0"/>
          </a:p>
          <a:p>
            <a:pPr lvl="0"/>
            <a:endParaRPr lang="ar-SA" sz="1200" b="1" dirty="0"/>
          </a:p>
          <a:p>
            <a:pPr lvl="0"/>
            <a:endParaRPr lang="ar-SA" sz="1200" b="1" dirty="0"/>
          </a:p>
          <a:p>
            <a:pPr lvl="0"/>
            <a:endParaRPr lang="ar-SA" sz="1200" b="1" dirty="0"/>
          </a:p>
          <a:p>
            <a:pPr lvl="0"/>
            <a:endParaRPr lang="ar-SA" sz="1200" b="1" dirty="0"/>
          </a:p>
          <a:p>
            <a:pPr lvl="0"/>
            <a:endParaRPr lang="ar-SA" sz="1200" b="1" dirty="0"/>
          </a:p>
          <a:p>
            <a:pPr lvl="0"/>
            <a:endParaRPr lang="ar-SA" sz="1200" b="1" dirty="0"/>
          </a:p>
          <a:p>
            <a:pPr lvl="0"/>
            <a:endParaRPr lang="ar-SA" sz="1200" b="1" dirty="0"/>
          </a:p>
          <a:p>
            <a:pPr lvl="0"/>
            <a:endParaRPr lang="ar-SA" sz="1200" b="1" dirty="0"/>
          </a:p>
          <a:p>
            <a:pPr lvl="0"/>
            <a:endParaRPr lang="en-US" sz="1200" dirty="0"/>
          </a:p>
        </p:txBody>
      </p:sp>
      <p:pic>
        <p:nvPicPr>
          <p:cNvPr id="2050" name="Picture 2" descr="1_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9A"/>
              </a:clrFrom>
              <a:clrTo>
                <a:srgbClr val="FFFF9A">
                  <a:alpha val="0"/>
                </a:srgbClr>
              </a:clrTo>
            </a:clrChange>
          </a:blip>
          <a:srcRect l="10745" t="10498" r="10561" b="46895"/>
          <a:stretch>
            <a:fillRect/>
          </a:stretch>
        </p:blipFill>
        <p:spPr bwMode="auto">
          <a:xfrm>
            <a:off x="4210050" y="1552575"/>
            <a:ext cx="16859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5" descr="المغناطيس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81AEDC"/>
              </a:clrFrom>
              <a:clrTo>
                <a:srgbClr val="81AED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78038" y="2105025"/>
            <a:ext cx="1141412" cy="1119188"/>
          </a:xfrm>
          <a:prstGeom prst="rect">
            <a:avLst/>
          </a:prstGeom>
          <a:noFill/>
        </p:spPr>
      </p:pic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0" y="914400"/>
            <a:ext cx="1305165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SA" sz="21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	</a:t>
            </a:r>
            <a:r>
              <a:rPr kumimoji="0" lang="en-US" sz="2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 </a:t>
            </a:r>
            <a:r>
              <a:rPr kumimoji="0" lang="en-US" sz="13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.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7" name="Picture 9" descr="C:\Users\Win7\Pictures\th (31ورق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543550" y="4981574"/>
            <a:ext cx="990600" cy="809625"/>
          </a:xfrm>
          <a:prstGeom prst="rect">
            <a:avLst/>
          </a:prstGeom>
          <a:noFill/>
        </p:spPr>
      </p:pic>
      <p:pic>
        <p:nvPicPr>
          <p:cNvPr id="2059" name="Picture 11" descr="C:\Users\Win7\Pictures\برق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200276" y="5019675"/>
            <a:ext cx="1200150" cy="766763"/>
          </a:xfrm>
          <a:prstGeom prst="rect">
            <a:avLst/>
          </a:prstGeom>
          <a:noFill/>
        </p:spPr>
      </p:pic>
      <p:pic>
        <p:nvPicPr>
          <p:cNvPr id="6152" name="Picture 8" descr="http://tse1.mm.bing.net/th?&amp;id=OIP.M1448d6bf561192fc072ee2d9e7ed844bo0&amp;w=300&amp;h=230&amp;c=0&amp;pid=1.9&amp;rs=0&amp;p=0&amp;r=0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848101" y="4886325"/>
            <a:ext cx="1276350" cy="10922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3949829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مستطيل 59"/>
          <p:cNvSpPr/>
          <p:nvPr/>
        </p:nvSpPr>
        <p:spPr>
          <a:xfrm>
            <a:off x="5943600" y="7210425"/>
            <a:ext cx="714375" cy="20955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47" name="Rectangle 2"/>
          <p:cNvSpPr>
            <a:spLocks noChangeArrowheads="1"/>
          </p:cNvSpPr>
          <p:nvPr/>
        </p:nvSpPr>
        <p:spPr bwMode="auto">
          <a:xfrm>
            <a:off x="5668963" y="3078163"/>
            <a:ext cx="762000" cy="207962"/>
          </a:xfrm>
          <a:prstGeom prst="rect">
            <a:avLst/>
          </a:prstGeom>
          <a:solidFill>
            <a:srgbClr val="FFFFFF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SA"/>
          </a:p>
        </p:txBody>
      </p:sp>
      <p:sp>
        <p:nvSpPr>
          <p:cNvPr id="19" name="مستطيل 18"/>
          <p:cNvSpPr/>
          <p:nvPr/>
        </p:nvSpPr>
        <p:spPr>
          <a:xfrm>
            <a:off x="276225" y="2358328"/>
            <a:ext cx="6448425" cy="2251772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endParaRPr lang="ar-SA" sz="1200" dirty="0"/>
          </a:p>
        </p:txBody>
      </p:sp>
      <p:sp>
        <p:nvSpPr>
          <p:cNvPr id="41" name="مربع نص 40"/>
          <p:cNvSpPr txBox="1"/>
          <p:nvPr/>
        </p:nvSpPr>
        <p:spPr>
          <a:xfrm>
            <a:off x="3381375" y="2405953"/>
            <a:ext cx="3336981" cy="249299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1200" b="1" dirty="0">
                <a:solidFill>
                  <a:schemeClr val="tx1"/>
                </a:solidFill>
              </a:rPr>
              <a:t>السؤال الأول</a:t>
            </a:r>
            <a:r>
              <a:rPr lang="ar-SA" sz="1200" b="1" dirty="0"/>
              <a:t>:</a:t>
            </a:r>
          </a:p>
          <a:p>
            <a:r>
              <a:rPr lang="ar-SA" sz="1200" b="1" dirty="0"/>
              <a:t> أ-ضعي دائرة حول </a:t>
            </a:r>
            <a:r>
              <a:rPr lang="ar-SA" sz="1200" b="1" dirty="0" err="1"/>
              <a:t>الاجسام</a:t>
            </a:r>
            <a:r>
              <a:rPr lang="ar-SA" sz="1200" b="1" dirty="0"/>
              <a:t> التي يجذبها  المغناطيس؟</a:t>
            </a:r>
          </a:p>
          <a:p>
            <a:endParaRPr lang="ar-SA" sz="1200" b="1" dirty="0"/>
          </a:p>
          <a:p>
            <a:endParaRPr lang="ar-SA" sz="1200" b="1" dirty="0"/>
          </a:p>
          <a:p>
            <a:endParaRPr lang="ar-SA" sz="1200" b="1" dirty="0"/>
          </a:p>
          <a:p>
            <a:endParaRPr lang="ar-SA" sz="1200" b="1" dirty="0"/>
          </a:p>
          <a:p>
            <a:r>
              <a:rPr lang="ar-SA" sz="1200" b="1" dirty="0"/>
              <a:t>                     </a:t>
            </a:r>
          </a:p>
          <a:p>
            <a:endParaRPr lang="ar-SA" sz="1200" b="1" dirty="0"/>
          </a:p>
          <a:p>
            <a:endParaRPr lang="ar-SA" sz="1200" b="1" dirty="0"/>
          </a:p>
          <a:p>
            <a:endParaRPr lang="ar-SA" sz="1200" b="1" dirty="0"/>
          </a:p>
          <a:p>
            <a:endParaRPr lang="ar-SA" sz="1200" b="1" dirty="0"/>
          </a:p>
          <a:p>
            <a:endParaRPr lang="ar-SA" sz="1200" b="1" dirty="0"/>
          </a:p>
          <a:p>
            <a:endParaRPr lang="ar-SA" sz="1200" b="1" dirty="0">
              <a:solidFill>
                <a:schemeClr val="tx1"/>
              </a:solidFill>
            </a:endParaRPr>
          </a:p>
        </p:txBody>
      </p:sp>
      <p:sp>
        <p:nvSpPr>
          <p:cNvPr id="42" name="مربع نص 41"/>
          <p:cNvSpPr txBox="1"/>
          <p:nvPr/>
        </p:nvSpPr>
        <p:spPr>
          <a:xfrm>
            <a:off x="5347035" y="4680820"/>
            <a:ext cx="1399896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1200" b="1" dirty="0">
                <a:solidFill>
                  <a:schemeClr val="tx1"/>
                </a:solidFill>
              </a:rPr>
              <a:t>السؤال الثاني </a:t>
            </a:r>
            <a:r>
              <a:rPr lang="ar-SA" sz="1200" b="1" dirty="0"/>
              <a:t>: </a:t>
            </a:r>
            <a:endParaRPr lang="ar-SA" sz="1200" b="1" dirty="0">
              <a:solidFill>
                <a:schemeClr val="tx1"/>
              </a:solidFill>
            </a:endParaRPr>
          </a:p>
        </p:txBody>
      </p:sp>
      <p:sp>
        <p:nvSpPr>
          <p:cNvPr id="43" name="مستطيل 42"/>
          <p:cNvSpPr/>
          <p:nvPr/>
        </p:nvSpPr>
        <p:spPr>
          <a:xfrm>
            <a:off x="227865" y="4680820"/>
            <a:ext cx="6519066" cy="2046083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45" name="مربع نص 44"/>
          <p:cNvSpPr txBox="1"/>
          <p:nvPr/>
        </p:nvSpPr>
        <p:spPr>
          <a:xfrm>
            <a:off x="5326340" y="6834036"/>
            <a:ext cx="1399896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1200" b="1" dirty="0">
                <a:solidFill>
                  <a:schemeClr val="tx1"/>
                </a:solidFill>
              </a:rPr>
              <a:t>السؤال الثالث  </a:t>
            </a:r>
            <a:r>
              <a:rPr lang="ar-SA" sz="1200" b="1" dirty="0"/>
              <a:t>: </a:t>
            </a:r>
            <a:endParaRPr lang="ar-SA" sz="1200" b="1" dirty="0">
              <a:solidFill>
                <a:schemeClr val="tx1"/>
              </a:solidFill>
            </a:endParaRPr>
          </a:p>
        </p:txBody>
      </p:sp>
      <p:sp>
        <p:nvSpPr>
          <p:cNvPr id="46" name="مستطيل 45"/>
          <p:cNvSpPr/>
          <p:nvPr/>
        </p:nvSpPr>
        <p:spPr>
          <a:xfrm>
            <a:off x="199342" y="6834036"/>
            <a:ext cx="6526894" cy="2046083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grpSp>
        <p:nvGrpSpPr>
          <p:cNvPr id="3" name="مجموعة 2"/>
          <p:cNvGrpSpPr/>
          <p:nvPr/>
        </p:nvGrpSpPr>
        <p:grpSpPr>
          <a:xfrm>
            <a:off x="0" y="0"/>
            <a:ext cx="6610350" cy="2286024"/>
            <a:chOff x="57075" y="79791"/>
            <a:chExt cx="6743850" cy="2286024"/>
          </a:xfrm>
        </p:grpSpPr>
        <p:sp>
          <p:nvSpPr>
            <p:cNvPr id="38" name="مربع نص 37"/>
            <p:cNvSpPr txBox="1"/>
            <p:nvPr/>
          </p:nvSpPr>
          <p:spPr>
            <a:xfrm>
              <a:off x="412381" y="2088816"/>
              <a:ext cx="5866525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ar-SA" sz="1200" dirty="0"/>
                <a:t>اسم الطالبة </a:t>
              </a:r>
              <a:r>
                <a:rPr lang="ar-SA" sz="900" dirty="0"/>
                <a:t>.......................................................</a:t>
              </a:r>
              <a:r>
                <a:rPr lang="ar-SA" sz="1200" dirty="0"/>
                <a:t> المدرسة</a:t>
              </a:r>
              <a:r>
                <a:rPr lang="ar-SA" sz="900" dirty="0"/>
                <a:t>.........................................</a:t>
              </a:r>
              <a:r>
                <a:rPr lang="ar-SA" sz="1200" dirty="0"/>
                <a:t> الصف </a:t>
              </a:r>
              <a:r>
                <a:rPr lang="ar-SA" sz="900" dirty="0"/>
                <a:t>........................</a:t>
              </a:r>
            </a:p>
          </p:txBody>
        </p:sp>
        <p:grpSp>
          <p:nvGrpSpPr>
            <p:cNvPr id="2" name="مجموعة 1"/>
            <p:cNvGrpSpPr/>
            <p:nvPr/>
          </p:nvGrpSpPr>
          <p:grpSpPr>
            <a:xfrm>
              <a:off x="57075" y="79791"/>
              <a:ext cx="6743850" cy="1986232"/>
              <a:chOff x="57075" y="79791"/>
              <a:chExt cx="6743850" cy="1986232"/>
            </a:xfrm>
          </p:grpSpPr>
          <p:sp>
            <p:nvSpPr>
              <p:cNvPr id="29" name="مربع نص 28"/>
              <p:cNvSpPr txBox="1"/>
              <p:nvPr/>
            </p:nvSpPr>
            <p:spPr>
              <a:xfrm>
                <a:off x="5484861" y="147347"/>
                <a:ext cx="1306538" cy="578882"/>
              </a:xfrm>
              <a:prstGeom prst="roundRect">
                <a:avLst/>
              </a:prstGeom>
              <a:ln>
                <a:noFill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square" rtlCol="1">
                <a:spAutoFit/>
              </a:bodyPr>
              <a:lstStyle/>
              <a:p>
                <a:pPr algn="ctr"/>
                <a:r>
                  <a:rPr lang="ar-SA" sz="700" dirty="0"/>
                  <a:t>المملكة العربية السعودية</a:t>
                </a:r>
              </a:p>
              <a:p>
                <a:pPr algn="ctr"/>
                <a:r>
                  <a:rPr lang="ar-SA" sz="700" dirty="0"/>
                  <a:t>وزارة التعليم </a:t>
                </a:r>
              </a:p>
              <a:p>
                <a:pPr algn="ctr"/>
                <a:r>
                  <a:rPr lang="ar-SA" sz="700" dirty="0"/>
                  <a:t>مكتب التربية والتعليم بمحافظة الجبيل</a:t>
                </a:r>
              </a:p>
              <a:p>
                <a:pPr algn="ctr"/>
                <a:r>
                  <a:rPr lang="ar-SA" sz="700" dirty="0"/>
                  <a:t>قسم الصفوف الأولية</a:t>
                </a:r>
              </a:p>
            </p:txBody>
          </p:sp>
          <p:sp>
            <p:nvSpPr>
              <p:cNvPr id="30" name="مستطيل مستدير الزوايا 29"/>
              <p:cNvSpPr/>
              <p:nvPr/>
            </p:nvSpPr>
            <p:spPr>
              <a:xfrm>
                <a:off x="1031967" y="530427"/>
                <a:ext cx="4869470" cy="433795"/>
              </a:xfrm>
              <a:prstGeom prst="round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r>
                  <a:rPr lang="ar-SA" sz="1600" b="1" dirty="0">
                    <a:solidFill>
                      <a:schemeClr val="tx1"/>
                    </a:solidFill>
                  </a:rPr>
                  <a:t>الاختبار الدوري للصف</a:t>
                </a:r>
                <a:r>
                  <a:rPr lang="ar-SA" sz="1600" dirty="0">
                    <a:solidFill>
                      <a:schemeClr val="tx1"/>
                    </a:solidFill>
                  </a:rPr>
                  <a:t>.الثاني.</a:t>
                </a:r>
                <a:r>
                  <a:rPr lang="ar-SA" sz="1600" b="1" dirty="0">
                    <a:solidFill>
                      <a:schemeClr val="tx1"/>
                    </a:solidFill>
                  </a:rPr>
                  <a:t>مادة العلوم /  </a:t>
                </a:r>
                <a:r>
                  <a:rPr lang="ar-SA" sz="1600" b="1">
                    <a:solidFill>
                      <a:schemeClr val="tx1"/>
                    </a:solidFill>
                  </a:rPr>
                  <a:t>الفترة الرابعة</a:t>
                </a:r>
                <a:r>
                  <a:rPr lang="ar-SA" sz="1600">
                    <a:solidFill>
                      <a:schemeClr val="tx1"/>
                    </a:solidFill>
                  </a:rPr>
                  <a:t>......</a:t>
                </a:r>
                <a:endParaRPr lang="ar-SA" sz="1600" dirty="0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14" name="مجموعة 13"/>
              <p:cNvGrpSpPr/>
              <p:nvPr/>
            </p:nvGrpSpPr>
            <p:grpSpPr>
              <a:xfrm>
                <a:off x="80294" y="835858"/>
                <a:ext cx="6634905" cy="1145825"/>
                <a:chOff x="0" y="1130922"/>
                <a:chExt cx="6780132" cy="1145825"/>
              </a:xfrm>
            </p:grpSpPr>
            <p:grpSp>
              <p:nvGrpSpPr>
                <p:cNvPr id="9" name="مجموعة 8"/>
                <p:cNvGrpSpPr/>
                <p:nvPr/>
              </p:nvGrpSpPr>
              <p:grpSpPr>
                <a:xfrm>
                  <a:off x="0" y="1130922"/>
                  <a:ext cx="6780132" cy="1145825"/>
                  <a:chOff x="-1" y="108632"/>
                  <a:chExt cx="6780133" cy="1733550"/>
                </a:xfrm>
              </p:grpSpPr>
              <p:pic>
                <p:nvPicPr>
                  <p:cNvPr id="1042" name="Picture 18" descr="نتيجة بحث الصور عن ‪i love chemistry clipart‬‏"/>
                  <p:cNvPicPr>
                    <a:picLocks noChangeAspect="1" noChangeArrowheads="1"/>
                  </p:cNvPicPr>
                  <p:nvPr/>
                </p:nvPicPr>
                <p:blipFill rotWithShape="1">
                  <a:blip r:embed="rId3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582" t="533" r="5362" b="50934"/>
                  <a:stretch/>
                </p:blipFill>
                <p:spPr bwMode="auto">
                  <a:xfrm>
                    <a:off x="2046206" y="232893"/>
                    <a:ext cx="4733926" cy="1436361"/>
                  </a:xfrm>
                  <a:prstGeom prst="rect">
                    <a:avLst/>
                  </a:prstGeom>
                  <a:noFill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</p:pic>
              <p:pic>
                <p:nvPicPr>
                  <p:cNvPr id="1044" name="Picture 20" descr="نتيجة بحث الصور عن ‪i love chemistry clipart‬‏"/>
                  <p:cNvPicPr>
                    <a:picLocks noChangeAspect="1" noChangeArrowheads="1"/>
                  </p:cNvPicPr>
                  <p:nvPr/>
                </p:nvPicPr>
                <p:blipFill rotWithShape="1">
                  <a:blip r:embed="rId3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571" r="57000" b="51467"/>
                  <a:stretch/>
                </p:blipFill>
                <p:spPr bwMode="auto">
                  <a:xfrm flipH="1">
                    <a:off x="-1" y="108632"/>
                    <a:ext cx="2124075" cy="1733550"/>
                  </a:xfrm>
                  <a:prstGeom prst="rect">
                    <a:avLst/>
                  </a:prstGeom>
                  <a:noFill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</p:pic>
            </p:grpSp>
            <p:sp>
              <p:nvSpPr>
                <p:cNvPr id="10" name="مربع نص 9"/>
                <p:cNvSpPr txBox="1"/>
                <p:nvPr/>
              </p:nvSpPr>
              <p:spPr>
                <a:xfrm>
                  <a:off x="6334289" y="1539518"/>
                  <a:ext cx="428322" cy="584775"/>
                </a:xfrm>
                <a:prstGeom prst="rect">
                  <a:avLst/>
                </a:prstGeom>
                <a:noFill/>
              </p:spPr>
              <p:txBody>
                <a:bodyPr wrap="none" rtlCol="1">
                  <a:spAutoFit/>
                </a:bodyPr>
                <a:lstStyle/>
                <a:p>
                  <a:r>
                    <a:rPr lang="ar-SA" sz="3200" b="1" dirty="0">
                      <a:latin typeface="Arial Unicode MS" panose="020B0604020202020204" pitchFamily="34" charset="-128"/>
                      <a:ea typeface="Arial Unicode MS" panose="020B0604020202020204" pitchFamily="34" charset="-128"/>
                      <a:cs typeface="Arial Unicode MS" panose="020B0604020202020204" pitchFamily="34" charset="-128"/>
                    </a:rPr>
                    <a:t>ع</a:t>
                  </a:r>
                </a:p>
              </p:txBody>
            </p:sp>
            <p:sp>
              <p:nvSpPr>
                <p:cNvPr id="11" name="مربع نص 10"/>
                <p:cNvSpPr txBox="1"/>
                <p:nvPr/>
              </p:nvSpPr>
              <p:spPr>
                <a:xfrm>
                  <a:off x="5724081" y="1498761"/>
                  <a:ext cx="457176" cy="584775"/>
                </a:xfrm>
                <a:prstGeom prst="rect">
                  <a:avLst/>
                </a:prstGeom>
                <a:noFill/>
              </p:spPr>
              <p:txBody>
                <a:bodyPr wrap="none" rtlCol="1">
                  <a:spAutoFit/>
                </a:bodyPr>
                <a:lstStyle/>
                <a:p>
                  <a:r>
                    <a:rPr lang="ar-SA" sz="3200" b="1" dirty="0">
                      <a:latin typeface="Arial Unicode MS" panose="020B0604020202020204" pitchFamily="34" charset="-128"/>
                      <a:ea typeface="Arial Unicode MS" panose="020B0604020202020204" pitchFamily="34" charset="-128"/>
                      <a:cs typeface="Arial Unicode MS" panose="020B0604020202020204" pitchFamily="34" charset="-128"/>
                    </a:rPr>
                    <a:t>ل</a:t>
                  </a:r>
                </a:p>
              </p:txBody>
            </p:sp>
            <p:sp>
              <p:nvSpPr>
                <p:cNvPr id="12" name="مربع نص 11"/>
                <p:cNvSpPr txBox="1"/>
                <p:nvPr/>
              </p:nvSpPr>
              <p:spPr>
                <a:xfrm>
                  <a:off x="5568983" y="1498760"/>
                  <a:ext cx="52388" cy="584775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ar-SA" sz="3200" b="1" dirty="0">
                      <a:latin typeface="Arial Unicode MS" panose="020B0604020202020204" pitchFamily="34" charset="-128"/>
                      <a:ea typeface="Arial Unicode MS" panose="020B0604020202020204" pitchFamily="34" charset="-128"/>
                      <a:cs typeface="Arial Unicode MS" panose="020B0604020202020204" pitchFamily="34" charset="-128"/>
                    </a:rPr>
                    <a:t>و</a:t>
                  </a:r>
                </a:p>
              </p:txBody>
            </p:sp>
            <p:sp>
              <p:nvSpPr>
                <p:cNvPr id="13" name="مربع نص 12"/>
                <p:cNvSpPr txBox="1"/>
                <p:nvPr/>
              </p:nvSpPr>
              <p:spPr>
                <a:xfrm>
                  <a:off x="4604419" y="1498760"/>
                  <a:ext cx="426720" cy="584775"/>
                </a:xfrm>
                <a:prstGeom prst="rect">
                  <a:avLst/>
                </a:prstGeom>
                <a:noFill/>
              </p:spPr>
              <p:txBody>
                <a:bodyPr wrap="none" rtlCol="1">
                  <a:spAutoFit/>
                </a:bodyPr>
                <a:lstStyle/>
                <a:p>
                  <a:r>
                    <a:rPr lang="ar-SA" sz="3200" b="1" dirty="0">
                      <a:latin typeface="Arial Unicode MS" panose="020B0604020202020204" pitchFamily="34" charset="-128"/>
                      <a:ea typeface="Arial Unicode MS" panose="020B0604020202020204" pitchFamily="34" charset="-128"/>
                      <a:cs typeface="Arial Unicode MS" panose="020B0604020202020204" pitchFamily="34" charset="-128"/>
                    </a:rPr>
                    <a:t>م</a:t>
                  </a:r>
                </a:p>
              </p:txBody>
            </p:sp>
            <p:sp>
              <p:nvSpPr>
                <p:cNvPr id="32" name="مربع نص 31"/>
                <p:cNvSpPr txBox="1"/>
                <p:nvPr/>
              </p:nvSpPr>
              <p:spPr>
                <a:xfrm>
                  <a:off x="2321967" y="1522649"/>
                  <a:ext cx="428322" cy="584775"/>
                </a:xfrm>
                <a:prstGeom prst="rect">
                  <a:avLst/>
                </a:prstGeom>
                <a:noFill/>
              </p:spPr>
              <p:txBody>
                <a:bodyPr wrap="none" rtlCol="1">
                  <a:spAutoFit/>
                </a:bodyPr>
                <a:lstStyle/>
                <a:p>
                  <a:r>
                    <a:rPr lang="ar-SA" sz="3200" b="1" dirty="0">
                      <a:latin typeface="Arial Unicode MS" panose="020B0604020202020204" pitchFamily="34" charset="-128"/>
                      <a:ea typeface="Arial Unicode MS" panose="020B0604020202020204" pitchFamily="34" charset="-128"/>
                      <a:cs typeface="Arial Unicode MS" panose="020B0604020202020204" pitchFamily="34" charset="-128"/>
                    </a:rPr>
                    <a:t>ع</a:t>
                  </a:r>
                </a:p>
              </p:txBody>
            </p:sp>
            <p:sp>
              <p:nvSpPr>
                <p:cNvPr id="33" name="مربع نص 32"/>
                <p:cNvSpPr txBox="1"/>
                <p:nvPr/>
              </p:nvSpPr>
              <p:spPr>
                <a:xfrm>
                  <a:off x="1441804" y="1691972"/>
                  <a:ext cx="457176" cy="584775"/>
                </a:xfrm>
                <a:prstGeom prst="rect">
                  <a:avLst/>
                </a:prstGeom>
                <a:noFill/>
              </p:spPr>
              <p:txBody>
                <a:bodyPr wrap="none" rtlCol="1">
                  <a:spAutoFit/>
                </a:bodyPr>
                <a:lstStyle/>
                <a:p>
                  <a:r>
                    <a:rPr lang="ar-SA" sz="3200" b="1" dirty="0">
                      <a:latin typeface="Arial Unicode MS" panose="020B0604020202020204" pitchFamily="34" charset="-128"/>
                      <a:ea typeface="Arial Unicode MS" panose="020B0604020202020204" pitchFamily="34" charset="-128"/>
                      <a:cs typeface="Arial Unicode MS" panose="020B0604020202020204" pitchFamily="34" charset="-128"/>
                    </a:rPr>
                    <a:t>ل</a:t>
                  </a:r>
                </a:p>
              </p:txBody>
            </p:sp>
            <p:sp>
              <p:nvSpPr>
                <p:cNvPr id="34" name="مربع نص 33"/>
                <p:cNvSpPr txBox="1"/>
                <p:nvPr/>
              </p:nvSpPr>
              <p:spPr>
                <a:xfrm>
                  <a:off x="1278062" y="1439928"/>
                  <a:ext cx="52388" cy="584775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ar-SA" sz="3200" b="1" dirty="0">
                      <a:latin typeface="Arial Unicode MS" panose="020B0604020202020204" pitchFamily="34" charset="-128"/>
                      <a:ea typeface="Arial Unicode MS" panose="020B0604020202020204" pitchFamily="34" charset="-128"/>
                      <a:cs typeface="Arial Unicode MS" panose="020B0604020202020204" pitchFamily="34" charset="-128"/>
                    </a:rPr>
                    <a:t>و</a:t>
                  </a:r>
                </a:p>
              </p:txBody>
            </p:sp>
            <p:sp>
              <p:nvSpPr>
                <p:cNvPr id="35" name="مربع نص 34"/>
                <p:cNvSpPr txBox="1"/>
                <p:nvPr/>
              </p:nvSpPr>
              <p:spPr>
                <a:xfrm>
                  <a:off x="301379" y="1495487"/>
                  <a:ext cx="426720" cy="584775"/>
                </a:xfrm>
                <a:prstGeom prst="rect">
                  <a:avLst/>
                </a:prstGeom>
                <a:noFill/>
              </p:spPr>
              <p:txBody>
                <a:bodyPr wrap="none" rtlCol="1">
                  <a:spAutoFit/>
                </a:bodyPr>
                <a:lstStyle/>
                <a:p>
                  <a:r>
                    <a:rPr lang="ar-SA" sz="3200" b="1" dirty="0">
                      <a:latin typeface="Arial Unicode MS" panose="020B0604020202020204" pitchFamily="34" charset="-128"/>
                      <a:ea typeface="Arial Unicode MS" panose="020B0604020202020204" pitchFamily="34" charset="-128"/>
                      <a:cs typeface="Arial Unicode MS" panose="020B0604020202020204" pitchFamily="34" charset="-128"/>
                    </a:rPr>
                    <a:t>م</a:t>
                  </a:r>
                </a:p>
              </p:txBody>
            </p:sp>
          </p:grpSp>
          <p:pic>
            <p:nvPicPr>
              <p:cNvPr id="53" name="Picture 6" descr="نتيجة بحث الصور عن شعار وزارة المعارف بدون خلفية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99342" y="79791"/>
                <a:ext cx="955441" cy="58968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55" name="مستطيل مستدير الزوايا 54"/>
              <p:cNvSpPr/>
              <p:nvPr/>
            </p:nvSpPr>
            <p:spPr>
              <a:xfrm>
                <a:off x="57075" y="91600"/>
                <a:ext cx="6743850" cy="1974423"/>
              </a:xfrm>
              <a:prstGeom prst="round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SA"/>
              </a:p>
            </p:txBody>
          </p:sp>
        </p:grpSp>
      </p:grpSp>
      <p:sp>
        <p:nvSpPr>
          <p:cNvPr id="22" name="مستطيل 21"/>
          <p:cNvSpPr/>
          <p:nvPr/>
        </p:nvSpPr>
        <p:spPr>
          <a:xfrm>
            <a:off x="3400425" y="4738622"/>
            <a:ext cx="338581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ar-SA" sz="1200" b="1" dirty="0">
                <a:solidFill>
                  <a:prstClr val="black"/>
                </a:solidFill>
              </a:rPr>
              <a:t>السؤال الثاني : اختاري </a:t>
            </a:r>
            <a:r>
              <a:rPr lang="ar-SA" sz="1200" b="1" dirty="0" err="1">
                <a:solidFill>
                  <a:prstClr val="black"/>
                </a:solidFill>
              </a:rPr>
              <a:t>الاجابة</a:t>
            </a:r>
            <a:r>
              <a:rPr lang="ar-SA" sz="1200" b="1" dirty="0">
                <a:solidFill>
                  <a:prstClr val="black"/>
                </a:solidFill>
              </a:rPr>
              <a:t> </a:t>
            </a:r>
            <a:r>
              <a:rPr lang="ar-SA" sz="1200" b="1" dirty="0" err="1">
                <a:solidFill>
                  <a:prstClr val="black"/>
                </a:solidFill>
              </a:rPr>
              <a:t>الصحيحه</a:t>
            </a:r>
            <a:r>
              <a:rPr lang="ar-SA" sz="1200" b="1" dirty="0">
                <a:solidFill>
                  <a:prstClr val="black"/>
                </a:solidFill>
              </a:rPr>
              <a:t> </a:t>
            </a:r>
          </a:p>
          <a:p>
            <a:pPr lvl="0"/>
            <a:endParaRPr lang="ar-SA" sz="1200" b="1" dirty="0">
              <a:solidFill>
                <a:prstClr val="black"/>
              </a:solidFill>
            </a:endParaRPr>
          </a:p>
          <a:p>
            <a:pPr lvl="0"/>
            <a:r>
              <a:rPr lang="ar-SA" sz="1200" b="1" dirty="0"/>
              <a:t>احد </a:t>
            </a:r>
            <a:r>
              <a:rPr lang="ar-SA" sz="1200" b="1" dirty="0" err="1"/>
              <a:t>اشكال</a:t>
            </a:r>
            <a:r>
              <a:rPr lang="ar-SA" sz="1200" b="1" dirty="0"/>
              <a:t> الطاقة التي تغير حالة المادة :</a:t>
            </a:r>
          </a:p>
          <a:p>
            <a:pPr lvl="0"/>
            <a:endParaRPr lang="ar-SA" sz="1200" b="1" dirty="0"/>
          </a:p>
          <a:p>
            <a:pPr lvl="0"/>
            <a:r>
              <a:rPr lang="ar-SA" sz="1200" b="1" dirty="0"/>
              <a:t>أ-القوة         </a:t>
            </a:r>
            <a:r>
              <a:rPr lang="ar-SA" sz="1200" b="1" dirty="0" err="1"/>
              <a:t>ب</a:t>
            </a:r>
            <a:r>
              <a:rPr lang="ar-SA" sz="1200" b="1" dirty="0"/>
              <a:t>- الحرارة           </a:t>
            </a:r>
            <a:r>
              <a:rPr lang="ar-SA" sz="1200" b="1" dirty="0" err="1"/>
              <a:t>ج</a:t>
            </a:r>
            <a:r>
              <a:rPr lang="ar-SA" sz="1200" b="1" dirty="0"/>
              <a:t>- الحركة</a:t>
            </a:r>
          </a:p>
          <a:p>
            <a:pPr lvl="0"/>
            <a:endParaRPr lang="ar-SA" sz="1200" b="1" dirty="0">
              <a:solidFill>
                <a:prstClr val="black"/>
              </a:solidFill>
            </a:endParaRPr>
          </a:p>
          <a:p>
            <a:pPr lvl="0"/>
            <a:r>
              <a:rPr lang="ar-SA" sz="1200" b="1" dirty="0">
                <a:solidFill>
                  <a:prstClr val="black"/>
                </a:solidFill>
              </a:rPr>
              <a:t>                                               </a:t>
            </a:r>
          </a:p>
          <a:p>
            <a:pPr lvl="0"/>
            <a:endParaRPr lang="ar-SA" sz="1200" b="1" dirty="0">
              <a:solidFill>
                <a:prstClr val="black"/>
              </a:solidFill>
            </a:endParaRPr>
          </a:p>
          <a:p>
            <a:pPr lvl="0"/>
            <a:r>
              <a:rPr lang="ar-SA" sz="1200" b="1" dirty="0">
                <a:solidFill>
                  <a:prstClr val="black"/>
                </a:solidFill>
              </a:rPr>
              <a:t>                                                     </a:t>
            </a:r>
          </a:p>
          <a:p>
            <a:pPr lvl="0"/>
            <a:r>
              <a:rPr lang="ar-SA" sz="1200" b="1" dirty="0">
                <a:solidFill>
                  <a:prstClr val="black"/>
                </a:solidFill>
              </a:rPr>
              <a:t>  </a:t>
            </a:r>
          </a:p>
        </p:txBody>
      </p:sp>
      <p:sp>
        <p:nvSpPr>
          <p:cNvPr id="24" name="مستطيل 23"/>
          <p:cNvSpPr/>
          <p:nvPr/>
        </p:nvSpPr>
        <p:spPr>
          <a:xfrm>
            <a:off x="3503672" y="6865464"/>
            <a:ext cx="324326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ar-SA" sz="1200" b="1" dirty="0">
                <a:solidFill>
                  <a:prstClr val="black"/>
                </a:solidFill>
              </a:rPr>
              <a:t>السؤال الثالث:صلي كل صورة </a:t>
            </a:r>
            <a:r>
              <a:rPr lang="ar-SA" sz="1200" b="1" dirty="0" err="1">
                <a:solidFill>
                  <a:prstClr val="black"/>
                </a:solidFill>
              </a:rPr>
              <a:t>بمايناسبها</a:t>
            </a:r>
            <a:r>
              <a:rPr lang="ar-SA" sz="1200" b="1" dirty="0">
                <a:solidFill>
                  <a:prstClr val="black"/>
                </a:solidFill>
              </a:rPr>
              <a:t>:</a:t>
            </a:r>
          </a:p>
          <a:p>
            <a:pPr lvl="0"/>
            <a:endParaRPr lang="ar-SA" sz="1200" b="1" dirty="0">
              <a:solidFill>
                <a:prstClr val="black"/>
              </a:solidFill>
            </a:endParaRPr>
          </a:p>
          <a:p>
            <a:pPr lvl="0"/>
            <a:endParaRPr lang="ar-SA" sz="1200" b="1" dirty="0">
              <a:solidFill>
                <a:prstClr val="black"/>
              </a:solidFill>
            </a:endParaRPr>
          </a:p>
          <a:p>
            <a:pPr lvl="0"/>
            <a:r>
              <a:rPr lang="ar-SA" sz="1200" b="1" dirty="0">
                <a:solidFill>
                  <a:prstClr val="black"/>
                </a:solidFill>
              </a:rPr>
              <a:t>كهرباء ساكنة                            كهرباء متحركة</a:t>
            </a:r>
          </a:p>
          <a:p>
            <a:pPr lvl="0"/>
            <a:endParaRPr lang="ar-SA" sz="1200" b="1" dirty="0">
              <a:solidFill>
                <a:prstClr val="black"/>
              </a:solidFill>
            </a:endParaRPr>
          </a:p>
          <a:p>
            <a:pPr lvl="0"/>
            <a:endParaRPr lang="ar-SA" sz="1200" b="1" dirty="0">
              <a:solidFill>
                <a:prstClr val="black"/>
              </a:solidFill>
            </a:endParaRPr>
          </a:p>
          <a:p>
            <a:pPr lvl="0"/>
            <a:endParaRPr lang="ar-SA" sz="1200" b="1" dirty="0">
              <a:solidFill>
                <a:prstClr val="black"/>
              </a:solidFill>
            </a:endParaRPr>
          </a:p>
          <a:p>
            <a:pPr lvl="0"/>
            <a:endParaRPr lang="ar-SA" sz="1200" b="1" dirty="0">
              <a:solidFill>
                <a:prstClr val="black"/>
              </a:solidFill>
            </a:endParaRPr>
          </a:p>
          <a:p>
            <a:pPr lvl="0"/>
            <a:endParaRPr lang="ar-SA" sz="1200" b="1" dirty="0">
              <a:solidFill>
                <a:prstClr val="black"/>
              </a:solidFill>
            </a:endParaRPr>
          </a:p>
        </p:txBody>
      </p:sp>
      <p:graphicFrame>
        <p:nvGraphicFramePr>
          <p:cNvPr id="62" name="جدول 6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4043816"/>
              </p:ext>
            </p:extLst>
          </p:nvPr>
        </p:nvGraphicFramePr>
        <p:xfrm>
          <a:off x="352426" y="2490569"/>
          <a:ext cx="3137794" cy="1256064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4877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757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551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715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524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0479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81231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المعيار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تصنيف</a:t>
                      </a:r>
                      <a:r>
                        <a:rPr lang="ar-SA" sz="800" b="1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ar-SA" sz="800" b="1" baseline="0" dirty="0" err="1">
                          <a:solidFill>
                            <a:schemeClr val="tx1"/>
                          </a:solidFill>
                        </a:rPr>
                        <a:t>الاجسام</a:t>
                      </a:r>
                      <a:r>
                        <a:rPr lang="ar-SA" sz="800" b="1" baseline="0" dirty="0">
                          <a:solidFill>
                            <a:schemeClr val="tx1"/>
                          </a:solidFill>
                        </a:rPr>
                        <a:t> من حيث انجذابها للمغناطيس من </a:t>
                      </a:r>
                      <a:r>
                        <a:rPr lang="ar-SA" sz="800" b="1" baseline="0" dirty="0" err="1">
                          <a:solidFill>
                            <a:schemeClr val="tx1"/>
                          </a:solidFill>
                        </a:rPr>
                        <a:t>عدمة</a:t>
                      </a:r>
                      <a:r>
                        <a:rPr lang="ar-SA" sz="800" b="1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  <a:p>
                      <a:pPr algn="ctr" rtl="1"/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رقمه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32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2339"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  <a:p>
                      <a:pPr marL="57150" indent="-57150" algn="r" rtl="1">
                        <a:buFont typeface="Wingdings" panose="05000000000000000000" pitchFamily="2" charset="2"/>
                        <a:buNone/>
                      </a:pP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  <a:p>
                      <a:pPr marL="57150" indent="-57150" algn="r" rtl="1">
                        <a:buFont typeface="Wingdings" panose="05000000000000000000" pitchFamily="2" charset="2"/>
                        <a:buNone/>
                      </a:pP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 err="1">
                          <a:solidFill>
                            <a:schemeClr val="tx1"/>
                          </a:solidFill>
                        </a:rPr>
                        <a:t>غيرمتقن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  <a:p>
                      <a:pPr marL="57150" indent="-57150" algn="r" rtl="1">
                        <a:buFont typeface="Wingdings" panose="05000000000000000000" pitchFamily="2" charset="2"/>
                        <a:buNone/>
                      </a:pP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57150" indent="57150" algn="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ملاحظة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9553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100%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من 90%إلى أقل من 100%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من80% إلى أقل من 90%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1435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أقل</a:t>
                      </a:r>
                      <a:r>
                        <a:rPr lang="ar-SA" sz="800" b="1" baseline="0" dirty="0">
                          <a:solidFill>
                            <a:schemeClr val="tx1"/>
                          </a:solidFill>
                        </a:rPr>
                        <a:t> من 80</a:t>
                      </a: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rtl="1"/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36" name="جدول 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9095514"/>
              </p:ext>
            </p:extLst>
          </p:nvPr>
        </p:nvGraphicFramePr>
        <p:xfrm>
          <a:off x="406907" y="4899895"/>
          <a:ext cx="3014705" cy="100584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4686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453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019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8910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0141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47899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المعيار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معرفة</a:t>
                      </a:r>
                      <a:r>
                        <a:rPr lang="ar-SA" sz="800" b="1" baseline="0" dirty="0">
                          <a:solidFill>
                            <a:schemeClr val="tx1"/>
                          </a:solidFill>
                        </a:rPr>
                        <a:t> مفهوم الحرارة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رقمه</a:t>
                      </a:r>
                    </a:p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34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2204"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غير 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57150" indent="57150" algn="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ملاحظة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7899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100%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من 90%إلى أقل من 100%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من80% إلى أقل من 90%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1435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أقل</a:t>
                      </a:r>
                      <a:r>
                        <a:rPr lang="ar-SA" sz="800" b="1" baseline="0" dirty="0">
                          <a:solidFill>
                            <a:schemeClr val="tx1"/>
                          </a:solidFill>
                        </a:rPr>
                        <a:t> من 80</a:t>
                      </a: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rtl="1"/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37" name="جدول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7485177"/>
              </p:ext>
            </p:extLst>
          </p:nvPr>
        </p:nvGraphicFramePr>
        <p:xfrm>
          <a:off x="368216" y="6891186"/>
          <a:ext cx="3014705" cy="100584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4686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453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019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8910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0141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47899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المعيار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التمثيل</a:t>
                      </a:r>
                      <a:r>
                        <a:rPr lang="ar-SA" sz="800" b="1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ar-SA" sz="800" b="1" baseline="0" dirty="0" err="1">
                          <a:solidFill>
                            <a:schemeClr val="tx1"/>
                          </a:solidFill>
                        </a:rPr>
                        <a:t>لاشكال</a:t>
                      </a:r>
                      <a:r>
                        <a:rPr lang="ar-SA" sz="800" b="1" baseline="0" dirty="0">
                          <a:solidFill>
                            <a:schemeClr val="tx1"/>
                          </a:solidFill>
                        </a:rPr>
                        <a:t> الكهرباء (المتحركة-الساكنة)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رقمه</a:t>
                      </a:r>
                    </a:p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36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2204"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غير 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57150" indent="57150" algn="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ملاحظة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7899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100%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من 90%إلى أقل من 100%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من80% إلى أقل من 90%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1435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أقل</a:t>
                      </a:r>
                      <a:r>
                        <a:rPr lang="ar-SA" sz="800" b="1" baseline="0" dirty="0">
                          <a:solidFill>
                            <a:schemeClr val="tx1"/>
                          </a:solidFill>
                        </a:rPr>
                        <a:t> من 80</a:t>
                      </a: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rtl="1"/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39" name="صورة 3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1453" y="1313677"/>
            <a:ext cx="753979" cy="565484"/>
          </a:xfrm>
          <a:prstGeom prst="rect">
            <a:avLst/>
          </a:prstGeom>
        </p:spPr>
      </p:pic>
      <p:pic>
        <p:nvPicPr>
          <p:cNvPr id="40" name="صورة 3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062" y="340056"/>
            <a:ext cx="753979" cy="565484"/>
          </a:xfrm>
          <a:prstGeom prst="rect">
            <a:avLst/>
          </a:prstGeom>
        </p:spPr>
      </p:pic>
      <p:pic>
        <p:nvPicPr>
          <p:cNvPr id="48" name="صورة 47" descr="ممحاة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919787" y="3938587"/>
            <a:ext cx="619125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9" name="صورة 48" descr="sm_screw_1g"/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724400" y="4005262"/>
            <a:ext cx="1085850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0" name="صورة 49" descr="image"/>
          <p:cNvPicPr/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957637" y="3890962"/>
            <a:ext cx="752475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" name="صورة 50" descr="Scissors_svg.png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2776537" y="3971925"/>
            <a:ext cx="923925" cy="304800"/>
          </a:xfrm>
          <a:prstGeom prst="rect">
            <a:avLst/>
          </a:prstGeom>
        </p:spPr>
      </p:pic>
      <p:pic>
        <p:nvPicPr>
          <p:cNvPr id="52" name="صورة 51" descr="CIRK4CAPFIGTQCAU4Z3N1CAO2AP9VCAF7TAY4CAS6Z8SSCACPLW8SCAKXZNCECA35HNLPCA0RUSS3CA3W19E7CAKB9NW8CAFC2FI0CAE8WJJ7CAY5A7W6CA7UWW6YCA0UP320CABAMTMYCAXIPH6ECAUKAEWI.jpg"/>
          <p:cNvPicPr/>
          <p:nvPr/>
        </p:nvPicPr>
        <p:blipFill>
          <a:blip r:embed="rId10"/>
          <a:stretch>
            <a:fillRect/>
          </a:stretch>
        </p:blipFill>
        <p:spPr>
          <a:xfrm>
            <a:off x="5962650" y="8020050"/>
            <a:ext cx="623887" cy="561974"/>
          </a:xfrm>
          <a:prstGeom prst="rect">
            <a:avLst/>
          </a:prstGeom>
        </p:spPr>
      </p:pic>
      <p:pic>
        <p:nvPicPr>
          <p:cNvPr id="54" name="صورة 53" descr="BE2DQCAPFV18ACA4C3652CA1I8DRACAR1CB3GCAY4O7NFCADQ7EN8CABR3L9FCAHNDHFPCAFWIRTPCAGKW458CAMO0QUPCA79PXP8CAUEIY75CAPQJKMPCA10C8ILCA6L44I2CAV8WRRVCA7OA1GOCA9KAAPP.jpg"/>
          <p:cNvPicPr/>
          <p:nvPr/>
        </p:nvPicPr>
        <p:blipFill>
          <a:blip r:embed="rId11"/>
          <a:stretch>
            <a:fillRect/>
          </a:stretch>
        </p:blipFill>
        <p:spPr>
          <a:xfrm>
            <a:off x="4953000" y="7929562"/>
            <a:ext cx="547687" cy="809625"/>
          </a:xfrm>
          <a:prstGeom prst="rect">
            <a:avLst/>
          </a:prstGeom>
        </p:spPr>
      </p:pic>
      <p:pic>
        <p:nvPicPr>
          <p:cNvPr id="56" name="صورة 55" descr="WG7RPCATACFVWCA4CFT16CARDWAYUCAWY8FVWCAB6591XCAYQV5M3CANQGFK1CAX91HHDCABNFY59CAUQHJSTCAYXQ8Z9CARKD2OYCASGQB9FCAATAPTVCA8126GWCA5YMFB3CA1KVV5LCA9HGKYWCATRKHVN.jpg"/>
          <p:cNvPicPr/>
          <p:nvPr/>
        </p:nvPicPr>
        <p:blipFill>
          <a:blip r:embed="rId12"/>
          <a:stretch>
            <a:fillRect/>
          </a:stretch>
        </p:blipFill>
        <p:spPr>
          <a:xfrm>
            <a:off x="3943350" y="8096250"/>
            <a:ext cx="757237" cy="447675"/>
          </a:xfrm>
          <a:prstGeom prst="rect">
            <a:avLst/>
          </a:prstGeom>
        </p:spPr>
      </p:pic>
      <p:pic>
        <p:nvPicPr>
          <p:cNvPr id="57" name="صورة 56" descr="UASNMCAL8ZNYGCABFC3Q5CAKU0OWFCA8L99UUCAQD30KVCAM0FO0CCAY1N9W8CAW92GKVCATSTEJQCALFZBBPCAL1ZEATCA3PAQY7CA7RI2GCCA0XAQ9ICAO6UK76CAD9X49XCAWSC1GJCASPOLAVCAC18DK6.jpg"/>
          <p:cNvPicPr/>
          <p:nvPr/>
        </p:nvPicPr>
        <p:blipFill>
          <a:blip r:embed="rId13"/>
          <a:stretch>
            <a:fillRect/>
          </a:stretch>
        </p:blipFill>
        <p:spPr>
          <a:xfrm>
            <a:off x="3209925" y="8096250"/>
            <a:ext cx="647700" cy="6524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59508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مستطيل 18"/>
          <p:cNvSpPr/>
          <p:nvPr/>
        </p:nvSpPr>
        <p:spPr>
          <a:xfrm>
            <a:off x="170715" y="377127"/>
            <a:ext cx="6519066" cy="2680397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r>
              <a:rPr lang="ar-SA" sz="1200" dirty="0"/>
              <a:t>استنتج هل يحدث تنافر </a:t>
            </a:r>
            <a:r>
              <a:rPr lang="ar-SA" sz="1200" dirty="0" err="1"/>
              <a:t>او</a:t>
            </a:r>
            <a:r>
              <a:rPr lang="ar-SA" sz="1200" dirty="0"/>
              <a:t> تجاذب من خلال </a:t>
            </a:r>
            <a:r>
              <a:rPr lang="ar-SA" sz="1200" dirty="0" err="1"/>
              <a:t>الصوره</a:t>
            </a:r>
            <a:r>
              <a:rPr lang="ar-SA" sz="1200" dirty="0"/>
              <a:t> التالية</a:t>
            </a:r>
          </a:p>
          <a:p>
            <a:endParaRPr lang="ar-SA" sz="1200" dirty="0"/>
          </a:p>
          <a:p>
            <a:r>
              <a:rPr lang="ar-SA" sz="1200" dirty="0"/>
              <a:t>قطبان متشابهان -----------</a:t>
            </a:r>
          </a:p>
          <a:p>
            <a:endParaRPr lang="ar-SA" sz="1200" dirty="0"/>
          </a:p>
          <a:p>
            <a:r>
              <a:rPr lang="ar-SA" sz="1200" dirty="0"/>
              <a:t>قطبان مختلفان ----------</a:t>
            </a:r>
          </a:p>
        </p:txBody>
      </p:sp>
      <p:sp>
        <p:nvSpPr>
          <p:cNvPr id="41" name="مربع نص 40"/>
          <p:cNvSpPr txBox="1"/>
          <p:nvPr/>
        </p:nvSpPr>
        <p:spPr>
          <a:xfrm>
            <a:off x="3305175" y="481903"/>
            <a:ext cx="3336981" cy="156966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1200" b="1" dirty="0"/>
              <a:t> السؤال </a:t>
            </a:r>
            <a:r>
              <a:rPr lang="ar-SA" sz="1200" b="1"/>
              <a:t>الرابع:  حددي </a:t>
            </a:r>
            <a:r>
              <a:rPr lang="ar-SA" sz="1200" b="1" dirty="0"/>
              <a:t>قطبي المغناطيس في الصورة التالية </a:t>
            </a:r>
            <a:endParaRPr lang="ar-SA" sz="1200" b="1" dirty="0">
              <a:solidFill>
                <a:schemeClr val="tx1"/>
              </a:solidFill>
            </a:endParaRPr>
          </a:p>
          <a:p>
            <a:endParaRPr lang="ar-SA" sz="1200" b="1" dirty="0"/>
          </a:p>
          <a:p>
            <a:r>
              <a:rPr lang="ar-SA" sz="1200" b="1" dirty="0">
                <a:solidFill>
                  <a:schemeClr val="tx1"/>
                </a:solidFill>
              </a:rPr>
              <a:t>----------                                      ----------</a:t>
            </a:r>
          </a:p>
          <a:p>
            <a:endParaRPr lang="ar-SA" sz="1200" b="1" dirty="0"/>
          </a:p>
          <a:p>
            <a:endParaRPr lang="ar-SA" sz="1200" b="1" dirty="0">
              <a:solidFill>
                <a:schemeClr val="tx1"/>
              </a:solidFill>
            </a:endParaRPr>
          </a:p>
          <a:p>
            <a:endParaRPr lang="ar-SA" sz="1200" b="1" dirty="0"/>
          </a:p>
          <a:p>
            <a:endParaRPr lang="ar-SA" sz="1200" b="1" dirty="0">
              <a:solidFill>
                <a:schemeClr val="tx1"/>
              </a:solidFill>
            </a:endParaRPr>
          </a:p>
          <a:p>
            <a:endParaRPr lang="ar-SA" sz="1200" b="1" dirty="0">
              <a:solidFill>
                <a:schemeClr val="tx1"/>
              </a:solidFill>
            </a:endParaRPr>
          </a:p>
        </p:txBody>
      </p:sp>
      <p:graphicFrame>
        <p:nvGraphicFramePr>
          <p:cNvPr id="62" name="جدول 6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4043816"/>
              </p:ext>
            </p:extLst>
          </p:nvPr>
        </p:nvGraphicFramePr>
        <p:xfrm>
          <a:off x="246915" y="480794"/>
          <a:ext cx="3014705" cy="100584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4686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453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019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8910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0141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47899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المعيار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تحديد</a:t>
                      </a:r>
                      <a:r>
                        <a:rPr lang="ar-SA" sz="800" b="1" baseline="0" dirty="0">
                          <a:solidFill>
                            <a:schemeClr val="tx1"/>
                          </a:solidFill>
                        </a:rPr>
                        <a:t> قطبي المغناطيس وكيف </a:t>
                      </a:r>
                      <a:r>
                        <a:rPr lang="ar-SA" sz="800" b="1" baseline="0" dirty="0" err="1">
                          <a:solidFill>
                            <a:schemeClr val="tx1"/>
                          </a:solidFill>
                        </a:rPr>
                        <a:t>يحدثالتجاذب</a:t>
                      </a:r>
                      <a:r>
                        <a:rPr lang="ar-SA" sz="800" b="1" baseline="0" dirty="0">
                          <a:solidFill>
                            <a:schemeClr val="tx1"/>
                          </a:solidFill>
                        </a:rPr>
                        <a:t> والتنافر بينهما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رقمه</a:t>
                      </a:r>
                    </a:p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46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2204"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غير 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57150" indent="57150" algn="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ملاحظة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7899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100%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من 90%إلى أقل من 100%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من80% إلى أقل من 90%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1435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أقل</a:t>
                      </a:r>
                      <a:r>
                        <a:rPr lang="ar-SA" sz="800" b="1" baseline="0" dirty="0">
                          <a:solidFill>
                            <a:schemeClr val="tx1"/>
                          </a:solidFill>
                        </a:rPr>
                        <a:t> من 80</a:t>
                      </a: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rtl="1"/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6" name="مستطيل 25"/>
          <p:cNvSpPr/>
          <p:nvPr/>
        </p:nvSpPr>
        <p:spPr>
          <a:xfrm>
            <a:off x="276225" y="3505200"/>
            <a:ext cx="6391275" cy="20955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endParaRPr lang="ar-SA" sz="1200" b="1" dirty="0"/>
          </a:p>
          <a:p>
            <a:endParaRPr lang="ar-SA" sz="1200" b="1" dirty="0"/>
          </a:p>
          <a:p>
            <a:endParaRPr lang="ar-SA" sz="1200" b="1" dirty="0"/>
          </a:p>
          <a:p>
            <a:endParaRPr lang="ar-SA" sz="1200" b="1" dirty="0"/>
          </a:p>
        </p:txBody>
      </p:sp>
      <p:sp>
        <p:nvSpPr>
          <p:cNvPr id="8" name="مربع نص 7"/>
          <p:cNvSpPr txBox="1"/>
          <p:nvPr/>
        </p:nvSpPr>
        <p:spPr>
          <a:xfrm>
            <a:off x="3324225" y="3568003"/>
            <a:ext cx="3336981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1200" b="1" dirty="0"/>
              <a:t>السؤال الخامس: اذكري بعض استخدامات الكهرباء 2فقط  ؟</a:t>
            </a:r>
          </a:p>
          <a:p>
            <a:endParaRPr lang="ar-SA" sz="1200" b="1" dirty="0">
              <a:solidFill>
                <a:schemeClr val="tx1"/>
              </a:solidFill>
            </a:endParaRPr>
          </a:p>
          <a:p>
            <a:endParaRPr lang="ar-SA" sz="1200" b="1" dirty="0"/>
          </a:p>
          <a:p>
            <a:r>
              <a:rPr lang="ar-SA" sz="1200" b="1" dirty="0">
                <a:solidFill>
                  <a:schemeClr val="tx1"/>
                </a:solidFill>
              </a:rPr>
              <a:t>1-</a:t>
            </a:r>
          </a:p>
          <a:p>
            <a:endParaRPr lang="ar-SA" sz="1200" b="1" dirty="0"/>
          </a:p>
          <a:p>
            <a:r>
              <a:rPr lang="ar-SA" sz="1200" b="1">
                <a:solidFill>
                  <a:schemeClr val="tx1"/>
                </a:solidFill>
              </a:rPr>
              <a:t>2-</a:t>
            </a:r>
            <a:endParaRPr lang="ar-SA" sz="1200" b="1" dirty="0">
              <a:solidFill>
                <a:schemeClr val="tx1"/>
              </a:solidFill>
            </a:endParaRPr>
          </a:p>
        </p:txBody>
      </p:sp>
      <p:graphicFrame>
        <p:nvGraphicFramePr>
          <p:cNvPr id="9" name="جدول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7485177"/>
              </p:ext>
            </p:extLst>
          </p:nvPr>
        </p:nvGraphicFramePr>
        <p:xfrm>
          <a:off x="358691" y="3690786"/>
          <a:ext cx="3014705" cy="100584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4686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453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019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8910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0141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47899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المعيار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ذكر</a:t>
                      </a:r>
                      <a:r>
                        <a:rPr lang="ar-SA" sz="800" b="1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ar-SA" sz="800" b="1" baseline="0">
                          <a:solidFill>
                            <a:schemeClr val="tx1"/>
                          </a:solidFill>
                        </a:rPr>
                        <a:t>بعض استخدامات الكهرباء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رقمه</a:t>
                      </a:r>
                    </a:p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37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2204"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غير 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57150" indent="57150" algn="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ملاحظة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7899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100%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من 90%إلى أقل من 100%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من80% إلى أقل من 90%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1435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أقل</a:t>
                      </a:r>
                      <a:r>
                        <a:rPr lang="ar-SA" sz="800" b="1" baseline="0" dirty="0">
                          <a:solidFill>
                            <a:schemeClr val="tx1"/>
                          </a:solidFill>
                        </a:rPr>
                        <a:t> من 80</a:t>
                      </a: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rtl="1"/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0" name="مربع نص 9"/>
          <p:cNvSpPr txBox="1"/>
          <p:nvPr/>
        </p:nvSpPr>
        <p:spPr>
          <a:xfrm>
            <a:off x="590551" y="6762750"/>
            <a:ext cx="6004506" cy="37885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dirty="0"/>
              <a:t>معلمة المادة/                                     قائدة المدرسة/</a:t>
            </a:r>
          </a:p>
        </p:txBody>
      </p:sp>
      <p:pic>
        <p:nvPicPr>
          <p:cNvPr id="12" name="Picture 5" descr="المغناطيس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81AEDC"/>
              </a:clrFrom>
              <a:clrTo>
                <a:srgbClr val="81AED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35163" y="1676400"/>
            <a:ext cx="1141412" cy="1119188"/>
          </a:xfrm>
          <a:prstGeom prst="rect">
            <a:avLst/>
          </a:prstGeom>
          <a:noFill/>
        </p:spPr>
      </p:pic>
      <p:pic>
        <p:nvPicPr>
          <p:cNvPr id="13" name="Picture 2" descr="1_1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9A"/>
              </a:clrFrom>
              <a:clrTo>
                <a:srgbClr val="FFFF9A">
                  <a:alpha val="0"/>
                </a:srgbClr>
              </a:clrTo>
            </a:clrChange>
          </a:blip>
          <a:srcRect l="10745" t="10498" r="10561" b="46895"/>
          <a:stretch>
            <a:fillRect/>
          </a:stretch>
        </p:blipFill>
        <p:spPr bwMode="auto">
          <a:xfrm>
            <a:off x="4400550" y="723900"/>
            <a:ext cx="16859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135950854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899</TotalTime>
  <Words>660</Words>
  <Application>Microsoft Office PowerPoint</Application>
  <PresentationFormat>عرض على الشاشة (4:3)</PresentationFormat>
  <Paragraphs>267</Paragraphs>
  <Slides>4</Slides>
  <Notes>3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6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4</vt:i4>
      </vt:variant>
    </vt:vector>
  </HeadingPairs>
  <TitlesOfParts>
    <vt:vector size="11" baseType="lpstr">
      <vt:lpstr>Arial</vt:lpstr>
      <vt:lpstr>Arial Unicode MS</vt:lpstr>
      <vt:lpstr>Calibri</vt:lpstr>
      <vt:lpstr>Calibri Light</vt:lpstr>
      <vt:lpstr>Times New Roman</vt:lpstr>
      <vt:lpstr>Wingdings</vt:lpstr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خيريه القحطاني</dc:creator>
  <cp:lastModifiedBy>ALI ALAMRAH</cp:lastModifiedBy>
  <cp:revision>110</cp:revision>
  <dcterms:created xsi:type="dcterms:W3CDTF">2016-10-19T21:09:54Z</dcterms:created>
  <dcterms:modified xsi:type="dcterms:W3CDTF">2017-04-24T15:31:49Z</dcterms:modified>
</cp:coreProperties>
</file>