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16" r:id="rId3"/>
    <p:sldId id="414" r:id="rId4"/>
    <p:sldId id="415" r:id="rId5"/>
    <p:sldId id="412" r:id="rId6"/>
    <p:sldId id="419" r:id="rId7"/>
    <p:sldId id="335" r:id="rId8"/>
    <p:sldId id="420" r:id="rId9"/>
    <p:sldId id="421" r:id="rId10"/>
    <p:sldId id="411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015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33FF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398"/>
      </p:cViewPr>
      <p:guideLst>
        <p:guide orient="horz" pos="2183"/>
        <p:guide pos="3840"/>
        <p:guide orient="horz" pos="3015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927344" y="2670931"/>
            <a:ext cx="8374735" cy="1265254"/>
            <a:chOff x="9198889" y="2670931"/>
            <a:chExt cx="83747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1" y="3113746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نبيِّي محمَّدٌ صلى الله عليه وسلم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03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66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461872"/>
            <a:chOff x="538318" y="1529365"/>
            <a:chExt cx="2658769" cy="116989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24557" y="2008525"/>
              <a:ext cx="1897142" cy="690733"/>
              <a:chOff x="3436196" y="5466316"/>
              <a:chExt cx="1897142" cy="69073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36196" y="5689071"/>
                <a:ext cx="1897142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نبيِّي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375431" y="18594"/>
            <a:ext cx="4796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نبيِّي محمَّدٌ صلى الله عليه وسلم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969829" y="1338109"/>
            <a:ext cx="3222171" cy="790004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مَنْ عَلَّمنا دِينَ الإسلامِ ؟</a:t>
            </a:r>
          </a:p>
        </p:txBody>
      </p:sp>
      <p:grpSp>
        <p:nvGrpSpPr>
          <p:cNvPr id="19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3086127" y="599731"/>
            <a:ext cx="4172344" cy="5958750"/>
            <a:chOff x="1162948" y="497748"/>
            <a:chExt cx="2172294" cy="5646976"/>
          </a:xfrm>
        </p:grpSpPr>
        <p:sp>
          <p:nvSpPr>
            <p:cNvPr id="20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848128" cy="3628519"/>
              <a:chOff x="5097487" y="2110153"/>
              <a:chExt cx="2136858" cy="4195397"/>
            </a:xfrm>
          </p:grpSpPr>
          <p:sp>
            <p:nvSpPr>
              <p:cNvPr id="37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41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2043220" cy="640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050"/>
                    </a:solidFill>
                    <a:latin typeface="Oswald" panose="02000503000000000000" pitchFamily="2" charset="0"/>
                  </a:rPr>
                  <a:t>1</a:t>
                </a:r>
                <a:endParaRPr lang="en-US" sz="3200" b="1" dirty="0">
                  <a:solidFill>
                    <a:srgbClr val="00B050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24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278689" y="4871591"/>
              <a:ext cx="1986176" cy="793869"/>
              <a:chOff x="353292" y="4054653"/>
              <a:chExt cx="2296472" cy="917892"/>
            </a:xfrm>
          </p:grpSpPr>
          <p:sp>
            <p:nvSpPr>
              <p:cNvPr id="35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353292" y="4054653"/>
                <a:ext cx="221989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36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415566" y="4061998"/>
                <a:ext cx="2234198" cy="910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نبيِّي مُحَمدٌ بنُ عبدِ الله بن عبد المُطَّلب صلى الله عليه و سلم.</a:t>
                </a:r>
              </a:p>
            </p:txBody>
          </p:sp>
        </p:grpSp>
        <p:sp>
          <p:nvSpPr>
            <p:cNvPr id="26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31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3176188" y="6902219"/>
            <a:ext cx="3194829" cy="247051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85">
            <a:extLst>
              <a:ext uri="{FF2B5EF4-FFF2-40B4-BE49-F238E27FC236}">
                <a16:creationId xmlns:a16="http://schemas.microsoft.com/office/drawing/2014/main" id="{B3DA9073-3627-4023-9264-D556BB70752A}"/>
              </a:ext>
            </a:extLst>
          </p:cNvPr>
          <p:cNvSpPr/>
          <p:nvPr/>
        </p:nvSpPr>
        <p:spPr>
          <a:xfrm rot="5400000">
            <a:off x="9871245" y="4683364"/>
            <a:ext cx="2087275" cy="2094946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4" name="Group 92">
            <a:extLst>
              <a:ext uri="{FF2B5EF4-FFF2-40B4-BE49-F238E27FC236}">
                <a16:creationId xmlns:a16="http://schemas.microsoft.com/office/drawing/2014/main" id="{E754AA86-DEC5-418C-B5F1-971A8FE2B830}"/>
              </a:ext>
            </a:extLst>
          </p:cNvPr>
          <p:cNvGrpSpPr/>
          <p:nvPr/>
        </p:nvGrpSpPr>
        <p:grpSpPr>
          <a:xfrm>
            <a:off x="10764991" y="4777887"/>
            <a:ext cx="243227" cy="34567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5" name="Oval 99">
              <a:extLst>
                <a:ext uri="{FF2B5EF4-FFF2-40B4-BE49-F238E27FC236}">
                  <a16:creationId xmlns:a16="http://schemas.microsoft.com/office/drawing/2014/main" id="{2566FC63-963D-43A2-AD3C-B16DAF2182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10">
              <a:extLst>
                <a:ext uri="{FF2B5EF4-FFF2-40B4-BE49-F238E27FC236}">
                  <a16:creationId xmlns:a16="http://schemas.microsoft.com/office/drawing/2014/main" id="{B3A238A7-50BF-47F6-AD61-D3F5BE1FDBE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102">
              <a:extLst>
                <a:ext uri="{FF2B5EF4-FFF2-40B4-BE49-F238E27FC236}">
                  <a16:creationId xmlns:a16="http://schemas.microsoft.com/office/drawing/2014/main" id="{71853673-4172-4139-B96D-4A6A1676897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Freeform: Shape 85">
            <a:extLst>
              <a:ext uri="{FF2B5EF4-FFF2-40B4-BE49-F238E27FC236}">
                <a16:creationId xmlns:a16="http://schemas.microsoft.com/office/drawing/2014/main" id="{B3DA9073-3627-4023-9264-D556BB70752A}"/>
              </a:ext>
            </a:extLst>
          </p:cNvPr>
          <p:cNvSpPr/>
          <p:nvPr/>
        </p:nvSpPr>
        <p:spPr>
          <a:xfrm rot="5400000">
            <a:off x="8973664" y="2601338"/>
            <a:ext cx="2087275" cy="2094946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2" name="Group 92">
            <a:extLst>
              <a:ext uri="{FF2B5EF4-FFF2-40B4-BE49-F238E27FC236}">
                <a16:creationId xmlns:a16="http://schemas.microsoft.com/office/drawing/2014/main" id="{E754AA86-DEC5-418C-B5F1-971A8FE2B830}"/>
              </a:ext>
            </a:extLst>
          </p:cNvPr>
          <p:cNvGrpSpPr/>
          <p:nvPr/>
        </p:nvGrpSpPr>
        <p:grpSpPr>
          <a:xfrm>
            <a:off x="9867410" y="2695861"/>
            <a:ext cx="243227" cy="34567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3" name="Oval 99">
              <a:extLst>
                <a:ext uri="{FF2B5EF4-FFF2-40B4-BE49-F238E27FC236}">
                  <a16:creationId xmlns:a16="http://schemas.microsoft.com/office/drawing/2014/main" id="{2566FC63-963D-43A2-AD3C-B16DAF2182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10">
              <a:extLst>
                <a:ext uri="{FF2B5EF4-FFF2-40B4-BE49-F238E27FC236}">
                  <a16:creationId xmlns:a16="http://schemas.microsoft.com/office/drawing/2014/main" id="{B3A238A7-50BF-47F6-AD61-D3F5BE1FDBE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102">
              <a:extLst>
                <a:ext uri="{FF2B5EF4-FFF2-40B4-BE49-F238E27FC236}">
                  <a16:creationId xmlns:a16="http://schemas.microsoft.com/office/drawing/2014/main" id="{71853673-4172-4139-B96D-4A6A1676897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10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4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2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3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5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6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7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8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9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2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3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5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6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7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9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7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6" presetClass="emph" presetSubtype="0" autoRev="1" fill="hold" grpId="1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52" dur="2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200000" y="2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autoRev="1" fill="hold" grpId="1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200" fill="hold"/>
                                            <p:tgtEl>
                                              <p:spTgt spid="48"/>
                                            </p:tgtEl>
                                          </p:cBhvr>
                                          <p:by x="200000" y="2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42" grpId="0" animBg="1"/>
          <p:bldP spid="42" grpId="1" animBg="1"/>
          <p:bldP spid="43" grpId="0" animBg="1"/>
          <p:bldP spid="43" grpId="1" animBg="1"/>
          <p:bldP spid="48" grpId="0" animBg="1"/>
          <p:bldP spid="4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4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5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6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7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8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9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5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6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7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9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7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6" presetClass="emph" presetSubtype="0" autoRev="1" fill="hold" grpId="1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52" dur="2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200000" y="2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autoRev="1" fill="hold" grpId="1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200" fill="hold"/>
                                            <p:tgtEl>
                                              <p:spTgt spid="48"/>
                                            </p:tgtEl>
                                          </p:cBhvr>
                                          <p:by x="200000" y="2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42" grpId="0" animBg="1"/>
          <p:bldP spid="42" grpId="1" animBg="1"/>
          <p:bldP spid="43" grpId="0" animBg="1"/>
          <p:bldP spid="43" grpId="1" animBg="1"/>
          <p:bldP spid="48" grpId="0" animBg="1"/>
          <p:bldP spid="48" grpId="1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419678"/>
            <a:chOff x="433987" y="1526310"/>
            <a:chExt cx="2748179" cy="141967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الوحدة3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46356" y="2068272"/>
              <a:ext cx="1840475" cy="877716"/>
              <a:chOff x="3357995" y="5526063"/>
              <a:chExt cx="1840475" cy="8777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57995" y="5819004"/>
                <a:ext cx="1840475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نبيِّي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534052" y="449590"/>
            <a:ext cx="3657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أَرْسلَهُ اللهُ إلى جميعِ الناسِ لـ :</a:t>
            </a: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4451774" y="711200"/>
            <a:ext cx="4561597" cy="5790061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585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2</a:t>
                </a:r>
                <a:endParaRPr lang="en-US" sz="24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209142" y="4906711"/>
              <a:ext cx="1994290" cy="1011317"/>
              <a:chOff x="279481" y="4118417"/>
              <a:chExt cx="2305855" cy="1169312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279481" y="4118417"/>
                <a:ext cx="230585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326111" y="4331858"/>
                <a:ext cx="2229479" cy="955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+mj-lt"/>
                  </a:rPr>
                  <a:t>ليدعُوَهم إلى عبادةِ الله وحده وتَرْكِ عبادةِ غيرِه</a:t>
                </a: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4679932" y="6821849"/>
            <a:ext cx="3173490" cy="27020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85">
            <a:extLst>
              <a:ext uri="{FF2B5EF4-FFF2-40B4-BE49-F238E27FC236}">
                <a16:creationId xmlns:a16="http://schemas.microsoft.com/office/drawing/2014/main" id="{B3DA9073-3627-4023-9264-D556BB70752A}"/>
              </a:ext>
            </a:extLst>
          </p:cNvPr>
          <p:cNvSpPr/>
          <p:nvPr/>
        </p:nvSpPr>
        <p:spPr>
          <a:xfrm rot="5400000">
            <a:off x="9713686" y="3323310"/>
            <a:ext cx="2087275" cy="2094946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92">
            <a:extLst>
              <a:ext uri="{FF2B5EF4-FFF2-40B4-BE49-F238E27FC236}">
                <a16:creationId xmlns:a16="http://schemas.microsoft.com/office/drawing/2014/main" id="{E754AA86-DEC5-418C-B5F1-971A8FE2B830}"/>
              </a:ext>
            </a:extLst>
          </p:cNvPr>
          <p:cNvGrpSpPr/>
          <p:nvPr/>
        </p:nvGrpSpPr>
        <p:grpSpPr>
          <a:xfrm>
            <a:off x="10607432" y="3417833"/>
            <a:ext cx="243227" cy="34567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99">
              <a:extLst>
                <a:ext uri="{FF2B5EF4-FFF2-40B4-BE49-F238E27FC236}">
                  <a16:creationId xmlns:a16="http://schemas.microsoft.com/office/drawing/2014/main" id="{2566FC63-963D-43A2-AD3C-B16DAF2182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B3A238A7-50BF-47F6-AD61-D3F5BE1FDBE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102">
              <a:extLst>
                <a:ext uri="{FF2B5EF4-FFF2-40B4-BE49-F238E27FC236}">
                  <a16:creationId xmlns:a16="http://schemas.microsoft.com/office/drawing/2014/main" id="{71853673-4172-4139-B96D-4A6A1676897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034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200" fill="hold"/>
                                            <p:tgtEl>
                                              <p:spTgt spid="36"/>
                                            </p:tgtEl>
                                          </p:cBhvr>
                                          <p:by x="200000" y="2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36" grpId="0" animBg="1"/>
          <p:bldP spid="36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200" fill="hold"/>
                                            <p:tgtEl>
                                              <p:spTgt spid="36"/>
                                            </p:tgtEl>
                                          </p:cBhvr>
                                          <p:by x="200000" y="2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36" grpId="0" animBg="1"/>
          <p:bldP spid="36" grpId="1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433274"/>
            <a:chOff x="433987" y="1526310"/>
            <a:chExt cx="2748179" cy="143327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الوحدة3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27314" y="2068272"/>
              <a:ext cx="1959430" cy="891312"/>
              <a:chOff x="3338953" y="5526063"/>
              <a:chExt cx="1959430" cy="89131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38953" y="5832600"/>
                <a:ext cx="1959430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نبيِّي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046175" y="-42837"/>
            <a:ext cx="689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نبيِّي محمَّدٌ صلى الله عليه و سلم</a:t>
            </a: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4264072" y="422566"/>
            <a:ext cx="4821871" cy="6080093"/>
            <a:chOff x="5136815" y="64631"/>
            <a:chExt cx="2172294" cy="6080093"/>
          </a:xfrm>
        </p:grpSpPr>
        <p:sp>
          <p:nvSpPr>
            <p:cNvPr id="117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218275" y="2516205"/>
              <a:ext cx="1994293" cy="3628519"/>
              <a:chOff x="4934353" y="2110153"/>
              <a:chExt cx="2305858" cy="4195397"/>
            </a:xfrm>
          </p:grpSpPr>
          <p:sp>
            <p:nvSpPr>
              <p:cNvPr id="13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4934353" y="3125562"/>
                <a:ext cx="2305858" cy="676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3</a:t>
                </a:r>
                <a:endParaRPr lang="en-US" sz="2400" b="1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2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326549" y="4577746"/>
              <a:ext cx="1837796" cy="889867"/>
              <a:chOff x="421832" y="3726691"/>
              <a:chExt cx="2124910" cy="1028891"/>
            </a:xfrm>
          </p:grpSpPr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1066791" y="3726691"/>
                <a:ext cx="1296372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ar-SY" sz="24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421832" y="4150619"/>
                <a:ext cx="2124910" cy="604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FFFF00"/>
                    </a:solidFill>
                    <a:latin typeface="Oswald" panose="02000503000000000000" pitchFamily="2" charset="0"/>
                  </a:rPr>
                  <a:t>مَن أطاعَ الرسولَ دَخَلَ الجَنَّةَ</a:t>
                </a:r>
              </a:p>
            </p:txBody>
          </p:sp>
        </p:grp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2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sp>
        <p:nvSpPr>
          <p:cNvPr id="176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4383823" y="6859323"/>
            <a:ext cx="3314435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9367918" y="6876383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1453425" y="6867280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5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503020"/>
            <a:chOff x="538318" y="1529365"/>
            <a:chExt cx="2658769" cy="120282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01127" y="2008525"/>
              <a:ext cx="1854106" cy="723662"/>
              <a:chOff x="3412766" y="5466316"/>
              <a:chExt cx="1854106" cy="72366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12766" y="5722000"/>
                <a:ext cx="1854106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نبيِّي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972293" y="173608"/>
            <a:ext cx="53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نبيِّي محمَّدٌ صلى الله عليه و سلم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919958"/>
            <a:ext cx="7717504" cy="2224858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021545" y="924421"/>
              <a:ext cx="3425090" cy="3295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أنا أُحِبُّ نبيِّي مُحَمَّداً صلى الله عليه وسلم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116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42" y="2900540"/>
            <a:ext cx="1233755" cy="1109133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466157"/>
            <a:chOff x="538318" y="1529365"/>
            <a:chExt cx="2658769" cy="117332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576141" cy="694162"/>
              <a:chOff x="3563328" y="5466316"/>
              <a:chExt cx="1576141" cy="69416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576141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نبيِّي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026849" y="0"/>
            <a:ext cx="5963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</a:rPr>
              <a:t>نبيِّي محمَّدٌ صلى الله عليه و سلم</a:t>
            </a:r>
          </a:p>
        </p:txBody>
      </p:sp>
      <p:grpSp>
        <p:nvGrpSpPr>
          <p:cNvPr id="85" name="Group 5">
            <a:extLst>
              <a:ext uri="{FF2B5EF4-FFF2-40B4-BE49-F238E27FC236}">
                <a16:creationId xmlns:a16="http://schemas.microsoft.com/office/drawing/2014/main" id="{6F560126-A9B2-4977-8BF5-D44572F7575A}"/>
              </a:ext>
            </a:extLst>
          </p:cNvPr>
          <p:cNvGrpSpPr/>
          <p:nvPr/>
        </p:nvGrpSpPr>
        <p:grpSpPr>
          <a:xfrm>
            <a:off x="4009343" y="2243125"/>
            <a:ext cx="5305263" cy="1391963"/>
            <a:chOff x="1378226" y="795384"/>
            <a:chExt cx="5248242" cy="1036307"/>
          </a:xfrm>
        </p:grpSpPr>
        <p:sp>
          <p:nvSpPr>
            <p:cNvPr id="86" name="Rectangle 21">
              <a:extLst>
                <a:ext uri="{FF2B5EF4-FFF2-40B4-BE49-F238E27FC236}">
                  <a16:creationId xmlns:a16="http://schemas.microsoft.com/office/drawing/2014/main" id="{414DC981-5ADA-46E3-B7B4-128D159CC8B2}"/>
                </a:ext>
              </a:extLst>
            </p:cNvPr>
            <p:cNvSpPr/>
            <p:nvPr/>
          </p:nvSpPr>
          <p:spPr>
            <a:xfrm flipH="1">
              <a:off x="5779968" y="1044735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15">
              <a:extLst>
                <a:ext uri="{FF2B5EF4-FFF2-40B4-BE49-F238E27FC236}">
                  <a16:creationId xmlns:a16="http://schemas.microsoft.com/office/drawing/2014/main" id="{19169645-2EC2-4625-94AE-8F07CAB54B17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A76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4">
              <a:extLst>
                <a:ext uri="{FF2B5EF4-FFF2-40B4-BE49-F238E27FC236}">
                  <a16:creationId xmlns:a16="http://schemas.microsoft.com/office/drawing/2014/main" id="{983CE46A-FB40-4624-9ABC-570D7F344598}"/>
                </a:ext>
              </a:extLst>
            </p:cNvPr>
            <p:cNvSpPr/>
            <p:nvPr/>
          </p:nvSpPr>
          <p:spPr>
            <a:xfrm>
              <a:off x="1378226" y="1113182"/>
              <a:ext cx="4505739" cy="662609"/>
            </a:xfrm>
            <a:prstGeom prst="rect">
              <a:avLst/>
            </a:prstGeom>
            <a:gradFill flip="none" rotWithShape="1">
              <a:gsLst>
                <a:gs pos="100000">
                  <a:srgbClr val="D48D3E"/>
                </a:gs>
                <a:gs pos="0">
                  <a:srgbClr val="FAC86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1">
              <a:extLst>
                <a:ext uri="{FF2B5EF4-FFF2-40B4-BE49-F238E27FC236}">
                  <a16:creationId xmlns:a16="http://schemas.microsoft.com/office/drawing/2014/main" id="{ABA71809-E271-4A09-A03C-DFE27AFC4C64}"/>
                </a:ext>
              </a:extLst>
            </p:cNvPr>
            <p:cNvGrpSpPr/>
            <p:nvPr/>
          </p:nvGrpSpPr>
          <p:grpSpPr>
            <a:xfrm>
              <a:off x="5592288" y="1513843"/>
              <a:ext cx="390125" cy="205592"/>
              <a:chOff x="5592288" y="1513843"/>
              <a:chExt cx="390125" cy="205592"/>
            </a:xfrm>
          </p:grpSpPr>
          <p:sp>
            <p:nvSpPr>
              <p:cNvPr id="92" name="Oval 17">
                <a:extLst>
                  <a:ext uri="{FF2B5EF4-FFF2-40B4-BE49-F238E27FC236}">
                    <a16:creationId xmlns:a16="http://schemas.microsoft.com/office/drawing/2014/main" id="{9F0E3D53-0ACB-4F4F-804C-E7E085A609A4}"/>
                  </a:ext>
                </a:extLst>
              </p:cNvPr>
              <p:cNvSpPr/>
              <p:nvPr/>
            </p:nvSpPr>
            <p:spPr>
              <a:xfrm>
                <a:off x="5592288" y="1513843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FBD48F"/>
                  </a:gs>
                  <a:gs pos="14000">
                    <a:srgbClr val="A76124"/>
                  </a:gs>
                  <a:gs pos="100000">
                    <a:srgbClr val="CE8537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3" name="Freeform: Shape 16">
                <a:extLst>
                  <a:ext uri="{FF2B5EF4-FFF2-40B4-BE49-F238E27FC236}">
                    <a16:creationId xmlns:a16="http://schemas.microsoft.com/office/drawing/2014/main" id="{2E50A763-0B7B-4D37-A6F3-62D1D863A6BA}"/>
                  </a:ext>
                </a:extLst>
              </p:cNvPr>
              <p:cNvSpPr/>
              <p:nvPr/>
            </p:nvSpPr>
            <p:spPr>
              <a:xfrm rot="16200000" flipH="1">
                <a:off x="5760363" y="1592803"/>
                <a:ext cx="107266" cy="11464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A761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" name="Freeform: Shape 18">
              <a:extLst>
                <a:ext uri="{FF2B5EF4-FFF2-40B4-BE49-F238E27FC236}">
                  <a16:creationId xmlns:a16="http://schemas.microsoft.com/office/drawing/2014/main" id="{D2AD0E06-8D9F-4DD5-9E05-2C3EB697382F}"/>
                </a:ext>
              </a:extLst>
            </p:cNvPr>
            <p:cNvSpPr/>
            <p:nvPr/>
          </p:nvSpPr>
          <p:spPr>
            <a:xfrm>
              <a:off x="5754679" y="1214955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DD82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20">
              <a:extLst>
                <a:ext uri="{FF2B5EF4-FFF2-40B4-BE49-F238E27FC236}">
                  <a16:creationId xmlns:a16="http://schemas.microsoft.com/office/drawing/2014/main" id="{510B3847-4C38-40D9-AC12-2D77E0A60037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FBD48F"/>
                </a:gs>
                <a:gs pos="100000">
                  <a:srgbClr val="CE8537"/>
                </a:gs>
                <a:gs pos="0">
                  <a:srgbClr val="FAC86F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6">
            <a:extLst>
              <a:ext uri="{FF2B5EF4-FFF2-40B4-BE49-F238E27FC236}">
                <a16:creationId xmlns:a16="http://schemas.microsoft.com/office/drawing/2014/main" id="{F079A243-BADC-4F31-A412-9EEEAF6AB328}"/>
              </a:ext>
            </a:extLst>
          </p:cNvPr>
          <p:cNvSpPr/>
          <p:nvPr/>
        </p:nvSpPr>
        <p:spPr>
          <a:xfrm>
            <a:off x="3762020" y="1037856"/>
            <a:ext cx="494647" cy="5855681"/>
          </a:xfrm>
          <a:prstGeom prst="rect">
            <a:avLst/>
          </a:prstGeom>
          <a:solidFill>
            <a:srgbClr val="F4F4F4"/>
          </a:solidFill>
          <a:ln>
            <a:noFill/>
          </a:ln>
          <a:effectLst>
            <a:outerShdw blurRad="139700" dist="889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7">
            <a:extLst>
              <a:ext uri="{FF2B5EF4-FFF2-40B4-BE49-F238E27FC236}">
                <a16:creationId xmlns:a16="http://schemas.microsoft.com/office/drawing/2014/main" id="{C12A8588-5ADA-4E19-8F0A-032EEE6E8825}"/>
              </a:ext>
            </a:extLst>
          </p:cNvPr>
          <p:cNvSpPr/>
          <p:nvPr/>
        </p:nvSpPr>
        <p:spPr>
          <a:xfrm>
            <a:off x="3333814" y="763983"/>
            <a:ext cx="931253" cy="3153448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8">
            <a:extLst>
              <a:ext uri="{FF2B5EF4-FFF2-40B4-BE49-F238E27FC236}">
                <a16:creationId xmlns:a16="http://schemas.microsoft.com/office/drawing/2014/main" id="{3590F781-0837-4676-9418-4B6E4419095F}"/>
              </a:ext>
            </a:extLst>
          </p:cNvPr>
          <p:cNvSpPr txBox="1"/>
          <p:nvPr/>
        </p:nvSpPr>
        <p:spPr>
          <a:xfrm>
            <a:off x="4265067" y="2706079"/>
            <a:ext cx="4053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Impact" panose="020B0806030902050204" pitchFamily="34" charset="0"/>
              </a:rPr>
              <a:t>عندما أسمعُ اسمَ الرسولِ صلى الله عليه وسلم أقولُ:</a:t>
            </a:r>
            <a:endParaRPr lang="en-US" sz="2400" b="1" dirty="0">
              <a:latin typeface="Impact" panose="020B0806030902050204" pitchFamily="34" charset="0"/>
            </a:endParaRPr>
          </a:p>
        </p:txBody>
      </p:sp>
      <p:grpSp>
        <p:nvGrpSpPr>
          <p:cNvPr id="97" name="Group 77">
            <a:extLst>
              <a:ext uri="{FF2B5EF4-FFF2-40B4-BE49-F238E27FC236}">
                <a16:creationId xmlns:a16="http://schemas.microsoft.com/office/drawing/2014/main" id="{8B6BFC09-0141-4793-AD58-F0DC472F391D}"/>
              </a:ext>
            </a:extLst>
          </p:cNvPr>
          <p:cNvGrpSpPr/>
          <p:nvPr/>
        </p:nvGrpSpPr>
        <p:grpSpPr>
          <a:xfrm>
            <a:off x="9184521" y="2978959"/>
            <a:ext cx="1031771" cy="400110"/>
            <a:chOff x="6470402" y="1165735"/>
            <a:chExt cx="1057751" cy="410184"/>
          </a:xfrm>
        </p:grpSpPr>
        <p:sp>
          <p:nvSpPr>
            <p:cNvPr id="98" name="Isosceles Triangle 53">
              <a:extLst>
                <a:ext uri="{FF2B5EF4-FFF2-40B4-BE49-F238E27FC236}">
                  <a16:creationId xmlns:a16="http://schemas.microsoft.com/office/drawing/2014/main" id="{E27C0E73-05C1-4AFF-9EF6-86FB008D9784}"/>
                </a:ext>
              </a:extLst>
            </p:cNvPr>
            <p:cNvSpPr/>
            <p:nvPr/>
          </p:nvSpPr>
          <p:spPr>
            <a:xfrm rot="16200000">
              <a:off x="6449597" y="1235760"/>
              <a:ext cx="301671" cy="260061"/>
            </a:xfrm>
            <a:prstGeom prst="triangle">
              <a:avLst/>
            </a:prstGeom>
            <a:solidFill>
              <a:srgbClr val="DB99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57">
              <a:extLst>
                <a:ext uri="{FF2B5EF4-FFF2-40B4-BE49-F238E27FC236}">
                  <a16:creationId xmlns:a16="http://schemas.microsoft.com/office/drawing/2014/main" id="{9B5399B4-415D-4ECA-B5DA-F5F7B3441AF8}"/>
                </a:ext>
              </a:extLst>
            </p:cNvPr>
            <p:cNvSpPr txBox="1"/>
            <p:nvPr/>
          </p:nvSpPr>
          <p:spPr>
            <a:xfrm>
              <a:off x="6681578" y="1165735"/>
              <a:ext cx="846575" cy="410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0" name="Group 61">
            <a:extLst>
              <a:ext uri="{FF2B5EF4-FFF2-40B4-BE49-F238E27FC236}">
                <a16:creationId xmlns:a16="http://schemas.microsoft.com/office/drawing/2014/main" id="{0CDBD64D-2E5D-4EAA-A554-66D4CC847768}"/>
              </a:ext>
            </a:extLst>
          </p:cNvPr>
          <p:cNvGrpSpPr/>
          <p:nvPr/>
        </p:nvGrpSpPr>
        <p:grpSpPr>
          <a:xfrm>
            <a:off x="8925293" y="2439015"/>
            <a:ext cx="3205221" cy="1100433"/>
            <a:chOff x="5855105" y="353751"/>
            <a:chExt cx="6126822" cy="1128142"/>
          </a:xfrm>
        </p:grpSpPr>
        <p:sp>
          <p:nvSpPr>
            <p:cNvPr id="101" name="TextBox 62">
              <a:extLst>
                <a:ext uri="{FF2B5EF4-FFF2-40B4-BE49-F238E27FC236}">
                  <a16:creationId xmlns:a16="http://schemas.microsoft.com/office/drawing/2014/main" id="{BC136A21-C2CA-40D6-9D4B-05519F8881AD}"/>
                </a:ext>
              </a:extLst>
            </p:cNvPr>
            <p:cNvSpPr txBox="1"/>
            <p:nvPr/>
          </p:nvSpPr>
          <p:spPr>
            <a:xfrm>
              <a:off x="5855105" y="353751"/>
              <a:ext cx="4793189" cy="410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02" name="TextBox 63">
              <a:extLst>
                <a:ext uri="{FF2B5EF4-FFF2-40B4-BE49-F238E27FC236}">
                  <a16:creationId xmlns:a16="http://schemas.microsoft.com/office/drawing/2014/main" id="{65642DA4-22E8-427A-90E4-1C6FA76B546E}"/>
                </a:ext>
              </a:extLst>
            </p:cNvPr>
            <p:cNvSpPr txBox="1"/>
            <p:nvPr/>
          </p:nvSpPr>
          <p:spPr>
            <a:xfrm>
              <a:off x="6334841" y="826897"/>
              <a:ext cx="5647086" cy="536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/>
                <a:t>صلى الله عليه و سلم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103" name="Straight Connector 64">
              <a:extLst>
                <a:ext uri="{FF2B5EF4-FFF2-40B4-BE49-F238E27FC236}">
                  <a16:creationId xmlns:a16="http://schemas.microsoft.com/office/drawing/2014/main" id="{6BE5F6CA-B241-4CDB-A6ED-880EBDF0F26F}"/>
                </a:ext>
              </a:extLst>
            </p:cNvPr>
            <p:cNvCxnSpPr/>
            <p:nvPr/>
          </p:nvCxnSpPr>
          <p:spPr>
            <a:xfrm>
              <a:off x="7710911" y="1481893"/>
              <a:ext cx="3756074" cy="0"/>
            </a:xfrm>
            <a:prstGeom prst="line">
              <a:avLst/>
            </a:prstGeom>
            <a:ln>
              <a:solidFill>
                <a:schemeClr val="bg1">
                  <a:lumMod val="9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304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D8E608BA-129E-46DF-8A92-CA641EC6F1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085D974E-F8E1-4825-9C5C-60411485B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807877A-43D8-4AA2-A166-8DB8D8D4FD0D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32CD16C1-A8C9-4C31-B4C0-CB8A76DE0BFE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26001FDE-AD44-4F6C-BFAD-708578BBC9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2761"/>
            <a:ext cx="2786743" cy="1419119"/>
            <a:chOff x="538318" y="1524080"/>
            <a:chExt cx="2658769" cy="1135679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48159" y="152408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1942552"/>
              <a:ext cx="1432743" cy="717207"/>
              <a:chOff x="3563328" y="5400343"/>
              <a:chExt cx="1432743" cy="717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3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49572"/>
                <a:ext cx="1432743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نبيِّي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867546" y="173608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الْأَسْئِلَةُ             </a:t>
            </a:r>
            <a:r>
              <a:rPr lang="ar-SY" sz="3200" b="1" dirty="0">
                <a:latin typeface="Century Gothic" panose="020B0502020202020204" pitchFamily="34" charset="0"/>
              </a:rPr>
              <a:t>1- أ</a:t>
            </a:r>
            <a:r>
              <a:rPr lang="ar-SY" sz="2400" b="1" dirty="0">
                <a:latin typeface="Century Gothic" panose="020B0502020202020204" pitchFamily="34" charset="0"/>
              </a:rPr>
              <a:t>صل كل عبارة في العمودِ ( 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</a:t>
            </a:r>
            <a:r>
              <a:rPr lang="ar-SY" sz="2400" b="1" dirty="0">
                <a:latin typeface="Century Gothic" panose="020B0502020202020204" pitchFamily="34" charset="0"/>
              </a:rPr>
              <a:t>) بما يُناسِبُها في العمودِ (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ب</a:t>
            </a:r>
            <a:r>
              <a:rPr lang="ar-SY" sz="2400" b="1" dirty="0">
                <a:latin typeface="Century Gothic" panose="020B0502020202020204" pitchFamily="34" charset="0"/>
              </a:rPr>
              <a:t>):؟ 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pic>
        <p:nvPicPr>
          <p:cNvPr id="8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206" y="2128112"/>
            <a:ext cx="3337597" cy="3469781"/>
          </a:xfrm>
          <a:prstGeom prst="rect">
            <a:avLst/>
          </a:prstGeom>
        </p:spPr>
      </p:pic>
      <p:pic>
        <p:nvPicPr>
          <p:cNvPr id="85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2169092"/>
            <a:ext cx="3860840" cy="3354769"/>
          </a:xfrm>
          <a:prstGeom prst="rect">
            <a:avLst/>
          </a:prstGeom>
        </p:spPr>
      </p:pic>
      <p:sp>
        <p:nvSpPr>
          <p:cNvPr id="90" name="Freeform: Shape 34">
            <a:extLst>
              <a:ext uri="{FF2B5EF4-FFF2-40B4-BE49-F238E27FC236}">
                <a16:creationId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1700888">
            <a:off x="7060256" y="2858384"/>
            <a:ext cx="1183558" cy="1320909"/>
          </a:xfrm>
          <a:custGeom>
            <a:avLst/>
            <a:gdLst>
              <a:gd name="connsiteX0" fmla="*/ 1183558 w 1183558"/>
              <a:gd name="connsiteY0" fmla="*/ 39292 h 1320909"/>
              <a:gd name="connsiteX1" fmla="*/ 775975 w 1183558"/>
              <a:gd name="connsiteY1" fmla="*/ 95627 h 1320909"/>
              <a:gd name="connsiteX2" fmla="*/ 642726 w 1183558"/>
              <a:gd name="connsiteY2" fmla="*/ 870230 h 1320909"/>
              <a:gd name="connsiteX3" fmla="*/ 180277 w 1183558"/>
              <a:gd name="connsiteY3" fmla="*/ 1123737 h 1320909"/>
              <a:gd name="connsiteX4" fmla="*/ 0 w 1183558"/>
              <a:gd name="connsiteY4" fmla="*/ 1320909 h 132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558" h="1320909" extrusionOk="0">
                <a:moveTo>
                  <a:pt x="1183558" y="39292"/>
                </a:moveTo>
                <a:cubicBezTo>
                  <a:pt x="1043366" y="21126"/>
                  <a:pt x="864907" y="-6196"/>
                  <a:pt x="775975" y="95627"/>
                </a:cubicBezTo>
                <a:cubicBezTo>
                  <a:pt x="674833" y="243242"/>
                  <a:pt x="736068" y="709649"/>
                  <a:pt x="642726" y="870230"/>
                </a:cubicBezTo>
                <a:cubicBezTo>
                  <a:pt x="525604" y="1056847"/>
                  <a:pt x="306573" y="1017160"/>
                  <a:pt x="180277" y="1123737"/>
                </a:cubicBezTo>
                <a:cubicBezTo>
                  <a:pt x="70636" y="1198528"/>
                  <a:pt x="40784" y="1280056"/>
                  <a:pt x="0" y="1320909"/>
                </a:cubicBezTo>
              </a:path>
            </a:pathLst>
          </a:custGeom>
          <a:noFill/>
          <a:ln w="38100">
            <a:solidFill>
              <a:srgbClr val="00B05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34">
            <a:extLst>
              <a:ext uri="{FF2B5EF4-FFF2-40B4-BE49-F238E27FC236}">
                <a16:creationId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1700888">
            <a:off x="7202816" y="3678375"/>
            <a:ext cx="1050835" cy="1887865"/>
          </a:xfrm>
          <a:custGeom>
            <a:avLst/>
            <a:gdLst>
              <a:gd name="connsiteX0" fmla="*/ 1050835 w 1050835"/>
              <a:gd name="connsiteY0" fmla="*/ 56157 h 1887865"/>
              <a:gd name="connsiteX1" fmla="*/ 688958 w 1050835"/>
              <a:gd name="connsiteY1" fmla="*/ 136672 h 1887865"/>
              <a:gd name="connsiteX2" fmla="*/ 570652 w 1050835"/>
              <a:gd name="connsiteY2" fmla="*/ 1243748 h 1887865"/>
              <a:gd name="connsiteX3" fmla="*/ 160060 w 1050835"/>
              <a:gd name="connsiteY3" fmla="*/ 1606064 h 1887865"/>
              <a:gd name="connsiteX4" fmla="*/ 0 w 1050835"/>
              <a:gd name="connsiteY4" fmla="*/ 1887865 h 188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835" h="1887865" extrusionOk="0">
                <a:moveTo>
                  <a:pt x="1050835" y="56157"/>
                </a:moveTo>
                <a:cubicBezTo>
                  <a:pt x="935977" y="29676"/>
                  <a:pt x="767773" y="-24369"/>
                  <a:pt x="688958" y="136672"/>
                </a:cubicBezTo>
                <a:cubicBezTo>
                  <a:pt x="562596" y="373027"/>
                  <a:pt x="651905" y="1011352"/>
                  <a:pt x="570652" y="1243748"/>
                </a:cubicBezTo>
                <a:cubicBezTo>
                  <a:pt x="451575" y="1515113"/>
                  <a:pt x="259427" y="1491725"/>
                  <a:pt x="160060" y="1606064"/>
                </a:cubicBezTo>
                <a:cubicBezTo>
                  <a:pt x="58741" y="1712622"/>
                  <a:pt x="37214" y="1823365"/>
                  <a:pt x="0" y="1887865"/>
                </a:cubicBezTo>
              </a:path>
            </a:pathLst>
          </a:custGeom>
          <a:noFill/>
          <a:ln w="38100">
            <a:solidFill>
              <a:srgbClr val="00B05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35">
            <a:extLst>
              <a:ext uri="{FF2B5EF4-FFF2-40B4-BE49-F238E27FC236}">
                <a16:creationId xmlns:a16="http://schemas.microsoft.com/office/drawing/2014/main" id="{5BA72DE1-54B3-4883-8290-12997977F9EB}"/>
              </a:ext>
            </a:extLst>
          </p:cNvPr>
          <p:cNvSpPr/>
          <p:nvPr/>
        </p:nvSpPr>
        <p:spPr>
          <a:xfrm rot="20723050" flipV="1">
            <a:off x="6958045" y="3097806"/>
            <a:ext cx="1355730" cy="1530392"/>
          </a:xfrm>
          <a:custGeom>
            <a:avLst/>
            <a:gdLst>
              <a:gd name="connsiteX0" fmla="*/ 1355730 w 1355730"/>
              <a:gd name="connsiteY0" fmla="*/ 45524 h 1530392"/>
              <a:gd name="connsiteX1" fmla="*/ 888855 w 1355730"/>
              <a:gd name="connsiteY1" fmla="*/ 110793 h 1530392"/>
              <a:gd name="connsiteX2" fmla="*/ 736223 w 1355730"/>
              <a:gd name="connsiteY2" fmla="*/ 1008240 h 1530392"/>
              <a:gd name="connsiteX3" fmla="*/ 206501 w 1355730"/>
              <a:gd name="connsiteY3" fmla="*/ 1301951 h 1530392"/>
              <a:gd name="connsiteX4" fmla="*/ 0 w 1355730"/>
              <a:gd name="connsiteY4" fmla="*/ 1530392 h 153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5730" h="1530392" extrusionOk="0">
                <a:moveTo>
                  <a:pt x="1355730" y="45524"/>
                </a:moveTo>
                <a:cubicBezTo>
                  <a:pt x="1207911" y="62537"/>
                  <a:pt x="989857" y="57904"/>
                  <a:pt x="888855" y="110793"/>
                </a:cubicBezTo>
                <a:cubicBezTo>
                  <a:pt x="708168" y="362873"/>
                  <a:pt x="822129" y="888837"/>
                  <a:pt x="736223" y="1008240"/>
                </a:cubicBezTo>
                <a:cubicBezTo>
                  <a:pt x="545838" y="1297724"/>
                  <a:pt x="384438" y="1097749"/>
                  <a:pt x="206501" y="1301951"/>
                </a:cubicBezTo>
                <a:cubicBezTo>
                  <a:pt x="40602" y="1381356"/>
                  <a:pt x="48285" y="1498499"/>
                  <a:pt x="0" y="1530392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35">
            <a:extLst>
              <a:ext uri="{FF2B5EF4-FFF2-40B4-BE49-F238E27FC236}">
                <a16:creationId xmlns:a16="http://schemas.microsoft.com/office/drawing/2014/main" id="{5BA72DE1-54B3-4883-8290-12997977F9EB}"/>
              </a:ext>
            </a:extLst>
          </p:cNvPr>
          <p:cNvSpPr/>
          <p:nvPr/>
        </p:nvSpPr>
        <p:spPr>
          <a:xfrm rot="19860105" flipV="1">
            <a:off x="6925333" y="4215016"/>
            <a:ext cx="1192667" cy="1431427"/>
          </a:xfrm>
          <a:custGeom>
            <a:avLst/>
            <a:gdLst>
              <a:gd name="connsiteX0" fmla="*/ 1192667 w 1192667"/>
              <a:gd name="connsiteY0" fmla="*/ 42580 h 1431427"/>
              <a:gd name="connsiteX1" fmla="*/ 781946 w 1192667"/>
              <a:gd name="connsiteY1" fmla="*/ 103628 h 1431427"/>
              <a:gd name="connsiteX2" fmla="*/ 647673 w 1192667"/>
              <a:gd name="connsiteY2" fmla="*/ 943041 h 1431427"/>
              <a:gd name="connsiteX3" fmla="*/ 181663 w 1192667"/>
              <a:gd name="connsiteY3" fmla="*/ 1217759 h 1431427"/>
              <a:gd name="connsiteX4" fmla="*/ 0 w 1192667"/>
              <a:gd name="connsiteY4" fmla="*/ 1431427 h 143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2667" h="1431427" extrusionOk="0">
                <a:moveTo>
                  <a:pt x="1192667" y="42580"/>
                </a:moveTo>
                <a:cubicBezTo>
                  <a:pt x="1071820" y="69527"/>
                  <a:pt x="870413" y="65653"/>
                  <a:pt x="781946" y="103628"/>
                </a:cubicBezTo>
                <a:cubicBezTo>
                  <a:pt x="631949" y="330841"/>
                  <a:pt x="718645" y="839442"/>
                  <a:pt x="647673" y="943041"/>
                </a:cubicBezTo>
                <a:cubicBezTo>
                  <a:pt x="466455" y="1224158"/>
                  <a:pt x="319429" y="1060242"/>
                  <a:pt x="181663" y="1217759"/>
                </a:cubicBezTo>
                <a:cubicBezTo>
                  <a:pt x="38597" y="1292520"/>
                  <a:pt x="40967" y="1393373"/>
                  <a:pt x="0" y="1431427"/>
                </a:cubicBezTo>
              </a:path>
            </a:pathLst>
          </a:custGeom>
          <a:noFill/>
          <a:ln w="38100">
            <a:solidFill>
              <a:srgbClr val="0070C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2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451303"/>
            <a:chOff x="538318" y="1529365"/>
            <a:chExt cx="2658769" cy="116143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52773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0933" y="1957279"/>
              <a:ext cx="1793831" cy="733520"/>
              <a:chOff x="3442572" y="5415070"/>
              <a:chExt cx="1793831" cy="73352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15070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42572" y="5680612"/>
                <a:ext cx="1793831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نبيِّي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998856" y="908890"/>
            <a:ext cx="3079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2- أكمل الفراغ 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355771" y="2446720"/>
            <a:ext cx="6836230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من أطاع الرسولَ صلى الله عليه وسلم دخل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5612790" y="2580112"/>
            <a:ext cx="144462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الجنَّة</a:t>
            </a:r>
          </a:p>
        </p:txBody>
      </p:sp>
    </p:spTree>
    <p:extLst>
      <p:ext uri="{BB962C8B-B14F-4D97-AF65-F5344CB8AC3E}">
        <p14:creationId xmlns:p14="http://schemas.microsoft.com/office/powerpoint/2010/main" val="356833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208</Words>
  <Application>Microsoft Office PowerPoint</Application>
  <PresentationFormat>شاشة عريضة</PresentationFormat>
  <Paragraphs>48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Cooper Black</vt:lpstr>
      <vt:lpstr>Impact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931</cp:revision>
  <dcterms:created xsi:type="dcterms:W3CDTF">2020-10-10T04:32:51Z</dcterms:created>
  <dcterms:modified xsi:type="dcterms:W3CDTF">2021-01-28T12:38:00Z</dcterms:modified>
</cp:coreProperties>
</file>