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1" r:id="rId2"/>
    <p:sldId id="276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56" d="100"/>
          <a:sy n="56" d="100"/>
        </p:scale>
        <p:origin x="1980" y="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126497" y="2416509"/>
            <a:ext cx="6620434" cy="165515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3513334" y="2425290"/>
            <a:ext cx="3157268" cy="27699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</a:t>
            </a:r>
            <a:r>
              <a:rPr lang="ar-SA" sz="1200" b="1" u="sng" dirty="0" err="1">
                <a:solidFill>
                  <a:schemeClr val="tx1"/>
                </a:solidFill>
              </a:rPr>
              <a:t>الأول</a:t>
            </a:r>
            <a:r>
              <a:rPr lang="ar-SA" sz="1200" b="1" u="sng" dirty="0" err="1"/>
              <a:t>:ا</a:t>
            </a:r>
            <a:r>
              <a:rPr lang="ar-SA" sz="1200" u="sng" dirty="0" err="1">
                <a:solidFill>
                  <a:schemeClr val="tx1"/>
                </a:solidFill>
              </a:rPr>
              <a:t>ختاري</a:t>
            </a:r>
            <a:r>
              <a:rPr lang="ar-SA" sz="1200" u="sng" dirty="0">
                <a:solidFill>
                  <a:schemeClr val="tx1"/>
                </a:solidFill>
              </a:rPr>
              <a:t> العملية المناسبة (</a:t>
            </a:r>
            <a:r>
              <a:rPr lang="ar-SA" sz="1200" u="sng" dirty="0"/>
              <a:t> </a:t>
            </a:r>
            <a:r>
              <a:rPr lang="en-US" sz="1200" u="sng" dirty="0"/>
              <a:t>x </a:t>
            </a:r>
            <a:r>
              <a:rPr lang="ar-SA" sz="1200" u="sng" dirty="0"/>
              <a:t> أو ÷ )لأحل المسألة :</a:t>
            </a:r>
          </a:p>
          <a:p>
            <a:r>
              <a:rPr lang="ar-SA" sz="1100" dirty="0">
                <a:solidFill>
                  <a:schemeClr val="tx1"/>
                </a:solidFill>
              </a:rPr>
              <a:t>لدى با</a:t>
            </a:r>
            <a:r>
              <a:rPr lang="ar-SA" sz="1100" dirty="0"/>
              <a:t>ئع العصافير 12 عصفوراً أراد أن يضعها في أقفاص بحيث يكون في كل قفص عصفورين كم قفصاً يمكنه أن يستخدم ؟</a:t>
            </a:r>
          </a:p>
          <a:p>
            <a:r>
              <a:rPr lang="ar-SA" sz="1100" u="sng" dirty="0"/>
              <a:t>المعطيات : </a:t>
            </a:r>
            <a:r>
              <a:rPr lang="ar-SA" sz="1100" dirty="0"/>
              <a:t>لدى بائع العصافير ....... عصفوراً أراد أن يضعها في أقفاص بحيث يكون في كل قفص .........</a:t>
            </a:r>
          </a:p>
          <a:p>
            <a:r>
              <a:rPr lang="ar-SA" sz="1100" u="sng" dirty="0"/>
              <a:t>المطلوب: </a:t>
            </a:r>
            <a:r>
              <a:rPr lang="ar-SA" sz="1100" dirty="0"/>
              <a:t>كم ............................؟</a:t>
            </a:r>
          </a:p>
          <a:p>
            <a:r>
              <a:rPr lang="ar-SA" sz="1100" u="sng" dirty="0"/>
              <a:t>الحل </a:t>
            </a:r>
            <a:r>
              <a:rPr lang="ar-SA" sz="1100" dirty="0"/>
              <a:t>:...............................................</a:t>
            </a: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/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/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2681127" y="4219968"/>
            <a:ext cx="4041937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:ضعي علامة       أمام العبارة الصحيحة </a:t>
            </a:r>
          </a:p>
          <a:p>
            <a:r>
              <a:rPr lang="ar-SA" sz="1200" b="1" u="sng" dirty="0">
                <a:solidFill>
                  <a:schemeClr val="tx1"/>
                </a:solidFill>
              </a:rPr>
              <a:t>وعلامة</a:t>
            </a:r>
            <a:r>
              <a:rPr lang="en-US" sz="1200" b="1" u="sng" dirty="0">
                <a:solidFill>
                  <a:schemeClr val="tx1"/>
                </a:solidFill>
              </a:rPr>
              <a:t>X </a:t>
            </a:r>
            <a:r>
              <a:rPr lang="ar-SA" sz="1200" b="1" u="sng" dirty="0">
                <a:solidFill>
                  <a:schemeClr val="tx1"/>
                </a:solidFill>
              </a:rPr>
              <a:t>أمام العبارة الخاطئة </a:t>
            </a:r>
          </a:p>
          <a:p>
            <a:r>
              <a:rPr lang="ar-SA" sz="1200" b="1" u="sng" dirty="0">
                <a:solidFill>
                  <a:schemeClr val="tx1"/>
                </a:solidFill>
              </a:rPr>
              <a:t> </a:t>
            </a:r>
          </a:p>
          <a:p>
            <a:r>
              <a:rPr lang="ar-SA" sz="1200" b="1" dirty="0"/>
              <a:t>90</a:t>
            </a:r>
            <a:r>
              <a:rPr lang="ar-SA" sz="1200" dirty="0"/>
              <a:t> ÷ 10= 9     (      )</a:t>
            </a:r>
          </a:p>
          <a:p>
            <a:r>
              <a:rPr lang="ar-SA" sz="1200" b="1" dirty="0"/>
              <a:t>20</a:t>
            </a:r>
            <a:r>
              <a:rPr lang="ar-SA" sz="1200" dirty="0"/>
              <a:t> ÷ 5=  3      (      )</a:t>
            </a:r>
          </a:p>
          <a:p>
            <a:r>
              <a:rPr lang="ar-SA" sz="1200" b="1" dirty="0"/>
              <a:t>16</a:t>
            </a:r>
            <a:r>
              <a:rPr lang="ar-SA" sz="1200" dirty="0"/>
              <a:t> ÷ 8= 3       (      )</a:t>
            </a:r>
          </a:p>
          <a:p>
            <a:r>
              <a:rPr lang="ar-SA" sz="1200" b="1" dirty="0"/>
              <a:t>45</a:t>
            </a:r>
            <a:r>
              <a:rPr lang="ar-SA" sz="1200" dirty="0"/>
              <a:t> ÷ 5= 9       (      )</a:t>
            </a:r>
            <a:endParaRPr lang="ar-SA" sz="1200" b="1" dirty="0"/>
          </a:p>
          <a:p>
            <a:r>
              <a:rPr lang="ar-SA" sz="1200" b="1" u="sng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126497" y="4158112"/>
            <a:ext cx="6635361" cy="221258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3607514" y="6416807"/>
            <a:ext cx="3128698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  <a:p>
            <a:endParaRPr lang="ar-SA" dirty="0"/>
          </a:p>
          <a:p>
            <a:endParaRPr lang="ar-SA" sz="1200" b="1" dirty="0">
              <a:solidFill>
                <a:schemeClr val="tx1"/>
              </a:solidFill>
            </a:endParaRPr>
          </a:p>
          <a:p>
            <a:r>
              <a:rPr lang="ar-SA" sz="1200" b="1" dirty="0"/>
              <a:t>                                       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r>
              <a:rPr lang="ar-SA" sz="1200" b="1" dirty="0"/>
              <a:t>                                                   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/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163598" y="6466773"/>
            <a:ext cx="6598260" cy="22237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88269"/>
            <a:ext cx="7003966" cy="2280565"/>
            <a:chOff x="-203041" y="39648"/>
            <a:chExt cx="7003966" cy="2280565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316" y="39648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رقم(6)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الثالث مادة الرياضيات  الفترة الثالثة </a:t>
              </a: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8" name="جدول 27"/>
          <p:cNvGraphicFramePr>
            <a:graphicFrameLocks noGrp="1"/>
          </p:cNvGraphicFramePr>
          <p:nvPr>
            <p:extLst/>
          </p:nvPr>
        </p:nvGraphicFramePr>
        <p:xfrm>
          <a:off x="126498" y="4182854"/>
          <a:ext cx="3142054" cy="11959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5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3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إيجاد ناتج القسمة في الأعداد (10,9,8,7,6,5,4,3,2)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/>
          </p:nvPr>
        </p:nvGraphicFramePr>
        <p:xfrm>
          <a:off x="163598" y="6464022"/>
          <a:ext cx="3369080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3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9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9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9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اختيار وحدات الطول المناسبة لتقدير أطوال الأشياء وقياسها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-142800" y="1935852"/>
            <a:ext cx="6943725" cy="2258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en-US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جدول 27"/>
          <p:cNvGraphicFramePr>
            <a:graphicFrameLocks noGrp="1"/>
          </p:cNvGraphicFramePr>
          <p:nvPr>
            <p:extLst/>
          </p:nvPr>
        </p:nvGraphicFramePr>
        <p:xfrm>
          <a:off x="135922" y="2436946"/>
          <a:ext cx="3085953" cy="10739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7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حل مسائل رياضية باستعمال استراتيجيات ومهارات مناسبة مع اتباع الخطوات الأربع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927871" y="80449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 </a:t>
            </a:r>
          </a:p>
        </p:txBody>
      </p:sp>
      <p:sp>
        <p:nvSpPr>
          <p:cNvPr id="37" name="مستطيل 36"/>
          <p:cNvSpPr/>
          <p:nvPr/>
        </p:nvSpPr>
        <p:spPr>
          <a:xfrm>
            <a:off x="4910990" y="413269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√</a:t>
            </a:r>
          </a:p>
        </p:txBody>
      </p:sp>
      <p:sp>
        <p:nvSpPr>
          <p:cNvPr id="26" name="مستطيل 25"/>
          <p:cNvSpPr/>
          <p:nvPr/>
        </p:nvSpPr>
        <p:spPr>
          <a:xfrm>
            <a:off x="3332858" y="6479732"/>
            <a:ext cx="3429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1400" b="1" u="sng" dirty="0"/>
              <a:t>السؤال الثالث  :ضعي الرقم المناسب من العمود (أ) </a:t>
            </a:r>
          </a:p>
          <a:p>
            <a:r>
              <a:rPr lang="ar-SA" sz="1400" b="1" u="sng" dirty="0"/>
              <a:t>مع مايناسبه أمام  العمود(ب): </a:t>
            </a:r>
          </a:p>
          <a:p>
            <a:endParaRPr lang="ar-SA" sz="1400" b="1" u="sng" dirty="0"/>
          </a:p>
          <a:p>
            <a:r>
              <a:rPr lang="ar-SA" sz="1400" b="1" dirty="0"/>
              <a:t>              أ                              ب </a:t>
            </a:r>
          </a:p>
          <a:p>
            <a:r>
              <a:rPr lang="ar-SA" sz="1400" b="1" dirty="0"/>
              <a:t>1-طول غرفة الفصل               (     ) سنتمتر</a:t>
            </a:r>
          </a:p>
          <a:p>
            <a:r>
              <a:rPr lang="ar-SA" sz="1400" b="1" dirty="0"/>
              <a:t>2- المسافة بين مدينتين           (     ) </a:t>
            </a:r>
            <a:r>
              <a:rPr lang="ar-SA" sz="1400" b="1" dirty="0" err="1"/>
              <a:t>ملمتر</a:t>
            </a:r>
            <a:r>
              <a:rPr lang="ar-SA" sz="1400" b="1" dirty="0"/>
              <a:t> </a:t>
            </a:r>
          </a:p>
          <a:p>
            <a:r>
              <a:rPr lang="ar-SA" sz="1400" b="1" dirty="0"/>
              <a:t>3- طول قلم رصاص               (     ) متر </a:t>
            </a:r>
          </a:p>
          <a:p>
            <a:r>
              <a:rPr lang="ar-SA" sz="1400" b="1" dirty="0"/>
              <a:t>4- طول حبة القمح                (    )  كيلو متر         </a:t>
            </a:r>
          </a:p>
        </p:txBody>
      </p:sp>
    </p:spTree>
    <p:extLst>
      <p:ext uri="{BB962C8B-B14F-4D97-AF65-F5344CB8AC3E}">
        <p14:creationId xmlns:p14="http://schemas.microsoft.com/office/powerpoint/2010/main" val="1650598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199342" y="342900"/>
            <a:ext cx="6519066" cy="268604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5401029" y="2414369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27" name="جدول 26"/>
          <p:cNvGraphicFramePr>
            <a:graphicFrameLocks noGrp="1"/>
          </p:cNvGraphicFramePr>
          <p:nvPr>
            <p:extLst/>
          </p:nvPr>
        </p:nvGraphicFramePr>
        <p:xfrm>
          <a:off x="199341" y="371477"/>
          <a:ext cx="3489026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تقدير الكتلة وقياسها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1606" y="308723"/>
            <a:ext cx="5804452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السؤال الرابع:اختاري الوحدة الأنسب </a:t>
            </a:r>
          </a:p>
          <a:p>
            <a:r>
              <a:rPr lang="ar-SA" u="sng" dirty="0"/>
              <a:t>( جم , كجم ) لقياس كتلة </a:t>
            </a:r>
            <a:r>
              <a:rPr lang="ar-SA" u="sng" dirty="0" err="1"/>
              <a:t>ممايلي</a:t>
            </a:r>
            <a:r>
              <a:rPr lang="ar-SA" u="sng" dirty="0"/>
              <a:t> :</a:t>
            </a:r>
          </a:p>
          <a:p>
            <a:r>
              <a:rPr lang="ar-SA" dirty="0"/>
              <a:t>برتقالة (          )</a:t>
            </a:r>
          </a:p>
          <a:p>
            <a:r>
              <a:rPr lang="ar-SA" dirty="0"/>
              <a:t>إبرة (            ) </a:t>
            </a:r>
          </a:p>
          <a:p>
            <a:r>
              <a:rPr lang="ar-SA" dirty="0"/>
              <a:t>صندوق طماطم (       )</a:t>
            </a:r>
          </a:p>
          <a:p>
            <a:r>
              <a:rPr lang="ar-SA" dirty="0"/>
              <a:t>كيس أرز (       )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448975" y="7678829"/>
            <a:ext cx="6019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/>
              <a:t>  تمنياتي لك بالتوفيق                                                                 معلمة المادة : 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199410" y="3318836"/>
            <a:ext cx="6521824" cy="400921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 </a:t>
            </a:r>
          </a:p>
        </p:txBody>
      </p:sp>
      <p:graphicFrame>
        <p:nvGraphicFramePr>
          <p:cNvPr id="14" name="جدول 13"/>
          <p:cNvGraphicFramePr>
            <a:graphicFrameLocks noGrp="1"/>
          </p:cNvGraphicFramePr>
          <p:nvPr>
            <p:extLst/>
          </p:nvPr>
        </p:nvGraphicFramePr>
        <p:xfrm>
          <a:off x="213718" y="3318836"/>
          <a:ext cx="3489026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2"/>
          <p:cNvSpPr txBox="1"/>
          <p:nvPr/>
        </p:nvSpPr>
        <p:spPr>
          <a:xfrm>
            <a:off x="0" y="3253758"/>
            <a:ext cx="6629268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السؤال الخامس: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             ................                            ....................      </a:t>
            </a:r>
          </a:p>
          <a:p>
            <a:endParaRPr lang="ar-SA" dirty="0"/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3792071" y="3608947"/>
            <a:ext cx="2850776" cy="815135"/>
          </a:xfrm>
          <a:prstGeom prst="cloudCallout">
            <a:avLst>
              <a:gd name="adj1" fmla="val -33713"/>
              <a:gd name="adj2" fmla="val 48565"/>
            </a:avLst>
          </a:prstGeom>
          <a:gradFill rotWithShape="1">
            <a:gsLst>
              <a:gs pos="0">
                <a:srgbClr val="CC99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dirty="0">
                <a:ln>
                  <a:noFill/>
                </a:ln>
                <a:solidFill>
                  <a:srgbClr val="333300"/>
                </a:solidFill>
                <a:effectLst/>
                <a:latin typeface="Arabic Transparent" charset="0"/>
                <a:ea typeface="Arial" pitchFamily="34" charset="0"/>
                <a:cs typeface="Arial" pitchFamily="34" charset="0"/>
              </a:rPr>
              <a:t> أكتب الزمن </a:t>
            </a:r>
            <a:r>
              <a:rPr kumimoji="0" lang="ar-SA" sz="1200" b="1" i="0" u="none" strike="noStrike" cap="none" normalizeH="0" baseline="0" dirty="0" err="1">
                <a:ln>
                  <a:noFill/>
                </a:ln>
                <a:solidFill>
                  <a:srgbClr val="333300"/>
                </a:solidFill>
                <a:effectLst/>
                <a:latin typeface="Arabic Transparent" charset="0"/>
                <a:ea typeface="Arial" pitchFamily="34" charset="0"/>
                <a:cs typeface="Arial" pitchFamily="34" charset="0"/>
              </a:rPr>
              <a:t>الذى</a:t>
            </a:r>
            <a:r>
              <a:rPr kumimoji="0" lang="ar-SA" sz="1200" b="1" i="0" u="none" strike="noStrike" cap="none" normalizeH="0" baseline="0" dirty="0">
                <a:ln>
                  <a:noFill/>
                </a:ln>
                <a:solidFill>
                  <a:srgbClr val="333300"/>
                </a:solidFill>
                <a:effectLst/>
                <a:latin typeface="Arabic Transparent" charset="0"/>
                <a:ea typeface="Arial" pitchFamily="34" charset="0"/>
                <a:cs typeface="Arial" pitchFamily="34" charset="0"/>
              </a:rPr>
              <a:t> تشير </a:t>
            </a:r>
            <a:r>
              <a:rPr kumimoji="0" lang="ar-SA" sz="1200" b="1" i="0" u="none" strike="noStrike" cap="none" normalizeH="0" baseline="0" dirty="0" err="1">
                <a:ln>
                  <a:noFill/>
                </a:ln>
                <a:solidFill>
                  <a:srgbClr val="333300"/>
                </a:solidFill>
                <a:effectLst/>
                <a:latin typeface="Arabic Transparent" charset="0"/>
                <a:ea typeface="Arial" pitchFamily="34" charset="0"/>
                <a:cs typeface="Arial" pitchFamily="34" charset="0"/>
              </a:rPr>
              <a:t>اليه</a:t>
            </a:r>
            <a:r>
              <a:rPr kumimoji="0" lang="ar-SA" sz="1200" b="1" i="0" u="none" strike="noStrike" cap="none" normalizeH="0" baseline="0" dirty="0">
                <a:ln>
                  <a:noFill/>
                </a:ln>
                <a:solidFill>
                  <a:srgbClr val="333300"/>
                </a:solidFill>
                <a:effectLst/>
                <a:latin typeface="Arabic Transparent" charset="0"/>
                <a:ea typeface="Arial" pitchFamily="34" charset="0"/>
                <a:cs typeface="Arial" pitchFamily="34" charset="0"/>
              </a:rPr>
              <a:t> الساعة الرقمية أو الساعة العادية </a:t>
            </a:r>
            <a:endParaRPr kumimoji="0" lang="ar-SA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صورة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3895" y="4524562"/>
            <a:ext cx="1609725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صورة 1"/>
          <p:cNvPicPr>
            <a:picLocks noChangeAspect="1" noChangeArrowheads="1"/>
          </p:cNvPicPr>
          <p:nvPr/>
        </p:nvPicPr>
        <p:blipFill>
          <a:blip r:embed="rId3"/>
          <a:srcRect l="46730" t="39185" r="41801" b="49062"/>
          <a:stretch>
            <a:fillRect/>
          </a:stretch>
        </p:blipFill>
        <p:spPr bwMode="auto">
          <a:xfrm>
            <a:off x="4258105" y="5155834"/>
            <a:ext cx="1794789" cy="82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762238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435</Words>
  <Application>Microsoft Office PowerPoint</Application>
  <PresentationFormat>On-screen Show (4:3)</PresentationFormat>
  <Paragraphs>138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Arabic Transparent</vt:lpstr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120</cp:revision>
  <dcterms:created xsi:type="dcterms:W3CDTF">2016-10-19T21:09:54Z</dcterms:created>
  <dcterms:modified xsi:type="dcterms:W3CDTF">2017-03-08T22:08:20Z</dcterms:modified>
</cp:coreProperties>
</file>