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98" r:id="rId2"/>
    <p:sldId id="299"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300"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99"/>
    <a:srgbClr val="9900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3238" autoAdjust="0"/>
  </p:normalViewPr>
  <p:slideViewPr>
    <p:cSldViewPr>
      <p:cViewPr varScale="1">
        <p:scale>
          <a:sx n="52" d="100"/>
          <a:sy n="52" d="100"/>
        </p:scale>
        <p:origin x="-90" y="-36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09F1DDB8-5409-4CDA-89BF-CDCFAA816F72}" type="datetimeFigureOut">
              <a:rPr lang="ar-EG" smtClean="0"/>
              <a:pPr/>
              <a:t>24/12/1437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7907027-CA9F-49EA-999A-388427A017E2}" type="slidenum">
              <a:rPr lang="ar-EG" smtClean="0"/>
              <a:pPr/>
              <a:t>‹#›</a:t>
            </a:fld>
            <a:endParaRPr lang="ar-EG"/>
          </a:p>
        </p:txBody>
      </p:sp>
    </p:spTree>
    <p:extLst>
      <p:ext uri="{BB962C8B-B14F-4D97-AF65-F5344CB8AC3E}">
        <p14:creationId xmlns="" xmlns:p14="http://schemas.microsoft.com/office/powerpoint/2010/main" val="3082500507"/>
      </p:ext>
    </p:extLst>
  </p:cSld>
  <p:clrMapOvr>
    <a:masterClrMapping/>
  </p:clrMapOvr>
  <mc:AlternateContent xmlns:mc="http://schemas.openxmlformats.org/markup-compatibility/2006">
    <mc:Choice xmlns="" xmlns:p14="http://schemas.microsoft.com/office/powerpoint/2010/main" Requires="p14">
      <p:transition>
        <p14:flip dir="l"/>
        <p:sndAc>
          <p:stSnd>
            <p:snd r:embed="rId3" name="mouseDown.wav"/>
          </p:stSnd>
        </p:sndAc>
      </p:transition>
    </mc:Choice>
    <mc:Fallback>
      <p:transition>
        <p:fade/>
        <p:sndAc>
          <p:stSnd>
            <p:snd r:embed="rId1" name="mouseDown.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09F1DDB8-5409-4CDA-89BF-CDCFAA816F72}" type="datetimeFigureOut">
              <a:rPr lang="ar-EG" smtClean="0"/>
              <a:pPr/>
              <a:t>24/12/1437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7907027-CA9F-49EA-999A-388427A017E2}" type="slidenum">
              <a:rPr lang="ar-EG" smtClean="0"/>
              <a:pPr/>
              <a:t>‹#›</a:t>
            </a:fld>
            <a:endParaRPr lang="ar-EG"/>
          </a:p>
        </p:txBody>
      </p:sp>
    </p:spTree>
    <p:extLst>
      <p:ext uri="{BB962C8B-B14F-4D97-AF65-F5344CB8AC3E}">
        <p14:creationId xmlns="" xmlns:p14="http://schemas.microsoft.com/office/powerpoint/2010/main" val="607309607"/>
      </p:ext>
    </p:extLst>
  </p:cSld>
  <p:clrMapOvr>
    <a:masterClrMapping/>
  </p:clrMapOvr>
  <mc:AlternateContent xmlns:mc="http://schemas.openxmlformats.org/markup-compatibility/2006">
    <mc:Choice xmlns="" xmlns:p14="http://schemas.microsoft.com/office/powerpoint/2010/main" Requires="p14">
      <p:transition>
        <p14:flip dir="l"/>
        <p:sndAc>
          <p:stSnd>
            <p:snd r:embed="rId3" name="mouseDown.wav"/>
          </p:stSnd>
        </p:sndAc>
      </p:transition>
    </mc:Choice>
    <mc:Fallback>
      <p:transition>
        <p:fade/>
        <p:sndAc>
          <p:stSnd>
            <p:snd r:embed="rId1" name="mouseDown.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09F1DDB8-5409-4CDA-89BF-CDCFAA816F72}" type="datetimeFigureOut">
              <a:rPr lang="ar-EG" smtClean="0"/>
              <a:pPr/>
              <a:t>24/12/1437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7907027-CA9F-49EA-999A-388427A017E2}" type="slidenum">
              <a:rPr lang="ar-EG" smtClean="0"/>
              <a:pPr/>
              <a:t>‹#›</a:t>
            </a:fld>
            <a:endParaRPr lang="ar-EG"/>
          </a:p>
        </p:txBody>
      </p:sp>
    </p:spTree>
    <p:extLst>
      <p:ext uri="{BB962C8B-B14F-4D97-AF65-F5344CB8AC3E}">
        <p14:creationId xmlns="" xmlns:p14="http://schemas.microsoft.com/office/powerpoint/2010/main" val="2340500443"/>
      </p:ext>
    </p:extLst>
  </p:cSld>
  <p:clrMapOvr>
    <a:masterClrMapping/>
  </p:clrMapOvr>
  <mc:AlternateContent xmlns:mc="http://schemas.openxmlformats.org/markup-compatibility/2006">
    <mc:Choice xmlns="" xmlns:p14="http://schemas.microsoft.com/office/powerpoint/2010/main" Requires="p14">
      <p:transition>
        <p14:flip dir="l"/>
        <p:sndAc>
          <p:stSnd>
            <p:snd r:embed="rId3" name="mouseDown.wav"/>
          </p:stSnd>
        </p:sndAc>
      </p:transition>
    </mc:Choice>
    <mc:Fallback>
      <p:transition>
        <p:fade/>
        <p:sndAc>
          <p:stSnd>
            <p:snd r:embed="rId1" name="mouseDown.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09F1DDB8-5409-4CDA-89BF-CDCFAA816F72}" type="datetimeFigureOut">
              <a:rPr lang="ar-EG" smtClean="0"/>
              <a:pPr/>
              <a:t>24/12/1437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7907027-CA9F-49EA-999A-388427A017E2}" type="slidenum">
              <a:rPr lang="ar-EG" smtClean="0"/>
              <a:pPr/>
              <a:t>‹#›</a:t>
            </a:fld>
            <a:endParaRPr lang="ar-EG"/>
          </a:p>
        </p:txBody>
      </p:sp>
    </p:spTree>
    <p:extLst>
      <p:ext uri="{BB962C8B-B14F-4D97-AF65-F5344CB8AC3E}">
        <p14:creationId xmlns="" xmlns:p14="http://schemas.microsoft.com/office/powerpoint/2010/main" val="819385513"/>
      </p:ext>
    </p:extLst>
  </p:cSld>
  <p:clrMapOvr>
    <a:masterClrMapping/>
  </p:clrMapOvr>
  <mc:AlternateContent xmlns:mc="http://schemas.openxmlformats.org/markup-compatibility/2006">
    <mc:Choice xmlns="" xmlns:p14="http://schemas.microsoft.com/office/powerpoint/2010/main" Requires="p14">
      <p:transition>
        <p14:flip dir="l"/>
        <p:sndAc>
          <p:stSnd>
            <p:snd r:embed="rId3" name="mouseDown.wav"/>
          </p:stSnd>
        </p:sndAc>
      </p:transition>
    </mc:Choice>
    <mc:Fallback>
      <p:transition>
        <p:fade/>
        <p:sndAc>
          <p:stSnd>
            <p:snd r:embed="rId1" name="mouseDown.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F1DDB8-5409-4CDA-89BF-CDCFAA816F72}" type="datetimeFigureOut">
              <a:rPr lang="ar-EG" smtClean="0"/>
              <a:pPr/>
              <a:t>24/12/1437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7907027-CA9F-49EA-999A-388427A017E2}" type="slidenum">
              <a:rPr lang="ar-EG" smtClean="0"/>
              <a:pPr/>
              <a:t>‹#›</a:t>
            </a:fld>
            <a:endParaRPr lang="ar-EG"/>
          </a:p>
        </p:txBody>
      </p:sp>
    </p:spTree>
    <p:extLst>
      <p:ext uri="{BB962C8B-B14F-4D97-AF65-F5344CB8AC3E}">
        <p14:creationId xmlns="" xmlns:p14="http://schemas.microsoft.com/office/powerpoint/2010/main" val="3396107361"/>
      </p:ext>
    </p:extLst>
  </p:cSld>
  <p:clrMapOvr>
    <a:masterClrMapping/>
  </p:clrMapOvr>
  <mc:AlternateContent xmlns:mc="http://schemas.openxmlformats.org/markup-compatibility/2006">
    <mc:Choice xmlns="" xmlns:p14="http://schemas.microsoft.com/office/powerpoint/2010/main" Requires="p14">
      <p:transition>
        <p14:flip dir="l"/>
        <p:sndAc>
          <p:stSnd>
            <p:snd r:embed="rId3" name="mouseDown.wav"/>
          </p:stSnd>
        </p:sndAc>
      </p:transition>
    </mc:Choice>
    <mc:Fallback>
      <p:transition>
        <p:fade/>
        <p:sndAc>
          <p:stSnd>
            <p:snd r:embed="rId1" name="mouseDown.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09F1DDB8-5409-4CDA-89BF-CDCFAA816F72}" type="datetimeFigureOut">
              <a:rPr lang="ar-EG" smtClean="0"/>
              <a:pPr/>
              <a:t>24/12/1437</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17907027-CA9F-49EA-999A-388427A017E2}" type="slidenum">
              <a:rPr lang="ar-EG" smtClean="0"/>
              <a:pPr/>
              <a:t>‹#›</a:t>
            </a:fld>
            <a:endParaRPr lang="ar-EG"/>
          </a:p>
        </p:txBody>
      </p:sp>
    </p:spTree>
    <p:extLst>
      <p:ext uri="{BB962C8B-B14F-4D97-AF65-F5344CB8AC3E}">
        <p14:creationId xmlns="" xmlns:p14="http://schemas.microsoft.com/office/powerpoint/2010/main" val="3293933820"/>
      </p:ext>
    </p:extLst>
  </p:cSld>
  <p:clrMapOvr>
    <a:masterClrMapping/>
  </p:clrMapOvr>
  <mc:AlternateContent xmlns:mc="http://schemas.openxmlformats.org/markup-compatibility/2006">
    <mc:Choice xmlns="" xmlns:p14="http://schemas.microsoft.com/office/powerpoint/2010/main" Requires="p14">
      <p:transition>
        <p14:flip dir="l"/>
        <p:sndAc>
          <p:stSnd>
            <p:snd r:embed="rId3" name="mouseDown.wav"/>
          </p:stSnd>
        </p:sndAc>
      </p:transition>
    </mc:Choice>
    <mc:Fallback>
      <p:transition>
        <p:fade/>
        <p:sndAc>
          <p:stSnd>
            <p:snd r:embed="rId1" name="mouseDown.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09F1DDB8-5409-4CDA-89BF-CDCFAA816F72}" type="datetimeFigureOut">
              <a:rPr lang="ar-EG" smtClean="0"/>
              <a:pPr/>
              <a:t>24/12/1437</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17907027-CA9F-49EA-999A-388427A017E2}" type="slidenum">
              <a:rPr lang="ar-EG" smtClean="0"/>
              <a:pPr/>
              <a:t>‹#›</a:t>
            </a:fld>
            <a:endParaRPr lang="ar-EG"/>
          </a:p>
        </p:txBody>
      </p:sp>
    </p:spTree>
    <p:extLst>
      <p:ext uri="{BB962C8B-B14F-4D97-AF65-F5344CB8AC3E}">
        <p14:creationId xmlns="" xmlns:p14="http://schemas.microsoft.com/office/powerpoint/2010/main" val="1410969099"/>
      </p:ext>
    </p:extLst>
  </p:cSld>
  <p:clrMapOvr>
    <a:masterClrMapping/>
  </p:clrMapOvr>
  <mc:AlternateContent xmlns:mc="http://schemas.openxmlformats.org/markup-compatibility/2006">
    <mc:Choice xmlns="" xmlns:p14="http://schemas.microsoft.com/office/powerpoint/2010/main" Requires="p14">
      <p:transition>
        <p14:flip dir="l"/>
        <p:sndAc>
          <p:stSnd>
            <p:snd r:embed="rId3" name="mouseDown.wav"/>
          </p:stSnd>
        </p:sndAc>
      </p:transition>
    </mc:Choice>
    <mc:Fallback>
      <p:transition>
        <p:fade/>
        <p:sndAc>
          <p:stSnd>
            <p:snd r:embed="rId1" name="mouseDown.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09F1DDB8-5409-4CDA-89BF-CDCFAA816F72}" type="datetimeFigureOut">
              <a:rPr lang="ar-EG" smtClean="0"/>
              <a:pPr/>
              <a:t>24/12/1437</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17907027-CA9F-49EA-999A-388427A017E2}" type="slidenum">
              <a:rPr lang="ar-EG" smtClean="0"/>
              <a:pPr/>
              <a:t>‹#›</a:t>
            </a:fld>
            <a:endParaRPr lang="ar-EG"/>
          </a:p>
        </p:txBody>
      </p:sp>
    </p:spTree>
    <p:extLst>
      <p:ext uri="{BB962C8B-B14F-4D97-AF65-F5344CB8AC3E}">
        <p14:creationId xmlns="" xmlns:p14="http://schemas.microsoft.com/office/powerpoint/2010/main" val="425120557"/>
      </p:ext>
    </p:extLst>
  </p:cSld>
  <p:clrMapOvr>
    <a:masterClrMapping/>
  </p:clrMapOvr>
  <mc:AlternateContent xmlns:mc="http://schemas.openxmlformats.org/markup-compatibility/2006">
    <mc:Choice xmlns="" xmlns:p14="http://schemas.microsoft.com/office/powerpoint/2010/main" Requires="p14">
      <p:transition>
        <p14:flip dir="l"/>
        <p:sndAc>
          <p:stSnd>
            <p:snd r:embed="rId3" name="mouseDown.wav"/>
          </p:stSnd>
        </p:sndAc>
      </p:transition>
    </mc:Choice>
    <mc:Fallback>
      <p:transition>
        <p:fade/>
        <p:sndAc>
          <p:stSnd>
            <p:snd r:embed="rId1" name="mouseDown.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1DDB8-5409-4CDA-89BF-CDCFAA816F72}" type="datetimeFigureOut">
              <a:rPr lang="ar-EG" smtClean="0"/>
              <a:pPr/>
              <a:t>24/12/1437</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17907027-CA9F-49EA-999A-388427A017E2}" type="slidenum">
              <a:rPr lang="ar-EG" smtClean="0"/>
              <a:pPr/>
              <a:t>‹#›</a:t>
            </a:fld>
            <a:endParaRPr lang="ar-EG"/>
          </a:p>
        </p:txBody>
      </p:sp>
    </p:spTree>
    <p:extLst>
      <p:ext uri="{BB962C8B-B14F-4D97-AF65-F5344CB8AC3E}">
        <p14:creationId xmlns="" xmlns:p14="http://schemas.microsoft.com/office/powerpoint/2010/main" val="3976805647"/>
      </p:ext>
    </p:extLst>
  </p:cSld>
  <p:clrMapOvr>
    <a:masterClrMapping/>
  </p:clrMapOvr>
  <mc:AlternateContent xmlns:mc="http://schemas.openxmlformats.org/markup-compatibility/2006">
    <mc:Choice xmlns="" xmlns:p14="http://schemas.microsoft.com/office/powerpoint/2010/main" Requires="p14">
      <p:transition>
        <p14:flip dir="l"/>
        <p:sndAc>
          <p:stSnd>
            <p:snd r:embed="rId3" name="mouseDown.wav"/>
          </p:stSnd>
        </p:sndAc>
      </p:transition>
    </mc:Choice>
    <mc:Fallback>
      <p:transition>
        <p:fade/>
        <p:sndAc>
          <p:stSnd>
            <p:snd r:embed="rId1" name="mouseDown.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F1DDB8-5409-4CDA-89BF-CDCFAA816F72}" type="datetimeFigureOut">
              <a:rPr lang="ar-EG" smtClean="0"/>
              <a:pPr/>
              <a:t>24/12/1437</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17907027-CA9F-49EA-999A-388427A017E2}" type="slidenum">
              <a:rPr lang="ar-EG" smtClean="0"/>
              <a:pPr/>
              <a:t>‹#›</a:t>
            </a:fld>
            <a:endParaRPr lang="ar-EG"/>
          </a:p>
        </p:txBody>
      </p:sp>
    </p:spTree>
    <p:extLst>
      <p:ext uri="{BB962C8B-B14F-4D97-AF65-F5344CB8AC3E}">
        <p14:creationId xmlns="" xmlns:p14="http://schemas.microsoft.com/office/powerpoint/2010/main" val="941202450"/>
      </p:ext>
    </p:extLst>
  </p:cSld>
  <p:clrMapOvr>
    <a:masterClrMapping/>
  </p:clrMapOvr>
  <mc:AlternateContent xmlns:mc="http://schemas.openxmlformats.org/markup-compatibility/2006">
    <mc:Choice xmlns="" xmlns:p14="http://schemas.microsoft.com/office/powerpoint/2010/main" Requires="p14">
      <p:transition>
        <p14:flip dir="l"/>
        <p:sndAc>
          <p:stSnd>
            <p:snd r:embed="rId3" name="mouseDown.wav"/>
          </p:stSnd>
        </p:sndAc>
      </p:transition>
    </mc:Choice>
    <mc:Fallback>
      <p:transition>
        <p:fade/>
        <p:sndAc>
          <p:stSnd>
            <p:snd r:embed="rId1" name="mouseDown.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F1DDB8-5409-4CDA-89BF-CDCFAA816F72}" type="datetimeFigureOut">
              <a:rPr lang="ar-EG" smtClean="0"/>
              <a:pPr/>
              <a:t>24/12/1437</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17907027-CA9F-49EA-999A-388427A017E2}" type="slidenum">
              <a:rPr lang="ar-EG" smtClean="0"/>
              <a:pPr/>
              <a:t>‹#›</a:t>
            </a:fld>
            <a:endParaRPr lang="ar-EG"/>
          </a:p>
        </p:txBody>
      </p:sp>
    </p:spTree>
    <p:extLst>
      <p:ext uri="{BB962C8B-B14F-4D97-AF65-F5344CB8AC3E}">
        <p14:creationId xmlns="" xmlns:p14="http://schemas.microsoft.com/office/powerpoint/2010/main" val="2889052255"/>
      </p:ext>
    </p:extLst>
  </p:cSld>
  <p:clrMapOvr>
    <a:masterClrMapping/>
  </p:clrMapOvr>
  <mc:AlternateContent xmlns:mc="http://schemas.openxmlformats.org/markup-compatibility/2006">
    <mc:Choice xmlns="" xmlns:p14="http://schemas.microsoft.com/office/powerpoint/2010/main" Requires="p14">
      <p:transition>
        <p14:flip dir="l"/>
        <p:sndAc>
          <p:stSnd>
            <p:snd r:embed="rId3" name="mouseDown.wav"/>
          </p:stSnd>
        </p:sndAc>
      </p:transition>
    </mc:Choice>
    <mc:Fallback>
      <p:transition>
        <p:fade/>
        <p:sndAc>
          <p:stSnd>
            <p:snd r:embed="rId1" name="mouseDown.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10.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9F1DDB8-5409-4CDA-89BF-CDCFAA816F72}" type="datetimeFigureOut">
              <a:rPr lang="ar-EG" smtClean="0"/>
              <a:pPr/>
              <a:t>24/12/1437</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7907027-CA9F-49EA-999A-388427A017E2}" type="slidenum">
              <a:rPr lang="ar-EG" smtClean="0"/>
              <a:pPr/>
              <a:t>‹#›</a:t>
            </a:fld>
            <a:endParaRPr lang="ar-EG"/>
          </a:p>
        </p:txBody>
      </p:sp>
    </p:spTree>
    <p:extLst>
      <p:ext uri="{BB962C8B-B14F-4D97-AF65-F5344CB8AC3E}">
        <p14:creationId xmlns="" xmlns:p14="http://schemas.microsoft.com/office/powerpoint/2010/main" val="325342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p14:flip dir="l"/>
        <p:sndAc>
          <p:stSnd>
            <p:snd r:embed="rId15" name="mouseDown.wav"/>
          </p:stSnd>
        </p:sndAc>
      </p:transition>
    </mc:Choice>
    <mc:Fallback>
      <p:transition>
        <p:fade/>
        <p:sndAc>
          <p:stSnd>
            <p:snd r:embed="rId13" name="mouseDown.wav"/>
          </p:stSnd>
        </p:sndAc>
      </p:transition>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10.wav"/><Relationship Id="rId3" Type="http://schemas.openxmlformats.org/officeDocument/2006/relationships/audio" Target="../media/audio2.wav"/><Relationship Id="rId7"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audio" Target="../media/audio3.wav"/></Relationships>
</file>

<file path=ppt/slides/_rels/slide1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image" Target="../media/image8.png"/><Relationship Id="rId4" Type="http://schemas.openxmlformats.org/officeDocument/2006/relationships/audio" Target="../media/audio12.wav"/></Relationships>
</file>

<file path=ppt/slides/_rels/slide1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1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image" Target="../media/image8.png"/><Relationship Id="rId4" Type="http://schemas.openxmlformats.org/officeDocument/2006/relationships/audio" Target="../media/audio11.wav"/></Relationships>
</file>

<file path=ppt/slides/_rels/slide1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1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5.wav"/></Relationships>
</file>

<file path=ppt/slides/_rels/slide2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image" Target="../media/image8.png"/><Relationship Id="rId4" Type="http://schemas.openxmlformats.org/officeDocument/2006/relationships/audio" Target="../media/audio12.wav"/></Relationships>
</file>

<file path=ppt/slides/_rels/slide2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image" Target="../media/image8.png"/><Relationship Id="rId4" Type="http://schemas.openxmlformats.org/officeDocument/2006/relationships/audio" Target="../media/audio12.wav"/></Relationships>
</file>

<file path=ppt/slides/_rels/slide2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image" Target="../media/image7.gif"/><Relationship Id="rId4" Type="http://schemas.openxmlformats.org/officeDocument/2006/relationships/audio" Target="../media/audio9.wav"/></Relationships>
</file>

<file path=ppt/slides/_rels/slide25.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26.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27.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28.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17.wav"/></Relationships>
</file>

<file path=ppt/slides/_rels/slide29.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13.wav"/></Relationships>
</file>

<file path=ppt/slides/_rels/slide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30.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31.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32.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33.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34.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35.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36.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4.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5.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image" Target="../media/image6.gif"/><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image" Target="../media/image7.gif"/><Relationship Id="rId4" Type="http://schemas.openxmlformats.org/officeDocument/2006/relationships/audio" Target="../media/audio9.wav"/></Relationships>
</file>

<file path=ppt/slides/_rels/slide7.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8.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image" Target="../media/image8.png"/><Relationship Id="rId4" Type="http://schemas.openxmlformats.org/officeDocument/2006/relationships/audio" Target="../media/audio1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3568" y="3732358"/>
            <a:ext cx="8064896" cy="2448272"/>
            <a:chOff x="683568" y="1844824"/>
            <a:chExt cx="8064896" cy="2448272"/>
          </a:xfrm>
        </p:grpSpPr>
        <p:grpSp>
          <p:nvGrpSpPr>
            <p:cNvPr id="3" name="Group 2"/>
            <p:cNvGrpSpPr/>
            <p:nvPr/>
          </p:nvGrpSpPr>
          <p:grpSpPr>
            <a:xfrm>
              <a:off x="683568" y="1844824"/>
              <a:ext cx="8064896" cy="2448272"/>
              <a:chOff x="683568" y="1844824"/>
              <a:chExt cx="8064896" cy="2448272"/>
            </a:xfrm>
          </p:grpSpPr>
          <p:grpSp>
            <p:nvGrpSpPr>
              <p:cNvPr id="5" name="Group 4"/>
              <p:cNvGrpSpPr/>
              <p:nvPr/>
            </p:nvGrpSpPr>
            <p:grpSpPr>
              <a:xfrm>
                <a:off x="683568" y="1844824"/>
                <a:ext cx="8064896" cy="2448272"/>
                <a:chOff x="2123728" y="1988840"/>
                <a:chExt cx="5976664" cy="1944216"/>
              </a:xfrm>
            </p:grpSpPr>
            <p:sp>
              <p:nvSpPr>
                <p:cNvPr id="8" name="Pentagon 7"/>
                <p:cNvSpPr/>
                <p:nvPr/>
              </p:nvSpPr>
              <p:spPr>
                <a:xfrm>
                  <a:off x="2123728" y="1988840"/>
                  <a:ext cx="5976664" cy="1944216"/>
                </a:xfrm>
                <a:prstGeom prst="homePlat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4800" dirty="0">
                    <a:ln>
                      <a:solidFill>
                        <a:srgbClr val="C00000"/>
                      </a:solidFill>
                    </a:ln>
                    <a:solidFill>
                      <a:srgbClr val="0000CC"/>
                    </a:solidFill>
                    <a:latin typeface="Times New Roman" pitchFamily="18" charset="0"/>
                  </a:endParaRPr>
                </a:p>
              </p:txBody>
            </p:sp>
            <p:sp>
              <p:nvSpPr>
                <p:cNvPr id="9" name="Rounded Rectangle 8"/>
                <p:cNvSpPr/>
                <p:nvPr/>
              </p:nvSpPr>
              <p:spPr>
                <a:xfrm>
                  <a:off x="2339752" y="1988840"/>
                  <a:ext cx="4878288" cy="1944216"/>
                </a:xfrm>
                <a:prstGeom prst="roundRect">
                  <a:avLst/>
                </a:prstGeom>
                <a:gradFill flip="none" rotWithShape="1">
                  <a:gsLst>
                    <a:gs pos="0">
                      <a:schemeClr val="bg1"/>
                    </a:gs>
                    <a:gs pos="50000">
                      <a:schemeClr val="bg1">
                        <a:lumMod val="95000"/>
                      </a:schemeClr>
                    </a:gs>
                    <a:gs pos="100000">
                      <a:schemeClr val="bg1">
                        <a:lumMod val="85000"/>
                      </a:schemeClr>
                    </a:gs>
                  </a:gsLst>
                  <a:lin ang="54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4800" dirty="0">
                    <a:ln>
                      <a:solidFill>
                        <a:srgbClr val="C00000"/>
                      </a:solidFill>
                    </a:ln>
                    <a:solidFill>
                      <a:srgbClr val="0000CC"/>
                    </a:solidFill>
                    <a:latin typeface="Times New Roman" pitchFamily="18" charset="0"/>
                  </a:endParaRPr>
                </a:p>
              </p:txBody>
            </p:sp>
          </p:grpSp>
          <p:pic>
            <p:nvPicPr>
              <p:cNvPr id="6" name="Pictur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059832" y="4083546"/>
                <a:ext cx="4143375" cy="209550"/>
              </a:xfrm>
              <a:prstGeom prst="rect">
                <a:avLst/>
              </a:prstGeom>
            </p:spPr>
          </p:pic>
          <p:pic>
            <p:nvPicPr>
              <p:cNvPr id="7" name="Picture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740352" y="2639194"/>
                <a:ext cx="716277" cy="859532"/>
              </a:xfrm>
              <a:prstGeom prst="rect">
                <a:avLst/>
              </a:prstGeom>
            </p:spPr>
          </p:pic>
        </p:grpSp>
        <p:sp>
          <p:nvSpPr>
            <p:cNvPr id="4" name="Rectangle 3"/>
            <p:cNvSpPr/>
            <p:nvPr/>
          </p:nvSpPr>
          <p:spPr>
            <a:xfrm>
              <a:off x="1115616" y="2189538"/>
              <a:ext cx="6102424" cy="1862048"/>
            </a:xfrm>
            <a:prstGeom prst="rect">
              <a:avLst/>
            </a:prstGeom>
          </p:spPr>
          <p:txBody>
            <a:bodyPr wrap="square">
              <a:spAutoFit/>
            </a:bodyPr>
            <a:lstStyle/>
            <a:p>
              <a:pPr algn="ctr"/>
              <a:r>
                <a:rPr lang="ar-EG" sz="11500" b="1" dirty="0" smtClean="0">
                  <a:ln>
                    <a:solidFill>
                      <a:srgbClr val="C00000"/>
                    </a:solidFill>
                  </a:ln>
                  <a:solidFill>
                    <a:srgbClr val="0000CC"/>
                  </a:solidFill>
                </a:rPr>
                <a:t>نقد الشعر</a:t>
              </a:r>
              <a:endParaRPr lang="ar-EG" sz="11500" b="1" dirty="0">
                <a:ln>
                  <a:solidFill>
                    <a:srgbClr val="C00000"/>
                  </a:solidFill>
                </a:ln>
                <a:solidFill>
                  <a:srgbClr val="0000CC"/>
                </a:solidFill>
              </a:endParaRPr>
            </a:p>
          </p:txBody>
        </p:sp>
      </p:grpSp>
      <p:grpSp>
        <p:nvGrpSpPr>
          <p:cNvPr id="10" name="Group 9"/>
          <p:cNvGrpSpPr/>
          <p:nvPr/>
        </p:nvGrpSpPr>
        <p:grpSpPr>
          <a:xfrm>
            <a:off x="2411760" y="522066"/>
            <a:ext cx="4824537" cy="1881304"/>
            <a:chOff x="2805291" y="332656"/>
            <a:chExt cx="3660493" cy="1881304"/>
          </a:xfrm>
        </p:grpSpPr>
        <p:sp>
          <p:nvSpPr>
            <p:cNvPr id="11" name="Oval 10"/>
            <p:cNvSpPr/>
            <p:nvPr/>
          </p:nvSpPr>
          <p:spPr>
            <a:xfrm>
              <a:off x="2805291" y="433597"/>
              <a:ext cx="3660493" cy="1780363"/>
            </a:xfrm>
            <a:prstGeom prst="ellipse">
              <a:avLst/>
            </a:prstGeom>
            <a:gradFill flip="none" rotWithShape="1">
              <a:gsLst>
                <a:gs pos="0">
                  <a:schemeClr val="accent3">
                    <a:lumMod val="40000"/>
                    <a:lumOff val="60000"/>
                  </a:schemeClr>
                </a:gs>
                <a:gs pos="50000">
                  <a:schemeClr val="bg1"/>
                </a:gs>
                <a:gs pos="100000">
                  <a:schemeClr val="accent6">
                    <a:lumMod val="20000"/>
                    <a:lumOff val="80000"/>
                  </a:schemeClr>
                </a:gs>
              </a:gsLst>
              <a:lin ang="162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400" dirty="0">
                <a:ln>
                  <a:solidFill>
                    <a:sysClr val="windowText" lastClr="000000"/>
                  </a:solidFill>
                </a:ln>
                <a:solidFill>
                  <a:srgbClr val="FF0000"/>
                </a:solidFill>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419872" y="332656"/>
              <a:ext cx="2443909" cy="504056"/>
            </a:xfrm>
            <a:prstGeom prst="rect">
              <a:avLst/>
            </a:prstGeom>
          </p:spPr>
        </p:pic>
      </p:grpSp>
      <p:sp>
        <p:nvSpPr>
          <p:cNvPr id="13" name="TextBox 12"/>
          <p:cNvSpPr txBox="1"/>
          <p:nvPr/>
        </p:nvSpPr>
        <p:spPr>
          <a:xfrm>
            <a:off x="2987823" y="1107226"/>
            <a:ext cx="3744417" cy="1015663"/>
          </a:xfrm>
          <a:prstGeom prst="rect">
            <a:avLst/>
          </a:prstGeom>
          <a:noFill/>
        </p:spPr>
        <p:txBody>
          <a:bodyPr wrap="square" rtlCol="1">
            <a:spAutoFit/>
          </a:bodyPr>
          <a:lstStyle/>
          <a:p>
            <a:pPr algn="ctr"/>
            <a:r>
              <a:rPr lang="ar-EG" sz="6000" b="1" dirty="0" smtClean="0">
                <a:ln>
                  <a:solidFill>
                    <a:sysClr val="windowText" lastClr="000000"/>
                  </a:solidFill>
                </a:ln>
                <a:solidFill>
                  <a:srgbClr val="FF0000"/>
                </a:solidFill>
              </a:rPr>
              <a:t>الوحدة الثانية</a:t>
            </a:r>
            <a:endParaRPr lang="ar-EG" sz="6000" b="1" dirty="0">
              <a:ln>
                <a:solidFill>
                  <a:sysClr val="windowText" lastClr="000000"/>
                </a:solidFill>
              </a:ln>
              <a:solidFill>
                <a:srgbClr val="FF0000"/>
              </a:solidFill>
            </a:endParaRPr>
          </a:p>
        </p:txBody>
      </p:sp>
    </p:spTree>
    <p:extLst>
      <p:ext uri="{BB962C8B-B14F-4D97-AF65-F5344CB8AC3E}">
        <p14:creationId xmlns="" xmlns:p14="http://schemas.microsoft.com/office/powerpoint/2010/main" val="3678337059"/>
      </p:ext>
    </p:extLst>
  </p:cSld>
  <p:clrMapOvr>
    <a:masterClrMapping/>
  </p:clrMapOvr>
  <mc:AlternateContent xmlns:mc="http://schemas.openxmlformats.org/markup-compatibility/2006">
    <mc:Choice xmlns="" xmlns:p14="http://schemas.microsoft.com/office/powerpoint/2010/main" Requires="p14">
      <p:transition>
        <p14:warp dir="in"/>
        <p:sndAc>
          <p:stSnd>
            <p:snd r:embed="rId8"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FallenBonusXX.wav"/>
                                        </p:tgtEl>
                                      </p:cMediaNode>
                                    </p:audio>
                                  </p:sub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subTnLst>
                                    <p:audio>
                                      <p:cMediaNode>
                                        <p:cTn display="0" masterRel="sameClick">
                                          <p:stCondLst>
                                            <p:cond evt="begin" delay="0">
                                              <p:tn val="8"/>
                                            </p:cond>
                                          </p:stCondLst>
                                          <p:endCondLst>
                                            <p:cond evt="onStopAudio" delay="0">
                                              <p:tgtEl>
                                                <p:sldTgt/>
                                              </p:tgtEl>
                                            </p:cond>
                                          </p:endCondLst>
                                        </p:cTn>
                                        <p:tgtEl>
                                          <p:sndTgt r:embed="rId3" name="FallenBonusXX.wav"/>
                                        </p:tgtEl>
                                      </p:cMediaNode>
                                    </p:audio>
                                  </p:subTnLst>
                                </p:cTn>
                              </p:par>
                            </p:childTnLst>
                          </p:cTn>
                        </p:par>
                      </p:childTnLst>
                    </p:cTn>
                  </p:par>
                  <p:par>
                    <p:cTn id="11" fill="hold">
                      <p:stCondLst>
                        <p:cond delay="indefinite"/>
                      </p:stCondLst>
                      <p:childTnLst>
                        <p:par>
                          <p:cTn id="12" fill="hold">
                            <p:stCondLst>
                              <p:cond delay="0"/>
                            </p:stCondLst>
                            <p:childTnLst>
                              <p:par>
                                <p:cTn id="13" presetID="43"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
                                        <p:tgtEl>
                                          <p:spTgt spid="2"/>
                                        </p:tgtEl>
                                      </p:cBhvr>
                                    </p:animEffect>
                                    <p:anim calcmode="lin" valueType="num">
                                      <p:cBhvr>
                                        <p:cTn id="16" dur="200" fill="hold"/>
                                        <p:tgtEl>
                                          <p:spTgt spid="2"/>
                                        </p:tgtEl>
                                        <p:attrNameLst>
                                          <p:attrName>ppt_x</p:attrName>
                                        </p:attrNameLst>
                                      </p:cBhvr>
                                      <p:tavLst>
                                        <p:tav tm="0">
                                          <p:val>
                                            <p:strVal val="#ppt_x"/>
                                          </p:val>
                                        </p:tav>
                                        <p:tav tm="100000">
                                          <p:val>
                                            <p:strVal val="#ppt_x"/>
                                          </p:val>
                                        </p:tav>
                                      </p:tavLst>
                                    </p:anim>
                                    <p:anim calcmode="lin" valueType="num">
                                      <p:cBhvr>
                                        <p:cTn id="17" dur="200" fill="hold"/>
                                        <p:tgtEl>
                                          <p:spTgt spid="2"/>
                                        </p:tgtEl>
                                        <p:attrNameLst>
                                          <p:attrName>ppt_y</p:attrName>
                                        </p:attrNameLst>
                                      </p:cBhvr>
                                      <p:tavLst>
                                        <p:tav tm="0">
                                          <p:val>
                                            <p:strVal val="#ppt_y+0.31"/>
                                          </p:val>
                                        </p:tav>
                                        <p:tav tm="100000">
                                          <p:val>
                                            <p:strVal val="#ppt_y+0.31"/>
                                          </p:val>
                                        </p:tav>
                                      </p:tavLst>
                                    </p:anim>
                                    <p:anim calcmode="lin" valueType="num">
                                      <p:cBhvr>
                                        <p:cTn id="18" dur="300" decel="50000" fill="hold">
                                          <p:stCondLst>
                                            <p:cond delay="2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300" decel="50000" fill="hold">
                                          <p:stCondLst>
                                            <p:cond delay="2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0061 - arcade game bee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12" y="188640"/>
            <a:ext cx="9144000" cy="6624735"/>
            <a:chOff x="827584" y="836712"/>
            <a:chExt cx="7560840" cy="5426645"/>
          </a:xfrm>
        </p:grpSpPr>
        <p:grpSp>
          <p:nvGrpSpPr>
            <p:cNvPr id="3" name="Group 2"/>
            <p:cNvGrpSpPr/>
            <p:nvPr/>
          </p:nvGrpSpPr>
          <p:grpSpPr>
            <a:xfrm>
              <a:off x="827584" y="836712"/>
              <a:ext cx="7560840" cy="5184576"/>
              <a:chOff x="827584" y="836712"/>
              <a:chExt cx="7560840" cy="5184576"/>
            </a:xfrm>
            <a:scene3d>
              <a:camera prst="orthographicFront">
                <a:rot lat="0" lon="0" rev="0"/>
              </a:camera>
              <a:lightRig rig="glow" dir="t">
                <a:rot lat="0" lon="0" rev="14100000"/>
              </a:lightRig>
            </a:scene3d>
          </p:grpSpPr>
          <p:sp>
            <p:nvSpPr>
              <p:cNvPr id="5" name="Rounded Rectangle 4"/>
              <p:cNvSpPr/>
              <p:nvPr/>
            </p:nvSpPr>
            <p:spPr>
              <a:xfrm>
                <a:off x="4860032" y="836712"/>
                <a:ext cx="3168352" cy="5184576"/>
              </a:xfrm>
              <a:prstGeom prst="roundRect">
                <a:avLst/>
              </a:prstGeom>
              <a:solidFill>
                <a:srgbClr val="0000FF"/>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Pentagon 5"/>
              <p:cNvSpPr/>
              <p:nvPr/>
            </p:nvSpPr>
            <p:spPr>
              <a:xfrm>
                <a:off x="827584" y="836712"/>
                <a:ext cx="7560840" cy="2880320"/>
              </a:xfrm>
              <a:prstGeom prst="homePlate">
                <a:avLst/>
              </a:prstGeom>
              <a:solidFill>
                <a:schemeClr val="accent4">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Pentagon 6"/>
              <p:cNvSpPr/>
              <p:nvPr/>
            </p:nvSpPr>
            <p:spPr>
              <a:xfrm>
                <a:off x="827584" y="1988840"/>
                <a:ext cx="7560840" cy="2880320"/>
              </a:xfrm>
              <a:prstGeom prst="homePlate">
                <a:avLst/>
              </a:prstGeom>
              <a:solidFill>
                <a:schemeClr val="tx2">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Pentagon 7"/>
              <p:cNvSpPr/>
              <p:nvPr/>
            </p:nvSpPr>
            <p:spPr>
              <a:xfrm>
                <a:off x="827584" y="3140968"/>
                <a:ext cx="7560840" cy="2880320"/>
              </a:xfrm>
              <a:prstGeom prst="homePlate">
                <a:avLst/>
              </a:prstGeom>
              <a:solidFill>
                <a:schemeClr val="accent5">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 name="Rectangle 8"/>
              <p:cNvSpPr/>
              <p:nvPr/>
            </p:nvSpPr>
            <p:spPr>
              <a:xfrm>
                <a:off x="971600" y="1124744"/>
                <a:ext cx="6840760" cy="4680520"/>
              </a:xfrm>
              <a:prstGeom prst="rect">
                <a:avLst/>
              </a:prstGeom>
              <a:gradFill>
                <a:gsLst>
                  <a:gs pos="0">
                    <a:schemeClr val="bg1"/>
                  </a:gs>
                  <a:gs pos="50000">
                    <a:schemeClr val="bg1"/>
                  </a:gs>
                  <a:gs pos="100000">
                    <a:schemeClr val="bg2">
                      <a:lumMod val="90000"/>
                      <a:shade val="100000"/>
                      <a:satMod val="115000"/>
                    </a:schemeClr>
                  </a:gs>
                </a:gsLst>
                <a:lin ang="54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pic>
          <p:nvPicPr>
            <p:cNvPr id="4" name="Picture 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959445" y="4906696"/>
              <a:ext cx="1309897" cy="1356661"/>
            </a:xfrm>
            <a:prstGeom prst="rect">
              <a:avLst/>
            </a:prstGeom>
          </p:spPr>
        </p:pic>
      </p:grpSp>
      <p:sp>
        <p:nvSpPr>
          <p:cNvPr id="10" name="TextBox 9"/>
          <p:cNvSpPr txBox="1"/>
          <p:nvPr/>
        </p:nvSpPr>
        <p:spPr>
          <a:xfrm>
            <a:off x="1115616" y="908720"/>
            <a:ext cx="6552728" cy="2800767"/>
          </a:xfrm>
          <a:prstGeom prst="rect">
            <a:avLst/>
          </a:prstGeom>
          <a:noFill/>
        </p:spPr>
        <p:txBody>
          <a:bodyPr wrap="square" rtlCol="1">
            <a:spAutoFit/>
          </a:bodyPr>
          <a:lstStyle/>
          <a:p>
            <a:pPr algn="ctr"/>
            <a:r>
              <a:rPr lang="ar-SA" sz="4400" b="1" dirty="0"/>
              <a:t>ويدخل في هذا المجال أيضاً المصطلحات العلمية مثل كلمة (الأكْسُجِين) في قول علال الفاسي مخاطباً الشباب العربي:</a:t>
            </a:r>
            <a:endParaRPr lang="en-US" sz="4400" dirty="0"/>
          </a:p>
        </p:txBody>
      </p:sp>
      <p:sp>
        <p:nvSpPr>
          <p:cNvPr id="11" name="TextBox 10"/>
          <p:cNvSpPr txBox="1"/>
          <p:nvPr/>
        </p:nvSpPr>
        <p:spPr>
          <a:xfrm>
            <a:off x="395536" y="3717032"/>
            <a:ext cx="7488832" cy="2014334"/>
          </a:xfrm>
          <a:prstGeom prst="rect">
            <a:avLst/>
          </a:prstGeom>
          <a:noFill/>
        </p:spPr>
        <p:txBody>
          <a:bodyPr wrap="square" rtlCol="1">
            <a:spAutoFit/>
          </a:bodyPr>
          <a:lstStyle/>
          <a:p>
            <a:pPr>
              <a:lnSpc>
                <a:spcPct val="150000"/>
              </a:lnSpc>
            </a:pPr>
            <a:r>
              <a:rPr lang="ar-SA" sz="4400" b="1" dirty="0">
                <a:solidFill>
                  <a:srgbClr val="9900CC"/>
                </a:solidFill>
              </a:rPr>
              <a:t>واحفَظُوا ما وَرِثتُمُ مِنِ لِسَانٍ			</a:t>
            </a:r>
            <a:r>
              <a:rPr lang="ar-EG" sz="4400" b="1" dirty="0" smtClean="0">
                <a:solidFill>
                  <a:srgbClr val="9900CC"/>
                </a:solidFill>
              </a:rPr>
              <a:t>	</a:t>
            </a:r>
            <a:r>
              <a:rPr lang="ar-SA" sz="4400" b="1" dirty="0" smtClean="0">
                <a:solidFill>
                  <a:srgbClr val="9900CC"/>
                </a:solidFill>
              </a:rPr>
              <a:t>  فهو </a:t>
            </a:r>
            <a:r>
              <a:rPr lang="ar-SA" sz="4400" b="1" dirty="0">
                <a:solidFill>
                  <a:srgbClr val="9900CC"/>
                </a:solidFill>
              </a:rPr>
              <a:t>رُوح الحَياةِ والأُكْسُجِينُ</a:t>
            </a:r>
            <a:endParaRPr lang="en-US" sz="4400" dirty="0">
              <a:solidFill>
                <a:srgbClr val="9900CC"/>
              </a:solidFill>
            </a:endParaRPr>
          </a:p>
        </p:txBody>
      </p:sp>
    </p:spTree>
    <p:extLst>
      <p:ext uri="{BB962C8B-B14F-4D97-AF65-F5344CB8AC3E}">
        <p14:creationId xmlns="" xmlns:p14="http://schemas.microsoft.com/office/powerpoint/2010/main" val="127162751"/>
      </p:ext>
    </p:extLst>
  </p:cSld>
  <p:clrMapOvr>
    <a:masterClrMapping/>
  </p:clrMapOvr>
  <mc:AlternateContent xmlns:mc="http://schemas.openxmlformats.org/markup-compatibility/2006">
    <mc:Choice xmlns="" xmlns:p14="http://schemas.microsoft.com/office/powerpoint/2010/main" Requires="p14">
      <p:transition>
        <p14:flip dir="l"/>
        <p:sndAc>
          <p:stSnd>
            <p:snd r:embed="rId6"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323 - clank sound.wav"/>
                                        </p:tgtEl>
                                      </p:cMediaNode>
                                    </p:audio>
                                  </p:sub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93594" y="2000240"/>
            <a:ext cx="7000924" cy="2857520"/>
            <a:chOff x="500034" y="3786190"/>
            <a:chExt cx="7715304" cy="2857520"/>
          </a:xfrm>
        </p:grpSpPr>
        <p:sp>
          <p:nvSpPr>
            <p:cNvPr id="3" name="Rounded Rectangle 2"/>
            <p:cNvSpPr/>
            <p:nvPr/>
          </p:nvSpPr>
          <p:spPr>
            <a:xfrm>
              <a:off x="500034" y="3786190"/>
              <a:ext cx="7715304" cy="2857520"/>
            </a:xfrm>
            <a:prstGeom prst="roundRect">
              <a:avLst/>
            </a:prstGeom>
            <a:gradFill>
              <a:gsLst>
                <a:gs pos="0">
                  <a:schemeClr val="lt1">
                    <a:tint val="80000"/>
                    <a:satMod val="300000"/>
                  </a:schemeClr>
                </a:gs>
                <a:gs pos="100000">
                  <a:srgbClr val="002060"/>
                </a:gs>
              </a:gsLs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b="1">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grpSp>
          <p:nvGrpSpPr>
            <p:cNvPr id="4" name="Group 15"/>
            <p:cNvGrpSpPr/>
            <p:nvPr/>
          </p:nvGrpSpPr>
          <p:grpSpPr>
            <a:xfrm>
              <a:off x="571472" y="4000504"/>
              <a:ext cx="7429552" cy="2577691"/>
              <a:chOff x="571472" y="4137457"/>
              <a:chExt cx="7429552" cy="2577691"/>
            </a:xfrm>
          </p:grpSpPr>
          <p:grpSp>
            <p:nvGrpSpPr>
              <p:cNvPr id="5" name="Group 14"/>
              <p:cNvGrpSpPr/>
              <p:nvPr/>
            </p:nvGrpSpPr>
            <p:grpSpPr>
              <a:xfrm>
                <a:off x="571472" y="4137457"/>
                <a:ext cx="7429552" cy="2577691"/>
                <a:chOff x="571472" y="4137457"/>
                <a:chExt cx="7429552" cy="2577691"/>
              </a:xfrm>
              <a:gradFill flip="none" rotWithShape="1">
                <a:gsLst>
                  <a:gs pos="0">
                    <a:srgbClr val="990099">
                      <a:shade val="30000"/>
                      <a:satMod val="115000"/>
                    </a:srgbClr>
                  </a:gs>
                  <a:gs pos="50000">
                    <a:srgbClr val="990099">
                      <a:shade val="67500"/>
                      <a:satMod val="115000"/>
                    </a:srgbClr>
                  </a:gs>
                  <a:gs pos="100000">
                    <a:srgbClr val="990099">
                      <a:shade val="100000"/>
                      <a:satMod val="115000"/>
                    </a:srgbClr>
                  </a:gs>
                </a:gsLst>
                <a:lin ang="5400000" scaled="1"/>
                <a:tileRect/>
              </a:gradFill>
              <a:scene3d>
                <a:camera prst="orthographicFront">
                  <a:rot lat="0" lon="0" rev="0"/>
                </a:camera>
                <a:lightRig rig="glow" dir="t">
                  <a:rot lat="0" lon="0" rev="14100000"/>
                </a:lightRig>
              </a:scene3d>
            </p:grpSpPr>
            <p:sp>
              <p:nvSpPr>
                <p:cNvPr id="7" name="Cloud 6"/>
                <p:cNvSpPr/>
                <p:nvPr/>
              </p:nvSpPr>
              <p:spPr>
                <a:xfrm rot="21049250">
                  <a:off x="2038699" y="4137457"/>
                  <a:ext cx="3714776" cy="2571768"/>
                </a:xfrm>
                <a:prstGeom prst="cloud">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sp>
              <p:nvSpPr>
                <p:cNvPr id="8" name="Cloud 7"/>
                <p:cNvSpPr/>
                <p:nvPr/>
              </p:nvSpPr>
              <p:spPr>
                <a:xfrm rot="21291659">
                  <a:off x="571472" y="4143380"/>
                  <a:ext cx="3714776" cy="2571768"/>
                </a:xfrm>
                <a:prstGeom prst="cloud">
                  <a:avLst/>
                </a:prstGeom>
                <a:grp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sp>
              <p:nvSpPr>
                <p:cNvPr id="9" name="Pentagon 8"/>
                <p:cNvSpPr/>
                <p:nvPr/>
              </p:nvSpPr>
              <p:spPr>
                <a:xfrm flipH="1">
                  <a:off x="642910" y="4286256"/>
                  <a:ext cx="7358114" cy="2214578"/>
                </a:xfrm>
                <a:prstGeom prst="homePlate">
                  <a:avLst/>
                </a:prstGeom>
                <a:gradFill flip="none" rotWithShape="1">
                  <a:gsLst>
                    <a:gs pos="0">
                      <a:schemeClr val="bg1"/>
                    </a:gs>
                    <a:gs pos="50000">
                      <a:schemeClr val="bg1">
                        <a:lumMod val="85000"/>
                      </a:schemeClr>
                    </a:gs>
                    <a:gs pos="100000">
                      <a:srgbClr val="C00000"/>
                    </a:gs>
                  </a:gsLst>
                  <a:lin ang="54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grpSp>
          <p:sp>
            <p:nvSpPr>
              <p:cNvPr id="6" name="TextBox 5"/>
              <p:cNvSpPr txBox="1"/>
              <p:nvPr/>
            </p:nvSpPr>
            <p:spPr>
              <a:xfrm>
                <a:off x="1397217" y="4769449"/>
                <a:ext cx="6429420" cy="1446550"/>
              </a:xfrm>
              <a:prstGeom prst="rect">
                <a:avLst/>
              </a:prstGeom>
              <a:noFill/>
            </p:spPr>
            <p:txBody>
              <a:bodyPr wrap="square" rtlCol="1">
                <a:spAutoFit/>
              </a:bodyPr>
              <a:lstStyle/>
              <a:p>
                <a:pPr marL="441325" lvl="0" indent="-441325" algn="ctr">
                  <a:buFont typeface="Arial" pitchFamily="34" charset="0"/>
                  <a:buChar char="•"/>
                </a:pPr>
                <a:r>
                  <a:rPr lang="ar-SA" sz="8800" b="1" dirty="0" smtClean="0">
                    <a:ln>
                      <a:solidFill>
                        <a:srgbClr val="FF0000"/>
                      </a:solidFill>
                    </a:ln>
                  </a:rPr>
                  <a:t>إيحاء الكلمة</a:t>
                </a:r>
                <a:endParaRPr lang="en-US" sz="8800" dirty="0">
                  <a:ln>
                    <a:solidFill>
                      <a:srgbClr val="FF0000"/>
                    </a:solidFill>
                  </a:ln>
                </a:endParaRPr>
              </a:p>
            </p:txBody>
          </p:sp>
        </p:grpSp>
      </p:grpSp>
    </p:spTree>
    <p:extLst>
      <p:ext uri="{BB962C8B-B14F-4D97-AF65-F5344CB8AC3E}">
        <p14:creationId xmlns="" xmlns:p14="http://schemas.microsoft.com/office/powerpoint/2010/main" val="815508299"/>
      </p:ext>
    </p:extLst>
  </p:cSld>
  <p:clrMapOvr>
    <a:masterClrMapping/>
  </p:clrMapOvr>
  <mc:AlternateContent xmlns:mc="http://schemas.openxmlformats.org/markup-compatibility/2006">
    <mc:Choice xmlns="" xmlns:p14="http://schemas.microsoft.com/office/powerpoint/2010/main" Requires="p14">
      <p:transition>
        <p14:flip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93" decel="100000"/>
                                        <p:tgtEl>
                                          <p:spTgt spid="2"/>
                                        </p:tgtEl>
                                      </p:cBhvr>
                                    </p:animEffect>
                                    <p:animScale>
                                      <p:cBhvr>
                                        <p:cTn id="8" dur="193" decel="100000"/>
                                        <p:tgtEl>
                                          <p:spTgt spid="2"/>
                                        </p:tgtEl>
                                      </p:cBhvr>
                                      <p:from x="10000" y="10000"/>
                                      <p:to x="200000" y="450000"/>
                                    </p:animScale>
                                    <p:animScale>
                                      <p:cBhvr>
                                        <p:cTn id="9" dur="308" accel="100000" fill="hold">
                                          <p:stCondLst>
                                            <p:cond delay="193"/>
                                          </p:stCondLst>
                                        </p:cTn>
                                        <p:tgtEl>
                                          <p:spTgt spid="2"/>
                                        </p:tgtEl>
                                      </p:cBhvr>
                                      <p:from x="200000" y="450000"/>
                                      <p:to x="100000" y="100000"/>
                                    </p:animScale>
                                    <p:set>
                                      <p:cBhvr>
                                        <p:cTn id="10" dur="193" fill="hold"/>
                                        <p:tgtEl>
                                          <p:spTgt spid="2"/>
                                        </p:tgtEl>
                                        <p:attrNameLst>
                                          <p:attrName>ppt_x</p:attrName>
                                        </p:attrNameLst>
                                      </p:cBhvr>
                                      <p:to>
                                        <p:strVal val="(0.5)"/>
                                      </p:to>
                                    </p:set>
                                    <p:anim from="(0.5)" to="(#ppt_x)" calcmode="lin" valueType="num">
                                      <p:cBhvr>
                                        <p:cTn id="11" dur="308" accel="100000" fill="hold">
                                          <p:stCondLst>
                                            <p:cond delay="193"/>
                                          </p:stCondLst>
                                        </p:cTn>
                                        <p:tgtEl>
                                          <p:spTgt spid="2"/>
                                        </p:tgtEl>
                                        <p:attrNameLst>
                                          <p:attrName>ppt_x</p:attrName>
                                        </p:attrNameLst>
                                      </p:cBhvr>
                                    </p:anim>
                                    <p:set>
                                      <p:cBhvr>
                                        <p:cTn id="12" dur="193" fill="hold"/>
                                        <p:tgtEl>
                                          <p:spTgt spid="2"/>
                                        </p:tgtEl>
                                        <p:attrNameLst>
                                          <p:attrName>ppt_y</p:attrName>
                                        </p:attrNameLst>
                                      </p:cBhvr>
                                      <p:to>
                                        <p:strVal val="(#ppt_y+0.4)"/>
                                      </p:to>
                                    </p:set>
                                    <p:anim from="(#ppt_y+0.4)" to="(#ppt_y)" calcmode="lin" valueType="num">
                                      <p:cBhvr>
                                        <p:cTn id="13" dur="308" accel="100000" fill="hold">
                                          <p:stCondLst>
                                            <p:cond delay="193"/>
                                          </p:stCondLst>
                                        </p:cTn>
                                        <p:tgtEl>
                                          <p:spTgt spid="2"/>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pufferboun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12" y="188640"/>
            <a:ext cx="9144000" cy="6624735"/>
            <a:chOff x="827584" y="836712"/>
            <a:chExt cx="7560840" cy="5426645"/>
          </a:xfrm>
        </p:grpSpPr>
        <p:grpSp>
          <p:nvGrpSpPr>
            <p:cNvPr id="3" name="Group 2"/>
            <p:cNvGrpSpPr/>
            <p:nvPr/>
          </p:nvGrpSpPr>
          <p:grpSpPr>
            <a:xfrm>
              <a:off x="827584" y="836712"/>
              <a:ext cx="7560840" cy="5184576"/>
              <a:chOff x="827584" y="836712"/>
              <a:chExt cx="7560840" cy="5184576"/>
            </a:xfrm>
            <a:scene3d>
              <a:camera prst="orthographicFront">
                <a:rot lat="0" lon="0" rev="0"/>
              </a:camera>
              <a:lightRig rig="glow" dir="t">
                <a:rot lat="0" lon="0" rev="14100000"/>
              </a:lightRig>
            </a:scene3d>
          </p:grpSpPr>
          <p:sp>
            <p:nvSpPr>
              <p:cNvPr id="5" name="Rounded Rectangle 4"/>
              <p:cNvSpPr/>
              <p:nvPr/>
            </p:nvSpPr>
            <p:spPr>
              <a:xfrm>
                <a:off x="4860032" y="836712"/>
                <a:ext cx="3168352" cy="5184576"/>
              </a:xfrm>
              <a:prstGeom prst="roundRect">
                <a:avLst/>
              </a:prstGeom>
              <a:solidFill>
                <a:srgbClr val="0000FF"/>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Pentagon 5"/>
              <p:cNvSpPr/>
              <p:nvPr/>
            </p:nvSpPr>
            <p:spPr>
              <a:xfrm>
                <a:off x="827584" y="836712"/>
                <a:ext cx="7560840" cy="2880320"/>
              </a:xfrm>
              <a:prstGeom prst="homePlate">
                <a:avLst/>
              </a:prstGeom>
              <a:solidFill>
                <a:schemeClr val="accent4">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Pentagon 6"/>
              <p:cNvSpPr/>
              <p:nvPr/>
            </p:nvSpPr>
            <p:spPr>
              <a:xfrm>
                <a:off x="827584" y="1988840"/>
                <a:ext cx="7560840" cy="2880320"/>
              </a:xfrm>
              <a:prstGeom prst="homePlate">
                <a:avLst/>
              </a:prstGeom>
              <a:solidFill>
                <a:schemeClr val="tx2">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Pentagon 7"/>
              <p:cNvSpPr/>
              <p:nvPr/>
            </p:nvSpPr>
            <p:spPr>
              <a:xfrm>
                <a:off x="827584" y="3140968"/>
                <a:ext cx="7560840" cy="2880320"/>
              </a:xfrm>
              <a:prstGeom prst="homePlate">
                <a:avLst/>
              </a:prstGeom>
              <a:solidFill>
                <a:schemeClr val="accent5">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 name="Rectangle 8"/>
              <p:cNvSpPr/>
              <p:nvPr/>
            </p:nvSpPr>
            <p:spPr>
              <a:xfrm>
                <a:off x="971600" y="1124744"/>
                <a:ext cx="6840760" cy="4680520"/>
              </a:xfrm>
              <a:prstGeom prst="rect">
                <a:avLst/>
              </a:prstGeom>
              <a:gradFill>
                <a:gsLst>
                  <a:gs pos="0">
                    <a:schemeClr val="bg1"/>
                  </a:gs>
                  <a:gs pos="50000">
                    <a:schemeClr val="bg1"/>
                  </a:gs>
                  <a:gs pos="100000">
                    <a:schemeClr val="bg2">
                      <a:lumMod val="90000"/>
                      <a:shade val="100000"/>
                      <a:satMod val="115000"/>
                    </a:schemeClr>
                  </a:gs>
                </a:gsLst>
                <a:lin ang="54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959445" y="4906696"/>
              <a:ext cx="1309897" cy="1356661"/>
            </a:xfrm>
            <a:prstGeom prst="rect">
              <a:avLst/>
            </a:prstGeom>
          </p:spPr>
        </p:pic>
      </p:grpSp>
      <p:sp>
        <p:nvSpPr>
          <p:cNvPr id="10" name="TextBox 9"/>
          <p:cNvSpPr txBox="1"/>
          <p:nvPr/>
        </p:nvSpPr>
        <p:spPr>
          <a:xfrm>
            <a:off x="755576" y="908720"/>
            <a:ext cx="7128792" cy="4832092"/>
          </a:xfrm>
          <a:prstGeom prst="rect">
            <a:avLst/>
          </a:prstGeom>
          <a:noFill/>
        </p:spPr>
        <p:txBody>
          <a:bodyPr wrap="square" rtlCol="1">
            <a:spAutoFit/>
          </a:bodyPr>
          <a:lstStyle/>
          <a:p>
            <a:pPr algn="ctr"/>
            <a:r>
              <a:rPr lang="ar-SA" sz="4400" b="1" dirty="0"/>
              <a:t>لقد فطن النقاد العرب إلى حسن اختيار الكلمات؛ لأنَّ لها ظلالاً وتداعيات، لذا يختارها الشاعر قصداً ليفيد مما توحيه معاني متعددة تكسب الشعر آفاقاً رحبة؛ ومثال ذلك اختيار النابغة الذبياني كلمة (الليل) في قوله معتذراً من النعمان بن المنذر:</a:t>
            </a:r>
            <a:endParaRPr lang="en-US" sz="4400" dirty="0"/>
          </a:p>
        </p:txBody>
      </p:sp>
    </p:spTree>
    <p:extLst>
      <p:ext uri="{BB962C8B-B14F-4D97-AF65-F5344CB8AC3E}">
        <p14:creationId xmlns="" xmlns:p14="http://schemas.microsoft.com/office/powerpoint/2010/main" val="3268816628"/>
      </p:ext>
    </p:extLst>
  </p:cSld>
  <p:clrMapOvr>
    <a:masterClrMapping/>
  </p:clrMapOvr>
  <mc:AlternateContent xmlns:mc="http://schemas.openxmlformats.org/markup-compatibility/2006">
    <mc:Choice xmlns="" xmlns:p14="http://schemas.microsoft.com/office/powerpoint/2010/main" Requires="p14">
      <p:transition>
        <p14:flip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323 - clank sound.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0323 - clank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6512" y="188640"/>
            <a:ext cx="9144000" cy="6624735"/>
            <a:chOff x="827584" y="836712"/>
            <a:chExt cx="7560840" cy="5426645"/>
          </a:xfrm>
        </p:grpSpPr>
        <p:grpSp>
          <p:nvGrpSpPr>
            <p:cNvPr id="4" name="Group 3"/>
            <p:cNvGrpSpPr/>
            <p:nvPr/>
          </p:nvGrpSpPr>
          <p:grpSpPr>
            <a:xfrm>
              <a:off x="827584" y="836712"/>
              <a:ext cx="7560840" cy="5184576"/>
              <a:chOff x="827584" y="836712"/>
              <a:chExt cx="7560840" cy="5184576"/>
            </a:xfrm>
            <a:scene3d>
              <a:camera prst="orthographicFront">
                <a:rot lat="0" lon="0" rev="0"/>
              </a:camera>
              <a:lightRig rig="glow" dir="t">
                <a:rot lat="0" lon="0" rev="14100000"/>
              </a:lightRig>
            </a:scene3d>
          </p:grpSpPr>
          <p:sp>
            <p:nvSpPr>
              <p:cNvPr id="6" name="Rounded Rectangle 5"/>
              <p:cNvSpPr/>
              <p:nvPr/>
            </p:nvSpPr>
            <p:spPr>
              <a:xfrm>
                <a:off x="4860032" y="836712"/>
                <a:ext cx="3168352" cy="5184576"/>
              </a:xfrm>
              <a:prstGeom prst="roundRect">
                <a:avLst/>
              </a:prstGeom>
              <a:solidFill>
                <a:srgbClr val="0000FF"/>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Pentagon 6"/>
              <p:cNvSpPr/>
              <p:nvPr/>
            </p:nvSpPr>
            <p:spPr>
              <a:xfrm>
                <a:off x="827584" y="836712"/>
                <a:ext cx="7560840" cy="2880320"/>
              </a:xfrm>
              <a:prstGeom prst="homePlate">
                <a:avLst/>
              </a:prstGeom>
              <a:solidFill>
                <a:schemeClr val="accent4">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Pentagon 7"/>
              <p:cNvSpPr/>
              <p:nvPr/>
            </p:nvSpPr>
            <p:spPr>
              <a:xfrm>
                <a:off x="827584" y="1988840"/>
                <a:ext cx="7560840" cy="2880320"/>
              </a:xfrm>
              <a:prstGeom prst="homePlate">
                <a:avLst/>
              </a:prstGeom>
              <a:solidFill>
                <a:schemeClr val="tx2">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 name="Pentagon 8"/>
              <p:cNvSpPr/>
              <p:nvPr/>
            </p:nvSpPr>
            <p:spPr>
              <a:xfrm>
                <a:off x="827584" y="3140968"/>
                <a:ext cx="7560840" cy="2880320"/>
              </a:xfrm>
              <a:prstGeom prst="homePlate">
                <a:avLst/>
              </a:prstGeom>
              <a:solidFill>
                <a:schemeClr val="accent5">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0" name="Rectangle 9"/>
              <p:cNvSpPr/>
              <p:nvPr/>
            </p:nvSpPr>
            <p:spPr>
              <a:xfrm>
                <a:off x="971600" y="1124744"/>
                <a:ext cx="6840760" cy="4680520"/>
              </a:xfrm>
              <a:prstGeom prst="rect">
                <a:avLst/>
              </a:prstGeom>
              <a:gradFill>
                <a:gsLst>
                  <a:gs pos="0">
                    <a:schemeClr val="bg1"/>
                  </a:gs>
                  <a:gs pos="50000">
                    <a:schemeClr val="bg1"/>
                  </a:gs>
                  <a:gs pos="100000">
                    <a:schemeClr val="bg2">
                      <a:lumMod val="90000"/>
                      <a:shade val="100000"/>
                      <a:satMod val="115000"/>
                    </a:schemeClr>
                  </a:gs>
                </a:gsLst>
                <a:lin ang="54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pic>
          <p:nvPicPr>
            <p:cNvPr id="5" name="Picture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959445" y="4906696"/>
              <a:ext cx="1309897" cy="1356661"/>
            </a:xfrm>
            <a:prstGeom prst="rect">
              <a:avLst/>
            </a:prstGeom>
          </p:spPr>
        </p:pic>
      </p:grpSp>
      <p:sp>
        <p:nvSpPr>
          <p:cNvPr id="2" name="TextBox 1"/>
          <p:cNvSpPr txBox="1"/>
          <p:nvPr/>
        </p:nvSpPr>
        <p:spPr>
          <a:xfrm>
            <a:off x="827584" y="1052736"/>
            <a:ext cx="7128792" cy="1446550"/>
          </a:xfrm>
          <a:prstGeom prst="rect">
            <a:avLst/>
          </a:prstGeom>
          <a:noFill/>
        </p:spPr>
        <p:txBody>
          <a:bodyPr wrap="square" rtlCol="1">
            <a:spAutoFit/>
          </a:bodyPr>
          <a:lstStyle/>
          <a:p>
            <a:r>
              <a:rPr lang="ar-SA" sz="4400" b="1" dirty="0">
                <a:solidFill>
                  <a:srgbClr val="9900CC"/>
                </a:solidFill>
              </a:rPr>
              <a:t>فإنَّكَ كاللَّيل الذي هُو مُدْرِكي			</a:t>
            </a:r>
            <a:r>
              <a:rPr lang="ar-SA" sz="4400" b="1" dirty="0" smtClean="0">
                <a:solidFill>
                  <a:srgbClr val="9900CC"/>
                </a:solidFill>
              </a:rPr>
              <a:t>  </a:t>
            </a:r>
            <a:r>
              <a:rPr lang="ar-SA" sz="4400" b="1" dirty="0">
                <a:solidFill>
                  <a:srgbClr val="9900CC"/>
                </a:solidFill>
              </a:rPr>
              <a:t>وإنْ خِلْتُ أنَّ المُنْتَأى عَنْكَ واسِعُ</a:t>
            </a:r>
            <a:endParaRPr lang="en-US" sz="4400" dirty="0">
              <a:solidFill>
                <a:srgbClr val="9900CC"/>
              </a:solidFill>
            </a:endParaRPr>
          </a:p>
        </p:txBody>
      </p:sp>
      <p:sp>
        <p:nvSpPr>
          <p:cNvPr id="11" name="TextBox 10"/>
          <p:cNvSpPr txBox="1"/>
          <p:nvPr/>
        </p:nvSpPr>
        <p:spPr>
          <a:xfrm>
            <a:off x="755576" y="2924944"/>
            <a:ext cx="7128792" cy="2800767"/>
          </a:xfrm>
          <a:prstGeom prst="rect">
            <a:avLst/>
          </a:prstGeom>
          <a:noFill/>
        </p:spPr>
        <p:txBody>
          <a:bodyPr wrap="square" rtlCol="1">
            <a:spAutoFit/>
          </a:bodyPr>
          <a:lstStyle/>
          <a:p>
            <a:pPr algn="ctr"/>
            <a:r>
              <a:rPr lang="ar-SA" sz="4400" b="1" dirty="0"/>
              <a:t>ومعنى البيت أنه لا مهرب من النعمان، الذي يستطيع أن يصل إلى الشاعر مهما بعد عنه، فمثله في ذلك مثل الليل لا بدَّ أن يدرك كل بقعة من الأرض. </a:t>
            </a:r>
            <a:endParaRPr lang="en-US" sz="4400" dirty="0"/>
          </a:p>
        </p:txBody>
      </p:sp>
    </p:spTree>
    <p:extLst>
      <p:ext uri="{BB962C8B-B14F-4D97-AF65-F5344CB8AC3E}">
        <p14:creationId xmlns="" xmlns:p14="http://schemas.microsoft.com/office/powerpoint/2010/main" val="3816213532"/>
      </p:ext>
    </p:extLst>
  </p:cSld>
  <p:clrMapOvr>
    <a:masterClrMapping/>
  </p:clrMapOvr>
  <mc:AlternateContent xmlns:mc="http://schemas.openxmlformats.org/markup-compatibility/2006">
    <mc:Choice xmlns="" xmlns:p14="http://schemas.microsoft.com/office/powerpoint/2010/main" Requires="p14">
      <p:transition>
        <p14:flip dir="l"/>
        <p:sndAc>
          <p:stSnd>
            <p:snd r:embed="rId6"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0323 - clank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12" y="188640"/>
            <a:ext cx="9144000" cy="6624735"/>
            <a:chOff x="827584" y="836712"/>
            <a:chExt cx="7560840" cy="5426645"/>
          </a:xfrm>
        </p:grpSpPr>
        <p:grpSp>
          <p:nvGrpSpPr>
            <p:cNvPr id="3" name="Group 2"/>
            <p:cNvGrpSpPr/>
            <p:nvPr/>
          </p:nvGrpSpPr>
          <p:grpSpPr>
            <a:xfrm>
              <a:off x="827584" y="836712"/>
              <a:ext cx="7560840" cy="5184576"/>
              <a:chOff x="827584" y="836712"/>
              <a:chExt cx="7560840" cy="5184576"/>
            </a:xfrm>
            <a:scene3d>
              <a:camera prst="orthographicFront">
                <a:rot lat="0" lon="0" rev="0"/>
              </a:camera>
              <a:lightRig rig="glow" dir="t">
                <a:rot lat="0" lon="0" rev="14100000"/>
              </a:lightRig>
            </a:scene3d>
          </p:grpSpPr>
          <p:sp>
            <p:nvSpPr>
              <p:cNvPr id="5" name="Rounded Rectangle 4"/>
              <p:cNvSpPr/>
              <p:nvPr/>
            </p:nvSpPr>
            <p:spPr>
              <a:xfrm>
                <a:off x="4860032" y="836712"/>
                <a:ext cx="3168352" cy="5184576"/>
              </a:xfrm>
              <a:prstGeom prst="roundRect">
                <a:avLst/>
              </a:prstGeom>
              <a:solidFill>
                <a:srgbClr val="0000FF"/>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Pentagon 5"/>
              <p:cNvSpPr/>
              <p:nvPr/>
            </p:nvSpPr>
            <p:spPr>
              <a:xfrm>
                <a:off x="827584" y="836712"/>
                <a:ext cx="7560840" cy="2880320"/>
              </a:xfrm>
              <a:prstGeom prst="homePlate">
                <a:avLst/>
              </a:prstGeom>
              <a:solidFill>
                <a:schemeClr val="accent4">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Pentagon 6"/>
              <p:cNvSpPr/>
              <p:nvPr/>
            </p:nvSpPr>
            <p:spPr>
              <a:xfrm>
                <a:off x="827584" y="1988840"/>
                <a:ext cx="7560840" cy="2880320"/>
              </a:xfrm>
              <a:prstGeom prst="homePlate">
                <a:avLst/>
              </a:prstGeom>
              <a:solidFill>
                <a:schemeClr val="tx2">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Pentagon 7"/>
              <p:cNvSpPr/>
              <p:nvPr/>
            </p:nvSpPr>
            <p:spPr>
              <a:xfrm>
                <a:off x="827584" y="3140968"/>
                <a:ext cx="7560840" cy="2880320"/>
              </a:xfrm>
              <a:prstGeom prst="homePlate">
                <a:avLst/>
              </a:prstGeom>
              <a:solidFill>
                <a:schemeClr val="accent5">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 name="Rectangle 8"/>
              <p:cNvSpPr/>
              <p:nvPr/>
            </p:nvSpPr>
            <p:spPr>
              <a:xfrm>
                <a:off x="971600" y="1124744"/>
                <a:ext cx="6840760" cy="4680520"/>
              </a:xfrm>
              <a:prstGeom prst="rect">
                <a:avLst/>
              </a:prstGeom>
              <a:gradFill>
                <a:gsLst>
                  <a:gs pos="0">
                    <a:schemeClr val="bg1"/>
                  </a:gs>
                  <a:gs pos="50000">
                    <a:schemeClr val="bg1"/>
                  </a:gs>
                  <a:gs pos="100000">
                    <a:schemeClr val="bg2">
                      <a:lumMod val="90000"/>
                      <a:shade val="100000"/>
                      <a:satMod val="115000"/>
                    </a:schemeClr>
                  </a:gs>
                </a:gsLst>
                <a:lin ang="54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959445" y="4906696"/>
              <a:ext cx="1309897" cy="1356661"/>
            </a:xfrm>
            <a:prstGeom prst="rect">
              <a:avLst/>
            </a:prstGeom>
          </p:spPr>
        </p:pic>
      </p:grpSp>
      <p:sp>
        <p:nvSpPr>
          <p:cNvPr id="11" name="TextBox 10"/>
          <p:cNvSpPr txBox="1"/>
          <p:nvPr/>
        </p:nvSpPr>
        <p:spPr>
          <a:xfrm>
            <a:off x="755576" y="980728"/>
            <a:ext cx="7128792" cy="1446550"/>
          </a:xfrm>
          <a:prstGeom prst="rect">
            <a:avLst/>
          </a:prstGeom>
          <a:noFill/>
        </p:spPr>
        <p:txBody>
          <a:bodyPr wrap="square" rtlCol="1">
            <a:spAutoFit/>
          </a:bodyPr>
          <a:lstStyle/>
          <a:p>
            <a:pPr algn="ctr"/>
            <a:r>
              <a:rPr lang="ar-SA" sz="4400" b="1" dirty="0" smtClean="0"/>
              <a:t>ولكن النّهار مثل الليل في هذا الأمر فلماذا اختار الشاعر كلمة (الليل)؟</a:t>
            </a:r>
            <a:endParaRPr lang="en-US" sz="4400" dirty="0"/>
          </a:p>
        </p:txBody>
      </p:sp>
      <p:sp>
        <p:nvSpPr>
          <p:cNvPr id="12" name="TextBox 11"/>
          <p:cNvSpPr txBox="1"/>
          <p:nvPr/>
        </p:nvSpPr>
        <p:spPr>
          <a:xfrm>
            <a:off x="755576" y="2543413"/>
            <a:ext cx="7128792" cy="3477875"/>
          </a:xfrm>
          <a:prstGeom prst="rect">
            <a:avLst/>
          </a:prstGeom>
          <a:noFill/>
        </p:spPr>
        <p:txBody>
          <a:bodyPr wrap="square" rtlCol="1">
            <a:spAutoFit/>
          </a:bodyPr>
          <a:lstStyle/>
          <a:p>
            <a:pPr algn="ctr"/>
            <a:r>
              <a:rPr lang="ar-SA" sz="4400" b="1" dirty="0"/>
              <a:t>لقد أدرك النقاد أن لكمة (ليل) لما فيها من معنى الوحشة، والخوف، ولما كان المقام مقام خوف، وهرب؛ كانت هذه الكلمة أكثر ملاءمة للموقف، وإيحاء بتصوير الحالة النفسية للشاعر.</a:t>
            </a:r>
            <a:endParaRPr lang="en-US" sz="4400" dirty="0"/>
          </a:p>
        </p:txBody>
      </p:sp>
    </p:spTree>
    <p:extLst>
      <p:ext uri="{BB962C8B-B14F-4D97-AF65-F5344CB8AC3E}">
        <p14:creationId xmlns="" xmlns:p14="http://schemas.microsoft.com/office/powerpoint/2010/main" val="1404985801"/>
      </p:ext>
    </p:extLst>
  </p:cSld>
  <p:clrMapOvr>
    <a:masterClrMapping/>
  </p:clrMapOvr>
  <mc:AlternateContent xmlns:mc="http://schemas.openxmlformats.org/markup-compatibility/2006">
    <mc:Choice xmlns="" xmlns:p14="http://schemas.microsoft.com/office/powerpoint/2010/main" Requires="p14">
      <p:transition>
        <p14:flip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323 - clank sound.wav"/>
                                        </p:tgtEl>
                                      </p:cMediaNode>
                                    </p:audio>
                                  </p:sub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anim calcmode="lin" valueType="num">
                                      <p:cBhvr>
                                        <p:cTn id="15" dur="500" fill="hold"/>
                                        <p:tgtEl>
                                          <p:spTgt spid="12"/>
                                        </p:tgtEl>
                                        <p:attrNameLst>
                                          <p:attrName>ppt_x</p:attrName>
                                        </p:attrNameLst>
                                      </p:cBhvr>
                                      <p:tavLst>
                                        <p:tav tm="0">
                                          <p:val>
                                            <p:strVal val="#ppt_x"/>
                                          </p:val>
                                        </p:tav>
                                        <p:tav tm="100000">
                                          <p:val>
                                            <p:strVal val="#ppt_x"/>
                                          </p:val>
                                        </p:tav>
                                      </p:tavLst>
                                    </p:anim>
                                    <p:anim calcmode="lin" valueType="num">
                                      <p:cBhvr>
                                        <p:cTn id="16" dur="5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0323 - clank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12" y="188640"/>
            <a:ext cx="9144000" cy="6624735"/>
            <a:chOff x="827584" y="836712"/>
            <a:chExt cx="7560840" cy="5426645"/>
          </a:xfrm>
        </p:grpSpPr>
        <p:grpSp>
          <p:nvGrpSpPr>
            <p:cNvPr id="3" name="Group 2"/>
            <p:cNvGrpSpPr/>
            <p:nvPr/>
          </p:nvGrpSpPr>
          <p:grpSpPr>
            <a:xfrm>
              <a:off x="827584" y="836712"/>
              <a:ext cx="7560840" cy="5184576"/>
              <a:chOff x="827584" y="836712"/>
              <a:chExt cx="7560840" cy="5184576"/>
            </a:xfrm>
            <a:scene3d>
              <a:camera prst="orthographicFront">
                <a:rot lat="0" lon="0" rev="0"/>
              </a:camera>
              <a:lightRig rig="glow" dir="t">
                <a:rot lat="0" lon="0" rev="14100000"/>
              </a:lightRig>
            </a:scene3d>
          </p:grpSpPr>
          <p:sp>
            <p:nvSpPr>
              <p:cNvPr id="5" name="Rounded Rectangle 4"/>
              <p:cNvSpPr/>
              <p:nvPr/>
            </p:nvSpPr>
            <p:spPr>
              <a:xfrm>
                <a:off x="4860032" y="836712"/>
                <a:ext cx="3168352" cy="5184576"/>
              </a:xfrm>
              <a:prstGeom prst="roundRect">
                <a:avLst/>
              </a:prstGeom>
              <a:solidFill>
                <a:srgbClr val="0000FF"/>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Pentagon 5"/>
              <p:cNvSpPr/>
              <p:nvPr/>
            </p:nvSpPr>
            <p:spPr>
              <a:xfrm>
                <a:off x="827584" y="836712"/>
                <a:ext cx="7560840" cy="2880320"/>
              </a:xfrm>
              <a:prstGeom prst="homePlate">
                <a:avLst/>
              </a:prstGeom>
              <a:solidFill>
                <a:schemeClr val="accent4">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Pentagon 6"/>
              <p:cNvSpPr/>
              <p:nvPr/>
            </p:nvSpPr>
            <p:spPr>
              <a:xfrm>
                <a:off x="827584" y="1988840"/>
                <a:ext cx="7560840" cy="2880320"/>
              </a:xfrm>
              <a:prstGeom prst="homePlate">
                <a:avLst/>
              </a:prstGeom>
              <a:solidFill>
                <a:schemeClr val="tx2">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Pentagon 7"/>
              <p:cNvSpPr/>
              <p:nvPr/>
            </p:nvSpPr>
            <p:spPr>
              <a:xfrm>
                <a:off x="827584" y="3140968"/>
                <a:ext cx="7560840" cy="2880320"/>
              </a:xfrm>
              <a:prstGeom prst="homePlate">
                <a:avLst/>
              </a:prstGeom>
              <a:solidFill>
                <a:schemeClr val="accent5">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 name="Rectangle 8"/>
              <p:cNvSpPr/>
              <p:nvPr/>
            </p:nvSpPr>
            <p:spPr>
              <a:xfrm>
                <a:off x="971600" y="1124744"/>
                <a:ext cx="6840760" cy="4680520"/>
              </a:xfrm>
              <a:prstGeom prst="rect">
                <a:avLst/>
              </a:prstGeom>
              <a:gradFill>
                <a:gsLst>
                  <a:gs pos="0">
                    <a:schemeClr val="bg1"/>
                  </a:gs>
                  <a:gs pos="50000">
                    <a:schemeClr val="bg1"/>
                  </a:gs>
                  <a:gs pos="100000">
                    <a:schemeClr val="bg2">
                      <a:lumMod val="90000"/>
                      <a:shade val="100000"/>
                      <a:satMod val="115000"/>
                    </a:schemeClr>
                  </a:gs>
                </a:gsLst>
                <a:lin ang="54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959445" y="4906696"/>
              <a:ext cx="1309897" cy="1356661"/>
            </a:xfrm>
            <a:prstGeom prst="rect">
              <a:avLst/>
            </a:prstGeom>
          </p:spPr>
        </p:pic>
      </p:grpSp>
      <p:sp>
        <p:nvSpPr>
          <p:cNvPr id="10" name="TextBox 9"/>
          <p:cNvSpPr txBox="1"/>
          <p:nvPr/>
        </p:nvSpPr>
        <p:spPr>
          <a:xfrm>
            <a:off x="539552" y="656104"/>
            <a:ext cx="7728250" cy="5509200"/>
          </a:xfrm>
          <a:prstGeom prst="rect">
            <a:avLst/>
          </a:prstGeom>
          <a:noFill/>
        </p:spPr>
        <p:txBody>
          <a:bodyPr wrap="square" rtlCol="1">
            <a:spAutoFit/>
          </a:bodyPr>
          <a:lstStyle/>
          <a:p>
            <a:pPr algn="ctr"/>
            <a:r>
              <a:rPr lang="ar-SA" sz="4400" b="1" dirty="0"/>
              <a:t>فالنَّص الشعري الذي يكون موضوعه التفاؤل والأمل وكلماته تبدو مشعة موحية بالأمل والإشراق والبهجة، أما النصوص التي تدور حول موضوع التشاؤم، فإن مفرداته توحي بالضياع والحزن والألم. وهكذا في كثير من موضوعات الشعر وأغراضه نلحظ استثماراً لخاصية الإيحاء في الكلمة وإفادة منها.</a:t>
            </a:r>
            <a:endParaRPr lang="en-US" sz="4400" dirty="0"/>
          </a:p>
        </p:txBody>
      </p:sp>
    </p:spTree>
    <p:extLst>
      <p:ext uri="{BB962C8B-B14F-4D97-AF65-F5344CB8AC3E}">
        <p14:creationId xmlns="" xmlns:p14="http://schemas.microsoft.com/office/powerpoint/2010/main" val="3566886981"/>
      </p:ext>
    </p:extLst>
  </p:cSld>
  <p:clrMapOvr>
    <a:masterClrMapping/>
  </p:clrMapOvr>
  <mc:AlternateContent xmlns:mc="http://schemas.openxmlformats.org/markup-compatibility/2006">
    <mc:Choice xmlns="" xmlns:p14="http://schemas.microsoft.com/office/powerpoint/2010/main" Requires="p14">
      <p:transition>
        <p14:flip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323 - clank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93594" y="2000240"/>
            <a:ext cx="7000924" cy="2857520"/>
            <a:chOff x="500034" y="3786190"/>
            <a:chExt cx="7715304" cy="2857520"/>
          </a:xfrm>
        </p:grpSpPr>
        <p:sp>
          <p:nvSpPr>
            <p:cNvPr id="3" name="Rounded Rectangle 2"/>
            <p:cNvSpPr/>
            <p:nvPr/>
          </p:nvSpPr>
          <p:spPr>
            <a:xfrm>
              <a:off x="500034" y="3786190"/>
              <a:ext cx="7715304" cy="2857520"/>
            </a:xfrm>
            <a:prstGeom prst="roundRect">
              <a:avLst/>
            </a:prstGeom>
            <a:gradFill>
              <a:gsLst>
                <a:gs pos="0">
                  <a:schemeClr val="lt1">
                    <a:tint val="80000"/>
                    <a:satMod val="300000"/>
                  </a:schemeClr>
                </a:gs>
                <a:gs pos="100000">
                  <a:srgbClr val="002060"/>
                </a:gs>
              </a:gsLs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b="1">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grpSp>
          <p:nvGrpSpPr>
            <p:cNvPr id="4" name="Group 15"/>
            <p:cNvGrpSpPr/>
            <p:nvPr/>
          </p:nvGrpSpPr>
          <p:grpSpPr>
            <a:xfrm>
              <a:off x="571472" y="4000504"/>
              <a:ext cx="7429552" cy="2577691"/>
              <a:chOff x="571472" y="4137457"/>
              <a:chExt cx="7429552" cy="2577691"/>
            </a:xfrm>
          </p:grpSpPr>
          <p:grpSp>
            <p:nvGrpSpPr>
              <p:cNvPr id="5" name="Group 14"/>
              <p:cNvGrpSpPr/>
              <p:nvPr/>
            </p:nvGrpSpPr>
            <p:grpSpPr>
              <a:xfrm>
                <a:off x="571472" y="4137457"/>
                <a:ext cx="7429552" cy="2577691"/>
                <a:chOff x="571472" y="4137457"/>
                <a:chExt cx="7429552" cy="2577691"/>
              </a:xfrm>
              <a:gradFill flip="none" rotWithShape="1">
                <a:gsLst>
                  <a:gs pos="0">
                    <a:srgbClr val="990099">
                      <a:shade val="30000"/>
                      <a:satMod val="115000"/>
                    </a:srgbClr>
                  </a:gs>
                  <a:gs pos="50000">
                    <a:srgbClr val="990099">
                      <a:shade val="67500"/>
                      <a:satMod val="115000"/>
                    </a:srgbClr>
                  </a:gs>
                  <a:gs pos="100000">
                    <a:srgbClr val="990099">
                      <a:shade val="100000"/>
                      <a:satMod val="115000"/>
                    </a:srgbClr>
                  </a:gs>
                </a:gsLst>
                <a:lin ang="5400000" scaled="1"/>
                <a:tileRect/>
              </a:gradFill>
              <a:scene3d>
                <a:camera prst="orthographicFront">
                  <a:rot lat="0" lon="0" rev="0"/>
                </a:camera>
                <a:lightRig rig="glow" dir="t">
                  <a:rot lat="0" lon="0" rev="14100000"/>
                </a:lightRig>
              </a:scene3d>
            </p:grpSpPr>
            <p:sp>
              <p:nvSpPr>
                <p:cNvPr id="7" name="Cloud 6"/>
                <p:cNvSpPr/>
                <p:nvPr/>
              </p:nvSpPr>
              <p:spPr>
                <a:xfrm rot="21049250">
                  <a:off x="2038699" y="4137457"/>
                  <a:ext cx="3714776" cy="2571768"/>
                </a:xfrm>
                <a:prstGeom prst="cloud">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sp>
              <p:nvSpPr>
                <p:cNvPr id="8" name="Cloud 7"/>
                <p:cNvSpPr/>
                <p:nvPr/>
              </p:nvSpPr>
              <p:spPr>
                <a:xfrm rot="21291659">
                  <a:off x="571472" y="4143380"/>
                  <a:ext cx="3714776" cy="2571768"/>
                </a:xfrm>
                <a:prstGeom prst="cloud">
                  <a:avLst/>
                </a:prstGeom>
                <a:grp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sp>
              <p:nvSpPr>
                <p:cNvPr id="9" name="Pentagon 8"/>
                <p:cNvSpPr/>
                <p:nvPr/>
              </p:nvSpPr>
              <p:spPr>
                <a:xfrm flipH="1">
                  <a:off x="642910" y="4286256"/>
                  <a:ext cx="7358114" cy="2214578"/>
                </a:xfrm>
                <a:prstGeom prst="homePlate">
                  <a:avLst/>
                </a:prstGeom>
                <a:gradFill flip="none" rotWithShape="1">
                  <a:gsLst>
                    <a:gs pos="0">
                      <a:schemeClr val="bg1"/>
                    </a:gs>
                    <a:gs pos="50000">
                      <a:schemeClr val="bg1">
                        <a:lumMod val="85000"/>
                      </a:schemeClr>
                    </a:gs>
                    <a:gs pos="100000">
                      <a:srgbClr val="C00000"/>
                    </a:gs>
                  </a:gsLst>
                  <a:lin ang="54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grpSp>
          <p:sp>
            <p:nvSpPr>
              <p:cNvPr id="6" name="TextBox 5"/>
              <p:cNvSpPr txBox="1"/>
              <p:nvPr/>
            </p:nvSpPr>
            <p:spPr>
              <a:xfrm>
                <a:off x="1165623" y="4891979"/>
                <a:ext cx="6818121" cy="1107996"/>
              </a:xfrm>
              <a:prstGeom prst="rect">
                <a:avLst/>
              </a:prstGeom>
              <a:noFill/>
            </p:spPr>
            <p:txBody>
              <a:bodyPr wrap="square" rtlCol="1">
                <a:spAutoFit/>
              </a:bodyPr>
              <a:lstStyle/>
              <a:p>
                <a:pPr marL="365125" lvl="0" indent="-365125" algn="ctr">
                  <a:buFont typeface="Arial" pitchFamily="34" charset="0"/>
                  <a:buChar char="•"/>
                </a:pPr>
                <a:r>
                  <a:rPr lang="ar-SA" sz="6600" b="1" dirty="0" smtClean="0">
                    <a:ln>
                      <a:solidFill>
                        <a:srgbClr val="FF0000"/>
                      </a:solidFill>
                    </a:ln>
                    <a:solidFill>
                      <a:srgbClr val="000099"/>
                    </a:solidFill>
                  </a:rPr>
                  <a:t>دقة استعمال الكلمة</a:t>
                </a:r>
                <a:endParaRPr lang="en-US" sz="6600" dirty="0">
                  <a:ln>
                    <a:solidFill>
                      <a:srgbClr val="FF0000"/>
                    </a:solidFill>
                  </a:ln>
                  <a:solidFill>
                    <a:srgbClr val="000099"/>
                  </a:solidFill>
                </a:endParaRPr>
              </a:p>
            </p:txBody>
          </p:sp>
        </p:grpSp>
      </p:grpSp>
    </p:spTree>
    <p:extLst>
      <p:ext uri="{BB962C8B-B14F-4D97-AF65-F5344CB8AC3E}">
        <p14:creationId xmlns="" xmlns:p14="http://schemas.microsoft.com/office/powerpoint/2010/main" val="1814319858"/>
      </p:ext>
    </p:extLst>
  </p:cSld>
  <p:clrMapOvr>
    <a:masterClrMapping/>
  </p:clrMapOvr>
  <mc:AlternateContent xmlns:mc="http://schemas.openxmlformats.org/markup-compatibility/2006">
    <mc:Choice xmlns="" xmlns:p14="http://schemas.microsoft.com/office/powerpoint/2010/main" Requires="p14">
      <p:transition>
        <p14:flip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93" decel="100000"/>
                                        <p:tgtEl>
                                          <p:spTgt spid="2"/>
                                        </p:tgtEl>
                                      </p:cBhvr>
                                    </p:animEffect>
                                    <p:animScale>
                                      <p:cBhvr>
                                        <p:cTn id="8" dur="193" decel="100000"/>
                                        <p:tgtEl>
                                          <p:spTgt spid="2"/>
                                        </p:tgtEl>
                                      </p:cBhvr>
                                      <p:from x="10000" y="10000"/>
                                      <p:to x="200000" y="450000"/>
                                    </p:animScale>
                                    <p:animScale>
                                      <p:cBhvr>
                                        <p:cTn id="9" dur="308" accel="100000" fill="hold">
                                          <p:stCondLst>
                                            <p:cond delay="193"/>
                                          </p:stCondLst>
                                        </p:cTn>
                                        <p:tgtEl>
                                          <p:spTgt spid="2"/>
                                        </p:tgtEl>
                                      </p:cBhvr>
                                      <p:from x="200000" y="450000"/>
                                      <p:to x="100000" y="100000"/>
                                    </p:animScale>
                                    <p:set>
                                      <p:cBhvr>
                                        <p:cTn id="10" dur="193" fill="hold"/>
                                        <p:tgtEl>
                                          <p:spTgt spid="2"/>
                                        </p:tgtEl>
                                        <p:attrNameLst>
                                          <p:attrName>ppt_x</p:attrName>
                                        </p:attrNameLst>
                                      </p:cBhvr>
                                      <p:to>
                                        <p:strVal val="(0.5)"/>
                                      </p:to>
                                    </p:set>
                                    <p:anim from="(0.5)" to="(#ppt_x)" calcmode="lin" valueType="num">
                                      <p:cBhvr>
                                        <p:cTn id="11" dur="308" accel="100000" fill="hold">
                                          <p:stCondLst>
                                            <p:cond delay="193"/>
                                          </p:stCondLst>
                                        </p:cTn>
                                        <p:tgtEl>
                                          <p:spTgt spid="2"/>
                                        </p:tgtEl>
                                        <p:attrNameLst>
                                          <p:attrName>ppt_x</p:attrName>
                                        </p:attrNameLst>
                                      </p:cBhvr>
                                    </p:anim>
                                    <p:set>
                                      <p:cBhvr>
                                        <p:cTn id="12" dur="193" fill="hold"/>
                                        <p:tgtEl>
                                          <p:spTgt spid="2"/>
                                        </p:tgtEl>
                                        <p:attrNameLst>
                                          <p:attrName>ppt_y</p:attrName>
                                        </p:attrNameLst>
                                      </p:cBhvr>
                                      <p:to>
                                        <p:strVal val="(#ppt_y+0.4)"/>
                                      </p:to>
                                    </p:set>
                                    <p:anim from="(#ppt_y+0.4)" to="(#ppt_y)" calcmode="lin" valueType="num">
                                      <p:cBhvr>
                                        <p:cTn id="13" dur="308" accel="100000" fill="hold">
                                          <p:stCondLst>
                                            <p:cond delay="193"/>
                                          </p:stCondLst>
                                        </p:cTn>
                                        <p:tgtEl>
                                          <p:spTgt spid="2"/>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pufferboun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12" y="188640"/>
            <a:ext cx="9144000" cy="6624735"/>
            <a:chOff x="827584" y="836712"/>
            <a:chExt cx="7560840" cy="5426645"/>
          </a:xfrm>
        </p:grpSpPr>
        <p:grpSp>
          <p:nvGrpSpPr>
            <p:cNvPr id="3" name="Group 2"/>
            <p:cNvGrpSpPr/>
            <p:nvPr/>
          </p:nvGrpSpPr>
          <p:grpSpPr>
            <a:xfrm>
              <a:off x="827584" y="836712"/>
              <a:ext cx="7560840" cy="5184576"/>
              <a:chOff x="827584" y="836712"/>
              <a:chExt cx="7560840" cy="5184576"/>
            </a:xfrm>
            <a:scene3d>
              <a:camera prst="orthographicFront">
                <a:rot lat="0" lon="0" rev="0"/>
              </a:camera>
              <a:lightRig rig="glow" dir="t">
                <a:rot lat="0" lon="0" rev="14100000"/>
              </a:lightRig>
            </a:scene3d>
          </p:grpSpPr>
          <p:sp>
            <p:nvSpPr>
              <p:cNvPr id="5" name="Rounded Rectangle 4"/>
              <p:cNvSpPr/>
              <p:nvPr/>
            </p:nvSpPr>
            <p:spPr>
              <a:xfrm>
                <a:off x="4860032" y="836712"/>
                <a:ext cx="3168352" cy="5184576"/>
              </a:xfrm>
              <a:prstGeom prst="roundRect">
                <a:avLst/>
              </a:prstGeom>
              <a:solidFill>
                <a:srgbClr val="0000FF"/>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Pentagon 5"/>
              <p:cNvSpPr/>
              <p:nvPr/>
            </p:nvSpPr>
            <p:spPr>
              <a:xfrm>
                <a:off x="827584" y="836712"/>
                <a:ext cx="7560840" cy="2880320"/>
              </a:xfrm>
              <a:prstGeom prst="homePlate">
                <a:avLst/>
              </a:prstGeom>
              <a:solidFill>
                <a:schemeClr val="accent4">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Pentagon 6"/>
              <p:cNvSpPr/>
              <p:nvPr/>
            </p:nvSpPr>
            <p:spPr>
              <a:xfrm>
                <a:off x="827584" y="1988840"/>
                <a:ext cx="7560840" cy="2880320"/>
              </a:xfrm>
              <a:prstGeom prst="homePlate">
                <a:avLst/>
              </a:prstGeom>
              <a:solidFill>
                <a:schemeClr val="tx2">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Pentagon 7"/>
              <p:cNvSpPr/>
              <p:nvPr/>
            </p:nvSpPr>
            <p:spPr>
              <a:xfrm>
                <a:off x="827584" y="3140968"/>
                <a:ext cx="7560840" cy="2880320"/>
              </a:xfrm>
              <a:prstGeom prst="homePlate">
                <a:avLst/>
              </a:prstGeom>
              <a:solidFill>
                <a:schemeClr val="accent5">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 name="Rectangle 8"/>
              <p:cNvSpPr/>
              <p:nvPr/>
            </p:nvSpPr>
            <p:spPr>
              <a:xfrm>
                <a:off x="971600" y="1124744"/>
                <a:ext cx="6840760" cy="4680520"/>
              </a:xfrm>
              <a:prstGeom prst="rect">
                <a:avLst/>
              </a:prstGeom>
              <a:gradFill>
                <a:gsLst>
                  <a:gs pos="0">
                    <a:schemeClr val="bg1"/>
                  </a:gs>
                  <a:gs pos="50000">
                    <a:schemeClr val="bg1"/>
                  </a:gs>
                  <a:gs pos="100000">
                    <a:schemeClr val="bg2">
                      <a:lumMod val="90000"/>
                      <a:shade val="100000"/>
                      <a:satMod val="115000"/>
                    </a:schemeClr>
                  </a:gs>
                </a:gsLst>
                <a:lin ang="54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959445" y="4906696"/>
              <a:ext cx="1309897" cy="1356661"/>
            </a:xfrm>
            <a:prstGeom prst="rect">
              <a:avLst/>
            </a:prstGeom>
          </p:spPr>
        </p:pic>
      </p:grpSp>
      <p:sp>
        <p:nvSpPr>
          <p:cNvPr id="10" name="TextBox 9"/>
          <p:cNvSpPr txBox="1"/>
          <p:nvPr/>
        </p:nvSpPr>
        <p:spPr>
          <a:xfrm>
            <a:off x="755576" y="1218232"/>
            <a:ext cx="7128792" cy="4154984"/>
          </a:xfrm>
          <a:prstGeom prst="rect">
            <a:avLst/>
          </a:prstGeom>
          <a:noFill/>
        </p:spPr>
        <p:txBody>
          <a:bodyPr wrap="square" rtlCol="1">
            <a:spAutoFit/>
          </a:bodyPr>
          <a:lstStyle/>
          <a:p>
            <a:pPr algn="ctr"/>
            <a:r>
              <a:rPr lang="ar-SA" sz="4400" b="1" dirty="0"/>
              <a:t>مع كثرة المفردات اللغوية المهيأة للشاعر إلا أنَّ على الشاعر أن يجدَّ في البحث عن الكلمات التي تناسب المقام، وأن تكون استعمالاته للمفردات استعمالات متقنة، يتجلى فيها جهد رائع في حسن استخدام الكلمة، </a:t>
            </a:r>
            <a:endParaRPr lang="en-US" sz="4400" dirty="0"/>
          </a:p>
        </p:txBody>
      </p:sp>
    </p:spTree>
    <p:extLst>
      <p:ext uri="{BB962C8B-B14F-4D97-AF65-F5344CB8AC3E}">
        <p14:creationId xmlns="" xmlns:p14="http://schemas.microsoft.com/office/powerpoint/2010/main" val="3239191762"/>
      </p:ext>
    </p:extLst>
  </p:cSld>
  <p:clrMapOvr>
    <a:masterClrMapping/>
  </p:clrMapOvr>
  <mc:AlternateContent xmlns:mc="http://schemas.openxmlformats.org/markup-compatibility/2006">
    <mc:Choice xmlns="" xmlns:p14="http://schemas.microsoft.com/office/powerpoint/2010/main" Requires="p14">
      <p:transition>
        <p14:flip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323 - clank sound.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0323 - clank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12" y="188640"/>
            <a:ext cx="9144000" cy="6624735"/>
            <a:chOff x="827584" y="836712"/>
            <a:chExt cx="7560840" cy="5426645"/>
          </a:xfrm>
        </p:grpSpPr>
        <p:grpSp>
          <p:nvGrpSpPr>
            <p:cNvPr id="3" name="Group 2"/>
            <p:cNvGrpSpPr/>
            <p:nvPr/>
          </p:nvGrpSpPr>
          <p:grpSpPr>
            <a:xfrm>
              <a:off x="827584" y="836712"/>
              <a:ext cx="7560840" cy="5184576"/>
              <a:chOff x="827584" y="836712"/>
              <a:chExt cx="7560840" cy="5184576"/>
            </a:xfrm>
            <a:scene3d>
              <a:camera prst="orthographicFront">
                <a:rot lat="0" lon="0" rev="0"/>
              </a:camera>
              <a:lightRig rig="glow" dir="t">
                <a:rot lat="0" lon="0" rev="14100000"/>
              </a:lightRig>
            </a:scene3d>
          </p:grpSpPr>
          <p:sp>
            <p:nvSpPr>
              <p:cNvPr id="5" name="Rounded Rectangle 4"/>
              <p:cNvSpPr/>
              <p:nvPr/>
            </p:nvSpPr>
            <p:spPr>
              <a:xfrm>
                <a:off x="4860032" y="836712"/>
                <a:ext cx="3168352" cy="5184576"/>
              </a:xfrm>
              <a:prstGeom prst="roundRect">
                <a:avLst/>
              </a:prstGeom>
              <a:solidFill>
                <a:srgbClr val="0000FF"/>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Pentagon 5"/>
              <p:cNvSpPr/>
              <p:nvPr/>
            </p:nvSpPr>
            <p:spPr>
              <a:xfrm>
                <a:off x="827584" y="836712"/>
                <a:ext cx="7560840" cy="2880320"/>
              </a:xfrm>
              <a:prstGeom prst="homePlate">
                <a:avLst/>
              </a:prstGeom>
              <a:solidFill>
                <a:schemeClr val="accent4">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Pentagon 6"/>
              <p:cNvSpPr/>
              <p:nvPr/>
            </p:nvSpPr>
            <p:spPr>
              <a:xfrm>
                <a:off x="827584" y="1988840"/>
                <a:ext cx="7560840" cy="2880320"/>
              </a:xfrm>
              <a:prstGeom prst="homePlate">
                <a:avLst/>
              </a:prstGeom>
              <a:solidFill>
                <a:schemeClr val="tx2">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Pentagon 7"/>
              <p:cNvSpPr/>
              <p:nvPr/>
            </p:nvSpPr>
            <p:spPr>
              <a:xfrm>
                <a:off x="827584" y="3140968"/>
                <a:ext cx="7560840" cy="2880320"/>
              </a:xfrm>
              <a:prstGeom prst="homePlate">
                <a:avLst/>
              </a:prstGeom>
              <a:solidFill>
                <a:schemeClr val="accent5">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 name="Rectangle 8"/>
              <p:cNvSpPr/>
              <p:nvPr/>
            </p:nvSpPr>
            <p:spPr>
              <a:xfrm>
                <a:off x="971600" y="1124744"/>
                <a:ext cx="6840760" cy="4680520"/>
              </a:xfrm>
              <a:prstGeom prst="rect">
                <a:avLst/>
              </a:prstGeom>
              <a:gradFill>
                <a:gsLst>
                  <a:gs pos="0">
                    <a:schemeClr val="bg1"/>
                  </a:gs>
                  <a:gs pos="50000">
                    <a:schemeClr val="bg1"/>
                  </a:gs>
                  <a:gs pos="100000">
                    <a:schemeClr val="bg2">
                      <a:lumMod val="90000"/>
                      <a:shade val="100000"/>
                      <a:satMod val="115000"/>
                    </a:schemeClr>
                  </a:gs>
                </a:gsLst>
                <a:lin ang="54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959445" y="4906696"/>
              <a:ext cx="1309897" cy="1356661"/>
            </a:xfrm>
            <a:prstGeom prst="rect">
              <a:avLst/>
            </a:prstGeom>
          </p:spPr>
        </p:pic>
      </p:grpSp>
      <p:sp>
        <p:nvSpPr>
          <p:cNvPr id="10" name="TextBox 9"/>
          <p:cNvSpPr txBox="1"/>
          <p:nvPr/>
        </p:nvSpPr>
        <p:spPr>
          <a:xfrm>
            <a:off x="755576" y="1463293"/>
            <a:ext cx="7128792" cy="3477875"/>
          </a:xfrm>
          <a:prstGeom prst="rect">
            <a:avLst/>
          </a:prstGeom>
          <a:noFill/>
        </p:spPr>
        <p:txBody>
          <a:bodyPr wrap="square" rtlCol="1">
            <a:spAutoFit/>
          </a:bodyPr>
          <a:lstStyle/>
          <a:p>
            <a:pPr algn="ctr"/>
            <a:r>
              <a:rPr lang="ar-SA" sz="4400" b="1" dirty="0"/>
              <a:t>وإذا عدنا لما سبقت دراسته في نقد النبغة الذبياني لأبيات حسان، رأينا ذلك النقد متجهاً إلى إخفاق الشاعر في دقة اختيار الكلمة، ووضعها في موضعها المناسب.</a:t>
            </a:r>
            <a:endParaRPr lang="en-US" sz="4400" dirty="0"/>
          </a:p>
        </p:txBody>
      </p:sp>
    </p:spTree>
    <p:extLst>
      <p:ext uri="{BB962C8B-B14F-4D97-AF65-F5344CB8AC3E}">
        <p14:creationId xmlns="" xmlns:p14="http://schemas.microsoft.com/office/powerpoint/2010/main" val="2000336828"/>
      </p:ext>
    </p:extLst>
  </p:cSld>
  <p:clrMapOvr>
    <a:masterClrMapping/>
  </p:clrMapOvr>
  <mc:AlternateContent xmlns:mc="http://schemas.openxmlformats.org/markup-compatibility/2006">
    <mc:Choice xmlns="" xmlns:p14="http://schemas.microsoft.com/office/powerpoint/2010/main" Requires="p14">
      <p:transition>
        <p14:flip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323 - clank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12" y="188640"/>
            <a:ext cx="9144000" cy="6624735"/>
            <a:chOff x="827584" y="836712"/>
            <a:chExt cx="7560840" cy="5426645"/>
          </a:xfrm>
        </p:grpSpPr>
        <p:grpSp>
          <p:nvGrpSpPr>
            <p:cNvPr id="3" name="Group 2"/>
            <p:cNvGrpSpPr/>
            <p:nvPr/>
          </p:nvGrpSpPr>
          <p:grpSpPr>
            <a:xfrm>
              <a:off x="827584" y="836712"/>
              <a:ext cx="7560840" cy="5184576"/>
              <a:chOff x="827584" y="836712"/>
              <a:chExt cx="7560840" cy="5184576"/>
            </a:xfrm>
            <a:scene3d>
              <a:camera prst="orthographicFront">
                <a:rot lat="0" lon="0" rev="0"/>
              </a:camera>
              <a:lightRig rig="glow" dir="t">
                <a:rot lat="0" lon="0" rev="14100000"/>
              </a:lightRig>
            </a:scene3d>
          </p:grpSpPr>
          <p:sp>
            <p:nvSpPr>
              <p:cNvPr id="5" name="Rounded Rectangle 4"/>
              <p:cNvSpPr/>
              <p:nvPr/>
            </p:nvSpPr>
            <p:spPr>
              <a:xfrm>
                <a:off x="4860032" y="836712"/>
                <a:ext cx="3168352" cy="5184576"/>
              </a:xfrm>
              <a:prstGeom prst="roundRect">
                <a:avLst/>
              </a:prstGeom>
              <a:solidFill>
                <a:srgbClr val="0000FF"/>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Pentagon 5"/>
              <p:cNvSpPr/>
              <p:nvPr/>
            </p:nvSpPr>
            <p:spPr>
              <a:xfrm>
                <a:off x="827584" y="836712"/>
                <a:ext cx="7560840" cy="2880320"/>
              </a:xfrm>
              <a:prstGeom prst="homePlate">
                <a:avLst/>
              </a:prstGeom>
              <a:solidFill>
                <a:schemeClr val="accent4">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Pentagon 6"/>
              <p:cNvSpPr/>
              <p:nvPr/>
            </p:nvSpPr>
            <p:spPr>
              <a:xfrm>
                <a:off x="827584" y="1988840"/>
                <a:ext cx="7560840" cy="2880320"/>
              </a:xfrm>
              <a:prstGeom prst="homePlate">
                <a:avLst/>
              </a:prstGeom>
              <a:solidFill>
                <a:schemeClr val="tx2">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Pentagon 7"/>
              <p:cNvSpPr/>
              <p:nvPr/>
            </p:nvSpPr>
            <p:spPr>
              <a:xfrm>
                <a:off x="827584" y="3140968"/>
                <a:ext cx="7560840" cy="2880320"/>
              </a:xfrm>
              <a:prstGeom prst="homePlate">
                <a:avLst/>
              </a:prstGeom>
              <a:solidFill>
                <a:schemeClr val="accent5">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 name="Rectangle 8"/>
              <p:cNvSpPr/>
              <p:nvPr/>
            </p:nvSpPr>
            <p:spPr>
              <a:xfrm>
                <a:off x="971600" y="1124744"/>
                <a:ext cx="6840760" cy="4680520"/>
              </a:xfrm>
              <a:prstGeom prst="rect">
                <a:avLst/>
              </a:prstGeom>
              <a:gradFill>
                <a:gsLst>
                  <a:gs pos="0">
                    <a:schemeClr val="bg1"/>
                  </a:gs>
                  <a:gs pos="50000">
                    <a:schemeClr val="bg1"/>
                  </a:gs>
                  <a:gs pos="100000">
                    <a:schemeClr val="bg2">
                      <a:lumMod val="90000"/>
                      <a:shade val="100000"/>
                      <a:satMod val="115000"/>
                    </a:schemeClr>
                  </a:gs>
                </a:gsLst>
                <a:lin ang="54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959445" y="4906696"/>
              <a:ext cx="1309897" cy="1356661"/>
            </a:xfrm>
            <a:prstGeom prst="rect">
              <a:avLst/>
            </a:prstGeom>
          </p:spPr>
        </p:pic>
      </p:grpSp>
      <p:sp>
        <p:nvSpPr>
          <p:cNvPr id="10" name="TextBox 9"/>
          <p:cNvSpPr txBox="1"/>
          <p:nvPr/>
        </p:nvSpPr>
        <p:spPr>
          <a:xfrm>
            <a:off x="755576" y="1463293"/>
            <a:ext cx="7128792" cy="3477875"/>
          </a:xfrm>
          <a:prstGeom prst="rect">
            <a:avLst/>
          </a:prstGeom>
          <a:noFill/>
        </p:spPr>
        <p:txBody>
          <a:bodyPr wrap="square" rtlCol="1">
            <a:spAutoFit/>
          </a:bodyPr>
          <a:lstStyle/>
          <a:p>
            <a:pPr algn="ctr"/>
            <a:r>
              <a:rPr lang="ar-SA" sz="4400" b="1" dirty="0"/>
              <a:t>وينتفع الناقد الأدبي في مقياس دقة استعمال الكلمة بما كشف عنه علماء اللغة في كتب (الفروق اللغوية) من فروق في الدلالة بين كلمات تبدو أول وهلة أنها بمعنى واحد.</a:t>
            </a:r>
            <a:endParaRPr lang="en-US" sz="4400" dirty="0"/>
          </a:p>
        </p:txBody>
      </p:sp>
    </p:spTree>
    <p:extLst>
      <p:ext uri="{BB962C8B-B14F-4D97-AF65-F5344CB8AC3E}">
        <p14:creationId xmlns="" xmlns:p14="http://schemas.microsoft.com/office/powerpoint/2010/main" val="1445698479"/>
      </p:ext>
    </p:extLst>
  </p:cSld>
  <p:clrMapOvr>
    <a:masterClrMapping/>
  </p:clrMapOvr>
  <mc:AlternateContent xmlns:mc="http://schemas.openxmlformats.org/markup-compatibility/2006">
    <mc:Choice xmlns="" xmlns:p14="http://schemas.microsoft.com/office/powerpoint/2010/main" Requires="p14">
      <p:transition>
        <p14:flip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323 - clank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067944" y="530828"/>
            <a:ext cx="4464496" cy="1962068"/>
            <a:chOff x="2857488" y="357166"/>
            <a:chExt cx="5857916" cy="2500330"/>
          </a:xfrm>
        </p:grpSpPr>
        <p:grpSp>
          <p:nvGrpSpPr>
            <p:cNvPr id="3" name="Group 4"/>
            <p:cNvGrpSpPr/>
            <p:nvPr/>
          </p:nvGrpSpPr>
          <p:grpSpPr>
            <a:xfrm>
              <a:off x="2857488" y="357166"/>
              <a:ext cx="5857916" cy="2500330"/>
              <a:chOff x="3000364" y="214290"/>
              <a:chExt cx="5857916" cy="2500330"/>
            </a:xfrm>
            <a:scene3d>
              <a:camera prst="orthographicFront">
                <a:rot lat="0" lon="0" rev="0"/>
              </a:camera>
              <a:lightRig rig="glow" dir="t">
                <a:rot lat="0" lon="0" rev="14100000"/>
              </a:lightRig>
            </a:scene3d>
          </p:grpSpPr>
          <p:sp>
            <p:nvSpPr>
              <p:cNvPr id="5" name="Cloud 4"/>
              <p:cNvSpPr/>
              <p:nvPr/>
            </p:nvSpPr>
            <p:spPr>
              <a:xfrm>
                <a:off x="3000364" y="214290"/>
                <a:ext cx="5857916" cy="2500330"/>
              </a:xfrm>
              <a:prstGeom prst="cloud">
                <a:avLst/>
              </a:prstGeom>
              <a:gradFill flip="none" rotWithShape="1">
                <a:gsLst>
                  <a:gs pos="0">
                    <a:srgbClr val="9900CC"/>
                  </a:gs>
                  <a:gs pos="50000">
                    <a:srgbClr val="990033">
                      <a:shade val="67500"/>
                      <a:satMod val="115000"/>
                    </a:srgbClr>
                  </a:gs>
                  <a:gs pos="100000">
                    <a:schemeClr val="bg1">
                      <a:lumMod val="85000"/>
                    </a:schemeClr>
                  </a:gs>
                </a:gsLst>
                <a:lin ang="54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rgbClr val="FF0000"/>
                    </a:solidFill>
                  </a:ln>
                </a:endParaRPr>
              </a:p>
            </p:txBody>
          </p:sp>
          <p:sp>
            <p:nvSpPr>
              <p:cNvPr id="6" name="Flowchart: Sequential Access Storage 2"/>
              <p:cNvSpPr/>
              <p:nvPr/>
            </p:nvSpPr>
            <p:spPr>
              <a:xfrm>
                <a:off x="3500430" y="428604"/>
                <a:ext cx="5072098" cy="1857388"/>
              </a:xfrm>
              <a:prstGeom prst="flowChartMagneticTape">
                <a:avLst/>
              </a:prstGeom>
              <a:gradFill flip="none" rotWithShape="1">
                <a:gsLst>
                  <a:gs pos="0">
                    <a:srgbClr val="800080"/>
                  </a:gs>
                  <a:gs pos="50000">
                    <a:schemeClr val="bg1">
                      <a:lumMod val="85000"/>
                    </a:schemeClr>
                  </a:gs>
                  <a:gs pos="100000">
                    <a:schemeClr val="bg1"/>
                  </a:gs>
                </a:gsLst>
                <a:lin ang="5400000" scaled="1"/>
                <a:tileRect/>
              </a:gra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rgbClr val="FF0000"/>
                    </a:solidFill>
                  </a:ln>
                </a:endParaRPr>
              </a:p>
            </p:txBody>
          </p:sp>
        </p:grpSp>
        <p:sp>
          <p:nvSpPr>
            <p:cNvPr id="4" name="Rectangle 3"/>
            <p:cNvSpPr>
              <a:spLocks noChangeArrowheads="1"/>
            </p:cNvSpPr>
            <p:nvPr/>
          </p:nvSpPr>
          <p:spPr bwMode="auto">
            <a:xfrm>
              <a:off x="3714744" y="785794"/>
              <a:ext cx="4286280" cy="1494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ar-EG" sz="8000" b="1"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grpSp>
      <p:sp>
        <p:nvSpPr>
          <p:cNvPr id="7" name="TextBox 1"/>
          <p:cNvSpPr txBox="1"/>
          <p:nvPr/>
        </p:nvSpPr>
        <p:spPr>
          <a:xfrm>
            <a:off x="4427984" y="980728"/>
            <a:ext cx="3960440" cy="923330"/>
          </a:xfrm>
          <a:prstGeom prst="rect">
            <a:avLst/>
          </a:prstGeom>
          <a:noFill/>
        </p:spPr>
        <p:txBody>
          <a:bodyPr wrap="square" rtlCol="1">
            <a:spAutoFit/>
          </a:bodyPr>
          <a:lstStyle/>
          <a:p>
            <a:pPr algn="ctr"/>
            <a:r>
              <a:rPr lang="ar-EG" sz="5400" b="1" dirty="0" smtClean="0">
                <a:ln>
                  <a:solidFill>
                    <a:srgbClr val="C00000"/>
                  </a:solidFill>
                </a:ln>
                <a:solidFill>
                  <a:srgbClr val="FF0000"/>
                </a:solidFill>
              </a:rPr>
              <a:t>الدرس الخامس</a:t>
            </a:r>
            <a:endParaRPr lang="ar-EG" sz="5400" b="1" dirty="0">
              <a:ln>
                <a:solidFill>
                  <a:srgbClr val="C00000"/>
                </a:solidFill>
              </a:ln>
              <a:solidFill>
                <a:srgbClr val="FF0000"/>
              </a:solidFill>
              <a:effectLst>
                <a:outerShdw blurRad="63500" dir="3600000" algn="tl" rotWithShape="0">
                  <a:srgbClr val="000000">
                    <a:alpha val="70000"/>
                  </a:srgbClr>
                </a:outerShdw>
              </a:effectLst>
            </a:endParaRPr>
          </a:p>
        </p:txBody>
      </p:sp>
      <p:grpSp>
        <p:nvGrpSpPr>
          <p:cNvPr id="8" name="Group 7"/>
          <p:cNvGrpSpPr/>
          <p:nvPr/>
        </p:nvGrpSpPr>
        <p:grpSpPr>
          <a:xfrm>
            <a:off x="539554" y="3976418"/>
            <a:ext cx="7448435" cy="2225454"/>
            <a:chOff x="5072066" y="642918"/>
            <a:chExt cx="2921592" cy="2143140"/>
          </a:xfrm>
        </p:grpSpPr>
        <p:grpSp>
          <p:nvGrpSpPr>
            <p:cNvPr id="9" name="Group 5"/>
            <p:cNvGrpSpPr/>
            <p:nvPr/>
          </p:nvGrpSpPr>
          <p:grpSpPr>
            <a:xfrm>
              <a:off x="5072066" y="642918"/>
              <a:ext cx="2857520" cy="2143140"/>
              <a:chOff x="1428728" y="517902"/>
              <a:chExt cx="6715172" cy="5893634"/>
            </a:xfrm>
            <a:scene3d>
              <a:camera prst="orthographicFront">
                <a:rot lat="0" lon="0" rev="0"/>
              </a:camera>
              <a:lightRig rig="glow" dir="t">
                <a:rot lat="0" lon="0" rev="14100000"/>
              </a:lightRig>
            </a:scene3d>
          </p:grpSpPr>
          <p:sp>
            <p:nvSpPr>
              <p:cNvPr id="11" name="Rounded Rectangle 10"/>
              <p:cNvSpPr/>
              <p:nvPr/>
            </p:nvSpPr>
            <p:spPr>
              <a:xfrm>
                <a:off x="1428728" y="785793"/>
                <a:ext cx="6500859" cy="5625743"/>
              </a:xfrm>
              <a:prstGeom prst="roundRect">
                <a:avLst>
                  <a:gd name="adj" fmla="val 9548"/>
                </a:avLst>
              </a:prstGeom>
              <a:solidFill>
                <a:schemeClr val="bg2">
                  <a:lumMod val="90000"/>
                </a:schemeClr>
              </a:solidFill>
              <a:ln w="57150">
                <a:solidFill>
                  <a:srgbClr val="FF0000"/>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ounded Rectangle 11"/>
              <p:cNvSpPr/>
              <p:nvPr/>
            </p:nvSpPr>
            <p:spPr>
              <a:xfrm>
                <a:off x="1428728" y="517902"/>
                <a:ext cx="4643471" cy="4786345"/>
              </a:xfrm>
              <a:prstGeom prst="roundRect">
                <a:avLst>
                  <a:gd name="adj" fmla="val 7456"/>
                </a:avLst>
              </a:prstGeom>
              <a:solidFill>
                <a:schemeClr val="tx1">
                  <a:lumMod val="50000"/>
                  <a:lumOff val="50000"/>
                </a:schemeClr>
              </a:soli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Rectangle 2"/>
              <p:cNvSpPr/>
              <p:nvPr/>
            </p:nvSpPr>
            <p:spPr>
              <a:xfrm>
                <a:off x="1871679" y="1000109"/>
                <a:ext cx="6272221" cy="5072097"/>
              </a:xfrm>
              <a:prstGeom prst="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10" name="Rectangle 1"/>
            <p:cNvSpPr>
              <a:spLocks noChangeArrowheads="1"/>
            </p:cNvSpPr>
            <p:nvPr/>
          </p:nvSpPr>
          <p:spPr bwMode="auto">
            <a:xfrm>
              <a:off x="5229140" y="931945"/>
              <a:ext cx="2764518" cy="1689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ar-SA"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مقاييس نقد الشعر </a:t>
              </a:r>
              <a:r>
                <a:rPr lang="ar-EG"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ar-EG"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ar-SA" sz="5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(4 </a:t>
              </a:r>
              <a:r>
                <a:rPr lang="ar-SA"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مقاييس نقد الأسلوب)</a:t>
              </a:r>
              <a:endParaRPr lang="ar-EG" sz="5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 xmlns:p14="http://schemas.microsoft.com/office/powerpoint/2010/main" val="2385873011"/>
      </p:ext>
    </p:extLst>
  </p:cSld>
  <p:clrMapOvr>
    <a:masterClrMapping/>
  </p:clrMapOvr>
  <mc:AlternateContent xmlns:mc="http://schemas.openxmlformats.org/markup-compatibility/2006">
    <mc:Choice xmlns="" xmlns:p14="http://schemas.microsoft.com/office/powerpoint/2010/main" Requires="p14">
      <p:transition>
        <p14:flip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048 - حد حاسم للويندوز.wav"/>
                                        </p:tgtEl>
                                      </p:cMediaNode>
                                    </p:audio>
                                  </p:subTnLst>
                                </p:cTn>
                              </p:par>
                              <p:par>
                                <p:cTn id="11" presetID="49" presetClass="entr" presetSubtype="0" decel="10000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childTnLst>
                          </p:cTn>
                        </p:par>
                        <p:par>
                          <p:cTn id="17" fill="hold">
                            <p:stCondLst>
                              <p:cond delay="500"/>
                            </p:stCondLst>
                            <p:childTnLst>
                              <p:par>
                                <p:cTn id="18" presetID="26"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143">
                                          <p:stCondLst>
                                            <p:cond delay="0"/>
                                          </p:stCondLst>
                                        </p:cTn>
                                        <p:tgtEl>
                                          <p:spTgt spid="8"/>
                                        </p:tgtEl>
                                      </p:cBhvr>
                                    </p:animEffect>
                                    <p:anim calcmode="lin" valueType="num">
                                      <p:cBhvr>
                                        <p:cTn id="21" dur="448"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2" dur="163"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3" dur="163" tmFilter="0, 0; 0.125,0.2665; 0.25,0.4; 0.375,0.465; 0.5,0.5;  0.625,0.535; 0.75,0.6; 0.875,0.7335; 1,1">
                                          <p:stCondLst>
                                            <p:cond delay="163"/>
                                          </p:stCondLst>
                                        </p:cTn>
                                        <p:tgtEl>
                                          <p:spTgt spid="8"/>
                                        </p:tgtEl>
                                        <p:attrNameLst>
                                          <p:attrName>ppt_y</p:attrName>
                                        </p:attrNameLst>
                                      </p:cBhvr>
                                      <p:tavLst>
                                        <p:tav tm="0" fmla="#ppt_y-sin(pi*$)/9">
                                          <p:val>
                                            <p:fltVal val="0"/>
                                          </p:val>
                                        </p:tav>
                                        <p:tav tm="100000">
                                          <p:val>
                                            <p:fltVal val="1"/>
                                          </p:val>
                                        </p:tav>
                                      </p:tavLst>
                                    </p:anim>
                                    <p:anim calcmode="lin" valueType="num">
                                      <p:cBhvr>
                                        <p:cTn id="24" dur="2" tmFilter="0, 0; 0.125,0.2665; 0.25,0.4; 0.375,0.465; 0.5,0.5;  0.625,0.535; 0.75,0.6; 0.875,0.7335; 1,1">
                                          <p:stCondLst>
                                            <p:cond delay="325"/>
                                          </p:stCondLst>
                                        </p:cTn>
                                        <p:tgtEl>
                                          <p:spTgt spid="8"/>
                                        </p:tgtEl>
                                        <p:attrNameLst>
                                          <p:attrName>ppt_y</p:attrName>
                                        </p:attrNameLst>
                                      </p:cBhvr>
                                      <p:tavLst>
                                        <p:tav tm="0" fmla="#ppt_y-sin(pi*$)/27">
                                          <p:val>
                                            <p:fltVal val="0"/>
                                          </p:val>
                                        </p:tav>
                                        <p:tav tm="100000">
                                          <p:val>
                                            <p:fltVal val="1"/>
                                          </p:val>
                                        </p:tav>
                                      </p:tavLst>
                                    </p:anim>
                                    <p:anim calcmode="lin" valueType="num">
                                      <p:cBhvr>
                                        <p:cTn id="25" dur="1" tmFilter="0, 0; 0.125,0.2665; 0.25,0.4; 0.375,0.465; 0.5,0.5;  0.625,0.535; 0.75,0.6; 0.875,0.7335; 1,1">
                                          <p:stCondLst>
                                            <p:cond delay="499"/>
                                          </p:stCondLst>
                                        </p:cTn>
                                        <p:tgtEl>
                                          <p:spTgt spid="8"/>
                                        </p:tgtEl>
                                        <p:attrNameLst>
                                          <p:attrName>ppt_y</p:attrName>
                                        </p:attrNameLst>
                                      </p:cBhvr>
                                      <p:tavLst>
                                        <p:tav tm="0" fmla="#ppt_y-sin(pi*$)/81">
                                          <p:val>
                                            <p:fltVal val="0"/>
                                          </p:val>
                                        </p:tav>
                                        <p:tav tm="100000">
                                          <p:val>
                                            <p:fltVal val="1"/>
                                          </p:val>
                                        </p:tav>
                                      </p:tavLst>
                                    </p:anim>
                                    <p:animScale>
                                      <p:cBhvr>
                                        <p:cTn id="26" dur="1">
                                          <p:stCondLst>
                                            <p:cond delay="160"/>
                                          </p:stCondLst>
                                        </p:cTn>
                                        <p:tgtEl>
                                          <p:spTgt spid="8"/>
                                        </p:tgtEl>
                                      </p:cBhvr>
                                      <p:to x="100000" y="60000"/>
                                    </p:animScale>
                                    <p:animScale>
                                      <p:cBhvr>
                                        <p:cTn id="27" dur="1" decel="50000">
                                          <p:stCondLst>
                                            <p:cond delay="166"/>
                                          </p:stCondLst>
                                        </p:cTn>
                                        <p:tgtEl>
                                          <p:spTgt spid="8"/>
                                        </p:tgtEl>
                                      </p:cBhvr>
                                      <p:to x="100000" y="100000"/>
                                    </p:animScale>
                                    <p:animScale>
                                      <p:cBhvr>
                                        <p:cTn id="28" dur="1">
                                          <p:stCondLst>
                                            <p:cond delay="323"/>
                                          </p:stCondLst>
                                        </p:cTn>
                                        <p:tgtEl>
                                          <p:spTgt spid="8"/>
                                        </p:tgtEl>
                                      </p:cBhvr>
                                      <p:to x="100000" y="80000"/>
                                    </p:animScale>
                                    <p:animScale>
                                      <p:cBhvr>
                                        <p:cTn id="29" dur="1" decel="50000">
                                          <p:stCondLst>
                                            <p:cond delay="329"/>
                                          </p:stCondLst>
                                        </p:cTn>
                                        <p:tgtEl>
                                          <p:spTgt spid="8"/>
                                        </p:tgtEl>
                                      </p:cBhvr>
                                      <p:to x="100000" y="100000"/>
                                    </p:animScale>
                                    <p:animScale>
                                      <p:cBhvr>
                                        <p:cTn id="30" dur="1">
                                          <p:stCondLst>
                                            <p:cond delay="499"/>
                                          </p:stCondLst>
                                        </p:cTn>
                                        <p:tgtEl>
                                          <p:spTgt spid="8"/>
                                        </p:tgtEl>
                                      </p:cBhvr>
                                      <p:to x="100000" y="90000"/>
                                    </p:animScale>
                                    <p:animScale>
                                      <p:cBhvr>
                                        <p:cTn id="31" dur="1" decel="50000">
                                          <p:stCondLst>
                                            <p:cond delay="499"/>
                                          </p:stCondLst>
                                        </p:cTn>
                                        <p:tgtEl>
                                          <p:spTgt spid="8"/>
                                        </p:tgtEl>
                                      </p:cBhvr>
                                      <p:to x="100000" y="100000"/>
                                    </p:animScale>
                                    <p:animScale>
                                      <p:cBhvr>
                                        <p:cTn id="32" dur="1">
                                          <p:stCondLst>
                                            <p:cond delay="499"/>
                                          </p:stCondLst>
                                        </p:cTn>
                                        <p:tgtEl>
                                          <p:spTgt spid="8"/>
                                        </p:tgtEl>
                                      </p:cBhvr>
                                      <p:to x="100000" y="95000"/>
                                    </p:animScale>
                                    <p:animScale>
                                      <p:cBhvr>
                                        <p:cTn id="33" dur="1" decel="50000">
                                          <p:stCondLst>
                                            <p:cond delay="499"/>
                                          </p:stCondLst>
                                        </p:cTn>
                                        <p:tgtEl>
                                          <p:spTgt spid="8"/>
                                        </p:tgtEl>
                                      </p:cBhvr>
                                      <p:to x="100000" y="100000"/>
                                    </p:animScale>
                                  </p:childTnLst>
                                  <p:subTnLst>
                                    <p:audio>
                                      <p:cMediaNode>
                                        <p:cTn display="0" masterRel="sameClick">
                                          <p:stCondLst>
                                            <p:cond evt="begin" delay="0">
                                              <p:tn val="18"/>
                                            </p:cond>
                                          </p:stCondLst>
                                          <p:endCondLst>
                                            <p:cond evt="onStopAudio" delay="0">
                                              <p:tgtEl>
                                                <p:sldTgt/>
                                              </p:tgtEl>
                                            </p:cond>
                                          </p:endCondLst>
                                        </p:cTn>
                                        <p:tgtEl>
                                          <p:sndTgt r:embed="rId4" name="0639 - hiss wo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12" y="188640"/>
            <a:ext cx="9144000" cy="6624735"/>
            <a:chOff x="827584" y="836712"/>
            <a:chExt cx="7560840" cy="5426645"/>
          </a:xfrm>
        </p:grpSpPr>
        <p:grpSp>
          <p:nvGrpSpPr>
            <p:cNvPr id="3" name="Group 2"/>
            <p:cNvGrpSpPr/>
            <p:nvPr/>
          </p:nvGrpSpPr>
          <p:grpSpPr>
            <a:xfrm>
              <a:off x="827584" y="836712"/>
              <a:ext cx="7560840" cy="5184576"/>
              <a:chOff x="827584" y="836712"/>
              <a:chExt cx="7560840" cy="5184576"/>
            </a:xfrm>
            <a:scene3d>
              <a:camera prst="orthographicFront">
                <a:rot lat="0" lon="0" rev="0"/>
              </a:camera>
              <a:lightRig rig="glow" dir="t">
                <a:rot lat="0" lon="0" rev="14100000"/>
              </a:lightRig>
            </a:scene3d>
          </p:grpSpPr>
          <p:sp>
            <p:nvSpPr>
              <p:cNvPr id="5" name="Rounded Rectangle 4"/>
              <p:cNvSpPr/>
              <p:nvPr/>
            </p:nvSpPr>
            <p:spPr>
              <a:xfrm>
                <a:off x="4860032" y="836712"/>
                <a:ext cx="3168352" cy="5184576"/>
              </a:xfrm>
              <a:prstGeom prst="roundRect">
                <a:avLst/>
              </a:prstGeom>
              <a:solidFill>
                <a:srgbClr val="0000FF"/>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Pentagon 5"/>
              <p:cNvSpPr/>
              <p:nvPr/>
            </p:nvSpPr>
            <p:spPr>
              <a:xfrm>
                <a:off x="827584" y="836712"/>
                <a:ext cx="7560840" cy="2880320"/>
              </a:xfrm>
              <a:prstGeom prst="homePlate">
                <a:avLst/>
              </a:prstGeom>
              <a:solidFill>
                <a:schemeClr val="accent4">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Pentagon 6"/>
              <p:cNvSpPr/>
              <p:nvPr/>
            </p:nvSpPr>
            <p:spPr>
              <a:xfrm>
                <a:off x="827584" y="1988840"/>
                <a:ext cx="7560840" cy="2880320"/>
              </a:xfrm>
              <a:prstGeom prst="homePlate">
                <a:avLst/>
              </a:prstGeom>
              <a:solidFill>
                <a:schemeClr val="tx2">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Pentagon 7"/>
              <p:cNvSpPr/>
              <p:nvPr/>
            </p:nvSpPr>
            <p:spPr>
              <a:xfrm>
                <a:off x="827584" y="3140968"/>
                <a:ext cx="7560840" cy="2880320"/>
              </a:xfrm>
              <a:prstGeom prst="homePlate">
                <a:avLst/>
              </a:prstGeom>
              <a:solidFill>
                <a:schemeClr val="accent5">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 name="Rectangle 8"/>
              <p:cNvSpPr/>
              <p:nvPr/>
            </p:nvSpPr>
            <p:spPr>
              <a:xfrm>
                <a:off x="971600" y="1124744"/>
                <a:ext cx="6840760" cy="4680520"/>
              </a:xfrm>
              <a:prstGeom prst="rect">
                <a:avLst/>
              </a:prstGeom>
              <a:gradFill>
                <a:gsLst>
                  <a:gs pos="0">
                    <a:schemeClr val="bg1"/>
                  </a:gs>
                  <a:gs pos="50000">
                    <a:schemeClr val="bg1"/>
                  </a:gs>
                  <a:gs pos="100000">
                    <a:schemeClr val="bg2">
                      <a:lumMod val="90000"/>
                      <a:shade val="100000"/>
                      <a:satMod val="115000"/>
                    </a:schemeClr>
                  </a:gs>
                </a:gsLst>
                <a:lin ang="54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pic>
          <p:nvPicPr>
            <p:cNvPr id="4" name="Picture 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959445" y="4906696"/>
              <a:ext cx="1309897" cy="1356661"/>
            </a:xfrm>
            <a:prstGeom prst="rect">
              <a:avLst/>
            </a:prstGeom>
          </p:spPr>
        </p:pic>
      </p:grpSp>
      <p:sp>
        <p:nvSpPr>
          <p:cNvPr id="10" name="TextBox 9"/>
          <p:cNvSpPr txBox="1"/>
          <p:nvPr/>
        </p:nvSpPr>
        <p:spPr>
          <a:xfrm>
            <a:off x="755576" y="1052736"/>
            <a:ext cx="7128792" cy="2123658"/>
          </a:xfrm>
          <a:prstGeom prst="rect">
            <a:avLst/>
          </a:prstGeom>
          <a:noFill/>
        </p:spPr>
        <p:txBody>
          <a:bodyPr wrap="square" rtlCol="1">
            <a:spAutoFit/>
          </a:bodyPr>
          <a:lstStyle/>
          <a:p>
            <a:pPr algn="ctr"/>
            <a:r>
              <a:rPr lang="ar-SA" sz="4400" b="1" dirty="0"/>
              <a:t>رُوِي أنَّ الشاعر إبراهيم بن هَرْمَة سمع بيتاً له يُنْشِدُه أحدُ الناسِ وهو قوله:</a:t>
            </a:r>
            <a:endParaRPr lang="en-US" sz="4400" dirty="0"/>
          </a:p>
        </p:txBody>
      </p:sp>
      <p:sp>
        <p:nvSpPr>
          <p:cNvPr id="11" name="TextBox 10"/>
          <p:cNvSpPr txBox="1"/>
          <p:nvPr/>
        </p:nvSpPr>
        <p:spPr>
          <a:xfrm>
            <a:off x="395536" y="3356992"/>
            <a:ext cx="7704856" cy="2014334"/>
          </a:xfrm>
          <a:prstGeom prst="rect">
            <a:avLst/>
          </a:prstGeom>
          <a:noFill/>
        </p:spPr>
        <p:txBody>
          <a:bodyPr wrap="square" rtlCol="1">
            <a:spAutoFit/>
          </a:bodyPr>
          <a:lstStyle/>
          <a:p>
            <a:pPr>
              <a:lnSpc>
                <a:spcPct val="150000"/>
              </a:lnSpc>
            </a:pPr>
            <a:r>
              <a:rPr lang="ar-SA" sz="4400" b="1" dirty="0">
                <a:solidFill>
                  <a:srgbClr val="9900CC"/>
                </a:solidFill>
              </a:rPr>
              <a:t>باللهِ ربِّكَ إنْ دَخَلْتَ فَقُلْ لها:				</a:t>
            </a:r>
            <a:r>
              <a:rPr lang="ar-SA" sz="4400" b="1" dirty="0" smtClean="0">
                <a:solidFill>
                  <a:srgbClr val="9900CC"/>
                </a:solidFill>
              </a:rPr>
              <a:t>            هذا </a:t>
            </a:r>
            <a:r>
              <a:rPr lang="ar-SA" sz="4400" b="1" dirty="0">
                <a:solidFill>
                  <a:srgbClr val="9900CC"/>
                </a:solidFill>
              </a:rPr>
              <a:t>ابنُ هَرْمَةَ قائماً بالباب</a:t>
            </a:r>
            <a:endParaRPr lang="en-US" sz="4400" dirty="0">
              <a:solidFill>
                <a:srgbClr val="9900CC"/>
              </a:solidFill>
            </a:endParaRPr>
          </a:p>
        </p:txBody>
      </p:sp>
    </p:spTree>
    <p:extLst>
      <p:ext uri="{BB962C8B-B14F-4D97-AF65-F5344CB8AC3E}">
        <p14:creationId xmlns="" xmlns:p14="http://schemas.microsoft.com/office/powerpoint/2010/main" val="399548837"/>
      </p:ext>
    </p:extLst>
  </p:cSld>
  <p:clrMapOvr>
    <a:masterClrMapping/>
  </p:clrMapOvr>
  <mc:AlternateContent xmlns:mc="http://schemas.openxmlformats.org/markup-compatibility/2006">
    <mc:Choice xmlns="" xmlns:p14="http://schemas.microsoft.com/office/powerpoint/2010/main" Requires="p14">
      <p:transition>
        <p14:flip dir="l"/>
        <p:sndAc>
          <p:stSnd>
            <p:snd r:embed="rId6"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323 - clank sound.wav"/>
                                        </p:tgtEl>
                                      </p:cMediaNode>
                                    </p:audio>
                                  </p:sub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12" y="188640"/>
            <a:ext cx="9144000" cy="6624735"/>
            <a:chOff x="827584" y="836712"/>
            <a:chExt cx="7560840" cy="5426645"/>
          </a:xfrm>
        </p:grpSpPr>
        <p:grpSp>
          <p:nvGrpSpPr>
            <p:cNvPr id="3" name="Group 2"/>
            <p:cNvGrpSpPr/>
            <p:nvPr/>
          </p:nvGrpSpPr>
          <p:grpSpPr>
            <a:xfrm>
              <a:off x="827584" y="836712"/>
              <a:ext cx="7560840" cy="5184576"/>
              <a:chOff x="827584" y="836712"/>
              <a:chExt cx="7560840" cy="5184576"/>
            </a:xfrm>
            <a:scene3d>
              <a:camera prst="orthographicFront">
                <a:rot lat="0" lon="0" rev="0"/>
              </a:camera>
              <a:lightRig rig="glow" dir="t">
                <a:rot lat="0" lon="0" rev="14100000"/>
              </a:lightRig>
            </a:scene3d>
          </p:grpSpPr>
          <p:sp>
            <p:nvSpPr>
              <p:cNvPr id="5" name="Rounded Rectangle 4"/>
              <p:cNvSpPr/>
              <p:nvPr/>
            </p:nvSpPr>
            <p:spPr>
              <a:xfrm>
                <a:off x="4860032" y="836712"/>
                <a:ext cx="3168352" cy="5184576"/>
              </a:xfrm>
              <a:prstGeom prst="roundRect">
                <a:avLst/>
              </a:prstGeom>
              <a:solidFill>
                <a:srgbClr val="0000FF"/>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Pentagon 5"/>
              <p:cNvSpPr/>
              <p:nvPr/>
            </p:nvSpPr>
            <p:spPr>
              <a:xfrm>
                <a:off x="827584" y="836712"/>
                <a:ext cx="7560840" cy="2880320"/>
              </a:xfrm>
              <a:prstGeom prst="homePlate">
                <a:avLst/>
              </a:prstGeom>
              <a:solidFill>
                <a:schemeClr val="accent4">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Pentagon 6"/>
              <p:cNvSpPr/>
              <p:nvPr/>
            </p:nvSpPr>
            <p:spPr>
              <a:xfrm>
                <a:off x="827584" y="1988840"/>
                <a:ext cx="7560840" cy="2880320"/>
              </a:xfrm>
              <a:prstGeom prst="homePlate">
                <a:avLst/>
              </a:prstGeom>
              <a:solidFill>
                <a:schemeClr val="tx2">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Pentagon 7"/>
              <p:cNvSpPr/>
              <p:nvPr/>
            </p:nvSpPr>
            <p:spPr>
              <a:xfrm>
                <a:off x="827584" y="3140968"/>
                <a:ext cx="7560840" cy="2880320"/>
              </a:xfrm>
              <a:prstGeom prst="homePlate">
                <a:avLst/>
              </a:prstGeom>
              <a:solidFill>
                <a:schemeClr val="accent5">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 name="Rectangle 8"/>
              <p:cNvSpPr/>
              <p:nvPr/>
            </p:nvSpPr>
            <p:spPr>
              <a:xfrm>
                <a:off x="971600" y="1124744"/>
                <a:ext cx="6840760" cy="4680520"/>
              </a:xfrm>
              <a:prstGeom prst="rect">
                <a:avLst/>
              </a:prstGeom>
              <a:gradFill>
                <a:gsLst>
                  <a:gs pos="0">
                    <a:schemeClr val="bg1"/>
                  </a:gs>
                  <a:gs pos="50000">
                    <a:schemeClr val="bg1"/>
                  </a:gs>
                  <a:gs pos="100000">
                    <a:schemeClr val="bg2">
                      <a:lumMod val="90000"/>
                      <a:shade val="100000"/>
                      <a:satMod val="115000"/>
                    </a:schemeClr>
                  </a:gs>
                </a:gsLst>
                <a:lin ang="54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959445" y="4906696"/>
              <a:ext cx="1309897" cy="1356661"/>
            </a:xfrm>
            <a:prstGeom prst="rect">
              <a:avLst/>
            </a:prstGeom>
          </p:spPr>
        </p:pic>
      </p:grpSp>
      <p:sp>
        <p:nvSpPr>
          <p:cNvPr id="10" name="TextBox 9"/>
          <p:cNvSpPr txBox="1"/>
          <p:nvPr/>
        </p:nvSpPr>
        <p:spPr>
          <a:xfrm>
            <a:off x="755576" y="1052736"/>
            <a:ext cx="7128792" cy="4832092"/>
          </a:xfrm>
          <a:prstGeom prst="rect">
            <a:avLst/>
          </a:prstGeom>
          <a:noFill/>
        </p:spPr>
        <p:txBody>
          <a:bodyPr wrap="square" rtlCol="1">
            <a:spAutoFit/>
          </a:bodyPr>
          <a:lstStyle/>
          <a:p>
            <a:pPr algn="ctr"/>
            <a:r>
              <a:rPr lang="ar-SA" sz="4400" b="1" dirty="0"/>
              <a:t>فغضب ابن هرمة وقال: ليس كذلك! إنما قلت: واقفاً بالباب، وليتك عرفت ما بينهما من معنى!</a:t>
            </a:r>
            <a:endParaRPr lang="en-US" sz="4400" dirty="0"/>
          </a:p>
          <a:p>
            <a:pPr algn="ctr"/>
            <a:r>
              <a:rPr lang="ar-SA" sz="4400" b="1" dirty="0"/>
              <a:t>فالقيام يقتضي الملازمة والاستمرار حتى كأنما هو حاجب على باب بيتها، مما يوحي بالمذلة، أما الوقوف فلا يفيد ذلك.</a:t>
            </a:r>
            <a:endParaRPr lang="en-US" sz="4400" dirty="0"/>
          </a:p>
        </p:txBody>
      </p:sp>
    </p:spTree>
    <p:extLst>
      <p:ext uri="{BB962C8B-B14F-4D97-AF65-F5344CB8AC3E}">
        <p14:creationId xmlns="" xmlns:p14="http://schemas.microsoft.com/office/powerpoint/2010/main" val="1286315862"/>
      </p:ext>
    </p:extLst>
  </p:cSld>
  <p:clrMapOvr>
    <a:masterClrMapping/>
  </p:clrMapOvr>
  <mc:AlternateContent xmlns:mc="http://schemas.openxmlformats.org/markup-compatibility/2006">
    <mc:Choice xmlns="" xmlns:p14="http://schemas.microsoft.com/office/powerpoint/2010/main" Requires="p14">
      <p:transition>
        <p14:flip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anim calcmode="lin" valueType="num">
                                      <p:cBhvr>
                                        <p:cTn id="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323 - clank sound.wav"/>
                                        </p:tgtEl>
                                      </p:cMediaNode>
                                    </p:audio>
                                  </p:sub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500"/>
                                        <p:tgtEl>
                                          <p:spTgt spid="10">
                                            <p:txEl>
                                              <p:pRg st="1" end="1"/>
                                            </p:txEl>
                                          </p:spTgt>
                                        </p:tgtEl>
                                      </p:cBhvr>
                                    </p:animEffect>
                                    <p:anim calcmode="lin" valueType="num">
                                      <p:cBhvr>
                                        <p:cTn id="1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0">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0323 - clank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12" y="188640"/>
            <a:ext cx="9144000" cy="6624735"/>
            <a:chOff x="827584" y="836712"/>
            <a:chExt cx="7560840" cy="5426645"/>
          </a:xfrm>
        </p:grpSpPr>
        <p:grpSp>
          <p:nvGrpSpPr>
            <p:cNvPr id="3" name="Group 2"/>
            <p:cNvGrpSpPr/>
            <p:nvPr/>
          </p:nvGrpSpPr>
          <p:grpSpPr>
            <a:xfrm>
              <a:off x="827584" y="836712"/>
              <a:ext cx="7560840" cy="5184576"/>
              <a:chOff x="827584" y="836712"/>
              <a:chExt cx="7560840" cy="5184576"/>
            </a:xfrm>
            <a:scene3d>
              <a:camera prst="orthographicFront">
                <a:rot lat="0" lon="0" rev="0"/>
              </a:camera>
              <a:lightRig rig="glow" dir="t">
                <a:rot lat="0" lon="0" rev="14100000"/>
              </a:lightRig>
            </a:scene3d>
          </p:grpSpPr>
          <p:sp>
            <p:nvSpPr>
              <p:cNvPr id="5" name="Rounded Rectangle 4"/>
              <p:cNvSpPr/>
              <p:nvPr/>
            </p:nvSpPr>
            <p:spPr>
              <a:xfrm>
                <a:off x="4860032" y="836712"/>
                <a:ext cx="3168352" cy="5184576"/>
              </a:xfrm>
              <a:prstGeom prst="roundRect">
                <a:avLst/>
              </a:prstGeom>
              <a:solidFill>
                <a:srgbClr val="0000FF"/>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Pentagon 5"/>
              <p:cNvSpPr/>
              <p:nvPr/>
            </p:nvSpPr>
            <p:spPr>
              <a:xfrm>
                <a:off x="827584" y="836712"/>
                <a:ext cx="7560840" cy="2880320"/>
              </a:xfrm>
              <a:prstGeom prst="homePlate">
                <a:avLst/>
              </a:prstGeom>
              <a:solidFill>
                <a:schemeClr val="accent4">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Pentagon 6"/>
              <p:cNvSpPr/>
              <p:nvPr/>
            </p:nvSpPr>
            <p:spPr>
              <a:xfrm>
                <a:off x="827584" y="1988840"/>
                <a:ext cx="7560840" cy="2880320"/>
              </a:xfrm>
              <a:prstGeom prst="homePlate">
                <a:avLst/>
              </a:prstGeom>
              <a:solidFill>
                <a:schemeClr val="tx2">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Pentagon 7"/>
              <p:cNvSpPr/>
              <p:nvPr/>
            </p:nvSpPr>
            <p:spPr>
              <a:xfrm>
                <a:off x="827584" y="3140968"/>
                <a:ext cx="7560840" cy="2880320"/>
              </a:xfrm>
              <a:prstGeom prst="homePlate">
                <a:avLst/>
              </a:prstGeom>
              <a:solidFill>
                <a:schemeClr val="accent5">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 name="Rectangle 8"/>
              <p:cNvSpPr/>
              <p:nvPr/>
            </p:nvSpPr>
            <p:spPr>
              <a:xfrm>
                <a:off x="971600" y="1124744"/>
                <a:ext cx="6840760" cy="4680520"/>
              </a:xfrm>
              <a:prstGeom prst="rect">
                <a:avLst/>
              </a:prstGeom>
              <a:gradFill>
                <a:gsLst>
                  <a:gs pos="0">
                    <a:schemeClr val="bg1"/>
                  </a:gs>
                  <a:gs pos="50000">
                    <a:schemeClr val="bg1"/>
                  </a:gs>
                  <a:gs pos="100000">
                    <a:schemeClr val="bg2">
                      <a:lumMod val="90000"/>
                      <a:shade val="100000"/>
                      <a:satMod val="115000"/>
                    </a:schemeClr>
                  </a:gs>
                </a:gsLst>
                <a:lin ang="54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pic>
          <p:nvPicPr>
            <p:cNvPr id="4" name="Picture 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959445" y="4906696"/>
              <a:ext cx="1309897" cy="1356661"/>
            </a:xfrm>
            <a:prstGeom prst="rect">
              <a:avLst/>
            </a:prstGeom>
          </p:spPr>
        </p:pic>
      </p:grpSp>
      <p:sp>
        <p:nvSpPr>
          <p:cNvPr id="10" name="TextBox 9"/>
          <p:cNvSpPr txBox="1"/>
          <p:nvPr/>
        </p:nvSpPr>
        <p:spPr>
          <a:xfrm>
            <a:off x="755576" y="1052736"/>
            <a:ext cx="7128792" cy="1446550"/>
          </a:xfrm>
          <a:prstGeom prst="rect">
            <a:avLst/>
          </a:prstGeom>
          <a:noFill/>
        </p:spPr>
        <p:txBody>
          <a:bodyPr wrap="square" rtlCol="1">
            <a:spAutoFit/>
          </a:bodyPr>
          <a:lstStyle/>
          <a:p>
            <a:pPr algn="ctr"/>
            <a:r>
              <a:rPr lang="ar-SA" sz="4400" b="1" dirty="0"/>
              <a:t>وإذا نظرنا إلى كلمة (مُعِدَّاتِ) في قول إسماعيل صبري:</a:t>
            </a:r>
            <a:endParaRPr lang="en-US" sz="4400" dirty="0"/>
          </a:p>
        </p:txBody>
      </p:sp>
      <p:sp>
        <p:nvSpPr>
          <p:cNvPr id="11" name="TextBox 10"/>
          <p:cNvSpPr txBox="1"/>
          <p:nvPr/>
        </p:nvSpPr>
        <p:spPr>
          <a:xfrm>
            <a:off x="827584" y="3350602"/>
            <a:ext cx="7128792" cy="1446550"/>
          </a:xfrm>
          <a:prstGeom prst="rect">
            <a:avLst/>
          </a:prstGeom>
          <a:noFill/>
        </p:spPr>
        <p:txBody>
          <a:bodyPr wrap="square" rtlCol="1">
            <a:spAutoFit/>
          </a:bodyPr>
          <a:lstStyle/>
          <a:p>
            <a:r>
              <a:rPr lang="ar-SA" sz="4400" b="1" dirty="0">
                <a:solidFill>
                  <a:srgbClr val="9900CC"/>
                </a:solidFill>
              </a:rPr>
              <a:t>أَقْبِلي نَسْتَقْبِلِ الدُّنيا وَما			</a:t>
            </a:r>
            <a:r>
              <a:rPr lang="ar-EG" sz="4400" b="1" dirty="0" smtClean="0">
                <a:solidFill>
                  <a:srgbClr val="9900CC"/>
                </a:solidFill>
              </a:rPr>
              <a:t>		</a:t>
            </a:r>
            <a:r>
              <a:rPr lang="ar-SA" sz="4400" b="1" dirty="0" smtClean="0">
                <a:solidFill>
                  <a:srgbClr val="9900CC"/>
                </a:solidFill>
              </a:rPr>
              <a:t> </a:t>
            </a:r>
            <a:r>
              <a:rPr lang="ar-EG" sz="4400" b="1" dirty="0" smtClean="0">
                <a:solidFill>
                  <a:srgbClr val="9900CC"/>
                </a:solidFill>
              </a:rPr>
              <a:t>	</a:t>
            </a:r>
            <a:r>
              <a:rPr lang="ar-SA" sz="4400" b="1" dirty="0" smtClean="0">
                <a:solidFill>
                  <a:srgbClr val="9900CC"/>
                </a:solidFill>
              </a:rPr>
              <a:t>ضَمِنَتْهُ </a:t>
            </a:r>
            <a:r>
              <a:rPr lang="ar-SA" sz="4400" b="1" dirty="0">
                <a:solidFill>
                  <a:srgbClr val="9900CC"/>
                </a:solidFill>
              </a:rPr>
              <a:t>مِن مُعِدَّاتِ الهَنا</a:t>
            </a:r>
            <a:endParaRPr lang="en-US" sz="4400" dirty="0">
              <a:solidFill>
                <a:srgbClr val="9900CC"/>
              </a:solidFill>
            </a:endParaRPr>
          </a:p>
        </p:txBody>
      </p:sp>
    </p:spTree>
    <p:extLst>
      <p:ext uri="{BB962C8B-B14F-4D97-AF65-F5344CB8AC3E}">
        <p14:creationId xmlns="" xmlns:p14="http://schemas.microsoft.com/office/powerpoint/2010/main" val="4029618440"/>
      </p:ext>
    </p:extLst>
  </p:cSld>
  <p:clrMapOvr>
    <a:masterClrMapping/>
  </p:clrMapOvr>
  <mc:AlternateContent xmlns:mc="http://schemas.openxmlformats.org/markup-compatibility/2006">
    <mc:Choice xmlns="" xmlns:p14="http://schemas.microsoft.com/office/powerpoint/2010/main" Requires="p14">
      <p:transition>
        <p14:flip dir="l"/>
        <p:sndAc>
          <p:stSnd>
            <p:snd r:embed="rId6"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323 - clank sound.wav"/>
                                        </p:tgtEl>
                                      </p:cMediaNode>
                                    </p:audio>
                                  </p:sub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12" y="188640"/>
            <a:ext cx="9144000" cy="6624735"/>
            <a:chOff x="827584" y="836712"/>
            <a:chExt cx="7560840" cy="5426645"/>
          </a:xfrm>
        </p:grpSpPr>
        <p:grpSp>
          <p:nvGrpSpPr>
            <p:cNvPr id="3" name="Group 2"/>
            <p:cNvGrpSpPr/>
            <p:nvPr/>
          </p:nvGrpSpPr>
          <p:grpSpPr>
            <a:xfrm>
              <a:off x="827584" y="836712"/>
              <a:ext cx="7560840" cy="5184576"/>
              <a:chOff x="827584" y="836712"/>
              <a:chExt cx="7560840" cy="5184576"/>
            </a:xfrm>
            <a:scene3d>
              <a:camera prst="orthographicFront">
                <a:rot lat="0" lon="0" rev="0"/>
              </a:camera>
              <a:lightRig rig="glow" dir="t">
                <a:rot lat="0" lon="0" rev="14100000"/>
              </a:lightRig>
            </a:scene3d>
          </p:grpSpPr>
          <p:sp>
            <p:nvSpPr>
              <p:cNvPr id="5" name="Rounded Rectangle 4"/>
              <p:cNvSpPr/>
              <p:nvPr/>
            </p:nvSpPr>
            <p:spPr>
              <a:xfrm>
                <a:off x="4860032" y="836712"/>
                <a:ext cx="3168352" cy="5184576"/>
              </a:xfrm>
              <a:prstGeom prst="roundRect">
                <a:avLst/>
              </a:prstGeom>
              <a:solidFill>
                <a:srgbClr val="0000FF"/>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Pentagon 5"/>
              <p:cNvSpPr/>
              <p:nvPr/>
            </p:nvSpPr>
            <p:spPr>
              <a:xfrm>
                <a:off x="827584" y="836712"/>
                <a:ext cx="7560840" cy="2880320"/>
              </a:xfrm>
              <a:prstGeom prst="homePlate">
                <a:avLst/>
              </a:prstGeom>
              <a:solidFill>
                <a:schemeClr val="accent4">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Pentagon 6"/>
              <p:cNvSpPr/>
              <p:nvPr/>
            </p:nvSpPr>
            <p:spPr>
              <a:xfrm>
                <a:off x="827584" y="1988840"/>
                <a:ext cx="7560840" cy="2880320"/>
              </a:xfrm>
              <a:prstGeom prst="homePlate">
                <a:avLst/>
              </a:prstGeom>
              <a:solidFill>
                <a:schemeClr val="tx2">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Pentagon 7"/>
              <p:cNvSpPr/>
              <p:nvPr/>
            </p:nvSpPr>
            <p:spPr>
              <a:xfrm>
                <a:off x="827584" y="3140968"/>
                <a:ext cx="7560840" cy="2880320"/>
              </a:xfrm>
              <a:prstGeom prst="homePlate">
                <a:avLst/>
              </a:prstGeom>
              <a:solidFill>
                <a:schemeClr val="accent5">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 name="Rectangle 8"/>
              <p:cNvSpPr/>
              <p:nvPr/>
            </p:nvSpPr>
            <p:spPr>
              <a:xfrm>
                <a:off x="971600" y="1124744"/>
                <a:ext cx="6840760" cy="4680520"/>
              </a:xfrm>
              <a:prstGeom prst="rect">
                <a:avLst/>
              </a:prstGeom>
              <a:gradFill>
                <a:gsLst>
                  <a:gs pos="0">
                    <a:schemeClr val="bg1"/>
                  </a:gs>
                  <a:gs pos="50000">
                    <a:schemeClr val="bg1"/>
                  </a:gs>
                  <a:gs pos="100000">
                    <a:schemeClr val="bg2">
                      <a:lumMod val="90000"/>
                      <a:shade val="100000"/>
                      <a:satMod val="115000"/>
                    </a:schemeClr>
                  </a:gs>
                </a:gsLst>
                <a:lin ang="54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959445" y="4906696"/>
              <a:ext cx="1309897" cy="1356661"/>
            </a:xfrm>
            <a:prstGeom prst="rect">
              <a:avLst/>
            </a:prstGeom>
          </p:spPr>
        </p:pic>
      </p:grpSp>
      <p:sp>
        <p:nvSpPr>
          <p:cNvPr id="10" name="TextBox 9"/>
          <p:cNvSpPr txBox="1"/>
          <p:nvPr/>
        </p:nvSpPr>
        <p:spPr>
          <a:xfrm>
            <a:off x="1043608" y="1290240"/>
            <a:ext cx="6696744" cy="4154984"/>
          </a:xfrm>
          <a:prstGeom prst="rect">
            <a:avLst/>
          </a:prstGeom>
          <a:noFill/>
        </p:spPr>
        <p:txBody>
          <a:bodyPr wrap="square" rtlCol="1">
            <a:spAutoFit/>
          </a:bodyPr>
          <a:lstStyle/>
          <a:p>
            <a:pPr algn="ctr"/>
            <a:r>
              <a:rPr lang="ar-SA" sz="4400" b="1" dirty="0"/>
              <a:t>نجد فيها ثقلاً ونفوراً يجعلها غير ملائمة لإضافتها للهناء، فاستعمالها هنا غير ملائم للسياق، إن من الممكن أن يقال: معدات الزراعة، أو الصناعة، أما معدات الهناء فغير مناسب.</a:t>
            </a:r>
            <a:endParaRPr lang="en-US" sz="4400" dirty="0"/>
          </a:p>
        </p:txBody>
      </p:sp>
    </p:spTree>
    <p:extLst>
      <p:ext uri="{BB962C8B-B14F-4D97-AF65-F5344CB8AC3E}">
        <p14:creationId xmlns="" xmlns:p14="http://schemas.microsoft.com/office/powerpoint/2010/main" val="3738414676"/>
      </p:ext>
    </p:extLst>
  </p:cSld>
  <p:clrMapOvr>
    <a:masterClrMapping/>
  </p:clrMapOvr>
  <mc:AlternateContent xmlns:mc="http://schemas.openxmlformats.org/markup-compatibility/2006">
    <mc:Choice xmlns="" xmlns:p14="http://schemas.microsoft.com/office/powerpoint/2010/main" Requires="p14">
      <p:transition>
        <p14:flip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323 - clank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23528" y="2081100"/>
            <a:ext cx="8460432" cy="4804284"/>
            <a:chOff x="1142976" y="928670"/>
            <a:chExt cx="7072362" cy="4572032"/>
          </a:xfrm>
          <a:scene3d>
            <a:camera prst="orthographicFront">
              <a:rot lat="0" lon="0" rev="0"/>
            </a:camera>
            <a:lightRig rig="glow" dir="t">
              <a:rot lat="0" lon="0" rev="14100000"/>
            </a:lightRig>
          </a:scene3d>
        </p:grpSpPr>
        <p:sp>
          <p:nvSpPr>
            <p:cNvPr id="3" name="L-Shape 2"/>
            <p:cNvSpPr/>
            <p:nvPr/>
          </p:nvSpPr>
          <p:spPr>
            <a:xfrm>
              <a:off x="1142976" y="928670"/>
              <a:ext cx="4286280" cy="4572032"/>
            </a:xfrm>
            <a:prstGeom prst="corner">
              <a:avLst/>
            </a:prstGeom>
            <a:solidFill>
              <a:srgbClr val="C0C0C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ndParaRPr>
            </a:p>
          </p:txBody>
        </p:sp>
        <p:grpSp>
          <p:nvGrpSpPr>
            <p:cNvPr id="4" name="Group 4"/>
            <p:cNvGrpSpPr/>
            <p:nvPr/>
          </p:nvGrpSpPr>
          <p:grpSpPr>
            <a:xfrm>
              <a:off x="1428728" y="1142984"/>
              <a:ext cx="6786610" cy="4071966"/>
              <a:chOff x="1428728" y="1142984"/>
              <a:chExt cx="6786610" cy="4071966"/>
            </a:xfrm>
          </p:grpSpPr>
          <p:sp>
            <p:nvSpPr>
              <p:cNvPr id="5" name="Rounded Rectangle 3"/>
              <p:cNvSpPr/>
              <p:nvPr/>
            </p:nvSpPr>
            <p:spPr>
              <a:xfrm>
                <a:off x="1714480" y="1142984"/>
                <a:ext cx="6500858" cy="3786214"/>
              </a:xfrm>
              <a:prstGeom prst="roundRect">
                <a:avLst/>
              </a:prstGeom>
              <a:gradFill flip="none" rotWithShape="1">
                <a:gsLst>
                  <a:gs pos="0">
                    <a:srgbClr val="002060"/>
                  </a:gs>
                  <a:gs pos="50000">
                    <a:schemeClr val="accent5">
                      <a:lumMod val="40000"/>
                      <a:lumOff val="60000"/>
                    </a:schemeClr>
                  </a:gs>
                  <a:gs pos="100000">
                    <a:srgbClr val="002060">
                      <a:tint val="23500"/>
                      <a:satMod val="160000"/>
                    </a:srgbClr>
                  </a:gs>
                </a:gsLst>
                <a:lin ang="5400000" scaled="1"/>
                <a:tileRect/>
              </a:gradFill>
              <a:ln w="7620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ndParaRPr>
              </a:p>
            </p:txBody>
          </p:sp>
          <p:sp>
            <p:nvSpPr>
              <p:cNvPr id="6" name="Snip Diagonal Corner Rectangle 5"/>
              <p:cNvSpPr/>
              <p:nvPr/>
            </p:nvSpPr>
            <p:spPr>
              <a:xfrm>
                <a:off x="1428728" y="1500174"/>
                <a:ext cx="6429420" cy="3714776"/>
              </a:xfrm>
              <a:prstGeom prst="snip2DiagRect">
                <a:avLst>
                  <a:gd name="adj1" fmla="val 0"/>
                  <a:gd name="adj2" fmla="val 23700"/>
                </a:avLst>
              </a:prstGeom>
              <a:gradFill flip="none" rotWithShape="1">
                <a:gsLst>
                  <a:gs pos="0">
                    <a:srgbClr val="990033"/>
                  </a:gs>
                  <a:gs pos="50000">
                    <a:srgbClr val="9933FF"/>
                  </a:gs>
                  <a:gs pos="100000">
                    <a:schemeClr val="bg1"/>
                  </a:gs>
                </a:gsLst>
                <a:lin ang="18900000" scaled="1"/>
                <a:tileRect/>
              </a:gra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ndParaRPr>
              </a:p>
            </p:txBody>
          </p:sp>
        </p:grpSp>
      </p:grpSp>
      <p:sp>
        <p:nvSpPr>
          <p:cNvPr id="7" name="TextBox 1"/>
          <p:cNvSpPr txBox="1"/>
          <p:nvPr/>
        </p:nvSpPr>
        <p:spPr>
          <a:xfrm>
            <a:off x="1115616" y="2852936"/>
            <a:ext cx="6917898" cy="3785652"/>
          </a:xfrm>
          <a:prstGeom prst="rect">
            <a:avLst/>
          </a:prstGeom>
          <a:noFill/>
        </p:spPr>
        <p:txBody>
          <a:bodyPr wrap="square" rtlCol="1">
            <a:spAutoFit/>
          </a:bodyPr>
          <a:lstStyle/>
          <a:p>
            <a:pPr algn="ctr"/>
            <a:r>
              <a:rPr lang="ar-SA" sz="6000" b="1" dirty="0"/>
              <a:t>تُدرس التركيب في الشعر لمعرفة خصائصها، ومميزاتها من حيث الجزالة والسهولة.</a:t>
            </a:r>
            <a:endParaRPr lang="en-US" sz="6000" dirty="0"/>
          </a:p>
        </p:txBody>
      </p:sp>
      <p:grpSp>
        <p:nvGrpSpPr>
          <p:cNvPr id="8" name="Group 7"/>
          <p:cNvGrpSpPr/>
          <p:nvPr/>
        </p:nvGrpSpPr>
        <p:grpSpPr>
          <a:xfrm>
            <a:off x="1894834" y="548678"/>
            <a:ext cx="5461351" cy="1368152"/>
            <a:chOff x="1102746" y="5157192"/>
            <a:chExt cx="4464496" cy="1152128"/>
          </a:xfrm>
        </p:grpSpPr>
        <p:grpSp>
          <p:nvGrpSpPr>
            <p:cNvPr id="9" name="Group 8"/>
            <p:cNvGrpSpPr/>
            <p:nvPr/>
          </p:nvGrpSpPr>
          <p:grpSpPr>
            <a:xfrm>
              <a:off x="1102746" y="5157192"/>
              <a:ext cx="4464496" cy="1152128"/>
              <a:chOff x="1102746" y="5157192"/>
              <a:chExt cx="4464496" cy="1152128"/>
            </a:xfrm>
          </p:grpSpPr>
          <p:pic>
            <p:nvPicPr>
              <p:cNvPr id="12" name="Picture 1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467845" y="5217830"/>
                <a:ext cx="936104" cy="702078"/>
              </a:xfrm>
              <a:prstGeom prst="rect">
                <a:avLst/>
              </a:prstGeom>
            </p:spPr>
          </p:pic>
          <p:sp>
            <p:nvSpPr>
              <p:cNvPr id="11" name="Rounded Rectangle 10"/>
              <p:cNvSpPr/>
              <p:nvPr/>
            </p:nvSpPr>
            <p:spPr>
              <a:xfrm>
                <a:off x="1102746" y="5157192"/>
                <a:ext cx="4464496" cy="1152128"/>
              </a:xfrm>
              <a:prstGeom prst="roundRect">
                <a:avLst/>
              </a:prstGeom>
              <a:gradFill flip="none" rotWithShape="1">
                <a:gsLst>
                  <a:gs pos="0">
                    <a:schemeClr val="accent2">
                      <a:lumMod val="40000"/>
                      <a:lumOff val="60000"/>
                    </a:schemeClr>
                  </a:gs>
                  <a:gs pos="50000">
                    <a:srgbClr val="FFFF00"/>
                  </a:gs>
                  <a:gs pos="100000">
                    <a:schemeClr val="accent6">
                      <a:lumMod val="20000"/>
                      <a:lumOff val="80000"/>
                      <a:shade val="100000"/>
                      <a:satMod val="115000"/>
                    </a:schemeClr>
                  </a:gs>
                </a:gsLst>
                <a:lin ang="5400000" scaled="1"/>
                <a:tileRect/>
              </a:gradFill>
              <a:ln>
                <a:solidFill>
                  <a:srgbClr val="FFFF00"/>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3200" dirty="0">
                  <a:ln>
                    <a:solidFill>
                      <a:srgbClr val="FF0000"/>
                    </a:solidFill>
                  </a:ln>
                  <a:latin typeface="Times New Roman" pitchFamily="18" charset="0"/>
                </a:endParaRPr>
              </a:p>
            </p:txBody>
          </p:sp>
        </p:grpSp>
        <p:sp>
          <p:nvSpPr>
            <p:cNvPr id="10" name="TextBox 9"/>
            <p:cNvSpPr txBox="1"/>
            <p:nvPr/>
          </p:nvSpPr>
          <p:spPr>
            <a:xfrm>
              <a:off x="1148757" y="5278467"/>
              <a:ext cx="4320480" cy="933049"/>
            </a:xfrm>
            <a:prstGeom prst="rect">
              <a:avLst/>
            </a:prstGeom>
            <a:noFill/>
          </p:spPr>
          <p:txBody>
            <a:bodyPr wrap="square" rtlCol="1">
              <a:spAutoFit/>
            </a:bodyPr>
            <a:lstStyle/>
            <a:p>
              <a:pPr algn="ctr"/>
              <a:r>
                <a:rPr lang="ar-EG" sz="6600" b="1" dirty="0" smtClean="0">
                  <a:ln>
                    <a:solidFill>
                      <a:srgbClr val="FF0000"/>
                    </a:solidFill>
                  </a:ln>
                  <a:solidFill>
                    <a:srgbClr val="000099"/>
                  </a:solidFill>
                </a:rPr>
                <a:t>2 - </a:t>
              </a:r>
              <a:r>
                <a:rPr lang="ar-SA" sz="6600" b="1" dirty="0">
                  <a:ln>
                    <a:solidFill>
                      <a:srgbClr val="FF0000"/>
                    </a:solidFill>
                  </a:ln>
                  <a:solidFill>
                    <a:srgbClr val="000099"/>
                  </a:solidFill>
                </a:rPr>
                <a:t>نقد التراكيب</a:t>
              </a:r>
              <a:r>
                <a:rPr lang="ar-SA" sz="6600" b="1" dirty="0" smtClean="0">
                  <a:ln>
                    <a:solidFill>
                      <a:srgbClr val="FF0000"/>
                    </a:solidFill>
                  </a:ln>
                  <a:solidFill>
                    <a:srgbClr val="000099"/>
                  </a:solidFill>
                </a:rPr>
                <a:t>:</a:t>
              </a:r>
              <a:endParaRPr lang="en-US" sz="6600" dirty="0">
                <a:ln>
                  <a:solidFill>
                    <a:srgbClr val="FF0000"/>
                  </a:solidFill>
                </a:ln>
                <a:solidFill>
                  <a:srgbClr val="000099"/>
                </a:solidFill>
              </a:endParaRPr>
            </a:p>
          </p:txBody>
        </p:sp>
      </p:grpSp>
    </p:spTree>
    <p:extLst>
      <p:ext uri="{BB962C8B-B14F-4D97-AF65-F5344CB8AC3E}">
        <p14:creationId xmlns="" xmlns:p14="http://schemas.microsoft.com/office/powerpoint/2010/main" val="3083815832"/>
      </p:ext>
    </p:extLst>
  </p:cSld>
  <p:clrMapOvr>
    <a:masterClrMapping/>
  </p:clrMapOvr>
  <mc:AlternateContent xmlns:mc="http://schemas.openxmlformats.org/markup-compatibility/2006">
    <mc:Choice xmlns="" xmlns:p14="http://schemas.microsoft.com/office/powerpoint/2010/main" Requires="p14">
      <p:transition>
        <p14:flip dir="l"/>
        <p:sndAc>
          <p:stSnd>
            <p:snd r:embed="rId6"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0249 - ويندوز كبير.wav"/>
                                        </p:tgtEl>
                                      </p:cMediaNode>
                                    </p:audio>
                                  </p:sub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Scale>
                                      <p:cBhvr>
                                        <p:cTn id="12"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7"/>
                                        </p:tgtEl>
                                        <p:attrNameLst>
                                          <p:attrName>ppt_x</p:attrName>
                                          <p:attrName>ppt_y</p:attrName>
                                        </p:attrNameLst>
                                      </p:cBhvr>
                                    </p:animMotion>
                                    <p:animEffect transition="in" filter="fade">
                                      <p:cBhvr>
                                        <p:cTn id="14"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4" name="0002 - رن الاجراس.wav"/>
                                        </p:tgtEl>
                                      </p:cMediaNode>
                                    </p:audio>
                                  </p:subTnLst>
                                </p:cTn>
                              </p:par>
                              <p:par>
                                <p:cTn id="15" presetID="5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Scale>
                                      <p:cBhvr>
                                        <p:cTn id="17" dur="5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500" decel="50000" fill="hold">
                                          <p:stCondLst>
                                            <p:cond delay="0"/>
                                          </p:stCondLst>
                                        </p:cTn>
                                        <p:tgtEl>
                                          <p:spTgt spid="2"/>
                                        </p:tgtEl>
                                        <p:attrNameLst>
                                          <p:attrName>ppt_x</p:attrName>
                                          <p:attrName>ppt_y</p:attrName>
                                        </p:attrNameLst>
                                      </p:cBhvr>
                                    </p:animMotion>
                                    <p:animEffect transition="in" filter="fade">
                                      <p:cBhvr>
                                        <p:cTn id="19" dur="500"/>
                                        <p:tgtEl>
                                          <p:spTgt spid="2"/>
                                        </p:tgtEl>
                                      </p:cBhvr>
                                    </p:animEffect>
                                  </p:childTnLst>
                                  <p:subTnLst>
                                    <p:audio>
                                      <p:cMediaNode>
                                        <p:cTn display="0" masterRel="sameClick">
                                          <p:stCondLst>
                                            <p:cond evt="begin" delay="0">
                                              <p:tn val="15"/>
                                            </p:cond>
                                          </p:stCondLst>
                                          <p:endCondLst>
                                            <p:cond evt="onStopAudio" delay="0">
                                              <p:tgtEl>
                                                <p:sldTgt/>
                                              </p:tgtEl>
                                            </p:cond>
                                          </p:endCondLst>
                                        </p:cTn>
                                        <p:tgtEl>
                                          <p:sndTgt r:embed="rId4" name="0002 - رن الاجراس.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28662" y="1571612"/>
            <a:ext cx="7215238" cy="3571900"/>
            <a:chOff x="928662" y="1785926"/>
            <a:chExt cx="7215238" cy="3571900"/>
          </a:xfrm>
        </p:grpSpPr>
        <p:grpSp>
          <p:nvGrpSpPr>
            <p:cNvPr id="3" name="Group 6"/>
            <p:cNvGrpSpPr/>
            <p:nvPr/>
          </p:nvGrpSpPr>
          <p:grpSpPr>
            <a:xfrm>
              <a:off x="928662" y="1785926"/>
              <a:ext cx="7215238" cy="3571900"/>
              <a:chOff x="928662" y="1928802"/>
              <a:chExt cx="7215238" cy="3571900"/>
            </a:xfrm>
            <a:scene3d>
              <a:camera prst="orthographicFront">
                <a:rot lat="0" lon="0" rev="0"/>
              </a:camera>
              <a:lightRig rig="glow" dir="t">
                <a:rot lat="0" lon="0" rev="14100000"/>
              </a:lightRig>
            </a:scene3d>
          </p:grpSpPr>
          <p:sp>
            <p:nvSpPr>
              <p:cNvPr id="5" name="L-Shape 4"/>
              <p:cNvSpPr/>
              <p:nvPr/>
            </p:nvSpPr>
            <p:spPr>
              <a:xfrm flipH="1">
                <a:off x="6572264" y="2214554"/>
                <a:ext cx="1571636" cy="3286148"/>
              </a:xfrm>
              <a:prstGeom prst="corner">
                <a:avLst>
                  <a:gd name="adj1" fmla="val 21848"/>
                  <a:gd name="adj2" fmla="val 25601"/>
                </a:avLst>
              </a:prstGeom>
              <a:solidFill>
                <a:srgbClr val="002060"/>
              </a:soli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Rounded Rectangle 5"/>
              <p:cNvSpPr/>
              <p:nvPr/>
            </p:nvSpPr>
            <p:spPr>
              <a:xfrm>
                <a:off x="1928794" y="2214554"/>
                <a:ext cx="6072230" cy="3071834"/>
              </a:xfrm>
              <a:prstGeom prst="roundRect">
                <a:avLst/>
              </a:prstGeom>
              <a:gradFill flip="none" rotWithShape="1">
                <a:gsLst>
                  <a:gs pos="0">
                    <a:srgbClr val="3366FF">
                      <a:tint val="66000"/>
                      <a:satMod val="160000"/>
                    </a:srgbClr>
                  </a:gs>
                  <a:gs pos="50000">
                    <a:srgbClr val="3366FF">
                      <a:tint val="44500"/>
                      <a:satMod val="160000"/>
                    </a:srgbClr>
                  </a:gs>
                  <a:gs pos="100000">
                    <a:srgbClr val="3366FF">
                      <a:tint val="23500"/>
                      <a:satMod val="160000"/>
                    </a:srgbClr>
                  </a:gs>
                </a:gsLst>
                <a:lin ang="108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Cloud 6"/>
              <p:cNvSpPr/>
              <p:nvPr/>
            </p:nvSpPr>
            <p:spPr>
              <a:xfrm>
                <a:off x="928662" y="1928802"/>
                <a:ext cx="3786214" cy="3500462"/>
              </a:xfrm>
              <a:prstGeom prst="cloud">
                <a:avLst/>
              </a:prstGeom>
              <a:gradFill flip="none" rotWithShape="1">
                <a:gsLst>
                  <a:gs pos="0">
                    <a:srgbClr val="6600CC">
                      <a:shade val="30000"/>
                      <a:satMod val="115000"/>
                    </a:srgbClr>
                  </a:gs>
                  <a:gs pos="50000">
                    <a:srgbClr val="6600CC">
                      <a:shade val="67500"/>
                      <a:satMod val="115000"/>
                    </a:srgbClr>
                  </a:gs>
                  <a:gs pos="100000">
                    <a:srgbClr val="6600CC">
                      <a:shade val="100000"/>
                      <a:satMod val="115000"/>
                    </a:srgbClr>
                  </a:gs>
                </a:gsLst>
                <a:lin ang="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Flowchart: Display 2"/>
              <p:cNvSpPr/>
              <p:nvPr/>
            </p:nvSpPr>
            <p:spPr>
              <a:xfrm>
                <a:off x="1357290" y="2428868"/>
                <a:ext cx="6500858" cy="2643206"/>
              </a:xfrm>
              <a:prstGeom prst="flowChartDisplay">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4" name="TextBox 3"/>
            <p:cNvSpPr txBox="1"/>
            <p:nvPr/>
          </p:nvSpPr>
          <p:spPr>
            <a:xfrm>
              <a:off x="1881866" y="2995242"/>
              <a:ext cx="5786478" cy="1323439"/>
            </a:xfrm>
            <a:prstGeom prst="rect">
              <a:avLst/>
            </a:prstGeom>
            <a:noFill/>
          </p:spPr>
          <p:txBody>
            <a:bodyPr wrap="square" rtlCol="1">
              <a:spAutoFit/>
            </a:bodyPr>
            <a:lstStyle/>
            <a:p>
              <a:pPr marL="274638" lvl="0" indent="-274638" algn="ctr">
                <a:buFont typeface="Arial" pitchFamily="34" charset="0"/>
                <a:buChar char="•"/>
              </a:pPr>
              <a:r>
                <a:rPr lang="ar-SA" sz="8000" b="1" dirty="0">
                  <a:ln w="18415" cmpd="sng">
                    <a:solidFill>
                      <a:srgbClr val="FFFFFF"/>
                    </a:solidFill>
                    <a:prstDash val="solid"/>
                  </a:ln>
                  <a:solidFill>
                    <a:srgbClr val="FFFFFF"/>
                  </a:solidFill>
                  <a:effectLst>
                    <a:outerShdw blurRad="63500" dir="3600000" algn="tl" rotWithShape="0">
                      <a:srgbClr val="000000">
                        <a:alpha val="70000"/>
                      </a:srgbClr>
                    </a:outerShdw>
                  </a:effectLst>
                </a:rPr>
                <a:t>الأسلوب </a:t>
              </a:r>
              <a:r>
                <a:rPr lang="ar-SA" sz="8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الجزل</a:t>
              </a:r>
              <a:endParaRPr lang="en-US" sz="8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 xmlns:p14="http://schemas.microsoft.com/office/powerpoint/2010/main" val="1051860440"/>
      </p:ext>
    </p:extLst>
  </p:cSld>
  <p:clrMapOvr>
    <a:masterClrMapping/>
  </p:clrMapOvr>
  <mc:AlternateContent xmlns:mc="http://schemas.openxmlformats.org/markup-compatibility/2006">
    <mc:Choice xmlns="" xmlns:p14="http://schemas.microsoft.com/office/powerpoint/2010/main" Requires="p14">
      <p:transition>
        <p14:flip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0162 -  خطأ الويندوز.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406" y="71414"/>
            <a:ext cx="9001188" cy="6572296"/>
            <a:chOff x="71406" y="71414"/>
            <a:chExt cx="9001188" cy="6572296"/>
          </a:xfrm>
          <a:scene3d>
            <a:camera prst="orthographicFront">
              <a:rot lat="0" lon="0" rev="0"/>
            </a:camera>
            <a:lightRig rig="glow" dir="t">
              <a:rot lat="0" lon="0" rev="14100000"/>
            </a:lightRig>
          </a:scene3d>
        </p:grpSpPr>
        <p:sp>
          <p:nvSpPr>
            <p:cNvPr id="3" name="Rounded Rectangle 2"/>
            <p:cNvSpPr/>
            <p:nvPr/>
          </p:nvSpPr>
          <p:spPr>
            <a:xfrm>
              <a:off x="1357290" y="571480"/>
              <a:ext cx="7715304" cy="6072230"/>
            </a:xfrm>
            <a:prstGeom prst="roundRect">
              <a:avLst/>
            </a:prstGeom>
            <a:gradFill>
              <a:gsLst>
                <a:gs pos="0">
                  <a:schemeClr val="accent3">
                    <a:lumMod val="40000"/>
                    <a:lumOff val="60000"/>
                  </a:schemeClr>
                </a:gs>
                <a:gs pos="50000">
                  <a:schemeClr val="bg1"/>
                </a:gs>
                <a:gs pos="100000">
                  <a:schemeClr val="bg2">
                    <a:lumMod val="90000"/>
                  </a:schemeClr>
                </a:gs>
              </a:gsLst>
              <a:lin ang="162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L-Shape 3"/>
            <p:cNvSpPr/>
            <p:nvPr/>
          </p:nvSpPr>
          <p:spPr>
            <a:xfrm>
              <a:off x="142844" y="1428736"/>
              <a:ext cx="1785950" cy="5143536"/>
            </a:xfrm>
            <a:prstGeom prst="corner">
              <a:avLst/>
            </a:prstGeom>
            <a:solidFill>
              <a:schemeClr val="tx1">
                <a:lumMod val="75000"/>
                <a:lumOff val="2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Explosion 2 4"/>
            <p:cNvSpPr/>
            <p:nvPr/>
          </p:nvSpPr>
          <p:spPr>
            <a:xfrm>
              <a:off x="7000892" y="71414"/>
              <a:ext cx="2000264" cy="1071570"/>
            </a:xfrm>
            <a:prstGeom prst="irregularSeal2">
              <a:avLst/>
            </a:prstGeom>
            <a:solidFill>
              <a:srgbClr val="6600CC"/>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Moon 5"/>
            <p:cNvSpPr/>
            <p:nvPr/>
          </p:nvSpPr>
          <p:spPr>
            <a:xfrm>
              <a:off x="71406" y="71438"/>
              <a:ext cx="1571604" cy="1928802"/>
            </a:xfrm>
            <a:prstGeom prst="moon">
              <a:avLst/>
            </a:prstGeom>
            <a:solidFill>
              <a:srgbClr val="CC0066"/>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ectangle 6"/>
            <p:cNvSpPr/>
            <p:nvPr/>
          </p:nvSpPr>
          <p:spPr>
            <a:xfrm>
              <a:off x="428596" y="500042"/>
              <a:ext cx="8286808" cy="5857916"/>
            </a:xfrm>
            <a:prstGeom prst="rect">
              <a:avLst/>
            </a:prstGeom>
            <a:gradFill flip="none" rotWithShape="1">
              <a:gsLst>
                <a:gs pos="0">
                  <a:schemeClr val="accent4">
                    <a:lumMod val="40000"/>
                    <a:lumOff val="60000"/>
                  </a:schemeClr>
                </a:gs>
                <a:gs pos="50000">
                  <a:schemeClr val="bg1"/>
                </a:gs>
                <a:gs pos="100000">
                  <a:schemeClr val="accent5">
                    <a:lumMod val="20000"/>
                    <a:lumOff val="80000"/>
                  </a:scheme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8" name="Rectangle 7"/>
          <p:cNvSpPr/>
          <p:nvPr/>
        </p:nvSpPr>
        <p:spPr>
          <a:xfrm>
            <a:off x="1259632" y="980728"/>
            <a:ext cx="6858000" cy="5016758"/>
          </a:xfrm>
          <a:prstGeom prst="rect">
            <a:avLst/>
          </a:prstGeom>
        </p:spPr>
        <p:txBody>
          <a:bodyPr wrap="square">
            <a:spAutoFit/>
          </a:bodyPr>
          <a:lstStyle/>
          <a:p>
            <a:pPr algn="ctr"/>
            <a:r>
              <a:rPr lang="ar-SA" sz="4000" b="1" dirty="0"/>
              <a:t>هو ما كان قوياًّ غير مُسْتَكْرَهٍ ولا ركيك، ويحدِّده النقاد بأنه الأسلوب الذي تسمعه العامة، ويعرفونه لكنهم لا يستعملونه في أحاديثهم</a:t>
            </a:r>
            <a:r>
              <a:rPr lang="ar-SA" sz="4000" b="1" dirty="0" smtClean="0"/>
              <a:t>.</a:t>
            </a:r>
            <a:endParaRPr lang="ar-EG" sz="4000" b="1" dirty="0" smtClean="0"/>
          </a:p>
          <a:p>
            <a:pPr algn="ctr"/>
            <a:r>
              <a:rPr lang="ar-SA" sz="4000" b="1" dirty="0"/>
              <a:t>ومن أبرز سمات الأسلوب الجزل: قوةُ الكلمات، وقِصَرُ الجمل، وغلبةُ الإيجار فيه على الإطناب، واتصافُه بالفخامة التي تجعله في مستوى عالٍ من القول</a:t>
            </a:r>
            <a:r>
              <a:rPr lang="ar-SA" sz="4000" b="1" dirty="0" smtClean="0"/>
              <a:t>.</a:t>
            </a:r>
            <a:endParaRPr lang="en-US" sz="4000" dirty="0"/>
          </a:p>
        </p:txBody>
      </p:sp>
    </p:spTree>
    <p:extLst>
      <p:ext uri="{BB962C8B-B14F-4D97-AF65-F5344CB8AC3E}">
        <p14:creationId xmlns="" xmlns:p14="http://schemas.microsoft.com/office/powerpoint/2010/main" val="3725756901"/>
      </p:ext>
    </p:extLst>
  </p:cSld>
  <p:clrMapOvr>
    <a:masterClrMapping/>
  </p:clrMapOvr>
  <mc:AlternateContent xmlns:mc="http://schemas.openxmlformats.org/markup-compatibility/2006">
    <mc:Choice xmlns="" xmlns:p14="http://schemas.microsoft.com/office/powerpoint/2010/main" Requires="p14">
      <p:transition>
        <p14:flip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353 - conga beat.wav"/>
                                        </p:tgtEl>
                                      </p:cMediaNode>
                                    </p:audio>
                                  </p:sub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500"/>
                                        <p:tgtEl>
                                          <p:spTgt spid="8"/>
                                        </p:tgtEl>
                                      </p:cBhvr>
                                    </p:animEffect>
                                  </p:childTnLst>
                                  <p:subTnLst>
                                    <p:audio>
                                      <p:cMediaNode>
                                        <p:cTn display="0" masterRel="sameClick">
                                          <p:stCondLst>
                                            <p:cond evt="begin" delay="0">
                                              <p:tn val="8"/>
                                            </p:cond>
                                          </p:stCondLst>
                                          <p:endCondLst>
                                            <p:cond evt="onStopAudio" delay="0">
                                              <p:tgtEl>
                                                <p:sldTgt/>
                                              </p:tgtEl>
                                            </p:cond>
                                          </p:endCondLst>
                                        </p:cTn>
                                        <p:tgtEl>
                                          <p:sndTgt r:embed="rId3" name="0353 - conga be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406" y="71414"/>
            <a:ext cx="9001188" cy="6572296"/>
            <a:chOff x="71406" y="71414"/>
            <a:chExt cx="9001188" cy="6572296"/>
          </a:xfrm>
          <a:scene3d>
            <a:camera prst="orthographicFront">
              <a:rot lat="0" lon="0" rev="0"/>
            </a:camera>
            <a:lightRig rig="glow" dir="t">
              <a:rot lat="0" lon="0" rev="14100000"/>
            </a:lightRig>
          </a:scene3d>
        </p:grpSpPr>
        <p:sp>
          <p:nvSpPr>
            <p:cNvPr id="3" name="Rounded Rectangle 2"/>
            <p:cNvSpPr/>
            <p:nvPr/>
          </p:nvSpPr>
          <p:spPr>
            <a:xfrm>
              <a:off x="1357290" y="571480"/>
              <a:ext cx="7715304" cy="6072230"/>
            </a:xfrm>
            <a:prstGeom prst="roundRect">
              <a:avLst/>
            </a:prstGeom>
            <a:gradFill>
              <a:gsLst>
                <a:gs pos="0">
                  <a:schemeClr val="accent3">
                    <a:lumMod val="40000"/>
                    <a:lumOff val="60000"/>
                  </a:schemeClr>
                </a:gs>
                <a:gs pos="50000">
                  <a:schemeClr val="bg1"/>
                </a:gs>
                <a:gs pos="100000">
                  <a:schemeClr val="bg2">
                    <a:lumMod val="90000"/>
                  </a:schemeClr>
                </a:gs>
              </a:gsLst>
              <a:lin ang="162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L-Shape 3"/>
            <p:cNvSpPr/>
            <p:nvPr/>
          </p:nvSpPr>
          <p:spPr>
            <a:xfrm>
              <a:off x="142844" y="1428736"/>
              <a:ext cx="1785950" cy="5143536"/>
            </a:xfrm>
            <a:prstGeom prst="corner">
              <a:avLst/>
            </a:prstGeom>
            <a:solidFill>
              <a:schemeClr val="tx1">
                <a:lumMod val="75000"/>
                <a:lumOff val="2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Explosion 2 4"/>
            <p:cNvSpPr/>
            <p:nvPr/>
          </p:nvSpPr>
          <p:spPr>
            <a:xfrm>
              <a:off x="7000892" y="71414"/>
              <a:ext cx="2000264" cy="1071570"/>
            </a:xfrm>
            <a:prstGeom prst="irregularSeal2">
              <a:avLst/>
            </a:prstGeom>
            <a:solidFill>
              <a:srgbClr val="6600CC"/>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Moon 5"/>
            <p:cNvSpPr/>
            <p:nvPr/>
          </p:nvSpPr>
          <p:spPr>
            <a:xfrm>
              <a:off x="71406" y="71438"/>
              <a:ext cx="1571604" cy="1928802"/>
            </a:xfrm>
            <a:prstGeom prst="moon">
              <a:avLst/>
            </a:prstGeom>
            <a:solidFill>
              <a:srgbClr val="CC0066"/>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ectangle 6"/>
            <p:cNvSpPr/>
            <p:nvPr/>
          </p:nvSpPr>
          <p:spPr>
            <a:xfrm>
              <a:off x="428596" y="500042"/>
              <a:ext cx="8286808" cy="5857916"/>
            </a:xfrm>
            <a:prstGeom prst="rect">
              <a:avLst/>
            </a:prstGeom>
            <a:gradFill flip="none" rotWithShape="1">
              <a:gsLst>
                <a:gs pos="0">
                  <a:schemeClr val="accent4">
                    <a:lumMod val="40000"/>
                    <a:lumOff val="60000"/>
                  </a:schemeClr>
                </a:gs>
                <a:gs pos="50000">
                  <a:schemeClr val="bg1"/>
                </a:gs>
                <a:gs pos="100000">
                  <a:schemeClr val="accent5">
                    <a:lumMod val="20000"/>
                    <a:lumOff val="80000"/>
                  </a:scheme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8" name="Rectangle 7"/>
          <p:cNvSpPr/>
          <p:nvPr/>
        </p:nvSpPr>
        <p:spPr>
          <a:xfrm>
            <a:off x="1259632" y="1260043"/>
            <a:ext cx="6858000" cy="4401205"/>
          </a:xfrm>
          <a:prstGeom prst="rect">
            <a:avLst/>
          </a:prstGeom>
        </p:spPr>
        <p:txBody>
          <a:bodyPr wrap="square">
            <a:spAutoFit/>
          </a:bodyPr>
          <a:lstStyle/>
          <a:p>
            <a:pPr algn="ctr"/>
            <a:r>
              <a:rPr lang="ar-SA" sz="4000" b="1" dirty="0"/>
              <a:t>وترتبط الجزالة بظروف مختلفة كالعصر والبيئة والمذهب الشعري للشاعر، فالشعر الجاهلي بعامة أكثر جزالة من الشعر العباسي، والشعر العباسي يعد أكثر جزالة من عرنا المعاصر. كما أنَّ شعراء العصر الواحد والبلد الواحد يختلفون فيما بينهم في مستويات الجزالة.</a:t>
            </a:r>
            <a:endParaRPr lang="en-US" sz="4000" dirty="0"/>
          </a:p>
        </p:txBody>
      </p:sp>
    </p:spTree>
    <p:extLst>
      <p:ext uri="{BB962C8B-B14F-4D97-AF65-F5344CB8AC3E}">
        <p14:creationId xmlns="" xmlns:p14="http://schemas.microsoft.com/office/powerpoint/2010/main" val="593315506"/>
      </p:ext>
    </p:extLst>
  </p:cSld>
  <p:clrMapOvr>
    <a:masterClrMapping/>
  </p:clrMapOvr>
  <mc:AlternateContent xmlns:mc="http://schemas.openxmlformats.org/markup-compatibility/2006">
    <mc:Choice xmlns="" xmlns:p14="http://schemas.microsoft.com/office/powerpoint/2010/main" Requires="p14">
      <p:transition>
        <p14:flip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0353 - conga be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406" y="71414"/>
            <a:ext cx="9001188" cy="6572296"/>
            <a:chOff x="71406" y="71414"/>
            <a:chExt cx="9001188" cy="6572296"/>
          </a:xfrm>
          <a:scene3d>
            <a:camera prst="orthographicFront">
              <a:rot lat="0" lon="0" rev="0"/>
            </a:camera>
            <a:lightRig rig="glow" dir="t">
              <a:rot lat="0" lon="0" rev="14100000"/>
            </a:lightRig>
          </a:scene3d>
        </p:grpSpPr>
        <p:sp>
          <p:nvSpPr>
            <p:cNvPr id="3" name="Rounded Rectangle 2"/>
            <p:cNvSpPr/>
            <p:nvPr/>
          </p:nvSpPr>
          <p:spPr>
            <a:xfrm>
              <a:off x="1357290" y="571480"/>
              <a:ext cx="7715304" cy="6072230"/>
            </a:xfrm>
            <a:prstGeom prst="roundRect">
              <a:avLst/>
            </a:prstGeom>
            <a:gradFill>
              <a:gsLst>
                <a:gs pos="0">
                  <a:schemeClr val="accent3">
                    <a:lumMod val="40000"/>
                    <a:lumOff val="60000"/>
                  </a:schemeClr>
                </a:gs>
                <a:gs pos="50000">
                  <a:schemeClr val="bg1"/>
                </a:gs>
                <a:gs pos="100000">
                  <a:schemeClr val="bg2">
                    <a:lumMod val="90000"/>
                  </a:schemeClr>
                </a:gs>
              </a:gsLst>
              <a:lin ang="162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L-Shape 3"/>
            <p:cNvSpPr/>
            <p:nvPr/>
          </p:nvSpPr>
          <p:spPr>
            <a:xfrm>
              <a:off x="142844" y="1428736"/>
              <a:ext cx="1785950" cy="5143536"/>
            </a:xfrm>
            <a:prstGeom prst="corner">
              <a:avLst/>
            </a:prstGeom>
            <a:solidFill>
              <a:schemeClr val="tx1">
                <a:lumMod val="75000"/>
                <a:lumOff val="2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Explosion 2 4"/>
            <p:cNvSpPr/>
            <p:nvPr/>
          </p:nvSpPr>
          <p:spPr>
            <a:xfrm>
              <a:off x="7000892" y="71414"/>
              <a:ext cx="2000264" cy="1071570"/>
            </a:xfrm>
            <a:prstGeom prst="irregularSeal2">
              <a:avLst/>
            </a:prstGeom>
            <a:solidFill>
              <a:srgbClr val="6600CC"/>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Moon 5"/>
            <p:cNvSpPr/>
            <p:nvPr/>
          </p:nvSpPr>
          <p:spPr>
            <a:xfrm>
              <a:off x="71406" y="71438"/>
              <a:ext cx="1571604" cy="1928802"/>
            </a:xfrm>
            <a:prstGeom prst="moon">
              <a:avLst/>
            </a:prstGeom>
            <a:solidFill>
              <a:srgbClr val="CC0066"/>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ectangle 6"/>
            <p:cNvSpPr/>
            <p:nvPr/>
          </p:nvSpPr>
          <p:spPr>
            <a:xfrm>
              <a:off x="428596" y="500042"/>
              <a:ext cx="8286808" cy="5857916"/>
            </a:xfrm>
            <a:prstGeom prst="rect">
              <a:avLst/>
            </a:prstGeom>
            <a:gradFill flip="none" rotWithShape="1">
              <a:gsLst>
                <a:gs pos="0">
                  <a:schemeClr val="accent4">
                    <a:lumMod val="40000"/>
                    <a:lumOff val="60000"/>
                  </a:schemeClr>
                </a:gs>
                <a:gs pos="50000">
                  <a:schemeClr val="bg1"/>
                </a:gs>
                <a:gs pos="100000">
                  <a:schemeClr val="accent5">
                    <a:lumMod val="20000"/>
                    <a:lumOff val="80000"/>
                  </a:scheme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8" name="Rectangle 7"/>
          <p:cNvSpPr/>
          <p:nvPr/>
        </p:nvSpPr>
        <p:spPr>
          <a:xfrm>
            <a:off x="1259632" y="764704"/>
            <a:ext cx="6858000" cy="1446550"/>
          </a:xfrm>
          <a:prstGeom prst="rect">
            <a:avLst/>
          </a:prstGeom>
        </p:spPr>
        <p:txBody>
          <a:bodyPr wrap="square">
            <a:spAutoFit/>
          </a:bodyPr>
          <a:lstStyle/>
          <a:p>
            <a:r>
              <a:rPr lang="ar-SA" sz="4400" b="1" dirty="0">
                <a:solidFill>
                  <a:srgbClr val="C00000"/>
                </a:solidFill>
              </a:rPr>
              <a:t>ومن نماذج الشعر الجزل قول سالم الأسدي:</a:t>
            </a:r>
            <a:endParaRPr lang="en-US" sz="4400" dirty="0">
              <a:solidFill>
                <a:srgbClr val="C00000"/>
              </a:solidFill>
            </a:endParaRPr>
          </a:p>
        </p:txBody>
      </p:sp>
      <p:sp>
        <p:nvSpPr>
          <p:cNvPr id="9" name="Rectangle 8"/>
          <p:cNvSpPr/>
          <p:nvPr/>
        </p:nvSpPr>
        <p:spPr>
          <a:xfrm>
            <a:off x="-252536" y="2602647"/>
            <a:ext cx="8715404" cy="2554545"/>
          </a:xfrm>
          <a:prstGeom prst="rect">
            <a:avLst/>
          </a:prstGeom>
        </p:spPr>
        <p:txBody>
          <a:bodyPr wrap="square">
            <a:spAutoFit/>
          </a:bodyPr>
          <a:lstStyle/>
          <a:p>
            <a:r>
              <a:rPr lang="ar-SA" sz="4000" b="1" dirty="0">
                <a:solidFill>
                  <a:srgbClr val="0000CC"/>
                </a:solidFill>
              </a:rPr>
              <a:t>أُحبُّ الفَتَى يَنْفي الفَواحِشَ سَمْعُهُ			</a:t>
            </a:r>
            <a:r>
              <a:rPr lang="ar-EG" sz="4000" b="1" dirty="0" smtClean="0">
                <a:solidFill>
                  <a:srgbClr val="0000CC"/>
                </a:solidFill>
              </a:rPr>
              <a:t/>
            </a:r>
            <a:br>
              <a:rPr lang="ar-EG" sz="4000" b="1" dirty="0" smtClean="0">
                <a:solidFill>
                  <a:srgbClr val="0000CC"/>
                </a:solidFill>
              </a:rPr>
            </a:br>
            <a:r>
              <a:rPr lang="ar-EG" sz="4000" b="1" dirty="0" smtClean="0">
                <a:solidFill>
                  <a:srgbClr val="0000CC"/>
                </a:solidFill>
              </a:rPr>
              <a:t>			</a:t>
            </a:r>
            <a:r>
              <a:rPr lang="ar-SA" sz="4000" b="1" dirty="0" smtClean="0">
                <a:solidFill>
                  <a:srgbClr val="0000CC"/>
                </a:solidFill>
              </a:rPr>
              <a:t>كأنّ </a:t>
            </a:r>
            <a:r>
              <a:rPr lang="ar-SA" sz="4000" b="1" dirty="0">
                <a:solidFill>
                  <a:srgbClr val="0000CC"/>
                </a:solidFill>
              </a:rPr>
              <a:t>بهِ عَن كُلِّ </a:t>
            </a:r>
            <a:r>
              <a:rPr lang="ar-SA" sz="4000" b="1" dirty="0" smtClean="0">
                <a:solidFill>
                  <a:srgbClr val="0000CC"/>
                </a:solidFill>
              </a:rPr>
              <a:t>فَــــــاحِشَةٍ </a:t>
            </a:r>
            <a:r>
              <a:rPr lang="ar-SA" sz="4000" b="1" dirty="0">
                <a:solidFill>
                  <a:srgbClr val="0000CC"/>
                </a:solidFill>
              </a:rPr>
              <a:t>وَقْرا</a:t>
            </a:r>
            <a:endParaRPr lang="en-US" sz="4000" dirty="0">
              <a:solidFill>
                <a:srgbClr val="0000CC"/>
              </a:solidFill>
            </a:endParaRPr>
          </a:p>
          <a:p>
            <a:r>
              <a:rPr lang="ar-SA" sz="4000" b="1" dirty="0">
                <a:solidFill>
                  <a:srgbClr val="0000CC"/>
                </a:solidFill>
              </a:rPr>
              <a:t>سَليمَ دَواعي الصّدرِ لا باسِطاً أذًى			</a:t>
            </a:r>
            <a:r>
              <a:rPr lang="ar-EG" sz="4000" b="1" dirty="0" smtClean="0">
                <a:solidFill>
                  <a:srgbClr val="0000CC"/>
                </a:solidFill>
              </a:rPr>
              <a:t/>
            </a:r>
            <a:br>
              <a:rPr lang="ar-EG" sz="4000" b="1" dirty="0" smtClean="0">
                <a:solidFill>
                  <a:srgbClr val="0000CC"/>
                </a:solidFill>
              </a:rPr>
            </a:br>
            <a:r>
              <a:rPr lang="ar-EG" sz="4000" b="1" dirty="0" smtClean="0">
                <a:solidFill>
                  <a:srgbClr val="0000CC"/>
                </a:solidFill>
              </a:rPr>
              <a:t>			</a:t>
            </a:r>
            <a:r>
              <a:rPr lang="ar-SA" sz="4000" b="1" dirty="0" smtClean="0">
                <a:solidFill>
                  <a:srgbClr val="0000CC"/>
                </a:solidFill>
              </a:rPr>
              <a:t>ولا </a:t>
            </a:r>
            <a:r>
              <a:rPr lang="ar-SA" sz="4000" b="1" dirty="0">
                <a:solidFill>
                  <a:srgbClr val="0000CC"/>
                </a:solidFill>
              </a:rPr>
              <a:t>مَانعاً خَيراً، ولا نَاطقاً هُجْرا</a:t>
            </a:r>
            <a:endParaRPr lang="ar-EG" sz="4000" dirty="0">
              <a:solidFill>
                <a:srgbClr val="0000CC"/>
              </a:solidFill>
            </a:endParaRPr>
          </a:p>
        </p:txBody>
      </p:sp>
    </p:spTree>
    <p:extLst>
      <p:ext uri="{BB962C8B-B14F-4D97-AF65-F5344CB8AC3E}">
        <p14:creationId xmlns="" xmlns:p14="http://schemas.microsoft.com/office/powerpoint/2010/main" val="1226939413"/>
      </p:ext>
    </p:extLst>
  </p:cSld>
  <p:clrMapOvr>
    <a:masterClrMapping/>
  </p:clrMapOvr>
  <mc:AlternateContent xmlns:mc="http://schemas.openxmlformats.org/markup-compatibility/2006">
    <mc:Choice xmlns="" xmlns:p14="http://schemas.microsoft.com/office/powerpoint/2010/main" Requires="p14">
      <p:transition>
        <p14:flip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drain_stu_jumping.wav"/>
                                        </p:tgtEl>
                                      </p:cMediaNode>
                                    </p:audio>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2" dur="500"/>
                                        <p:tgtEl>
                                          <p:spTgt spid="9">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bon_hive.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7" dur="500"/>
                                        <p:tgtEl>
                                          <p:spTgt spid="9">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bon_hiv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406" y="71414"/>
            <a:ext cx="9001188" cy="6572296"/>
            <a:chOff x="71406" y="71414"/>
            <a:chExt cx="9001188" cy="6572296"/>
          </a:xfrm>
          <a:scene3d>
            <a:camera prst="orthographicFront">
              <a:rot lat="0" lon="0" rev="0"/>
            </a:camera>
            <a:lightRig rig="glow" dir="t">
              <a:rot lat="0" lon="0" rev="14100000"/>
            </a:lightRig>
          </a:scene3d>
        </p:grpSpPr>
        <p:sp>
          <p:nvSpPr>
            <p:cNvPr id="3" name="Rounded Rectangle 2"/>
            <p:cNvSpPr/>
            <p:nvPr/>
          </p:nvSpPr>
          <p:spPr>
            <a:xfrm>
              <a:off x="1357290" y="571480"/>
              <a:ext cx="7715304" cy="6072230"/>
            </a:xfrm>
            <a:prstGeom prst="roundRect">
              <a:avLst/>
            </a:prstGeom>
            <a:gradFill>
              <a:gsLst>
                <a:gs pos="0">
                  <a:schemeClr val="accent3">
                    <a:lumMod val="40000"/>
                    <a:lumOff val="60000"/>
                  </a:schemeClr>
                </a:gs>
                <a:gs pos="50000">
                  <a:schemeClr val="bg1"/>
                </a:gs>
                <a:gs pos="100000">
                  <a:schemeClr val="bg2">
                    <a:lumMod val="90000"/>
                  </a:schemeClr>
                </a:gs>
              </a:gsLst>
              <a:lin ang="162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L-Shape 3"/>
            <p:cNvSpPr/>
            <p:nvPr/>
          </p:nvSpPr>
          <p:spPr>
            <a:xfrm>
              <a:off x="142844" y="1428736"/>
              <a:ext cx="1785950" cy="5143536"/>
            </a:xfrm>
            <a:prstGeom prst="corner">
              <a:avLst/>
            </a:prstGeom>
            <a:solidFill>
              <a:schemeClr val="tx1">
                <a:lumMod val="75000"/>
                <a:lumOff val="2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Explosion 2 4"/>
            <p:cNvSpPr/>
            <p:nvPr/>
          </p:nvSpPr>
          <p:spPr>
            <a:xfrm>
              <a:off x="7000892" y="71414"/>
              <a:ext cx="2000264" cy="1071570"/>
            </a:xfrm>
            <a:prstGeom prst="irregularSeal2">
              <a:avLst/>
            </a:prstGeom>
            <a:solidFill>
              <a:srgbClr val="6600CC"/>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Moon 5"/>
            <p:cNvSpPr/>
            <p:nvPr/>
          </p:nvSpPr>
          <p:spPr>
            <a:xfrm>
              <a:off x="71406" y="71438"/>
              <a:ext cx="1571604" cy="1928802"/>
            </a:xfrm>
            <a:prstGeom prst="moon">
              <a:avLst/>
            </a:prstGeom>
            <a:solidFill>
              <a:srgbClr val="CC0066"/>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ectangle 6"/>
            <p:cNvSpPr/>
            <p:nvPr/>
          </p:nvSpPr>
          <p:spPr>
            <a:xfrm>
              <a:off x="428596" y="500042"/>
              <a:ext cx="8286808" cy="5857916"/>
            </a:xfrm>
            <a:prstGeom prst="rect">
              <a:avLst/>
            </a:prstGeom>
            <a:gradFill flip="none" rotWithShape="1">
              <a:gsLst>
                <a:gs pos="0">
                  <a:schemeClr val="accent4">
                    <a:lumMod val="40000"/>
                    <a:lumOff val="60000"/>
                  </a:schemeClr>
                </a:gs>
                <a:gs pos="50000">
                  <a:schemeClr val="bg1"/>
                </a:gs>
                <a:gs pos="100000">
                  <a:schemeClr val="accent5">
                    <a:lumMod val="20000"/>
                    <a:lumOff val="80000"/>
                  </a:scheme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8" name="Rectangle 7"/>
          <p:cNvSpPr/>
          <p:nvPr/>
        </p:nvSpPr>
        <p:spPr>
          <a:xfrm>
            <a:off x="1259632" y="764704"/>
            <a:ext cx="6858000" cy="1446550"/>
          </a:xfrm>
          <a:prstGeom prst="rect">
            <a:avLst/>
          </a:prstGeom>
        </p:spPr>
        <p:txBody>
          <a:bodyPr wrap="square">
            <a:spAutoFit/>
          </a:bodyPr>
          <a:lstStyle/>
          <a:p>
            <a:r>
              <a:rPr lang="ar-SA" sz="4400" b="1" dirty="0">
                <a:solidFill>
                  <a:srgbClr val="C00000"/>
                </a:solidFill>
              </a:rPr>
              <a:t>ومن نماذج الشعر الجزل قول سالم الأسدي:</a:t>
            </a:r>
            <a:endParaRPr lang="en-US" sz="4400" dirty="0">
              <a:solidFill>
                <a:srgbClr val="C00000"/>
              </a:solidFill>
            </a:endParaRPr>
          </a:p>
        </p:txBody>
      </p:sp>
      <p:sp>
        <p:nvSpPr>
          <p:cNvPr id="9" name="Rectangle 8"/>
          <p:cNvSpPr/>
          <p:nvPr/>
        </p:nvSpPr>
        <p:spPr>
          <a:xfrm>
            <a:off x="-252536" y="2602647"/>
            <a:ext cx="8715404" cy="2554545"/>
          </a:xfrm>
          <a:prstGeom prst="rect">
            <a:avLst/>
          </a:prstGeom>
        </p:spPr>
        <p:txBody>
          <a:bodyPr wrap="square">
            <a:spAutoFit/>
          </a:bodyPr>
          <a:lstStyle/>
          <a:p>
            <a:r>
              <a:rPr lang="ar-SA" sz="4000" b="1" dirty="0">
                <a:solidFill>
                  <a:srgbClr val="0000CC"/>
                </a:solidFill>
              </a:rPr>
              <a:t>إذا ما أتتْ مِن </a:t>
            </a:r>
            <a:r>
              <a:rPr lang="ar-SA" sz="4000" b="1" dirty="0" smtClean="0">
                <a:solidFill>
                  <a:srgbClr val="0000CC"/>
                </a:solidFill>
              </a:rPr>
              <a:t>صاحـــــبٍ </a:t>
            </a:r>
            <a:r>
              <a:rPr lang="ar-SA" sz="4000" b="1" dirty="0">
                <a:solidFill>
                  <a:srgbClr val="0000CC"/>
                </a:solidFill>
              </a:rPr>
              <a:t>لكَ زَلَّةٌ			</a:t>
            </a:r>
            <a:r>
              <a:rPr lang="ar-EG" sz="4000" b="1" dirty="0" smtClean="0">
                <a:solidFill>
                  <a:srgbClr val="0000CC"/>
                </a:solidFill>
              </a:rPr>
              <a:t/>
            </a:r>
            <a:br>
              <a:rPr lang="ar-EG" sz="4000" b="1" dirty="0" smtClean="0">
                <a:solidFill>
                  <a:srgbClr val="0000CC"/>
                </a:solidFill>
              </a:rPr>
            </a:br>
            <a:r>
              <a:rPr lang="ar-EG" sz="4000" b="1" dirty="0" smtClean="0">
                <a:solidFill>
                  <a:srgbClr val="0000CC"/>
                </a:solidFill>
              </a:rPr>
              <a:t>		</a:t>
            </a:r>
            <a:r>
              <a:rPr lang="ar-SA" sz="4000" b="1" dirty="0" smtClean="0">
                <a:solidFill>
                  <a:srgbClr val="0000CC"/>
                </a:solidFill>
              </a:rPr>
              <a:t>فَكُنْ </a:t>
            </a:r>
            <a:r>
              <a:rPr lang="ar-SA" sz="4000" b="1" dirty="0">
                <a:solidFill>
                  <a:srgbClr val="0000CC"/>
                </a:solidFill>
              </a:rPr>
              <a:t>أنْتَ مُحْتالاً </a:t>
            </a:r>
            <a:r>
              <a:rPr lang="ar-SA" sz="4000" b="1" dirty="0" smtClean="0">
                <a:solidFill>
                  <a:srgbClr val="0000CC"/>
                </a:solidFill>
              </a:rPr>
              <a:t>لِزَلَّتِـــــــــهِ </a:t>
            </a:r>
            <a:r>
              <a:rPr lang="ar-SA" sz="4000" b="1" dirty="0">
                <a:solidFill>
                  <a:srgbClr val="0000CC"/>
                </a:solidFill>
              </a:rPr>
              <a:t>عُذْرا</a:t>
            </a:r>
            <a:endParaRPr lang="en-US" sz="4000" dirty="0">
              <a:solidFill>
                <a:srgbClr val="0000CC"/>
              </a:solidFill>
            </a:endParaRPr>
          </a:p>
          <a:p>
            <a:r>
              <a:rPr lang="ar-SA" sz="4000" b="1" dirty="0">
                <a:solidFill>
                  <a:srgbClr val="0000CC"/>
                </a:solidFill>
              </a:rPr>
              <a:t>غِنى النَّفْسِ ما يَكْفِيكَ مِن سَدِّ خَلَّةٍ			</a:t>
            </a:r>
            <a:r>
              <a:rPr lang="ar-EG" sz="4000" b="1" dirty="0" smtClean="0">
                <a:solidFill>
                  <a:srgbClr val="0000CC"/>
                </a:solidFill>
              </a:rPr>
              <a:t/>
            </a:r>
            <a:br>
              <a:rPr lang="ar-EG" sz="4000" b="1" dirty="0" smtClean="0">
                <a:solidFill>
                  <a:srgbClr val="0000CC"/>
                </a:solidFill>
              </a:rPr>
            </a:br>
            <a:r>
              <a:rPr lang="ar-EG" sz="4000" b="1" dirty="0" smtClean="0">
                <a:solidFill>
                  <a:srgbClr val="0000CC"/>
                </a:solidFill>
              </a:rPr>
              <a:t>		</a:t>
            </a:r>
            <a:r>
              <a:rPr lang="ar-SA" sz="4000" b="1" dirty="0" smtClean="0">
                <a:solidFill>
                  <a:srgbClr val="0000CC"/>
                </a:solidFill>
              </a:rPr>
              <a:t>وإن </a:t>
            </a:r>
            <a:r>
              <a:rPr lang="ar-SA" sz="4000" b="1" dirty="0">
                <a:solidFill>
                  <a:srgbClr val="0000CC"/>
                </a:solidFill>
              </a:rPr>
              <a:t>زادَ شَيئاً عَادَ ذاك الغِنَى </a:t>
            </a:r>
            <a:r>
              <a:rPr lang="ar-SA" sz="4000" b="1" dirty="0" smtClean="0">
                <a:solidFill>
                  <a:srgbClr val="0000CC"/>
                </a:solidFill>
              </a:rPr>
              <a:t>فَقْرا</a:t>
            </a:r>
            <a:r>
              <a:rPr lang="ar-SA" sz="4000" baseline="30000" dirty="0" smtClean="0">
                <a:solidFill>
                  <a:srgbClr val="0000CC"/>
                </a:solidFill>
              </a:rPr>
              <a:t>(</a:t>
            </a:r>
            <a:r>
              <a:rPr lang="ar-EG" sz="4000" baseline="30000" dirty="0" smtClean="0">
                <a:solidFill>
                  <a:srgbClr val="0000CC"/>
                </a:solidFill>
              </a:rPr>
              <a:t>1</a:t>
            </a:r>
            <a:r>
              <a:rPr lang="ar-SA" sz="4000" baseline="30000" dirty="0" smtClean="0">
                <a:solidFill>
                  <a:srgbClr val="0000CC"/>
                </a:solidFill>
              </a:rPr>
              <a:t>)</a:t>
            </a:r>
            <a:endParaRPr lang="en-US" sz="4000" dirty="0">
              <a:solidFill>
                <a:srgbClr val="0000CC"/>
              </a:solidFill>
            </a:endParaRPr>
          </a:p>
        </p:txBody>
      </p:sp>
      <p:grpSp>
        <p:nvGrpSpPr>
          <p:cNvPr id="10" name="Group 9"/>
          <p:cNvGrpSpPr/>
          <p:nvPr/>
        </p:nvGrpSpPr>
        <p:grpSpPr>
          <a:xfrm>
            <a:off x="1043608" y="5548010"/>
            <a:ext cx="7416824" cy="473278"/>
            <a:chOff x="2106406" y="5733256"/>
            <a:chExt cx="6065994" cy="473278"/>
          </a:xfrm>
        </p:grpSpPr>
        <p:sp>
          <p:nvSpPr>
            <p:cNvPr id="11" name="TextBox 10"/>
            <p:cNvSpPr txBox="1"/>
            <p:nvPr/>
          </p:nvSpPr>
          <p:spPr>
            <a:xfrm>
              <a:off x="2224192" y="5837202"/>
              <a:ext cx="5846736" cy="369332"/>
            </a:xfrm>
            <a:prstGeom prst="rect">
              <a:avLst/>
            </a:prstGeom>
            <a:noFill/>
          </p:spPr>
          <p:txBody>
            <a:bodyPr wrap="square" rtlCol="1">
              <a:spAutoFit/>
            </a:bodyPr>
            <a:lstStyle/>
            <a:p>
              <a:endParaRPr lang="en-US" dirty="0">
                <a:latin typeface="Times New Roman" pitchFamily="18" charset="0"/>
              </a:endParaRPr>
            </a:p>
          </p:txBody>
        </p:sp>
        <p:cxnSp>
          <p:nvCxnSpPr>
            <p:cNvPr id="12" name="Straight Connector 11"/>
            <p:cNvCxnSpPr/>
            <p:nvPr/>
          </p:nvCxnSpPr>
          <p:spPr>
            <a:xfrm flipH="1">
              <a:off x="2106406" y="5733256"/>
              <a:ext cx="60659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5819074" y="5605751"/>
            <a:ext cx="2347117" cy="400110"/>
          </a:xfrm>
          <a:prstGeom prst="rect">
            <a:avLst/>
          </a:prstGeom>
        </p:spPr>
        <p:txBody>
          <a:bodyPr wrap="none">
            <a:spAutoFit/>
          </a:bodyPr>
          <a:lstStyle/>
          <a:p>
            <a:r>
              <a:rPr lang="ar-SA" sz="2000" b="1" dirty="0" smtClean="0"/>
              <a:t>(</a:t>
            </a:r>
            <a:r>
              <a:rPr lang="ar-EG" sz="2000" b="1" dirty="0" smtClean="0"/>
              <a:t>1</a:t>
            </a:r>
            <a:r>
              <a:rPr lang="ar-SA" sz="2000" b="1" dirty="0" smtClean="0"/>
              <a:t>) </a:t>
            </a:r>
            <a:r>
              <a:rPr lang="ar-EG" sz="2000" b="1" dirty="0"/>
              <a:t>الخلة: الحاجة والفقر.</a:t>
            </a:r>
            <a:endParaRPr lang="en-US" sz="2000" b="1" dirty="0"/>
          </a:p>
        </p:txBody>
      </p:sp>
    </p:spTree>
    <p:extLst>
      <p:ext uri="{BB962C8B-B14F-4D97-AF65-F5344CB8AC3E}">
        <p14:creationId xmlns="" xmlns:p14="http://schemas.microsoft.com/office/powerpoint/2010/main" val="4238304257"/>
      </p:ext>
    </p:extLst>
  </p:cSld>
  <p:clrMapOvr>
    <a:masterClrMapping/>
  </p:clrMapOvr>
  <mc:AlternateContent xmlns:mc="http://schemas.openxmlformats.org/markup-compatibility/2006">
    <mc:Choice xmlns="" xmlns:p14="http://schemas.microsoft.com/office/powerpoint/2010/main" Requires="p14">
      <p:transition>
        <p14:flip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bon_hive.wav"/>
                                        </p:tgtEl>
                                      </p:cMediaNode>
                                    </p:audio>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2" dur="500"/>
                                        <p:tgtEl>
                                          <p:spTgt spid="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bon_hive.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0941 - pop.wav"/>
                                        </p:tgtEl>
                                      </p:cMediaNode>
                                    </p:audio>
                                  </p:subTnLst>
                                </p:cTn>
                              </p:par>
                              <p:par>
                                <p:cTn id="19" presetID="2" presetClass="entr" presetSubtype="4" fill="hold" grpId="0"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additive="base">
                                        <p:cTn id="2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0941 - p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28596" y="428604"/>
            <a:ext cx="8358246" cy="6000792"/>
            <a:chOff x="428596" y="1000108"/>
            <a:chExt cx="8001056" cy="5429288"/>
          </a:xfrm>
          <a:scene3d>
            <a:camera prst="orthographicFront">
              <a:rot lat="0" lon="0" rev="0"/>
            </a:camera>
            <a:lightRig rig="glow" dir="t">
              <a:rot lat="0" lon="0" rev="14100000"/>
            </a:lightRig>
          </a:scene3d>
        </p:grpSpPr>
        <p:sp>
          <p:nvSpPr>
            <p:cNvPr id="4" name="Snip Single Corner Rectangle 3"/>
            <p:cNvSpPr/>
            <p:nvPr/>
          </p:nvSpPr>
          <p:spPr>
            <a:xfrm>
              <a:off x="428596" y="1000108"/>
              <a:ext cx="8001056" cy="5429288"/>
            </a:xfrm>
            <a:prstGeom prst="snip1Rect">
              <a:avLst/>
            </a:prstGeom>
            <a:solidFill>
              <a:schemeClr val="bg1">
                <a:lumMod val="8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Oval 4"/>
            <p:cNvSpPr/>
            <p:nvPr/>
          </p:nvSpPr>
          <p:spPr>
            <a:xfrm>
              <a:off x="428596" y="1071546"/>
              <a:ext cx="7929618" cy="5286412"/>
            </a:xfrm>
            <a:prstGeom prst="ellipse">
              <a:avLst/>
            </a:prstGeom>
            <a:gradFill>
              <a:gsLst>
                <a:gs pos="0">
                  <a:schemeClr val="accent4">
                    <a:lumMod val="40000"/>
                    <a:lumOff val="60000"/>
                  </a:schemeClr>
                </a:gs>
                <a:gs pos="50000">
                  <a:schemeClr val="bg1"/>
                </a:gs>
                <a:gs pos="100000">
                  <a:schemeClr val="accent1">
                    <a:tint val="23500"/>
                    <a:satMod val="160000"/>
                  </a:schemeClr>
                </a:gs>
              </a:gsLst>
              <a:lin ang="5400000" scaled="0"/>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6" name="TextBox 5"/>
          <p:cNvSpPr txBox="1"/>
          <p:nvPr/>
        </p:nvSpPr>
        <p:spPr>
          <a:xfrm>
            <a:off x="1619672" y="1700808"/>
            <a:ext cx="6165898" cy="3416320"/>
          </a:xfrm>
          <a:prstGeom prst="rect">
            <a:avLst/>
          </a:prstGeom>
          <a:noFill/>
        </p:spPr>
        <p:txBody>
          <a:bodyPr wrap="square" rtlCol="1">
            <a:spAutoFit/>
          </a:bodyPr>
          <a:lstStyle/>
          <a:p>
            <a:pPr algn="ctr"/>
            <a:r>
              <a:rPr lang="ar-SA" sz="5400" b="1" dirty="0" smtClean="0">
                <a:solidFill>
                  <a:srgbClr val="9900CC"/>
                </a:solidFill>
              </a:rPr>
              <a:t>الأسلوب: </a:t>
            </a:r>
            <a:r>
              <a:rPr lang="ar-SA" sz="5400" b="1" dirty="0" smtClean="0"/>
              <a:t>يتمثل في البناء اللغوي للشعر من حيث اختيار المفردات، وصياغة التراكيب، موسيقا الشعر.</a:t>
            </a:r>
            <a:endParaRPr lang="en-US" sz="5400" dirty="0" smtClean="0"/>
          </a:p>
        </p:txBody>
      </p:sp>
    </p:spTree>
    <p:extLst>
      <p:ext uri="{BB962C8B-B14F-4D97-AF65-F5344CB8AC3E}">
        <p14:creationId xmlns="" xmlns:p14="http://schemas.microsoft.com/office/powerpoint/2010/main" val="1430997006"/>
      </p:ext>
    </p:extLst>
  </p:cSld>
  <p:clrMapOvr>
    <a:masterClrMapping/>
  </p:clrMapOvr>
  <mc:AlternateContent xmlns:mc="http://schemas.openxmlformats.org/markup-compatibility/2006">
    <mc:Choice xmlns="" xmlns:p14="http://schemas.microsoft.com/office/powerpoint/2010/main" Requires="p14">
      <p:transition>
        <p14:flip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3"/>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0048 - حد حاسم للويندوز.wav"/>
                                        </p:tgtEl>
                                      </p:cMediaNode>
                                    </p:audio>
                                  </p:subTnLst>
                                </p:cTn>
                              </p:par>
                              <p:par>
                                <p:cTn id="10" presetID="50" presetClass="entr" presetSubtype="0" decel="10000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ppt_w+.3"/>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406" y="71414"/>
            <a:ext cx="9001188" cy="6572296"/>
            <a:chOff x="71406" y="71414"/>
            <a:chExt cx="9001188" cy="6572296"/>
          </a:xfrm>
          <a:scene3d>
            <a:camera prst="orthographicFront">
              <a:rot lat="0" lon="0" rev="0"/>
            </a:camera>
            <a:lightRig rig="glow" dir="t">
              <a:rot lat="0" lon="0" rev="14100000"/>
            </a:lightRig>
          </a:scene3d>
        </p:grpSpPr>
        <p:sp>
          <p:nvSpPr>
            <p:cNvPr id="3" name="Rounded Rectangle 2"/>
            <p:cNvSpPr/>
            <p:nvPr/>
          </p:nvSpPr>
          <p:spPr>
            <a:xfrm>
              <a:off x="1357290" y="571480"/>
              <a:ext cx="7715304" cy="6072230"/>
            </a:xfrm>
            <a:prstGeom prst="roundRect">
              <a:avLst/>
            </a:prstGeom>
            <a:gradFill>
              <a:gsLst>
                <a:gs pos="0">
                  <a:schemeClr val="accent3">
                    <a:lumMod val="40000"/>
                    <a:lumOff val="60000"/>
                  </a:schemeClr>
                </a:gs>
                <a:gs pos="50000">
                  <a:schemeClr val="bg1"/>
                </a:gs>
                <a:gs pos="100000">
                  <a:schemeClr val="bg2">
                    <a:lumMod val="90000"/>
                  </a:schemeClr>
                </a:gs>
              </a:gsLst>
              <a:lin ang="162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L-Shape 3"/>
            <p:cNvSpPr/>
            <p:nvPr/>
          </p:nvSpPr>
          <p:spPr>
            <a:xfrm>
              <a:off x="142844" y="1428736"/>
              <a:ext cx="1785950" cy="5143536"/>
            </a:xfrm>
            <a:prstGeom prst="corner">
              <a:avLst/>
            </a:prstGeom>
            <a:solidFill>
              <a:schemeClr val="tx1">
                <a:lumMod val="75000"/>
                <a:lumOff val="2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Explosion 2 4"/>
            <p:cNvSpPr/>
            <p:nvPr/>
          </p:nvSpPr>
          <p:spPr>
            <a:xfrm>
              <a:off x="7000892" y="71414"/>
              <a:ext cx="2000264" cy="1071570"/>
            </a:xfrm>
            <a:prstGeom prst="irregularSeal2">
              <a:avLst/>
            </a:prstGeom>
            <a:solidFill>
              <a:srgbClr val="6600CC"/>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Moon 5"/>
            <p:cNvSpPr/>
            <p:nvPr/>
          </p:nvSpPr>
          <p:spPr>
            <a:xfrm>
              <a:off x="71406" y="71438"/>
              <a:ext cx="1571604" cy="1928802"/>
            </a:xfrm>
            <a:prstGeom prst="moon">
              <a:avLst/>
            </a:prstGeom>
            <a:solidFill>
              <a:srgbClr val="CC0066"/>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ectangle 6"/>
            <p:cNvSpPr/>
            <p:nvPr/>
          </p:nvSpPr>
          <p:spPr>
            <a:xfrm>
              <a:off x="428596" y="500042"/>
              <a:ext cx="8286808" cy="5857916"/>
            </a:xfrm>
            <a:prstGeom prst="rect">
              <a:avLst/>
            </a:prstGeom>
            <a:gradFill flip="none" rotWithShape="1">
              <a:gsLst>
                <a:gs pos="0">
                  <a:schemeClr val="accent4">
                    <a:lumMod val="40000"/>
                    <a:lumOff val="60000"/>
                  </a:schemeClr>
                </a:gs>
                <a:gs pos="50000">
                  <a:schemeClr val="bg1"/>
                </a:gs>
                <a:gs pos="100000">
                  <a:schemeClr val="accent5">
                    <a:lumMod val="20000"/>
                    <a:lumOff val="80000"/>
                  </a:scheme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8" name="Rectangle 7"/>
          <p:cNvSpPr/>
          <p:nvPr/>
        </p:nvSpPr>
        <p:spPr>
          <a:xfrm>
            <a:off x="1187624" y="1515556"/>
            <a:ext cx="6858000" cy="3785652"/>
          </a:xfrm>
          <a:prstGeom prst="rect">
            <a:avLst/>
          </a:prstGeom>
        </p:spPr>
        <p:txBody>
          <a:bodyPr wrap="square">
            <a:spAutoFit/>
          </a:bodyPr>
          <a:lstStyle/>
          <a:p>
            <a:pPr algn="ctr"/>
            <a:r>
              <a:rPr lang="ar-SA" sz="4000" b="1" dirty="0"/>
              <a:t>فيتبين لنا في هذه الأبيات قوة الكلمات؛ مثل: سليم دواعي الصدر، غنى النفس ما يكفيك من سد خلة، وقصر الجمل؛ لا باسطاً، ولا مانعاً خيراً. والأبيات بمجملها غير مستكرهة ولا ركيكة، بل هي فخمة قوية.</a:t>
            </a:r>
            <a:endParaRPr lang="en-US" sz="4000" dirty="0"/>
          </a:p>
        </p:txBody>
      </p:sp>
    </p:spTree>
    <p:extLst>
      <p:ext uri="{BB962C8B-B14F-4D97-AF65-F5344CB8AC3E}">
        <p14:creationId xmlns="" xmlns:p14="http://schemas.microsoft.com/office/powerpoint/2010/main" val="3633596719"/>
      </p:ext>
    </p:extLst>
  </p:cSld>
  <p:clrMapOvr>
    <a:masterClrMapping/>
  </p:clrMapOvr>
  <mc:AlternateContent xmlns:mc="http://schemas.openxmlformats.org/markup-compatibility/2006">
    <mc:Choice xmlns="" xmlns:p14="http://schemas.microsoft.com/office/powerpoint/2010/main" Requires="p14">
      <p:transition>
        <p14:flip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0353 - conga be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28662" y="1571612"/>
            <a:ext cx="7215238" cy="3571900"/>
            <a:chOff x="928662" y="1785926"/>
            <a:chExt cx="7215238" cy="3571900"/>
          </a:xfrm>
        </p:grpSpPr>
        <p:grpSp>
          <p:nvGrpSpPr>
            <p:cNvPr id="3" name="Group 6"/>
            <p:cNvGrpSpPr/>
            <p:nvPr/>
          </p:nvGrpSpPr>
          <p:grpSpPr>
            <a:xfrm>
              <a:off x="928662" y="1785926"/>
              <a:ext cx="7215238" cy="3571900"/>
              <a:chOff x="928662" y="1928802"/>
              <a:chExt cx="7215238" cy="3571900"/>
            </a:xfrm>
            <a:scene3d>
              <a:camera prst="orthographicFront">
                <a:rot lat="0" lon="0" rev="0"/>
              </a:camera>
              <a:lightRig rig="glow" dir="t">
                <a:rot lat="0" lon="0" rev="14100000"/>
              </a:lightRig>
            </a:scene3d>
          </p:grpSpPr>
          <p:sp>
            <p:nvSpPr>
              <p:cNvPr id="5" name="L-Shape 4"/>
              <p:cNvSpPr/>
              <p:nvPr/>
            </p:nvSpPr>
            <p:spPr>
              <a:xfrm flipH="1">
                <a:off x="6572264" y="2214554"/>
                <a:ext cx="1571636" cy="3286148"/>
              </a:xfrm>
              <a:prstGeom prst="corner">
                <a:avLst>
                  <a:gd name="adj1" fmla="val 21848"/>
                  <a:gd name="adj2" fmla="val 25601"/>
                </a:avLst>
              </a:prstGeom>
              <a:solidFill>
                <a:srgbClr val="002060"/>
              </a:soli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Rounded Rectangle 5"/>
              <p:cNvSpPr/>
              <p:nvPr/>
            </p:nvSpPr>
            <p:spPr>
              <a:xfrm>
                <a:off x="1928794" y="2214554"/>
                <a:ext cx="6072230" cy="3071834"/>
              </a:xfrm>
              <a:prstGeom prst="roundRect">
                <a:avLst/>
              </a:prstGeom>
              <a:gradFill flip="none" rotWithShape="1">
                <a:gsLst>
                  <a:gs pos="0">
                    <a:srgbClr val="3366FF">
                      <a:tint val="66000"/>
                      <a:satMod val="160000"/>
                    </a:srgbClr>
                  </a:gs>
                  <a:gs pos="50000">
                    <a:srgbClr val="3366FF">
                      <a:tint val="44500"/>
                      <a:satMod val="160000"/>
                    </a:srgbClr>
                  </a:gs>
                  <a:gs pos="100000">
                    <a:srgbClr val="3366FF">
                      <a:tint val="23500"/>
                      <a:satMod val="160000"/>
                    </a:srgbClr>
                  </a:gs>
                </a:gsLst>
                <a:lin ang="108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Cloud 6"/>
              <p:cNvSpPr/>
              <p:nvPr/>
            </p:nvSpPr>
            <p:spPr>
              <a:xfrm>
                <a:off x="928662" y="1928802"/>
                <a:ext cx="3786214" cy="3500462"/>
              </a:xfrm>
              <a:prstGeom prst="cloud">
                <a:avLst/>
              </a:prstGeom>
              <a:gradFill flip="none" rotWithShape="1">
                <a:gsLst>
                  <a:gs pos="0">
                    <a:srgbClr val="6600CC">
                      <a:shade val="30000"/>
                      <a:satMod val="115000"/>
                    </a:srgbClr>
                  </a:gs>
                  <a:gs pos="50000">
                    <a:srgbClr val="6600CC">
                      <a:shade val="67500"/>
                      <a:satMod val="115000"/>
                    </a:srgbClr>
                  </a:gs>
                  <a:gs pos="100000">
                    <a:srgbClr val="6600CC">
                      <a:shade val="100000"/>
                      <a:satMod val="115000"/>
                    </a:srgbClr>
                  </a:gs>
                </a:gsLst>
                <a:lin ang="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Flowchart: Display 2"/>
              <p:cNvSpPr/>
              <p:nvPr/>
            </p:nvSpPr>
            <p:spPr>
              <a:xfrm>
                <a:off x="1357290" y="2428868"/>
                <a:ext cx="6500858" cy="2643206"/>
              </a:xfrm>
              <a:prstGeom prst="flowChartDisplay">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4" name="TextBox 3"/>
            <p:cNvSpPr txBox="1"/>
            <p:nvPr/>
          </p:nvSpPr>
          <p:spPr>
            <a:xfrm>
              <a:off x="1881866" y="2995242"/>
              <a:ext cx="5786478" cy="1323439"/>
            </a:xfrm>
            <a:prstGeom prst="rect">
              <a:avLst/>
            </a:prstGeom>
            <a:noFill/>
          </p:spPr>
          <p:txBody>
            <a:bodyPr wrap="square" rtlCol="1">
              <a:spAutoFit/>
            </a:bodyPr>
            <a:lstStyle/>
            <a:p>
              <a:pPr marL="441325" lvl="0" indent="-441325" algn="ctr">
                <a:buFont typeface="Arial" pitchFamily="34" charset="0"/>
                <a:buChar char="•"/>
              </a:pPr>
              <a:r>
                <a:rPr lang="ar-SA" sz="8000" b="1" dirty="0">
                  <a:ln w="18415" cmpd="sng">
                    <a:solidFill>
                      <a:srgbClr val="FFFFFF"/>
                    </a:solidFill>
                    <a:prstDash val="solid"/>
                  </a:ln>
                  <a:solidFill>
                    <a:srgbClr val="FFFFFF"/>
                  </a:solidFill>
                  <a:effectLst>
                    <a:outerShdw blurRad="63500" dir="3600000" algn="tl" rotWithShape="0">
                      <a:srgbClr val="000000">
                        <a:alpha val="70000"/>
                      </a:srgbClr>
                    </a:outerShdw>
                  </a:effectLst>
                </a:rPr>
                <a:t>الأسلوب </a:t>
              </a:r>
              <a:r>
                <a:rPr lang="ar-SA" sz="8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السهل</a:t>
              </a:r>
              <a:endParaRPr lang="en-US" sz="8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 xmlns:p14="http://schemas.microsoft.com/office/powerpoint/2010/main" val="1662222266"/>
      </p:ext>
    </p:extLst>
  </p:cSld>
  <p:clrMapOvr>
    <a:masterClrMapping/>
  </p:clrMapOvr>
  <mc:AlternateContent xmlns:mc="http://schemas.openxmlformats.org/markup-compatibility/2006">
    <mc:Choice xmlns="" xmlns:p14="http://schemas.microsoft.com/office/powerpoint/2010/main" Requires="p14">
      <p:transition>
        <p14:flip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0162 -  خطأ الويندوز.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406" y="71414"/>
            <a:ext cx="9001188" cy="6572296"/>
            <a:chOff x="71406" y="71414"/>
            <a:chExt cx="9001188" cy="6572296"/>
          </a:xfrm>
          <a:scene3d>
            <a:camera prst="orthographicFront">
              <a:rot lat="0" lon="0" rev="0"/>
            </a:camera>
            <a:lightRig rig="glow" dir="t">
              <a:rot lat="0" lon="0" rev="14100000"/>
            </a:lightRig>
          </a:scene3d>
        </p:grpSpPr>
        <p:sp>
          <p:nvSpPr>
            <p:cNvPr id="3" name="Rounded Rectangle 2"/>
            <p:cNvSpPr/>
            <p:nvPr/>
          </p:nvSpPr>
          <p:spPr>
            <a:xfrm>
              <a:off x="1357290" y="571480"/>
              <a:ext cx="7715304" cy="6072230"/>
            </a:xfrm>
            <a:prstGeom prst="roundRect">
              <a:avLst/>
            </a:prstGeom>
            <a:gradFill>
              <a:gsLst>
                <a:gs pos="0">
                  <a:schemeClr val="accent3">
                    <a:lumMod val="40000"/>
                    <a:lumOff val="60000"/>
                  </a:schemeClr>
                </a:gs>
                <a:gs pos="50000">
                  <a:schemeClr val="bg1"/>
                </a:gs>
                <a:gs pos="100000">
                  <a:schemeClr val="bg2">
                    <a:lumMod val="90000"/>
                  </a:schemeClr>
                </a:gs>
              </a:gsLst>
              <a:lin ang="162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L-Shape 3"/>
            <p:cNvSpPr/>
            <p:nvPr/>
          </p:nvSpPr>
          <p:spPr>
            <a:xfrm>
              <a:off x="142844" y="1428736"/>
              <a:ext cx="1785950" cy="5143536"/>
            </a:xfrm>
            <a:prstGeom prst="corner">
              <a:avLst/>
            </a:prstGeom>
            <a:solidFill>
              <a:schemeClr val="tx1">
                <a:lumMod val="75000"/>
                <a:lumOff val="2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Explosion 2 4"/>
            <p:cNvSpPr/>
            <p:nvPr/>
          </p:nvSpPr>
          <p:spPr>
            <a:xfrm>
              <a:off x="7000892" y="71414"/>
              <a:ext cx="2000264" cy="1071570"/>
            </a:xfrm>
            <a:prstGeom prst="irregularSeal2">
              <a:avLst/>
            </a:prstGeom>
            <a:solidFill>
              <a:srgbClr val="6600CC"/>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Moon 5"/>
            <p:cNvSpPr/>
            <p:nvPr/>
          </p:nvSpPr>
          <p:spPr>
            <a:xfrm>
              <a:off x="71406" y="71438"/>
              <a:ext cx="1571604" cy="1928802"/>
            </a:xfrm>
            <a:prstGeom prst="moon">
              <a:avLst/>
            </a:prstGeom>
            <a:solidFill>
              <a:srgbClr val="CC0066"/>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ectangle 6"/>
            <p:cNvSpPr/>
            <p:nvPr/>
          </p:nvSpPr>
          <p:spPr>
            <a:xfrm>
              <a:off x="428596" y="500042"/>
              <a:ext cx="8286808" cy="5857916"/>
            </a:xfrm>
            <a:prstGeom prst="rect">
              <a:avLst/>
            </a:prstGeom>
            <a:gradFill flip="none" rotWithShape="1">
              <a:gsLst>
                <a:gs pos="0">
                  <a:schemeClr val="accent4">
                    <a:lumMod val="40000"/>
                    <a:lumOff val="60000"/>
                  </a:schemeClr>
                </a:gs>
                <a:gs pos="50000">
                  <a:schemeClr val="bg1"/>
                </a:gs>
                <a:gs pos="100000">
                  <a:schemeClr val="accent5">
                    <a:lumMod val="20000"/>
                    <a:lumOff val="80000"/>
                  </a:scheme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8" name="Rectangle 7"/>
          <p:cNvSpPr/>
          <p:nvPr/>
        </p:nvSpPr>
        <p:spPr>
          <a:xfrm>
            <a:off x="1259632" y="1515556"/>
            <a:ext cx="6858000" cy="3785652"/>
          </a:xfrm>
          <a:prstGeom prst="rect">
            <a:avLst/>
          </a:prstGeom>
        </p:spPr>
        <p:txBody>
          <a:bodyPr wrap="square">
            <a:spAutoFit/>
          </a:bodyPr>
          <a:lstStyle/>
          <a:p>
            <a:pPr algn="ctr"/>
            <a:r>
              <a:rPr lang="ar-SA" sz="4000" b="1" dirty="0"/>
              <a:t>وهو ما ارتفعت ألفاظه عن ألفاظ العامة، وخلا من اللفظ الغريب الذي يحتاج إلى بيان وتفسير، وهذا النوع من الأساليب مما يمكن أن يوصف بالسهل الممتنع، فهو مع قربه وسهولته إلا أنَّ إبداعه وإنشاءه ليس بالأمر الهيِّن.</a:t>
            </a:r>
            <a:endParaRPr lang="en-US" sz="4000" dirty="0"/>
          </a:p>
        </p:txBody>
      </p:sp>
    </p:spTree>
    <p:extLst>
      <p:ext uri="{BB962C8B-B14F-4D97-AF65-F5344CB8AC3E}">
        <p14:creationId xmlns="" xmlns:p14="http://schemas.microsoft.com/office/powerpoint/2010/main" val="3352540249"/>
      </p:ext>
    </p:extLst>
  </p:cSld>
  <p:clrMapOvr>
    <a:masterClrMapping/>
  </p:clrMapOvr>
  <mc:AlternateContent xmlns:mc="http://schemas.openxmlformats.org/markup-compatibility/2006">
    <mc:Choice xmlns="" xmlns:p14="http://schemas.microsoft.com/office/powerpoint/2010/main" Requires="p14">
      <p:transition>
        <p14:flip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353 - conga beat.wav"/>
                                        </p:tgtEl>
                                      </p:cMediaNode>
                                    </p:audio>
                                  </p:sub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500"/>
                                        <p:tgtEl>
                                          <p:spTgt spid="8"/>
                                        </p:tgtEl>
                                      </p:cBhvr>
                                    </p:animEffect>
                                  </p:childTnLst>
                                  <p:subTnLst>
                                    <p:audio>
                                      <p:cMediaNode>
                                        <p:cTn display="0" masterRel="sameClick">
                                          <p:stCondLst>
                                            <p:cond evt="begin" delay="0">
                                              <p:tn val="8"/>
                                            </p:cond>
                                          </p:stCondLst>
                                          <p:endCondLst>
                                            <p:cond evt="onStopAudio" delay="0">
                                              <p:tgtEl>
                                                <p:sldTgt/>
                                              </p:tgtEl>
                                            </p:cond>
                                          </p:endCondLst>
                                        </p:cTn>
                                        <p:tgtEl>
                                          <p:sndTgt r:embed="rId3" name="0353 - conga be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406" y="71414"/>
            <a:ext cx="9001188" cy="6572296"/>
            <a:chOff x="71406" y="71414"/>
            <a:chExt cx="9001188" cy="6572296"/>
          </a:xfrm>
          <a:scene3d>
            <a:camera prst="orthographicFront">
              <a:rot lat="0" lon="0" rev="0"/>
            </a:camera>
            <a:lightRig rig="glow" dir="t">
              <a:rot lat="0" lon="0" rev="14100000"/>
            </a:lightRig>
          </a:scene3d>
        </p:grpSpPr>
        <p:sp>
          <p:nvSpPr>
            <p:cNvPr id="3" name="Rounded Rectangle 2"/>
            <p:cNvSpPr/>
            <p:nvPr/>
          </p:nvSpPr>
          <p:spPr>
            <a:xfrm>
              <a:off x="1357290" y="571480"/>
              <a:ext cx="7715304" cy="6072230"/>
            </a:xfrm>
            <a:prstGeom prst="roundRect">
              <a:avLst/>
            </a:prstGeom>
            <a:gradFill>
              <a:gsLst>
                <a:gs pos="0">
                  <a:schemeClr val="accent3">
                    <a:lumMod val="40000"/>
                    <a:lumOff val="60000"/>
                  </a:schemeClr>
                </a:gs>
                <a:gs pos="50000">
                  <a:schemeClr val="bg1"/>
                </a:gs>
                <a:gs pos="100000">
                  <a:schemeClr val="bg2">
                    <a:lumMod val="90000"/>
                  </a:schemeClr>
                </a:gs>
              </a:gsLst>
              <a:lin ang="162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L-Shape 3"/>
            <p:cNvSpPr/>
            <p:nvPr/>
          </p:nvSpPr>
          <p:spPr>
            <a:xfrm>
              <a:off x="142844" y="1428736"/>
              <a:ext cx="1785950" cy="5143536"/>
            </a:xfrm>
            <a:prstGeom prst="corner">
              <a:avLst/>
            </a:prstGeom>
            <a:solidFill>
              <a:schemeClr val="tx1">
                <a:lumMod val="75000"/>
                <a:lumOff val="2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Explosion 2 4"/>
            <p:cNvSpPr/>
            <p:nvPr/>
          </p:nvSpPr>
          <p:spPr>
            <a:xfrm>
              <a:off x="7000892" y="71414"/>
              <a:ext cx="2000264" cy="1071570"/>
            </a:xfrm>
            <a:prstGeom prst="irregularSeal2">
              <a:avLst/>
            </a:prstGeom>
            <a:solidFill>
              <a:srgbClr val="6600CC"/>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Moon 5"/>
            <p:cNvSpPr/>
            <p:nvPr/>
          </p:nvSpPr>
          <p:spPr>
            <a:xfrm>
              <a:off x="71406" y="71438"/>
              <a:ext cx="1571604" cy="1928802"/>
            </a:xfrm>
            <a:prstGeom prst="moon">
              <a:avLst/>
            </a:prstGeom>
            <a:solidFill>
              <a:srgbClr val="CC0066"/>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ectangle 6"/>
            <p:cNvSpPr/>
            <p:nvPr/>
          </p:nvSpPr>
          <p:spPr>
            <a:xfrm>
              <a:off x="428596" y="500042"/>
              <a:ext cx="8286808" cy="5857916"/>
            </a:xfrm>
            <a:prstGeom prst="rect">
              <a:avLst/>
            </a:prstGeom>
            <a:gradFill flip="none" rotWithShape="1">
              <a:gsLst>
                <a:gs pos="0">
                  <a:schemeClr val="accent4">
                    <a:lumMod val="40000"/>
                    <a:lumOff val="60000"/>
                  </a:schemeClr>
                </a:gs>
                <a:gs pos="50000">
                  <a:schemeClr val="bg1"/>
                </a:gs>
                <a:gs pos="100000">
                  <a:schemeClr val="accent5">
                    <a:lumMod val="20000"/>
                    <a:lumOff val="80000"/>
                  </a:scheme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8" name="Rectangle 7"/>
          <p:cNvSpPr/>
          <p:nvPr/>
        </p:nvSpPr>
        <p:spPr>
          <a:xfrm>
            <a:off x="1187624" y="1260043"/>
            <a:ext cx="6858000" cy="4401205"/>
          </a:xfrm>
          <a:prstGeom prst="rect">
            <a:avLst/>
          </a:prstGeom>
        </p:spPr>
        <p:txBody>
          <a:bodyPr wrap="square">
            <a:spAutoFit/>
          </a:bodyPr>
          <a:lstStyle/>
          <a:p>
            <a:r>
              <a:rPr lang="ar-SA" sz="4000" b="1" dirty="0"/>
              <a:t>وممن </a:t>
            </a:r>
            <a:r>
              <a:rPr lang="ar-EG" sz="4000" b="1" dirty="0" smtClean="0"/>
              <a:t>تميز شعره بالسهولة في القديم عمر بن أبي ربيعة، </a:t>
            </a:r>
            <a:r>
              <a:rPr lang="ar-EG" sz="4000" b="1" dirty="0" err="1" smtClean="0"/>
              <a:t>وأبوالعتاهية</a:t>
            </a:r>
            <a:r>
              <a:rPr lang="ar-EG" sz="4000" b="1" dirty="0" smtClean="0"/>
              <a:t>، ومسلم بن الوليد.</a:t>
            </a:r>
          </a:p>
          <a:p>
            <a:r>
              <a:rPr lang="ar-EG" sz="4000" b="1" dirty="0" smtClean="0"/>
              <a:t>وغالب </a:t>
            </a:r>
            <a:r>
              <a:rPr lang="ar-SA" sz="4000" b="1" dirty="0" smtClean="0"/>
              <a:t>الشعر </a:t>
            </a:r>
            <a:r>
              <a:rPr lang="ar-SA" sz="4000" b="1" dirty="0"/>
              <a:t>العربي المعاصر يمتاز بسهولة الأسلوب والبعد عن التكلف. ومن ذلك قول الشاعر محمد عبد المعطي الهَمْشَرِي:</a:t>
            </a:r>
            <a:endParaRPr lang="en-US" sz="4000" dirty="0"/>
          </a:p>
        </p:txBody>
      </p:sp>
    </p:spTree>
    <p:extLst>
      <p:ext uri="{BB962C8B-B14F-4D97-AF65-F5344CB8AC3E}">
        <p14:creationId xmlns="" xmlns:p14="http://schemas.microsoft.com/office/powerpoint/2010/main" val="1673519906"/>
      </p:ext>
    </p:extLst>
  </p:cSld>
  <p:clrMapOvr>
    <a:masterClrMapping/>
  </p:clrMapOvr>
  <mc:AlternateContent xmlns:mc="http://schemas.openxmlformats.org/markup-compatibility/2006">
    <mc:Choice xmlns="" xmlns:p14="http://schemas.microsoft.com/office/powerpoint/2010/main" Requires="p14">
      <p:transition>
        <p14:flip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0353 - conga be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406" y="71414"/>
            <a:ext cx="9001188" cy="6572296"/>
            <a:chOff x="71406" y="71414"/>
            <a:chExt cx="9001188" cy="6572296"/>
          </a:xfrm>
          <a:scene3d>
            <a:camera prst="orthographicFront">
              <a:rot lat="0" lon="0" rev="0"/>
            </a:camera>
            <a:lightRig rig="glow" dir="t">
              <a:rot lat="0" lon="0" rev="14100000"/>
            </a:lightRig>
          </a:scene3d>
        </p:grpSpPr>
        <p:sp>
          <p:nvSpPr>
            <p:cNvPr id="3" name="Rounded Rectangle 2"/>
            <p:cNvSpPr/>
            <p:nvPr/>
          </p:nvSpPr>
          <p:spPr>
            <a:xfrm>
              <a:off x="1357290" y="571480"/>
              <a:ext cx="7715304" cy="6072230"/>
            </a:xfrm>
            <a:prstGeom prst="roundRect">
              <a:avLst/>
            </a:prstGeom>
            <a:gradFill>
              <a:gsLst>
                <a:gs pos="0">
                  <a:schemeClr val="accent3">
                    <a:lumMod val="40000"/>
                    <a:lumOff val="60000"/>
                  </a:schemeClr>
                </a:gs>
                <a:gs pos="50000">
                  <a:schemeClr val="bg1"/>
                </a:gs>
                <a:gs pos="100000">
                  <a:schemeClr val="bg2">
                    <a:lumMod val="90000"/>
                  </a:schemeClr>
                </a:gs>
              </a:gsLst>
              <a:lin ang="162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L-Shape 3"/>
            <p:cNvSpPr/>
            <p:nvPr/>
          </p:nvSpPr>
          <p:spPr>
            <a:xfrm>
              <a:off x="142844" y="1428736"/>
              <a:ext cx="1785950" cy="5143536"/>
            </a:xfrm>
            <a:prstGeom prst="corner">
              <a:avLst/>
            </a:prstGeom>
            <a:solidFill>
              <a:schemeClr val="tx1">
                <a:lumMod val="75000"/>
                <a:lumOff val="2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Explosion 2 4"/>
            <p:cNvSpPr/>
            <p:nvPr/>
          </p:nvSpPr>
          <p:spPr>
            <a:xfrm>
              <a:off x="7000892" y="71414"/>
              <a:ext cx="2000264" cy="1071570"/>
            </a:xfrm>
            <a:prstGeom prst="irregularSeal2">
              <a:avLst/>
            </a:prstGeom>
            <a:solidFill>
              <a:srgbClr val="6600CC"/>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Moon 5"/>
            <p:cNvSpPr/>
            <p:nvPr/>
          </p:nvSpPr>
          <p:spPr>
            <a:xfrm>
              <a:off x="71406" y="71438"/>
              <a:ext cx="1571604" cy="1928802"/>
            </a:xfrm>
            <a:prstGeom prst="moon">
              <a:avLst/>
            </a:prstGeom>
            <a:solidFill>
              <a:srgbClr val="CC0066"/>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ectangle 6"/>
            <p:cNvSpPr/>
            <p:nvPr/>
          </p:nvSpPr>
          <p:spPr>
            <a:xfrm>
              <a:off x="428596" y="500042"/>
              <a:ext cx="8286808" cy="5857916"/>
            </a:xfrm>
            <a:prstGeom prst="rect">
              <a:avLst/>
            </a:prstGeom>
            <a:gradFill flip="none" rotWithShape="1">
              <a:gsLst>
                <a:gs pos="0">
                  <a:schemeClr val="accent4">
                    <a:lumMod val="40000"/>
                    <a:lumOff val="60000"/>
                  </a:schemeClr>
                </a:gs>
                <a:gs pos="50000">
                  <a:schemeClr val="bg1"/>
                </a:gs>
                <a:gs pos="100000">
                  <a:schemeClr val="accent5">
                    <a:lumMod val="20000"/>
                    <a:lumOff val="80000"/>
                  </a:scheme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8" name="Rectangle 7"/>
          <p:cNvSpPr/>
          <p:nvPr/>
        </p:nvSpPr>
        <p:spPr>
          <a:xfrm>
            <a:off x="-252536" y="1556792"/>
            <a:ext cx="8715404" cy="3785652"/>
          </a:xfrm>
          <a:prstGeom prst="rect">
            <a:avLst/>
          </a:prstGeom>
        </p:spPr>
        <p:txBody>
          <a:bodyPr wrap="square">
            <a:spAutoFit/>
          </a:bodyPr>
          <a:lstStyle/>
          <a:p>
            <a:r>
              <a:rPr lang="ar-SA" sz="4000" b="1" dirty="0">
                <a:solidFill>
                  <a:srgbClr val="0000CC"/>
                </a:solidFill>
              </a:rPr>
              <a:t>أَجَلْ </a:t>
            </a:r>
            <a:r>
              <a:rPr lang="ar-SA" sz="4000" b="1" dirty="0" smtClean="0">
                <a:solidFill>
                  <a:srgbClr val="0000CC"/>
                </a:solidFill>
              </a:rPr>
              <a:t>أَنْــــــــــــتِ </a:t>
            </a:r>
            <a:r>
              <a:rPr lang="ar-SA" sz="4000" b="1" dirty="0">
                <a:solidFill>
                  <a:srgbClr val="0000CC"/>
                </a:solidFill>
              </a:rPr>
              <a:t>فاتِنَةٌ إنَّما				</a:t>
            </a:r>
            <a:r>
              <a:rPr lang="ar-EG" sz="4000" b="1" dirty="0" smtClean="0">
                <a:solidFill>
                  <a:srgbClr val="0000CC"/>
                </a:solidFill>
              </a:rPr>
              <a:t/>
            </a:r>
            <a:br>
              <a:rPr lang="ar-EG" sz="4000" b="1" dirty="0" smtClean="0">
                <a:solidFill>
                  <a:srgbClr val="0000CC"/>
                </a:solidFill>
              </a:rPr>
            </a:br>
            <a:r>
              <a:rPr lang="ar-EG" sz="4000" b="1" dirty="0" smtClean="0">
                <a:solidFill>
                  <a:srgbClr val="0000CC"/>
                </a:solidFill>
              </a:rPr>
              <a:t>			</a:t>
            </a:r>
            <a:r>
              <a:rPr lang="ar-SA" sz="4000" b="1" dirty="0" smtClean="0">
                <a:solidFill>
                  <a:srgbClr val="0000CC"/>
                </a:solidFill>
              </a:rPr>
              <a:t>أرى </a:t>
            </a:r>
            <a:r>
              <a:rPr lang="ar-SA" sz="4000" b="1" dirty="0">
                <a:solidFill>
                  <a:srgbClr val="0000CC"/>
                </a:solidFill>
              </a:rPr>
              <a:t>عِزَّةَ النَّفسِ لي أفْتَنا</a:t>
            </a:r>
            <a:endParaRPr lang="en-US" sz="4000" dirty="0">
              <a:solidFill>
                <a:srgbClr val="0000CC"/>
              </a:solidFill>
            </a:endParaRPr>
          </a:p>
          <a:p>
            <a:r>
              <a:rPr lang="ar-SA" sz="4000" b="1" dirty="0">
                <a:solidFill>
                  <a:srgbClr val="0000CC"/>
                </a:solidFill>
              </a:rPr>
              <a:t>إذا كانَ عنْدَكِ سِحْرُ </a:t>
            </a:r>
            <a:r>
              <a:rPr lang="ar-SA" sz="4000" b="1" dirty="0" smtClean="0">
                <a:solidFill>
                  <a:srgbClr val="0000CC"/>
                </a:solidFill>
              </a:rPr>
              <a:t>الجَمـالِ</a:t>
            </a:r>
            <a:r>
              <a:rPr lang="ar-SA" sz="4000" b="1" dirty="0">
                <a:solidFill>
                  <a:srgbClr val="0000CC"/>
                </a:solidFill>
              </a:rPr>
              <a:t>			</a:t>
            </a:r>
            <a:r>
              <a:rPr lang="ar-EG" sz="4000" b="1" dirty="0" smtClean="0">
                <a:solidFill>
                  <a:srgbClr val="0000CC"/>
                </a:solidFill>
              </a:rPr>
              <a:t/>
            </a:r>
            <a:br>
              <a:rPr lang="ar-EG" sz="4000" b="1" dirty="0" smtClean="0">
                <a:solidFill>
                  <a:srgbClr val="0000CC"/>
                </a:solidFill>
              </a:rPr>
            </a:br>
            <a:r>
              <a:rPr lang="ar-EG" sz="4000" b="1" dirty="0" smtClean="0">
                <a:solidFill>
                  <a:srgbClr val="0000CC"/>
                </a:solidFill>
              </a:rPr>
              <a:t>			</a:t>
            </a:r>
            <a:r>
              <a:rPr lang="ar-SA" sz="4000" b="1" dirty="0" smtClean="0">
                <a:solidFill>
                  <a:srgbClr val="0000CC"/>
                </a:solidFill>
              </a:rPr>
              <a:t>فَسِحْرُ </a:t>
            </a:r>
            <a:r>
              <a:rPr lang="ar-SA" sz="4000" b="1" dirty="0">
                <a:solidFill>
                  <a:srgbClr val="0000CC"/>
                </a:solidFill>
              </a:rPr>
              <a:t>الرُّجُولَةِ عِنْدي أَنا</a:t>
            </a:r>
            <a:endParaRPr lang="en-US" sz="4000" dirty="0">
              <a:solidFill>
                <a:srgbClr val="0000CC"/>
              </a:solidFill>
            </a:endParaRPr>
          </a:p>
          <a:p>
            <a:r>
              <a:rPr lang="ar-SA" sz="4000" b="1" dirty="0">
                <a:solidFill>
                  <a:srgbClr val="0000CC"/>
                </a:solidFill>
              </a:rPr>
              <a:t>وإنْ كَتُرتْ في هَواكِ القُلُوبُ			</a:t>
            </a:r>
            <a:r>
              <a:rPr lang="ar-EG" sz="4000" b="1" dirty="0" smtClean="0">
                <a:solidFill>
                  <a:srgbClr val="0000CC"/>
                </a:solidFill>
              </a:rPr>
              <a:t/>
            </a:r>
            <a:br>
              <a:rPr lang="ar-EG" sz="4000" b="1" dirty="0" smtClean="0">
                <a:solidFill>
                  <a:srgbClr val="0000CC"/>
                </a:solidFill>
              </a:rPr>
            </a:br>
            <a:r>
              <a:rPr lang="ar-EG" sz="4000" b="1" dirty="0" smtClean="0">
                <a:solidFill>
                  <a:srgbClr val="0000CC"/>
                </a:solidFill>
              </a:rPr>
              <a:t>			</a:t>
            </a:r>
            <a:r>
              <a:rPr lang="ar-SA" sz="4000" b="1" dirty="0" smtClean="0">
                <a:solidFill>
                  <a:srgbClr val="0000CC"/>
                </a:solidFill>
              </a:rPr>
              <a:t>فَإنَّ </a:t>
            </a:r>
            <a:r>
              <a:rPr lang="ar-SA" sz="4000" b="1" dirty="0">
                <a:solidFill>
                  <a:srgbClr val="0000CC"/>
                </a:solidFill>
              </a:rPr>
              <a:t>الشَّبابَ </a:t>
            </a:r>
            <a:r>
              <a:rPr lang="ar-SA" sz="4000" b="1" dirty="0" smtClean="0">
                <a:solidFill>
                  <a:srgbClr val="0000CC"/>
                </a:solidFill>
              </a:rPr>
              <a:t>سَريـــعُ </a:t>
            </a:r>
            <a:r>
              <a:rPr lang="ar-SA" sz="4000" b="1" dirty="0">
                <a:solidFill>
                  <a:srgbClr val="0000CC"/>
                </a:solidFill>
              </a:rPr>
              <a:t>الفَنا</a:t>
            </a:r>
            <a:endParaRPr lang="en-US" sz="4000" dirty="0">
              <a:solidFill>
                <a:srgbClr val="0000CC"/>
              </a:solidFill>
            </a:endParaRPr>
          </a:p>
        </p:txBody>
      </p:sp>
    </p:spTree>
    <p:extLst>
      <p:ext uri="{BB962C8B-B14F-4D97-AF65-F5344CB8AC3E}">
        <p14:creationId xmlns="" xmlns:p14="http://schemas.microsoft.com/office/powerpoint/2010/main" val="183064784"/>
      </p:ext>
    </p:extLst>
  </p:cSld>
  <p:clrMapOvr>
    <a:masterClrMapping/>
  </p:clrMapOvr>
  <mc:AlternateContent xmlns:mc="http://schemas.openxmlformats.org/markup-compatibility/2006">
    <mc:Choice xmlns="" xmlns:p14="http://schemas.microsoft.com/office/powerpoint/2010/main" Requires="p14">
      <p:transition>
        <p14:flip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bon_hive.wav"/>
                                        </p:tgtEl>
                                      </p:cMediaNode>
                                    </p:audio>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2" dur="500"/>
                                        <p:tgtEl>
                                          <p:spTgt spid="8">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bon_hive.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7" dur="500"/>
                                        <p:tgtEl>
                                          <p:spTgt spid="8">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bon_hiv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406" y="71414"/>
            <a:ext cx="9001188" cy="6572296"/>
            <a:chOff x="71406" y="71414"/>
            <a:chExt cx="9001188" cy="6572296"/>
          </a:xfrm>
          <a:scene3d>
            <a:camera prst="orthographicFront">
              <a:rot lat="0" lon="0" rev="0"/>
            </a:camera>
            <a:lightRig rig="glow" dir="t">
              <a:rot lat="0" lon="0" rev="14100000"/>
            </a:lightRig>
          </a:scene3d>
        </p:grpSpPr>
        <p:sp>
          <p:nvSpPr>
            <p:cNvPr id="3" name="Rounded Rectangle 2"/>
            <p:cNvSpPr/>
            <p:nvPr/>
          </p:nvSpPr>
          <p:spPr>
            <a:xfrm>
              <a:off x="1357290" y="571480"/>
              <a:ext cx="7715304" cy="6072230"/>
            </a:xfrm>
            <a:prstGeom prst="roundRect">
              <a:avLst/>
            </a:prstGeom>
            <a:gradFill>
              <a:gsLst>
                <a:gs pos="0">
                  <a:schemeClr val="accent3">
                    <a:lumMod val="40000"/>
                    <a:lumOff val="60000"/>
                  </a:schemeClr>
                </a:gs>
                <a:gs pos="50000">
                  <a:schemeClr val="bg1"/>
                </a:gs>
                <a:gs pos="100000">
                  <a:schemeClr val="bg2">
                    <a:lumMod val="90000"/>
                  </a:schemeClr>
                </a:gs>
              </a:gsLst>
              <a:lin ang="162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L-Shape 3"/>
            <p:cNvSpPr/>
            <p:nvPr/>
          </p:nvSpPr>
          <p:spPr>
            <a:xfrm>
              <a:off x="142844" y="1428736"/>
              <a:ext cx="1785950" cy="5143536"/>
            </a:xfrm>
            <a:prstGeom prst="corner">
              <a:avLst/>
            </a:prstGeom>
            <a:solidFill>
              <a:schemeClr val="tx1">
                <a:lumMod val="75000"/>
                <a:lumOff val="2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Explosion 2 4"/>
            <p:cNvSpPr/>
            <p:nvPr/>
          </p:nvSpPr>
          <p:spPr>
            <a:xfrm>
              <a:off x="7000892" y="71414"/>
              <a:ext cx="2000264" cy="1071570"/>
            </a:xfrm>
            <a:prstGeom prst="irregularSeal2">
              <a:avLst/>
            </a:prstGeom>
            <a:solidFill>
              <a:srgbClr val="6600CC"/>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Moon 5"/>
            <p:cNvSpPr/>
            <p:nvPr/>
          </p:nvSpPr>
          <p:spPr>
            <a:xfrm>
              <a:off x="71406" y="71438"/>
              <a:ext cx="1571604" cy="1928802"/>
            </a:xfrm>
            <a:prstGeom prst="moon">
              <a:avLst/>
            </a:prstGeom>
            <a:solidFill>
              <a:srgbClr val="CC0066"/>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ectangle 6"/>
            <p:cNvSpPr/>
            <p:nvPr/>
          </p:nvSpPr>
          <p:spPr>
            <a:xfrm>
              <a:off x="428596" y="500042"/>
              <a:ext cx="8286808" cy="5857916"/>
            </a:xfrm>
            <a:prstGeom prst="rect">
              <a:avLst/>
            </a:prstGeom>
            <a:gradFill flip="none" rotWithShape="1">
              <a:gsLst>
                <a:gs pos="0">
                  <a:schemeClr val="accent4">
                    <a:lumMod val="40000"/>
                    <a:lumOff val="60000"/>
                  </a:schemeClr>
                </a:gs>
                <a:gs pos="50000">
                  <a:schemeClr val="bg1"/>
                </a:gs>
                <a:gs pos="100000">
                  <a:schemeClr val="accent5">
                    <a:lumMod val="20000"/>
                    <a:lumOff val="80000"/>
                  </a:scheme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8" name="Rectangle 7"/>
          <p:cNvSpPr/>
          <p:nvPr/>
        </p:nvSpPr>
        <p:spPr>
          <a:xfrm>
            <a:off x="-252536" y="1556792"/>
            <a:ext cx="8715404" cy="3785652"/>
          </a:xfrm>
          <a:prstGeom prst="rect">
            <a:avLst/>
          </a:prstGeom>
        </p:spPr>
        <p:txBody>
          <a:bodyPr wrap="square">
            <a:spAutoFit/>
          </a:bodyPr>
          <a:lstStyle/>
          <a:p>
            <a:r>
              <a:rPr lang="ar-SA" sz="4000" b="1" dirty="0">
                <a:solidFill>
                  <a:srgbClr val="0000CC"/>
                </a:solidFill>
              </a:rPr>
              <a:t>وأنْتِ الُمنَى غَيرَ أنَّي </a:t>
            </a:r>
            <a:r>
              <a:rPr lang="ar-SA" sz="4000" b="1" dirty="0" smtClean="0">
                <a:solidFill>
                  <a:srgbClr val="0000CC"/>
                </a:solidFill>
              </a:rPr>
              <a:t>امـــرؤ</a:t>
            </a:r>
            <a:r>
              <a:rPr lang="ar-SA" sz="4000" b="1" dirty="0">
                <a:solidFill>
                  <a:srgbClr val="0000CC"/>
                </a:solidFill>
              </a:rPr>
              <a:t>			</a:t>
            </a:r>
            <a:r>
              <a:rPr lang="ar-EG" sz="4000" b="1" dirty="0" smtClean="0">
                <a:solidFill>
                  <a:srgbClr val="0000CC"/>
                </a:solidFill>
              </a:rPr>
              <a:t/>
            </a:r>
            <a:br>
              <a:rPr lang="ar-EG" sz="4000" b="1" dirty="0" smtClean="0">
                <a:solidFill>
                  <a:srgbClr val="0000CC"/>
                </a:solidFill>
              </a:rPr>
            </a:br>
            <a:r>
              <a:rPr lang="ar-EG" sz="4000" b="1" dirty="0" smtClean="0">
                <a:solidFill>
                  <a:srgbClr val="0000CC"/>
                </a:solidFill>
              </a:rPr>
              <a:t>			</a:t>
            </a:r>
            <a:r>
              <a:rPr lang="ar-SA" sz="4000" b="1" dirty="0" smtClean="0">
                <a:solidFill>
                  <a:srgbClr val="0000CC"/>
                </a:solidFill>
              </a:rPr>
              <a:t>يُذلِّل للكبـــــــــــــــــرياء </a:t>
            </a:r>
            <a:r>
              <a:rPr lang="ar-SA" sz="4000" b="1" dirty="0">
                <a:solidFill>
                  <a:srgbClr val="0000CC"/>
                </a:solidFill>
              </a:rPr>
              <a:t>المُنى</a:t>
            </a:r>
            <a:endParaRPr lang="en-US" sz="4000" dirty="0">
              <a:solidFill>
                <a:srgbClr val="0000CC"/>
              </a:solidFill>
            </a:endParaRPr>
          </a:p>
          <a:p>
            <a:r>
              <a:rPr lang="ar-SA" sz="4000" b="1" dirty="0">
                <a:solidFill>
                  <a:srgbClr val="0000CC"/>
                </a:solidFill>
              </a:rPr>
              <a:t>ويكْرَه في الحُبَّ بَذْلَ الدُّموعِ			</a:t>
            </a:r>
            <a:r>
              <a:rPr lang="ar-EG" sz="4000" b="1" dirty="0" smtClean="0">
                <a:solidFill>
                  <a:srgbClr val="0000CC"/>
                </a:solidFill>
              </a:rPr>
              <a:t/>
            </a:r>
            <a:br>
              <a:rPr lang="ar-EG" sz="4000" b="1" dirty="0" smtClean="0">
                <a:solidFill>
                  <a:srgbClr val="0000CC"/>
                </a:solidFill>
              </a:rPr>
            </a:br>
            <a:r>
              <a:rPr lang="ar-EG" sz="4000" b="1" dirty="0" smtClean="0">
                <a:solidFill>
                  <a:srgbClr val="0000CC"/>
                </a:solidFill>
              </a:rPr>
              <a:t>			</a:t>
            </a:r>
            <a:r>
              <a:rPr lang="ar-SA" sz="4000" b="1" dirty="0" smtClean="0">
                <a:solidFill>
                  <a:srgbClr val="0000CC"/>
                </a:solidFill>
              </a:rPr>
              <a:t>وبَسْطَ </a:t>
            </a:r>
            <a:r>
              <a:rPr lang="ar-SA" sz="4000" b="1" dirty="0">
                <a:solidFill>
                  <a:srgbClr val="0000CC"/>
                </a:solidFill>
              </a:rPr>
              <a:t>الخُضُوعِ، وَفَرْطَ الضَّنى</a:t>
            </a:r>
            <a:endParaRPr lang="en-US" sz="4000" dirty="0">
              <a:solidFill>
                <a:srgbClr val="0000CC"/>
              </a:solidFill>
            </a:endParaRPr>
          </a:p>
          <a:p>
            <a:r>
              <a:rPr lang="ar-SA" sz="4000" b="1" dirty="0">
                <a:solidFill>
                  <a:srgbClr val="0000CC"/>
                </a:solidFill>
              </a:rPr>
              <a:t>إذا المرءُ هانَ عَلَى </a:t>
            </a:r>
            <a:r>
              <a:rPr lang="ar-SA" sz="4000" b="1" dirty="0" smtClean="0">
                <a:solidFill>
                  <a:srgbClr val="0000CC"/>
                </a:solidFill>
              </a:rPr>
              <a:t>نَفْسِــــهِ</a:t>
            </a:r>
            <a:r>
              <a:rPr lang="ar-SA" sz="4000" b="1" dirty="0">
                <a:solidFill>
                  <a:srgbClr val="0000CC"/>
                </a:solidFill>
              </a:rPr>
              <a:t>			</a:t>
            </a:r>
            <a:r>
              <a:rPr lang="ar-EG" sz="4000" b="1" dirty="0" smtClean="0">
                <a:solidFill>
                  <a:srgbClr val="0000CC"/>
                </a:solidFill>
              </a:rPr>
              <a:t/>
            </a:r>
            <a:br>
              <a:rPr lang="ar-EG" sz="4000" b="1" dirty="0" smtClean="0">
                <a:solidFill>
                  <a:srgbClr val="0000CC"/>
                </a:solidFill>
              </a:rPr>
            </a:br>
            <a:r>
              <a:rPr lang="ar-EG" sz="4000" b="1" dirty="0" smtClean="0">
                <a:solidFill>
                  <a:srgbClr val="0000CC"/>
                </a:solidFill>
              </a:rPr>
              <a:t>			</a:t>
            </a:r>
            <a:r>
              <a:rPr lang="ar-SA" sz="4000" b="1" dirty="0" smtClean="0">
                <a:solidFill>
                  <a:srgbClr val="0000CC"/>
                </a:solidFill>
              </a:rPr>
              <a:t>يَكُــــــــــــونُ </a:t>
            </a:r>
            <a:r>
              <a:rPr lang="ar-SA" sz="4000" b="1" dirty="0">
                <a:solidFill>
                  <a:srgbClr val="0000CC"/>
                </a:solidFill>
              </a:rPr>
              <a:t>عَلَى غَيرِهِ أهْوَنا</a:t>
            </a:r>
            <a:endParaRPr lang="en-US" sz="4000" dirty="0">
              <a:solidFill>
                <a:srgbClr val="0000CC"/>
              </a:solidFill>
            </a:endParaRPr>
          </a:p>
        </p:txBody>
      </p:sp>
    </p:spTree>
    <p:extLst>
      <p:ext uri="{BB962C8B-B14F-4D97-AF65-F5344CB8AC3E}">
        <p14:creationId xmlns="" xmlns:p14="http://schemas.microsoft.com/office/powerpoint/2010/main" val="3614879320"/>
      </p:ext>
    </p:extLst>
  </p:cSld>
  <p:clrMapOvr>
    <a:masterClrMapping/>
  </p:clrMapOvr>
  <mc:AlternateContent xmlns:mc="http://schemas.openxmlformats.org/markup-compatibility/2006">
    <mc:Choice xmlns="" xmlns:p14="http://schemas.microsoft.com/office/powerpoint/2010/main" Requires="p14">
      <p:transition>
        <p14:flip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bon_hive.wav"/>
                                        </p:tgtEl>
                                      </p:cMediaNode>
                                    </p:audio>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2" dur="500"/>
                                        <p:tgtEl>
                                          <p:spTgt spid="8">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bon_hive.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7" dur="500"/>
                                        <p:tgtEl>
                                          <p:spTgt spid="8">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bon_hiv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406" y="71414"/>
            <a:ext cx="9001188" cy="6572296"/>
            <a:chOff x="71406" y="71414"/>
            <a:chExt cx="9001188" cy="6572296"/>
          </a:xfrm>
          <a:scene3d>
            <a:camera prst="orthographicFront">
              <a:rot lat="0" lon="0" rev="0"/>
            </a:camera>
            <a:lightRig rig="glow" dir="t">
              <a:rot lat="0" lon="0" rev="14100000"/>
            </a:lightRig>
          </a:scene3d>
        </p:grpSpPr>
        <p:sp>
          <p:nvSpPr>
            <p:cNvPr id="3" name="Rounded Rectangle 2"/>
            <p:cNvSpPr/>
            <p:nvPr/>
          </p:nvSpPr>
          <p:spPr>
            <a:xfrm>
              <a:off x="1357290" y="571480"/>
              <a:ext cx="7715304" cy="6072230"/>
            </a:xfrm>
            <a:prstGeom prst="roundRect">
              <a:avLst/>
            </a:prstGeom>
            <a:gradFill>
              <a:gsLst>
                <a:gs pos="0">
                  <a:schemeClr val="accent3">
                    <a:lumMod val="40000"/>
                    <a:lumOff val="60000"/>
                  </a:schemeClr>
                </a:gs>
                <a:gs pos="50000">
                  <a:schemeClr val="bg1"/>
                </a:gs>
                <a:gs pos="100000">
                  <a:schemeClr val="bg2">
                    <a:lumMod val="90000"/>
                  </a:schemeClr>
                </a:gs>
              </a:gsLst>
              <a:lin ang="162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L-Shape 3"/>
            <p:cNvSpPr/>
            <p:nvPr/>
          </p:nvSpPr>
          <p:spPr>
            <a:xfrm>
              <a:off x="142844" y="1428736"/>
              <a:ext cx="1785950" cy="5143536"/>
            </a:xfrm>
            <a:prstGeom prst="corner">
              <a:avLst/>
            </a:prstGeom>
            <a:solidFill>
              <a:schemeClr val="tx1">
                <a:lumMod val="75000"/>
                <a:lumOff val="2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Explosion 2 4"/>
            <p:cNvSpPr/>
            <p:nvPr/>
          </p:nvSpPr>
          <p:spPr>
            <a:xfrm>
              <a:off x="7000892" y="71414"/>
              <a:ext cx="2000264" cy="1071570"/>
            </a:xfrm>
            <a:prstGeom prst="irregularSeal2">
              <a:avLst/>
            </a:prstGeom>
            <a:solidFill>
              <a:srgbClr val="6600CC"/>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Moon 5"/>
            <p:cNvSpPr/>
            <p:nvPr/>
          </p:nvSpPr>
          <p:spPr>
            <a:xfrm>
              <a:off x="71406" y="71438"/>
              <a:ext cx="1571604" cy="1928802"/>
            </a:xfrm>
            <a:prstGeom prst="moon">
              <a:avLst/>
            </a:prstGeom>
            <a:solidFill>
              <a:srgbClr val="CC0066"/>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ectangle 6"/>
            <p:cNvSpPr/>
            <p:nvPr/>
          </p:nvSpPr>
          <p:spPr>
            <a:xfrm>
              <a:off x="428596" y="500042"/>
              <a:ext cx="8286808" cy="5857916"/>
            </a:xfrm>
            <a:prstGeom prst="rect">
              <a:avLst/>
            </a:prstGeom>
            <a:gradFill flip="none" rotWithShape="1">
              <a:gsLst>
                <a:gs pos="0">
                  <a:schemeClr val="accent4">
                    <a:lumMod val="40000"/>
                    <a:lumOff val="60000"/>
                  </a:schemeClr>
                </a:gs>
                <a:gs pos="50000">
                  <a:schemeClr val="bg1"/>
                </a:gs>
                <a:gs pos="100000">
                  <a:schemeClr val="accent5">
                    <a:lumMod val="20000"/>
                    <a:lumOff val="80000"/>
                  </a:scheme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8" name="Rectangle 7"/>
          <p:cNvSpPr/>
          <p:nvPr/>
        </p:nvSpPr>
        <p:spPr>
          <a:xfrm>
            <a:off x="1187624" y="1772816"/>
            <a:ext cx="6858000" cy="3170099"/>
          </a:xfrm>
          <a:prstGeom prst="rect">
            <a:avLst/>
          </a:prstGeom>
        </p:spPr>
        <p:txBody>
          <a:bodyPr wrap="square">
            <a:spAutoFit/>
          </a:bodyPr>
          <a:lstStyle/>
          <a:p>
            <a:pPr algn="ctr"/>
            <a:r>
              <a:rPr lang="ar-SA" sz="4000" b="1" dirty="0"/>
              <a:t>تخلو هذه الأبيات من الألفاظ القوية الفخمة والألفاظ الغربية التي تحتاج إلى تفسير، بل تميل بمجملها إلى السهولة؛ ومن ذلك: أجل أنت فاتنة، سحر الجمال، أنت المنى، يكره في الحب بذل الدموع.</a:t>
            </a:r>
            <a:endParaRPr lang="en-US" sz="4000" dirty="0"/>
          </a:p>
        </p:txBody>
      </p:sp>
    </p:spTree>
    <p:extLst>
      <p:ext uri="{BB962C8B-B14F-4D97-AF65-F5344CB8AC3E}">
        <p14:creationId xmlns="" xmlns:p14="http://schemas.microsoft.com/office/powerpoint/2010/main" val="1956075476"/>
      </p:ext>
    </p:extLst>
  </p:cSld>
  <p:clrMapOvr>
    <a:masterClrMapping/>
  </p:clrMapOvr>
  <mc:AlternateContent xmlns:mc="http://schemas.openxmlformats.org/markup-compatibility/2006">
    <mc:Choice xmlns="" xmlns:p14="http://schemas.microsoft.com/office/powerpoint/2010/main" Requires="p14">
      <p:transition>
        <p14:flip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0353 - conga be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28596" y="428604"/>
            <a:ext cx="8358246" cy="6000792"/>
            <a:chOff x="428596" y="1000108"/>
            <a:chExt cx="8001056" cy="5429288"/>
          </a:xfrm>
          <a:scene3d>
            <a:camera prst="orthographicFront">
              <a:rot lat="0" lon="0" rev="0"/>
            </a:camera>
            <a:lightRig rig="glow" dir="t">
              <a:rot lat="0" lon="0" rev="14100000"/>
            </a:lightRig>
          </a:scene3d>
        </p:grpSpPr>
        <p:sp>
          <p:nvSpPr>
            <p:cNvPr id="3" name="Snip Single Corner Rectangle 2"/>
            <p:cNvSpPr/>
            <p:nvPr/>
          </p:nvSpPr>
          <p:spPr>
            <a:xfrm>
              <a:off x="428596" y="1000108"/>
              <a:ext cx="8001056" cy="5429288"/>
            </a:xfrm>
            <a:prstGeom prst="snip1Rect">
              <a:avLst/>
            </a:prstGeom>
            <a:solidFill>
              <a:schemeClr val="bg1">
                <a:lumMod val="8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Oval 3"/>
            <p:cNvSpPr/>
            <p:nvPr/>
          </p:nvSpPr>
          <p:spPr>
            <a:xfrm>
              <a:off x="428596" y="1071546"/>
              <a:ext cx="7929618" cy="5286412"/>
            </a:xfrm>
            <a:prstGeom prst="ellipse">
              <a:avLst/>
            </a:prstGeom>
            <a:gradFill>
              <a:gsLst>
                <a:gs pos="0">
                  <a:schemeClr val="accent4">
                    <a:lumMod val="40000"/>
                    <a:lumOff val="60000"/>
                  </a:schemeClr>
                </a:gs>
                <a:gs pos="50000">
                  <a:schemeClr val="bg1"/>
                </a:gs>
                <a:gs pos="100000">
                  <a:schemeClr val="accent1">
                    <a:tint val="23500"/>
                    <a:satMod val="160000"/>
                  </a:schemeClr>
                </a:gs>
              </a:gsLst>
              <a:lin ang="5400000" scaled="0"/>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5" name="TextBox 4"/>
          <p:cNvSpPr txBox="1"/>
          <p:nvPr/>
        </p:nvSpPr>
        <p:spPr>
          <a:xfrm>
            <a:off x="1403648" y="1596856"/>
            <a:ext cx="6552728" cy="3416320"/>
          </a:xfrm>
          <a:prstGeom prst="rect">
            <a:avLst/>
          </a:prstGeom>
          <a:noFill/>
        </p:spPr>
        <p:txBody>
          <a:bodyPr wrap="square" rtlCol="1">
            <a:spAutoFit/>
          </a:bodyPr>
          <a:lstStyle/>
          <a:p>
            <a:pPr algn="ctr"/>
            <a:r>
              <a:rPr lang="ar-SA" sz="5400" b="1" dirty="0" smtClean="0"/>
              <a:t>وسوف ندرس نقد الأسلوب من الجوانب التي تضمنها التعريف وهي: المفردات، والتراكيب، وموسيقا الشعر.</a:t>
            </a:r>
            <a:endParaRPr lang="en-US" sz="5400" dirty="0"/>
          </a:p>
        </p:txBody>
      </p:sp>
    </p:spTree>
    <p:extLst>
      <p:ext uri="{BB962C8B-B14F-4D97-AF65-F5344CB8AC3E}">
        <p14:creationId xmlns="" xmlns:p14="http://schemas.microsoft.com/office/powerpoint/2010/main" val="1844128641"/>
      </p:ext>
    </p:extLst>
  </p:cSld>
  <p:clrMapOvr>
    <a:masterClrMapping/>
  </p:clrMapOvr>
  <mc:AlternateContent xmlns:mc="http://schemas.openxmlformats.org/markup-compatibility/2006">
    <mc:Choice xmlns="" xmlns:p14="http://schemas.microsoft.com/office/powerpoint/2010/main" Requires="p14">
      <p:transition>
        <p14:flip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3"/>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announ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3568" y="1321085"/>
            <a:ext cx="7776864" cy="4124139"/>
            <a:chOff x="683568" y="1141065"/>
            <a:chExt cx="7776864" cy="5240263"/>
          </a:xfrm>
        </p:grpSpPr>
        <p:grpSp>
          <p:nvGrpSpPr>
            <p:cNvPr id="4" name="Group 3"/>
            <p:cNvGrpSpPr/>
            <p:nvPr/>
          </p:nvGrpSpPr>
          <p:grpSpPr>
            <a:xfrm>
              <a:off x="683568" y="1196752"/>
              <a:ext cx="7776864" cy="5184576"/>
              <a:chOff x="683568" y="1196752"/>
              <a:chExt cx="7776864" cy="5184576"/>
            </a:xfrm>
            <a:scene3d>
              <a:camera prst="orthographicFront">
                <a:rot lat="0" lon="0" rev="0"/>
              </a:camera>
              <a:lightRig rig="glow" dir="t">
                <a:rot lat="0" lon="0" rev="14100000"/>
              </a:lightRig>
            </a:scene3d>
          </p:grpSpPr>
          <p:sp>
            <p:nvSpPr>
              <p:cNvPr id="7" name="Cloud 6"/>
              <p:cNvSpPr/>
              <p:nvPr/>
            </p:nvSpPr>
            <p:spPr>
              <a:xfrm>
                <a:off x="4139952" y="4149080"/>
                <a:ext cx="3960440" cy="2232248"/>
              </a:xfrm>
              <a:prstGeom prst="cloud">
                <a:avLst/>
              </a:prstGeom>
              <a:solidFill>
                <a:schemeClr val="accent3">
                  <a:lumMod val="60000"/>
                  <a:lumOff val="4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n>
                    <a:solidFill>
                      <a:srgbClr val="FF0000"/>
                    </a:solidFill>
                  </a:ln>
                  <a:solidFill>
                    <a:srgbClr val="008000"/>
                  </a:solidFill>
                  <a:latin typeface="Times New Roman" pitchFamily="18" charset="0"/>
                </a:endParaRPr>
              </a:p>
            </p:txBody>
          </p:sp>
          <p:sp>
            <p:nvSpPr>
              <p:cNvPr id="8" name="Flowchart: Off-page Connector 7"/>
              <p:cNvSpPr/>
              <p:nvPr/>
            </p:nvSpPr>
            <p:spPr>
              <a:xfrm>
                <a:off x="683568" y="3645024"/>
                <a:ext cx="6264696" cy="2448272"/>
              </a:xfrm>
              <a:prstGeom prst="flowChartOffpageConnector">
                <a:avLst/>
              </a:prstGeom>
              <a:solidFill>
                <a:schemeClr val="bg2">
                  <a:lumMod val="9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n>
                    <a:solidFill>
                      <a:srgbClr val="FF0000"/>
                    </a:solidFill>
                  </a:ln>
                  <a:solidFill>
                    <a:srgbClr val="008000"/>
                  </a:solidFill>
                  <a:latin typeface="Times New Roman" pitchFamily="18" charset="0"/>
                </a:endParaRPr>
              </a:p>
            </p:txBody>
          </p:sp>
          <p:sp>
            <p:nvSpPr>
              <p:cNvPr id="9" name="Flowchart: Terminator 8"/>
              <p:cNvSpPr/>
              <p:nvPr/>
            </p:nvSpPr>
            <p:spPr>
              <a:xfrm>
                <a:off x="1691680" y="1268760"/>
                <a:ext cx="6768752" cy="1440160"/>
              </a:xfrm>
              <a:prstGeom prst="flowChartTerminator">
                <a:avLst/>
              </a:prstGeom>
              <a:solidFill>
                <a:schemeClr val="accent3">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n>
                    <a:solidFill>
                      <a:srgbClr val="FF0000"/>
                    </a:solidFill>
                  </a:ln>
                  <a:solidFill>
                    <a:srgbClr val="008000"/>
                  </a:solidFill>
                  <a:latin typeface="Times New Roman" pitchFamily="18" charset="0"/>
                </a:endParaRPr>
              </a:p>
            </p:txBody>
          </p:sp>
          <p:sp>
            <p:nvSpPr>
              <p:cNvPr id="10" name="Wave 9"/>
              <p:cNvSpPr/>
              <p:nvPr/>
            </p:nvSpPr>
            <p:spPr>
              <a:xfrm>
                <a:off x="683568" y="1196752"/>
                <a:ext cx="7776864" cy="4896544"/>
              </a:xfrm>
              <a:prstGeom prst="wave">
                <a:avLst/>
              </a:prstGeom>
              <a:gradFill flip="none" rotWithShape="1">
                <a:gsLst>
                  <a:gs pos="0">
                    <a:schemeClr val="bg2">
                      <a:lumMod val="75000"/>
                    </a:schemeClr>
                  </a:gs>
                  <a:gs pos="50000">
                    <a:schemeClr val="bg1"/>
                  </a:gs>
                  <a:gs pos="100000">
                    <a:schemeClr val="bg2">
                      <a:lumMod val="50000"/>
                    </a:schemeClr>
                  </a:gs>
                </a:gsLst>
                <a:lin ang="54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n>
                    <a:solidFill>
                      <a:srgbClr val="FF0000"/>
                    </a:solidFill>
                  </a:ln>
                  <a:solidFill>
                    <a:srgbClr val="008000"/>
                  </a:solidFill>
                  <a:latin typeface="Times New Roman" pitchFamily="18" charset="0"/>
                </a:endParaRPr>
              </a:p>
            </p:txBody>
          </p:sp>
        </p:grpSp>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003770" y="1484784"/>
              <a:ext cx="456662" cy="790377"/>
            </a:xfrm>
            <a:prstGeom prst="rect">
              <a:avLst/>
            </a:prstGeom>
          </p:spPr>
        </p:pic>
        <p:pic>
          <p:nvPicPr>
            <p:cNvPr id="6" name="Pictur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flipH="1">
              <a:off x="721152" y="1141065"/>
              <a:ext cx="3094764" cy="893262"/>
            </a:xfrm>
            <a:prstGeom prst="rect">
              <a:avLst/>
            </a:prstGeom>
          </p:spPr>
        </p:pic>
      </p:grpSp>
      <p:sp>
        <p:nvSpPr>
          <p:cNvPr id="11" name="Rectangle 10"/>
          <p:cNvSpPr/>
          <p:nvPr/>
        </p:nvSpPr>
        <p:spPr>
          <a:xfrm>
            <a:off x="1043608" y="2780928"/>
            <a:ext cx="7056784" cy="1323439"/>
          </a:xfrm>
          <a:prstGeom prst="rect">
            <a:avLst/>
          </a:prstGeom>
        </p:spPr>
        <p:txBody>
          <a:bodyPr wrap="square">
            <a:spAutoFit/>
          </a:bodyPr>
          <a:lstStyle/>
          <a:p>
            <a:pPr algn="ctr"/>
            <a:r>
              <a:rPr lang="ar-SA" sz="8000" b="1" dirty="0" smtClean="0">
                <a:ln>
                  <a:solidFill>
                    <a:srgbClr val="FF0000"/>
                  </a:solidFill>
                </a:ln>
                <a:solidFill>
                  <a:srgbClr val="000099"/>
                </a:solidFill>
              </a:rPr>
              <a:t>مقاييس نقد الأسلوب</a:t>
            </a:r>
            <a:endParaRPr lang="en-US" sz="8000" dirty="0">
              <a:ln>
                <a:solidFill>
                  <a:srgbClr val="FF0000"/>
                </a:solidFill>
              </a:ln>
              <a:solidFill>
                <a:srgbClr val="000099"/>
              </a:solidFill>
            </a:endParaRPr>
          </a:p>
        </p:txBody>
      </p:sp>
    </p:spTree>
    <p:extLst>
      <p:ext uri="{BB962C8B-B14F-4D97-AF65-F5344CB8AC3E}">
        <p14:creationId xmlns="" xmlns:p14="http://schemas.microsoft.com/office/powerpoint/2010/main" val="794098712"/>
      </p:ext>
    </p:extLst>
  </p:cSld>
  <p:clrMapOvr>
    <a:masterClrMapping/>
  </p:clrMapOvr>
  <mc:AlternateContent xmlns:mc="http://schemas.openxmlformats.org/markup-compatibility/2006">
    <mc:Choice xmlns="" xmlns:p14="http://schemas.microsoft.com/office/powerpoint/2010/main" Requires="p14">
      <p:transition>
        <p14:flip dir="l"/>
        <p:sndAc>
          <p:stSnd>
            <p:snd r:embed="rId6"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
                                        <p:tgtEl>
                                          <p:spTgt spid="3"/>
                                        </p:tgtEl>
                                      </p:cBhvr>
                                    </p:animEffect>
                                    <p:anim calcmode="lin" valueType="num">
                                      <p:cBhvr>
                                        <p:cTn id="8" dur="200" fill="hold"/>
                                        <p:tgtEl>
                                          <p:spTgt spid="3"/>
                                        </p:tgtEl>
                                        <p:attrNameLst>
                                          <p:attrName>ppt_x</p:attrName>
                                        </p:attrNameLst>
                                      </p:cBhvr>
                                      <p:tavLst>
                                        <p:tav tm="0">
                                          <p:val>
                                            <p:strVal val="#ppt_x"/>
                                          </p:val>
                                        </p:tav>
                                        <p:tav tm="100000">
                                          <p:val>
                                            <p:strVal val="#ppt_x"/>
                                          </p:val>
                                        </p:tav>
                                      </p:tavLst>
                                    </p:anim>
                                    <p:anim calcmode="lin" valueType="num">
                                      <p:cBhvr>
                                        <p:cTn id="9" dur="200" fill="hold"/>
                                        <p:tgtEl>
                                          <p:spTgt spid="3"/>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eatGulp.wav"/>
                                        </p:tgtEl>
                                      </p:cMediaNode>
                                    </p:audio>
                                  </p:subTnLst>
                                </p:cTn>
                              </p:par>
                              <p:par>
                                <p:cTn id="12" presetID="43"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
                                        <p:tgtEl>
                                          <p:spTgt spid="11"/>
                                        </p:tgtEl>
                                      </p:cBhvr>
                                    </p:animEffect>
                                    <p:anim calcmode="lin" valueType="num">
                                      <p:cBhvr>
                                        <p:cTn id="15" dur="200" fill="hold"/>
                                        <p:tgtEl>
                                          <p:spTgt spid="11"/>
                                        </p:tgtEl>
                                        <p:attrNameLst>
                                          <p:attrName>ppt_x</p:attrName>
                                        </p:attrNameLst>
                                      </p:cBhvr>
                                      <p:tavLst>
                                        <p:tav tm="0">
                                          <p:val>
                                            <p:strVal val="#ppt_x"/>
                                          </p:val>
                                        </p:tav>
                                        <p:tav tm="100000">
                                          <p:val>
                                            <p:strVal val="#ppt_x"/>
                                          </p:val>
                                        </p:tav>
                                      </p:tavLst>
                                    </p:anim>
                                    <p:anim calcmode="lin" valueType="num">
                                      <p:cBhvr>
                                        <p:cTn id="16" dur="200" fill="hold"/>
                                        <p:tgtEl>
                                          <p:spTgt spid="11"/>
                                        </p:tgtEl>
                                        <p:attrNameLst>
                                          <p:attrName>ppt_y</p:attrName>
                                        </p:attrNameLst>
                                      </p:cBhvr>
                                      <p:tavLst>
                                        <p:tav tm="0">
                                          <p:val>
                                            <p:strVal val="#ppt_y+0.31"/>
                                          </p:val>
                                        </p:tav>
                                        <p:tav tm="100000">
                                          <p:val>
                                            <p:strVal val="#ppt_y+0.31"/>
                                          </p:val>
                                        </p:tav>
                                      </p:tavLst>
                                    </p:anim>
                                    <p:anim calcmode="lin" valueType="num">
                                      <p:cBhvr>
                                        <p:cTn id="17" dur="300" decel="50000" fill="hold">
                                          <p:stCondLst>
                                            <p:cond delay="2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300" decel="50000" fill="hold">
                                          <p:stCondLst>
                                            <p:cond delay="2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eatGul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83568" y="3068960"/>
            <a:ext cx="7858180" cy="3364426"/>
            <a:chOff x="1142976" y="928670"/>
            <a:chExt cx="7072362" cy="4572032"/>
          </a:xfrm>
          <a:scene3d>
            <a:camera prst="orthographicFront">
              <a:rot lat="0" lon="0" rev="0"/>
            </a:camera>
            <a:lightRig rig="glow" dir="t">
              <a:rot lat="0" lon="0" rev="14100000"/>
            </a:lightRig>
          </a:scene3d>
        </p:grpSpPr>
        <p:sp>
          <p:nvSpPr>
            <p:cNvPr id="10" name="L-Shape 9"/>
            <p:cNvSpPr/>
            <p:nvPr/>
          </p:nvSpPr>
          <p:spPr>
            <a:xfrm>
              <a:off x="1142976" y="928670"/>
              <a:ext cx="4286280" cy="4572032"/>
            </a:xfrm>
            <a:prstGeom prst="corner">
              <a:avLst/>
            </a:prstGeom>
            <a:solidFill>
              <a:srgbClr val="C0C0C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ndParaRPr>
            </a:p>
          </p:txBody>
        </p:sp>
        <p:grpSp>
          <p:nvGrpSpPr>
            <p:cNvPr id="11" name="Group 4"/>
            <p:cNvGrpSpPr/>
            <p:nvPr/>
          </p:nvGrpSpPr>
          <p:grpSpPr>
            <a:xfrm>
              <a:off x="1428728" y="1142984"/>
              <a:ext cx="6786610" cy="4071966"/>
              <a:chOff x="1428728" y="1142984"/>
              <a:chExt cx="6786610" cy="4071966"/>
            </a:xfrm>
          </p:grpSpPr>
          <p:sp>
            <p:nvSpPr>
              <p:cNvPr id="12" name="Rounded Rectangle 3"/>
              <p:cNvSpPr/>
              <p:nvPr/>
            </p:nvSpPr>
            <p:spPr>
              <a:xfrm>
                <a:off x="1714480" y="1142984"/>
                <a:ext cx="6500858" cy="3786214"/>
              </a:xfrm>
              <a:prstGeom prst="roundRect">
                <a:avLst/>
              </a:prstGeom>
              <a:gradFill flip="none" rotWithShape="1">
                <a:gsLst>
                  <a:gs pos="0">
                    <a:srgbClr val="002060"/>
                  </a:gs>
                  <a:gs pos="50000">
                    <a:schemeClr val="accent5">
                      <a:lumMod val="40000"/>
                      <a:lumOff val="60000"/>
                    </a:schemeClr>
                  </a:gs>
                  <a:gs pos="100000">
                    <a:srgbClr val="002060">
                      <a:tint val="23500"/>
                      <a:satMod val="160000"/>
                    </a:srgbClr>
                  </a:gs>
                </a:gsLst>
                <a:lin ang="5400000" scaled="1"/>
                <a:tileRect/>
              </a:gradFill>
              <a:ln w="7620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ndParaRPr>
              </a:p>
            </p:txBody>
          </p:sp>
          <p:sp>
            <p:nvSpPr>
              <p:cNvPr id="13" name="Snip Diagonal Corner Rectangle 12"/>
              <p:cNvSpPr/>
              <p:nvPr/>
            </p:nvSpPr>
            <p:spPr>
              <a:xfrm>
                <a:off x="1428728" y="1500174"/>
                <a:ext cx="6429420" cy="3714776"/>
              </a:xfrm>
              <a:prstGeom prst="snip2DiagRect">
                <a:avLst>
                  <a:gd name="adj1" fmla="val 0"/>
                  <a:gd name="adj2" fmla="val 23700"/>
                </a:avLst>
              </a:prstGeom>
              <a:gradFill flip="none" rotWithShape="1">
                <a:gsLst>
                  <a:gs pos="0">
                    <a:srgbClr val="990033"/>
                  </a:gs>
                  <a:gs pos="50000">
                    <a:srgbClr val="9933FF"/>
                  </a:gs>
                  <a:gs pos="100000">
                    <a:schemeClr val="bg1"/>
                  </a:gs>
                </a:gsLst>
                <a:lin ang="18900000" scaled="1"/>
                <a:tileRect/>
              </a:gra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ndParaRPr>
              </a:p>
            </p:txBody>
          </p:sp>
        </p:grpSp>
      </p:grpSp>
      <p:sp>
        <p:nvSpPr>
          <p:cNvPr id="14" name="TextBox 1"/>
          <p:cNvSpPr txBox="1"/>
          <p:nvPr/>
        </p:nvSpPr>
        <p:spPr>
          <a:xfrm>
            <a:off x="1326510" y="3808990"/>
            <a:ext cx="6357982" cy="2123658"/>
          </a:xfrm>
          <a:prstGeom prst="rect">
            <a:avLst/>
          </a:prstGeom>
          <a:noFill/>
        </p:spPr>
        <p:txBody>
          <a:bodyPr wrap="square" rtlCol="1">
            <a:spAutoFit/>
          </a:bodyPr>
          <a:lstStyle/>
          <a:p>
            <a:pPr lvl="0" algn="ctr"/>
            <a:r>
              <a:rPr lang="ar-SA" sz="6600" b="1" dirty="0" smtClean="0"/>
              <a:t>تراعى الأمور التالية في مفردات الشعر:</a:t>
            </a:r>
            <a:endParaRPr lang="en-US" sz="6600" dirty="0"/>
          </a:p>
        </p:txBody>
      </p:sp>
      <p:grpSp>
        <p:nvGrpSpPr>
          <p:cNvPr id="4" name="Group 3"/>
          <p:cNvGrpSpPr/>
          <p:nvPr/>
        </p:nvGrpSpPr>
        <p:grpSpPr>
          <a:xfrm>
            <a:off x="1894834" y="548678"/>
            <a:ext cx="5461351" cy="1368152"/>
            <a:chOff x="1102746" y="5157192"/>
            <a:chExt cx="4464496" cy="1152128"/>
          </a:xfrm>
        </p:grpSpPr>
        <p:grpSp>
          <p:nvGrpSpPr>
            <p:cNvPr id="5" name="Group 4"/>
            <p:cNvGrpSpPr/>
            <p:nvPr/>
          </p:nvGrpSpPr>
          <p:grpSpPr>
            <a:xfrm>
              <a:off x="1102746" y="5157192"/>
              <a:ext cx="4464496" cy="1152128"/>
              <a:chOff x="1102746" y="5157192"/>
              <a:chExt cx="4464496" cy="1152128"/>
            </a:xfrm>
          </p:grpSpPr>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115354" y="5581660"/>
                <a:ext cx="936104" cy="702078"/>
              </a:xfrm>
              <a:prstGeom prst="rect">
                <a:avLst/>
              </a:prstGeom>
            </p:spPr>
          </p:pic>
          <p:sp>
            <p:nvSpPr>
              <p:cNvPr id="7" name="Rounded Rectangle 6"/>
              <p:cNvSpPr/>
              <p:nvPr/>
            </p:nvSpPr>
            <p:spPr>
              <a:xfrm>
                <a:off x="1102746" y="5157192"/>
                <a:ext cx="4464496" cy="1152128"/>
              </a:xfrm>
              <a:prstGeom prst="roundRect">
                <a:avLst/>
              </a:prstGeom>
              <a:gradFill flip="none" rotWithShape="1">
                <a:gsLst>
                  <a:gs pos="0">
                    <a:schemeClr val="accent2">
                      <a:lumMod val="40000"/>
                      <a:lumOff val="60000"/>
                    </a:schemeClr>
                  </a:gs>
                  <a:gs pos="50000">
                    <a:srgbClr val="FFFF00"/>
                  </a:gs>
                  <a:gs pos="100000">
                    <a:schemeClr val="accent6">
                      <a:lumMod val="20000"/>
                      <a:lumOff val="80000"/>
                      <a:shade val="100000"/>
                      <a:satMod val="115000"/>
                    </a:schemeClr>
                  </a:gs>
                </a:gsLst>
                <a:lin ang="5400000" scaled="1"/>
                <a:tileRect/>
              </a:gradFill>
              <a:ln>
                <a:solidFill>
                  <a:srgbClr val="FFFF00"/>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3200" dirty="0">
                  <a:ln>
                    <a:solidFill>
                      <a:srgbClr val="FF0000"/>
                    </a:solidFill>
                  </a:ln>
                  <a:latin typeface="Times New Roman" pitchFamily="18" charset="0"/>
                </a:endParaRPr>
              </a:p>
            </p:txBody>
          </p:sp>
        </p:grpSp>
        <p:sp>
          <p:nvSpPr>
            <p:cNvPr id="6" name="TextBox 5"/>
            <p:cNvSpPr txBox="1"/>
            <p:nvPr/>
          </p:nvSpPr>
          <p:spPr>
            <a:xfrm>
              <a:off x="1246762" y="5278469"/>
              <a:ext cx="3973310" cy="933049"/>
            </a:xfrm>
            <a:prstGeom prst="rect">
              <a:avLst/>
            </a:prstGeom>
            <a:noFill/>
          </p:spPr>
          <p:txBody>
            <a:bodyPr wrap="square" rtlCol="1">
              <a:spAutoFit/>
            </a:bodyPr>
            <a:lstStyle/>
            <a:p>
              <a:pPr lvl="0" algn="ctr"/>
              <a:r>
                <a:rPr lang="ar-EG" sz="6600" b="1" dirty="0" smtClean="0">
                  <a:ln>
                    <a:solidFill>
                      <a:srgbClr val="FF0000"/>
                    </a:solidFill>
                  </a:ln>
                  <a:solidFill>
                    <a:srgbClr val="000099"/>
                  </a:solidFill>
                </a:rPr>
                <a:t>1- </a:t>
              </a:r>
              <a:r>
                <a:rPr lang="ar-SA" sz="6600" b="1" dirty="0" smtClean="0">
                  <a:ln>
                    <a:solidFill>
                      <a:srgbClr val="FF0000"/>
                    </a:solidFill>
                  </a:ln>
                  <a:solidFill>
                    <a:srgbClr val="000099"/>
                  </a:solidFill>
                </a:rPr>
                <a:t>نقد المفردات: </a:t>
              </a:r>
              <a:endParaRPr lang="en-US" sz="6600" dirty="0"/>
            </a:p>
          </p:txBody>
        </p:sp>
      </p:grpSp>
    </p:spTree>
    <p:extLst>
      <p:ext uri="{BB962C8B-B14F-4D97-AF65-F5344CB8AC3E}">
        <p14:creationId xmlns="" xmlns:p14="http://schemas.microsoft.com/office/powerpoint/2010/main" val="1467331397"/>
      </p:ext>
    </p:extLst>
  </p:cSld>
  <p:clrMapOvr>
    <a:masterClrMapping/>
  </p:clrMapOvr>
  <mc:AlternateContent xmlns:mc="http://schemas.openxmlformats.org/markup-compatibility/2006">
    <mc:Choice xmlns="" xmlns:p14="http://schemas.microsoft.com/office/powerpoint/2010/main" Requires="p14">
      <p:transition>
        <p14:flip dir="l"/>
        <p:sndAc>
          <p:stSnd>
            <p:snd r:embed="rId6"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0249 - ويندوز كبير.wav"/>
                                        </p:tgtEl>
                                      </p:cMediaNode>
                                    </p:audio>
                                  </p:sub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Scale>
                                      <p:cBhvr>
                                        <p:cTn id="12" dur="5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14"/>
                                        </p:tgtEl>
                                        <p:attrNameLst>
                                          <p:attrName>ppt_x</p:attrName>
                                          <p:attrName>ppt_y</p:attrName>
                                        </p:attrNameLst>
                                      </p:cBhvr>
                                    </p:animMotion>
                                    <p:animEffect transition="in" filter="fade">
                                      <p:cBhvr>
                                        <p:cTn id="14" dur="500"/>
                                        <p:tgtEl>
                                          <p:spTgt spid="14"/>
                                        </p:tgtEl>
                                      </p:cBhvr>
                                    </p:animEffect>
                                  </p:childTnLst>
                                  <p:subTnLst>
                                    <p:audio>
                                      <p:cMediaNode>
                                        <p:cTn display="0" masterRel="sameClick">
                                          <p:stCondLst>
                                            <p:cond evt="begin" delay="0">
                                              <p:tn val="10"/>
                                            </p:cond>
                                          </p:stCondLst>
                                          <p:endCondLst>
                                            <p:cond evt="onStopAudio" delay="0">
                                              <p:tgtEl>
                                                <p:sldTgt/>
                                              </p:tgtEl>
                                            </p:cond>
                                          </p:endCondLst>
                                        </p:cTn>
                                        <p:tgtEl>
                                          <p:sndTgt r:embed="rId4" name="0002 - رن الاجراس.wav"/>
                                        </p:tgtEl>
                                      </p:cMediaNode>
                                    </p:audio>
                                  </p:subTnLst>
                                </p:cTn>
                              </p:par>
                              <p:par>
                                <p:cTn id="15" presetID="5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Scale>
                                      <p:cBhvr>
                                        <p:cTn id="17" dur="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500" decel="50000" fill="hold">
                                          <p:stCondLst>
                                            <p:cond delay="0"/>
                                          </p:stCondLst>
                                        </p:cTn>
                                        <p:tgtEl>
                                          <p:spTgt spid="9"/>
                                        </p:tgtEl>
                                        <p:attrNameLst>
                                          <p:attrName>ppt_x</p:attrName>
                                          <p:attrName>ppt_y</p:attrName>
                                        </p:attrNameLst>
                                      </p:cBhvr>
                                    </p:animMotion>
                                    <p:animEffect transition="in" filter="fade">
                                      <p:cBhvr>
                                        <p:cTn id="19"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4" name="0002 - رن الاجراس.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93594" y="2000240"/>
            <a:ext cx="7000924" cy="2857520"/>
            <a:chOff x="500034" y="3786190"/>
            <a:chExt cx="7715304" cy="2857520"/>
          </a:xfrm>
        </p:grpSpPr>
        <p:sp>
          <p:nvSpPr>
            <p:cNvPr id="4" name="Rounded Rectangle 3"/>
            <p:cNvSpPr/>
            <p:nvPr/>
          </p:nvSpPr>
          <p:spPr>
            <a:xfrm>
              <a:off x="500034" y="3786190"/>
              <a:ext cx="7715304" cy="2857520"/>
            </a:xfrm>
            <a:prstGeom prst="roundRect">
              <a:avLst/>
            </a:prstGeom>
            <a:gradFill>
              <a:gsLst>
                <a:gs pos="0">
                  <a:schemeClr val="lt1">
                    <a:tint val="80000"/>
                    <a:satMod val="300000"/>
                  </a:schemeClr>
                </a:gs>
                <a:gs pos="100000">
                  <a:srgbClr val="002060"/>
                </a:gs>
              </a:gsLs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b="1">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grpSp>
          <p:nvGrpSpPr>
            <p:cNvPr id="5" name="Group 15"/>
            <p:cNvGrpSpPr/>
            <p:nvPr/>
          </p:nvGrpSpPr>
          <p:grpSpPr>
            <a:xfrm>
              <a:off x="571472" y="4000504"/>
              <a:ext cx="7429552" cy="2577691"/>
              <a:chOff x="571472" y="4137457"/>
              <a:chExt cx="7429552" cy="2577691"/>
            </a:xfrm>
          </p:grpSpPr>
          <p:grpSp>
            <p:nvGrpSpPr>
              <p:cNvPr id="6" name="Group 14"/>
              <p:cNvGrpSpPr/>
              <p:nvPr/>
            </p:nvGrpSpPr>
            <p:grpSpPr>
              <a:xfrm>
                <a:off x="571472" y="4137457"/>
                <a:ext cx="7429552" cy="2577691"/>
                <a:chOff x="571472" y="4137457"/>
                <a:chExt cx="7429552" cy="2577691"/>
              </a:xfrm>
              <a:gradFill flip="none" rotWithShape="1">
                <a:gsLst>
                  <a:gs pos="0">
                    <a:srgbClr val="990099">
                      <a:shade val="30000"/>
                      <a:satMod val="115000"/>
                    </a:srgbClr>
                  </a:gs>
                  <a:gs pos="50000">
                    <a:srgbClr val="990099">
                      <a:shade val="67500"/>
                      <a:satMod val="115000"/>
                    </a:srgbClr>
                  </a:gs>
                  <a:gs pos="100000">
                    <a:srgbClr val="990099">
                      <a:shade val="100000"/>
                      <a:satMod val="115000"/>
                    </a:srgbClr>
                  </a:gs>
                </a:gsLst>
                <a:lin ang="5400000" scaled="1"/>
                <a:tileRect/>
              </a:gradFill>
              <a:scene3d>
                <a:camera prst="orthographicFront">
                  <a:rot lat="0" lon="0" rev="0"/>
                </a:camera>
                <a:lightRig rig="glow" dir="t">
                  <a:rot lat="0" lon="0" rev="14100000"/>
                </a:lightRig>
              </a:scene3d>
            </p:grpSpPr>
            <p:sp>
              <p:nvSpPr>
                <p:cNvPr id="8" name="Cloud 7"/>
                <p:cNvSpPr/>
                <p:nvPr/>
              </p:nvSpPr>
              <p:spPr>
                <a:xfrm rot="21049250">
                  <a:off x="2038699" y="4137457"/>
                  <a:ext cx="3714776" cy="2571768"/>
                </a:xfrm>
                <a:prstGeom prst="cloud">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sp>
              <p:nvSpPr>
                <p:cNvPr id="9" name="Cloud 8"/>
                <p:cNvSpPr/>
                <p:nvPr/>
              </p:nvSpPr>
              <p:spPr>
                <a:xfrm rot="21291659">
                  <a:off x="571472" y="4143380"/>
                  <a:ext cx="3714776" cy="2571768"/>
                </a:xfrm>
                <a:prstGeom prst="cloud">
                  <a:avLst/>
                </a:prstGeom>
                <a:grp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sp>
              <p:nvSpPr>
                <p:cNvPr id="10" name="Pentagon 9"/>
                <p:cNvSpPr/>
                <p:nvPr/>
              </p:nvSpPr>
              <p:spPr>
                <a:xfrm flipH="1">
                  <a:off x="642910" y="4286256"/>
                  <a:ext cx="7358114" cy="2214578"/>
                </a:xfrm>
                <a:prstGeom prst="homePlate">
                  <a:avLst/>
                </a:prstGeom>
                <a:gradFill flip="none" rotWithShape="1">
                  <a:gsLst>
                    <a:gs pos="0">
                      <a:schemeClr val="bg1"/>
                    </a:gs>
                    <a:gs pos="50000">
                      <a:schemeClr val="bg1">
                        <a:lumMod val="85000"/>
                      </a:schemeClr>
                    </a:gs>
                    <a:gs pos="100000">
                      <a:srgbClr val="C00000"/>
                    </a:gs>
                  </a:gsLst>
                  <a:lin ang="54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grpSp>
          <p:sp>
            <p:nvSpPr>
              <p:cNvPr id="7" name="TextBox 6"/>
              <p:cNvSpPr txBox="1"/>
              <p:nvPr/>
            </p:nvSpPr>
            <p:spPr>
              <a:xfrm>
                <a:off x="1428729" y="4423209"/>
                <a:ext cx="6429420" cy="1938992"/>
              </a:xfrm>
              <a:prstGeom prst="rect">
                <a:avLst/>
              </a:prstGeom>
              <a:noFill/>
            </p:spPr>
            <p:txBody>
              <a:bodyPr wrap="square" rtlCol="1">
                <a:spAutoFit/>
              </a:bodyPr>
              <a:lstStyle/>
              <a:p>
                <a:pPr marL="274638" lvl="0" indent="-274638" algn="ctr">
                  <a:buFont typeface="Arial" pitchFamily="34" charset="0"/>
                  <a:buChar char="•"/>
                </a:pPr>
                <a:r>
                  <a:rPr lang="ar-SA" sz="6000" b="1" dirty="0" smtClean="0">
                    <a:ln>
                      <a:solidFill>
                        <a:srgbClr val="FF0000"/>
                      </a:solidFill>
                    </a:ln>
                  </a:rPr>
                  <a:t>سلامة الكلمة من الغرابة</a:t>
                </a:r>
                <a:endParaRPr lang="en-US" sz="6000" dirty="0">
                  <a:ln>
                    <a:solidFill>
                      <a:srgbClr val="FF0000"/>
                    </a:solidFill>
                  </a:ln>
                </a:endParaRPr>
              </a:p>
            </p:txBody>
          </p:sp>
        </p:grpSp>
      </p:grpSp>
    </p:spTree>
    <p:extLst>
      <p:ext uri="{BB962C8B-B14F-4D97-AF65-F5344CB8AC3E}">
        <p14:creationId xmlns="" xmlns:p14="http://schemas.microsoft.com/office/powerpoint/2010/main" val="3293191676"/>
      </p:ext>
    </p:extLst>
  </p:cSld>
  <p:clrMapOvr>
    <a:masterClrMapping/>
  </p:clrMapOvr>
  <mc:AlternateContent xmlns:mc="http://schemas.openxmlformats.org/markup-compatibility/2006">
    <mc:Choice xmlns="" xmlns:p14="http://schemas.microsoft.com/office/powerpoint/2010/main" Requires="p14">
      <p:transition>
        <p14:flip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93" decel="100000"/>
                                        <p:tgtEl>
                                          <p:spTgt spid="3"/>
                                        </p:tgtEl>
                                      </p:cBhvr>
                                    </p:animEffect>
                                    <p:animScale>
                                      <p:cBhvr>
                                        <p:cTn id="8" dur="193" decel="100000"/>
                                        <p:tgtEl>
                                          <p:spTgt spid="3"/>
                                        </p:tgtEl>
                                      </p:cBhvr>
                                      <p:from x="10000" y="10000"/>
                                      <p:to x="200000" y="450000"/>
                                    </p:animScale>
                                    <p:animScale>
                                      <p:cBhvr>
                                        <p:cTn id="9" dur="308" accel="100000" fill="hold">
                                          <p:stCondLst>
                                            <p:cond delay="193"/>
                                          </p:stCondLst>
                                        </p:cTn>
                                        <p:tgtEl>
                                          <p:spTgt spid="3"/>
                                        </p:tgtEl>
                                      </p:cBhvr>
                                      <p:from x="200000" y="450000"/>
                                      <p:to x="100000" y="100000"/>
                                    </p:animScale>
                                    <p:set>
                                      <p:cBhvr>
                                        <p:cTn id="10" dur="193" fill="hold"/>
                                        <p:tgtEl>
                                          <p:spTgt spid="3"/>
                                        </p:tgtEl>
                                        <p:attrNameLst>
                                          <p:attrName>ppt_x</p:attrName>
                                        </p:attrNameLst>
                                      </p:cBhvr>
                                      <p:to>
                                        <p:strVal val="(0.5)"/>
                                      </p:to>
                                    </p:set>
                                    <p:anim from="(0.5)" to="(#ppt_x)" calcmode="lin" valueType="num">
                                      <p:cBhvr>
                                        <p:cTn id="11" dur="308" accel="100000" fill="hold">
                                          <p:stCondLst>
                                            <p:cond delay="193"/>
                                          </p:stCondLst>
                                        </p:cTn>
                                        <p:tgtEl>
                                          <p:spTgt spid="3"/>
                                        </p:tgtEl>
                                        <p:attrNameLst>
                                          <p:attrName>ppt_x</p:attrName>
                                        </p:attrNameLst>
                                      </p:cBhvr>
                                    </p:anim>
                                    <p:set>
                                      <p:cBhvr>
                                        <p:cTn id="12" dur="193" fill="hold"/>
                                        <p:tgtEl>
                                          <p:spTgt spid="3"/>
                                        </p:tgtEl>
                                        <p:attrNameLst>
                                          <p:attrName>ppt_y</p:attrName>
                                        </p:attrNameLst>
                                      </p:cBhvr>
                                      <p:to>
                                        <p:strVal val="(#ppt_y+0.4)"/>
                                      </p:to>
                                    </p:set>
                                    <p:anim from="(#ppt_y+0.4)" to="(#ppt_y)" calcmode="lin" valueType="num">
                                      <p:cBhvr>
                                        <p:cTn id="13" dur="308" accel="100000" fill="hold">
                                          <p:stCondLst>
                                            <p:cond delay="193"/>
                                          </p:stCondLst>
                                        </p:cTn>
                                        <p:tgtEl>
                                          <p:spTgt spid="3"/>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pufferboun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12" y="188640"/>
            <a:ext cx="9144000" cy="6624735"/>
            <a:chOff x="827584" y="836712"/>
            <a:chExt cx="7560840" cy="5426645"/>
          </a:xfrm>
        </p:grpSpPr>
        <p:grpSp>
          <p:nvGrpSpPr>
            <p:cNvPr id="3" name="Group 2"/>
            <p:cNvGrpSpPr/>
            <p:nvPr/>
          </p:nvGrpSpPr>
          <p:grpSpPr>
            <a:xfrm>
              <a:off x="827584" y="836712"/>
              <a:ext cx="7560840" cy="5184576"/>
              <a:chOff x="827584" y="836712"/>
              <a:chExt cx="7560840" cy="5184576"/>
            </a:xfrm>
            <a:scene3d>
              <a:camera prst="orthographicFront">
                <a:rot lat="0" lon="0" rev="0"/>
              </a:camera>
              <a:lightRig rig="glow" dir="t">
                <a:rot lat="0" lon="0" rev="14100000"/>
              </a:lightRig>
            </a:scene3d>
          </p:grpSpPr>
          <p:sp>
            <p:nvSpPr>
              <p:cNvPr id="5" name="Rounded Rectangle 4"/>
              <p:cNvSpPr/>
              <p:nvPr/>
            </p:nvSpPr>
            <p:spPr>
              <a:xfrm>
                <a:off x="4860032" y="836712"/>
                <a:ext cx="3168352" cy="5184576"/>
              </a:xfrm>
              <a:prstGeom prst="roundRect">
                <a:avLst/>
              </a:prstGeom>
              <a:solidFill>
                <a:srgbClr val="0000FF"/>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Pentagon 5"/>
              <p:cNvSpPr/>
              <p:nvPr/>
            </p:nvSpPr>
            <p:spPr>
              <a:xfrm>
                <a:off x="827584" y="836712"/>
                <a:ext cx="7560840" cy="2880320"/>
              </a:xfrm>
              <a:prstGeom prst="homePlate">
                <a:avLst/>
              </a:prstGeom>
              <a:solidFill>
                <a:schemeClr val="accent4">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Pentagon 6"/>
              <p:cNvSpPr/>
              <p:nvPr/>
            </p:nvSpPr>
            <p:spPr>
              <a:xfrm>
                <a:off x="827584" y="1988840"/>
                <a:ext cx="7560840" cy="2880320"/>
              </a:xfrm>
              <a:prstGeom prst="homePlate">
                <a:avLst/>
              </a:prstGeom>
              <a:solidFill>
                <a:schemeClr val="tx2">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Pentagon 7"/>
              <p:cNvSpPr/>
              <p:nvPr/>
            </p:nvSpPr>
            <p:spPr>
              <a:xfrm>
                <a:off x="827584" y="3140968"/>
                <a:ext cx="7560840" cy="2880320"/>
              </a:xfrm>
              <a:prstGeom prst="homePlate">
                <a:avLst/>
              </a:prstGeom>
              <a:solidFill>
                <a:schemeClr val="accent5">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 name="Rectangle 8"/>
              <p:cNvSpPr/>
              <p:nvPr/>
            </p:nvSpPr>
            <p:spPr>
              <a:xfrm>
                <a:off x="971600" y="1124744"/>
                <a:ext cx="6840760" cy="4680520"/>
              </a:xfrm>
              <a:prstGeom prst="rect">
                <a:avLst/>
              </a:prstGeom>
              <a:gradFill>
                <a:gsLst>
                  <a:gs pos="0">
                    <a:schemeClr val="bg1"/>
                  </a:gs>
                  <a:gs pos="50000">
                    <a:schemeClr val="bg1"/>
                  </a:gs>
                  <a:gs pos="100000">
                    <a:schemeClr val="bg2">
                      <a:lumMod val="90000"/>
                      <a:shade val="100000"/>
                      <a:satMod val="115000"/>
                    </a:schemeClr>
                  </a:gs>
                </a:gsLst>
                <a:lin ang="54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959445" y="4906696"/>
              <a:ext cx="1309897" cy="1356661"/>
            </a:xfrm>
            <a:prstGeom prst="rect">
              <a:avLst/>
            </a:prstGeom>
          </p:spPr>
        </p:pic>
      </p:grpSp>
      <p:sp>
        <p:nvSpPr>
          <p:cNvPr id="10" name="TextBox 9"/>
          <p:cNvSpPr txBox="1"/>
          <p:nvPr/>
        </p:nvSpPr>
        <p:spPr>
          <a:xfrm>
            <a:off x="1115616" y="908720"/>
            <a:ext cx="6552728" cy="4832092"/>
          </a:xfrm>
          <a:prstGeom prst="rect">
            <a:avLst/>
          </a:prstGeom>
          <a:noFill/>
        </p:spPr>
        <p:txBody>
          <a:bodyPr wrap="square" rtlCol="1">
            <a:spAutoFit/>
          </a:bodyPr>
          <a:lstStyle/>
          <a:p>
            <a:pPr algn="ctr"/>
            <a:r>
              <a:rPr lang="ar-SA" sz="4400" b="1" dirty="0"/>
              <a:t>إذا رجعنا إلى ما سبق لنا دراسته في مجال فصاحة الكلمة المفردة تذكرنا أن فصاحتها شرط أساس لفصاحة الكلام بعامة، وأن فصاحتها تتحقق بخلوها من العيوب التي تصيب الكلمة كالغرابة في كلمة (تامور) في قول أبي تمام:</a:t>
            </a:r>
            <a:endParaRPr lang="en-US" sz="4400" dirty="0"/>
          </a:p>
        </p:txBody>
      </p:sp>
    </p:spTree>
    <p:extLst>
      <p:ext uri="{BB962C8B-B14F-4D97-AF65-F5344CB8AC3E}">
        <p14:creationId xmlns="" xmlns:p14="http://schemas.microsoft.com/office/powerpoint/2010/main" val="542278955"/>
      </p:ext>
    </p:extLst>
  </p:cSld>
  <p:clrMapOvr>
    <a:masterClrMapping/>
  </p:clrMapOvr>
  <mc:AlternateContent xmlns:mc="http://schemas.openxmlformats.org/markup-compatibility/2006">
    <mc:Choice xmlns="" xmlns:p14="http://schemas.microsoft.com/office/powerpoint/2010/main" Requires="p14">
      <p:transition>
        <p14:flip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323 - clank sound.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0323 - clank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12" y="188640"/>
            <a:ext cx="9144000" cy="6624735"/>
            <a:chOff x="827584" y="836712"/>
            <a:chExt cx="7560840" cy="5426645"/>
          </a:xfrm>
        </p:grpSpPr>
        <p:grpSp>
          <p:nvGrpSpPr>
            <p:cNvPr id="3" name="Group 2"/>
            <p:cNvGrpSpPr/>
            <p:nvPr/>
          </p:nvGrpSpPr>
          <p:grpSpPr>
            <a:xfrm>
              <a:off x="827584" y="836712"/>
              <a:ext cx="7560840" cy="5184576"/>
              <a:chOff x="827584" y="836712"/>
              <a:chExt cx="7560840" cy="5184576"/>
            </a:xfrm>
            <a:scene3d>
              <a:camera prst="orthographicFront">
                <a:rot lat="0" lon="0" rev="0"/>
              </a:camera>
              <a:lightRig rig="glow" dir="t">
                <a:rot lat="0" lon="0" rev="14100000"/>
              </a:lightRig>
            </a:scene3d>
          </p:grpSpPr>
          <p:sp>
            <p:nvSpPr>
              <p:cNvPr id="5" name="Rounded Rectangle 4"/>
              <p:cNvSpPr/>
              <p:nvPr/>
            </p:nvSpPr>
            <p:spPr>
              <a:xfrm>
                <a:off x="4860032" y="836712"/>
                <a:ext cx="3168352" cy="5184576"/>
              </a:xfrm>
              <a:prstGeom prst="roundRect">
                <a:avLst/>
              </a:prstGeom>
              <a:solidFill>
                <a:srgbClr val="0000FF"/>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Pentagon 5"/>
              <p:cNvSpPr/>
              <p:nvPr/>
            </p:nvSpPr>
            <p:spPr>
              <a:xfrm>
                <a:off x="827584" y="836712"/>
                <a:ext cx="7560840" cy="2880320"/>
              </a:xfrm>
              <a:prstGeom prst="homePlate">
                <a:avLst/>
              </a:prstGeom>
              <a:solidFill>
                <a:schemeClr val="accent4">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Pentagon 6"/>
              <p:cNvSpPr/>
              <p:nvPr/>
            </p:nvSpPr>
            <p:spPr>
              <a:xfrm>
                <a:off x="827584" y="1988840"/>
                <a:ext cx="7560840" cy="2880320"/>
              </a:xfrm>
              <a:prstGeom prst="homePlate">
                <a:avLst/>
              </a:prstGeom>
              <a:solidFill>
                <a:schemeClr val="tx2">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Pentagon 7"/>
              <p:cNvSpPr/>
              <p:nvPr/>
            </p:nvSpPr>
            <p:spPr>
              <a:xfrm>
                <a:off x="827584" y="3140968"/>
                <a:ext cx="7560840" cy="2880320"/>
              </a:xfrm>
              <a:prstGeom prst="homePlate">
                <a:avLst/>
              </a:prstGeom>
              <a:solidFill>
                <a:schemeClr val="accent5">
                  <a:lumMod val="20000"/>
                  <a:lumOff val="8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 name="Rectangle 8"/>
              <p:cNvSpPr/>
              <p:nvPr/>
            </p:nvSpPr>
            <p:spPr>
              <a:xfrm>
                <a:off x="971600" y="1124744"/>
                <a:ext cx="6840760" cy="4680520"/>
              </a:xfrm>
              <a:prstGeom prst="rect">
                <a:avLst/>
              </a:prstGeom>
              <a:gradFill>
                <a:gsLst>
                  <a:gs pos="0">
                    <a:schemeClr val="bg1"/>
                  </a:gs>
                  <a:gs pos="50000">
                    <a:schemeClr val="bg1"/>
                  </a:gs>
                  <a:gs pos="100000">
                    <a:schemeClr val="bg2">
                      <a:lumMod val="90000"/>
                      <a:shade val="100000"/>
                      <a:satMod val="115000"/>
                    </a:schemeClr>
                  </a:gs>
                </a:gsLst>
                <a:lin ang="54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pic>
          <p:nvPicPr>
            <p:cNvPr id="4" name="Picture 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959445" y="4906696"/>
              <a:ext cx="1309897" cy="1356661"/>
            </a:xfrm>
            <a:prstGeom prst="rect">
              <a:avLst/>
            </a:prstGeom>
          </p:spPr>
        </p:pic>
      </p:grpSp>
      <p:sp>
        <p:nvSpPr>
          <p:cNvPr id="10" name="TextBox 9"/>
          <p:cNvSpPr txBox="1"/>
          <p:nvPr/>
        </p:nvSpPr>
        <p:spPr>
          <a:xfrm>
            <a:off x="467544" y="1766426"/>
            <a:ext cx="7488832" cy="2014334"/>
          </a:xfrm>
          <a:prstGeom prst="rect">
            <a:avLst/>
          </a:prstGeom>
          <a:noFill/>
        </p:spPr>
        <p:txBody>
          <a:bodyPr wrap="square" rtlCol="1">
            <a:spAutoFit/>
          </a:bodyPr>
          <a:lstStyle/>
          <a:p>
            <a:pPr>
              <a:lnSpc>
                <a:spcPct val="150000"/>
              </a:lnSpc>
            </a:pPr>
            <a:r>
              <a:rPr lang="ar-SA" sz="4400" b="1" dirty="0">
                <a:solidFill>
                  <a:srgbClr val="9900CC"/>
                </a:solidFill>
              </a:rPr>
              <a:t>وَمَودَّتي لَكَ لا تُعارُ بَلَى إذا			</a:t>
            </a:r>
            <a:r>
              <a:rPr lang="ar-EG" sz="4400" b="1" dirty="0" smtClean="0">
                <a:solidFill>
                  <a:srgbClr val="9900CC"/>
                </a:solidFill>
              </a:rPr>
              <a:t>	</a:t>
            </a:r>
            <a:r>
              <a:rPr lang="ar-SA" sz="4400" b="1" dirty="0" smtClean="0">
                <a:solidFill>
                  <a:srgbClr val="9900CC"/>
                </a:solidFill>
              </a:rPr>
              <a:t>   مَا </a:t>
            </a:r>
            <a:r>
              <a:rPr lang="ar-SA" sz="4400" b="1" dirty="0">
                <a:solidFill>
                  <a:srgbClr val="9900CC"/>
                </a:solidFill>
              </a:rPr>
              <a:t>كانَ تامورُ الفُؤَادِ </a:t>
            </a:r>
            <a:r>
              <a:rPr lang="ar-SA" sz="4400" b="1" dirty="0" smtClean="0">
                <a:solidFill>
                  <a:srgbClr val="9900CC"/>
                </a:solidFill>
              </a:rPr>
              <a:t>يُعارُ</a:t>
            </a:r>
            <a:r>
              <a:rPr lang="ar-SA" sz="4400" baseline="30000" dirty="0" smtClean="0">
                <a:solidFill>
                  <a:srgbClr val="9900CC"/>
                </a:solidFill>
              </a:rPr>
              <a:t>(</a:t>
            </a:r>
            <a:r>
              <a:rPr lang="ar-EG" sz="4400" baseline="30000" dirty="0" smtClean="0">
                <a:solidFill>
                  <a:srgbClr val="9900CC"/>
                </a:solidFill>
              </a:rPr>
              <a:t>1</a:t>
            </a:r>
            <a:r>
              <a:rPr lang="ar-SA" sz="4400" baseline="30000" dirty="0" smtClean="0">
                <a:solidFill>
                  <a:srgbClr val="9900CC"/>
                </a:solidFill>
              </a:rPr>
              <a:t>)</a:t>
            </a:r>
            <a:endParaRPr lang="en-US" sz="4400" dirty="0">
              <a:solidFill>
                <a:srgbClr val="9900CC"/>
              </a:solidFill>
            </a:endParaRPr>
          </a:p>
        </p:txBody>
      </p:sp>
      <p:grpSp>
        <p:nvGrpSpPr>
          <p:cNvPr id="11" name="Group 10"/>
          <p:cNvGrpSpPr/>
          <p:nvPr/>
        </p:nvGrpSpPr>
        <p:grpSpPr>
          <a:xfrm>
            <a:off x="611560" y="5301208"/>
            <a:ext cx="7416824" cy="473278"/>
            <a:chOff x="2106406" y="5733256"/>
            <a:chExt cx="6065994" cy="473278"/>
          </a:xfrm>
        </p:grpSpPr>
        <p:sp>
          <p:nvSpPr>
            <p:cNvPr id="12" name="TextBox 11"/>
            <p:cNvSpPr txBox="1"/>
            <p:nvPr/>
          </p:nvSpPr>
          <p:spPr>
            <a:xfrm>
              <a:off x="2224192" y="5837202"/>
              <a:ext cx="5846736" cy="369332"/>
            </a:xfrm>
            <a:prstGeom prst="rect">
              <a:avLst/>
            </a:prstGeom>
            <a:noFill/>
          </p:spPr>
          <p:txBody>
            <a:bodyPr wrap="square" rtlCol="1">
              <a:spAutoFit/>
            </a:bodyPr>
            <a:lstStyle/>
            <a:p>
              <a:endParaRPr lang="en-US" dirty="0">
                <a:latin typeface="Times New Roman" pitchFamily="18" charset="0"/>
              </a:endParaRPr>
            </a:p>
          </p:txBody>
        </p:sp>
        <p:cxnSp>
          <p:nvCxnSpPr>
            <p:cNvPr id="13" name="Straight Connector 12"/>
            <p:cNvCxnSpPr/>
            <p:nvPr/>
          </p:nvCxnSpPr>
          <p:spPr>
            <a:xfrm flipH="1">
              <a:off x="2106406" y="5733256"/>
              <a:ext cx="60659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4500565" y="5358949"/>
            <a:ext cx="3233578" cy="400110"/>
          </a:xfrm>
          <a:prstGeom prst="rect">
            <a:avLst/>
          </a:prstGeom>
        </p:spPr>
        <p:txBody>
          <a:bodyPr wrap="none">
            <a:spAutoFit/>
          </a:bodyPr>
          <a:lstStyle/>
          <a:p>
            <a:r>
              <a:rPr lang="ar-SA" sz="2000" b="1" dirty="0" smtClean="0"/>
              <a:t>(</a:t>
            </a:r>
            <a:r>
              <a:rPr lang="ar-EG" sz="2000" b="1" dirty="0" smtClean="0"/>
              <a:t>1</a:t>
            </a:r>
            <a:r>
              <a:rPr lang="ar-SA" sz="2000" b="1" dirty="0" smtClean="0"/>
              <a:t>) </a:t>
            </a:r>
            <a:r>
              <a:rPr lang="ar-EG" sz="2000" b="1" dirty="0" smtClean="0"/>
              <a:t>التامور: الدم أو دم القلب خاصة.</a:t>
            </a:r>
            <a:endParaRPr lang="en-US" sz="2000" b="1" dirty="0"/>
          </a:p>
        </p:txBody>
      </p:sp>
    </p:spTree>
    <p:extLst>
      <p:ext uri="{BB962C8B-B14F-4D97-AF65-F5344CB8AC3E}">
        <p14:creationId xmlns="" xmlns:p14="http://schemas.microsoft.com/office/powerpoint/2010/main" val="2217789451"/>
      </p:ext>
    </p:extLst>
  </p:cSld>
  <p:clrMapOvr>
    <a:masterClrMapping/>
  </p:clrMapOvr>
  <mc:AlternateContent xmlns:mc="http://schemas.openxmlformats.org/markup-compatibility/2006">
    <mc:Choice xmlns="" xmlns:p14="http://schemas.microsoft.com/office/powerpoint/2010/main" Requires="p14">
      <p:transition>
        <p14:flip dir="l"/>
        <p:sndAc>
          <p:stSnd>
            <p:snd r:embed="rId6"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0941 - pop.wav"/>
                                        </p:tgtEl>
                                      </p:cMediaNode>
                                    </p:audio>
                                  </p:subTnLst>
                                </p:cTn>
                              </p:par>
                              <p:par>
                                <p:cTn id="14" presetID="2" presetClass="entr" presetSubtype="4" fill="hold" grpId="0" nodeType="with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 calcmode="lin" valueType="num">
                                      <p:cBhvr additive="base">
                                        <p:cTn id="16"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0941 - p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864</Words>
  <Application>Microsoft Office PowerPoint</Application>
  <PresentationFormat>عرض على الشاشة (3:4)‏</PresentationFormat>
  <Paragraphs>58</Paragraphs>
  <Slides>36</Slides>
  <Notes>0</Notes>
  <HiddenSlides>0</HiddenSlides>
  <MMClips>0</MMClips>
  <ScaleCrop>false</ScaleCrop>
  <HeadingPairs>
    <vt:vector size="4" baseType="variant">
      <vt:variant>
        <vt:lpstr>سمة</vt:lpstr>
      </vt:variant>
      <vt:variant>
        <vt:i4>1</vt:i4>
      </vt:variant>
      <vt:variant>
        <vt:lpstr>عناوين الشرائح</vt:lpstr>
      </vt:variant>
      <vt:variant>
        <vt:i4>36</vt:i4>
      </vt:variant>
    </vt:vector>
  </HeadingPairs>
  <TitlesOfParts>
    <vt:vector size="37" baseType="lpstr">
      <vt:lpstr>Office Theme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البلاغة والنقد 2 – كتاب الطالب – المستوى الخامس – النظام الفصلي للتعليم الثانوي – المسار الأدبي ومدارس تحفيظ القرآن الكريم – الوحدة الثانية</dc:title>
  <dc:subject>5 - الدرس الخامس: مقاييس نقد الشعر (4 – مقاييس نقد الأسلوب)</dc:subject>
  <dc:creator>أ/ بندر الحازمي</dc:creator>
  <cp:keywords>حقيبة إنجاز المعلم والمعلمة</cp:keywords>
  <cp:lastModifiedBy>secretools world</cp:lastModifiedBy>
  <cp:revision>57</cp:revision>
  <dcterms:created xsi:type="dcterms:W3CDTF">2016-08-29T12:04:44Z</dcterms:created>
  <dcterms:modified xsi:type="dcterms:W3CDTF">2016-09-26T07:36:32Z</dcterms:modified>
</cp:coreProperties>
</file>