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60" r:id="rId2"/>
    <p:sldId id="263" r:id="rId3"/>
    <p:sldId id="380" r:id="rId4"/>
    <p:sldId id="381" r:id="rId5"/>
    <p:sldId id="383" r:id="rId6"/>
    <p:sldId id="385" r:id="rId7"/>
    <p:sldId id="386" r:id="rId8"/>
    <p:sldId id="268" r:id="rId9"/>
    <p:sldId id="387" r:id="rId10"/>
    <p:sldId id="370" r:id="rId11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18" autoAdjust="0"/>
    <p:restoredTop sz="94660"/>
  </p:normalViewPr>
  <p:slideViewPr>
    <p:cSldViewPr>
      <p:cViewPr varScale="1">
        <p:scale>
          <a:sx n="49" d="100"/>
          <a:sy n="49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9" name="مستطيل 8"/>
          <p:cNvSpPr/>
          <p:nvPr userDrawn="1"/>
        </p:nvSpPr>
        <p:spPr>
          <a:xfrm>
            <a:off x="683568" y="764704"/>
            <a:ext cx="7776864" cy="504056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8" name="Picture 4" descr="C:\Users\NORALMOALEM\Documents\1277831833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5" y="548680"/>
            <a:ext cx="8676710" cy="5798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1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374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275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عنوان 14"/>
          <p:cNvSpPr>
            <a:spLocks noGrp="1"/>
          </p:cNvSpPr>
          <p:nvPr>
            <p:ph type="title"/>
          </p:nvPr>
        </p:nvSpPr>
        <p:spPr>
          <a:xfrm>
            <a:off x="4139952" y="476672"/>
            <a:ext cx="4176464" cy="864096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47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365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9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211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272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69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10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5949280"/>
            <a:ext cx="2133600" cy="365125"/>
          </a:xfrm>
          <a:prstGeom prst="rect">
            <a:avLst/>
          </a:prstGeom>
        </p:spPr>
        <p:txBody>
          <a:bodyPr/>
          <a:lstStyle/>
          <a:p>
            <a:fld id="{C9B26DDC-D403-4938-9866-B8767864D004}" type="datetimeFigureOut">
              <a:rPr lang="ar-SA" smtClean="0"/>
              <a:t>04/12/1440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31B77-466A-471A-A02C-68D5044882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31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46122" y="511176"/>
            <a:ext cx="3744416" cy="8843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vert="horz" lIns="91440" tIns="45720" rIns="91440" bIns="45720" rtlCol="1" anchor="ctr">
            <a:normAutofit/>
          </a:bodyPr>
          <a:lstStyle/>
          <a:p>
            <a:r>
              <a:rPr lang="ar-SA" dirty="0" smtClean="0"/>
              <a:t>عنوان الدرس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ar-SA" dirty="0"/>
          </a:p>
        </p:txBody>
      </p:sp>
      <p:sp>
        <p:nvSpPr>
          <p:cNvPr id="7" name="خماسي 6">
            <a:hlinkClick r:id="" action="ppaction://hlinkshowjump?jump=previousslide"/>
          </p:cNvPr>
          <p:cNvSpPr/>
          <p:nvPr/>
        </p:nvSpPr>
        <p:spPr>
          <a:xfrm>
            <a:off x="5940152" y="6021288"/>
            <a:ext cx="2016224" cy="504056"/>
          </a:xfrm>
          <a:prstGeom prst="homePlat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السابق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شارة رتبة 7"/>
          <p:cNvSpPr/>
          <p:nvPr/>
        </p:nvSpPr>
        <p:spPr>
          <a:xfrm>
            <a:off x="7714474" y="6012662"/>
            <a:ext cx="504056" cy="50405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خماسي 8">
            <a:hlinkClick r:id="" action="ppaction://hlinkshowjump?jump=nextslide"/>
          </p:cNvPr>
          <p:cNvSpPr/>
          <p:nvPr/>
        </p:nvSpPr>
        <p:spPr>
          <a:xfrm flipH="1">
            <a:off x="1259632" y="6021288"/>
            <a:ext cx="2016224" cy="504056"/>
          </a:xfrm>
          <a:prstGeom prst="homePlat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التالي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شارة رتبة 9"/>
          <p:cNvSpPr/>
          <p:nvPr/>
        </p:nvSpPr>
        <p:spPr>
          <a:xfrm flipH="1">
            <a:off x="1006104" y="6023200"/>
            <a:ext cx="504056" cy="50405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75856" y="6029914"/>
            <a:ext cx="2664296" cy="4973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الرئيسية</a:t>
            </a:r>
            <a:endParaRPr lang="ar-SA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6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203848" y="903858"/>
            <a:ext cx="4968552" cy="652934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000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30793" y="152402"/>
            <a:ext cx="2082876" cy="756636"/>
            <a:chOff x="179512" y="692696"/>
            <a:chExt cx="2082876" cy="75663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53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18" y="2492897"/>
            <a:ext cx="543396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87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827584" y="567342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الواجب</a:t>
            </a:r>
            <a:endParaRPr lang="ar-EG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سحابة 1"/>
          <p:cNvSpPr/>
          <p:nvPr/>
        </p:nvSpPr>
        <p:spPr>
          <a:xfrm>
            <a:off x="683568" y="1772816"/>
            <a:ext cx="7642179" cy="381642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أتخيل زيارة ضيف لي، ثم أكتب في شفافيات ماذا يجب أن أتصرف عند مقابلته؟</a:t>
            </a:r>
            <a:endParaRPr lang="ar-SA" sz="3600" dirty="0"/>
          </a:p>
        </p:txBody>
      </p:sp>
      <p:sp>
        <p:nvSpPr>
          <p:cNvPr id="7" name="عنوان 2"/>
          <p:cNvSpPr>
            <a:spLocks noGrp="1"/>
          </p:cNvSpPr>
          <p:nvPr>
            <p:ph type="title"/>
          </p:nvPr>
        </p:nvSpPr>
        <p:spPr>
          <a:xfrm>
            <a:off x="4509323" y="522622"/>
            <a:ext cx="3816424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723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63888" y="522622"/>
            <a:ext cx="4761859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491880" y="1658938"/>
            <a:ext cx="5235987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C00000"/>
                </a:solidFill>
              </a:rPr>
              <a:t>أقابل كثيرًا من الزميلات في </a:t>
            </a:r>
            <a:r>
              <a:rPr lang="ar-SA" sz="3200" b="1" dirty="0" smtClean="0">
                <a:solidFill>
                  <a:srgbClr val="C00000"/>
                </a:solidFill>
              </a:rPr>
              <a:t>المدرسة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971601" y="2276872"/>
            <a:ext cx="77048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rgbClr val="DA0000"/>
                </a:solidFill>
                <a:latin typeface="MinionPro-Regular"/>
              </a:rPr>
              <a:t>• </a:t>
            </a:r>
            <a:r>
              <a:rPr lang="ar-SA" sz="3200" b="1" dirty="0">
                <a:solidFill>
                  <a:srgbClr val="000000"/>
                </a:solidFill>
                <a:latin typeface="AXtManalBold"/>
              </a:rPr>
              <a:t>ما </a:t>
            </a:r>
            <a:r>
              <a:rPr lang="ar-SA" sz="3200" b="1" dirty="0" smtClean="0">
                <a:solidFill>
                  <a:srgbClr val="000000"/>
                </a:solidFill>
                <a:latin typeface="AXtManalBold"/>
              </a:rPr>
              <a:t>اسم </a:t>
            </a:r>
            <a:r>
              <a:rPr lang="ar-SA" sz="3200" b="1" dirty="0">
                <a:solidFill>
                  <a:srgbClr val="000000"/>
                </a:solidFill>
                <a:latin typeface="AXtManalBold"/>
              </a:rPr>
              <a:t>معلمتك في العام </a:t>
            </a:r>
            <a:r>
              <a:rPr lang="ar-SA" sz="3200" b="1" dirty="0" smtClean="0">
                <a:solidFill>
                  <a:srgbClr val="000000"/>
                </a:solidFill>
                <a:latin typeface="AXtManalBold"/>
              </a:rPr>
              <a:t>الماضي</a:t>
            </a:r>
            <a:r>
              <a:rPr lang="ar-SA" sz="3200" b="1" dirty="0">
                <a:solidFill>
                  <a:srgbClr val="000000"/>
                </a:solidFill>
                <a:latin typeface="AXtManalBold"/>
              </a:rPr>
              <a:t>؟</a:t>
            </a:r>
          </a:p>
          <a:p>
            <a:r>
              <a:rPr lang="ar-SA" sz="3200" dirty="0">
                <a:solidFill>
                  <a:srgbClr val="DA0000"/>
                </a:solidFill>
                <a:latin typeface="MinionPro-Regular"/>
              </a:rPr>
              <a:t>• </a:t>
            </a:r>
            <a:r>
              <a:rPr lang="ar-SA" sz="3200" b="1" dirty="0">
                <a:solidFill>
                  <a:srgbClr val="000000"/>
                </a:solidFill>
                <a:latin typeface="AXtManalBold"/>
              </a:rPr>
              <a:t>ما </a:t>
            </a:r>
            <a:r>
              <a:rPr lang="ar-SA" sz="3200" b="1" dirty="0" smtClean="0">
                <a:solidFill>
                  <a:srgbClr val="000000"/>
                </a:solidFill>
                <a:latin typeface="AXtManalBold"/>
              </a:rPr>
              <a:t>اسم أول صديقة </a:t>
            </a:r>
            <a:r>
              <a:rPr lang="ar-SA" sz="3200" b="1" dirty="0">
                <a:solidFill>
                  <a:srgbClr val="000000"/>
                </a:solidFill>
                <a:latin typeface="AXtManalBold"/>
              </a:rPr>
              <a:t>تعرفت عليها؟</a:t>
            </a:r>
            <a:endParaRPr lang="ar-SA" sz="3200" dirty="0"/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2267745" y="3538260"/>
            <a:ext cx="6480720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أستقبل </a:t>
            </a:r>
            <a:r>
              <a:rPr lang="ar-SA" sz="3200" b="1" dirty="0">
                <a:solidFill>
                  <a:srgbClr val="C00000"/>
                </a:solidFill>
              </a:rPr>
              <a:t>العديد من الأقارب </a:t>
            </a:r>
            <a:r>
              <a:rPr lang="ar-SA" sz="3200" b="1" dirty="0" smtClean="0">
                <a:solidFill>
                  <a:srgbClr val="C00000"/>
                </a:solidFill>
              </a:rPr>
              <a:t>والصديقات وأزورهم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971601" y="4204245"/>
            <a:ext cx="77048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  <a:latin typeface="AXtManalBold"/>
              </a:rPr>
              <a:t>أرحب بالضيوف </a:t>
            </a:r>
            <a:r>
              <a:rPr lang="ar-SA" sz="2800" b="1" dirty="0">
                <a:solidFill>
                  <a:srgbClr val="000000"/>
                </a:solidFill>
                <a:latin typeface="AXtManalBold"/>
              </a:rPr>
              <a:t>في منزلنا </a:t>
            </a:r>
            <a:r>
              <a:rPr lang="ar-SA" sz="2800" b="1" dirty="0" smtClean="0">
                <a:solidFill>
                  <a:srgbClr val="000000"/>
                </a:solidFill>
                <a:latin typeface="AXtManalBold"/>
              </a:rPr>
              <a:t>وأقول </a:t>
            </a:r>
            <a:r>
              <a:rPr lang="ar-SA" sz="2800" b="1" dirty="0">
                <a:solidFill>
                  <a:srgbClr val="000000"/>
                </a:solidFill>
                <a:latin typeface="AXtManalBold"/>
              </a:rPr>
              <a:t>لهم</a:t>
            </a:r>
            <a:r>
              <a:rPr lang="ar-SA" sz="2800" b="1" dirty="0" smtClean="0">
                <a:solidFill>
                  <a:srgbClr val="000000"/>
                </a:solidFill>
                <a:latin typeface="AXtManalBold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AXtManalBold"/>
              </a:rPr>
              <a:t>السلام عليكم ورحمة الله وبركاته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AXtManalBold"/>
              </a:rPr>
              <a:t>أهلا وسهلاً بكم</a:t>
            </a:r>
            <a:endParaRPr lang="ar-SA" sz="2800" b="1" dirty="0">
              <a:solidFill>
                <a:schemeClr val="accent4">
                  <a:lumMod val="50000"/>
                </a:schemeClr>
              </a:solidFill>
              <a:latin typeface="AXtManalBold"/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54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68217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uild="p"/>
      <p:bldP spid="8" grpId="0" animBg="1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130621" y="620688"/>
            <a:ext cx="4329811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491880" y="1772816"/>
            <a:ext cx="5235987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C00000"/>
                </a:solidFill>
              </a:rPr>
              <a:t>كيف أتصرف عند مقابلة الآخرين؟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3563888" y="2564904"/>
            <a:ext cx="5040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أبتسم </a:t>
            </a:r>
            <a:r>
              <a:rPr lang="ar-SA" sz="2800" b="1" dirty="0">
                <a:solidFill>
                  <a:srgbClr val="0070C0"/>
                </a:solidFill>
                <a:latin typeface="AXtManalBold"/>
              </a:rPr>
              <a:t>للآخرين</a:t>
            </a: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أبدأ بالسلام والمصافحة.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أشاركهم </a:t>
            </a:r>
            <a:r>
              <a:rPr lang="ar-SA" sz="2800" b="1" dirty="0">
                <a:solidFill>
                  <a:srgbClr val="0070C0"/>
                </a:solidFill>
                <a:latin typeface="AXtManalBold"/>
              </a:rPr>
              <a:t>في </a:t>
            </a: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اللعب.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أتبادل </a:t>
            </a:r>
            <a:r>
              <a:rPr lang="ar-SA" sz="2800" b="1" dirty="0">
                <a:solidFill>
                  <a:srgbClr val="0070C0"/>
                </a:solidFill>
                <a:latin typeface="AXtManalBold"/>
              </a:rPr>
              <a:t>الحديث مع الآخرين </a:t>
            </a: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بصوت واضح ومسموع.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أنظر في وجه المتحدث ولا أقاطعه.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rgbClr val="0070C0"/>
                </a:solidFill>
                <a:latin typeface="AXtManalBold"/>
              </a:rPr>
              <a:t>أناديهم بأسمائهم </a:t>
            </a:r>
            <a:r>
              <a:rPr lang="ar-SA" sz="2800" b="1" dirty="0">
                <a:solidFill>
                  <a:srgbClr val="0070C0"/>
                </a:solidFill>
                <a:latin typeface="AXtManalBold"/>
              </a:rPr>
              <a:t>باحترام.</a:t>
            </a:r>
            <a:endParaRPr lang="ar-SA" sz="2800" dirty="0">
              <a:solidFill>
                <a:srgbClr val="0070C0"/>
              </a:solidFill>
            </a:endParaRPr>
          </a:p>
        </p:txBody>
      </p:sp>
      <p:sp>
        <p:nvSpPr>
          <p:cNvPr id="2" name="سهم إلى اليسار 1"/>
          <p:cNvSpPr/>
          <p:nvPr/>
        </p:nvSpPr>
        <p:spPr>
          <a:xfrm>
            <a:off x="3021113" y="2564904"/>
            <a:ext cx="1570496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النتيجة</a:t>
            </a:r>
            <a:endParaRPr lang="ar-SA" sz="3600" b="1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54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7" y="1973415"/>
            <a:ext cx="2915816" cy="221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88" y="2480612"/>
            <a:ext cx="6381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26051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865600" y="561291"/>
            <a:ext cx="4460147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491880" y="1658938"/>
            <a:ext cx="5235987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C00000"/>
                </a:solidFill>
              </a:rPr>
              <a:t>كيف أتصرف عند مقابلة الآخرين؟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3563888" y="2564904"/>
            <a:ext cx="5040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ar-SA" sz="2800" b="1" dirty="0">
                <a:latin typeface="AXtManalBold"/>
              </a:rPr>
              <a:t>لا </a:t>
            </a:r>
            <a:r>
              <a:rPr lang="ar-SA" sz="2800" b="1" dirty="0" smtClean="0">
                <a:latin typeface="AXtManalBold"/>
              </a:rPr>
              <a:t>أُسلم </a:t>
            </a:r>
            <a:r>
              <a:rPr lang="ar-SA" sz="2800" b="1" dirty="0">
                <a:latin typeface="AXtManalBold"/>
              </a:rPr>
              <a:t>ولا </a:t>
            </a:r>
            <a:r>
              <a:rPr lang="ar-SA" sz="2800" b="1" dirty="0" smtClean="0">
                <a:latin typeface="AXtManalBold"/>
              </a:rPr>
              <a:t>أرد </a:t>
            </a:r>
            <a:r>
              <a:rPr lang="ar-SA" sz="2800" b="1" dirty="0">
                <a:latin typeface="AXtManalBold"/>
              </a:rPr>
              <a:t>ال </a:t>
            </a:r>
            <a:r>
              <a:rPr lang="ar-SA" sz="2800" b="1" dirty="0" smtClean="0">
                <a:latin typeface="AXtManalBold"/>
              </a:rPr>
              <a:t>سلام</a:t>
            </a:r>
            <a:r>
              <a:rPr lang="ar-SA" sz="2800" b="1" dirty="0">
                <a:latin typeface="AXtManalBold"/>
              </a:rPr>
              <a:t>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latin typeface="AXtManalBold"/>
              </a:rPr>
              <a:t>لا أصغي </a:t>
            </a:r>
            <a:r>
              <a:rPr lang="ar-SA" sz="2800" b="1" dirty="0">
                <a:latin typeface="AXtManalBold"/>
              </a:rPr>
              <a:t>لكلامهم </a:t>
            </a:r>
            <a:r>
              <a:rPr lang="ar-SA" sz="2800" b="1" dirty="0" smtClean="0">
                <a:latin typeface="AXtManalBold"/>
              </a:rPr>
              <a:t>ولا أنتبه </a:t>
            </a:r>
            <a:r>
              <a:rPr lang="ar-SA" sz="2800" b="1" dirty="0">
                <a:latin typeface="AXtManalBold"/>
              </a:rPr>
              <a:t>للمتحدث.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latin typeface="AXtManalBold"/>
              </a:rPr>
              <a:t>لا أتكلم وألتزم الصمت</a:t>
            </a:r>
            <a:r>
              <a:rPr lang="ar-SA" sz="2800" b="1" dirty="0">
                <a:latin typeface="AXtManalBold"/>
              </a:rPr>
              <a:t>.</a:t>
            </a:r>
          </a:p>
          <a:p>
            <a:pPr marL="514350" indent="-514350">
              <a:buAutoNum type="arabicPeriod"/>
            </a:pPr>
            <a:r>
              <a:rPr lang="ar-SA" sz="2800" b="1" dirty="0" smtClean="0">
                <a:latin typeface="AXtManalBold"/>
              </a:rPr>
              <a:t>لا أشاركهم </a:t>
            </a:r>
            <a:r>
              <a:rPr lang="ar-SA" sz="2800" b="1" dirty="0">
                <a:latin typeface="AXtManalBold"/>
              </a:rPr>
              <a:t>في اللعب.</a:t>
            </a:r>
            <a:endParaRPr lang="ar-SA" sz="2800" dirty="0"/>
          </a:p>
        </p:txBody>
      </p:sp>
      <p:sp>
        <p:nvSpPr>
          <p:cNvPr id="2" name="سهم إلى اليسار 1"/>
          <p:cNvSpPr/>
          <p:nvPr/>
        </p:nvSpPr>
        <p:spPr>
          <a:xfrm>
            <a:off x="3865600" y="4380786"/>
            <a:ext cx="2218568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النتيجة</a:t>
            </a:r>
            <a:endParaRPr lang="ar-SA" sz="3600" b="1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55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22" y="3068960"/>
            <a:ext cx="3035694" cy="288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12270"/>
            <a:ext cx="1545704" cy="123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42577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347864" y="522622"/>
            <a:ext cx="4977883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491880" y="1658938"/>
            <a:ext cx="5235987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C00000"/>
                </a:solidFill>
              </a:rPr>
              <a:t>من علامات الخجل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1460416" y="2372687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ar-SA" sz="2400" b="1" dirty="0">
                <a:latin typeface="AXtManalBold"/>
              </a:rPr>
              <a:t>تعرّق اليدين.</a:t>
            </a:r>
          </a:p>
          <a:p>
            <a:pPr marL="514350" indent="-514350">
              <a:buAutoNum type="arabicPeriod"/>
            </a:pPr>
            <a:r>
              <a:rPr lang="ar-SA" sz="2400" b="1" dirty="0" smtClean="0">
                <a:latin typeface="AXtManalBold"/>
              </a:rPr>
              <a:t>الارتباك </a:t>
            </a:r>
            <a:r>
              <a:rPr lang="ar-SA" sz="2400" b="1" dirty="0">
                <a:latin typeface="AXtManalBold"/>
              </a:rPr>
              <a:t>والتلعثم عند الكلام.</a:t>
            </a:r>
          </a:p>
          <a:p>
            <a:pPr marL="514350" indent="-514350">
              <a:buAutoNum type="arabicPeriod"/>
            </a:pPr>
            <a:r>
              <a:rPr lang="ar-SA" sz="2400" b="1" dirty="0" smtClean="0">
                <a:latin typeface="AXtManalBold"/>
              </a:rPr>
              <a:t>عدم </a:t>
            </a:r>
            <a:r>
              <a:rPr lang="ar-SA" sz="2400" b="1" dirty="0">
                <a:latin typeface="AXtManalBold"/>
              </a:rPr>
              <a:t>القدرة على الدخول في </a:t>
            </a:r>
            <a:r>
              <a:rPr lang="ar-SA" sz="2400" b="1" dirty="0" smtClean="0">
                <a:latin typeface="AXtManalBold"/>
              </a:rPr>
              <a:t>المكان الذي </a:t>
            </a:r>
            <a:r>
              <a:rPr lang="ar-SA" sz="2400" b="1" dirty="0">
                <a:latin typeface="AXtManalBold"/>
              </a:rPr>
              <a:t>فيه </a:t>
            </a:r>
            <a:r>
              <a:rPr lang="ar-SA" sz="2400" b="1" dirty="0" smtClean="0">
                <a:latin typeface="AXtManalBold"/>
              </a:rPr>
              <a:t>أناس</a:t>
            </a:r>
            <a:r>
              <a:rPr lang="ar-SA" sz="2400" b="1" dirty="0">
                <a:latin typeface="AXtManalBold"/>
              </a:rPr>
              <a:t>.</a:t>
            </a:r>
            <a:endParaRPr lang="ar-SA" sz="2400" dirty="0"/>
          </a:p>
        </p:txBody>
      </p:sp>
      <p:sp>
        <p:nvSpPr>
          <p:cNvPr id="8" name="مخطط انسيابي: بيانات مخزّنة 7"/>
          <p:cNvSpPr/>
          <p:nvPr/>
        </p:nvSpPr>
        <p:spPr>
          <a:xfrm>
            <a:off x="7452320" y="4190608"/>
            <a:ext cx="1497672" cy="1368152"/>
          </a:xfrm>
          <a:prstGeom prst="flowChartOnlineStorag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نشاط1</a:t>
            </a:r>
            <a:endParaRPr lang="ar-SA" sz="3600" b="1" dirty="0"/>
          </a:p>
        </p:txBody>
      </p:sp>
      <p:sp>
        <p:nvSpPr>
          <p:cNvPr id="4" name="موجة مزدوجة 3"/>
          <p:cNvSpPr/>
          <p:nvPr/>
        </p:nvSpPr>
        <p:spPr>
          <a:xfrm>
            <a:off x="539552" y="3709680"/>
            <a:ext cx="6912768" cy="2228939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300" b="1" dirty="0">
                <a:solidFill>
                  <a:srgbClr val="FF0000"/>
                </a:solidFill>
                <a:latin typeface="AXtManalBLack"/>
              </a:rPr>
              <a:t>اختاري </a:t>
            </a:r>
            <a:r>
              <a:rPr lang="ar-SA" sz="2300" b="1" dirty="0" smtClean="0">
                <a:solidFill>
                  <a:srgbClr val="FF0000"/>
                </a:solidFill>
                <a:latin typeface="AXtManalBLack"/>
              </a:rPr>
              <a:t>ما ترينه مناسباً </a:t>
            </a:r>
            <a:r>
              <a:rPr lang="ar-SA" sz="2300" b="1" dirty="0">
                <a:solidFill>
                  <a:srgbClr val="FF0000"/>
                </a:solidFill>
                <a:latin typeface="AXtManalBLack"/>
              </a:rPr>
              <a:t>كي </a:t>
            </a:r>
            <a:r>
              <a:rPr lang="ar-SA" sz="2300" b="1" dirty="0" smtClean="0">
                <a:solidFill>
                  <a:srgbClr val="FF0000"/>
                </a:solidFill>
                <a:latin typeface="AXtManalBLack"/>
              </a:rPr>
              <a:t>تساعدي </a:t>
            </a:r>
            <a:r>
              <a:rPr lang="ar-SA" sz="2300" b="1" dirty="0">
                <a:solidFill>
                  <a:srgbClr val="FF0000"/>
                </a:solidFill>
                <a:latin typeface="AXtManalBLack"/>
              </a:rPr>
              <a:t>زميلتك التي </a:t>
            </a:r>
            <a:r>
              <a:rPr lang="ar-SA" sz="2300" b="1" dirty="0" smtClean="0">
                <a:solidFill>
                  <a:srgbClr val="FF0000"/>
                </a:solidFill>
                <a:latin typeface="AXtManalBLack"/>
              </a:rPr>
              <a:t>تعاني من </a:t>
            </a:r>
            <a:r>
              <a:rPr lang="ar-SA" sz="2300" b="1" dirty="0">
                <a:solidFill>
                  <a:srgbClr val="FF0000"/>
                </a:solidFill>
                <a:latin typeface="AXtManalBLack"/>
              </a:rPr>
              <a:t>الخجل: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تشاركينها 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اللعب.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تكثرين 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الحديث </a:t>
            </a: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معها</a:t>
            </a:r>
            <a:endParaRPr lang="ar-SA" sz="2000" b="1" dirty="0">
              <a:solidFill>
                <a:srgbClr val="000000"/>
              </a:solidFill>
              <a:latin typeface="AXtManalBLack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تعرفينها 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على </a:t>
            </a: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أكبر 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عدد من </a:t>
            </a: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الصديقات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r-SA" sz="2000" b="1" dirty="0" smtClean="0">
                <a:solidFill>
                  <a:srgbClr val="000000"/>
                </a:solidFill>
                <a:latin typeface="AXtManalBLack"/>
              </a:rPr>
              <a:t>جميع </a:t>
            </a:r>
            <a:r>
              <a:rPr lang="ar-SA" sz="2000" b="1" dirty="0">
                <a:solidFill>
                  <a:srgbClr val="000000"/>
                </a:solidFill>
                <a:latin typeface="AXtManalBLack"/>
              </a:rPr>
              <a:t>ما تقدم.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7035627" y="4979055"/>
            <a:ext cx="6174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 2"/>
              </a:rPr>
              <a:t></a:t>
            </a:r>
            <a:endParaRPr lang="ar-SA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56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390011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8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09323" y="522622"/>
            <a:ext cx="3816424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567342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  <a:endParaRPr lang="ar-EG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3491880" y="1658938"/>
            <a:ext cx="5235987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>
                <a:solidFill>
                  <a:srgbClr val="C00000"/>
                </a:solidFill>
              </a:rPr>
              <a:t>تجنبي الخجل في المواقف التالية: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1460416" y="2372687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3200" b="1" dirty="0">
                <a:latin typeface="AXtManalBold"/>
              </a:rPr>
              <a:t>عند </a:t>
            </a:r>
            <a:r>
              <a:rPr lang="ar-SA" sz="3200" b="1" dirty="0" smtClean="0">
                <a:latin typeface="AXtManalBold"/>
              </a:rPr>
              <a:t>السؤال </a:t>
            </a:r>
            <a:r>
              <a:rPr lang="ar-SA" sz="3200" b="1" dirty="0">
                <a:latin typeface="AXtManalBold"/>
              </a:rPr>
              <a:t>في </a:t>
            </a:r>
            <a:r>
              <a:rPr lang="ar-SA" sz="3200" b="1" dirty="0" smtClean="0">
                <a:latin typeface="AXtManalBold"/>
              </a:rPr>
              <a:t>أمر </a:t>
            </a:r>
            <a:r>
              <a:rPr lang="ar-SA" sz="3200" b="1" dirty="0">
                <a:latin typeface="AXtManalBold"/>
              </a:rPr>
              <a:t>من </a:t>
            </a:r>
            <a:r>
              <a:rPr lang="ar-SA" sz="3200" b="1" dirty="0" smtClean="0">
                <a:latin typeface="AXtManalBold"/>
              </a:rPr>
              <a:t>أمور </a:t>
            </a:r>
            <a:r>
              <a:rPr lang="ar-SA" sz="3200" b="1" dirty="0">
                <a:latin typeface="AXtManalBold"/>
              </a:rPr>
              <a:t>الدين.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AXtManalBold"/>
              </a:rPr>
              <a:t>عند سؤال </a:t>
            </a:r>
            <a:r>
              <a:rPr lang="ar-SA" sz="3200" b="1" dirty="0">
                <a:latin typeface="AXtManalBold"/>
              </a:rPr>
              <a:t>المعلمة فيما تعذر عليك فهمه.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AXtManalBold"/>
              </a:rPr>
              <a:t>عند </a:t>
            </a:r>
            <a:r>
              <a:rPr lang="ar-SA" sz="3200" b="1" dirty="0">
                <a:latin typeface="AXtManalBold"/>
              </a:rPr>
              <a:t>معرفة </a:t>
            </a:r>
            <a:r>
              <a:rPr lang="ar-SA" sz="3200" b="1" dirty="0" smtClean="0">
                <a:latin typeface="AXtManalBold"/>
              </a:rPr>
              <a:t>إجابة </a:t>
            </a:r>
            <a:r>
              <a:rPr lang="ar-SA" sz="3200" b="1" dirty="0">
                <a:latin typeface="AXtManalBold"/>
              </a:rPr>
              <a:t>لم </a:t>
            </a:r>
            <a:r>
              <a:rPr lang="ar-SA" sz="3200" b="1" dirty="0" smtClean="0">
                <a:latin typeface="AXtManalBold"/>
              </a:rPr>
              <a:t>تتأكدي </a:t>
            </a:r>
            <a:r>
              <a:rPr lang="ar-SA" sz="3200" b="1" dirty="0">
                <a:latin typeface="AXtManalBold"/>
              </a:rPr>
              <a:t>من </a:t>
            </a:r>
            <a:r>
              <a:rPr lang="ar-SA" sz="3200" b="1" dirty="0" smtClean="0">
                <a:latin typeface="AXtManalBold"/>
              </a:rPr>
              <a:t>صحتها</a:t>
            </a:r>
            <a:r>
              <a:rPr lang="ar-SA" sz="3200" b="1" dirty="0">
                <a:latin typeface="AXtManalBold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AXtManalBold"/>
              </a:rPr>
              <a:t>عند نصيحتك </a:t>
            </a:r>
            <a:r>
              <a:rPr lang="ar-SA" sz="3200" b="1" dirty="0">
                <a:latin typeface="AXtManalBold"/>
              </a:rPr>
              <a:t>لمن يخطئ.</a:t>
            </a:r>
            <a:endParaRPr lang="ar-SA" sz="3200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57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16" y="2432364"/>
            <a:ext cx="21336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83579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00384" y="705307"/>
            <a:ext cx="3860048" cy="851485"/>
          </a:xfrm>
        </p:spPr>
        <p:txBody>
          <a:bodyPr/>
          <a:lstStyle/>
          <a:p>
            <a:r>
              <a:rPr lang="ar-EG" sz="4000" dirty="0" smtClean="0">
                <a:solidFill>
                  <a:prstClr val="white"/>
                </a:solidFill>
              </a:rPr>
              <a:t>إرشادات عامة</a:t>
            </a:r>
            <a:endParaRPr lang="ar-SA" sz="6000" dirty="0"/>
          </a:p>
        </p:txBody>
      </p:sp>
      <p:sp>
        <p:nvSpPr>
          <p:cNvPr id="14" name="مستطيل 13"/>
          <p:cNvSpPr/>
          <p:nvPr/>
        </p:nvSpPr>
        <p:spPr>
          <a:xfrm>
            <a:off x="611560" y="1916832"/>
            <a:ext cx="79776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>
              <a:buAutoNum type="arabicPeriod"/>
            </a:pP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ديننا يحثنا على الحياء؛ لأنه من الإيمان.</a:t>
            </a:r>
          </a:p>
          <a:p>
            <a:pPr marL="514350" indent="-514350" algn="justLow">
              <a:buAutoNum type="arabicPeriod"/>
            </a:pP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كثرة الصديقات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والتعاون معهن </a:t>
            </a: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يساعد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في </a:t>
            </a: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التغلب على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الخجل.</a:t>
            </a:r>
          </a:p>
          <a:p>
            <a:pPr marL="514350" indent="-514350" algn="justLow">
              <a:buAutoNum type="arabicPeriod"/>
            </a:pP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الخجل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الزائد قد يتحول </a:t>
            </a: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إلى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خوف.</a:t>
            </a:r>
          </a:p>
          <a:p>
            <a:pPr marL="514350" indent="-514350" algn="justLow">
              <a:buAutoNum type="arabicPeriod"/>
            </a:pP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الخجل ليس 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الحياء.</a:t>
            </a:r>
          </a:p>
          <a:p>
            <a:pPr marL="514350" indent="-514350" algn="justLow">
              <a:buAutoNum type="arabicPeriod"/>
            </a:pPr>
            <a:r>
              <a:rPr lang="ar-SA" sz="3400" b="1" dirty="0" smtClean="0">
                <a:solidFill>
                  <a:srgbClr val="0070C0"/>
                </a:solidFill>
                <a:latin typeface="AXtManalBold"/>
              </a:rPr>
              <a:t>الحياء صفة من صفات الأنبياء والصحابة والتابعين</a:t>
            </a:r>
            <a:r>
              <a:rPr lang="ar-SA" sz="3400" b="1" dirty="0">
                <a:solidFill>
                  <a:srgbClr val="0070C0"/>
                </a:solidFill>
                <a:latin typeface="AXtManalBold"/>
              </a:rPr>
              <a:t>.</a:t>
            </a:r>
            <a:endParaRPr lang="ar-SA" sz="3400" dirty="0">
              <a:solidFill>
                <a:srgbClr val="0070C0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57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32443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827584" y="567342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هيا نمرج</a:t>
            </a:r>
            <a:endParaRPr lang="ar-EG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عنوان 2"/>
          <p:cNvSpPr>
            <a:spLocks noGrp="1"/>
          </p:cNvSpPr>
          <p:nvPr>
            <p:ph type="title"/>
          </p:nvPr>
        </p:nvSpPr>
        <p:spPr>
          <a:xfrm>
            <a:off x="4509323" y="522622"/>
            <a:ext cx="3816424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000" dirty="0"/>
          </a:p>
        </p:txBody>
      </p:sp>
      <p:sp>
        <p:nvSpPr>
          <p:cNvPr id="3" name="مستطيل 2"/>
          <p:cNvSpPr/>
          <p:nvPr/>
        </p:nvSpPr>
        <p:spPr>
          <a:xfrm>
            <a:off x="5112532" y="1628800"/>
            <a:ext cx="363593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FF0040"/>
                </a:solidFill>
                <a:latin typeface="AXtManalBLack"/>
              </a:rPr>
              <a:t>ألوّن الصفات </a:t>
            </a:r>
            <a:r>
              <a:rPr lang="ar-SA" sz="2800" b="1" dirty="0">
                <a:solidFill>
                  <a:srgbClr val="FF0040"/>
                </a:solidFill>
                <a:latin typeface="AXtManalBLack"/>
              </a:rPr>
              <a:t>التي </a:t>
            </a:r>
            <a:r>
              <a:rPr lang="ar-SA" sz="2800" b="1" dirty="0" smtClean="0">
                <a:solidFill>
                  <a:srgbClr val="FF0040"/>
                </a:solidFill>
                <a:latin typeface="AXtManalBLack"/>
              </a:rPr>
              <a:t>أتصف </a:t>
            </a:r>
            <a:r>
              <a:rPr lang="ar-SA" sz="2800" b="1" dirty="0">
                <a:solidFill>
                  <a:srgbClr val="FF0040"/>
                </a:solidFill>
                <a:latin typeface="AXtManalBLack"/>
              </a:rPr>
              <a:t>بها:</a:t>
            </a:r>
            <a:endParaRPr lang="ar-SA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6318938" cy="428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36129"/>
            <a:ext cx="14903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5"/>
            <a:ext cx="1494402" cy="4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6130"/>
            <a:ext cx="149440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مجموعة 8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58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26479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827584" y="567342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هيا نمرح </a:t>
            </a:r>
            <a:endParaRPr lang="ar-EG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عنوان 2"/>
          <p:cNvSpPr>
            <a:spLocks noGrp="1"/>
          </p:cNvSpPr>
          <p:nvPr>
            <p:ph type="title"/>
          </p:nvPr>
        </p:nvSpPr>
        <p:spPr>
          <a:xfrm>
            <a:off x="3563888" y="522622"/>
            <a:ext cx="4761859" cy="851485"/>
          </a:xfrm>
        </p:spPr>
        <p:txBody>
          <a:bodyPr/>
          <a:lstStyle/>
          <a:p>
            <a:r>
              <a:rPr lang="ar-SA" dirty="0">
                <a:solidFill>
                  <a:prstClr val="white"/>
                </a:solidFill>
              </a:rPr>
              <a:t>كيف أتصرف عند مقابلة الآخرين؟</a:t>
            </a:r>
            <a:endParaRPr lang="ar-SA" sz="4000" dirty="0"/>
          </a:p>
        </p:txBody>
      </p:sp>
      <p:sp>
        <p:nvSpPr>
          <p:cNvPr id="3" name="مستطيل 2"/>
          <p:cNvSpPr/>
          <p:nvPr/>
        </p:nvSpPr>
        <p:spPr>
          <a:xfrm>
            <a:off x="395536" y="1628800"/>
            <a:ext cx="835292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أشطب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الكلمات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أدناه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من الجدول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لأصل إلى أحرف كلمة تدل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على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سلوك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مرغوب فيه, ثم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أكتبها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في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المستطيل لأكمل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بها العبارة المطلوبة, و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أدعو 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زميلاتي </a:t>
            </a:r>
            <a:r>
              <a:rPr lang="ar-SA" sz="2000" b="1" dirty="0" smtClean="0">
                <a:solidFill>
                  <a:srgbClr val="FF0040"/>
                </a:solidFill>
                <a:latin typeface="AXtManalBLack"/>
              </a:rPr>
              <a:t>للتحلي بهذا السلوك</a:t>
            </a:r>
            <a:r>
              <a:rPr lang="ar-SA" sz="2000" b="1" dirty="0">
                <a:solidFill>
                  <a:srgbClr val="FF0040"/>
                </a:solidFill>
                <a:latin typeface="AXtManalBLack"/>
              </a:rPr>
              <a:t>.</a:t>
            </a:r>
            <a:endParaRPr lang="ar-SA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41"/>
          <a:stretch/>
        </p:blipFill>
        <p:spPr bwMode="auto">
          <a:xfrm>
            <a:off x="4716016" y="2420487"/>
            <a:ext cx="3789000" cy="67323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6" t="26121" r="12248"/>
          <a:stretch/>
        </p:blipFill>
        <p:spPr bwMode="auto">
          <a:xfrm>
            <a:off x="4968044" y="2870056"/>
            <a:ext cx="3284944" cy="307273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رابط مستقيم 4"/>
          <p:cNvCxnSpPr/>
          <p:nvPr/>
        </p:nvCxnSpPr>
        <p:spPr>
          <a:xfrm flipH="1">
            <a:off x="5493590" y="3443514"/>
            <a:ext cx="1512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H="1">
            <a:off x="6243691" y="4941168"/>
            <a:ext cx="1512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H="1">
            <a:off x="6202763" y="4221088"/>
            <a:ext cx="1512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H="1">
            <a:off x="6243691" y="5661248"/>
            <a:ext cx="1512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724218" y="3529260"/>
            <a:ext cx="3487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الحياء 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الإيمان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مجموعة 11"/>
          <p:cNvGrpSpPr/>
          <p:nvPr/>
        </p:nvGrpSpPr>
        <p:grpSpPr>
          <a:xfrm>
            <a:off x="30793" y="111128"/>
            <a:ext cx="2082876" cy="756636"/>
            <a:chOff x="179512" y="692696"/>
            <a:chExt cx="2082876" cy="75663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92696"/>
              <a:ext cx="2082876" cy="756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مربع نص 4"/>
            <p:cNvSpPr txBox="1"/>
            <p:nvPr/>
          </p:nvSpPr>
          <p:spPr>
            <a:xfrm>
              <a:off x="887524" y="899428"/>
              <a:ext cx="120720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كتاب الطالب</a:t>
              </a:r>
              <a:endPara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مربع نص 5"/>
            <p:cNvSpPr txBox="1"/>
            <p:nvPr/>
          </p:nvSpPr>
          <p:spPr>
            <a:xfrm>
              <a:off x="179512" y="899428"/>
              <a:ext cx="6814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E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59</a:t>
              </a:r>
              <a:endPara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08736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385</Words>
  <Application>Microsoft Office PowerPoint</Application>
  <PresentationFormat>عرض على الشاشة (3:4)‏</PresentationFormat>
  <Paragraphs>82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كيف أتصرف عند مقابلة الآخرين؟</vt:lpstr>
      <vt:lpstr>كيف أتصرف عند مقابلة الآخرين؟</vt:lpstr>
      <vt:lpstr>كيف أتصرف عند مقابلة الآخرين؟</vt:lpstr>
      <vt:lpstr>كيف أتصرف عند مقابلة الآخرين؟</vt:lpstr>
      <vt:lpstr>كيف أتصرف عند مقابلة الآخرين؟</vt:lpstr>
      <vt:lpstr>كيف أتصرف عند مقابلة الآخرين؟</vt:lpstr>
      <vt:lpstr>إرشادات عامة</vt:lpstr>
      <vt:lpstr>كيف أتصرف عند مقابلة الآخرين؟</vt:lpstr>
      <vt:lpstr>كيف أتصرف عند مقابلة الآخرين؟</vt:lpstr>
      <vt:lpstr>كيف أتصرف عند مقابلة الآخرين؟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NORALMOALEM</dc:creator>
  <cp:lastModifiedBy>Arab Doha</cp:lastModifiedBy>
  <cp:revision>85</cp:revision>
  <dcterms:created xsi:type="dcterms:W3CDTF">2015-03-17T18:44:23Z</dcterms:created>
  <dcterms:modified xsi:type="dcterms:W3CDTF">2019-08-05T16:47:44Z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DA8001F7-B120-4E2B-ADD3-331C2177BC2B</vt:lpwstr>
  </property>
  <property fmtid="{D5CDD505-2E9C-101B-9397-08002B2CF9AE}" pid="3" name="ArticulatePath">
    <vt:lpwstr>كامل</vt:lpwstr>
  </property>
</Properties>
</file>