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224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6645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203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676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032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15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124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4158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389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732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139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584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500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6948264" y="0"/>
            <a:ext cx="219573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00" b="1" dirty="0" smtClean="0"/>
              <a:t>المملكة العربية السعودية</a:t>
            </a:r>
          </a:p>
          <a:p>
            <a:r>
              <a:rPr lang="ar-SA" sz="1100" b="1" dirty="0" smtClean="0"/>
              <a:t>وزارة التربية والتعليم</a:t>
            </a:r>
          </a:p>
          <a:p>
            <a:r>
              <a:rPr lang="ar-SA" sz="1100" b="1" dirty="0" smtClean="0"/>
              <a:t>الإدارة العامة للتربية والتعليم بالرياض</a:t>
            </a:r>
          </a:p>
          <a:p>
            <a:r>
              <a:rPr lang="ar-SA" sz="1100" b="1" dirty="0" smtClean="0"/>
              <a:t>المدرسة   المتوسطة الثامنة</a:t>
            </a:r>
            <a:endParaRPr lang="ar-SA" sz="11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50"/>
            <a:ext cx="1584000" cy="72322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823678" y="448018"/>
            <a:ext cx="180020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1600" dirty="0" smtClean="0">
                <a:cs typeface="Old Antic Decorative" panose="02010400000000000000" pitchFamily="2" charset="-78"/>
              </a:rPr>
              <a:t>التخطيط اليومي للدروس</a:t>
            </a:r>
            <a:endParaRPr lang="ar-SA" sz="1600" dirty="0">
              <a:cs typeface="Old Antic Decorative" panose="02010400000000000000" pitchFamily="2" charset="-78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565718"/>
              </p:ext>
            </p:extLst>
          </p:nvPr>
        </p:nvGraphicFramePr>
        <p:xfrm>
          <a:off x="11112" y="908720"/>
          <a:ext cx="9132888" cy="15087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520032"/>
                <a:gridCol w="3987737"/>
                <a:gridCol w="651023"/>
                <a:gridCol w="664473"/>
                <a:gridCol w="598094"/>
                <a:gridCol w="711529"/>
              </a:tblGrid>
              <a:tr h="156017">
                <a:tc gridSpan="2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عنوان الدرس    </a:t>
                      </a:r>
                      <a:r>
                        <a:rPr lang="ar-SA" sz="1050" b="1" dirty="0" smtClean="0"/>
                        <a:t> </a:t>
                      </a:r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Monotype Koufi"/>
                        </a:rPr>
                        <a:t>مقاييس التشتت                                                                               </a:t>
                      </a:r>
                      <a:r>
                        <a:rPr lang="ar-SA" sz="1050" b="1" dirty="0" smtClean="0"/>
                        <a:t>مكان </a:t>
                      </a:r>
                      <a:r>
                        <a:rPr lang="ar-SA" sz="1050" b="1" dirty="0" smtClean="0"/>
                        <a:t>تنفيذ الدرس: الفصل -  المعمل - غرفة المصادر</a:t>
                      </a:r>
                      <a:endParaRPr lang="ar-SA" sz="105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الوحدة: </a:t>
                      </a:r>
                      <a:r>
                        <a:rPr lang="ar-SA" sz="1050" b="1" dirty="0" smtClean="0"/>
                        <a:t>9</a:t>
                      </a:r>
                      <a:endParaRPr lang="ar-SA" sz="105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56017">
                <a:tc rowSpan="5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050" b="1" u="sng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المفردات :</a:t>
                      </a:r>
                      <a:endParaRPr lang="en-US" sz="9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مقاييس التشتت</a:t>
                      </a:r>
                      <a:endParaRPr lang="en-US" sz="9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الربيعـات</a:t>
                      </a:r>
                      <a:endParaRPr lang="en-US" sz="9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الربيع الأدنى  ،  الربيع الأعلى</a:t>
                      </a:r>
                      <a:endParaRPr lang="en-US" sz="9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المـدى الربيعي</a:t>
                      </a:r>
                      <a:endParaRPr lang="en-US" sz="9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القيم المتطرفـة</a:t>
                      </a: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50" b="1" u="sng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فكرة الدرس</a:t>
                      </a:r>
                      <a:endParaRPr lang="en-US" sz="9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أجد مقاييس التشتت لمجموعة من البيانات </a:t>
                      </a: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اليوم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التاريخ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الصف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الحصة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2-5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2-6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3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2123728" y="2708920"/>
            <a:ext cx="69127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383451"/>
              </p:ext>
            </p:extLst>
          </p:nvPr>
        </p:nvGraphicFramePr>
        <p:xfrm>
          <a:off x="0" y="2181057"/>
          <a:ext cx="9144000" cy="469887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4938"/>
                <a:gridCol w="529638"/>
                <a:gridCol w="4912048"/>
                <a:gridCol w="1265064"/>
                <a:gridCol w="1792312"/>
              </a:tblGrid>
              <a:tr h="498728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خطوات الدرس: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المدة الزمنية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سير الدرس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الوسائل التعليمية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استراتيجية التدريس</a:t>
                      </a:r>
                      <a:r>
                        <a:rPr lang="ar-SA" sz="1200" b="1" baseline="0" dirty="0" smtClean="0"/>
                        <a:t> </a:t>
                      </a:r>
                      <a:r>
                        <a:rPr lang="ar-SA" sz="1200" b="1" dirty="0" smtClean="0"/>
                        <a:t>المستخدمة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6896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التقديم (التركيز)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5د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u="sng" dirty="0" smtClean="0">
                          <a:solidFill>
                            <a:srgbClr val="FF0000"/>
                          </a:solidFill>
                        </a:rPr>
                        <a:t>الربط بالحياة </a:t>
                      </a:r>
                      <a:r>
                        <a:rPr lang="ar-SA" sz="14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: 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1- ما قبل الدرس :</a:t>
                      </a:r>
                      <a:r>
                        <a:rPr lang="ar-SA" sz="1100" b="1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إيجاد قيم المدى والمتوسط الحسابي والوسيط والمنوال لمجموعة من البيانات .</a:t>
                      </a:r>
                      <a:r>
                        <a:rPr lang="en-US" sz="105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r>
                        <a:rPr lang="ar-SA" sz="1200" b="1" dirty="0" smtClean="0">
                          <a:effectLst/>
                          <a:latin typeface="Times New Roman"/>
                          <a:cs typeface="Traditional Arabic"/>
                        </a:rPr>
                        <a:t>2- ضمن الدرس :</a:t>
                      </a:r>
                      <a:r>
                        <a:rPr lang="ar-SA" sz="1100" b="1" dirty="0" smtClean="0">
                          <a:solidFill>
                            <a:srgbClr val="0000FF"/>
                          </a:solidFill>
                          <a:effectLst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cs typeface="Traditional Arabic"/>
                        </a:rPr>
                        <a:t>فهم معنى الوسيط وإيجاده لمجموعة من البيانات .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   وسوف يتم تحقيق ذلك أثناء الدرس من خلال مناقشة الأمثلة والتدريبات .</a:t>
                      </a:r>
                      <a:endParaRPr lang="ar-SA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107028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التدريس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10د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dirty="0" smtClean="0"/>
                        <a:t>  </a:t>
                      </a:r>
                      <a:r>
                        <a:rPr lang="ar-SA" sz="1200" b="1" u="sng" dirty="0" smtClean="0">
                          <a:solidFill>
                            <a:srgbClr val="984806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أسئلة التعزيز :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أنظر دليل المعلم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u="sng" dirty="0" smtClean="0">
                          <a:solidFill>
                            <a:srgbClr val="984806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استعد : 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Lotus-Light"/>
                          <a:ea typeface="Calibri"/>
                          <a:cs typeface="Lotus-Light"/>
                        </a:rPr>
                        <a:t>مناقشة الطلاب استعد الكتاب  صـ  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u="sng" dirty="0" smtClean="0">
                          <a:solidFill>
                            <a:srgbClr val="984806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- أمثلة الدرس : 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+mn-cs"/>
                        </a:rPr>
                        <a:t>يتم قراءة  المثال  </a:t>
                      </a:r>
                      <a:r>
                        <a:rPr lang="ar-SA" sz="1200" b="1" dirty="0" err="1" smtClean="0">
                          <a:effectLst/>
                          <a:latin typeface="+mn-lt"/>
                          <a:ea typeface="Calibri"/>
                          <a:cs typeface="+mn-cs"/>
                        </a:rPr>
                        <a:t>ومناقشتة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+mn-cs"/>
                        </a:rPr>
                        <a:t> بأسئلة تقيس الفهم (ماذا- لماذا- ما- كيف- متى- ماذا لو)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Traditional Arabic"/>
                        </a:rPr>
                        <a:t>ثم تحقق من فهمك ( تقويم تكويني 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عروض </a:t>
                      </a:r>
                      <a:r>
                        <a:rPr lang="ar-SA" sz="1200" b="1" dirty="0" err="1" smtClean="0"/>
                        <a:t>البوربونت</a:t>
                      </a:r>
                      <a:r>
                        <a:rPr lang="ar-SA" sz="1200" b="1" dirty="0" smtClean="0"/>
                        <a:t> 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err="1" smtClean="0"/>
                        <a:t>البروجكتر</a:t>
                      </a:r>
                      <a:endParaRPr lang="ar-SA" sz="1200" b="1" dirty="0" smtClean="0"/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بطاقات -أقلام ملونة-السبورة-الكتاب المدرسي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حل استعد 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للطالبة دقيقتين وتزاوج دقيقتين ودقيقة مجموعة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(استراتيجية التعلم النشط)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التعلم التعاوني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☺</a:t>
                      </a:r>
                      <a:r>
                        <a:rPr lang="ar-SA" sz="1200" b="1" u="sng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حل تحقق من فهمك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  ذاتي 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مع مسح لمستوى الطالبات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التعلم بالأقران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95456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التدريب: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smtClean="0"/>
                        <a:t>20د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raditional Arabic"/>
                          <a:ea typeface="Times New Roman"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- فقرة تأكد : يحل جميع الطلاب تمارين فقرة تأكد للتأكد من فهمهم ( تقويم تكويني ) 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2- فقرة تدرب وحل المسائل : يتم توزيع التمارين على الطلاب حسب مستوياتهم كواجب منزلي  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3- مناقشة الواجب المنزلي ( تمارين تدرب وحل المسائل ومسائل مهارات التفكير العليا 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</a:rPr>
                        <a:t>أقلام ملونة-السبورة-الكتاب المدرسي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</a:t>
                      </a:r>
                      <a:r>
                        <a:rPr lang="ar-SA" sz="1200" b="1" dirty="0" smtClean="0"/>
                        <a:t>التبادلي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الذاتي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الابداعي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التقويم: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10د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1200" b="1" smtClean="0">
                          <a:effectLst/>
                          <a:latin typeface="Times New Roman"/>
                          <a:cs typeface="Traditional Arabic"/>
                        </a:rPr>
                        <a:t>1- ( فهم الرياضيات) اطلب إلى الطلاب توضيح طريقة إيجاد المدى والوسيط والربيع الأدنى والربيع الأعلى والمدى الربيعي لمجموعة من البيانات . </a:t>
                      </a:r>
                      <a:r>
                        <a:rPr lang="ar-SA" sz="1200" b="1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2- ( تحت مسمى المطويات منظم أفكار ) تلخيص الدرس في مطوية الفصل </a:t>
                      </a:r>
                      <a:endParaRPr lang="ar-SA" sz="1200" b="1" dirty="0" smtClean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ar-SA" sz="1200" b="1" dirty="0" smtClean="0"/>
                        <a:t>الواجب: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b="1" dirty="0" smtClean="0"/>
                        <a:t>الكتاب  صـ </a:t>
                      </a:r>
                      <a:r>
                        <a:rPr lang="ar-SA" sz="1200" b="1" dirty="0" smtClean="0"/>
                        <a:t>27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 gridSpan="5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مديرة المدرسة:                                                                                                    المشرفة التربوية:</a:t>
                      </a:r>
                    </a:p>
                    <a:p>
                      <a:pPr rtl="1"/>
                      <a:endParaRPr lang="ar-SA" sz="105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2069590" y="63350"/>
            <a:ext cx="351052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>
                <a:cs typeface="DecoType Thuluth" panose="02010000000000000000" pitchFamily="2" charset="-78"/>
              </a:rPr>
              <a:t>بسم الله الرحمن الرحيم</a:t>
            </a:r>
            <a:endParaRPr lang="ar-SA" sz="1200" b="1" dirty="0">
              <a:cs typeface="DecoType Thuluth" panose="0201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3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3215</TotalTime>
  <Words>293</Words>
  <Application>Microsoft Office PowerPoint</Application>
  <PresentationFormat>عرض على الشاشة (3:4)‏</PresentationFormat>
  <Paragraphs>64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البنفسجية .</dc:creator>
  <cp:lastModifiedBy>البنفسجية .</cp:lastModifiedBy>
  <cp:revision>34</cp:revision>
  <cp:lastPrinted>2014-04-01T13:39:34Z</cp:lastPrinted>
  <dcterms:created xsi:type="dcterms:W3CDTF">2014-02-12T13:17:48Z</dcterms:created>
  <dcterms:modified xsi:type="dcterms:W3CDTF">2014-04-01T13:46:56Z</dcterms:modified>
</cp:coreProperties>
</file>