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D083AE6-46FA-4A59-8FB0-9F97EB10719F}" styleName="نمط فاتح 3 - تميي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5" d="100"/>
          <a:sy n="75" d="100"/>
        </p:scale>
        <p:origin x="-1224" y="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36645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82037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6764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40324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4150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0124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4158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03891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732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31396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65840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5009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مربع نص 3"/>
          <p:cNvSpPr txBox="1"/>
          <p:nvPr/>
        </p:nvSpPr>
        <p:spPr>
          <a:xfrm>
            <a:off x="6948264" y="0"/>
            <a:ext cx="219573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100" b="1" dirty="0" smtClean="0"/>
              <a:t>المملكة العربية السعودية</a:t>
            </a:r>
          </a:p>
          <a:p>
            <a:r>
              <a:rPr lang="ar-SA" sz="1100" b="1" dirty="0" smtClean="0"/>
              <a:t>وزارة التربية والتعليم</a:t>
            </a:r>
          </a:p>
          <a:p>
            <a:r>
              <a:rPr lang="ar-SA" sz="1100" b="1" dirty="0" smtClean="0"/>
              <a:t>الإدارة العامة للتربية والتعليم بالرياض</a:t>
            </a:r>
          </a:p>
          <a:p>
            <a:r>
              <a:rPr lang="ar-SA" sz="1100" b="1" dirty="0" smtClean="0"/>
              <a:t>المدرسة   </a:t>
            </a:r>
            <a:r>
              <a:rPr lang="ar-SA" sz="1100" b="1" smtClean="0"/>
              <a:t>المتوسطة الثامنة</a:t>
            </a:r>
            <a:endParaRPr lang="ar-SA" sz="1100" b="1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50"/>
            <a:ext cx="1584000" cy="723222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3823678" y="448018"/>
            <a:ext cx="180020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1600" dirty="0" smtClean="0">
                <a:cs typeface="Old Antic Decorative" panose="02010400000000000000" pitchFamily="2" charset="-78"/>
              </a:rPr>
              <a:t>التخطيط اليومي للدروس</a:t>
            </a:r>
            <a:endParaRPr lang="ar-SA" sz="1600" dirty="0">
              <a:cs typeface="Old Antic Decorative" panose="02010400000000000000" pitchFamily="2" charset="-78"/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673051"/>
              </p:ext>
            </p:extLst>
          </p:nvPr>
        </p:nvGraphicFramePr>
        <p:xfrm>
          <a:off x="11112" y="908720"/>
          <a:ext cx="9132888" cy="150876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520032"/>
                <a:gridCol w="3987737"/>
                <a:gridCol w="651023"/>
                <a:gridCol w="664473"/>
                <a:gridCol w="598094"/>
                <a:gridCol w="711529"/>
              </a:tblGrid>
              <a:tr h="156017">
                <a:tc gridSpan="2"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عنوان الدرس    </a:t>
                      </a:r>
                      <a:r>
                        <a:rPr lang="ar-SA" sz="1050" b="1" dirty="0" smtClean="0"/>
                        <a:t> </a:t>
                      </a:r>
                      <a:r>
                        <a:rPr lang="ar-SA" sz="1050" b="1" dirty="0" smtClean="0">
                          <a:effectLst/>
                          <a:latin typeface="Times New Roman"/>
                          <a:ea typeface="Times New Roman"/>
                          <a:cs typeface="Monotype Koufi"/>
                        </a:rPr>
                        <a:t>المدرجات التكرارية                                                                                  </a:t>
                      </a:r>
                      <a:r>
                        <a:rPr lang="ar-SA" sz="1050" b="1" dirty="0" smtClean="0"/>
                        <a:t>مكان </a:t>
                      </a:r>
                      <a:r>
                        <a:rPr lang="ar-SA" sz="1050" b="1" dirty="0" smtClean="0"/>
                        <a:t>تنفيذ الدرس: الفصل -  المعمل - غرفة المصادر</a:t>
                      </a:r>
                      <a:endParaRPr lang="ar-SA" sz="105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الوحدة: </a:t>
                      </a:r>
                      <a:r>
                        <a:rPr lang="ar-SA" sz="1050" b="1" dirty="0" smtClean="0"/>
                        <a:t>9</a:t>
                      </a:r>
                      <a:endParaRPr lang="ar-SA" sz="105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156017">
                <a:tc rowSpan="5"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المفردات: </a:t>
                      </a:r>
                      <a:r>
                        <a:rPr kumimoji="0" lang="ar-SA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   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المدرج التكراري</a:t>
                      </a:r>
                      <a:endParaRPr kumimoji="0" lang="ar-SA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cs typeface="+mn-cs"/>
                      </a:endParaRP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 </a:t>
                      </a:r>
                      <a:r>
                        <a:rPr kumimoji="0" lang="ar-SA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الفكرة: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أعرض البيانات وأمثلها باستعمال المدرج التكراري . </a:t>
                      </a:r>
                      <a:endParaRPr kumimoji="0" lang="ar-SA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اليوم</a:t>
                      </a:r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التاريخ</a:t>
                      </a:r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الصف</a:t>
                      </a:r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الحصة</a:t>
                      </a:r>
                      <a:endParaRPr lang="ar-SA" sz="1050" b="1" dirty="0"/>
                    </a:p>
                  </a:txBody>
                  <a:tcPr/>
                </a:tc>
              </a:tr>
              <a:tr h="156017"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2-5</a:t>
                      </a:r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2</a:t>
                      </a:r>
                      <a:endParaRPr lang="ar-SA" sz="1050" b="1" dirty="0"/>
                    </a:p>
                  </a:txBody>
                  <a:tcPr/>
                </a:tc>
              </a:tr>
              <a:tr h="156017"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2-6</a:t>
                      </a:r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3</a:t>
                      </a:r>
                      <a:endParaRPr lang="ar-SA" sz="1050" b="1" dirty="0"/>
                    </a:p>
                  </a:txBody>
                  <a:tcPr/>
                </a:tc>
              </a:tr>
              <a:tr h="156017"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</a:tr>
              <a:tr h="156017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مربع نص 7"/>
          <p:cNvSpPr txBox="1"/>
          <p:nvPr/>
        </p:nvSpPr>
        <p:spPr>
          <a:xfrm>
            <a:off x="2123728" y="2708920"/>
            <a:ext cx="691276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283577"/>
              </p:ext>
            </p:extLst>
          </p:nvPr>
        </p:nvGraphicFramePr>
        <p:xfrm>
          <a:off x="0" y="2181057"/>
          <a:ext cx="9144000" cy="485127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644938"/>
                <a:gridCol w="529638"/>
                <a:gridCol w="4912048"/>
                <a:gridCol w="1265064"/>
                <a:gridCol w="1792312"/>
              </a:tblGrid>
              <a:tr h="498728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خطوات الدرس:</a:t>
                      </a:r>
                      <a:endParaRPr lang="ar-SA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المدة الزمنية</a:t>
                      </a:r>
                      <a:endParaRPr lang="ar-SA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سير الدرس</a:t>
                      </a:r>
                      <a:endParaRPr lang="ar-SA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الوسائل التعليمية</a:t>
                      </a:r>
                      <a:endParaRPr lang="ar-SA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استراتيجية التدريس</a:t>
                      </a:r>
                      <a:r>
                        <a:rPr lang="ar-SA" sz="1200" b="1" baseline="0" dirty="0" smtClean="0"/>
                        <a:t> </a:t>
                      </a:r>
                      <a:r>
                        <a:rPr lang="ar-SA" sz="1200" b="1" dirty="0" smtClean="0"/>
                        <a:t>المستخدمة</a:t>
                      </a:r>
                      <a:endParaRPr lang="ar-SA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06896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التقديم (التركيز)</a:t>
                      </a:r>
                      <a:endParaRPr lang="ar-SA" sz="1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5د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200" b="1" u="sng" dirty="0" smtClean="0">
                          <a:solidFill>
                            <a:srgbClr val="FF0000"/>
                          </a:solidFill>
                        </a:rPr>
                        <a:t>الربط بالحياة 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ما قبل الدرس :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تحليل طرائق تمثيل البيانات وتفسير تأثير طريقة طرح السؤال في النتائج وتوضيحها . وتأثير طريقة عرض النتائج في الاستنتاجات النهائية . </a:t>
                      </a:r>
                      <a:endParaRPr lang="en-US" sz="12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2- ضمن الدرس : معرفة الطرائق المختلفة لعرض البيانات واستعمالها لتمثيل مجموعة منفردة من البيانات أو للمقارنة بين مجموعتين مختلفتين .</a:t>
                      </a:r>
                      <a:r>
                        <a:rPr lang="ar-SA" sz="1200" b="1" dirty="0" smtClean="0">
                          <a:solidFill>
                            <a:srgbClr val="008000"/>
                          </a:solidFill>
                          <a:effectLst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وسوف يتم تحقيق ذلك أثناء الدرس من خلال مناقشة الأمثلة والتدريبات .</a:t>
                      </a:r>
                      <a:r>
                        <a:rPr lang="ar-SA" sz="1100" b="1" dirty="0" smtClean="0">
                          <a:solidFill>
                            <a:srgbClr val="008000"/>
                          </a:solidFill>
                          <a:effectLst/>
                          <a:ea typeface="Times New Roman"/>
                          <a:cs typeface="Times New Roman"/>
                        </a:rPr>
                        <a:t> </a:t>
                      </a:r>
                      <a:endParaRPr lang="ar-SA" sz="1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</a:pP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107028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التدريس</a:t>
                      </a:r>
                      <a:endParaRPr lang="ar-SA" sz="1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10د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ar-SA" sz="1200" b="1" dirty="0" smtClean="0"/>
                        <a:t>  </a:t>
                      </a:r>
                      <a:r>
                        <a:rPr lang="ar-SA" sz="1200" b="1" u="sng" dirty="0" smtClean="0">
                          <a:solidFill>
                            <a:srgbClr val="984806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أسئلة التعزيز : </a:t>
                      </a:r>
                      <a:r>
                        <a:rPr lang="ar-SA" sz="1200" b="1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أنظر دليل المعلم</a:t>
                      </a:r>
                      <a:endParaRPr lang="en-US" sz="12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ar-SA" sz="1200" b="1" u="sng" dirty="0" smtClean="0">
                          <a:solidFill>
                            <a:srgbClr val="984806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استعد :  </a:t>
                      </a:r>
                      <a:r>
                        <a:rPr lang="ar-SA" sz="1200" b="1" dirty="0" smtClean="0">
                          <a:solidFill>
                            <a:srgbClr val="0000FF"/>
                          </a:solidFill>
                          <a:effectLst/>
                          <a:latin typeface="Lotus-Light"/>
                          <a:ea typeface="Calibri"/>
                          <a:cs typeface="Lotus-Light"/>
                        </a:rPr>
                        <a:t>مناقشة الطلاب استعد الكتاب  صـ  </a:t>
                      </a:r>
                      <a:endParaRPr lang="en-US" sz="12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u="sng" dirty="0" smtClean="0">
                          <a:solidFill>
                            <a:srgbClr val="984806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ar-SA" sz="1200" b="1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- أمثلة الدرس : </a:t>
                      </a:r>
                      <a:r>
                        <a:rPr lang="ar-SA" sz="1200" b="1" dirty="0" smtClean="0">
                          <a:effectLst/>
                          <a:latin typeface="+mn-lt"/>
                          <a:ea typeface="Calibri"/>
                          <a:cs typeface="+mn-cs"/>
                        </a:rPr>
                        <a:t>يتم قراءة  المثال  </a:t>
                      </a:r>
                      <a:r>
                        <a:rPr lang="ar-SA" sz="1200" b="1" dirty="0" err="1" smtClean="0">
                          <a:effectLst/>
                          <a:latin typeface="+mn-lt"/>
                          <a:ea typeface="Calibri"/>
                          <a:cs typeface="+mn-cs"/>
                        </a:rPr>
                        <a:t>ومناقشتة</a:t>
                      </a:r>
                      <a:r>
                        <a:rPr lang="ar-SA" sz="1200" b="1" dirty="0" smtClean="0">
                          <a:effectLst/>
                          <a:latin typeface="+mn-lt"/>
                          <a:ea typeface="Calibri"/>
                          <a:cs typeface="+mn-cs"/>
                        </a:rPr>
                        <a:t> بأسئلة تقيس الفهم (ماذا- لماذا- ما- كيف- متى- ماذا لو)</a:t>
                      </a:r>
                      <a:endParaRPr lang="en-US" sz="12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Calibri"/>
                          <a:cs typeface="Traditional Arabic"/>
                        </a:rPr>
                        <a:t>ثم تحقق من فهمك ( تقويم تكويني )</a:t>
                      </a:r>
                      <a:endParaRPr lang="en-US" sz="12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عروض </a:t>
                      </a:r>
                      <a:r>
                        <a:rPr lang="ar-SA" sz="1200" b="1" dirty="0" err="1" smtClean="0"/>
                        <a:t>البوربونت</a:t>
                      </a:r>
                      <a:r>
                        <a:rPr lang="ar-SA" sz="1200" b="1" dirty="0" smtClean="0"/>
                        <a:t> </a:t>
                      </a:r>
                    </a:p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err="1" smtClean="0"/>
                        <a:t>البروجكتر</a:t>
                      </a:r>
                      <a:endParaRPr lang="ar-SA" sz="1200" b="1" dirty="0" smtClean="0"/>
                    </a:p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بطاقات -أقلام ملونة-السبورة-الكتاب المدرسي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u="sng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حل استعد </a:t>
                      </a: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للطالبة دقيقتين وتزاوج دقيقتين ودقيقة مجموعة</a:t>
                      </a:r>
                      <a:endParaRPr lang="en-US" sz="12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(استراتيجية التعلم النشط)</a:t>
                      </a:r>
                      <a:endParaRPr lang="en-US" sz="12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التعلم التعاوني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☺</a:t>
                      </a:r>
                      <a:r>
                        <a:rPr lang="ar-SA" sz="1200" b="1" u="sng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حل تحقق من فهمك</a:t>
                      </a: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  ذاتي </a:t>
                      </a:r>
                      <a:endParaRPr lang="en-US" sz="12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مع مسح لمستوى الطالبات</a:t>
                      </a:r>
                      <a:endParaRPr lang="en-US" sz="12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التعلم بالأقران</a:t>
                      </a:r>
                      <a:endParaRPr lang="en-US" sz="12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95456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التدريب:</a:t>
                      </a:r>
                      <a:endParaRPr lang="ar-SA" sz="1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smtClean="0"/>
                        <a:t>20د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raditional Arabic"/>
                          <a:ea typeface="Times New Roman"/>
                        </a:rPr>
                        <a:t> 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- فقرة تأكد : يحل جميع الطلاب تمارين فقرة تأكد للتأكد من فهمهم ( تقويم تكويني ) </a:t>
                      </a:r>
                      <a:endParaRPr lang="en-US" sz="105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2- فقرة تدرب وحل المسائل : يتم توزيع التمارين على الطلاب حسب مستوياتهم كواجب منزلي  </a:t>
                      </a:r>
                      <a:endParaRPr lang="en-US" sz="105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3- مناقشة الواجب المنزلي ( تمارين تدرب وحل المسائل ومسائل مهارات التفكير العليا )</a:t>
                      </a:r>
                      <a:endParaRPr lang="en-US" sz="12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>
                          <a:solidFill>
                            <a:srgbClr val="FF0000"/>
                          </a:solidFill>
                        </a:rPr>
                        <a:t>أقلام ملونة-السبورة-الكتاب المدرسي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kumimoji="0" lang="ar-SA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التعلم </a:t>
                      </a:r>
                      <a:r>
                        <a:rPr lang="ar-SA" sz="1200" b="1" dirty="0" smtClean="0"/>
                        <a:t>التبادلي</a:t>
                      </a:r>
                    </a:p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التعلم الذاتي</a:t>
                      </a:r>
                    </a:p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التعلم الابداعي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التقويم:</a:t>
                      </a:r>
                      <a:endParaRPr lang="ar-SA" sz="1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10د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cs typeface="Traditional Arabic"/>
                        </a:rPr>
                        <a:t> فهم الرياضيات ) اطلب إلى الطلاب كتابة الخطوات التي يتبعونها في تنظيم البيانات في جدول تكراري ثم في مدرج تكراري . 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     2- ( تحت مسمى المطويات منظم أفكار ) تلخيص الدرس في مطوية الفصل . </a:t>
                      </a:r>
                      <a:endParaRPr lang="ar-SA" sz="1200" b="1" dirty="0" smtClean="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rtl="1"/>
                      <a:r>
                        <a:rPr lang="ar-SA" sz="1200" b="1" dirty="0" smtClean="0"/>
                        <a:t>الواجب:</a:t>
                      </a:r>
                      <a:endParaRPr lang="ar-SA" sz="1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200" b="1" dirty="0" smtClean="0"/>
                        <a:t>الكتاب  </a:t>
                      </a:r>
                      <a:r>
                        <a:rPr lang="ar-SA" sz="1200" b="1" smtClean="0"/>
                        <a:t>صـ </a:t>
                      </a:r>
                      <a:r>
                        <a:rPr lang="ar-SA" sz="1200" b="1" smtClean="0"/>
                        <a:t>25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 gridSpan="5"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مديرة المدرسة:                                                                                                    المشرفة التربوية:</a:t>
                      </a:r>
                    </a:p>
                    <a:p>
                      <a:pPr rtl="1"/>
                      <a:endParaRPr lang="ar-SA" sz="105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مربع نص 9"/>
          <p:cNvSpPr txBox="1"/>
          <p:nvPr/>
        </p:nvSpPr>
        <p:spPr>
          <a:xfrm>
            <a:off x="2069590" y="63350"/>
            <a:ext cx="3510522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b="1" dirty="0" smtClean="0">
                <a:cs typeface="DecoType Thuluth" panose="02010000000000000000" pitchFamily="2" charset="-78"/>
              </a:rPr>
              <a:t>بسم الله الرحمن الرحيم</a:t>
            </a:r>
            <a:endParaRPr lang="ar-SA" sz="1200" b="1" dirty="0">
              <a:cs typeface="DecoType Thuluth" panose="0201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033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3175</TotalTime>
  <Words>288</Words>
  <Application>Microsoft Office PowerPoint</Application>
  <PresentationFormat>عرض على الشاشة (3:4)‏</PresentationFormat>
  <Paragraphs>58</Paragraphs>
  <Slides>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نسق Office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البنفسجية .</dc:creator>
  <cp:lastModifiedBy>البنفسجية .</cp:lastModifiedBy>
  <cp:revision>29</cp:revision>
  <cp:lastPrinted>2014-04-01T13:06:58Z</cp:lastPrinted>
  <dcterms:created xsi:type="dcterms:W3CDTF">2014-02-12T13:17:48Z</dcterms:created>
  <dcterms:modified xsi:type="dcterms:W3CDTF">2014-04-01T13:07:13Z</dcterms:modified>
</cp:coreProperties>
</file>