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  <p:sldMasterId id="2147483707" r:id="rId2"/>
  </p:sldMasterIdLst>
  <p:notesMasterIdLst>
    <p:notesMasterId r:id="rId14"/>
  </p:notesMasterIdLst>
  <p:handoutMasterIdLst>
    <p:handoutMasterId r:id="rId15"/>
  </p:handoutMasterIdLst>
  <p:sldIdLst>
    <p:sldId id="331" r:id="rId3"/>
    <p:sldId id="332" r:id="rId4"/>
    <p:sldId id="333" r:id="rId5"/>
    <p:sldId id="334" r:id="rId6"/>
    <p:sldId id="335" r:id="rId7"/>
    <p:sldId id="338" r:id="rId8"/>
    <p:sldId id="339" r:id="rId9"/>
    <p:sldId id="336" r:id="rId10"/>
    <p:sldId id="337" r:id="rId11"/>
    <p:sldId id="340" r:id="rId12"/>
    <p:sldId id="341" r:id="rId1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6"/>
  <p:clrMru>
    <a:srgbClr val="FF0000"/>
    <a:srgbClr val="996633"/>
    <a:srgbClr val="FF0066"/>
    <a:srgbClr val="FF9900"/>
    <a:srgbClr val="008000"/>
    <a:srgbClr val="800080"/>
    <a:srgbClr val="0000FF"/>
    <a:srgbClr val="FFFFCC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6640" autoAdjust="0"/>
    <p:restoredTop sz="94709" autoAdjust="0"/>
  </p:normalViewPr>
  <p:slideViewPr>
    <p:cSldViewPr>
      <p:cViewPr>
        <p:scale>
          <a:sx n="66" d="100"/>
          <a:sy n="66" d="100"/>
        </p:scale>
        <p:origin x="-12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fld id="{DD593664-E41D-42F8-9031-CEE823A71ED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fld id="{B9FD2C71-14CF-4BA6-9B8D-146C8A9AF67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D2C71-14CF-4BA6-9B8D-146C8A9AF67B}" type="slidenum">
              <a:rPr lang="ar-SA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D2C71-14CF-4BA6-9B8D-146C8A9AF67B}" type="slidenum">
              <a:rPr lang="ar-SA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D2C71-14CF-4BA6-9B8D-146C8A9AF67B}" type="slidenum">
              <a:rPr lang="ar-SA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D2C71-14CF-4BA6-9B8D-146C8A9AF67B}" type="slidenum">
              <a:rPr lang="ar-SA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1B9AD-1280-424D-AD3B-E72976B69A4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2AF0B-D629-4E53-B0A8-A50313F5505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A44F1-0BE1-47E2-AF9D-AA0472C357C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9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66C6B2-34BD-43BB-9C00-2B601D1D87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9C3E2-D146-4C53-8783-E0426CCE06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ACA9D-B957-433E-8179-4322943F3B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DE04E-B2F5-4632-8172-1E05034AB5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4A934-E80E-483C-AC92-462C46BDFC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F30F4-563B-4CF7-893E-91206C5CF2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E6121-AD54-4F70-B2A6-99E3840F097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8368-E8F5-49E6-97A7-9E8EDBFB26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58477-BD5E-4D11-B969-567606BD5DB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9F989-8253-4459-A3D4-FB88D8773F3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1D715-62EE-472C-B6A5-BA499D2C1C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09DF-D630-44BA-A8A2-E4D52ACC48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A332F-2D0B-4E01-99A4-A7DF975CCB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F906A-0DD4-416A-A1DA-727DF53F5DB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902FA-2B7C-403A-8E3F-DF2FD5B7603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C8C5E-2EF2-4AD7-AF4D-DEF3CF5FA38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807E9-B1B0-48B3-B391-6CC8361FEE8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F5DCE-D8C0-4EA2-B762-9CC23EA15D9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A3091-5A0D-415E-813C-856D05D7AA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dirty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B4E3F-FB54-4F31-A522-D85BFA39473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 smtClean="0"/>
            </a:lvl1pPr>
          </a:lstStyle>
          <a:p>
            <a:pPr>
              <a:defRPr/>
            </a:pPr>
            <a:fld id="{57F06FF4-8F7F-4BD1-8922-CE00A694B86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 smtClean="0">
                <a:latin typeface="+mn-lt"/>
              </a:defRPr>
            </a:lvl1pPr>
          </a:lstStyle>
          <a:p>
            <a:pPr>
              <a:defRPr/>
            </a:pPr>
            <a:fld id="{B5678BFB-D78A-4167-B217-A70DC7E76D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Win%20Xp\My%20Documents\&#1605;&#1602;&#1575;&#1591;&#1593;%20&#1589;&#1608;&#1578;&#1610;&#1577;\&#1575;&#1604;&#1576;&#1587;&#1605;&#1604;&#1577;%20&#1576;&#1589;&#1608;&#1578;%20&#1575;&#1604;&#1591;&#1601;&#1604;%20&#1571;&#1581;&#1605;&#1583;%20&#1587;&#1593;&#1608;&#1583;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بسملة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404813"/>
            <a:ext cx="3960813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714348" y="1773238"/>
            <a:ext cx="7500990" cy="1547812"/>
          </a:xfrm>
          <a:prstGeom prst="rect">
            <a:avLst/>
          </a:prstGeom>
          <a:noFill/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ar-SA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Times New Roman"/>
                <a:cs typeface="Times New Roman"/>
              </a:rPr>
              <a:t>البرمجة الخطية والحل الأمثل</a:t>
            </a:r>
          </a:p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Times New Roman"/>
                <a:cs typeface="Times New Roman"/>
              </a:rPr>
              <a:t>Optimization with Linear Programming</a:t>
            </a:r>
            <a:r>
              <a:rPr lang="ar-SA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endParaRPr lang="ar-SA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6628" name="WordArt 4" descr="كيس ورق"/>
          <p:cNvSpPr>
            <a:spLocks noChangeArrowheads="1" noChangeShapeType="1" noTextEdit="1"/>
          </p:cNvSpPr>
          <p:nvPr/>
        </p:nvSpPr>
        <p:spPr bwMode="auto">
          <a:xfrm>
            <a:off x="2857488" y="3643314"/>
            <a:ext cx="3209925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للصف الثاني ثانوي </a:t>
            </a:r>
          </a:p>
          <a:p>
            <a:pPr algn="ctr"/>
            <a:r>
              <a:rPr lang="ar-SA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الفصل الدراسي الأول 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3262324" y="5429264"/>
            <a:ext cx="2881312" cy="112553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ar-SA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Times New Roman"/>
                <a:cs typeface="Times New Roman"/>
              </a:rPr>
              <a:t>إعداد المعلمة</a:t>
            </a:r>
          </a:p>
          <a:p>
            <a:pPr algn="ctr"/>
            <a:r>
              <a:rPr lang="ar-SA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Times New Roman"/>
                <a:cs typeface="Times New Roman"/>
              </a:rPr>
              <a:t>سميرة الحربي</a:t>
            </a:r>
            <a:endParaRPr lang="ar-SA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latin typeface="Times New Roman"/>
              <a:cs typeface="Times New Roman"/>
            </a:endParaRPr>
          </a:p>
        </p:txBody>
      </p:sp>
      <p:pic>
        <p:nvPicPr>
          <p:cNvPr id="7" name="البسملة بصوت الطفل أحمد سعود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357686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7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7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7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7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6627" grpId="0"/>
      <p:bldP spid="26628" grpId="0" animBg="1"/>
      <p:bldP spid="266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6500826" y="0"/>
            <a:ext cx="2470148" cy="64291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cs typeface="DecoType Naskh Special"/>
              </a:rPr>
              <a:t>تحــــــــ من فهمك ــــــــــــــقق : </a:t>
            </a:r>
            <a:endParaRPr lang="ar-SA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50000" t="50000" r="50000" b="50000"/>
                </a:path>
              </a:gradFill>
              <a:cs typeface="DecoType Naskh Spec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571481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(3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مجوهرات : يصوغ فهد من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10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إلى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25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عقداً ، ومن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15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إلى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40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سواراً شهريّاً . فإذا كانت أجرة صياغة العقد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50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ريالاً ،وأجرة صياغة السوار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30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ريالاً ، وصاغ في أحد الأشهر على الأقل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30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قطعة من العقود والأساور ، فكم قطعة من كلا النوعين عليه صياغتها ليحصل على أكبر أجر ؟ </a:t>
            </a:r>
            <a:endParaRPr lang="ar-SA" sz="3200" dirty="0" smtClean="0">
              <a:solidFill>
                <a:srgbClr val="FF0000"/>
              </a:solidFill>
              <a:cs typeface="Traditional Arabic" pitchFamily="2" charset="-78"/>
              <a:sym typeface="Zawawi"/>
            </a:endParaRPr>
          </a:p>
        </p:txBody>
      </p:sp>
      <p:grpSp>
        <p:nvGrpSpPr>
          <p:cNvPr id="2" name="مجموعة 11"/>
          <p:cNvGrpSpPr/>
          <p:nvPr/>
        </p:nvGrpSpPr>
        <p:grpSpPr>
          <a:xfrm>
            <a:off x="7788326" y="2357430"/>
            <a:ext cx="1355674" cy="584775"/>
            <a:chOff x="7788326" y="1000108"/>
            <a:chExt cx="1355674" cy="584775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4" name="صورة 13" descr="1.BMP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572000" y="3500438"/>
            <a:ext cx="42148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200" dirty="0" smtClean="0">
                <a:cs typeface="Traditional Arabic" pitchFamily="2" charset="-78"/>
              </a:rPr>
              <a:t>10 </a:t>
            </a:r>
            <a:r>
              <a:rPr lang="en-US" sz="3200" dirty="0" smtClean="0">
                <a:cs typeface="Traditional Arabic" pitchFamily="2" charset="-78"/>
                <a:sym typeface="Zawawi"/>
              </a:rPr>
              <a:t> x  25</a:t>
            </a:r>
            <a:endParaRPr lang="en-US" sz="3200" dirty="0" smtClean="0">
              <a:cs typeface="Traditional Arabic" pitchFamily="2" charset="-78"/>
            </a:endParaRPr>
          </a:p>
          <a:p>
            <a:pPr algn="ctr">
              <a:spcBef>
                <a:spcPts val="0"/>
              </a:spcBef>
            </a:pPr>
            <a:r>
              <a:rPr lang="en-US" sz="3200" dirty="0" smtClean="0">
                <a:cs typeface="Traditional Arabic" pitchFamily="2" charset="-78"/>
              </a:rPr>
              <a:t>15 </a:t>
            </a:r>
            <a:r>
              <a:rPr lang="en-US" sz="3200" dirty="0" smtClean="0">
                <a:cs typeface="Traditional Arabic" pitchFamily="2" charset="-78"/>
                <a:sym typeface="Zawawi"/>
              </a:rPr>
              <a:t> y  40</a:t>
            </a:r>
            <a:endParaRPr lang="en-US" sz="3200" dirty="0" smtClean="0">
              <a:cs typeface="Traditional Arabic" pitchFamily="2" charset="-78"/>
            </a:endParaRPr>
          </a:p>
          <a:p>
            <a:pPr algn="ctr">
              <a:spcBef>
                <a:spcPts val="0"/>
              </a:spcBef>
            </a:pPr>
            <a:r>
              <a:rPr lang="en-US" sz="3200" dirty="0" smtClean="0">
                <a:cs typeface="Traditional Arabic" pitchFamily="2" charset="-78"/>
                <a:sym typeface="Zawawi"/>
              </a:rPr>
              <a:t>x + y  30</a:t>
            </a:r>
            <a:endParaRPr lang="en-US" sz="3200" dirty="0">
              <a:cs typeface="Traditional Arabic" pitchFamily="2" charset="-78"/>
            </a:endParaRPr>
          </a:p>
        </p:txBody>
      </p:sp>
      <p:pic>
        <p:nvPicPr>
          <p:cNvPr id="16" name="صورة 15" descr="25-10-1432 11-13-50 م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cxnSp>
        <p:nvCxnSpPr>
          <p:cNvPr id="21" name="رابط مستقيم 20"/>
          <p:cNvCxnSpPr/>
          <p:nvPr/>
        </p:nvCxnSpPr>
        <p:spPr>
          <a:xfrm>
            <a:off x="2857488" y="2500306"/>
            <a:ext cx="171451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>
            <a:off x="285720" y="2714620"/>
            <a:ext cx="3214710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4429124" y="5000636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نمثِّل نظام المتباينات بيانيّاً </a:t>
            </a:r>
            <a:endParaRPr lang="en-US" sz="2800" dirty="0">
              <a:cs typeface="Traditional Arabic" pitchFamily="2" charset="-78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4714876" y="2643182"/>
            <a:ext cx="44291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نفرض أن هي </a:t>
            </a:r>
            <a:r>
              <a:rPr lang="en-US" sz="3200" dirty="0" smtClean="0">
                <a:cs typeface="Traditional Arabic" pitchFamily="2" charset="-78"/>
              </a:rPr>
              <a:t> x</a:t>
            </a:r>
            <a:r>
              <a:rPr lang="ar-SA" sz="3200" dirty="0" smtClean="0">
                <a:cs typeface="Traditional Arabic" pitchFamily="2" charset="-78"/>
              </a:rPr>
              <a:t>عدد العقود ، و </a:t>
            </a:r>
            <a:r>
              <a:rPr lang="en-US" sz="3200" dirty="0" smtClean="0">
                <a:cs typeface="Traditional Arabic" pitchFamily="2" charset="-78"/>
              </a:rPr>
              <a:t>y</a:t>
            </a:r>
            <a:r>
              <a:rPr lang="ar-SA" sz="3200" dirty="0" smtClean="0">
                <a:cs typeface="Traditional Arabic" pitchFamily="2" charset="-78"/>
              </a:rPr>
              <a:t> هي عدد الأساور . </a:t>
            </a:r>
            <a:endParaRPr lang="en-US" sz="3200" dirty="0">
              <a:cs typeface="Traditional Arabic" pitchFamily="2" charset="-78"/>
            </a:endParaRPr>
          </a:p>
        </p:txBody>
      </p:sp>
      <p:grpSp>
        <p:nvGrpSpPr>
          <p:cNvPr id="65" name="مجموعة 11"/>
          <p:cNvGrpSpPr/>
          <p:nvPr/>
        </p:nvGrpSpPr>
        <p:grpSpPr>
          <a:xfrm>
            <a:off x="7788326" y="3286124"/>
            <a:ext cx="1355674" cy="584775"/>
            <a:chOff x="7788326" y="1000108"/>
            <a:chExt cx="1355674" cy="584775"/>
          </a:xfrm>
        </p:grpSpPr>
        <p:sp>
          <p:nvSpPr>
            <p:cNvPr id="66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67" name="صورة 66" descr="1.BMP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4572000" y="5473005"/>
            <a:ext cx="457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إحداثيات الرؤوس هي :            </a:t>
            </a:r>
            <a:r>
              <a:rPr lang="en-US" sz="2800" dirty="0" smtClean="0">
                <a:cs typeface="Traditional Arabic" pitchFamily="2" charset="-78"/>
              </a:rPr>
              <a:t>(10,20),(10,40),(15,15), (25,15),(25,40)</a:t>
            </a:r>
            <a:endParaRPr lang="en-US" sz="2800" dirty="0">
              <a:cs typeface="Traditional Arabic" pitchFamily="2" charset="-78"/>
            </a:endParaRPr>
          </a:p>
        </p:txBody>
      </p:sp>
      <p:cxnSp>
        <p:nvCxnSpPr>
          <p:cNvPr id="70" name="رابط مستقيم 69"/>
          <p:cNvCxnSpPr/>
          <p:nvPr/>
        </p:nvCxnSpPr>
        <p:spPr>
          <a:xfrm>
            <a:off x="2857488" y="2928934"/>
            <a:ext cx="171451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>
            <a:off x="2857488" y="3357562"/>
            <a:ext cx="171451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>
            <a:off x="2857488" y="3786190"/>
            <a:ext cx="171451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/>
          <p:nvPr/>
        </p:nvCxnSpPr>
        <p:spPr>
          <a:xfrm>
            <a:off x="2857488" y="4214818"/>
            <a:ext cx="171451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>
            <a:off x="2857488" y="4643446"/>
            <a:ext cx="171451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>
            <a:off x="2857488" y="5072074"/>
            <a:ext cx="171451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/>
          <p:nvPr/>
        </p:nvCxnSpPr>
        <p:spPr>
          <a:xfrm>
            <a:off x="2857488" y="5429264"/>
            <a:ext cx="171451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رابط مستقيم 83"/>
          <p:cNvCxnSpPr/>
          <p:nvPr/>
        </p:nvCxnSpPr>
        <p:spPr>
          <a:xfrm>
            <a:off x="2857488" y="5857892"/>
            <a:ext cx="171451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رابط مستقيم 85"/>
          <p:cNvCxnSpPr/>
          <p:nvPr/>
        </p:nvCxnSpPr>
        <p:spPr>
          <a:xfrm>
            <a:off x="2857488" y="6286520"/>
            <a:ext cx="171451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رابط مستقيم 89"/>
          <p:cNvCxnSpPr/>
          <p:nvPr/>
        </p:nvCxnSpPr>
        <p:spPr>
          <a:xfrm>
            <a:off x="285720" y="3141660"/>
            <a:ext cx="3214710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مستقيم 91"/>
          <p:cNvCxnSpPr/>
          <p:nvPr/>
        </p:nvCxnSpPr>
        <p:spPr>
          <a:xfrm>
            <a:off x="285720" y="3570288"/>
            <a:ext cx="3214710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رابط مستقيم 93"/>
          <p:cNvCxnSpPr/>
          <p:nvPr/>
        </p:nvCxnSpPr>
        <p:spPr>
          <a:xfrm>
            <a:off x="285720" y="4000504"/>
            <a:ext cx="3214710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رابط مستقيم 95"/>
          <p:cNvCxnSpPr/>
          <p:nvPr/>
        </p:nvCxnSpPr>
        <p:spPr>
          <a:xfrm>
            <a:off x="285720" y="4427544"/>
            <a:ext cx="3214710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>
            <a:off x="285720" y="4856172"/>
            <a:ext cx="3214710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رابط مستقيم 98"/>
          <p:cNvCxnSpPr/>
          <p:nvPr/>
        </p:nvCxnSpPr>
        <p:spPr>
          <a:xfrm>
            <a:off x="285720" y="5284800"/>
            <a:ext cx="3214710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مستقيم 100"/>
          <p:cNvCxnSpPr/>
          <p:nvPr/>
        </p:nvCxnSpPr>
        <p:spPr>
          <a:xfrm>
            <a:off x="285720" y="5641990"/>
            <a:ext cx="3214710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>
            <a:off x="285720" y="6072206"/>
            <a:ext cx="3214710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/>
          <p:nvPr/>
        </p:nvCxnSpPr>
        <p:spPr>
          <a:xfrm>
            <a:off x="285720" y="3786190"/>
            <a:ext cx="4286280" cy="1588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5400000" flipH="1" flipV="1">
            <a:off x="-249271" y="3036091"/>
            <a:ext cx="1499404" cy="79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رابط مستقيم 106"/>
          <p:cNvCxnSpPr/>
          <p:nvPr/>
        </p:nvCxnSpPr>
        <p:spPr>
          <a:xfrm rot="5400000" flipH="1" flipV="1">
            <a:off x="393671" y="3035297"/>
            <a:ext cx="1499404" cy="79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رابط مستقيم 112"/>
          <p:cNvCxnSpPr/>
          <p:nvPr/>
        </p:nvCxnSpPr>
        <p:spPr>
          <a:xfrm rot="5400000" flipH="1" flipV="1">
            <a:off x="1036613" y="3035297"/>
            <a:ext cx="1499404" cy="79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رابط مستقيم 113"/>
          <p:cNvCxnSpPr/>
          <p:nvPr/>
        </p:nvCxnSpPr>
        <p:spPr>
          <a:xfrm rot="5400000" flipH="1" flipV="1">
            <a:off x="1678761" y="3035297"/>
            <a:ext cx="1499404" cy="79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رابط مستقيم 114"/>
          <p:cNvCxnSpPr/>
          <p:nvPr/>
        </p:nvCxnSpPr>
        <p:spPr>
          <a:xfrm rot="5400000" flipH="1" flipV="1">
            <a:off x="2321703" y="3035297"/>
            <a:ext cx="1499404" cy="79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رابط مستقيم 115"/>
          <p:cNvCxnSpPr/>
          <p:nvPr/>
        </p:nvCxnSpPr>
        <p:spPr>
          <a:xfrm rot="5400000" flipH="1" flipV="1">
            <a:off x="2964644" y="3035297"/>
            <a:ext cx="1499404" cy="79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/>
          <p:nvPr/>
        </p:nvCxnSpPr>
        <p:spPr>
          <a:xfrm rot="5400000" flipH="1" flipV="1">
            <a:off x="3607587" y="3035297"/>
            <a:ext cx="1499404" cy="79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5400000" flipH="1" flipV="1">
            <a:off x="-1214478" y="4643446"/>
            <a:ext cx="3857652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رابط مستقيم 120"/>
          <p:cNvCxnSpPr/>
          <p:nvPr/>
        </p:nvCxnSpPr>
        <p:spPr>
          <a:xfrm rot="5400000" flipH="1" flipV="1">
            <a:off x="-571536" y="4643446"/>
            <a:ext cx="3857652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رابط مستقيم 121"/>
          <p:cNvCxnSpPr/>
          <p:nvPr/>
        </p:nvCxnSpPr>
        <p:spPr>
          <a:xfrm rot="5400000" flipH="1" flipV="1">
            <a:off x="70612" y="4642652"/>
            <a:ext cx="3857652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رابط مستقيم 122"/>
          <p:cNvCxnSpPr/>
          <p:nvPr/>
        </p:nvCxnSpPr>
        <p:spPr>
          <a:xfrm rot="5400000" flipH="1" flipV="1">
            <a:off x="749273" y="4606933"/>
            <a:ext cx="3786214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رابط مستقيم 123"/>
          <p:cNvCxnSpPr/>
          <p:nvPr/>
        </p:nvCxnSpPr>
        <p:spPr>
          <a:xfrm rot="5400000" flipH="1" flipV="1">
            <a:off x="1357290" y="4643446"/>
            <a:ext cx="3857652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رابط مستقيم 124"/>
          <p:cNvCxnSpPr/>
          <p:nvPr/>
        </p:nvCxnSpPr>
        <p:spPr>
          <a:xfrm rot="5400000" flipH="1" flipV="1">
            <a:off x="1999438" y="4642652"/>
            <a:ext cx="3857652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كسهم مستقيم 62"/>
          <p:cNvCxnSpPr/>
          <p:nvPr/>
        </p:nvCxnSpPr>
        <p:spPr>
          <a:xfrm rot="16200000" flipV="1">
            <a:off x="1532567" y="2253591"/>
            <a:ext cx="3078470" cy="3000396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شكل بيضاوي 60"/>
          <p:cNvSpPr/>
          <p:nvPr/>
        </p:nvSpPr>
        <p:spPr>
          <a:xfrm>
            <a:off x="2392298" y="307181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2" name="شكل بيضاوي 61"/>
          <p:cNvSpPr/>
          <p:nvPr/>
        </p:nvSpPr>
        <p:spPr>
          <a:xfrm>
            <a:off x="3643306" y="435769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79" name="رابط مستقيم 78"/>
          <p:cNvCxnSpPr/>
          <p:nvPr/>
        </p:nvCxnSpPr>
        <p:spPr>
          <a:xfrm flipV="1">
            <a:off x="2071670" y="2214554"/>
            <a:ext cx="642942" cy="532824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رابط مستقيم 132"/>
          <p:cNvCxnSpPr/>
          <p:nvPr/>
        </p:nvCxnSpPr>
        <p:spPr>
          <a:xfrm flipV="1">
            <a:off x="2500298" y="2214554"/>
            <a:ext cx="1071570" cy="890014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رابط مستقيم 134"/>
          <p:cNvCxnSpPr/>
          <p:nvPr/>
        </p:nvCxnSpPr>
        <p:spPr>
          <a:xfrm flipV="1">
            <a:off x="2857488" y="2285992"/>
            <a:ext cx="1714512" cy="1285884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رابط مستقيم 137"/>
          <p:cNvCxnSpPr/>
          <p:nvPr/>
        </p:nvCxnSpPr>
        <p:spPr>
          <a:xfrm flipV="1">
            <a:off x="3286116" y="3000372"/>
            <a:ext cx="1285884" cy="1000132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رابط مستقيم 139"/>
          <p:cNvCxnSpPr/>
          <p:nvPr/>
        </p:nvCxnSpPr>
        <p:spPr>
          <a:xfrm flipV="1">
            <a:off x="3643306" y="3643314"/>
            <a:ext cx="928694" cy="785818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رابط مستقيم 141"/>
          <p:cNvCxnSpPr/>
          <p:nvPr/>
        </p:nvCxnSpPr>
        <p:spPr>
          <a:xfrm flipV="1">
            <a:off x="4000496" y="4286256"/>
            <a:ext cx="571504" cy="500066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مجموعة 11"/>
          <p:cNvGrpSpPr/>
          <p:nvPr/>
        </p:nvGrpSpPr>
        <p:grpSpPr>
          <a:xfrm>
            <a:off x="7788326" y="4572008"/>
            <a:ext cx="1355674" cy="584775"/>
            <a:chOff x="7788326" y="1000108"/>
            <a:chExt cx="1355674" cy="584775"/>
          </a:xfrm>
        </p:grpSpPr>
        <p:sp>
          <p:nvSpPr>
            <p:cNvPr id="179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80" name="صورة 179" descr="1.BMP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grpSp>
        <p:nvGrpSpPr>
          <p:cNvPr id="181" name="مجموعة 11"/>
          <p:cNvGrpSpPr/>
          <p:nvPr/>
        </p:nvGrpSpPr>
        <p:grpSpPr>
          <a:xfrm>
            <a:off x="7788326" y="5429264"/>
            <a:ext cx="1355674" cy="584775"/>
            <a:chOff x="7788326" y="1000108"/>
            <a:chExt cx="1355674" cy="584775"/>
          </a:xfrm>
        </p:grpSpPr>
        <p:sp>
          <p:nvSpPr>
            <p:cNvPr id="182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83" name="صورة 182" descr="1.BMP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cxnSp>
        <p:nvCxnSpPr>
          <p:cNvPr id="53" name="رابط كسهم مستقيم 52"/>
          <p:cNvCxnSpPr/>
          <p:nvPr/>
        </p:nvCxnSpPr>
        <p:spPr>
          <a:xfrm>
            <a:off x="285720" y="2714620"/>
            <a:ext cx="4286280" cy="1588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10800000">
            <a:off x="2857488" y="2714620"/>
            <a:ext cx="642942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كسهم مستقيم 80"/>
          <p:cNvCxnSpPr/>
          <p:nvPr/>
        </p:nvCxnSpPr>
        <p:spPr>
          <a:xfrm rot="16200000" flipH="1">
            <a:off x="1357288" y="4429133"/>
            <a:ext cx="4286284" cy="1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كسهم مستقيم 76"/>
          <p:cNvCxnSpPr/>
          <p:nvPr/>
        </p:nvCxnSpPr>
        <p:spPr>
          <a:xfrm rot="16200000" flipH="1">
            <a:off x="714346" y="4429133"/>
            <a:ext cx="4286284" cy="1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رابط مستقيم 145"/>
          <p:cNvCxnSpPr/>
          <p:nvPr/>
        </p:nvCxnSpPr>
        <p:spPr>
          <a:xfrm rot="5400000">
            <a:off x="3000364" y="3286124"/>
            <a:ext cx="1000132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رابط مستقيم 153"/>
          <p:cNvCxnSpPr>
            <a:stCxn id="171" idx="4"/>
          </p:cNvCxnSpPr>
          <p:nvPr/>
        </p:nvCxnSpPr>
        <p:spPr>
          <a:xfrm rot="5400000" flipH="1">
            <a:off x="2455414" y="3188926"/>
            <a:ext cx="822380" cy="1664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رابط مستقيم 162"/>
          <p:cNvCxnSpPr/>
          <p:nvPr/>
        </p:nvCxnSpPr>
        <p:spPr>
          <a:xfrm rot="10800000">
            <a:off x="3071803" y="3784601"/>
            <a:ext cx="428628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رابط مستقيم 150"/>
          <p:cNvCxnSpPr/>
          <p:nvPr/>
        </p:nvCxnSpPr>
        <p:spPr>
          <a:xfrm rot="16200000" flipV="1">
            <a:off x="2857488" y="3571876"/>
            <a:ext cx="214314" cy="21431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شكل بيضاوي 160"/>
          <p:cNvSpPr/>
          <p:nvPr/>
        </p:nvSpPr>
        <p:spPr>
          <a:xfrm>
            <a:off x="3428992" y="3714752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59" name="شكل بيضاوي 158"/>
          <p:cNvSpPr/>
          <p:nvPr/>
        </p:nvSpPr>
        <p:spPr>
          <a:xfrm>
            <a:off x="3428992" y="2678058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2820926" y="2678058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71" name="شكل بيضاوي 170"/>
          <p:cNvSpPr/>
          <p:nvPr/>
        </p:nvSpPr>
        <p:spPr>
          <a:xfrm>
            <a:off x="2820926" y="3500438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60" name="شكل بيضاوي 159"/>
          <p:cNvSpPr/>
          <p:nvPr/>
        </p:nvSpPr>
        <p:spPr>
          <a:xfrm>
            <a:off x="3000364" y="3749628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5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0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0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2" fill="hold">
                      <p:stCondLst>
                        <p:cond delay="indefinite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6" fill="hold">
                      <p:stCondLst>
                        <p:cond delay="indefinite"/>
                      </p:stCondLst>
                      <p:childTnLst>
                        <p:par>
                          <p:cTn id="637" fill="hold">
                            <p:stCondLst>
                              <p:cond delay="0"/>
                            </p:stCondLst>
                            <p:childTnLst>
                              <p:par>
                                <p:cTn id="6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3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4" fill="hold">
                      <p:stCondLst>
                        <p:cond delay="indefinite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8" dur="77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9" dur="770" decel="100000"/>
                                        <p:tgtEl>
                                          <p:spTgt spid="1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1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3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9" dur="770" decel="100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0" dur="770" decel="100000"/>
                                        <p:tgtEl>
                                          <p:spTgt spid="1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2" dur="77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4" dur="77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0" dur="770" decel="100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1" dur="770" decel="100000"/>
                                        <p:tgtEl>
                                          <p:spTgt spid="1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3" dur="77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5" dur="77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1" dur="770" decel="100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2" dur="770" decel="100000"/>
                                        <p:tgtEl>
                                          <p:spTgt spid="1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4" dur="77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6" dur="77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2" dur="770" decel="100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3" dur="770" decel="100000"/>
                                        <p:tgtEl>
                                          <p:spTgt spid="1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5" dur="77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7" dur="77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>
                      <p:stCondLst>
                        <p:cond delay="indefinite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15" grpId="0" autoUpdateAnimBg="0"/>
      <p:bldP spid="112" grpId="0" autoUpdateAnimBg="0"/>
      <p:bldP spid="64" grpId="0" autoUpdateAnimBg="0"/>
      <p:bldP spid="69" grpId="0" autoUpdateAnimBg="0"/>
      <p:bldP spid="61" grpId="0" animBg="1"/>
      <p:bldP spid="62" grpId="0" animBg="1"/>
      <p:bldP spid="161" grpId="0" animBg="1"/>
      <p:bldP spid="159" grpId="0" animBg="1"/>
      <p:bldP spid="110" grpId="0" animBg="1"/>
      <p:bldP spid="171" grpId="0" animBg="1"/>
      <p:bldP spid="1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31"/>
          <p:cNvGrpSpPr/>
          <p:nvPr/>
        </p:nvGrpSpPr>
        <p:grpSpPr>
          <a:xfrm>
            <a:off x="7643834" y="129581"/>
            <a:ext cx="1355674" cy="584775"/>
            <a:chOff x="7788326" y="1000108"/>
            <a:chExt cx="1355674" cy="58477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6" name="صورة 5" descr="1.BMP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29581"/>
            <a:ext cx="78581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ar-SA" sz="3200" dirty="0" smtClean="0">
                <a:cs typeface="Traditional Arabic" pitchFamily="2" charset="-78"/>
              </a:rPr>
              <a:t>الدالة التي نريد إيجاد قيمتها العظمى هي : </a:t>
            </a:r>
            <a:r>
              <a:rPr lang="en-US" sz="3200" dirty="0" smtClean="0">
                <a:cs typeface="Traditional Arabic" pitchFamily="2" charset="-78"/>
              </a:rPr>
              <a:t>f (x , y) =50 x +30y</a:t>
            </a:r>
            <a:endParaRPr lang="en-US" sz="3200" dirty="0">
              <a:cs typeface="Traditional Arabic" pitchFamily="2" charset="-78"/>
            </a:endParaRPr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142877" y="1357298"/>
          <a:ext cx="7286643" cy="3108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65148"/>
                <a:gridCol w="2692614"/>
                <a:gridCol w="242888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f </a:t>
                      </a: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x , y 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50 x + 30 y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x , y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1100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50 (10) + 30 (20)</a:t>
                      </a:r>
                      <a:endParaRPr kumimoji="0" lang="ar-SA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( 10 , 20 )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1700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50 (10) + 30 (40)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( 10 , 40 )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1200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50 (15) + 30 (15)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( 15 , 15 )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1700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50</a:t>
                      </a: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 (25) + 30 (15)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( 25 , 15 )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2450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50</a:t>
                      </a: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 (25) + 30 (40)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( 25 , 40 )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رابط كسهم مستقيم 10"/>
          <p:cNvCxnSpPr/>
          <p:nvPr/>
        </p:nvCxnSpPr>
        <p:spPr>
          <a:xfrm rot="10800000">
            <a:off x="6786578" y="4214818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0800000">
            <a:off x="6786578" y="2071678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سحابة 19"/>
          <p:cNvSpPr/>
          <p:nvPr/>
        </p:nvSpPr>
        <p:spPr>
          <a:xfrm>
            <a:off x="7286644" y="3857628"/>
            <a:ext cx="185735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000" dirty="0" smtClean="0">
                <a:solidFill>
                  <a:srgbClr val="000000"/>
                </a:solidFill>
              </a:rPr>
              <a:t>قيمة عظمى </a:t>
            </a:r>
            <a:endParaRPr lang="ar-SA" sz="2000" dirty="0">
              <a:solidFill>
                <a:srgbClr val="000000"/>
              </a:solidFill>
            </a:endParaRPr>
          </a:p>
        </p:txBody>
      </p:sp>
      <p:sp>
        <p:nvSpPr>
          <p:cNvPr id="21" name="سحابة 20"/>
          <p:cNvSpPr/>
          <p:nvPr/>
        </p:nvSpPr>
        <p:spPr>
          <a:xfrm>
            <a:off x="7286644" y="1785926"/>
            <a:ext cx="185735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000" dirty="0" smtClean="0">
                <a:solidFill>
                  <a:srgbClr val="000000"/>
                </a:solidFill>
              </a:rPr>
              <a:t>قيمة صغرى </a:t>
            </a:r>
            <a:endParaRPr lang="ar-SA" sz="2000" dirty="0">
              <a:solidFill>
                <a:srgbClr val="000000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85720" y="5072074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يجب على فهد صياغة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25</a:t>
            </a:r>
            <a:r>
              <a:rPr lang="ar-SA" sz="3200" dirty="0" smtClean="0">
                <a:cs typeface="Traditional Arabic" pitchFamily="2" charset="-78"/>
              </a:rPr>
              <a:t> عقداً و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40</a:t>
            </a:r>
            <a:r>
              <a:rPr lang="ar-SA" sz="3200" dirty="0" smtClean="0">
                <a:cs typeface="Traditional Arabic" pitchFamily="2" charset="-78"/>
              </a:rPr>
              <a:t> سواراً ليحصل على أكبر أجر .   </a:t>
            </a:r>
            <a:endParaRPr lang="en-US" sz="3200" dirty="0">
              <a:cs typeface="Traditional Arabic" pitchFamily="2" charset="-78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929122" y="785794"/>
            <a:ext cx="38575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نوجد قيمة الدالة عند كل رأس .</a:t>
            </a:r>
            <a:endParaRPr lang="en-US" sz="3200" dirty="0">
              <a:cs typeface="Traditional Arabic" pitchFamily="2" charset="-78"/>
            </a:endParaRPr>
          </a:p>
        </p:txBody>
      </p:sp>
      <p:grpSp>
        <p:nvGrpSpPr>
          <p:cNvPr id="14" name="مجموعة 31"/>
          <p:cNvGrpSpPr/>
          <p:nvPr/>
        </p:nvGrpSpPr>
        <p:grpSpPr>
          <a:xfrm>
            <a:off x="7643834" y="772523"/>
            <a:ext cx="1355674" cy="584775"/>
            <a:chOff x="7788326" y="1000108"/>
            <a:chExt cx="1355674" cy="584775"/>
          </a:xfrm>
        </p:grpSpPr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7" name="صورة 16" descr="1.BMP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grpSp>
        <p:nvGrpSpPr>
          <p:cNvPr id="18" name="مجموعة 31"/>
          <p:cNvGrpSpPr/>
          <p:nvPr/>
        </p:nvGrpSpPr>
        <p:grpSpPr>
          <a:xfrm>
            <a:off x="7788326" y="4572008"/>
            <a:ext cx="1355674" cy="584775"/>
            <a:chOff x="7788326" y="1000108"/>
            <a:chExt cx="1355674" cy="584775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23" name="صورة 22" descr="1.BMP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20" grpId="0" animBg="1"/>
      <p:bldP spid="21" grpId="0" animBg="1"/>
      <p:bldP spid="26" grpId="0" autoUpdateAnimBg="0"/>
      <p:bldP spid="1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6500826" y="0"/>
            <a:ext cx="2470148" cy="64291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cs typeface="DecoType Naskh Special"/>
              </a:rPr>
              <a:t>تحــــــــ من فهمك ــــــــــــــقق : </a:t>
            </a:r>
            <a:endParaRPr lang="ar-SA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50000" t="50000" r="50000" b="50000"/>
                </a:path>
              </a:gradFill>
              <a:cs typeface="DecoType Naskh Spec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571481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(1A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مثّلي نظام المتباينات الآتي بيانيّاً ، ثم حددي إحداثيات رؤوس منطقة الحل ، و أوجدي القيمة العظمى والقيمة الصغرى للدالة المعطاة في هذه المنطقة :             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-2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 x  6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                                                                   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1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 y  5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y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 x + 3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f( x , y ) =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- 5 x + 2 y</a:t>
            </a:r>
            <a:endParaRPr lang="ar-SA" sz="3200" dirty="0" smtClean="0">
              <a:solidFill>
                <a:srgbClr val="FF0000"/>
              </a:solidFill>
              <a:cs typeface="Traditional Arabic" pitchFamily="2" charset="-78"/>
              <a:sym typeface="Zawawi"/>
            </a:endParaRPr>
          </a:p>
        </p:txBody>
      </p:sp>
      <p:grpSp>
        <p:nvGrpSpPr>
          <p:cNvPr id="12" name="مجموعة 11"/>
          <p:cNvGrpSpPr/>
          <p:nvPr/>
        </p:nvGrpSpPr>
        <p:grpSpPr>
          <a:xfrm>
            <a:off x="7643834" y="3429000"/>
            <a:ext cx="1355674" cy="584775"/>
            <a:chOff x="7788326" y="1000108"/>
            <a:chExt cx="1355674" cy="584775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4" name="صورة 13" descr="1.BMP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714876" y="3929066"/>
            <a:ext cx="421481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نمثّل المتباينات بيانيّاً ، ونحدّد إحداثيات الرؤوس . </a:t>
            </a:r>
            <a:endParaRPr lang="en-US" sz="3200" dirty="0">
              <a:cs typeface="Traditional Arabic" pitchFamily="2" charset="-78"/>
            </a:endParaRPr>
          </a:p>
        </p:txBody>
      </p:sp>
      <p:pic>
        <p:nvPicPr>
          <p:cNvPr id="16" name="صورة 15" descr="25-10-1432 11-13-50 م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cxnSp>
        <p:nvCxnSpPr>
          <p:cNvPr id="17" name="رابط كسهم مستقيم 16"/>
          <p:cNvCxnSpPr/>
          <p:nvPr/>
        </p:nvCxnSpPr>
        <p:spPr>
          <a:xfrm rot="16200000" flipH="1">
            <a:off x="-142909" y="4429131"/>
            <a:ext cx="4286284" cy="1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2000232" y="2500306"/>
            <a:ext cx="2571768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2000232" y="3141660"/>
            <a:ext cx="2571768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>
            <a:off x="2000232" y="3784602"/>
            <a:ext cx="2571768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>
            <a:off x="2000232" y="4427544"/>
            <a:ext cx="2571768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2000232" y="5070486"/>
            <a:ext cx="2571768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>
            <a:off x="2000232" y="5641990"/>
            <a:ext cx="2571768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>
            <a:off x="2000232" y="6284932"/>
            <a:ext cx="2571768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rot="16200000" flipH="1">
            <a:off x="1571603" y="4429129"/>
            <a:ext cx="4286284" cy="1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>
            <a:off x="285720" y="2714620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>
            <a:off x="285720" y="3355974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/>
          <p:nvPr/>
        </p:nvCxnSpPr>
        <p:spPr>
          <a:xfrm>
            <a:off x="285720" y="3998916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>
            <a:off x="285720" y="4641858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>
            <a:off x="285720" y="5284800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>
            <a:off x="285720" y="5857892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/>
          <p:nvPr/>
        </p:nvCxnSpPr>
        <p:spPr>
          <a:xfrm>
            <a:off x="285720" y="4214818"/>
            <a:ext cx="4286280" cy="1588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5400000" flipH="1" flipV="1">
            <a:off x="-463585" y="3250405"/>
            <a:ext cx="1928826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5400000" flipH="1" flipV="1">
            <a:off x="179357" y="3249611"/>
            <a:ext cx="1928826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 rot="5400000" flipH="1" flipV="1">
            <a:off x="822299" y="3249611"/>
            <a:ext cx="1928826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5400000" flipH="1" flipV="1">
            <a:off x="1677967" y="3249611"/>
            <a:ext cx="1928826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 rot="5400000" flipH="1" flipV="1">
            <a:off x="2320908" y="3249611"/>
            <a:ext cx="1928826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 flipH="1" flipV="1">
            <a:off x="2963850" y="3249611"/>
            <a:ext cx="1928826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rot="5400000" flipH="1" flipV="1">
            <a:off x="3392479" y="3249611"/>
            <a:ext cx="1928826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كسهم مستقيم 52"/>
          <p:cNvCxnSpPr/>
          <p:nvPr/>
        </p:nvCxnSpPr>
        <p:spPr>
          <a:xfrm>
            <a:off x="285720" y="3357562"/>
            <a:ext cx="4286280" cy="1588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5400000" flipH="1" flipV="1">
            <a:off x="-892213" y="4964123"/>
            <a:ext cx="3214710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rot="5400000" flipH="1" flipV="1">
            <a:off x="-249271" y="4964123"/>
            <a:ext cx="3214710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 flipH="1" flipV="1">
            <a:off x="393671" y="4964123"/>
            <a:ext cx="3214710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rot="5400000" flipH="1" flipV="1">
            <a:off x="1250927" y="4964123"/>
            <a:ext cx="3214710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5400000" flipH="1" flipV="1">
            <a:off x="1893869" y="4964123"/>
            <a:ext cx="3214710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5400000" flipH="1" flipV="1">
            <a:off x="2536811" y="4964123"/>
            <a:ext cx="3214710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كسهم مستقيم 62"/>
          <p:cNvCxnSpPr/>
          <p:nvPr/>
        </p:nvCxnSpPr>
        <p:spPr>
          <a:xfrm rot="5400000">
            <a:off x="214282" y="2285992"/>
            <a:ext cx="3786214" cy="3643338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شكل بيضاوي 60"/>
          <p:cNvSpPr/>
          <p:nvPr/>
        </p:nvSpPr>
        <p:spPr>
          <a:xfrm>
            <a:off x="2392298" y="37147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2" name="شكل بيضاوي 61"/>
          <p:cNvSpPr/>
          <p:nvPr/>
        </p:nvSpPr>
        <p:spPr>
          <a:xfrm>
            <a:off x="3000364" y="307181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74" name="رابط مستقيم 73"/>
          <p:cNvCxnSpPr/>
          <p:nvPr/>
        </p:nvCxnSpPr>
        <p:spPr>
          <a:xfrm rot="16200000" flipV="1">
            <a:off x="500034" y="5786454"/>
            <a:ext cx="928694" cy="642942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6200000" flipV="1">
            <a:off x="750067" y="5464983"/>
            <a:ext cx="1285884" cy="928694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>
            <a:stCxn id="16" idx="2"/>
          </p:cNvCxnSpPr>
          <p:nvPr/>
        </p:nvCxnSpPr>
        <p:spPr>
          <a:xfrm rot="5400000" flipH="1">
            <a:off x="1014532" y="5200518"/>
            <a:ext cx="1604394" cy="1204630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مستقيم 80"/>
          <p:cNvCxnSpPr/>
          <p:nvPr/>
        </p:nvCxnSpPr>
        <p:spPr>
          <a:xfrm rot="16200000" flipV="1">
            <a:off x="1393009" y="4893479"/>
            <a:ext cx="1928826" cy="1571636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رابط مستقيم 82"/>
          <p:cNvCxnSpPr/>
          <p:nvPr/>
        </p:nvCxnSpPr>
        <p:spPr>
          <a:xfrm rot="16200000" flipV="1">
            <a:off x="1643042" y="4572008"/>
            <a:ext cx="2143140" cy="1857388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rot="16200000" flipV="1">
            <a:off x="2107389" y="4107661"/>
            <a:ext cx="2500330" cy="2428892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رابط مستقيم 86"/>
          <p:cNvCxnSpPr/>
          <p:nvPr/>
        </p:nvCxnSpPr>
        <p:spPr>
          <a:xfrm rot="16200000" flipV="1">
            <a:off x="2464579" y="3750471"/>
            <a:ext cx="2143140" cy="2071702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رابط مستقيم 88"/>
          <p:cNvCxnSpPr/>
          <p:nvPr/>
        </p:nvCxnSpPr>
        <p:spPr>
          <a:xfrm rot="16200000" flipV="1">
            <a:off x="2821769" y="3464719"/>
            <a:ext cx="1785950" cy="1714512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>
            <a:stCxn id="16" idx="3"/>
          </p:cNvCxnSpPr>
          <p:nvPr/>
        </p:nvCxnSpPr>
        <p:spPr>
          <a:xfrm flipH="1" flipV="1">
            <a:off x="3214678" y="2928934"/>
            <a:ext cx="1409128" cy="1480858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رابط مستقيم 92"/>
          <p:cNvCxnSpPr/>
          <p:nvPr/>
        </p:nvCxnSpPr>
        <p:spPr>
          <a:xfrm rot="16200000" flipV="1">
            <a:off x="3474527" y="2688717"/>
            <a:ext cx="1143008" cy="1051938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رابط مستقيم 94"/>
          <p:cNvCxnSpPr/>
          <p:nvPr/>
        </p:nvCxnSpPr>
        <p:spPr>
          <a:xfrm rot="16200000" flipV="1">
            <a:off x="3831717" y="2402965"/>
            <a:ext cx="785819" cy="694748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رابط مستقيم 96"/>
          <p:cNvCxnSpPr/>
          <p:nvPr/>
        </p:nvCxnSpPr>
        <p:spPr>
          <a:xfrm rot="5400000">
            <a:off x="3286910" y="3785396"/>
            <a:ext cx="857256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10800000">
            <a:off x="2857490" y="3357562"/>
            <a:ext cx="857254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رابط مستقيم 103"/>
          <p:cNvCxnSpPr/>
          <p:nvPr/>
        </p:nvCxnSpPr>
        <p:spPr>
          <a:xfrm rot="10800000" flipV="1">
            <a:off x="2000232" y="3357561"/>
            <a:ext cx="858844" cy="85725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رابط مستقيم 105"/>
          <p:cNvCxnSpPr/>
          <p:nvPr/>
        </p:nvCxnSpPr>
        <p:spPr>
          <a:xfrm rot="10800000">
            <a:off x="2000232" y="4213229"/>
            <a:ext cx="1714510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شكل بيضاوي 107"/>
          <p:cNvSpPr/>
          <p:nvPr/>
        </p:nvSpPr>
        <p:spPr>
          <a:xfrm>
            <a:off x="3643306" y="4178256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09" name="شكل بيضاوي 108"/>
          <p:cNvSpPr/>
          <p:nvPr/>
        </p:nvSpPr>
        <p:spPr>
          <a:xfrm>
            <a:off x="3678182" y="3321000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2786050" y="3286124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11" name="شكل بيضاوي 110"/>
          <p:cNvSpPr/>
          <p:nvPr/>
        </p:nvSpPr>
        <p:spPr>
          <a:xfrm>
            <a:off x="1963670" y="4143380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4572000" y="5137864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إحداثيات الرؤوس هي :            </a:t>
            </a:r>
            <a:r>
              <a:rPr lang="en-US" sz="3200" dirty="0" smtClean="0">
                <a:cs typeface="Traditional Arabic" pitchFamily="2" charset="-78"/>
              </a:rPr>
              <a:t>(2,5) , (6,5) , (6,1) , (-2,1)</a:t>
            </a:r>
            <a:endParaRPr lang="en-US" sz="3200" dirty="0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5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5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5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5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5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5" dur="770" decel="100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6" dur="770" decel="100000"/>
                                        <p:tgtEl>
                                          <p:spTgt spid="1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8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0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hold">
                      <p:stCondLst>
                        <p:cond delay="indefinite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6" dur="77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7" dur="770" decel="100000"/>
                                        <p:tgtEl>
                                          <p:spTgt spid="1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9" dur="77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1" dur="77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7" dur="77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8" dur="770" decel="100000"/>
                                        <p:tgtEl>
                                          <p:spTgt spid="1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0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2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8" dur="77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9" dur="770" decel="100000"/>
                                        <p:tgtEl>
                                          <p:spTgt spid="1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1" dur="77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3" dur="77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15" grpId="0" autoUpdateAnimBg="0"/>
      <p:bldP spid="61" grpId="0" animBg="1"/>
      <p:bldP spid="62" grpId="0" animBg="1"/>
      <p:bldP spid="108" grpId="0" animBg="1"/>
      <p:bldP spid="109" grpId="0" animBg="1"/>
      <p:bldP spid="110" grpId="0" animBg="1"/>
      <p:bldP spid="111" grpId="0" animBg="1"/>
      <p:bldP spid="11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1"/>
          <p:cNvGrpSpPr/>
          <p:nvPr/>
        </p:nvGrpSpPr>
        <p:grpSpPr>
          <a:xfrm>
            <a:off x="7643834" y="129581"/>
            <a:ext cx="1355674" cy="584775"/>
            <a:chOff x="7788326" y="1000108"/>
            <a:chExt cx="1355674" cy="58477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6" name="صورة 5" descr="1.BMP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86116" y="142852"/>
            <a:ext cx="4429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نوجد قيمة الدالة عند كل رأس .</a:t>
            </a:r>
            <a:endParaRPr lang="en-US" sz="3200" dirty="0">
              <a:cs typeface="Traditional Arabic" pitchFamily="2" charset="-78"/>
            </a:endParaRPr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214282" y="1071546"/>
          <a:ext cx="7000923" cy="2590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33641"/>
                <a:gridCol w="2333641"/>
                <a:gridCol w="233364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f </a:t>
                      </a: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x , y 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- 5 x + 2 y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x , y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0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- 5 (2) + 2 (5)</a:t>
                      </a:r>
                      <a:endParaRPr kumimoji="0" lang="ar-SA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( 2 , 5 )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-20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- 5 (6) + 2 (5)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( 6 , 5 )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-28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- 5 (6) + 2 (1)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( 6 , 1 )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12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 </a:t>
                      </a: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5 (-2) + 2 (1)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-2 , 1 )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رابط كسهم مستقيم 10"/>
          <p:cNvCxnSpPr/>
          <p:nvPr/>
        </p:nvCxnSpPr>
        <p:spPr>
          <a:xfrm rot="10800000">
            <a:off x="6572264" y="3429000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0800000">
            <a:off x="6572264" y="2857496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سحابة 19"/>
          <p:cNvSpPr/>
          <p:nvPr/>
        </p:nvSpPr>
        <p:spPr>
          <a:xfrm>
            <a:off x="7286644" y="3143248"/>
            <a:ext cx="185735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000" dirty="0" smtClean="0">
                <a:solidFill>
                  <a:srgbClr val="000000"/>
                </a:solidFill>
              </a:rPr>
              <a:t>قيمة عظمى </a:t>
            </a:r>
            <a:endParaRPr lang="ar-SA" sz="2000" dirty="0">
              <a:solidFill>
                <a:srgbClr val="000000"/>
              </a:solidFill>
            </a:endParaRPr>
          </a:p>
        </p:txBody>
      </p:sp>
      <p:sp>
        <p:nvSpPr>
          <p:cNvPr id="21" name="سحابة 20"/>
          <p:cNvSpPr/>
          <p:nvPr/>
        </p:nvSpPr>
        <p:spPr>
          <a:xfrm>
            <a:off x="7286644" y="2428868"/>
            <a:ext cx="185735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000" dirty="0" smtClean="0">
                <a:solidFill>
                  <a:srgbClr val="000000"/>
                </a:solidFill>
              </a:rPr>
              <a:t>قيمة صغرى </a:t>
            </a:r>
            <a:endParaRPr lang="ar-SA" sz="2000" dirty="0">
              <a:solidFill>
                <a:srgbClr val="000000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28596" y="3987233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القيمة العظمى للدالة تساوي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12</a:t>
            </a:r>
            <a:r>
              <a:rPr lang="ar-SA" sz="3200" dirty="0" smtClean="0">
                <a:cs typeface="Traditional Arabic" pitchFamily="2" charset="-78"/>
              </a:rPr>
              <a:t>وتكون عند النقطة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(-2,1)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.</a:t>
            </a:r>
            <a:r>
              <a:rPr lang="ar-SA" sz="3200" dirty="0" smtClean="0">
                <a:cs typeface="Traditional Arabic" pitchFamily="2" charset="-78"/>
              </a:rPr>
              <a:t>           </a:t>
            </a:r>
            <a:endParaRPr lang="en-US" sz="3200" dirty="0">
              <a:cs typeface="Traditional Arabic" pitchFamily="2" charset="-78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57158" y="4572008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والقيمة الصغرى للدالة تساوى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-28</a:t>
            </a:r>
            <a:r>
              <a:rPr lang="ar-SA" sz="3200" dirty="0" smtClean="0">
                <a:cs typeface="Traditional Arabic" pitchFamily="2" charset="-78"/>
              </a:rPr>
              <a:t> وتكون عند النقطة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(6,1)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.</a:t>
            </a:r>
            <a:r>
              <a:rPr lang="ar-SA" sz="3200" dirty="0" smtClean="0">
                <a:cs typeface="Traditional Arabic" pitchFamily="2" charset="-78"/>
              </a:rPr>
              <a:t>      </a:t>
            </a:r>
            <a:endParaRPr lang="en-US" sz="3200" dirty="0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20" grpId="0" animBg="1"/>
      <p:bldP spid="21" grpId="0" animBg="1"/>
      <p:bldP spid="22" grpId="0" autoUpdateAnimBg="0"/>
      <p:bldP spid="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6500826" y="0"/>
            <a:ext cx="2470148" cy="64291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cs typeface="DecoType Naskh Special"/>
              </a:rPr>
              <a:t>تحــــــــ من فهمك ــــــــــــــقق : </a:t>
            </a:r>
            <a:endParaRPr lang="ar-SA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50000" t="50000" r="50000" b="50000"/>
                </a:path>
              </a:gradFill>
              <a:cs typeface="DecoType Naskh Spec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571481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(1B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مثّلي نظام المتباينات الآتي بيانيّاً ، ثم حددي إحداثيات رؤوس منطقة الحل ، و أوجدي القيمة العظمى والقيمة الصغرى للدالة المعطاة في هذه المنطقة :             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-6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 y  -2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                    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y  - x + 2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y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  2 x + 2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f( x , y ) =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6 x + 4 y</a:t>
            </a:r>
            <a:endParaRPr lang="ar-SA" sz="3200" dirty="0" smtClean="0">
              <a:solidFill>
                <a:srgbClr val="FF0000"/>
              </a:solidFill>
              <a:cs typeface="Traditional Arabic" pitchFamily="2" charset="-78"/>
              <a:sym typeface="Zawawi"/>
            </a:endParaRPr>
          </a:p>
        </p:txBody>
      </p:sp>
      <p:grpSp>
        <p:nvGrpSpPr>
          <p:cNvPr id="2" name="مجموعة 11"/>
          <p:cNvGrpSpPr/>
          <p:nvPr/>
        </p:nvGrpSpPr>
        <p:grpSpPr>
          <a:xfrm>
            <a:off x="7643834" y="3429000"/>
            <a:ext cx="1355674" cy="584775"/>
            <a:chOff x="7788326" y="1000108"/>
            <a:chExt cx="1355674" cy="584775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4" name="صورة 13" descr="1.BMP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714876" y="3929066"/>
            <a:ext cx="421481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نمثّل المتباينات بيانيّاً ، ونحدّد إحداثيات الرؤوس . </a:t>
            </a:r>
            <a:endParaRPr lang="en-US" sz="3200" dirty="0">
              <a:cs typeface="Traditional Arabic" pitchFamily="2" charset="-78"/>
            </a:endParaRPr>
          </a:p>
        </p:txBody>
      </p:sp>
      <p:pic>
        <p:nvPicPr>
          <p:cNvPr id="16" name="صورة 15" descr="25-10-1432 11-13-50 م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214554"/>
            <a:ext cx="4409524" cy="4390476"/>
          </a:xfrm>
          <a:prstGeom prst="rect">
            <a:avLst/>
          </a:prstGeom>
        </p:spPr>
      </p:pic>
      <p:cxnSp>
        <p:nvCxnSpPr>
          <p:cNvPr id="31" name="رابط مستقيم 30"/>
          <p:cNvCxnSpPr/>
          <p:nvPr/>
        </p:nvCxnSpPr>
        <p:spPr>
          <a:xfrm rot="5400000">
            <a:off x="-322297" y="5678503"/>
            <a:ext cx="1643074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 rot="5400000">
            <a:off x="-1000164" y="4000504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/>
          <p:nvPr/>
        </p:nvCxnSpPr>
        <p:spPr>
          <a:xfrm>
            <a:off x="285720" y="4856172"/>
            <a:ext cx="4357718" cy="1588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rot="5400000" flipH="1" flipV="1">
            <a:off x="214282" y="2714620"/>
            <a:ext cx="928694" cy="78581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10800000">
            <a:off x="3143240" y="2713031"/>
            <a:ext cx="1428760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كسهم مستقيم 62"/>
          <p:cNvCxnSpPr/>
          <p:nvPr/>
        </p:nvCxnSpPr>
        <p:spPr>
          <a:xfrm rot="5400000">
            <a:off x="107123" y="3393281"/>
            <a:ext cx="4286284" cy="2071702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10800000">
            <a:off x="2071670" y="4857760"/>
            <a:ext cx="1285884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4572000" y="5000636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إحداثيات الرؤوس هي :                </a:t>
            </a:r>
            <a:r>
              <a:rPr lang="en-US" sz="3200" dirty="0" smtClean="0">
                <a:cs typeface="Traditional Arabic" pitchFamily="2" charset="-78"/>
              </a:rPr>
              <a:t>(-2,-2),(4,-2),(8,-6),(-4,-6)</a:t>
            </a:r>
            <a:endParaRPr lang="en-US" sz="3200" dirty="0">
              <a:cs typeface="Traditional Arabic" pitchFamily="2" charset="-78"/>
            </a:endParaRPr>
          </a:p>
        </p:txBody>
      </p:sp>
      <p:cxnSp>
        <p:nvCxnSpPr>
          <p:cNvPr id="67" name="رابط مستقيم 66"/>
          <p:cNvCxnSpPr/>
          <p:nvPr/>
        </p:nvCxnSpPr>
        <p:spPr>
          <a:xfrm rot="5400000">
            <a:off x="322233" y="5678503"/>
            <a:ext cx="1643074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rot="5400000">
            <a:off x="965175" y="5678503"/>
            <a:ext cx="1643074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>
            <a:off x="1608117" y="5678503"/>
            <a:ext cx="1643074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5400000">
            <a:off x="2251059" y="5678503"/>
            <a:ext cx="1643074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 rot="5400000">
            <a:off x="2894001" y="5678503"/>
            <a:ext cx="1643074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 rot="5400000">
            <a:off x="3536943" y="5678503"/>
            <a:ext cx="1643074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رابط كسهم مستقيم 112"/>
          <p:cNvCxnSpPr/>
          <p:nvPr/>
        </p:nvCxnSpPr>
        <p:spPr>
          <a:xfrm rot="16200000" flipH="1">
            <a:off x="642910" y="2214554"/>
            <a:ext cx="4000528" cy="4000528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رابط كسهم مستقيم 72"/>
          <p:cNvCxnSpPr/>
          <p:nvPr/>
        </p:nvCxnSpPr>
        <p:spPr>
          <a:xfrm flipV="1">
            <a:off x="285720" y="5643578"/>
            <a:ext cx="4357718" cy="38544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رابط مستقيم 98"/>
          <p:cNvCxnSpPr/>
          <p:nvPr/>
        </p:nvCxnSpPr>
        <p:spPr>
          <a:xfrm rot="5400000">
            <a:off x="-356428" y="3999710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مستقيم 100"/>
          <p:cNvCxnSpPr/>
          <p:nvPr/>
        </p:nvCxnSpPr>
        <p:spPr>
          <a:xfrm rot="5400000">
            <a:off x="286514" y="3999710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 rot="5400000">
            <a:off x="929456" y="3999710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رابط مستقيم 102"/>
          <p:cNvCxnSpPr/>
          <p:nvPr/>
        </p:nvCxnSpPr>
        <p:spPr>
          <a:xfrm rot="5400000">
            <a:off x="1572398" y="3999710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رابط مستقيم 104"/>
          <p:cNvCxnSpPr/>
          <p:nvPr/>
        </p:nvCxnSpPr>
        <p:spPr>
          <a:xfrm rot="5400000">
            <a:off x="2213751" y="3999710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رابط مستقيم 106"/>
          <p:cNvCxnSpPr/>
          <p:nvPr/>
        </p:nvCxnSpPr>
        <p:spPr>
          <a:xfrm rot="5400000">
            <a:off x="2856694" y="3999710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شكل بيضاوي 61"/>
          <p:cNvSpPr/>
          <p:nvPr/>
        </p:nvSpPr>
        <p:spPr>
          <a:xfrm>
            <a:off x="2392298" y="392906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1" name="شكل بيضاوي 60"/>
          <p:cNvSpPr/>
          <p:nvPr/>
        </p:nvSpPr>
        <p:spPr>
          <a:xfrm>
            <a:off x="2820926" y="435769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121" name="رابط مستقيم 120"/>
          <p:cNvCxnSpPr/>
          <p:nvPr/>
        </p:nvCxnSpPr>
        <p:spPr>
          <a:xfrm rot="5400000" flipH="1" flipV="1">
            <a:off x="179357" y="3035297"/>
            <a:ext cx="1357322" cy="1144596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رابط مستقيم 122"/>
          <p:cNvCxnSpPr/>
          <p:nvPr/>
        </p:nvCxnSpPr>
        <p:spPr>
          <a:xfrm rot="5400000" flipH="1" flipV="1">
            <a:off x="143638" y="3499644"/>
            <a:ext cx="1857388" cy="143034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رابط مستقيم 124"/>
          <p:cNvCxnSpPr/>
          <p:nvPr/>
        </p:nvCxnSpPr>
        <p:spPr>
          <a:xfrm rot="5400000" flipH="1" flipV="1">
            <a:off x="-32" y="4071942"/>
            <a:ext cx="2500330" cy="1928826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رابط مستقيم 126"/>
          <p:cNvCxnSpPr/>
          <p:nvPr/>
        </p:nvCxnSpPr>
        <p:spPr>
          <a:xfrm rot="5400000" flipH="1" flipV="1">
            <a:off x="750849" y="4606921"/>
            <a:ext cx="2286040" cy="1644662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رابط مستقيم 128"/>
          <p:cNvCxnSpPr/>
          <p:nvPr/>
        </p:nvCxnSpPr>
        <p:spPr>
          <a:xfrm rot="5400000" flipH="1" flipV="1">
            <a:off x="1858150" y="5142718"/>
            <a:ext cx="1785950" cy="107315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رابط مستقيم 130"/>
          <p:cNvCxnSpPr/>
          <p:nvPr/>
        </p:nvCxnSpPr>
        <p:spPr>
          <a:xfrm rot="5400000" flipH="1" flipV="1">
            <a:off x="3001158" y="5714222"/>
            <a:ext cx="1071570" cy="64453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رابط مستقيم 132"/>
          <p:cNvCxnSpPr/>
          <p:nvPr/>
        </p:nvCxnSpPr>
        <p:spPr>
          <a:xfrm rot="5400000" flipH="1" flipV="1">
            <a:off x="3822695" y="6107131"/>
            <a:ext cx="571504" cy="35877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شكل بيضاوي 134"/>
          <p:cNvSpPr/>
          <p:nvPr/>
        </p:nvSpPr>
        <p:spPr>
          <a:xfrm>
            <a:off x="2606612" y="350043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6" name="شكل بيضاوي 135"/>
          <p:cNvSpPr/>
          <p:nvPr/>
        </p:nvSpPr>
        <p:spPr>
          <a:xfrm>
            <a:off x="1963670" y="482119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148" name="رابط مستقيم 147"/>
          <p:cNvCxnSpPr/>
          <p:nvPr/>
        </p:nvCxnSpPr>
        <p:spPr>
          <a:xfrm rot="10800000">
            <a:off x="2857488" y="3143248"/>
            <a:ext cx="1785950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رابط مستقيم 149"/>
          <p:cNvCxnSpPr/>
          <p:nvPr/>
        </p:nvCxnSpPr>
        <p:spPr>
          <a:xfrm rot="10800000">
            <a:off x="2643174" y="3571876"/>
            <a:ext cx="1928826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رابط مستقيم 151"/>
          <p:cNvCxnSpPr/>
          <p:nvPr/>
        </p:nvCxnSpPr>
        <p:spPr>
          <a:xfrm rot="10800000">
            <a:off x="2500298" y="4000504"/>
            <a:ext cx="2071702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رابط مستقيم 153"/>
          <p:cNvCxnSpPr/>
          <p:nvPr/>
        </p:nvCxnSpPr>
        <p:spPr>
          <a:xfrm rot="10800000">
            <a:off x="2143108" y="4641857"/>
            <a:ext cx="2428892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رابط مستقيم 155"/>
          <p:cNvCxnSpPr/>
          <p:nvPr/>
        </p:nvCxnSpPr>
        <p:spPr>
          <a:xfrm rot="10800000">
            <a:off x="1928795" y="5072074"/>
            <a:ext cx="2714647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رابط مستقيم 158"/>
          <p:cNvCxnSpPr/>
          <p:nvPr/>
        </p:nvCxnSpPr>
        <p:spPr>
          <a:xfrm rot="10800000">
            <a:off x="1785920" y="5429264"/>
            <a:ext cx="2786081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رابط مستقيم 160"/>
          <p:cNvCxnSpPr/>
          <p:nvPr/>
        </p:nvCxnSpPr>
        <p:spPr>
          <a:xfrm rot="10800000">
            <a:off x="1571606" y="5857892"/>
            <a:ext cx="3000395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رابط مستقيم 162"/>
          <p:cNvCxnSpPr/>
          <p:nvPr/>
        </p:nvCxnSpPr>
        <p:spPr>
          <a:xfrm rot="10800000">
            <a:off x="1357290" y="6286520"/>
            <a:ext cx="3286150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رابط مستقيم 96"/>
          <p:cNvCxnSpPr/>
          <p:nvPr/>
        </p:nvCxnSpPr>
        <p:spPr>
          <a:xfrm rot="16200000" flipH="1">
            <a:off x="3286116" y="4857760"/>
            <a:ext cx="785818" cy="78581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رابط مستقيم 105"/>
          <p:cNvCxnSpPr/>
          <p:nvPr/>
        </p:nvCxnSpPr>
        <p:spPr>
          <a:xfrm rot="10800000">
            <a:off x="1643042" y="5643578"/>
            <a:ext cx="2500328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رابط مستقيم 103"/>
          <p:cNvCxnSpPr>
            <a:stCxn id="136" idx="7"/>
          </p:cNvCxnSpPr>
          <p:nvPr/>
        </p:nvCxnSpPr>
        <p:spPr>
          <a:xfrm rot="16200000" flipH="1" flipV="1">
            <a:off x="1446166" y="5033890"/>
            <a:ext cx="806564" cy="41281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شكل بيضاوي 107"/>
          <p:cNvSpPr/>
          <p:nvPr/>
        </p:nvSpPr>
        <p:spPr>
          <a:xfrm>
            <a:off x="1963670" y="4821198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09" name="شكل بيضاوي 108"/>
          <p:cNvSpPr/>
          <p:nvPr/>
        </p:nvSpPr>
        <p:spPr>
          <a:xfrm>
            <a:off x="3286116" y="4821198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4071934" y="5607016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11" name="شكل بيضاوي 110"/>
          <p:cNvSpPr/>
          <p:nvPr/>
        </p:nvSpPr>
        <p:spPr>
          <a:xfrm>
            <a:off x="1571604" y="5607016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9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9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9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4" dur="770" decel="100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5" dur="770" decel="100000"/>
                                        <p:tgtEl>
                                          <p:spTgt spid="1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7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9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77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6" dur="770" decel="100000"/>
                                        <p:tgtEl>
                                          <p:spTgt spid="1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8" dur="77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0" dur="77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77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7" dur="770" decel="100000"/>
                                        <p:tgtEl>
                                          <p:spTgt spid="1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9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1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7" dur="77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8" dur="770" decel="100000"/>
                                        <p:tgtEl>
                                          <p:spTgt spid="1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0" dur="77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2" dur="77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15" grpId="0" autoUpdateAnimBg="0"/>
      <p:bldP spid="112" grpId="0" autoUpdateAnimBg="0"/>
      <p:bldP spid="62" grpId="0" animBg="1"/>
      <p:bldP spid="61" grpId="0" animBg="1"/>
      <p:bldP spid="135" grpId="0" animBg="1"/>
      <p:bldP spid="136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31"/>
          <p:cNvGrpSpPr/>
          <p:nvPr/>
        </p:nvGrpSpPr>
        <p:grpSpPr>
          <a:xfrm>
            <a:off x="7643834" y="129581"/>
            <a:ext cx="1355674" cy="584775"/>
            <a:chOff x="7788326" y="1000108"/>
            <a:chExt cx="1355674" cy="58477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6" name="صورة 5" descr="1.BMP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86116" y="142852"/>
            <a:ext cx="4429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نوجد قيمة الدالة عند كل رأس .</a:t>
            </a:r>
            <a:endParaRPr lang="en-US" sz="3200" dirty="0">
              <a:cs typeface="Traditional Arabic" pitchFamily="2" charset="-78"/>
            </a:endParaRPr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214282" y="1071546"/>
          <a:ext cx="7000923" cy="2590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33641"/>
                <a:gridCol w="2333641"/>
                <a:gridCol w="233364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f </a:t>
                      </a: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x , y 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6 x + 4 y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x , y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-20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6 (-2) + 4 (-2)</a:t>
                      </a:r>
                      <a:endParaRPr kumimoji="0" lang="ar-SA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-2 , -2 )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16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6 (4) + 4 (-2)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( 4 , -2 )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24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6 (8) + 4 (-6)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( 8 , -6 )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-48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6 (-4) + 4 (-6)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-4 , -6 )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رابط كسهم مستقيم 10"/>
          <p:cNvCxnSpPr/>
          <p:nvPr/>
        </p:nvCxnSpPr>
        <p:spPr>
          <a:xfrm rot="10800000">
            <a:off x="6572264" y="2928934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0800000">
            <a:off x="6572264" y="3498850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سحابة 19"/>
          <p:cNvSpPr/>
          <p:nvPr/>
        </p:nvSpPr>
        <p:spPr>
          <a:xfrm>
            <a:off x="7286676" y="2571744"/>
            <a:ext cx="185735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000" dirty="0" smtClean="0">
                <a:solidFill>
                  <a:srgbClr val="000000"/>
                </a:solidFill>
              </a:rPr>
              <a:t>قيمة عظمى </a:t>
            </a:r>
            <a:endParaRPr lang="ar-SA" sz="2000" dirty="0">
              <a:solidFill>
                <a:srgbClr val="000000"/>
              </a:solidFill>
            </a:endParaRPr>
          </a:p>
        </p:txBody>
      </p:sp>
      <p:sp>
        <p:nvSpPr>
          <p:cNvPr id="21" name="سحابة 20"/>
          <p:cNvSpPr/>
          <p:nvPr/>
        </p:nvSpPr>
        <p:spPr>
          <a:xfrm>
            <a:off x="7286644" y="3214686"/>
            <a:ext cx="185735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000" dirty="0" smtClean="0">
                <a:solidFill>
                  <a:srgbClr val="000000"/>
                </a:solidFill>
              </a:rPr>
              <a:t>قيمة صغرى </a:t>
            </a:r>
            <a:endParaRPr lang="ar-SA" sz="2000" dirty="0">
              <a:solidFill>
                <a:srgbClr val="000000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28596" y="3987233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القيمة العظمى للدالة تساوي </a:t>
            </a:r>
            <a:r>
              <a:rPr lang="en-US" sz="3200" dirty="0" smtClean="0">
                <a:cs typeface="Traditional Arabic" pitchFamily="2" charset="-78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24</a:t>
            </a:r>
            <a:r>
              <a:rPr lang="ar-SA" sz="3200" dirty="0" smtClean="0">
                <a:cs typeface="Traditional Arabic" pitchFamily="2" charset="-78"/>
              </a:rPr>
              <a:t>وتكون عند النقطة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(8,-6)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.</a:t>
            </a:r>
            <a:r>
              <a:rPr lang="ar-SA" sz="3200" dirty="0" smtClean="0">
                <a:cs typeface="Traditional Arabic" pitchFamily="2" charset="-78"/>
              </a:rPr>
              <a:t>           </a:t>
            </a:r>
            <a:endParaRPr lang="en-US" sz="3200" dirty="0">
              <a:cs typeface="Traditional Arabic" pitchFamily="2" charset="-78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57158" y="4572008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والقيمة الصغرى للدالة تساوى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-48</a:t>
            </a:r>
            <a:r>
              <a:rPr lang="ar-SA" sz="3200" dirty="0" smtClean="0">
                <a:cs typeface="Traditional Arabic" pitchFamily="2" charset="-78"/>
              </a:rPr>
              <a:t> وتكون عند النقطة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(-4,-6)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.</a:t>
            </a:r>
            <a:r>
              <a:rPr lang="ar-SA" sz="3200" dirty="0" smtClean="0">
                <a:cs typeface="Traditional Arabic" pitchFamily="2" charset="-78"/>
              </a:rPr>
              <a:t>      </a:t>
            </a:r>
            <a:endParaRPr lang="en-US" sz="3200" dirty="0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20" grpId="0" animBg="1"/>
      <p:bldP spid="21" grpId="0" animBg="1"/>
      <p:bldP spid="22" grpId="0" autoUpdateAnimBg="0"/>
      <p:bldP spid="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6500826" y="0"/>
            <a:ext cx="2470148" cy="64291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cs typeface="DecoType Naskh Special"/>
              </a:rPr>
              <a:t>تحــــــــ من فهمك ــــــــــــــقق : </a:t>
            </a:r>
            <a:endParaRPr lang="ar-SA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50000" t="50000" r="50000" b="50000"/>
                </a:path>
              </a:gradFill>
              <a:cs typeface="DecoType Naskh Spec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571481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(2A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مثّلي نظام المتباينات الآتي بيانيّاً ، ثم حددي إحداثيات رؤوس منطقة الحل ، و أوجدي القيمة العظمى والقيمة الصغرى للدالة المعطاة في هذه المنطقة :             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y  8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                    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y  - x + 4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y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  - x + 10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f( x , y ) =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-6 x + 8 y</a:t>
            </a:r>
            <a:endParaRPr lang="ar-SA" sz="3200" dirty="0" smtClean="0">
              <a:solidFill>
                <a:srgbClr val="FF0000"/>
              </a:solidFill>
              <a:cs typeface="Traditional Arabic" pitchFamily="2" charset="-78"/>
              <a:sym typeface="Zawawi"/>
            </a:endParaRPr>
          </a:p>
        </p:txBody>
      </p:sp>
      <p:grpSp>
        <p:nvGrpSpPr>
          <p:cNvPr id="2" name="مجموعة 11"/>
          <p:cNvGrpSpPr/>
          <p:nvPr/>
        </p:nvGrpSpPr>
        <p:grpSpPr>
          <a:xfrm>
            <a:off x="7643834" y="3429000"/>
            <a:ext cx="1355674" cy="584775"/>
            <a:chOff x="7788326" y="1000108"/>
            <a:chExt cx="1355674" cy="584775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4" name="صورة 13" descr="1.BMP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714876" y="3929066"/>
            <a:ext cx="421481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نمثّل المتباينات بيانيّاً ، ونحدّد إحداثيات الرؤوس . </a:t>
            </a:r>
            <a:endParaRPr lang="en-US" sz="3200" dirty="0">
              <a:cs typeface="Traditional Arabic" pitchFamily="2" charset="-78"/>
            </a:endParaRPr>
          </a:p>
        </p:txBody>
      </p:sp>
      <p:pic>
        <p:nvPicPr>
          <p:cNvPr id="16" name="صورة 15" descr="25-10-1432 11-13-50 م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214554"/>
            <a:ext cx="4409524" cy="4390476"/>
          </a:xfrm>
          <a:prstGeom prst="rect">
            <a:avLst/>
          </a:prstGeom>
        </p:spPr>
      </p:pic>
      <p:cxnSp>
        <p:nvCxnSpPr>
          <p:cNvPr id="31" name="رابط مستقيم 30"/>
          <p:cNvCxnSpPr/>
          <p:nvPr/>
        </p:nvCxnSpPr>
        <p:spPr>
          <a:xfrm rot="5400000">
            <a:off x="-1356560" y="4642652"/>
            <a:ext cx="385765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 rot="5400000">
            <a:off x="2214546" y="2285992"/>
            <a:ext cx="928694" cy="928694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/>
          <p:nvPr/>
        </p:nvCxnSpPr>
        <p:spPr>
          <a:xfrm>
            <a:off x="285720" y="2714620"/>
            <a:ext cx="4357718" cy="1588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flipV="1">
            <a:off x="357158" y="2428868"/>
            <a:ext cx="2214578" cy="1714512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4572000" y="5000636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إحداثيات الرؤوس هي :                </a:t>
            </a:r>
            <a:r>
              <a:rPr lang="en-US" sz="3200" dirty="0" smtClean="0">
                <a:cs typeface="Traditional Arabic" pitchFamily="2" charset="-78"/>
              </a:rPr>
              <a:t>(2,8),(-4,8)</a:t>
            </a:r>
            <a:endParaRPr lang="en-US" sz="3200" dirty="0">
              <a:cs typeface="Traditional Arabic" pitchFamily="2" charset="-78"/>
            </a:endParaRPr>
          </a:p>
        </p:txBody>
      </p:sp>
      <p:cxnSp>
        <p:nvCxnSpPr>
          <p:cNvPr id="67" name="رابط مستقيم 66"/>
          <p:cNvCxnSpPr/>
          <p:nvPr/>
        </p:nvCxnSpPr>
        <p:spPr>
          <a:xfrm rot="5400000">
            <a:off x="-713618" y="4642652"/>
            <a:ext cx="385765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rot="5400000">
            <a:off x="-70676" y="4642652"/>
            <a:ext cx="3857652" cy="158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>
            <a:endCxn id="16" idx="2"/>
          </p:cNvCxnSpPr>
          <p:nvPr/>
        </p:nvCxnSpPr>
        <p:spPr>
          <a:xfrm rot="5400000">
            <a:off x="550979" y="4654123"/>
            <a:ext cx="3890410" cy="11404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رابط كسهم مستقيم 112"/>
          <p:cNvCxnSpPr/>
          <p:nvPr/>
        </p:nvCxnSpPr>
        <p:spPr>
          <a:xfrm>
            <a:off x="2285984" y="2143116"/>
            <a:ext cx="2409260" cy="2338114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رابط كسهم مستقيم 72"/>
          <p:cNvCxnSpPr/>
          <p:nvPr/>
        </p:nvCxnSpPr>
        <p:spPr>
          <a:xfrm rot="16200000" flipH="1">
            <a:off x="1214414" y="2285992"/>
            <a:ext cx="3500462" cy="3500462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رابط مستقيم 98"/>
          <p:cNvCxnSpPr/>
          <p:nvPr/>
        </p:nvCxnSpPr>
        <p:spPr>
          <a:xfrm rot="5400000">
            <a:off x="2536017" y="2464587"/>
            <a:ext cx="1500198" cy="114300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مستقيم 100"/>
          <p:cNvCxnSpPr/>
          <p:nvPr/>
        </p:nvCxnSpPr>
        <p:spPr>
          <a:xfrm rot="5400000">
            <a:off x="2857488" y="2571744"/>
            <a:ext cx="2000264" cy="142876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 rot="5400000">
            <a:off x="3393273" y="3464719"/>
            <a:ext cx="1500198" cy="1000132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رابط مستقيم 102"/>
          <p:cNvCxnSpPr/>
          <p:nvPr/>
        </p:nvCxnSpPr>
        <p:spPr>
          <a:xfrm rot="5400000">
            <a:off x="3893339" y="4464851"/>
            <a:ext cx="857256" cy="500066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رابط مستقيم 104"/>
          <p:cNvCxnSpPr/>
          <p:nvPr/>
        </p:nvCxnSpPr>
        <p:spPr>
          <a:xfrm rot="5400000">
            <a:off x="4250529" y="5036355"/>
            <a:ext cx="500066" cy="285752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رابط مستقيم 106"/>
          <p:cNvCxnSpPr/>
          <p:nvPr/>
        </p:nvCxnSpPr>
        <p:spPr>
          <a:xfrm rot="10800000" flipV="1">
            <a:off x="1785918" y="2285992"/>
            <a:ext cx="571504" cy="500066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شكل بيضاوي 61"/>
          <p:cNvSpPr/>
          <p:nvPr/>
        </p:nvSpPr>
        <p:spPr>
          <a:xfrm>
            <a:off x="2463736" y="346387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1" name="شكل بيضاوي 60"/>
          <p:cNvSpPr/>
          <p:nvPr/>
        </p:nvSpPr>
        <p:spPr>
          <a:xfrm>
            <a:off x="2428860" y="224943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127" name="رابط مستقيم 126"/>
          <p:cNvCxnSpPr/>
          <p:nvPr/>
        </p:nvCxnSpPr>
        <p:spPr>
          <a:xfrm flipV="1">
            <a:off x="285720" y="2714620"/>
            <a:ext cx="2573356" cy="235745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رابط مستقيم 128"/>
          <p:cNvCxnSpPr/>
          <p:nvPr/>
        </p:nvCxnSpPr>
        <p:spPr>
          <a:xfrm flipV="1">
            <a:off x="285720" y="3000372"/>
            <a:ext cx="2859108" cy="285752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رابط مستقيم 130"/>
          <p:cNvCxnSpPr/>
          <p:nvPr/>
        </p:nvCxnSpPr>
        <p:spPr>
          <a:xfrm rot="5400000" flipH="1" flipV="1">
            <a:off x="250795" y="3392487"/>
            <a:ext cx="3286148" cy="3073422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رابط مستقيم 132"/>
          <p:cNvCxnSpPr/>
          <p:nvPr/>
        </p:nvCxnSpPr>
        <p:spPr>
          <a:xfrm rot="5400000" flipH="1" flipV="1">
            <a:off x="1179489" y="3963991"/>
            <a:ext cx="2928958" cy="228760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شكل بيضاوي 134"/>
          <p:cNvSpPr/>
          <p:nvPr/>
        </p:nvSpPr>
        <p:spPr>
          <a:xfrm>
            <a:off x="3463868" y="332100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6" name="شكل بيضاوي 135"/>
          <p:cNvSpPr/>
          <p:nvPr/>
        </p:nvSpPr>
        <p:spPr>
          <a:xfrm>
            <a:off x="3286116" y="435769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97" name="رابط مستقيم 96"/>
          <p:cNvCxnSpPr/>
          <p:nvPr/>
        </p:nvCxnSpPr>
        <p:spPr>
          <a:xfrm>
            <a:off x="1643042" y="2714620"/>
            <a:ext cx="1214446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رابط مستقيم 105"/>
          <p:cNvCxnSpPr/>
          <p:nvPr/>
        </p:nvCxnSpPr>
        <p:spPr>
          <a:xfrm rot="16200000" flipV="1">
            <a:off x="1643042" y="2714620"/>
            <a:ext cx="3000396" cy="300039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شكل بيضاوي 109"/>
          <p:cNvSpPr/>
          <p:nvPr/>
        </p:nvSpPr>
        <p:spPr>
          <a:xfrm>
            <a:off x="1606480" y="2678058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cxnSp>
        <p:nvCxnSpPr>
          <p:cNvPr id="65" name="رابط مستقيم 64"/>
          <p:cNvCxnSpPr/>
          <p:nvPr/>
        </p:nvCxnSpPr>
        <p:spPr>
          <a:xfrm rot="5400000">
            <a:off x="1192333" y="4654123"/>
            <a:ext cx="3890410" cy="11404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رابط مستقيم 73"/>
          <p:cNvCxnSpPr/>
          <p:nvPr/>
        </p:nvCxnSpPr>
        <p:spPr>
          <a:xfrm rot="5400000">
            <a:off x="2478217" y="4654123"/>
            <a:ext cx="3890410" cy="11404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>
            <a:stCxn id="16" idx="2"/>
          </p:cNvCxnSpPr>
          <p:nvPr/>
        </p:nvCxnSpPr>
        <p:spPr>
          <a:xfrm rot="5400000" flipH="1" flipV="1">
            <a:off x="2122615" y="4439809"/>
            <a:ext cx="2533088" cy="179735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رابط مستقيم 118"/>
          <p:cNvCxnSpPr/>
          <p:nvPr/>
        </p:nvCxnSpPr>
        <p:spPr>
          <a:xfrm rot="5400000" flipH="1" flipV="1">
            <a:off x="2863190" y="4852058"/>
            <a:ext cx="2071702" cy="1368726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 rot="5400000">
            <a:off x="1835275" y="4654123"/>
            <a:ext cx="3890410" cy="11404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16200000" flipV="1">
            <a:off x="2857488" y="2714620"/>
            <a:ext cx="1785950" cy="178595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شكل بيضاوي 107"/>
          <p:cNvSpPr/>
          <p:nvPr/>
        </p:nvSpPr>
        <p:spPr>
          <a:xfrm>
            <a:off x="2857488" y="2678058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3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3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36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6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770" decel="100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3" dur="770" decel="100000"/>
                                        <p:tgtEl>
                                          <p:spTgt spid="1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5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7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77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4" dur="770" decel="100000"/>
                                        <p:tgtEl>
                                          <p:spTgt spid="1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6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8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15" grpId="0" autoUpdateAnimBg="0"/>
      <p:bldP spid="112" grpId="0" autoUpdateAnimBg="0"/>
      <p:bldP spid="62" grpId="0" animBg="1"/>
      <p:bldP spid="61" grpId="0" animBg="1"/>
      <p:bldP spid="135" grpId="0" animBg="1"/>
      <p:bldP spid="136" grpId="0" animBg="1"/>
      <p:bldP spid="110" grpId="0" animBg="1"/>
      <p:bldP spid="1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31"/>
          <p:cNvGrpSpPr/>
          <p:nvPr/>
        </p:nvGrpSpPr>
        <p:grpSpPr>
          <a:xfrm>
            <a:off x="7643834" y="129581"/>
            <a:ext cx="1355674" cy="584775"/>
            <a:chOff x="7788326" y="1000108"/>
            <a:chExt cx="1355674" cy="58477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6" name="صورة 5" descr="1.BMP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86116" y="142852"/>
            <a:ext cx="4429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نوجد قيمة الدالة عند كل رأس .</a:t>
            </a:r>
            <a:endParaRPr lang="en-US" sz="3200" dirty="0">
              <a:cs typeface="Traditional Arabic" pitchFamily="2" charset="-78"/>
            </a:endParaRPr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214282" y="1071546"/>
          <a:ext cx="7000923" cy="1554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33641"/>
                <a:gridCol w="2333641"/>
                <a:gridCol w="233364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f </a:t>
                      </a: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x , y 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-6 x + 8 y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x , y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52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-6 (2) + 8 (8)</a:t>
                      </a:r>
                      <a:endParaRPr kumimoji="0" lang="ar-SA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(2 , 8 )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88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-6 (-4) + 8 (8)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-4 , 8 )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رابط كسهم مستقيم 10"/>
          <p:cNvCxnSpPr/>
          <p:nvPr/>
        </p:nvCxnSpPr>
        <p:spPr>
          <a:xfrm rot="10800000">
            <a:off x="6572264" y="2357430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سحابة 19"/>
          <p:cNvSpPr/>
          <p:nvPr/>
        </p:nvSpPr>
        <p:spPr>
          <a:xfrm>
            <a:off x="7286644" y="2000240"/>
            <a:ext cx="185735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000" dirty="0" smtClean="0">
                <a:solidFill>
                  <a:srgbClr val="000000"/>
                </a:solidFill>
              </a:rPr>
              <a:t>قيمة عظمى </a:t>
            </a:r>
            <a:endParaRPr lang="ar-SA" sz="2000" dirty="0">
              <a:solidFill>
                <a:srgbClr val="000000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00034" y="3000372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القيمة العظمى للدالة تساوي </a:t>
            </a:r>
            <a:r>
              <a:rPr lang="en-US" sz="3200" dirty="0" smtClean="0">
                <a:cs typeface="Traditional Arabic" pitchFamily="2" charset="-78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88</a:t>
            </a:r>
            <a:r>
              <a:rPr lang="ar-SA" sz="3200" dirty="0" smtClean="0">
                <a:cs typeface="Traditional Arabic" pitchFamily="2" charset="-78"/>
              </a:rPr>
              <a:t>وتكون عند النقطة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(-4,8)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.</a:t>
            </a:r>
            <a:r>
              <a:rPr lang="ar-SA" sz="3200" dirty="0" smtClean="0">
                <a:cs typeface="Traditional Arabic" pitchFamily="2" charset="-78"/>
              </a:rPr>
              <a:t>           </a:t>
            </a:r>
            <a:endParaRPr lang="en-US" sz="3200" dirty="0">
              <a:cs typeface="Traditional Arabic" pitchFamily="2" charset="-78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85720" y="3643314"/>
            <a:ext cx="84296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ولا توجد قيمة صغرى للدالة ، لأن هناك نقطة أخرى في منطقة الحل وهي </a:t>
            </a:r>
            <a:r>
              <a:rPr lang="en-US" sz="3200" dirty="0" smtClean="0">
                <a:cs typeface="Traditional Arabic" pitchFamily="2" charset="-78"/>
              </a:rPr>
              <a:t>(7,0)</a:t>
            </a:r>
            <a:r>
              <a:rPr lang="ar-SA" sz="3200" dirty="0" smtClean="0">
                <a:cs typeface="Traditional Arabic" pitchFamily="2" charset="-78"/>
              </a:rPr>
              <a:t> وتُعطي القيمة </a:t>
            </a:r>
            <a:r>
              <a:rPr lang="en-US" sz="3200" dirty="0" smtClean="0">
                <a:cs typeface="Traditional Arabic" pitchFamily="2" charset="-78"/>
              </a:rPr>
              <a:t>-42</a:t>
            </a:r>
            <a:r>
              <a:rPr lang="ar-SA" sz="3200" dirty="0" smtClean="0">
                <a:cs typeface="Traditional Arabic" pitchFamily="2" charset="-78"/>
              </a:rPr>
              <a:t> للدالة وهي أقل من  </a:t>
            </a:r>
            <a:r>
              <a:rPr lang="en-US" sz="3200" dirty="0" smtClean="0">
                <a:cs typeface="Traditional Arabic" pitchFamily="2" charset="-78"/>
              </a:rPr>
              <a:t>52</a:t>
            </a:r>
            <a:r>
              <a:rPr lang="ar-SA" sz="3200" dirty="0" smtClean="0">
                <a:cs typeface="Traditional Arabic" pitchFamily="2" charset="-78"/>
              </a:rPr>
              <a:t> . </a:t>
            </a:r>
            <a:endParaRPr lang="en-US" sz="3200" dirty="0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20" grpId="0" animBg="1"/>
      <p:bldP spid="22" grpId="0" autoUpdateAnimBg="0"/>
      <p:bldP spid="2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6500826" y="0"/>
            <a:ext cx="2470148" cy="64291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cs typeface="DecoType Naskh Special"/>
              </a:rPr>
              <a:t>تحــــــــ من فهمك ــــــــــــــقق : </a:t>
            </a:r>
            <a:endParaRPr lang="ar-SA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50000" t="50000" r="50000" b="50000"/>
                </a:path>
              </a:gradFill>
              <a:cs typeface="DecoType Naskh Spec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571481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(2B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مثّلي نظام المتباينات الآتي بيانيّاً ، ثم حددي إحداثيات رؤوس منطقة الحل ، و أوجدي القيمة العظمى والقيمة الصغرى للدالة المعطاة في هذه المنطقة :             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y  x - 9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                    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y  - 4x + 16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y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  - 4x - 4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f( x , y ) = 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10 x + 7 y</a:t>
            </a:r>
            <a:endParaRPr lang="ar-SA" sz="3200" dirty="0" smtClean="0">
              <a:solidFill>
                <a:srgbClr val="FF0000"/>
              </a:solidFill>
              <a:cs typeface="Traditional Arabic" pitchFamily="2" charset="-78"/>
              <a:sym typeface="Zawawi"/>
            </a:endParaRPr>
          </a:p>
        </p:txBody>
      </p:sp>
      <p:grpSp>
        <p:nvGrpSpPr>
          <p:cNvPr id="2" name="مجموعة 11"/>
          <p:cNvGrpSpPr/>
          <p:nvPr/>
        </p:nvGrpSpPr>
        <p:grpSpPr>
          <a:xfrm>
            <a:off x="7643834" y="3429000"/>
            <a:ext cx="1355674" cy="584775"/>
            <a:chOff x="7788326" y="1000108"/>
            <a:chExt cx="1355674" cy="584775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4" name="صورة 13" descr="1.BMP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714876" y="3929066"/>
            <a:ext cx="421481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نمثّل المتباينات بيانيّاً ، ونحدّد إحداثيات الرؤوس . </a:t>
            </a:r>
            <a:endParaRPr lang="en-US" sz="3200" dirty="0">
              <a:cs typeface="Traditional Arabic" pitchFamily="2" charset="-78"/>
            </a:endParaRPr>
          </a:p>
        </p:txBody>
      </p:sp>
      <p:pic>
        <p:nvPicPr>
          <p:cNvPr id="16" name="صورة 15" descr="25-10-1432 11-13-50 م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214554"/>
            <a:ext cx="4409524" cy="4390476"/>
          </a:xfrm>
          <a:prstGeom prst="rect">
            <a:avLst/>
          </a:prstGeom>
        </p:spPr>
      </p:pic>
      <p:cxnSp>
        <p:nvCxnSpPr>
          <p:cNvPr id="31" name="رابط مستقيم 30"/>
          <p:cNvCxnSpPr/>
          <p:nvPr/>
        </p:nvCxnSpPr>
        <p:spPr>
          <a:xfrm>
            <a:off x="285720" y="5929330"/>
            <a:ext cx="2071702" cy="571504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/>
          <p:nvPr/>
        </p:nvCxnSpPr>
        <p:spPr>
          <a:xfrm flipV="1">
            <a:off x="2214546" y="4143380"/>
            <a:ext cx="2500330" cy="2428892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>
            <a:off x="1857356" y="2714620"/>
            <a:ext cx="2786082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4572000" y="5000636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إحداثيات الرؤوس هي :                </a:t>
            </a:r>
            <a:r>
              <a:rPr lang="en-US" sz="3200" dirty="0" smtClean="0">
                <a:cs typeface="Traditional Arabic" pitchFamily="2" charset="-78"/>
              </a:rPr>
              <a:t>(5,-4),(1,-8)</a:t>
            </a:r>
            <a:endParaRPr lang="en-US" sz="3200" dirty="0">
              <a:cs typeface="Traditional Arabic" pitchFamily="2" charset="-78"/>
            </a:endParaRPr>
          </a:p>
        </p:txBody>
      </p:sp>
      <p:cxnSp>
        <p:nvCxnSpPr>
          <p:cNvPr id="107" name="رابط مستقيم 106"/>
          <p:cNvCxnSpPr/>
          <p:nvPr/>
        </p:nvCxnSpPr>
        <p:spPr>
          <a:xfrm rot="10800000">
            <a:off x="357158" y="2500306"/>
            <a:ext cx="2643206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شكل بيضاوي 135"/>
          <p:cNvSpPr/>
          <p:nvPr/>
        </p:nvSpPr>
        <p:spPr>
          <a:xfrm>
            <a:off x="2463736" y="624995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55" name="رابط مستقيم 54"/>
          <p:cNvCxnSpPr/>
          <p:nvPr/>
        </p:nvCxnSpPr>
        <p:spPr>
          <a:xfrm>
            <a:off x="285720" y="5429264"/>
            <a:ext cx="2286016" cy="78581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>
            <a:off x="285720" y="4643446"/>
            <a:ext cx="2571768" cy="1357322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>
            <a:off x="285720" y="3786190"/>
            <a:ext cx="2857520" cy="1928826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>
            <a:off x="357158" y="2428868"/>
            <a:ext cx="3143272" cy="292895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16200000" flipH="1">
            <a:off x="1357290" y="2357430"/>
            <a:ext cx="2643206" cy="2500330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>
            <a:stCxn id="16" idx="0"/>
          </p:cNvCxnSpPr>
          <p:nvPr/>
        </p:nvCxnSpPr>
        <p:spPr>
          <a:xfrm rot="16200000" flipH="1">
            <a:off x="2138200" y="2566836"/>
            <a:ext cx="2428892" cy="1724328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6200000" flipH="1">
            <a:off x="3076710" y="2924026"/>
            <a:ext cx="2071702" cy="795634"/>
          </a:xfrm>
          <a:prstGeom prst="lin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كسهم مستقيم 80"/>
          <p:cNvCxnSpPr/>
          <p:nvPr/>
        </p:nvCxnSpPr>
        <p:spPr>
          <a:xfrm rot="16200000" flipV="1">
            <a:off x="1250131" y="3964784"/>
            <a:ext cx="4286280" cy="928696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شكل بيضاوي 78"/>
          <p:cNvSpPr/>
          <p:nvPr/>
        </p:nvSpPr>
        <p:spPr>
          <a:xfrm>
            <a:off x="3320992" y="435769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6" name="شكل بيضاوي 45"/>
          <p:cNvSpPr/>
          <p:nvPr/>
        </p:nvSpPr>
        <p:spPr>
          <a:xfrm>
            <a:off x="3500430" y="521495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0" name="شكل بيضاوي 79"/>
          <p:cNvSpPr/>
          <p:nvPr/>
        </p:nvSpPr>
        <p:spPr>
          <a:xfrm>
            <a:off x="3714744" y="603564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90" name="رابط مستقيم 89"/>
          <p:cNvCxnSpPr/>
          <p:nvPr/>
        </p:nvCxnSpPr>
        <p:spPr>
          <a:xfrm rot="10800000">
            <a:off x="428596" y="2928934"/>
            <a:ext cx="2643206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 rot="10800000">
            <a:off x="357158" y="3357562"/>
            <a:ext cx="2786082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رابط مستقيم 92"/>
          <p:cNvCxnSpPr/>
          <p:nvPr/>
        </p:nvCxnSpPr>
        <p:spPr>
          <a:xfrm rot="10800000">
            <a:off x="357158" y="3786190"/>
            <a:ext cx="2857520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رابط مستقيم 94"/>
          <p:cNvCxnSpPr>
            <a:endCxn id="16" idx="1"/>
          </p:cNvCxnSpPr>
          <p:nvPr/>
        </p:nvCxnSpPr>
        <p:spPr>
          <a:xfrm rot="10800000">
            <a:off x="285720" y="4409792"/>
            <a:ext cx="3000396" cy="2092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رابط مستقيم 110"/>
          <p:cNvCxnSpPr/>
          <p:nvPr/>
        </p:nvCxnSpPr>
        <p:spPr>
          <a:xfrm rot="10800000">
            <a:off x="285720" y="5429264"/>
            <a:ext cx="3357586" cy="73026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رابط مستقيم 114"/>
          <p:cNvCxnSpPr/>
          <p:nvPr/>
        </p:nvCxnSpPr>
        <p:spPr>
          <a:xfrm rot="10800000">
            <a:off x="285720" y="6072206"/>
            <a:ext cx="3429024" cy="158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رابط كسهم مستقيم 120"/>
          <p:cNvCxnSpPr/>
          <p:nvPr/>
        </p:nvCxnSpPr>
        <p:spPr>
          <a:xfrm rot="16200000" flipV="1">
            <a:off x="107126" y="3821910"/>
            <a:ext cx="4357718" cy="1143006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شكل بيضاوي 119"/>
          <p:cNvSpPr/>
          <p:nvPr/>
        </p:nvSpPr>
        <p:spPr>
          <a:xfrm>
            <a:off x="2214546" y="435769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18" name="شكل بيضاوي 117"/>
          <p:cNvSpPr/>
          <p:nvPr/>
        </p:nvSpPr>
        <p:spPr>
          <a:xfrm>
            <a:off x="2463736" y="521495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132" name="رابط مستقيم 131"/>
          <p:cNvCxnSpPr/>
          <p:nvPr/>
        </p:nvCxnSpPr>
        <p:spPr>
          <a:xfrm>
            <a:off x="1857356" y="3143248"/>
            <a:ext cx="2786082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رابط مستقيم 133"/>
          <p:cNvCxnSpPr/>
          <p:nvPr/>
        </p:nvCxnSpPr>
        <p:spPr>
          <a:xfrm>
            <a:off x="2000232" y="3571876"/>
            <a:ext cx="2643206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رابط مستقيم 137"/>
          <p:cNvCxnSpPr/>
          <p:nvPr/>
        </p:nvCxnSpPr>
        <p:spPr>
          <a:xfrm>
            <a:off x="2143108" y="3929066"/>
            <a:ext cx="2500330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رابط مستقيم 140"/>
          <p:cNvCxnSpPr/>
          <p:nvPr/>
        </p:nvCxnSpPr>
        <p:spPr>
          <a:xfrm>
            <a:off x="2285984" y="4641858"/>
            <a:ext cx="2428892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رابط مستقيم 142"/>
          <p:cNvCxnSpPr/>
          <p:nvPr/>
        </p:nvCxnSpPr>
        <p:spPr>
          <a:xfrm>
            <a:off x="2500298" y="5214950"/>
            <a:ext cx="2143140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رابط مستقيم 144"/>
          <p:cNvCxnSpPr/>
          <p:nvPr/>
        </p:nvCxnSpPr>
        <p:spPr>
          <a:xfrm>
            <a:off x="2643174" y="5857892"/>
            <a:ext cx="2000264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رابط مستقيم 146"/>
          <p:cNvCxnSpPr/>
          <p:nvPr/>
        </p:nvCxnSpPr>
        <p:spPr>
          <a:xfrm>
            <a:off x="2786050" y="6286520"/>
            <a:ext cx="1857388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16200000" flipV="1">
            <a:off x="1678762" y="3464718"/>
            <a:ext cx="3143272" cy="64294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رابط مستقيم 96"/>
          <p:cNvCxnSpPr>
            <a:endCxn id="46" idx="7"/>
          </p:cNvCxnSpPr>
          <p:nvPr/>
        </p:nvCxnSpPr>
        <p:spPr>
          <a:xfrm flipV="1">
            <a:off x="2693866" y="5230766"/>
            <a:ext cx="898748" cy="82562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 rot="10800000">
            <a:off x="285720" y="4786322"/>
            <a:ext cx="3214710" cy="73026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رابط مستقيم 105"/>
          <p:cNvCxnSpPr/>
          <p:nvPr/>
        </p:nvCxnSpPr>
        <p:spPr>
          <a:xfrm rot="16200000" flipV="1">
            <a:off x="321439" y="3679033"/>
            <a:ext cx="3857652" cy="107157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شكل بيضاوي 109"/>
          <p:cNvSpPr/>
          <p:nvPr/>
        </p:nvSpPr>
        <p:spPr>
          <a:xfrm>
            <a:off x="3535306" y="5178388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56" name="شكل بيضاوي 155"/>
          <p:cNvSpPr/>
          <p:nvPr/>
        </p:nvSpPr>
        <p:spPr>
          <a:xfrm>
            <a:off x="2678050" y="6000768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0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0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1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1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1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77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5" dur="770" decel="100000"/>
                                        <p:tgtEl>
                                          <p:spTgt spid="1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7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9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770" decel="100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6" dur="770" decel="100000"/>
                                        <p:tgtEl>
                                          <p:spTgt spid="1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8" dur="77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0" dur="77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15" grpId="0" autoUpdateAnimBg="0"/>
      <p:bldP spid="112" grpId="0" autoUpdateAnimBg="0"/>
      <p:bldP spid="136" grpId="0" animBg="1"/>
      <p:bldP spid="79" grpId="0" animBg="1"/>
      <p:bldP spid="46" grpId="0" animBg="1"/>
      <p:bldP spid="80" grpId="0" animBg="1"/>
      <p:bldP spid="120" grpId="0" animBg="1"/>
      <p:bldP spid="118" grpId="0" animBg="1"/>
      <p:bldP spid="110" grpId="0" animBg="1"/>
      <p:bldP spid="1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31"/>
          <p:cNvGrpSpPr/>
          <p:nvPr/>
        </p:nvGrpSpPr>
        <p:grpSpPr>
          <a:xfrm>
            <a:off x="7643834" y="129581"/>
            <a:ext cx="1355674" cy="584775"/>
            <a:chOff x="7788326" y="1000108"/>
            <a:chExt cx="1355674" cy="58477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3200" dirty="0">
                  <a:solidFill>
                    <a:srgbClr val="FF0000"/>
                  </a:solidFill>
                  <a:cs typeface="Traditional Arabic" pitchFamily="2" charset="-78"/>
                </a:rPr>
                <a:t>الخطوة</a:t>
              </a: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6" name="صورة 5" descr="1.BMP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86116" y="142852"/>
            <a:ext cx="4429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نوجد قيمة الدالة عند كل رأس .</a:t>
            </a:r>
            <a:endParaRPr lang="en-US" sz="3200" dirty="0">
              <a:cs typeface="Traditional Arabic" pitchFamily="2" charset="-78"/>
            </a:endParaRPr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214282" y="1071546"/>
          <a:ext cx="7000923" cy="1554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33641"/>
                <a:gridCol w="2333641"/>
                <a:gridCol w="233364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f </a:t>
                      </a: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x , y 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10 x + 7 y</a:t>
                      </a:r>
                      <a:endParaRPr lang="ar-S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x , y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22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10 (5) + 7 (-4)</a:t>
                      </a:r>
                      <a:endParaRPr kumimoji="0" lang="ar-SA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(5 , -4 )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-46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10 (1) + 7 (-8)</a:t>
                      </a:r>
                      <a:endParaRPr lang="ar-SA" sz="2800" b="0" kern="120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raditional Arabic" pitchFamily="2" charset="-78"/>
                        </a:rPr>
                        <a:t>( 1 , -8 )</a:t>
                      </a:r>
                      <a:endParaRPr lang="ar-SA" sz="2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raditional Arabic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رابط كسهم مستقيم 10"/>
          <p:cNvCxnSpPr/>
          <p:nvPr/>
        </p:nvCxnSpPr>
        <p:spPr>
          <a:xfrm rot="10800000">
            <a:off x="6572264" y="2357430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سحابة 19"/>
          <p:cNvSpPr/>
          <p:nvPr/>
        </p:nvSpPr>
        <p:spPr>
          <a:xfrm>
            <a:off x="7286644" y="2000240"/>
            <a:ext cx="185735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000" dirty="0" smtClean="0">
                <a:solidFill>
                  <a:srgbClr val="000000"/>
                </a:solidFill>
              </a:rPr>
              <a:t>قيمة صغرى </a:t>
            </a:r>
            <a:endParaRPr lang="ar-SA" sz="2000" dirty="0">
              <a:solidFill>
                <a:srgbClr val="000000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00034" y="3000372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القيمة الصغرى للدالة تساوي </a:t>
            </a:r>
            <a:r>
              <a:rPr lang="en-US" sz="3200" dirty="0" smtClean="0">
                <a:cs typeface="Traditional Arabic" pitchFamily="2" charset="-78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-46</a:t>
            </a:r>
            <a:r>
              <a:rPr lang="ar-SA" sz="3200" dirty="0" smtClean="0">
                <a:cs typeface="Traditional Arabic" pitchFamily="2" charset="-78"/>
              </a:rPr>
              <a:t>وتكون عند النقطة </a:t>
            </a:r>
            <a:r>
              <a:rPr lang="en-US" sz="3200" dirty="0" smtClean="0">
                <a:solidFill>
                  <a:srgbClr val="FF0000"/>
                </a:solidFill>
                <a:cs typeface="Traditional Arabic" pitchFamily="2" charset="-78"/>
              </a:rPr>
              <a:t>(1,-8)</a:t>
            </a:r>
            <a:r>
              <a:rPr lang="ar-SA" sz="3200" dirty="0" smtClean="0">
                <a:solidFill>
                  <a:srgbClr val="FF0000"/>
                </a:solidFill>
                <a:cs typeface="Traditional Arabic" pitchFamily="2" charset="-78"/>
              </a:rPr>
              <a:t> .</a:t>
            </a:r>
            <a:r>
              <a:rPr lang="ar-SA" sz="3200" dirty="0" smtClean="0">
                <a:cs typeface="Traditional Arabic" pitchFamily="2" charset="-78"/>
              </a:rPr>
              <a:t>           </a:t>
            </a:r>
            <a:endParaRPr lang="en-US" sz="3200" dirty="0">
              <a:cs typeface="Traditional Arabic" pitchFamily="2" charset="-78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85720" y="3643314"/>
            <a:ext cx="84296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cs typeface="Traditional Arabic" pitchFamily="2" charset="-78"/>
              </a:rPr>
              <a:t>ولا توجد قيمة عظمى للدالة ، لأن هناك نقطة أخرى في منطقة الحل وهي </a:t>
            </a:r>
            <a:r>
              <a:rPr lang="en-US" sz="3200" dirty="0" smtClean="0">
                <a:cs typeface="Traditional Arabic" pitchFamily="2" charset="-78"/>
              </a:rPr>
              <a:t>(1,6)</a:t>
            </a:r>
            <a:r>
              <a:rPr lang="ar-SA" sz="3200" dirty="0" smtClean="0">
                <a:cs typeface="Traditional Arabic" pitchFamily="2" charset="-78"/>
              </a:rPr>
              <a:t> وتُعطي القيمة </a:t>
            </a:r>
            <a:r>
              <a:rPr lang="en-US" sz="3200" dirty="0" smtClean="0">
                <a:cs typeface="Traditional Arabic" pitchFamily="2" charset="-78"/>
              </a:rPr>
              <a:t>52</a:t>
            </a:r>
            <a:r>
              <a:rPr lang="ar-SA" sz="3200" dirty="0" smtClean="0">
                <a:cs typeface="Traditional Arabic" pitchFamily="2" charset="-78"/>
              </a:rPr>
              <a:t> للدالة وهي أكبر من  </a:t>
            </a:r>
            <a:r>
              <a:rPr lang="en-US" sz="3200" dirty="0" smtClean="0">
                <a:cs typeface="Traditional Arabic" pitchFamily="2" charset="-78"/>
              </a:rPr>
              <a:t>22</a:t>
            </a:r>
            <a:r>
              <a:rPr lang="ar-SA" sz="3200" dirty="0" smtClean="0">
                <a:cs typeface="Traditional Arabic" pitchFamily="2" charset="-78"/>
              </a:rPr>
              <a:t> . </a:t>
            </a:r>
            <a:endParaRPr lang="en-US" sz="3200" dirty="0" smtClean="0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20" grpId="0" animBg="1"/>
      <p:bldP spid="22" grpId="0" autoUpdateAnimBg="0"/>
      <p:bldP spid="26" grpId="0" autoUpdateAnimBg="0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d_1616_slide">
  <a:themeElements>
    <a:clrScheme name="ind_1616_slide 1">
      <a:dk1>
        <a:srgbClr val="000000"/>
      </a:dk1>
      <a:lt1>
        <a:srgbClr val="FFFAF0"/>
      </a:lt1>
      <a:dk2>
        <a:srgbClr val="000000"/>
      </a:dk2>
      <a:lt2>
        <a:srgbClr val="999999"/>
      </a:lt2>
      <a:accent1>
        <a:srgbClr val="FFEF8A"/>
      </a:accent1>
      <a:accent2>
        <a:srgbClr val="FFB624"/>
      </a:accent2>
      <a:accent3>
        <a:srgbClr val="FFFCF6"/>
      </a:accent3>
      <a:accent4>
        <a:srgbClr val="000000"/>
      </a:accent4>
      <a:accent5>
        <a:srgbClr val="FFF6C4"/>
      </a:accent5>
      <a:accent6>
        <a:srgbClr val="E7A520"/>
      </a:accent6>
      <a:hlink>
        <a:srgbClr val="D76000"/>
      </a:hlink>
      <a:folHlink>
        <a:srgbClr val="8C5B00"/>
      </a:folHlink>
    </a:clrScheme>
    <a:fontScheme name="ind_1616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1616_slide 1">
        <a:dk1>
          <a:srgbClr val="000000"/>
        </a:dk1>
        <a:lt1>
          <a:srgbClr val="FFFAF0"/>
        </a:lt1>
        <a:dk2>
          <a:srgbClr val="000000"/>
        </a:dk2>
        <a:lt2>
          <a:srgbClr val="999999"/>
        </a:lt2>
        <a:accent1>
          <a:srgbClr val="FFEF8A"/>
        </a:accent1>
        <a:accent2>
          <a:srgbClr val="FFB624"/>
        </a:accent2>
        <a:accent3>
          <a:srgbClr val="FFFCF6"/>
        </a:accent3>
        <a:accent4>
          <a:srgbClr val="000000"/>
        </a:accent4>
        <a:accent5>
          <a:srgbClr val="FFF6C4"/>
        </a:accent5>
        <a:accent6>
          <a:srgbClr val="E7A520"/>
        </a:accent6>
        <a:hlink>
          <a:srgbClr val="D76000"/>
        </a:hlink>
        <a:folHlink>
          <a:srgbClr val="8C5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6_slide 2">
        <a:dk1>
          <a:srgbClr val="000000"/>
        </a:dk1>
        <a:lt1>
          <a:srgbClr val="FFFAF0"/>
        </a:lt1>
        <a:dk2>
          <a:srgbClr val="000000"/>
        </a:dk2>
        <a:lt2>
          <a:srgbClr val="999999"/>
        </a:lt2>
        <a:accent1>
          <a:srgbClr val="FFE858"/>
        </a:accent1>
        <a:accent2>
          <a:srgbClr val="FFBF3E"/>
        </a:accent2>
        <a:accent3>
          <a:srgbClr val="FFFCF6"/>
        </a:accent3>
        <a:accent4>
          <a:srgbClr val="000000"/>
        </a:accent4>
        <a:accent5>
          <a:srgbClr val="FFF2B4"/>
        </a:accent5>
        <a:accent6>
          <a:srgbClr val="E7AD37"/>
        </a:accent6>
        <a:hlink>
          <a:srgbClr val="F07000"/>
        </a:hlink>
        <a:folHlink>
          <a:srgbClr val="A54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6_slide 3">
        <a:dk1>
          <a:srgbClr val="000000"/>
        </a:dk1>
        <a:lt1>
          <a:srgbClr val="FFFAF0"/>
        </a:lt1>
        <a:dk2>
          <a:srgbClr val="000000"/>
        </a:dk2>
        <a:lt2>
          <a:srgbClr val="999999"/>
        </a:lt2>
        <a:accent1>
          <a:srgbClr val="5CBEFF"/>
        </a:accent1>
        <a:accent2>
          <a:srgbClr val="FFB938"/>
        </a:accent2>
        <a:accent3>
          <a:srgbClr val="FFFCF6"/>
        </a:accent3>
        <a:accent4>
          <a:srgbClr val="000000"/>
        </a:accent4>
        <a:accent5>
          <a:srgbClr val="B5DBFF"/>
        </a:accent5>
        <a:accent6>
          <a:srgbClr val="E7A732"/>
        </a:accent6>
        <a:hlink>
          <a:srgbClr val="1F58FF"/>
        </a:hlink>
        <a:folHlink>
          <a:srgbClr val="895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6_slide 4">
        <a:dk1>
          <a:srgbClr val="000000"/>
        </a:dk1>
        <a:lt1>
          <a:srgbClr val="FFFAF0"/>
        </a:lt1>
        <a:dk2>
          <a:srgbClr val="000000"/>
        </a:dk2>
        <a:lt2>
          <a:srgbClr val="999999"/>
        </a:lt2>
        <a:accent1>
          <a:srgbClr val="FFE43D"/>
        </a:accent1>
        <a:accent2>
          <a:srgbClr val="FFBC3D"/>
        </a:accent2>
        <a:accent3>
          <a:srgbClr val="FFFCF6"/>
        </a:accent3>
        <a:accent4>
          <a:srgbClr val="000000"/>
        </a:accent4>
        <a:accent5>
          <a:srgbClr val="FFEFAF"/>
        </a:accent5>
        <a:accent6>
          <a:srgbClr val="E7AA36"/>
        </a:accent6>
        <a:hlink>
          <a:srgbClr val="4D7AFF"/>
        </a:hlink>
        <a:folHlink>
          <a:srgbClr val="FF6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6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F8A"/>
        </a:accent1>
        <a:accent2>
          <a:srgbClr val="FFB624"/>
        </a:accent2>
        <a:accent3>
          <a:srgbClr val="FFFFFF"/>
        </a:accent3>
        <a:accent4>
          <a:srgbClr val="000000"/>
        </a:accent4>
        <a:accent5>
          <a:srgbClr val="FFF6C4"/>
        </a:accent5>
        <a:accent6>
          <a:srgbClr val="E7A520"/>
        </a:accent6>
        <a:hlink>
          <a:srgbClr val="D76000"/>
        </a:hlink>
        <a:folHlink>
          <a:srgbClr val="8C5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6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858"/>
        </a:accent1>
        <a:accent2>
          <a:srgbClr val="FFBF3E"/>
        </a:accent2>
        <a:accent3>
          <a:srgbClr val="FFFFFF"/>
        </a:accent3>
        <a:accent4>
          <a:srgbClr val="000000"/>
        </a:accent4>
        <a:accent5>
          <a:srgbClr val="FFF2B4"/>
        </a:accent5>
        <a:accent6>
          <a:srgbClr val="E7AD37"/>
        </a:accent6>
        <a:hlink>
          <a:srgbClr val="F07000"/>
        </a:hlink>
        <a:folHlink>
          <a:srgbClr val="A54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6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BEFF"/>
        </a:accent1>
        <a:accent2>
          <a:srgbClr val="FFB938"/>
        </a:accent2>
        <a:accent3>
          <a:srgbClr val="FFFFFF"/>
        </a:accent3>
        <a:accent4>
          <a:srgbClr val="000000"/>
        </a:accent4>
        <a:accent5>
          <a:srgbClr val="B5DBFF"/>
        </a:accent5>
        <a:accent6>
          <a:srgbClr val="E7A732"/>
        </a:accent6>
        <a:hlink>
          <a:srgbClr val="1F58FF"/>
        </a:hlink>
        <a:folHlink>
          <a:srgbClr val="895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6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43D"/>
        </a:accent1>
        <a:accent2>
          <a:srgbClr val="FFBC3D"/>
        </a:accent2>
        <a:accent3>
          <a:srgbClr val="FFFFFF"/>
        </a:accent3>
        <a:accent4>
          <a:srgbClr val="000000"/>
        </a:accent4>
        <a:accent5>
          <a:srgbClr val="FFEFAF"/>
        </a:accent5>
        <a:accent6>
          <a:srgbClr val="E7AA36"/>
        </a:accent6>
        <a:hlink>
          <a:srgbClr val="4D7AFF"/>
        </a:hlink>
        <a:folHlink>
          <a:srgbClr val="FF61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1062</Words>
  <Application>Microsoft PowerPoint</Application>
  <PresentationFormat>عرض على الشاشة (3:4)‏</PresentationFormat>
  <Paragraphs>149</Paragraphs>
  <Slides>11</Slides>
  <Notes>4</Notes>
  <HiddenSlides>0</HiddenSlides>
  <MMClips>1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11</vt:i4>
      </vt:variant>
    </vt:vector>
  </HeadingPairs>
  <TitlesOfParts>
    <vt:vector size="13" baseType="lpstr">
      <vt:lpstr>تصميم افتراضي</vt:lpstr>
      <vt:lpstr>ind_1616_slide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46</cp:revision>
  <cp:lastPrinted>1601-01-01T00:00:00Z</cp:lastPrinted>
  <dcterms:created xsi:type="dcterms:W3CDTF">1601-01-01T00:00:00Z</dcterms:created>
  <dcterms:modified xsi:type="dcterms:W3CDTF">2011-10-08T18:59:00Z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