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>
  <p:sldMasterIdLst>
    <p:sldMasterId id="2147483648" r:id="rId1"/>
  </p:sldMasterIdLst>
  <p:notesMasterIdLst>
    <p:notesMasterId r:id="rId24"/>
  </p:notesMasterIdLst>
  <p:sldIdLst>
    <p:sldId id="276" r:id="rId2"/>
    <p:sldId id="257" r:id="rId3"/>
    <p:sldId id="260" r:id="rId4"/>
    <p:sldId id="287" r:id="rId5"/>
    <p:sldId id="301" r:id="rId6"/>
    <p:sldId id="278" r:id="rId7"/>
    <p:sldId id="261" r:id="rId8"/>
    <p:sldId id="262" r:id="rId9"/>
    <p:sldId id="302" r:id="rId10"/>
    <p:sldId id="303" r:id="rId11"/>
    <p:sldId id="319" r:id="rId12"/>
    <p:sldId id="304" r:id="rId13"/>
    <p:sldId id="305" r:id="rId14"/>
    <p:sldId id="306" r:id="rId15"/>
    <p:sldId id="307" r:id="rId16"/>
    <p:sldId id="316" r:id="rId17"/>
    <p:sldId id="290" r:id="rId18"/>
    <p:sldId id="297" r:id="rId19"/>
    <p:sldId id="298" r:id="rId20"/>
    <p:sldId id="299" r:id="rId21"/>
    <p:sldId id="283" r:id="rId22"/>
    <p:sldId id="275" r:id="rId23"/>
  </p:sldIdLst>
  <p:sldSz cx="13004800" cy="9753600"/>
  <p:notesSz cx="6858000" cy="9144000"/>
  <p:custDataLst>
    <p:tags r:id="rId25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نمط ذو نسُق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نمط ذو نسُق 2 - تميي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88" autoAdjust="0"/>
    <p:restoredTop sz="94660"/>
  </p:normalViewPr>
  <p:slideViewPr>
    <p:cSldViewPr snapToGrid="0">
      <p:cViewPr varScale="1">
        <p:scale>
          <a:sx n="46" d="100"/>
          <a:sy n="46" d="100"/>
        </p:scale>
        <p:origin x="14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10709">
              <a:lnSpc>
                <a:spcPct val="100000"/>
              </a:lnSpc>
              <a:spcBef>
                <a:spcPts val="0"/>
              </a:spcBef>
              <a:buSzTx/>
              <a:buNone/>
              <a:defRPr sz="2088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49997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57222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86012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684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973105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12365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2383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461980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812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4206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صورة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10709">
              <a:lnSpc>
                <a:spcPct val="100000"/>
              </a:lnSpc>
              <a:spcBef>
                <a:spcPts val="0"/>
              </a:spcBef>
              <a:buSzTx/>
              <a:buNone/>
              <a:defRPr sz="2088" b="1"/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79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8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89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معلومات الحقيقة</a:t>
            </a:r>
          </a:p>
        </p:txBody>
      </p:sp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2280" b="1"/>
            </a:lvl1pPr>
          </a:lstStyle>
          <a:p>
            <a:r>
              <a:t>السمة</a:t>
            </a:r>
          </a:p>
        </p:txBody>
      </p:sp>
      <p:sp>
        <p:nvSpPr>
          <p:cNvPr id="11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صورة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صورة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8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03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76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89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22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787" y="887623"/>
            <a:ext cx="9505799" cy="182171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1826" y="3034453"/>
            <a:ext cx="9509760" cy="537261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FC4E-87AD-4B97-B8A8-6CA6F5BC7FD1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468" y="1016001"/>
            <a:ext cx="1694429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BB92B370-1443-4F31-A158-6CB8BDC4C5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965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787" y="887623"/>
            <a:ext cx="9505799" cy="182171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1826" y="3034453"/>
            <a:ext cx="9509760" cy="537261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FC4E-87AD-4B97-B8A8-6CA6F5BC7FD1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468" y="1016001"/>
            <a:ext cx="1694429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BB92B370-1443-4F31-A158-6CB8BDC4C54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059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2" name="العنوان الفرعي للشريحة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06497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3603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>
            <a:lum/>
          </a:blip>
          <a:srcRect/>
          <a:stretch>
            <a:fillRect l="-10000" t="-50000" r="-1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70" r:id="rId17"/>
    <p:sldLayoutId id="2147483669" r:id="rId18"/>
    <p:sldLayoutId id="2147483667" r:id="rId19"/>
    <p:sldLayoutId id="2147483656" r:id="rId20"/>
    <p:sldLayoutId id="2147483657" r:id="rId21"/>
    <p:sldLayoutId id="2147483658" r:id="rId22"/>
    <p:sldLayoutId id="2147483659" r:id="rId23"/>
    <p:sldLayoutId id="2147483660" r:id="rId24"/>
    <p:sldLayoutId id="2147483661" r:id="rId25"/>
    <p:sldLayoutId id="2147483662" r:id="rId26"/>
    <p:sldLayoutId id="2147483663" r:id="rId27"/>
    <p:sldLayoutId id="2147483664" r:id="rId28"/>
    <p:sldLayoutId id="2147483683" r:id="rId29"/>
    <p:sldLayoutId id="2147483682" r:id="rId30"/>
    <p:sldLayoutId id="2147483681" r:id="rId31"/>
    <p:sldLayoutId id="2147483668" r:id="rId32"/>
    <p:sldLayoutId id="2147483666" r:id="rId33"/>
    <p:sldLayoutId id="2147483665" r:id="rId34"/>
    <p:sldLayoutId id="2147483680" r:id="rId35"/>
    <p:sldLayoutId id="2147483684" r:id="rId36"/>
  </p:sldLayoutIdLst>
  <p:transition spd="med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0EF3113-9088-442C-A5F6-33F7C30B3614}"/>
              </a:ext>
            </a:extLst>
          </p:cNvPr>
          <p:cNvGrpSpPr/>
          <p:nvPr/>
        </p:nvGrpSpPr>
        <p:grpSpPr>
          <a:xfrm>
            <a:off x="5673437" y="4544821"/>
            <a:ext cx="5351594" cy="1337490"/>
            <a:chOff x="8040392" y="5456411"/>
            <a:chExt cx="2894360" cy="726926"/>
          </a:xfrm>
        </p:grpSpPr>
        <p:sp>
          <p:nvSpPr>
            <p:cNvPr id="4" name="سهم: خماسي 3">
              <a:extLst>
                <a:ext uri="{FF2B5EF4-FFF2-40B4-BE49-F238E27FC236}">
                  <a16:creationId xmlns:a16="http://schemas.microsoft.com/office/drawing/2014/main" id="{C5F1A7BE-49D5-45D8-BAA3-08FECE2523DE}"/>
                </a:ext>
              </a:extLst>
            </p:cNvPr>
            <p:cNvSpPr/>
            <p:nvPr/>
          </p:nvSpPr>
          <p:spPr>
            <a:xfrm flipH="1">
              <a:off x="8040392" y="5456411"/>
              <a:ext cx="2848303" cy="726926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/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18875C8-0DC4-4FC8-80B9-40A7B45CDDBE}"/>
                </a:ext>
              </a:extLst>
            </p:cNvPr>
            <p:cNvSpPr txBox="1"/>
            <p:nvPr/>
          </p:nvSpPr>
          <p:spPr>
            <a:xfrm>
              <a:off x="9194531" y="5578982"/>
              <a:ext cx="1740221" cy="38473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40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التاريخ: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B2C01FE-2DC3-4EB0-A496-2813AD271EA3}"/>
              </a:ext>
            </a:extLst>
          </p:cNvPr>
          <p:cNvGrpSpPr/>
          <p:nvPr/>
        </p:nvGrpSpPr>
        <p:grpSpPr>
          <a:xfrm>
            <a:off x="6502401" y="6220559"/>
            <a:ext cx="4464822" cy="1337490"/>
            <a:chOff x="5181600" y="3175570"/>
            <a:chExt cx="2848303" cy="726926"/>
          </a:xfrm>
        </p:grpSpPr>
        <p:sp>
          <p:nvSpPr>
            <p:cNvPr id="7" name="سهم: خماسي 6">
              <a:extLst>
                <a:ext uri="{FF2B5EF4-FFF2-40B4-BE49-F238E27FC236}">
                  <a16:creationId xmlns:a16="http://schemas.microsoft.com/office/drawing/2014/main" id="{5F7C4EBB-4634-4355-A662-FA0C5822777D}"/>
                </a:ext>
              </a:extLst>
            </p:cNvPr>
            <p:cNvSpPr/>
            <p:nvPr/>
          </p:nvSpPr>
          <p:spPr>
            <a:xfrm flipH="1">
              <a:off x="5181600" y="3175570"/>
              <a:ext cx="2848303" cy="726926"/>
            </a:xfrm>
            <a:prstGeom prst="homePlat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31E6B25-5D32-4B2C-85BB-6F27495E77F8}"/>
                </a:ext>
              </a:extLst>
            </p:cNvPr>
            <p:cNvSpPr txBox="1"/>
            <p:nvPr/>
          </p:nvSpPr>
          <p:spPr>
            <a:xfrm>
              <a:off x="6117570" y="3355037"/>
              <a:ext cx="1740221" cy="38473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40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اليوم :الثلاثاء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5B35C6D-7321-450F-A1F4-EC0F4CE8AA23}"/>
              </a:ext>
            </a:extLst>
          </p:cNvPr>
          <p:cNvGrpSpPr/>
          <p:nvPr/>
        </p:nvGrpSpPr>
        <p:grpSpPr>
          <a:xfrm>
            <a:off x="7654838" y="7892662"/>
            <a:ext cx="3402045" cy="1337490"/>
            <a:chOff x="3521463" y="4120141"/>
            <a:chExt cx="2886243" cy="726926"/>
          </a:xfrm>
        </p:grpSpPr>
        <p:sp>
          <p:nvSpPr>
            <p:cNvPr id="10" name="سهم: خماسي 9">
              <a:extLst>
                <a:ext uri="{FF2B5EF4-FFF2-40B4-BE49-F238E27FC236}">
                  <a16:creationId xmlns:a16="http://schemas.microsoft.com/office/drawing/2014/main" id="{FB10E188-35BF-479D-A2D3-6D26E3B29C86}"/>
                </a:ext>
              </a:extLst>
            </p:cNvPr>
            <p:cNvSpPr/>
            <p:nvPr/>
          </p:nvSpPr>
          <p:spPr>
            <a:xfrm flipH="1">
              <a:off x="3521463" y="4120141"/>
              <a:ext cx="2848303" cy="7269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59B465D-D3EC-4D4C-B810-74BE4663A74A}"/>
                </a:ext>
              </a:extLst>
            </p:cNvPr>
            <p:cNvSpPr txBox="1"/>
            <p:nvPr/>
          </p:nvSpPr>
          <p:spPr>
            <a:xfrm>
              <a:off x="4667485" y="4303979"/>
              <a:ext cx="1740221" cy="38473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40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الحصة: 4</a:t>
              </a:r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8EED2B45-ACBB-4BE9-8422-D7C3D6BF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998" y="3546277"/>
            <a:ext cx="6152276" cy="72692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BE77018-D901-4D8F-A8C2-614FF465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11" y="0"/>
            <a:ext cx="8743950" cy="152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19D054E-C6FB-47D8-AE7A-628E3ACEE024}"/>
              </a:ext>
            </a:extLst>
          </p:cNvPr>
          <p:cNvSpPr txBox="1"/>
          <p:nvPr/>
        </p:nvSpPr>
        <p:spPr>
          <a:xfrm>
            <a:off x="6736318" y="4958372"/>
            <a:ext cx="183704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 -3-1443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62D2D08F-5A93-4797-87CA-94C6F1C43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56" y="5106048"/>
            <a:ext cx="4262123" cy="4262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D94333C-E0B2-4798-8BE4-EEA8C4050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77" y="1710838"/>
            <a:ext cx="4077218" cy="100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01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434C8F5-8CFD-4273-A121-4E6C66BEAA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8732" y="379383"/>
            <a:ext cx="5885341" cy="169261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6AC117B-234F-468D-913F-A96F112C02E8}"/>
              </a:ext>
            </a:extLst>
          </p:cNvPr>
          <p:cNvSpPr txBox="1"/>
          <p:nvPr/>
        </p:nvSpPr>
        <p:spPr>
          <a:xfrm>
            <a:off x="1611835" y="4385041"/>
            <a:ext cx="1645002" cy="74898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26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الميلادي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C0FBE2A-0651-487B-B48E-805081FE2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069" y="2405388"/>
            <a:ext cx="3247326" cy="197965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9C1A0D8-4D40-4447-AE68-448634C4F602}"/>
              </a:ext>
            </a:extLst>
          </p:cNvPr>
          <p:cNvSpPr txBox="1"/>
          <p:nvPr/>
        </p:nvSpPr>
        <p:spPr>
          <a:xfrm>
            <a:off x="3418443" y="4127812"/>
            <a:ext cx="8385630" cy="74898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ar-SA" sz="4267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التاريخ  </a:t>
            </a:r>
            <a:r>
              <a:rPr lang="en-US" sz="4267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2030  </a:t>
            </a:r>
            <a:r>
              <a:rPr lang="ar-SA" sz="4267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هجري ام ميلادي؟</a:t>
            </a:r>
            <a:r>
              <a:rPr lang="en-US" sz="4267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4267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E971019-33DE-4A31-8EB8-70A4D1EBFBC7}"/>
              </a:ext>
            </a:extLst>
          </p:cNvPr>
          <p:cNvSpPr txBox="1"/>
          <p:nvPr/>
        </p:nvSpPr>
        <p:spPr>
          <a:xfrm>
            <a:off x="5203151" y="5738034"/>
            <a:ext cx="6600922" cy="14056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ar-SA" sz="4267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خلال التقويم الذي امامك نحن في أي عام ميلادي؟</a:t>
            </a:r>
            <a:r>
              <a:rPr lang="en-US" sz="4267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4267" b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104167D-EE3C-43E9-840F-D9E3216F2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09" y="6683127"/>
            <a:ext cx="5484091" cy="2868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86C9A6-ECBF-497B-AC62-AEAC8AE557F0}"/>
              </a:ext>
            </a:extLst>
          </p:cNvPr>
          <p:cNvSpPr txBox="1"/>
          <p:nvPr/>
        </p:nvSpPr>
        <p:spPr>
          <a:xfrm>
            <a:off x="8445352" y="7598897"/>
            <a:ext cx="1415773" cy="7489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426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C02531B-3110-40BC-B4D4-1E01E4992CCD}"/>
              </a:ext>
            </a:extLst>
          </p:cNvPr>
          <p:cNvSpPr txBox="1"/>
          <p:nvPr/>
        </p:nvSpPr>
        <p:spPr>
          <a:xfrm>
            <a:off x="7611258" y="8428613"/>
            <a:ext cx="1402948" cy="7489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ar-SA" sz="4267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جدول 25">
            <a:extLst>
              <a:ext uri="{FF2B5EF4-FFF2-40B4-BE49-F238E27FC236}">
                <a16:creationId xmlns:a16="http://schemas.microsoft.com/office/drawing/2014/main" id="{B95AB53E-49C3-4394-9A74-1D9AEA15F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848618"/>
              </p:ext>
            </p:extLst>
          </p:nvPr>
        </p:nvGraphicFramePr>
        <p:xfrm>
          <a:off x="-18019" y="0"/>
          <a:ext cx="4057254" cy="13716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50773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06481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الاكتشاف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الربط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الرياضيات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1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40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1">
            <a:extLst>
              <a:ext uri="{FF2B5EF4-FFF2-40B4-BE49-F238E27FC236}">
                <a16:creationId xmlns:a16="http://schemas.microsoft.com/office/drawing/2014/main" id="{E41797AA-C0F9-4B20-A11B-A4D7A92F7F44}"/>
              </a:ext>
            </a:extLst>
          </p:cNvPr>
          <p:cNvSpPr/>
          <p:nvPr/>
        </p:nvSpPr>
        <p:spPr>
          <a:xfrm>
            <a:off x="6194622" y="274201"/>
            <a:ext cx="5723367" cy="1887108"/>
          </a:xfrm>
          <a:prstGeom prst="fram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SA" sz="4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الفرق بين التاريخ الهجري و الميلادي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380BBA0-AE47-41EC-96B0-E0F5F1CD2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299" y="2553936"/>
            <a:ext cx="8458200" cy="1930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858BAF0B-B030-4328-BCE6-73252668E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198042"/>
              </p:ext>
            </p:extLst>
          </p:nvPr>
        </p:nvGraphicFramePr>
        <p:xfrm>
          <a:off x="1122219" y="4997588"/>
          <a:ext cx="10795770" cy="3747654"/>
        </p:xfrm>
        <a:graphic>
          <a:graphicData uri="http://schemas.openxmlformats.org/drawingml/2006/table">
            <a:tbl>
              <a:tblPr rtl="1" firstRow="1" bandRow="1">
                <a:tableStyleId>{327F97BB-C833-4FB7-BDE5-3F7075034690}</a:tableStyleId>
              </a:tblPr>
              <a:tblGrid>
                <a:gridCol w="3598590">
                  <a:extLst>
                    <a:ext uri="{9D8B030D-6E8A-4147-A177-3AD203B41FA5}">
                      <a16:colId xmlns:a16="http://schemas.microsoft.com/office/drawing/2014/main" val="3336398907"/>
                    </a:ext>
                  </a:extLst>
                </a:gridCol>
                <a:gridCol w="3598590">
                  <a:extLst>
                    <a:ext uri="{9D8B030D-6E8A-4147-A177-3AD203B41FA5}">
                      <a16:colId xmlns:a16="http://schemas.microsoft.com/office/drawing/2014/main" val="2560070465"/>
                    </a:ext>
                  </a:extLst>
                </a:gridCol>
                <a:gridCol w="3598590">
                  <a:extLst>
                    <a:ext uri="{9D8B030D-6E8A-4147-A177-3AD203B41FA5}">
                      <a16:colId xmlns:a16="http://schemas.microsoft.com/office/drawing/2014/main" val="3595316737"/>
                    </a:ext>
                  </a:extLst>
                </a:gridCol>
              </a:tblGrid>
              <a:tr h="841808">
                <a:tc>
                  <a:txBody>
                    <a:bodyPr/>
                    <a:lstStyle/>
                    <a:p>
                      <a:pPr rtl="1"/>
                      <a:r>
                        <a:rPr lang="ar-SA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الفروقات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000" dirty="0"/>
                        <a:t>الهجري</a:t>
                      </a:r>
                      <a:endParaRPr lang="ar-SA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000" dirty="0"/>
                        <a:t>الميلادي</a:t>
                      </a:r>
                      <a:endParaRPr lang="ar-SA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90618"/>
                  </a:ext>
                </a:extLst>
              </a:tr>
              <a:tr h="1015937">
                <a:tc>
                  <a:txBody>
                    <a:bodyPr/>
                    <a:lstStyle/>
                    <a:p>
                      <a:pPr rtl="1"/>
                      <a:r>
                        <a:rPr lang="ar-SA" sz="4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الرمز</a:t>
                      </a:r>
                      <a:endParaRPr lang="ar-SA" sz="4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436499"/>
                  </a:ext>
                </a:extLst>
              </a:tr>
              <a:tr h="1048101">
                <a:tc>
                  <a:txBody>
                    <a:bodyPr/>
                    <a:lstStyle/>
                    <a:p>
                      <a:pPr rtl="1"/>
                      <a:r>
                        <a:rPr lang="ar-SA" sz="4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يبدأ من اليسار بـ</a:t>
                      </a:r>
                      <a:endParaRPr lang="ar-SA" sz="4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063518"/>
                  </a:ext>
                </a:extLst>
              </a:tr>
              <a:tr h="841808">
                <a:tc>
                  <a:txBody>
                    <a:bodyPr/>
                    <a:lstStyle/>
                    <a:p>
                      <a:pPr rtl="1"/>
                      <a:r>
                        <a:rPr lang="ar-SA" sz="4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نحن الان في </a:t>
                      </a:r>
                      <a:endParaRPr lang="ar-SA" sz="4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526179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8E9DCC1E-CBCE-434E-B7BD-EAF32370E049}"/>
              </a:ext>
            </a:extLst>
          </p:cNvPr>
          <p:cNvSpPr txBox="1"/>
          <p:nvPr/>
        </p:nvSpPr>
        <p:spPr>
          <a:xfrm>
            <a:off x="6194623" y="5724705"/>
            <a:ext cx="61555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60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هـ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743FB1-8846-46F2-8418-3C4AAAE226B9}"/>
              </a:ext>
            </a:extLst>
          </p:cNvPr>
          <p:cNvSpPr txBox="1"/>
          <p:nvPr/>
        </p:nvSpPr>
        <p:spPr>
          <a:xfrm>
            <a:off x="2706102" y="5520031"/>
            <a:ext cx="37991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60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4EC1788-86E4-47F3-A4D2-529F0D45B243}"/>
              </a:ext>
            </a:extLst>
          </p:cNvPr>
          <p:cNvSpPr txBox="1"/>
          <p:nvPr/>
        </p:nvSpPr>
        <p:spPr>
          <a:xfrm>
            <a:off x="5585482" y="6750627"/>
            <a:ext cx="183383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6000" b="1" dirty="0">
                <a:solidFill>
                  <a:srgbClr val="002060"/>
                </a:solidFill>
              </a:rPr>
              <a:t>1400</a:t>
            </a:r>
            <a:endParaRPr kumimoji="0" lang="ar-SA" sz="60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8232D7C-D101-4665-A5D0-8826F4348E19}"/>
              </a:ext>
            </a:extLst>
          </p:cNvPr>
          <p:cNvSpPr txBox="1"/>
          <p:nvPr/>
        </p:nvSpPr>
        <p:spPr>
          <a:xfrm>
            <a:off x="2178714" y="6687522"/>
            <a:ext cx="181459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u-Arab-IQ" sz="6000" b="1" dirty="0">
                <a:solidFill>
                  <a:srgbClr val="002060"/>
                </a:solidFill>
              </a:rPr>
              <a:t>2000</a:t>
            </a:r>
            <a:endParaRPr kumimoji="0" lang="ar-SA" sz="60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FC69FFB-FCAE-449B-B17E-2940EE29FFFD}"/>
              </a:ext>
            </a:extLst>
          </p:cNvPr>
          <p:cNvSpPr txBox="1"/>
          <p:nvPr/>
        </p:nvSpPr>
        <p:spPr>
          <a:xfrm>
            <a:off x="5049809" y="7907018"/>
            <a:ext cx="2369509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1"/>
            <a:r>
              <a:rPr lang="ar-SA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1443 هـ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2BC13CB-8D44-44F9-A681-517804972909}"/>
              </a:ext>
            </a:extLst>
          </p:cNvPr>
          <p:cNvSpPr txBox="1"/>
          <p:nvPr/>
        </p:nvSpPr>
        <p:spPr>
          <a:xfrm>
            <a:off x="1901260" y="7855013"/>
            <a:ext cx="2369509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1"/>
            <a:r>
              <a:rPr lang="ar-SA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م</a:t>
            </a:r>
          </a:p>
        </p:txBody>
      </p:sp>
      <p:graphicFrame>
        <p:nvGraphicFramePr>
          <p:cNvPr id="14" name="جدول 25">
            <a:extLst>
              <a:ext uri="{FF2B5EF4-FFF2-40B4-BE49-F238E27FC236}">
                <a16:creationId xmlns:a16="http://schemas.microsoft.com/office/drawing/2014/main" id="{4094F503-7F0E-42AB-8BA8-46106EBD2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63917"/>
              </p:ext>
            </p:extLst>
          </p:nvPr>
        </p:nvGraphicFramePr>
        <p:xfrm>
          <a:off x="-18019" y="0"/>
          <a:ext cx="4057254" cy="13716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50773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06481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إيجاد الفرق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الربط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الانجليزي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1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80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4D3ABF37-21BC-4ABE-A834-B9C9CFDF5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67275"/>
              </p:ext>
            </p:extLst>
          </p:nvPr>
        </p:nvGraphicFramePr>
        <p:xfrm>
          <a:off x="-18019" y="0"/>
          <a:ext cx="4057254" cy="13716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50773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06481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عصف ذهني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الربط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بالدين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1757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196F869B-4457-4491-8DD0-D40AD78C7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38" y="-1"/>
            <a:ext cx="3670243" cy="20645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1E2568E-0607-42C0-83FC-1B927AF16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527" y="3103147"/>
            <a:ext cx="8870427" cy="431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0395157-7EC8-4E8C-8942-095CBAB1A3D4}"/>
              </a:ext>
            </a:extLst>
          </p:cNvPr>
          <p:cNvSpPr txBox="1"/>
          <p:nvPr/>
        </p:nvSpPr>
        <p:spPr>
          <a:xfrm>
            <a:off x="3380355" y="5832420"/>
            <a:ext cx="6244090" cy="120032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نسبة الى نبينا عيسي بن مريم عليه السلام</a:t>
            </a:r>
          </a:p>
        </p:txBody>
      </p:sp>
    </p:spTree>
    <p:extLst>
      <p:ext uri="{BB962C8B-B14F-4D97-AF65-F5344CB8AC3E}">
        <p14:creationId xmlns:p14="http://schemas.microsoft.com/office/powerpoint/2010/main" val="298665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earn_months_in_arabic_for_kids__ejK8Jemom2c_1080p (1)">
            <a:hlinkClick r:id="" action="ppaction://media"/>
            <a:extLst>
              <a:ext uri="{FF2B5EF4-FFF2-40B4-BE49-F238E27FC236}">
                <a16:creationId xmlns:a16="http://schemas.microsoft.com/office/drawing/2014/main" id="{F3CD757B-65C3-40F5-A2ED-A47F84AAC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072" y="2936756"/>
            <a:ext cx="10224655" cy="5916945"/>
          </a:xfrm>
          <a:prstGeom prst="rect">
            <a:avLst/>
          </a:prstGeom>
        </p:spPr>
      </p:pic>
      <p:graphicFrame>
        <p:nvGraphicFramePr>
          <p:cNvPr id="3" name="جدول 25">
            <a:extLst>
              <a:ext uri="{FF2B5EF4-FFF2-40B4-BE49-F238E27FC236}">
                <a16:creationId xmlns:a16="http://schemas.microsoft.com/office/drawing/2014/main" id="{D2F0F3C8-BBB3-464A-9303-62414A7E0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169221"/>
              </p:ext>
            </p:extLst>
          </p:nvPr>
        </p:nvGraphicFramePr>
        <p:xfrm>
          <a:off x="-18019" y="0"/>
          <a:ext cx="4057254" cy="9144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50773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06481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الترديد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18531A61-3781-4A2B-9591-FB0D1E587A82}"/>
              </a:ext>
            </a:extLst>
          </p:cNvPr>
          <p:cNvSpPr/>
          <p:nvPr/>
        </p:nvSpPr>
        <p:spPr>
          <a:xfrm>
            <a:off x="3478469" y="1463913"/>
            <a:ext cx="7585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هيا نتعرف على الأشهر الميلادية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ED4CD38-3EC6-4489-B045-87683387B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01" y="1586800"/>
            <a:ext cx="95105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2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1845FF74-443F-41DB-BB44-ACAFD2FA3F9D}"/>
              </a:ext>
            </a:extLst>
          </p:cNvPr>
          <p:cNvSpPr txBox="1"/>
          <p:nvPr/>
        </p:nvSpPr>
        <p:spPr>
          <a:xfrm>
            <a:off x="3787122" y="1131334"/>
            <a:ext cx="8050011" cy="1608534"/>
          </a:xfrm>
          <a:prstGeom prst="ribbon2">
            <a:avLst>
              <a:gd name="adj1" fmla="val 33333"/>
              <a:gd name="adj2" fmla="val 75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خلال مشاهدة الفيديو السابق</a:t>
            </a:r>
          </a:p>
          <a:p>
            <a:pPr algn="ctr"/>
            <a:r>
              <a:rPr lang="ar-SA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ماهي الشهور الميلادية وكم عددها </a:t>
            </a:r>
            <a:r>
              <a:rPr lang="ar-SA" sz="3200" dirty="0">
                <a:solidFill>
                  <a:srgbClr val="0070C0"/>
                </a:solidFill>
              </a:rPr>
              <a:t>؟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34A0016-1242-4763-B0C9-C7CB1349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8" t="12822" r="6326" b="-2417"/>
          <a:stretch/>
        </p:blipFill>
        <p:spPr>
          <a:xfrm>
            <a:off x="1359593" y="3131661"/>
            <a:ext cx="10285613" cy="552743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AC7B527-B460-47A3-A74E-D193F93D509D}"/>
              </a:ext>
            </a:extLst>
          </p:cNvPr>
          <p:cNvSpPr txBox="1"/>
          <p:nvPr/>
        </p:nvSpPr>
        <p:spPr>
          <a:xfrm>
            <a:off x="9396433" y="5233082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FF37C06-01CB-4E00-8614-BE901928D9EF}"/>
              </a:ext>
            </a:extLst>
          </p:cNvPr>
          <p:cNvSpPr txBox="1"/>
          <p:nvPr/>
        </p:nvSpPr>
        <p:spPr>
          <a:xfrm>
            <a:off x="7136461" y="5233082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B84519D-AFBE-4FC6-931D-FCDF43D2403D}"/>
              </a:ext>
            </a:extLst>
          </p:cNvPr>
          <p:cNvSpPr txBox="1"/>
          <p:nvPr/>
        </p:nvSpPr>
        <p:spPr>
          <a:xfrm>
            <a:off x="4876488" y="5233082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0E2A675-3F6B-47E6-B456-735427B6153F}"/>
              </a:ext>
            </a:extLst>
          </p:cNvPr>
          <p:cNvSpPr txBox="1"/>
          <p:nvPr/>
        </p:nvSpPr>
        <p:spPr>
          <a:xfrm>
            <a:off x="2616516" y="5233081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7386D13-BEA3-4592-9763-7AE710B6021B}"/>
              </a:ext>
            </a:extLst>
          </p:cNvPr>
          <p:cNvSpPr txBox="1"/>
          <p:nvPr/>
        </p:nvSpPr>
        <p:spPr>
          <a:xfrm>
            <a:off x="9390833" y="6634203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680F122-6A87-4D33-AB7A-3566E76F0F11}"/>
              </a:ext>
            </a:extLst>
          </p:cNvPr>
          <p:cNvSpPr txBox="1"/>
          <p:nvPr/>
        </p:nvSpPr>
        <p:spPr>
          <a:xfrm>
            <a:off x="7136461" y="6634204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2CBEA70-31BD-46AB-8AA2-E95187ADD9D6}"/>
              </a:ext>
            </a:extLst>
          </p:cNvPr>
          <p:cNvSpPr txBox="1"/>
          <p:nvPr/>
        </p:nvSpPr>
        <p:spPr>
          <a:xfrm>
            <a:off x="4876488" y="6634204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AA74AA5-8C9C-4F62-8245-EBBE2CBA9707}"/>
              </a:ext>
            </a:extLst>
          </p:cNvPr>
          <p:cNvSpPr txBox="1"/>
          <p:nvPr/>
        </p:nvSpPr>
        <p:spPr>
          <a:xfrm>
            <a:off x="2616516" y="6634203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8D01CBC-A194-42B3-9F33-4653ED01E23D}"/>
              </a:ext>
            </a:extLst>
          </p:cNvPr>
          <p:cNvSpPr txBox="1"/>
          <p:nvPr/>
        </p:nvSpPr>
        <p:spPr>
          <a:xfrm>
            <a:off x="9396433" y="8035332"/>
            <a:ext cx="429926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E274BA6-A625-4623-95EC-D87921756FB1}"/>
              </a:ext>
            </a:extLst>
          </p:cNvPr>
          <p:cNvSpPr txBox="1"/>
          <p:nvPr/>
        </p:nvSpPr>
        <p:spPr>
          <a:xfrm>
            <a:off x="7136943" y="8035332"/>
            <a:ext cx="675185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82726AF-75B3-4F82-9C90-5AEE648A82E2}"/>
              </a:ext>
            </a:extLst>
          </p:cNvPr>
          <p:cNvSpPr txBox="1"/>
          <p:nvPr/>
        </p:nvSpPr>
        <p:spPr>
          <a:xfrm>
            <a:off x="4876970" y="8035332"/>
            <a:ext cx="675185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E9F900A-A972-48AF-911F-5F14CC408457}"/>
              </a:ext>
            </a:extLst>
          </p:cNvPr>
          <p:cNvSpPr txBox="1"/>
          <p:nvPr/>
        </p:nvSpPr>
        <p:spPr>
          <a:xfrm>
            <a:off x="2616998" y="8035331"/>
            <a:ext cx="675185" cy="6175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413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graphicFrame>
        <p:nvGraphicFramePr>
          <p:cNvPr id="21" name="جدول 25">
            <a:extLst>
              <a:ext uri="{FF2B5EF4-FFF2-40B4-BE49-F238E27FC236}">
                <a16:creationId xmlns:a16="http://schemas.microsoft.com/office/drawing/2014/main" id="{B646BC87-B0D0-4A16-8337-347B92EDE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508727"/>
              </p:ext>
            </p:extLst>
          </p:nvPr>
        </p:nvGraphicFramePr>
        <p:xfrm>
          <a:off x="-18019" y="0"/>
          <a:ext cx="4057254" cy="13716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50773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06481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الربط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الرياضيات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1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09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9AFF552-246E-4AF8-97F7-B06B40F8B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30" r="3492"/>
          <a:stretch/>
        </p:blipFill>
        <p:spPr>
          <a:xfrm>
            <a:off x="1160105" y="3324672"/>
            <a:ext cx="10664749" cy="620085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A2378243-2DAE-42EB-820B-D696950C5908}"/>
              </a:ext>
            </a:extLst>
          </p:cNvPr>
          <p:cNvCxnSpPr>
            <a:cxnSpLocks/>
          </p:cNvCxnSpPr>
          <p:nvPr/>
        </p:nvCxnSpPr>
        <p:spPr>
          <a:xfrm>
            <a:off x="7143261" y="5958149"/>
            <a:ext cx="3916262" cy="1484555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3913862D-7477-4520-876C-A1371B1A9344}"/>
              </a:ext>
            </a:extLst>
          </p:cNvPr>
          <p:cNvCxnSpPr>
            <a:cxnSpLocks/>
          </p:cNvCxnSpPr>
          <p:nvPr/>
        </p:nvCxnSpPr>
        <p:spPr>
          <a:xfrm flipH="1">
            <a:off x="7139391" y="6077510"/>
            <a:ext cx="1606478" cy="1212029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6376E44A-A272-4E3E-835D-DD85850065FD}"/>
              </a:ext>
            </a:extLst>
          </p:cNvPr>
          <p:cNvCxnSpPr>
            <a:cxnSpLocks/>
          </p:cNvCxnSpPr>
          <p:nvPr/>
        </p:nvCxnSpPr>
        <p:spPr>
          <a:xfrm>
            <a:off x="2819058" y="5958149"/>
            <a:ext cx="1600695" cy="1681622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D27E845E-4725-4A5C-875D-04211C2EE033}"/>
              </a:ext>
            </a:extLst>
          </p:cNvPr>
          <p:cNvCxnSpPr>
            <a:cxnSpLocks/>
          </p:cNvCxnSpPr>
          <p:nvPr/>
        </p:nvCxnSpPr>
        <p:spPr>
          <a:xfrm flipH="1">
            <a:off x="2185564" y="5966719"/>
            <a:ext cx="3198396" cy="1519939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61C92B83-7E47-4925-838A-5C3AE9D20FC1}"/>
              </a:ext>
            </a:extLst>
          </p:cNvPr>
          <p:cNvCxnSpPr>
            <a:cxnSpLocks/>
          </p:cNvCxnSpPr>
          <p:nvPr/>
        </p:nvCxnSpPr>
        <p:spPr>
          <a:xfrm>
            <a:off x="4379661" y="6188034"/>
            <a:ext cx="1481879" cy="1494119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278CCE1E-A5A7-45BC-8328-ECA137689C9B}"/>
              </a:ext>
            </a:extLst>
          </p:cNvPr>
          <p:cNvCxnSpPr>
            <a:cxnSpLocks/>
          </p:cNvCxnSpPr>
          <p:nvPr/>
        </p:nvCxnSpPr>
        <p:spPr>
          <a:xfrm flipH="1">
            <a:off x="9016011" y="6077510"/>
            <a:ext cx="1579465" cy="1182864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جدول 25">
            <a:extLst>
              <a:ext uri="{FF2B5EF4-FFF2-40B4-BE49-F238E27FC236}">
                <a16:creationId xmlns:a16="http://schemas.microsoft.com/office/drawing/2014/main" id="{E0BA93BB-BCDA-40AB-84A5-EB837C5F2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186086"/>
              </p:ext>
            </p:extLst>
          </p:nvPr>
        </p:nvGraphicFramePr>
        <p:xfrm>
          <a:off x="-18019" y="0"/>
          <a:ext cx="4057254" cy="13716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50773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06481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النصف الاخر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الربط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الرياضيات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1757"/>
                  </a:ext>
                </a:extLst>
              </a:tr>
            </a:tbl>
          </a:graphicData>
        </a:graphic>
      </p:graphicFrame>
      <p:pic>
        <p:nvPicPr>
          <p:cNvPr id="12" name="صورة 11">
            <a:extLst>
              <a:ext uri="{FF2B5EF4-FFF2-40B4-BE49-F238E27FC236}">
                <a16:creationId xmlns:a16="http://schemas.microsoft.com/office/drawing/2014/main" id="{37C4D1D9-ECBE-4ED1-BF36-D9C228C42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14" y="228070"/>
            <a:ext cx="3916262" cy="23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7B9BCF6-9A3B-4897-A838-017AFB8A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95" y="753100"/>
            <a:ext cx="4269904" cy="3195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407E1A7-8E43-420A-99E8-024ED8974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029" y="3470564"/>
            <a:ext cx="6006860" cy="453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8DFD76-EBF4-4A36-8AD9-9D76FCEB7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91" y="6021948"/>
            <a:ext cx="4860580" cy="356996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52EDCDF-412F-48CF-8C73-C2DE3D134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01" y="386457"/>
            <a:ext cx="3090863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2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25">
            <a:extLst>
              <a:ext uri="{FF2B5EF4-FFF2-40B4-BE49-F238E27FC236}">
                <a16:creationId xmlns:a16="http://schemas.microsoft.com/office/drawing/2014/main" id="{1B508828-BFA6-4A04-8E5F-812FE6EB5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397327"/>
              </p:ext>
            </p:extLst>
          </p:nvPr>
        </p:nvGraphicFramePr>
        <p:xfrm>
          <a:off x="0" y="55073"/>
          <a:ext cx="3270275" cy="9144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4E3BAA81-749E-4E5F-8426-D72178A62B9D}"/>
              </a:ext>
            </a:extLst>
          </p:cNvPr>
          <p:cNvSpPr/>
          <p:nvPr/>
        </p:nvSpPr>
        <p:spPr>
          <a:xfrm rot="220048">
            <a:off x="4871694" y="4446196"/>
            <a:ext cx="5036162" cy="1088050"/>
          </a:xfrm>
          <a:prstGeom prst="round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25E5E7E8-98EF-4250-9239-6812EFE26C45}"/>
              </a:ext>
            </a:extLst>
          </p:cNvPr>
          <p:cNvSpPr/>
          <p:nvPr/>
        </p:nvSpPr>
        <p:spPr>
          <a:xfrm>
            <a:off x="2358571" y="3966982"/>
            <a:ext cx="8427433" cy="1402400"/>
          </a:xfrm>
          <a:prstGeom prst="roundRect">
            <a:avLst/>
          </a:prstGeom>
          <a:gradFill flip="none" rotWithShape="1">
            <a:gsLst>
              <a:gs pos="0">
                <a:srgbClr val="00CC99"/>
              </a:gs>
              <a:gs pos="100000">
                <a:srgbClr val="008080"/>
              </a:gs>
            </a:gsLst>
            <a:lin ang="0" scaled="1"/>
            <a:tileRect/>
          </a:gra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9EFB5313-5AA9-45C3-981D-B0898805CFD0}"/>
              </a:ext>
            </a:extLst>
          </p:cNvPr>
          <p:cNvSpPr/>
          <p:nvPr/>
        </p:nvSpPr>
        <p:spPr>
          <a:xfrm>
            <a:off x="2725539" y="3809111"/>
            <a:ext cx="605046" cy="1868940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18000">
                <a:schemeClr val="bg1">
                  <a:lumMod val="65000"/>
                </a:schemeClr>
              </a:gs>
              <a:gs pos="49000">
                <a:schemeClr val="bg1"/>
              </a:gs>
              <a:gs pos="85000">
                <a:schemeClr val="bg1">
                  <a:lumMod val="65000"/>
                </a:schemeClr>
              </a:gs>
              <a:gs pos="1000">
                <a:schemeClr val="tx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prstMaterial="powder">
            <a:contourClr>
              <a:srgbClr val="6600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: Rounded Corners 22">
            <a:extLst>
              <a:ext uri="{FF2B5EF4-FFF2-40B4-BE49-F238E27FC236}">
                <a16:creationId xmlns:a16="http://schemas.microsoft.com/office/drawing/2014/main" id="{E0E30759-13D0-4763-8A84-0E1A6E002C82}"/>
              </a:ext>
            </a:extLst>
          </p:cNvPr>
          <p:cNvSpPr/>
          <p:nvPr/>
        </p:nvSpPr>
        <p:spPr>
          <a:xfrm rot="220048">
            <a:off x="4871694" y="6219595"/>
            <a:ext cx="5036162" cy="1088050"/>
          </a:xfrm>
          <a:prstGeom prst="round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3">
            <a:extLst>
              <a:ext uri="{FF2B5EF4-FFF2-40B4-BE49-F238E27FC236}">
                <a16:creationId xmlns:a16="http://schemas.microsoft.com/office/drawing/2014/main" id="{AD3FC8E1-259D-4CC3-A955-0BB094D39278}"/>
              </a:ext>
            </a:extLst>
          </p:cNvPr>
          <p:cNvSpPr/>
          <p:nvPr/>
        </p:nvSpPr>
        <p:spPr>
          <a:xfrm>
            <a:off x="2335800" y="5740381"/>
            <a:ext cx="8427433" cy="1402400"/>
          </a:xfrm>
          <a:prstGeom prst="roundRect">
            <a:avLst/>
          </a:prstGeom>
          <a:gradFill flip="none" rotWithShape="1">
            <a:gsLst>
              <a:gs pos="0">
                <a:srgbClr val="FFCC66"/>
              </a:gs>
              <a:gs pos="100000">
                <a:srgbClr val="FF5050"/>
              </a:gs>
            </a:gsLst>
            <a:lin ang="0" scaled="1"/>
            <a:tileRect/>
          </a:gra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4">
            <a:extLst>
              <a:ext uri="{FF2B5EF4-FFF2-40B4-BE49-F238E27FC236}">
                <a16:creationId xmlns:a16="http://schemas.microsoft.com/office/drawing/2014/main" id="{CF93007B-FFE5-44D7-844D-B44FF4B02FC2}"/>
              </a:ext>
            </a:extLst>
          </p:cNvPr>
          <p:cNvSpPr/>
          <p:nvPr/>
        </p:nvSpPr>
        <p:spPr>
          <a:xfrm>
            <a:off x="2714231" y="5615712"/>
            <a:ext cx="605046" cy="1868940"/>
          </a:xfrm>
          <a:prstGeom prst="roundRect">
            <a:avLst/>
          </a:prstGeom>
          <a:gradFill flip="none" rotWithShape="1">
            <a:gsLst>
              <a:gs pos="100000">
                <a:schemeClr val="tx1"/>
              </a:gs>
              <a:gs pos="18000">
                <a:schemeClr val="bg1">
                  <a:lumMod val="65000"/>
                </a:schemeClr>
              </a:gs>
              <a:gs pos="49000">
                <a:schemeClr val="bg1"/>
              </a:gs>
              <a:gs pos="85000">
                <a:schemeClr val="bg1">
                  <a:lumMod val="65000"/>
                </a:schemeClr>
              </a:gs>
              <a:gs pos="1000">
                <a:schemeClr val="tx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prstMaterial="powder">
            <a:contourClr>
              <a:srgbClr val="66006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0" name="Group 46">
            <a:extLst>
              <a:ext uri="{FF2B5EF4-FFF2-40B4-BE49-F238E27FC236}">
                <a16:creationId xmlns:a16="http://schemas.microsoft.com/office/drawing/2014/main" id="{6E219AE8-C1B5-4FA3-9BC8-1723934CE38D}"/>
              </a:ext>
            </a:extLst>
          </p:cNvPr>
          <p:cNvGrpSpPr/>
          <p:nvPr/>
        </p:nvGrpSpPr>
        <p:grpSpPr>
          <a:xfrm>
            <a:off x="3157247" y="4011161"/>
            <a:ext cx="6718267" cy="1077217"/>
            <a:chOff x="-704800" y="1193345"/>
            <a:chExt cx="5640691" cy="778014"/>
          </a:xfrm>
        </p:grpSpPr>
        <p:sp>
          <p:nvSpPr>
            <p:cNvPr id="31" name="TextBox 47">
              <a:extLst>
                <a:ext uri="{FF2B5EF4-FFF2-40B4-BE49-F238E27FC236}">
                  <a16:creationId xmlns:a16="http://schemas.microsoft.com/office/drawing/2014/main" id="{6A0BDEED-4B0B-4F63-8A6E-50A778B6E1C7}"/>
                </a:ext>
              </a:extLst>
            </p:cNvPr>
            <p:cNvSpPr txBox="1"/>
            <p:nvPr/>
          </p:nvSpPr>
          <p:spPr>
            <a:xfrm>
              <a:off x="1420495" y="1196910"/>
              <a:ext cx="314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TextBox 48">
              <a:extLst>
                <a:ext uri="{FF2B5EF4-FFF2-40B4-BE49-F238E27FC236}">
                  <a16:creationId xmlns:a16="http://schemas.microsoft.com/office/drawing/2014/main" id="{5EF89438-066C-4EC6-AF1D-BB280ED17A8E}"/>
                </a:ext>
              </a:extLst>
            </p:cNvPr>
            <p:cNvSpPr txBox="1"/>
            <p:nvPr/>
          </p:nvSpPr>
          <p:spPr>
            <a:xfrm>
              <a:off x="-704800" y="1193345"/>
              <a:ext cx="5640691" cy="77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بَعضُ التقاويمِ تَحْتَوِي عَلى آياتٍ وَأَحادِيثَ فَلا تَرْمِيها</a:t>
              </a:r>
              <a:r>
                <a:rPr lang="ar-SA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ar-SY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بَلِ اسْتَفِيدِي مِنْها لِلْمَدْرَسةِ</a:t>
              </a:r>
            </a:p>
          </p:txBody>
        </p:sp>
      </p:grpSp>
      <p:grpSp>
        <p:nvGrpSpPr>
          <p:cNvPr id="33" name="Group 49">
            <a:extLst>
              <a:ext uri="{FF2B5EF4-FFF2-40B4-BE49-F238E27FC236}">
                <a16:creationId xmlns:a16="http://schemas.microsoft.com/office/drawing/2014/main" id="{F4E37284-1673-4BA5-AF2C-9958F61A1219}"/>
              </a:ext>
            </a:extLst>
          </p:cNvPr>
          <p:cNvGrpSpPr/>
          <p:nvPr/>
        </p:nvGrpSpPr>
        <p:grpSpPr>
          <a:xfrm>
            <a:off x="3233540" y="5815146"/>
            <a:ext cx="6947402" cy="1160268"/>
            <a:chOff x="-1873911" y="1196910"/>
            <a:chExt cx="7201213" cy="837996"/>
          </a:xfrm>
        </p:grpSpPr>
        <p:sp>
          <p:nvSpPr>
            <p:cNvPr id="34" name="TextBox 50">
              <a:extLst>
                <a:ext uri="{FF2B5EF4-FFF2-40B4-BE49-F238E27FC236}">
                  <a16:creationId xmlns:a16="http://schemas.microsoft.com/office/drawing/2014/main" id="{922A6679-D321-47B5-8062-6FD3CC4FEF2F}"/>
                </a:ext>
              </a:extLst>
            </p:cNvPr>
            <p:cNvSpPr txBox="1"/>
            <p:nvPr/>
          </p:nvSpPr>
          <p:spPr>
            <a:xfrm>
              <a:off x="1420495" y="1196910"/>
              <a:ext cx="314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51">
              <a:extLst>
                <a:ext uri="{FF2B5EF4-FFF2-40B4-BE49-F238E27FC236}">
                  <a16:creationId xmlns:a16="http://schemas.microsoft.com/office/drawing/2014/main" id="{1985C9AD-2694-4A47-9ACD-6400FCC1AA7D}"/>
                </a:ext>
              </a:extLst>
            </p:cNvPr>
            <p:cNvSpPr txBox="1"/>
            <p:nvPr/>
          </p:nvSpPr>
          <p:spPr>
            <a:xfrm>
              <a:off x="-1873911" y="1256892"/>
              <a:ext cx="7201213" cy="77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بَعْضُ التَّقاوِيمِ تَحْتَوي عَلى مَواعِيدِ الصَّلاةِ فَاحْرِصِي</a:t>
              </a:r>
            </a:p>
            <a:p>
              <a:pPr algn="ctr"/>
              <a:r>
                <a:rPr lang="ar-SY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عَلى أَدائِها فِي وَقْتِها.</a:t>
              </a:r>
            </a:p>
          </p:txBody>
        </p:sp>
      </p:grpSp>
      <p:grpSp>
        <p:nvGrpSpPr>
          <p:cNvPr id="36" name="Group 9">
            <a:extLst>
              <a:ext uri="{FF2B5EF4-FFF2-40B4-BE49-F238E27FC236}">
                <a16:creationId xmlns:a16="http://schemas.microsoft.com/office/drawing/2014/main" id="{173CE1B7-E36C-41D1-8A94-CC71C2AD98A9}"/>
              </a:ext>
            </a:extLst>
          </p:cNvPr>
          <p:cNvGrpSpPr/>
          <p:nvPr/>
        </p:nvGrpSpPr>
        <p:grpSpPr>
          <a:xfrm>
            <a:off x="9935098" y="3970689"/>
            <a:ext cx="729336" cy="823609"/>
            <a:chOff x="10767881" y="1071362"/>
            <a:chExt cx="657616" cy="643925"/>
          </a:xfrm>
        </p:grpSpPr>
        <p:sp>
          <p:nvSpPr>
            <p:cNvPr id="37" name="Freeform: Shape 63">
              <a:extLst>
                <a:ext uri="{FF2B5EF4-FFF2-40B4-BE49-F238E27FC236}">
                  <a16:creationId xmlns:a16="http://schemas.microsoft.com/office/drawing/2014/main" id="{529E3DEB-F678-47CC-88E3-28B7D66E7A99}"/>
                </a:ext>
              </a:extLst>
            </p:cNvPr>
            <p:cNvSpPr/>
            <p:nvPr/>
          </p:nvSpPr>
          <p:spPr>
            <a:xfrm>
              <a:off x="10767881" y="1128718"/>
              <a:ext cx="657616" cy="586569"/>
            </a:xfrm>
            <a:custGeom>
              <a:avLst/>
              <a:gdLst>
                <a:gd name="connsiteX0" fmla="*/ 2001 w 794395"/>
                <a:gd name="connsiteY0" fmla="*/ 0 h 692550"/>
                <a:gd name="connsiteX1" fmla="*/ 625579 w 794395"/>
                <a:gd name="connsiteY1" fmla="*/ 0 h 692550"/>
                <a:gd name="connsiteX2" fmla="*/ 794395 w 794395"/>
                <a:gd name="connsiteY2" fmla="*/ 168816 h 692550"/>
                <a:gd name="connsiteX3" fmla="*/ 794395 w 794395"/>
                <a:gd name="connsiteY3" fmla="*/ 689439 h 692550"/>
                <a:gd name="connsiteX4" fmla="*/ 759664 w 794395"/>
                <a:gd name="connsiteY4" fmla="*/ 692550 h 692550"/>
                <a:gd name="connsiteX5" fmla="*/ 0 w 794395"/>
                <a:gd name="connsiteY5" fmla="*/ 17635 h 69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395" h="692550">
                  <a:moveTo>
                    <a:pt x="2001" y="0"/>
                  </a:moveTo>
                  <a:lnTo>
                    <a:pt x="625579" y="0"/>
                  </a:lnTo>
                  <a:cubicBezTo>
                    <a:pt x="718814" y="0"/>
                    <a:pt x="794395" y="75581"/>
                    <a:pt x="794395" y="168816"/>
                  </a:cubicBezTo>
                  <a:lnTo>
                    <a:pt x="794395" y="689439"/>
                  </a:lnTo>
                  <a:lnTo>
                    <a:pt x="759664" y="692550"/>
                  </a:lnTo>
                  <a:cubicBezTo>
                    <a:pt x="340113" y="692550"/>
                    <a:pt x="0" y="390380"/>
                    <a:pt x="0" y="1763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0">
              <a:solidFill>
                <a:schemeClr val="bg1"/>
              </a:solidFill>
            </a:ln>
            <a:effectLst>
              <a:innerShdw blurRad="63500" dist="1143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TextBox 67">
              <a:extLst>
                <a:ext uri="{FF2B5EF4-FFF2-40B4-BE49-F238E27FC236}">
                  <a16:creationId xmlns:a16="http://schemas.microsoft.com/office/drawing/2014/main" id="{7D33A565-A539-46B7-98CF-A8BF6B17EDE6}"/>
                </a:ext>
              </a:extLst>
            </p:cNvPr>
            <p:cNvSpPr txBox="1"/>
            <p:nvPr/>
          </p:nvSpPr>
          <p:spPr>
            <a:xfrm>
              <a:off x="10917497" y="1071362"/>
              <a:ext cx="508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1</a:t>
              </a:r>
            </a:p>
          </p:txBody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784C71A3-6B5B-4240-8B29-42882BDB550A}"/>
              </a:ext>
            </a:extLst>
          </p:cNvPr>
          <p:cNvGrpSpPr/>
          <p:nvPr/>
        </p:nvGrpSpPr>
        <p:grpSpPr>
          <a:xfrm>
            <a:off x="9992731" y="5732209"/>
            <a:ext cx="770502" cy="741272"/>
            <a:chOff x="10813143" y="2882153"/>
            <a:chExt cx="646917" cy="535379"/>
          </a:xfrm>
        </p:grpSpPr>
        <p:sp>
          <p:nvSpPr>
            <p:cNvPr id="40" name="Freeform: Shape 62">
              <a:extLst>
                <a:ext uri="{FF2B5EF4-FFF2-40B4-BE49-F238E27FC236}">
                  <a16:creationId xmlns:a16="http://schemas.microsoft.com/office/drawing/2014/main" id="{CAC68810-37B2-4079-96E1-42B877FF5AF4}"/>
                </a:ext>
              </a:extLst>
            </p:cNvPr>
            <p:cNvSpPr/>
            <p:nvPr/>
          </p:nvSpPr>
          <p:spPr>
            <a:xfrm>
              <a:off x="10813143" y="2935483"/>
              <a:ext cx="602343" cy="482049"/>
            </a:xfrm>
            <a:custGeom>
              <a:avLst/>
              <a:gdLst>
                <a:gd name="connsiteX0" fmla="*/ 2001 w 794395"/>
                <a:gd name="connsiteY0" fmla="*/ 0 h 692550"/>
                <a:gd name="connsiteX1" fmla="*/ 625579 w 794395"/>
                <a:gd name="connsiteY1" fmla="*/ 0 h 692550"/>
                <a:gd name="connsiteX2" fmla="*/ 794395 w 794395"/>
                <a:gd name="connsiteY2" fmla="*/ 168816 h 692550"/>
                <a:gd name="connsiteX3" fmla="*/ 794395 w 794395"/>
                <a:gd name="connsiteY3" fmla="*/ 689439 h 692550"/>
                <a:gd name="connsiteX4" fmla="*/ 759664 w 794395"/>
                <a:gd name="connsiteY4" fmla="*/ 692550 h 692550"/>
                <a:gd name="connsiteX5" fmla="*/ 0 w 794395"/>
                <a:gd name="connsiteY5" fmla="*/ 17635 h 69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395" h="692550">
                  <a:moveTo>
                    <a:pt x="2001" y="0"/>
                  </a:moveTo>
                  <a:lnTo>
                    <a:pt x="625579" y="0"/>
                  </a:lnTo>
                  <a:cubicBezTo>
                    <a:pt x="718814" y="0"/>
                    <a:pt x="794395" y="75581"/>
                    <a:pt x="794395" y="168816"/>
                  </a:cubicBezTo>
                  <a:lnTo>
                    <a:pt x="794395" y="689439"/>
                  </a:lnTo>
                  <a:lnTo>
                    <a:pt x="759664" y="692550"/>
                  </a:lnTo>
                  <a:cubicBezTo>
                    <a:pt x="340113" y="692550"/>
                    <a:pt x="0" y="390380"/>
                    <a:pt x="0" y="1763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0">
              <a:solidFill>
                <a:schemeClr val="bg1"/>
              </a:solidFill>
            </a:ln>
            <a:effectLst>
              <a:innerShdw blurRad="63500" dist="1143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TextBox 68">
              <a:extLst>
                <a:ext uri="{FF2B5EF4-FFF2-40B4-BE49-F238E27FC236}">
                  <a16:creationId xmlns:a16="http://schemas.microsoft.com/office/drawing/2014/main" id="{2554098E-B5B6-4DC7-A0C2-7439793F464D}"/>
                </a:ext>
              </a:extLst>
            </p:cNvPr>
            <p:cNvSpPr txBox="1"/>
            <p:nvPr/>
          </p:nvSpPr>
          <p:spPr>
            <a:xfrm>
              <a:off x="10952060" y="2882153"/>
              <a:ext cx="508000" cy="4223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Hand Of Sean" panose="02000500000000000000" pitchFamily="2" charset="-128"/>
                  <a:ea typeface="Hand Of Sean" panose="02000500000000000000" pitchFamily="2" charset="-128"/>
                </a:rPr>
                <a:t>2</a:t>
              </a:r>
            </a:p>
          </p:txBody>
        </p:sp>
      </p:grpSp>
      <p:sp>
        <p:nvSpPr>
          <p:cNvPr id="42" name="TextBox 62">
            <a:extLst>
              <a:ext uri="{FF2B5EF4-FFF2-40B4-BE49-F238E27FC236}">
                <a16:creationId xmlns:a16="http://schemas.microsoft.com/office/drawing/2014/main" id="{24D1819A-55E1-4596-9024-5381E797C6D4}"/>
              </a:ext>
            </a:extLst>
          </p:cNvPr>
          <p:cNvSpPr txBox="1"/>
          <p:nvPr/>
        </p:nvSpPr>
        <p:spPr>
          <a:xfrm>
            <a:off x="7181850" y="2328180"/>
            <a:ext cx="3541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5400" b="1" dirty="0"/>
              <a:t>إرْشَاداتٌ عامَّة</a:t>
            </a:r>
          </a:p>
        </p:txBody>
      </p:sp>
    </p:spTree>
    <p:extLst>
      <p:ext uri="{BB962C8B-B14F-4D97-AF65-F5344CB8AC3E}">
        <p14:creationId xmlns:p14="http://schemas.microsoft.com/office/powerpoint/2010/main" val="265401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"/>
                            </p:stCondLst>
                            <p:childTnLst>
                              <p:par>
                                <p:cTn id="5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A4C190E-994B-47C2-9D3A-13226BA50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050" y="3803072"/>
            <a:ext cx="5157932" cy="5950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6- A Year سنة">
            <a:hlinkClick r:id="" action="ppaction://media"/>
            <a:extLst>
              <a:ext uri="{FF2B5EF4-FFF2-40B4-BE49-F238E27FC236}">
                <a16:creationId xmlns:a16="http://schemas.microsoft.com/office/drawing/2014/main" id="{199E78C3-D9FE-4F89-BE83-4F25B3C0C7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91" y="3803073"/>
            <a:ext cx="5634368" cy="595052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CDEC248-E6C9-4D7B-B665-8B3305A5D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24" y="249383"/>
            <a:ext cx="3399270" cy="283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2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6BB6C79-DE7C-47FF-AD79-D83FE97A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54" y="0"/>
            <a:ext cx="10474037" cy="4687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01- Month شهر">
            <a:hlinkClick r:id="" action="ppaction://media"/>
            <a:extLst>
              <a:ext uri="{FF2B5EF4-FFF2-40B4-BE49-F238E27FC236}">
                <a16:creationId xmlns:a16="http://schemas.microsoft.com/office/drawing/2014/main" id="{16E97CED-24A1-4BA8-818D-ADDBBD5F4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255" y="4687599"/>
            <a:ext cx="10474036" cy="506600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63758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قوانين التعلم عن بعد"/>
          <p:cNvSpPr txBox="1"/>
          <p:nvPr/>
        </p:nvSpPr>
        <p:spPr>
          <a:xfrm>
            <a:off x="3908303" y="2227094"/>
            <a:ext cx="518819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التعلم عن بعد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227AA90-4141-44B1-B84E-1067D565D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2" y="3284504"/>
            <a:ext cx="3048185" cy="21236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734B34-625E-4FF8-BE11-931E5F09E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13" y="6222563"/>
            <a:ext cx="3082823" cy="211294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49909EB-4607-443C-B78E-C3BFB1218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99" y="3287168"/>
            <a:ext cx="3058843" cy="213692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C4C8EC7-4786-42CE-B49E-49373F7A3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73" y="3284504"/>
            <a:ext cx="3080159" cy="213959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B97AE4-D01E-489D-9C0C-DD7084A2F9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0" y="6201247"/>
            <a:ext cx="3010882" cy="213426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0390811-1029-42E6-9AE7-FA5AA8038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57" y="6211905"/>
            <a:ext cx="3048185" cy="21236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E14348B-2D61-46C1-BA91-B8F8ADC4A3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78" y="393830"/>
            <a:ext cx="8811491" cy="153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0C3416D-FEEA-4C98-974F-00B6CFCDC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962" y="0"/>
            <a:ext cx="5924000" cy="4986770"/>
          </a:xfrm>
          <a:prstGeom prst="rect">
            <a:avLst/>
          </a:prstGeom>
        </p:spPr>
      </p:pic>
      <p:pic>
        <p:nvPicPr>
          <p:cNvPr id="4" name="37- A Week أسبوع">
            <a:hlinkClick r:id="" action="ppaction://media"/>
            <a:extLst>
              <a:ext uri="{FF2B5EF4-FFF2-40B4-BE49-F238E27FC236}">
                <a16:creationId xmlns:a16="http://schemas.microsoft.com/office/drawing/2014/main" id="{DAB1804D-1398-4583-8618-BA829C70B5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838" y="4766831"/>
            <a:ext cx="6649025" cy="49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D80C6732-09AD-49DB-9D23-3DD247CB1C52}"/>
              </a:ext>
            </a:extLst>
          </p:cNvPr>
          <p:cNvSpPr txBox="1"/>
          <p:nvPr/>
        </p:nvSpPr>
        <p:spPr>
          <a:xfrm>
            <a:off x="1454728" y="3711617"/>
            <a:ext cx="949555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ar-SA" sz="4000" b="1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1- عللي: </a:t>
            </a:r>
            <a:r>
              <a:rPr lang="ar-SA" sz="4000" b="1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سبب تسمية السنة الميلادية بهذا الاسم</a:t>
            </a:r>
            <a:r>
              <a:rPr lang="ar-SA" sz="4000" b="1" i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؟</a:t>
            </a:r>
            <a:endParaRPr lang="ar-SA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2CC5B24-5674-4471-BBB2-A559FAB7B1C3}"/>
              </a:ext>
            </a:extLst>
          </p:cNvPr>
          <p:cNvSpPr txBox="1"/>
          <p:nvPr/>
        </p:nvSpPr>
        <p:spPr>
          <a:xfrm>
            <a:off x="2542310" y="5369878"/>
            <a:ext cx="650470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ar-SA" sz="40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2- عددي أشهر العام الميلادي؟</a:t>
            </a:r>
            <a:endParaRPr lang="ar-SA" sz="4000" dirty="0">
              <a:solidFill>
                <a:srgbClr val="0070C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7EF92D-734F-4054-9CC0-4A4B70A17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13" y="395334"/>
            <a:ext cx="3717059" cy="21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9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55B7BD0-589E-4B24-A291-24CE6332BE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02" y="1248181"/>
            <a:ext cx="8282429" cy="688316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214C13F-9AB9-431C-A473-1D5A91CFDAD5}"/>
              </a:ext>
            </a:extLst>
          </p:cNvPr>
          <p:cNvSpPr txBox="1"/>
          <p:nvPr/>
        </p:nvSpPr>
        <p:spPr>
          <a:xfrm>
            <a:off x="4637344" y="3526556"/>
            <a:ext cx="3263715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96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سؤال 1</a:t>
            </a:r>
          </a:p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48</a:t>
            </a:r>
            <a:endParaRPr kumimoji="0" lang="ar-SA" sz="96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Neue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08EC55A-063D-4995-8021-24F814C0643D}"/>
              </a:ext>
            </a:extLst>
          </p:cNvPr>
          <p:cNvSpPr/>
          <p:nvPr/>
        </p:nvSpPr>
        <p:spPr>
          <a:xfrm>
            <a:off x="7461941" y="1464039"/>
            <a:ext cx="3613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الواجب المنزلي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8">
            <a:extLst>
              <a:ext uri="{FF2B5EF4-FFF2-40B4-BE49-F238E27FC236}">
                <a16:creationId xmlns:a16="http://schemas.microsoft.com/office/drawing/2014/main" id="{A5D48829-DAEA-460E-9451-985295F96849}"/>
              </a:ext>
            </a:extLst>
          </p:cNvPr>
          <p:cNvSpPr/>
          <p:nvPr/>
        </p:nvSpPr>
        <p:spPr>
          <a:xfrm rot="16200000">
            <a:off x="747382" y="3932541"/>
            <a:ext cx="4006700" cy="3355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SA" sz="4693" dirty="0">
                <a:solidFill>
                  <a:schemeClr val="tx1"/>
                </a:solidFill>
              </a:rPr>
              <a:t>عددي اشهر التقويم الهجري</a:t>
            </a:r>
            <a:endParaRPr lang="ar-KW" sz="4693" dirty="0">
              <a:solidFill>
                <a:schemeClr val="tx1"/>
              </a:solidFill>
            </a:endParaRPr>
          </a:p>
        </p:txBody>
      </p:sp>
      <p:sp>
        <p:nvSpPr>
          <p:cNvPr id="3" name="مستطيل مستدير الزوايا 8">
            <a:extLst>
              <a:ext uri="{FF2B5EF4-FFF2-40B4-BE49-F238E27FC236}">
                <a16:creationId xmlns:a16="http://schemas.microsoft.com/office/drawing/2014/main" id="{7A561B72-97D7-44FD-BF1F-1BFC24F6B7E4}"/>
              </a:ext>
            </a:extLst>
          </p:cNvPr>
          <p:cNvSpPr/>
          <p:nvPr/>
        </p:nvSpPr>
        <p:spPr>
          <a:xfrm rot="16200000">
            <a:off x="4499051" y="3827762"/>
            <a:ext cx="4006700" cy="35651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SA" sz="4693" dirty="0">
                <a:solidFill>
                  <a:schemeClr val="tx1"/>
                </a:solidFill>
              </a:rPr>
              <a:t>على ماذا يحتوي التقويم الهجري</a:t>
            </a:r>
            <a:endParaRPr lang="ar-KW" sz="4693" dirty="0">
              <a:solidFill>
                <a:schemeClr val="tx1"/>
              </a:solidFill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128E2F2-5C48-C94A-A86F-0EFF7DEF88B6}"/>
              </a:ext>
            </a:extLst>
          </p:cNvPr>
          <p:cNvGrpSpPr/>
          <p:nvPr/>
        </p:nvGrpSpPr>
        <p:grpSpPr>
          <a:xfrm>
            <a:off x="4668626" y="3623187"/>
            <a:ext cx="3754978" cy="4143263"/>
            <a:chOff x="8570976" y="524256"/>
            <a:chExt cx="3169920" cy="6035040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1FC2706D-A302-9E42-BB25-284089E5BF0C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707"/>
            </a:p>
          </p:txBody>
        </p:sp>
        <p:sp>
          <p:nvSpPr>
            <p:cNvPr id="15" name="مستطيل مستدير الزوايا 14">
              <a:extLst>
                <a:ext uri="{FF2B5EF4-FFF2-40B4-BE49-F238E27FC236}">
                  <a16:creationId xmlns:a16="http://schemas.microsoft.com/office/drawing/2014/main" id="{CFF4A1BE-0830-B342-85DB-AE994352F970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707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19342FA3-9877-B447-9421-EB938931D6C8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7040" b="1" dirty="0">
                <a:solidFill>
                  <a:schemeClr val="accent6"/>
                </a:solidFill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3CE48D7D-63FF-1747-BB5B-7DD9736B7AE4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8902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534" b="1" dirty="0"/>
                <a:t>٢</a:t>
              </a:r>
            </a:p>
          </p:txBody>
        </p:sp>
      </p:grpSp>
      <p:sp>
        <p:nvSpPr>
          <p:cNvPr id="2" name="مستطيل مستدير الزوايا 8">
            <a:extLst>
              <a:ext uri="{FF2B5EF4-FFF2-40B4-BE49-F238E27FC236}">
                <a16:creationId xmlns:a16="http://schemas.microsoft.com/office/drawing/2014/main" id="{AFA2FEE0-7B57-40C6-BEAC-923C455819FA}"/>
              </a:ext>
            </a:extLst>
          </p:cNvPr>
          <p:cNvSpPr/>
          <p:nvPr/>
        </p:nvSpPr>
        <p:spPr>
          <a:xfrm rot="16200000">
            <a:off x="8223974" y="3959290"/>
            <a:ext cx="4051967" cy="3347411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SA" sz="4693" b="1" dirty="0">
                <a:solidFill>
                  <a:schemeClr val="tx1"/>
                </a:solidFill>
              </a:rPr>
              <a:t>فيما يستخدم التقويم</a:t>
            </a:r>
            <a:endParaRPr lang="ar-KW" sz="4693" b="1" dirty="0">
              <a:solidFill>
                <a:schemeClr val="tx1"/>
              </a:solidFill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C9AD86AD-0321-384B-A6FA-F8FBAEC18EB3}"/>
              </a:ext>
            </a:extLst>
          </p:cNvPr>
          <p:cNvGrpSpPr/>
          <p:nvPr/>
        </p:nvGrpSpPr>
        <p:grpSpPr>
          <a:xfrm>
            <a:off x="1036245" y="3607009"/>
            <a:ext cx="3381248" cy="4143263"/>
            <a:chOff x="8570976" y="481584"/>
            <a:chExt cx="3169920" cy="6035040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DAE901B-1A74-8148-9CEB-707DC27E14C1}"/>
                </a:ext>
              </a:extLst>
            </p:cNvPr>
            <p:cNvSpPr/>
            <p:nvPr/>
          </p:nvSpPr>
          <p:spPr>
            <a:xfrm>
              <a:off x="8570976" y="481584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707" dirty="0">
                <a:solidFill>
                  <a:srgbClr val="FFFF00"/>
                </a:solidFill>
              </a:endParaRPr>
            </a:p>
          </p:txBody>
        </p:sp>
        <p:sp>
          <p:nvSpPr>
            <p:cNvPr id="20" name="مستطيل مستدير الزوايا 19">
              <a:extLst>
                <a:ext uri="{FF2B5EF4-FFF2-40B4-BE49-F238E27FC236}">
                  <a16:creationId xmlns:a16="http://schemas.microsoft.com/office/drawing/2014/main" id="{33AD0EB1-F7FE-1C46-88BA-3CF9EFEA6CCD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707">
                <a:solidFill>
                  <a:srgbClr val="FFFF00"/>
                </a:solidFill>
              </a:endParaRPr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AE25762E-4CA0-3444-90F4-B7EA8E433A91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704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43F9BB6E-67B6-4E41-94B2-7529C95C8DA4}"/>
                </a:ext>
              </a:extLst>
            </p:cNvPr>
            <p:cNvSpPr txBox="1"/>
            <p:nvPr/>
          </p:nvSpPr>
          <p:spPr>
            <a:xfrm>
              <a:off x="9429750" y="2871790"/>
              <a:ext cx="1471613" cy="18902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534" b="1" dirty="0"/>
                <a:t>٣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D28067B-2B9E-C44B-A5E3-83913E604858}"/>
              </a:ext>
            </a:extLst>
          </p:cNvPr>
          <p:cNvGrpSpPr/>
          <p:nvPr/>
        </p:nvGrpSpPr>
        <p:grpSpPr>
          <a:xfrm>
            <a:off x="8519287" y="3607009"/>
            <a:ext cx="3412601" cy="4143263"/>
            <a:chOff x="8570976" y="524256"/>
            <a:chExt cx="3169920" cy="603504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912DBEBC-57CA-7F48-91B1-849ECE439140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707"/>
            </a:p>
          </p:txBody>
        </p:sp>
        <p:sp>
          <p:nvSpPr>
            <p:cNvPr id="8" name="مستطيل مستدير الزوايا 7">
              <a:extLst>
                <a:ext uri="{FF2B5EF4-FFF2-40B4-BE49-F238E27FC236}">
                  <a16:creationId xmlns:a16="http://schemas.microsoft.com/office/drawing/2014/main" id="{2F957DBD-45D5-C145-B33E-0B2D5EA64EFB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707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EAAAFCD3-0CFC-6445-9714-AB2C9346CC44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7040" b="1" dirty="0">
                <a:solidFill>
                  <a:schemeClr val="accent6"/>
                </a:solidFill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2069EE56-500A-6142-8B2F-A2F8ECF5065A}"/>
                </a:ext>
              </a:extLst>
            </p:cNvPr>
            <p:cNvSpPr txBox="1"/>
            <p:nvPr/>
          </p:nvSpPr>
          <p:spPr>
            <a:xfrm>
              <a:off x="9432320" y="2466438"/>
              <a:ext cx="1471613" cy="18902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534" b="1" dirty="0"/>
                <a:t>١</a:t>
              </a:r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E3314970-718E-498E-83E1-E5AC42E8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1321044"/>
          </a:xfrm>
          <a:prstGeom prst="rect">
            <a:avLst/>
          </a:prstGeom>
        </p:spPr>
      </p:pic>
      <p:sp>
        <p:nvSpPr>
          <p:cNvPr id="5" name="شريط: منحني ومائل لأعلى 4">
            <a:extLst>
              <a:ext uri="{FF2B5EF4-FFF2-40B4-BE49-F238E27FC236}">
                <a16:creationId xmlns:a16="http://schemas.microsoft.com/office/drawing/2014/main" id="{90F786EE-3C91-49AF-9C30-48EF4373D480}"/>
              </a:ext>
            </a:extLst>
          </p:cNvPr>
          <p:cNvSpPr/>
          <p:nvPr/>
        </p:nvSpPr>
        <p:spPr>
          <a:xfrm>
            <a:off x="2521929" y="909015"/>
            <a:ext cx="7733141" cy="1430734"/>
          </a:xfrm>
          <a:prstGeom prst="ellipseRibbon2">
            <a:avLst>
              <a:gd name="adj1" fmla="val 25000"/>
              <a:gd name="adj2" fmla="val 73526"/>
              <a:gd name="adj3" fmla="val 12500"/>
            </a:avLst>
          </a:prstGeom>
          <a:solidFill>
            <a:srgbClr val="0C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مراجعة الدرس السابق من خلال لعبة الأونو</a:t>
            </a:r>
          </a:p>
        </p:txBody>
      </p:sp>
    </p:spTree>
    <p:extLst>
      <p:ext uri="{BB962C8B-B14F-4D97-AF65-F5344CB8AC3E}">
        <p14:creationId xmlns:p14="http://schemas.microsoft.com/office/powerpoint/2010/main" val="205023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80173-01D7-4DAB-AC09-5CF577CC3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0"/>
            <a:ext cx="9601200" cy="731163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301E244-59D3-4CF0-86EA-5ECB1374AE0F}"/>
              </a:ext>
            </a:extLst>
          </p:cNvPr>
          <p:cNvSpPr/>
          <p:nvPr/>
        </p:nvSpPr>
        <p:spPr>
          <a:xfrm>
            <a:off x="3384203" y="7519325"/>
            <a:ext cx="6236393" cy="1387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41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ساعديني للتوصل لتناول الكوكيز الخاص بدرسنا اليوم</a:t>
            </a:r>
          </a:p>
        </p:txBody>
      </p:sp>
    </p:spTree>
    <p:extLst>
      <p:ext uri="{BB962C8B-B14F-4D97-AF65-F5344CB8AC3E}">
        <p14:creationId xmlns:p14="http://schemas.microsoft.com/office/powerpoint/2010/main" val="315852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CAA680-DA87-4F47-BBA8-6D05D07302CD}"/>
              </a:ext>
            </a:extLst>
          </p:cNvPr>
          <p:cNvSpPr/>
          <p:nvPr/>
        </p:nvSpPr>
        <p:spPr>
          <a:xfrm>
            <a:off x="997526" y="1219200"/>
            <a:ext cx="11014364" cy="7311630"/>
          </a:xfrm>
          <a:prstGeom prst="rect">
            <a:avLst/>
          </a:prstGeom>
          <a:solidFill>
            <a:srgbClr val="CDD9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D0CBE-89B4-40E4-A5DE-9D137AB95C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997527" y="1220985"/>
            <a:ext cx="11014364" cy="7311630"/>
          </a:xfrm>
          <a:prstGeom prst="rect">
            <a:avLst/>
          </a:prstGeom>
          <a:ln>
            <a:noFill/>
          </a:ln>
        </p:spPr>
      </p:pic>
      <p:pic>
        <p:nvPicPr>
          <p:cNvPr id="2052" name="Picture 4" descr="Cookie Monster Clip Art Cookie Monster By Neorame D4yb0b5 - Draw Cookie  Monsters Face Transparent PNG - 894x894 - Free Download on NicePNG">
            <a:extLst>
              <a:ext uri="{FF2B5EF4-FFF2-40B4-BE49-F238E27FC236}">
                <a16:creationId xmlns:a16="http://schemas.microsoft.com/office/drawing/2014/main" id="{AA0CDBBA-8042-429D-8D94-3DA49B7A2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7" b="93607" l="6707" r="94390">
                        <a14:foregroundMark x1="12073" y1="52593" x2="20122" y2="72738"/>
                        <a14:foregroundMark x1="20122" y1="72738" x2="32439" y2="86007"/>
                        <a14:foregroundMark x1="32439" y1="86007" x2="56951" y2="87937"/>
                        <a14:foregroundMark x1="56951" y1="87937" x2="66829" y2="87093"/>
                        <a14:foregroundMark x1="66829" y1="87093" x2="83780" y2="69481"/>
                        <a14:foregroundMark x1="83780" y1="69481" x2="87073" y2="61399"/>
                        <a14:foregroundMark x1="87073" y1="61399" x2="87317" y2="59107"/>
                        <a14:foregroundMark x1="94756" y1="43908" x2="94390" y2="46321"/>
                        <a14:foregroundMark x1="43902" y1="93727" x2="45122" y2="89626"/>
                        <a14:foregroundMark x1="6829" y1="47889" x2="13049" y2="48251"/>
                        <a14:foregroundMark x1="37317" y1="9047" x2="31098" y2="22075"/>
                        <a14:foregroundMark x1="29878" y1="18938" x2="32195" y2="26176"/>
                        <a14:foregroundMark x1="32195" y1="26176" x2="40244" y2="25452"/>
                        <a14:foregroundMark x1="40244" y1="25452" x2="41951" y2="24367"/>
                        <a14:foregroundMark x1="43902" y1="14837" x2="44634" y2="22316"/>
                        <a14:foregroundMark x1="44634" y1="22316" x2="40732" y2="28227"/>
                        <a14:foregroundMark x1="40732" y1="28227" x2="31951" y2="30519"/>
                        <a14:foregroundMark x1="31951" y1="30519" x2="25610" y2="26297"/>
                        <a14:foregroundMark x1="25610" y1="26297" x2="26098" y2="19180"/>
                        <a14:foregroundMark x1="26098" y1="19180" x2="28171" y2="15682"/>
                        <a14:foregroundMark x1="59024" y1="12545" x2="64634" y2="16888"/>
                        <a14:foregroundMark x1="64634" y1="16888" x2="65976" y2="24849"/>
                        <a14:foregroundMark x1="65976" y1="24849" x2="65610" y2="25090"/>
                        <a14:foregroundMark x1="61951" y1="10495" x2="54634" y2="12304"/>
                        <a14:foregroundMark x1="54634" y1="12304" x2="50488" y2="17973"/>
                        <a14:foregroundMark x1="50488" y1="17973" x2="50000" y2="21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36" y="2536983"/>
            <a:ext cx="5100129" cy="60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D50BF9-956C-419A-9042-EECF96513065}"/>
              </a:ext>
            </a:extLst>
          </p:cNvPr>
          <p:cNvSpPr/>
          <p:nvPr/>
        </p:nvSpPr>
        <p:spPr>
          <a:xfrm>
            <a:off x="1787236" y="222243"/>
            <a:ext cx="9601200" cy="9727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84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الطريقة لمعرفة التاريخ الدولي للبلاد الاخرى</a:t>
            </a:r>
            <a:endParaRPr lang="en-US" sz="384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7F9A6FD-7B64-4C11-91C8-D735EB020AD6}"/>
              </a:ext>
            </a:extLst>
          </p:cNvPr>
          <p:cNvGrpSpPr/>
          <p:nvPr/>
        </p:nvGrpSpPr>
        <p:grpSpPr>
          <a:xfrm>
            <a:off x="9762333" y="3202206"/>
            <a:ext cx="1795824" cy="2100396"/>
            <a:chOff x="9762333" y="3202206"/>
            <a:chExt cx="1795824" cy="210039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8D60E70-3D6F-401F-B012-CCE40F5E0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6739" t="9256" r="27065" b="9352"/>
            <a:stretch/>
          </p:blipFill>
          <p:spPr>
            <a:xfrm>
              <a:off x="9762333" y="3202206"/>
              <a:ext cx="1795824" cy="210039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D08B78-9A4E-4930-977D-ECEEB6D6411A}"/>
                </a:ext>
              </a:extLst>
            </p:cNvPr>
            <p:cNvSpPr/>
            <p:nvPr/>
          </p:nvSpPr>
          <p:spPr>
            <a:xfrm>
              <a:off x="10002537" y="3624365"/>
              <a:ext cx="1425779" cy="12560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987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التقويم الميلادي</a:t>
              </a:r>
              <a:endParaRPr lang="en-US" sz="298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69A698D-03E4-479B-BE5D-10B920999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6993770" y="1533789"/>
            <a:ext cx="1795824" cy="21003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DB7C3C1-DD62-49EC-B03E-2D12EEA1022A}"/>
              </a:ext>
            </a:extLst>
          </p:cNvPr>
          <p:cNvSpPr/>
          <p:nvPr/>
        </p:nvSpPr>
        <p:spPr>
          <a:xfrm>
            <a:off x="6990437" y="1809939"/>
            <a:ext cx="1795824" cy="1740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413" b="1" dirty="0">
                <a:solidFill>
                  <a:srgbClr val="0070C0"/>
                </a:solidFill>
              </a:rPr>
              <a:t>السيارة</a:t>
            </a:r>
            <a:endParaRPr lang="en-US" sz="3413" b="1" dirty="0">
              <a:solidFill>
                <a:srgbClr val="0070C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8B307C-5004-4C24-B919-28B5C81F9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739" t="9256" r="27065" b="9352"/>
          <a:stretch/>
        </p:blipFill>
        <p:spPr>
          <a:xfrm>
            <a:off x="7073564" y="5841969"/>
            <a:ext cx="1795824" cy="210039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154D90-31CF-4083-8C1D-6E074530C40A}"/>
              </a:ext>
            </a:extLst>
          </p:cNvPr>
          <p:cNvSpPr/>
          <p:nvPr/>
        </p:nvSpPr>
        <p:spPr>
          <a:xfrm>
            <a:off x="7053080" y="6185894"/>
            <a:ext cx="1795824" cy="1740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987" b="1" dirty="0">
                <a:solidFill>
                  <a:srgbClr val="0070C0"/>
                </a:solidFill>
              </a:rPr>
              <a:t>أدوات المطبخ</a:t>
            </a:r>
            <a:endParaRPr lang="en-US" sz="2987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9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12 -0.11686 L -0.1272 -0.01627 C -0.14819 0.00537 -0.18188 0.02995 -0.21887 0.05095 C -0.26111 0.07471 -0.29602 0.08903 -0.32226 0.09424 L -0.44665 0.1211 " pathEditMode="relative" rAng="2022000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9" y="14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CE5F1BC-D025-4AE5-8692-63A58E8D3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3" y="863504"/>
            <a:ext cx="10328563" cy="855066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52D964A-4E64-4751-AF31-79BDEDC95C6E}"/>
              </a:ext>
            </a:extLst>
          </p:cNvPr>
          <p:cNvSpPr/>
          <p:nvPr/>
        </p:nvSpPr>
        <p:spPr>
          <a:xfrm>
            <a:off x="4457611" y="5092214"/>
            <a:ext cx="40895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</a:rPr>
              <a:t>التقويم الميلادي</a:t>
            </a:r>
            <a:endParaRPr lang="ar-SA" sz="60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3E10A54-EC89-4108-BD40-EB0676278E19}"/>
              </a:ext>
            </a:extLst>
          </p:cNvPr>
          <p:cNvSpPr/>
          <p:nvPr/>
        </p:nvSpPr>
        <p:spPr>
          <a:xfrm>
            <a:off x="2333701" y="1622380"/>
            <a:ext cx="3387436" cy="658336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eza Pro Regular"/>
                <a:ea typeface="Geeza Pro Regular"/>
                <a:cs typeface="Geeza Pro Regular"/>
                <a:sym typeface="Geeza Pro Regular"/>
              </a:rPr>
              <a:t>الكتاب صفحة  44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4CDE6FD-ED78-4B8F-B374-914629C4D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10" y="6462149"/>
            <a:ext cx="2200582" cy="137179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79545B-4AB7-4B4E-93DE-D5D0E8568CFB}"/>
              </a:ext>
            </a:extLst>
          </p:cNvPr>
          <p:cNvSpPr txBox="1"/>
          <p:nvPr/>
        </p:nvSpPr>
        <p:spPr>
          <a:xfrm>
            <a:off x="8977382" y="1611768"/>
            <a:ext cx="138018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التاريخ:..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C9065FF-F6C3-415F-B62D-718F47ED2F6F}"/>
              </a:ext>
            </a:extLst>
          </p:cNvPr>
          <p:cNvSpPr txBox="1"/>
          <p:nvPr/>
        </p:nvSpPr>
        <p:spPr>
          <a:xfrm>
            <a:off x="8011092" y="3099035"/>
            <a:ext cx="260648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الحصة:.............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D3ABC16-AFC8-434D-A86F-6B9E2345D63E}"/>
              </a:ext>
            </a:extLst>
          </p:cNvPr>
          <p:cNvSpPr txBox="1"/>
          <p:nvPr/>
        </p:nvSpPr>
        <p:spPr>
          <a:xfrm>
            <a:off x="6773354" y="2122930"/>
            <a:ext cx="317074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6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-   3  -  1443  هـ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389FCA6-D22C-4102-9C73-FE90D4CC9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282" y="4052619"/>
            <a:ext cx="6407710" cy="86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70546E4-8290-4A0E-B275-F390160ED461}"/>
              </a:ext>
            </a:extLst>
          </p:cNvPr>
          <p:cNvSpPr txBox="1"/>
          <p:nvPr/>
        </p:nvSpPr>
        <p:spPr>
          <a:xfrm>
            <a:off x="2009216" y="7833940"/>
            <a:ext cx="700031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اكساب الطالبة معرفة بالتقويم الميلادي وكيفية الاستفادة منه</a:t>
            </a:r>
          </a:p>
        </p:txBody>
      </p:sp>
    </p:spTree>
    <p:extLst>
      <p:ext uri="{BB962C8B-B14F-4D97-AF65-F5344CB8AC3E}">
        <p14:creationId xmlns:p14="http://schemas.microsoft.com/office/powerpoint/2010/main" val="172279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6A1C20-67FA-4051-800A-60C295D1E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53" y="345843"/>
            <a:ext cx="5658640" cy="124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8">
            <a:extLst>
              <a:ext uri="{FF2B5EF4-FFF2-40B4-BE49-F238E27FC236}">
                <a16:creationId xmlns:a16="http://schemas.microsoft.com/office/drawing/2014/main" id="{C5D13E44-11AA-47E8-9BBD-D90431720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725" y="585470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120111-6D93-4DB7-B6CF-9F005923E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35" y="1437279"/>
            <a:ext cx="2840982" cy="163387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1F17073-E3E4-440B-A802-E835779A213C}"/>
              </a:ext>
            </a:extLst>
          </p:cNvPr>
          <p:cNvSpPr txBox="1"/>
          <p:nvPr/>
        </p:nvSpPr>
        <p:spPr>
          <a:xfrm>
            <a:off x="1059873" y="2530168"/>
            <a:ext cx="10553300" cy="66490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يشرح الطالب مفهوم التقويم الميلادي</a:t>
            </a:r>
          </a:p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يميز الطالب شعار رؤية المملكة العربية السعودية</a:t>
            </a:r>
          </a:p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يربط الطالب شعار رؤية المملكة العربية السعودية بالتقويم الميلادي</a:t>
            </a:r>
          </a:p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يفسر الطالب سبب تسمية السنة الميلادية بهذا الاسم</a:t>
            </a:r>
          </a:p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يسمي الطالب شهور السنة الميلادية</a:t>
            </a:r>
          </a:p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يرتب الطالب أشهر السنة الميلادية حسب تسلسلها</a:t>
            </a:r>
          </a:p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يميز الطالب بين السنة الميلادية والسنة الهجرية</a:t>
            </a:r>
          </a:p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يمثل الطالب لغة الإشارة الخاصة بالسنة الميلادية بطريقة صحيحة</a:t>
            </a:r>
          </a:p>
          <a:p>
            <a:pPr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rgbClr val="4F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يميز بين التقويم الميلادي والتقويم الهجري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418F05C-2280-4ADE-8494-744F4B8F57FB}"/>
              </a:ext>
            </a:extLst>
          </p:cNvPr>
          <p:cNvSpPr/>
          <p:nvPr/>
        </p:nvSpPr>
        <p:spPr>
          <a:xfrm flipH="1">
            <a:off x="1318416" y="5804479"/>
            <a:ext cx="10367967" cy="1083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7536" tIns="48768" rIns="97536" bIns="48768">
            <a:spAutoFit/>
          </a:bodyPr>
          <a:lstStyle/>
          <a:p>
            <a:r>
              <a:rPr lang="ar-SA" sz="3200" b="1" dirty="0"/>
              <a:t>  هو التقويم المستعمل في العالم الغربي وفي أغلب الدول العربية.</a:t>
            </a:r>
          </a:p>
          <a:p>
            <a:r>
              <a:rPr lang="ar-SA" sz="3200" b="1" dirty="0"/>
              <a:t> ينسب اسمه الى مولد نبينا عيسى عليه السلام،</a:t>
            </a:r>
          </a:p>
        </p:txBody>
      </p:sp>
      <p:sp>
        <p:nvSpPr>
          <p:cNvPr id="11" name="نجمة: 12 نقطة 10">
            <a:extLst>
              <a:ext uri="{FF2B5EF4-FFF2-40B4-BE49-F238E27FC236}">
                <a16:creationId xmlns:a16="http://schemas.microsoft.com/office/drawing/2014/main" id="{203D17F2-3EE5-4E89-B496-FFEE214625C3}"/>
              </a:ext>
            </a:extLst>
          </p:cNvPr>
          <p:cNvSpPr/>
          <p:nvPr/>
        </p:nvSpPr>
        <p:spPr>
          <a:xfrm>
            <a:off x="7741560" y="3385619"/>
            <a:ext cx="2647188" cy="2131756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413" b="1" dirty="0">
                <a:solidFill>
                  <a:srgbClr val="0CFC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التقويم الميلادي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19A17E7-10E4-4195-85F6-E65E16468577}"/>
              </a:ext>
            </a:extLst>
          </p:cNvPr>
          <p:cNvSpPr/>
          <p:nvPr/>
        </p:nvSpPr>
        <p:spPr>
          <a:xfrm>
            <a:off x="6816436" y="1757749"/>
            <a:ext cx="4051656" cy="9149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المفاهيم الرئيسية</a:t>
            </a:r>
          </a:p>
        </p:txBody>
      </p:sp>
      <p:pic>
        <p:nvPicPr>
          <p:cNvPr id="1026" name="Picture 2" descr="الفرق بين التقويم الهجري والميلادي - موقع محتوى">
            <a:extLst>
              <a:ext uri="{FF2B5EF4-FFF2-40B4-BE49-F238E27FC236}">
                <a16:creationId xmlns:a16="http://schemas.microsoft.com/office/drawing/2014/main" id="{C7B5FE25-6EFB-4B5D-B671-B68C92093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76" y="2915788"/>
            <a:ext cx="2647189" cy="217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3298ACBF-9EDD-45A3-AF88-3CC761682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788330"/>
              </p:ext>
            </p:extLst>
          </p:nvPr>
        </p:nvGraphicFramePr>
        <p:xfrm>
          <a:off x="-18019" y="0"/>
          <a:ext cx="4057254" cy="13716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50773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06481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البحث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الربط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بالدين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1757"/>
                  </a:ext>
                </a:extLst>
              </a:tr>
            </a:tbl>
          </a:graphicData>
        </a:graphic>
      </p:graphicFrame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F2175B3-E4DC-444F-AD7B-C42FB77524EC}"/>
              </a:ext>
            </a:extLst>
          </p:cNvPr>
          <p:cNvSpPr txBox="1"/>
          <p:nvPr/>
        </p:nvSpPr>
        <p:spPr>
          <a:xfrm>
            <a:off x="1122218" y="7600768"/>
            <a:ext cx="10564165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 rtl="1"/>
            <a:r>
              <a:rPr lang="ar-SA" sz="3600" b="0" i="0" dirty="0">
                <a:solidFill>
                  <a:srgbClr val="333333"/>
                </a:solidFill>
                <a:effectLst/>
                <a:latin typeface="Droid Arabic Naskh"/>
              </a:rPr>
              <a:t>قوله تعالى في سورة التوبة:</a:t>
            </a:r>
          </a:p>
          <a:p>
            <a:pPr algn="r" rtl="1"/>
            <a:r>
              <a:rPr lang="ar-SA" sz="3600" b="0" i="0" dirty="0">
                <a:solidFill>
                  <a:srgbClr val="008000"/>
                </a:solidFill>
                <a:effectLst/>
                <a:latin typeface="Droid Arabic Naskh"/>
              </a:rPr>
              <a:t>إِنَّ عِدَّةَ الشُّهُورِ عِنْدَ اللَّهِ </a:t>
            </a:r>
            <a:r>
              <a:rPr lang="ar-SA" sz="3600" b="0" i="0" u="sng" dirty="0">
                <a:solidFill>
                  <a:srgbClr val="008000"/>
                </a:solidFill>
                <a:effectLst/>
                <a:latin typeface="Droid Arabic Naskh"/>
              </a:rPr>
              <a:t>اثْنَا عَشَرَ شَهْرًا فِي كِتَابِ اللَّهِ</a:t>
            </a:r>
            <a:r>
              <a:rPr lang="ar-SA" sz="3600" b="0" i="0" dirty="0">
                <a:solidFill>
                  <a:srgbClr val="008000"/>
                </a:solidFill>
                <a:effectLst/>
                <a:latin typeface="Droid Arabic Naskh"/>
              </a:rPr>
              <a:t> يَوْمَ خَلَقَ السَّمَاوَاتِ وَالْأَرْضَ)  (36)</a:t>
            </a:r>
            <a:endParaRPr lang="ar-SA" sz="3600" b="0" i="0" dirty="0">
              <a:solidFill>
                <a:srgbClr val="333333"/>
              </a:solidFill>
              <a:effectLst/>
              <a:latin typeface="Droid Arabic Naskh"/>
            </a:endParaRPr>
          </a:p>
        </p:txBody>
      </p:sp>
    </p:spTree>
    <p:extLst>
      <p:ext uri="{BB962C8B-B14F-4D97-AF65-F5344CB8AC3E}">
        <p14:creationId xmlns:p14="http://schemas.microsoft.com/office/powerpoint/2010/main" val="398936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C0C370-5945-4AA8-8C31-C2DD05A6A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45"/>
          <a:stretch/>
        </p:blipFill>
        <p:spPr>
          <a:xfrm>
            <a:off x="1330035" y="1979265"/>
            <a:ext cx="10681855" cy="704004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963356F-BD81-48AE-AD61-5BB2BFF60B46}"/>
              </a:ext>
            </a:extLst>
          </p:cNvPr>
          <p:cNvSpPr/>
          <p:nvPr/>
        </p:nvSpPr>
        <p:spPr>
          <a:xfrm>
            <a:off x="6502400" y="341899"/>
            <a:ext cx="54471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توضيح مكان استخدام التقويم الميلادي على الخريطة</a:t>
            </a:r>
          </a:p>
        </p:txBody>
      </p:sp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882EBFDD-AB0F-4A40-B651-5C2B740A8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693290"/>
              </p:ext>
            </p:extLst>
          </p:nvPr>
        </p:nvGraphicFramePr>
        <p:xfrm>
          <a:off x="-18019" y="0"/>
          <a:ext cx="4057254" cy="13716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50773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06481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الاكتشاف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الربط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الجغرافيا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1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5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43710049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404</Words>
  <Application>Microsoft Office PowerPoint</Application>
  <PresentationFormat>مخصص</PresentationFormat>
  <Paragraphs>135</Paragraphs>
  <Slides>22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2" baseType="lpstr">
      <vt:lpstr>Arial</vt:lpstr>
      <vt:lpstr>Century Gothic</vt:lpstr>
      <vt:lpstr>Droid Arabic Naskh</vt:lpstr>
      <vt:lpstr>Geeza Pro Regular</vt:lpstr>
      <vt:lpstr>Hand Of Sean</vt:lpstr>
      <vt:lpstr>Helvetica Neue</vt:lpstr>
      <vt:lpstr>Muna Bold</vt:lpstr>
      <vt:lpstr>STC-Regular</vt:lpstr>
      <vt:lpstr>Wingdings</vt:lpstr>
      <vt:lpstr>21_BasicWhite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</dc:creator>
  <cp:lastModifiedBy>Ahlam Alhazmi</cp:lastModifiedBy>
  <cp:revision>104</cp:revision>
  <dcterms:modified xsi:type="dcterms:W3CDTF">2021-10-23T23:58:06Z</dcterms:modified>
</cp:coreProperties>
</file>