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44" r:id="rId1"/>
  </p:sldMasterIdLst>
  <p:notesMasterIdLst>
    <p:notesMasterId r:id="rId8"/>
  </p:notesMasterIdLst>
  <p:handoutMasterIdLst>
    <p:handoutMasterId r:id="rId9"/>
  </p:handoutMasterIdLst>
  <p:sldIdLst>
    <p:sldId id="259" r:id="rId2"/>
    <p:sldId id="256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quarter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C7F0A40D-0E3C-471F-9DE0-4797B357EAB3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2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3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DFC5E934-F724-4049-A66E-9A99235655F8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3B73613C-119F-4B9A-AAC5-4796046C046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6700927-6628-4B2D-898A-1D85AA1E130E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00927-6628-4B2D-898A-1D85AA1E130E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700927-6628-4B2D-898A-1D85AA1E130E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F1445-E7CD-4EB8-84E6-FC75CFBACD2D}" type="datetimeFigureOut">
              <a:rPr lang="ar-SA" smtClean="0"/>
              <a:pPr/>
              <a:t>21/11/34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4145F-8A7C-49DE-906F-FAFA8C7D178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  <a:alpha val="2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imagesCASNRYB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211960" cy="6857999"/>
          </a:xfrm>
          <a:prstGeom prst="rect">
            <a:avLst/>
          </a:prstGeom>
        </p:spPr>
      </p:pic>
      <p:sp>
        <p:nvSpPr>
          <p:cNvPr id="3" name="مستطيل مستدير الزوايا 2"/>
          <p:cNvSpPr/>
          <p:nvPr/>
        </p:nvSpPr>
        <p:spPr>
          <a:xfrm>
            <a:off x="4499992" y="1700808"/>
            <a:ext cx="4320480" cy="3600400"/>
          </a:xfrm>
          <a:prstGeom prst="roundRect">
            <a:avLst/>
          </a:prstGeom>
          <a:solidFill>
            <a:schemeClr val="accent6">
              <a:lumMod val="5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haroni" pitchFamily="2" charset="-79"/>
                <a:cs typeface="Abuhmeda Free" pitchFamily="2" charset="-78"/>
              </a:rPr>
              <a:t>مراجعة</a:t>
            </a:r>
          </a:p>
          <a:p>
            <a:pPr algn="ctr"/>
            <a:r>
              <a:rPr lang="ar-SA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haroni" pitchFamily="2" charset="-79"/>
                <a:cs typeface="Abuhmeda Free" pitchFamily="2" charset="-78"/>
              </a:rPr>
              <a:t> الفصل الأول</a:t>
            </a:r>
          </a:p>
          <a:p>
            <a:pPr algn="ctr"/>
            <a:r>
              <a:rPr lang="ar-SA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haroni" pitchFamily="2" charset="-79"/>
                <a:cs typeface="Abuhmeda Free" pitchFamily="2" charset="-78"/>
              </a:rPr>
              <a:t>المعادلات </a:t>
            </a:r>
            <a:r>
              <a:rPr lang="ar-SA" sz="4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Aharoni" pitchFamily="2" charset="-79"/>
                <a:cs typeface="Abuhmeda Free" pitchFamily="2" charset="-78"/>
              </a:rPr>
              <a:t>الخطية</a:t>
            </a:r>
            <a:endParaRPr lang="ar-SA" sz="4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Aharoni" pitchFamily="2" charset="-79"/>
              <a:cs typeface="Abuhmeda Free" pitchFamily="2" charset="-78"/>
            </a:endParaRPr>
          </a:p>
        </p:txBody>
      </p:sp>
      <p:sp>
        <p:nvSpPr>
          <p:cNvPr id="4" name="مربع نص 3"/>
          <p:cNvSpPr txBox="1"/>
          <p:nvPr/>
        </p:nvSpPr>
        <p:spPr>
          <a:xfrm>
            <a:off x="4612076" y="6237312"/>
            <a:ext cx="1555234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r>
              <a:rPr lang="ar-SA" sz="2000" dirty="0" err="1" smtClean="0">
                <a:solidFill>
                  <a:srgbClr val="C00000"/>
                </a:solidFill>
                <a:cs typeface="Akhbar MT" pitchFamily="2" charset="-78"/>
              </a:rPr>
              <a:t>أختكم </a:t>
            </a:r>
            <a:r>
              <a:rPr lang="ar-SA" sz="2000" dirty="0" smtClean="0">
                <a:solidFill>
                  <a:srgbClr val="C00000"/>
                </a:solidFill>
                <a:cs typeface="Akhbar MT" pitchFamily="2" charset="-78"/>
              </a:rPr>
              <a:t>: حداء الأمة </a:t>
            </a:r>
            <a:endParaRPr lang="ar-SA" sz="2000" dirty="0">
              <a:solidFill>
                <a:srgbClr val="C00000"/>
              </a:solidFill>
              <a:cs typeface="Akhbar MT" pitchFamily="2" charset="-78"/>
            </a:endParaRPr>
          </a:p>
        </p:txBody>
      </p:sp>
      <p:sp>
        <p:nvSpPr>
          <p:cNvPr id="5" name="مستطيل مستدير الزوايا 4"/>
          <p:cNvSpPr/>
          <p:nvPr/>
        </p:nvSpPr>
        <p:spPr>
          <a:xfrm>
            <a:off x="8028384" y="188640"/>
            <a:ext cx="864096" cy="72008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dirty="0" smtClean="0"/>
              <a:t>الفصل </a:t>
            </a:r>
          </a:p>
          <a:p>
            <a:pPr algn="ctr"/>
            <a:r>
              <a:rPr lang="ar-SA" dirty="0" smtClean="0"/>
              <a:t>1</a:t>
            </a:r>
            <a:endParaRPr lang="ar-SA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صورة 7" descr="خلفية.png"/>
          <p:cNvPicPr>
            <a:picLocks noChangeAspect="1"/>
          </p:cNvPicPr>
          <p:nvPr/>
        </p:nvPicPr>
        <p:blipFill>
          <a:blip r:embed="rId3" cstate="print">
            <a:lum bright="66000" contrast="-8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0" y="1107997"/>
            <a:ext cx="9144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 ــ مجموعة حل المعادلة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8م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ــ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17   إذا كانت مجموعة التعويض{ 0، 1،2، 3}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: ــ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(ا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{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  }  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(ب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{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0 }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(ج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{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 }        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(د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{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}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ــ باستعمال ترتيب العمليات فإن حل المعادلة 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ت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9 </a:t>
            </a:r>
            <a:r>
              <a:rPr kumimoji="0" lang="ar-SA" sz="2400" b="1" i="0" u="none" strike="noStrike" cap="none" normalizeH="0" baseline="3000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÷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( 5 ــ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2 ) ؟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(ا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{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 }  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(ب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{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 }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(ج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{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l-KsorZulfiMath" pitchFamily="2" charset="-78"/>
              </a:rPr>
              <a:t>ثث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l-KsorZulfiMath" pitchFamily="2" charset="-78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14 }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(د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{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27  }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endParaRPr kumimoji="0" lang="ar-SA" sz="20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ــ المعادلة التي تمثل متطابقة هي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(ا)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ن +10 =23                     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(ب) 14 ــ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82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4ل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191250" algn="l"/>
              </a:tabLs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(ج)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</a:t>
            </a:r>
            <a:r>
              <a:rPr kumimoji="0" lang="ar-SA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4ل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ــ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4ل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+2              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(د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9ــ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5)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ل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+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4ل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+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(5 ــ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3 )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شكل بيضاوي 9"/>
          <p:cNvSpPr/>
          <p:nvPr/>
        </p:nvSpPr>
        <p:spPr>
          <a:xfrm>
            <a:off x="8244408" y="1844824"/>
            <a:ext cx="360040" cy="3600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1" name="شكل بيضاوي 10"/>
          <p:cNvSpPr/>
          <p:nvPr/>
        </p:nvSpPr>
        <p:spPr>
          <a:xfrm>
            <a:off x="2123728" y="3068960"/>
            <a:ext cx="360040" cy="3600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2" name="شكل بيضاوي 11"/>
          <p:cNvSpPr/>
          <p:nvPr/>
        </p:nvSpPr>
        <p:spPr>
          <a:xfrm>
            <a:off x="4355976" y="4941168"/>
            <a:ext cx="360040" cy="3600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مستطيل مستدير الزوايا 12"/>
          <p:cNvSpPr/>
          <p:nvPr/>
        </p:nvSpPr>
        <p:spPr>
          <a:xfrm>
            <a:off x="1835696" y="260648"/>
            <a:ext cx="5472608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L-Mohanad" pitchFamily="2" charset="-78"/>
              </a:rPr>
              <a:t>مراجعة الفصل الأول</a:t>
            </a:r>
            <a:endParaRPr lang="ar-SA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L-Mohanad" pitchFamily="2" charset="-78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خلفية.png"/>
          <p:cNvPicPr>
            <a:picLocks noChangeAspect="1"/>
          </p:cNvPicPr>
          <p:nvPr/>
        </p:nvPicPr>
        <p:blipFill>
          <a:blip r:embed="rId3" cstate="print">
            <a:lum bright="66000" contrast="-8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323528" y="1340768"/>
            <a:ext cx="8424936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 ــ حل المعادلة ر ــ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87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 ــ 3</a:t>
            </a:r>
          </a:p>
          <a:p>
            <a:pPr marL="0" marR="0" lvl="0" indent="0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(ا)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84 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(ب)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87    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(ج)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ــ3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    (د)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91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 ــ حل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المعادلة   </a:t>
            </a:r>
            <a:r>
              <a:rPr kumimoji="0" lang="ar-SA" sz="28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l-KsorZulfiMath" pitchFamily="2" charset="-78"/>
              </a:rPr>
              <a:t>!؛3</a:t>
            </a:r>
            <a:r>
              <a:rPr kumimoji="0" lang="ar-SA" sz="280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ف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 ــ 5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(ا)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ــ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15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(ب) ــ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     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(ج)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15                 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(د)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</a:t>
            </a: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الجملة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(ستة أمثال عدد تساوي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132 </a:t>
            </a: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معادلتها </a:t>
            </a:r>
            <a:r>
              <a:rPr kumimoji="0" lang="ar-SA" sz="2400" b="1" i="0" u="none" strike="noStrike" cap="none" normalizeH="0" baseline="0" dirty="0" err="1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هي :</a:t>
            </a:r>
            <a:endParaRPr kumimoji="0" lang="ar-SA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ar-SA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(ا)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س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132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(ب)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+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س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132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(ج)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س ــ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132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(د)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س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÷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=132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شكل بيضاوي 3"/>
          <p:cNvSpPr/>
          <p:nvPr/>
        </p:nvSpPr>
        <p:spPr>
          <a:xfrm>
            <a:off x="7884368" y="2132856"/>
            <a:ext cx="360040" cy="3600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شكل بيضاوي 4"/>
          <p:cNvSpPr/>
          <p:nvPr/>
        </p:nvSpPr>
        <p:spPr>
          <a:xfrm>
            <a:off x="7884368" y="3501008"/>
            <a:ext cx="360040" cy="3600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شكل بيضاوي 5"/>
          <p:cNvSpPr/>
          <p:nvPr/>
        </p:nvSpPr>
        <p:spPr>
          <a:xfrm>
            <a:off x="8244408" y="4869160"/>
            <a:ext cx="360040" cy="360040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مستدير الزوايا 6"/>
          <p:cNvSpPr/>
          <p:nvPr/>
        </p:nvSpPr>
        <p:spPr>
          <a:xfrm>
            <a:off x="1835696" y="260648"/>
            <a:ext cx="5472608" cy="79208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L-Mohanad" pitchFamily="2" charset="-78"/>
              </a:rPr>
              <a:t>مراجعة الفصل الأول</a:t>
            </a:r>
            <a:endParaRPr lang="ar-SA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L-Mohanad" pitchFamily="2" charset="-78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خلفية.png"/>
          <p:cNvPicPr>
            <a:picLocks noChangeAspect="1"/>
          </p:cNvPicPr>
          <p:nvPr/>
        </p:nvPicPr>
        <p:blipFill>
          <a:blip r:embed="rId2" cstate="print">
            <a:lum bright="66000" contrast="-8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455" name="صورة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50" y="10398125"/>
            <a:ext cx="2459038" cy="381000"/>
          </a:xfrm>
          <a:prstGeom prst="rect">
            <a:avLst/>
          </a:prstGeom>
          <a:noFill/>
        </p:spPr>
      </p:pic>
      <p:pic>
        <p:nvPicPr>
          <p:cNvPr id="18456" name="صورة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850" y="10398125"/>
            <a:ext cx="2459038" cy="381000"/>
          </a:xfrm>
          <a:prstGeom prst="rect">
            <a:avLst/>
          </a:prstGeom>
          <a:noFill/>
        </p:spPr>
      </p:pic>
      <p:graphicFrame>
        <p:nvGraphicFramePr>
          <p:cNvPr id="126" name="جدول 125"/>
          <p:cNvGraphicFramePr>
            <a:graphicFrameLocks noGrp="1"/>
          </p:cNvGraphicFramePr>
          <p:nvPr/>
        </p:nvGraphicFramePr>
        <p:xfrm>
          <a:off x="179512" y="620688"/>
          <a:ext cx="8640960" cy="5196016"/>
        </p:xfrm>
        <a:graphic>
          <a:graphicData uri="http://schemas.openxmlformats.org/drawingml/2006/table">
            <a:tbl>
              <a:tblPr rtl="1"/>
              <a:tblGrid>
                <a:gridCol w="2159836"/>
                <a:gridCol w="1181990"/>
                <a:gridCol w="977846"/>
                <a:gridCol w="2160644"/>
                <a:gridCol w="2160644"/>
              </a:tblGrid>
              <a:tr h="329182">
                <a:tc gridSpan="5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مجموعة الأعداد التي نعوض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بها</a:t>
                      </a: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عن قيمة المتغير لتحديد مجموعة الحل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هي  :</a:t>
                      </a:r>
                      <a:endParaRPr lang="en-US" sz="2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2918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ا~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مجموعة الحل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ب~ 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مجموعة التعويض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ج~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المجموعة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د~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المجموعة الخالية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82">
                <a:tc gridSpan="5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حل المعادلة </a:t>
                      </a:r>
                      <a:r>
                        <a:rPr lang="ar-SA" sz="2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 </a:t>
                      </a:r>
                      <a:r>
                        <a:rPr lang="en-US" sz="2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ar-SA" sz="2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           </a:t>
                      </a:r>
                      <a:r>
                        <a:rPr lang="ar-SA" sz="24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هو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:</a:t>
                      </a: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 </a:t>
                      </a:r>
                      <a:endParaRPr lang="en-US" sz="2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2918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ا~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10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KsorZulfiMath"/>
                        </a:rPr>
                        <a:t> 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15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ج~ 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20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د~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25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82">
                <a:tc gridSpan="5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حل المعادلة 3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س </a:t>
                      </a: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= 21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هو :</a:t>
                      </a: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endParaRPr lang="en-US" sz="2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2918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5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ب~ 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21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ج~ 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7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د~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3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82">
                <a:tc gridSpan="5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الرمز الذي يمثل عدم وجود حل  للمعادلة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هو  :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2918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 err="1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ϕ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  <a:tabLst>
                          <a:tab pos="779145" algn="ctr"/>
                        </a:tabLs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Times New Roman"/>
                        </a:rPr>
                        <a:t>ϴ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	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ج~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Times New Roman"/>
                        </a:rPr>
                        <a:t>ᵾ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د~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Times New Roman"/>
                        </a:rPr>
                        <a:t>∞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82">
                <a:tc gridSpan="5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المتطابقة فيما يلي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هي :</a:t>
                      </a: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endParaRPr lang="en-US" sz="2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2918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2 س + 1 = 5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5ص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+1= </a:t>
                      </a:r>
                      <a:r>
                        <a:rPr lang="ar-SA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5ص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+1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ج~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س – 1= س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د~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س = 2 + 2س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82">
                <a:tc gridSpan="5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حل المتطابقة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2س</a:t>
                      </a: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+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4 </a:t>
                      </a: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= 2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س </a:t>
                      </a:r>
                      <a:r>
                        <a:rPr lang="ar-SA" sz="2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+ 4  </a:t>
                      </a:r>
                      <a:r>
                        <a:rPr lang="ar-SA" sz="2400" dirty="0" err="1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هو :</a:t>
                      </a:r>
                      <a:endParaRPr lang="en-US" sz="2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41136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العدد 2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العدد 4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ج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KsorZulfiMath"/>
                        </a:rPr>
                        <a:t>~ 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مجموعة الأعداد </a:t>
                      </a:r>
                      <a:r>
                        <a:rPr lang="ar-SA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الحقيقية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د~ 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المجموعة الخالية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182">
                <a:tc gridSpan="5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المعادلة التي تمثل </a:t>
                      </a:r>
                      <a:r>
                        <a:rPr lang="ar-SA" sz="24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الجملة  </a:t>
                      </a:r>
                      <a:r>
                        <a:rPr lang="ar-SA" sz="2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" ستة أمثال عدد تساوي  </a:t>
                      </a:r>
                      <a:r>
                        <a:rPr lang="ar-SA" sz="24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132 </a:t>
                      </a:r>
                      <a:r>
                        <a:rPr lang="ar-SA" sz="2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"  </a:t>
                      </a:r>
                      <a:r>
                        <a:rPr lang="ar-SA" sz="2400" dirty="0" err="1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هي :</a:t>
                      </a:r>
                      <a:r>
                        <a:rPr lang="ar-SA" sz="2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endParaRPr lang="en-US" sz="2400" dirty="0">
                        <a:solidFill>
                          <a:srgbClr val="00B050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329182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QuranAlKareem"/>
                        </a:rPr>
                        <a:t>6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+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QuranAlKareem"/>
                        </a:rPr>
                        <a:t>ص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= 132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6 </a:t>
                      </a:r>
                      <a:r>
                        <a:rPr lang="ar-SA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س 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= 132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ج~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132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QuranAlKareem"/>
                        </a:rPr>
                        <a:t>س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= 6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د~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QuranAlKareem"/>
                        </a:rPr>
                        <a:t>س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–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QuranAlKareem"/>
                        </a:rPr>
                        <a:t>6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= 132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40821" marR="408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9" name="مستطيل 128"/>
          <p:cNvSpPr/>
          <p:nvPr/>
        </p:nvSpPr>
        <p:spPr>
          <a:xfrm>
            <a:off x="4499992" y="980728"/>
            <a:ext cx="2160240" cy="3600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0" name="مستطيل 129"/>
          <p:cNvSpPr/>
          <p:nvPr/>
        </p:nvSpPr>
        <p:spPr>
          <a:xfrm>
            <a:off x="4499992" y="1700808"/>
            <a:ext cx="2160240" cy="3600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1" name="مستطيل 130"/>
          <p:cNvSpPr/>
          <p:nvPr/>
        </p:nvSpPr>
        <p:spPr>
          <a:xfrm>
            <a:off x="2339752" y="2492896"/>
            <a:ext cx="2160240" cy="288032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2" name="مستطيل 131"/>
          <p:cNvSpPr/>
          <p:nvPr/>
        </p:nvSpPr>
        <p:spPr>
          <a:xfrm>
            <a:off x="6660232" y="3212976"/>
            <a:ext cx="2160240" cy="3600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3" name="مستطيل 132"/>
          <p:cNvSpPr/>
          <p:nvPr/>
        </p:nvSpPr>
        <p:spPr>
          <a:xfrm>
            <a:off x="4499992" y="3933056"/>
            <a:ext cx="2160240" cy="3600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4" name="مستطيل 133"/>
          <p:cNvSpPr/>
          <p:nvPr/>
        </p:nvSpPr>
        <p:spPr>
          <a:xfrm>
            <a:off x="2411760" y="4653136"/>
            <a:ext cx="3024336" cy="432048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5" name="مستطيل 134"/>
          <p:cNvSpPr/>
          <p:nvPr/>
        </p:nvSpPr>
        <p:spPr>
          <a:xfrm>
            <a:off x="4499992" y="5445224"/>
            <a:ext cx="2160240" cy="36004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صورة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340769"/>
            <a:ext cx="909241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صورة 10" descr="خلفية.png"/>
          <p:cNvPicPr>
            <a:picLocks noChangeAspect="1"/>
          </p:cNvPicPr>
          <p:nvPr/>
        </p:nvPicPr>
        <p:blipFill>
          <a:blip r:embed="rId2" cstate="print">
            <a:lum bright="66000" contrast="-8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323526" y="260648"/>
          <a:ext cx="8640962" cy="5904660"/>
        </p:xfrm>
        <a:graphic>
          <a:graphicData uri="http://schemas.openxmlformats.org/drawingml/2006/table">
            <a:tbl>
              <a:tblPr rtl="1"/>
              <a:tblGrid>
                <a:gridCol w="2117451"/>
                <a:gridCol w="2117451"/>
                <a:gridCol w="2118241"/>
                <a:gridCol w="2287819"/>
              </a:tblGrid>
              <a:tr h="492055">
                <a:tc gridSpan="4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حل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المعادلة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"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س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–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4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=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14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"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هو :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14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12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ج~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18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د~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4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 gridSpan="4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إذا كانت مجموعة التعويض  </a:t>
                      </a:r>
                      <a:r>
                        <a:rPr lang="ar-SA" sz="2400" dirty="0" smtClean="0">
                          <a:latin typeface="Times New Roman"/>
                          <a:ea typeface="Times New Roman"/>
                          <a:cs typeface="AL-Mohanad"/>
                        </a:rPr>
                        <a:t>هي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AL-Mohanad"/>
                        </a:rPr>
                        <a:t>} </a:t>
                      </a:r>
                      <a:r>
                        <a:rPr lang="ar-SA" sz="2400" dirty="0" err="1" smtClean="0">
                          <a:latin typeface="AL-Mohanad"/>
                          <a:ea typeface="Times New Roman"/>
                          <a:cs typeface="Al-QuranAlKareem"/>
                        </a:rPr>
                        <a:t>0 </a:t>
                      </a:r>
                      <a:r>
                        <a:rPr lang="ar-SA" sz="2400" dirty="0">
                          <a:latin typeface="AL-Mohanad"/>
                          <a:ea typeface="Times New Roman"/>
                          <a:cs typeface="Al-QuranAlKareem"/>
                        </a:rPr>
                        <a:t>، </a:t>
                      </a:r>
                      <a:r>
                        <a:rPr lang="ar-SA" sz="2400" dirty="0" err="1">
                          <a:latin typeface="AL-Mohanad"/>
                          <a:ea typeface="Times New Roman"/>
                          <a:cs typeface="Al-QuranAlKareem"/>
                        </a:rPr>
                        <a:t>1 </a:t>
                      </a:r>
                      <a:r>
                        <a:rPr lang="ar-SA" sz="2400" dirty="0">
                          <a:latin typeface="AL-Mohanad"/>
                          <a:ea typeface="Times New Roman"/>
                          <a:cs typeface="Al-QuranAlKareem"/>
                        </a:rPr>
                        <a:t>، </a:t>
                      </a:r>
                      <a:r>
                        <a:rPr lang="ar-SA" sz="2400" dirty="0" err="1">
                          <a:latin typeface="AL-Mohanad"/>
                          <a:ea typeface="Times New Roman"/>
                          <a:cs typeface="Al-QuranAlKareem"/>
                        </a:rPr>
                        <a:t>2  </a:t>
                      </a:r>
                      <a:r>
                        <a:rPr lang="ar-SA" sz="2400" dirty="0">
                          <a:latin typeface="AL-Mohanad"/>
                          <a:ea typeface="Times New Roman"/>
                          <a:cs typeface="Al-QuranAlKareem"/>
                        </a:rPr>
                        <a:t>، 3 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AL-Mohanad"/>
                        </a:rPr>
                        <a:t>{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 فإن حل المعادلة 8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م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–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7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= 17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هو :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1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2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ج~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صفر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د~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3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 gridSpan="4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إذا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كانت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س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Times New Roman"/>
                        </a:rPr>
                        <a:t>+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1 |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= 4  فإن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س = .......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Al-QuranAlKareem"/>
                        </a:rPr>
                        <a:t>}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3 ، -3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Al-QuranAlKareem"/>
                        </a:rPr>
                        <a:t>{</a:t>
                      </a:r>
                      <a:r>
                        <a:rPr lang="en-US" sz="2400">
                          <a:latin typeface="Al-QuranAlKareem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 err="1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} 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3 ، 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- 5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QuranAlKareem"/>
                        </a:rPr>
                        <a:t>{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ج~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Al-QuranAlKareem"/>
                        </a:rPr>
                        <a:t>}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5 ، - 5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Al-QuranAlKareem"/>
                        </a:rPr>
                        <a:t>{ 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د~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Al-QuranAlKareem"/>
                        </a:rPr>
                        <a:t>}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- 3 ، - 5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Al-QuranAlKareem"/>
                        </a:rPr>
                        <a:t>{ 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 gridSpan="4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معادلة القيمة المطلقة الممثلة بيانياً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هي </a:t>
                      </a:r>
                      <a:r>
                        <a:rPr lang="ar-SA" sz="24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 err="1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ar-SA" sz="2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س -1 </a:t>
                      </a:r>
                      <a:r>
                        <a:rPr lang="ar-SA" sz="2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ar-SA" sz="2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= 3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3 + س | = 1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 err="1">
                          <a:latin typeface="Times New Roman"/>
                          <a:ea typeface="Times New Roman"/>
                          <a:cs typeface="Al-KsorZulfiMath"/>
                        </a:rPr>
                        <a:t>ج~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س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–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1 |=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-3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د~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| س – 2 | =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4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 gridSpan="4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قيمة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العبارة 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|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3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–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هـ |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+ 13  عندما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هـ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= 5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هي :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AL-Mohanad"/>
                        </a:rPr>
                        <a:t>15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 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22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KsorZulfiMath"/>
                        </a:rPr>
                        <a:t>ج~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13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د~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Mohanad"/>
                        </a:rPr>
                        <a:t>20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endParaRPr lang="en-US" sz="240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055">
                <a:tc gridSpan="4"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مجموعة حل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المعادلة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س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+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1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Times New Roman"/>
                        </a:rPr>
                        <a:t>|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 =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-5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Mohanad"/>
                        </a:rPr>
                        <a:t>هي :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Mohanad"/>
                        </a:rPr>
                        <a:t> 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SA"/>
                    </a:p>
                  </a:txBody>
                  <a:tcPr/>
                </a:tc>
              </a:tr>
              <a:tr h="492055"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>
                          <a:latin typeface="Times New Roman"/>
                          <a:ea typeface="Times New Roman"/>
                          <a:cs typeface="Al-KsorZulfiMath"/>
                        </a:rPr>
                        <a:t>ا~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Al-QuranAlKareem"/>
                        </a:rPr>
                        <a:t>} </a:t>
                      </a:r>
                      <a:r>
                        <a:rPr lang="ar-SA" sz="2400">
                          <a:latin typeface="Times New Roman"/>
                          <a:ea typeface="Times New Roman"/>
                          <a:cs typeface="Al-QuranAlKareem"/>
                        </a:rPr>
                        <a:t> 1 ، 2 </a:t>
                      </a:r>
                      <a:r>
                        <a:rPr lang="en-US" sz="2400">
                          <a:latin typeface="Times New Roman"/>
                          <a:ea typeface="Times New Roman"/>
                          <a:cs typeface="Al-QuranAlKareem"/>
                        </a:rPr>
                        <a:t>{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 err="1">
                          <a:latin typeface="Times New Roman"/>
                          <a:ea typeface="Times New Roman"/>
                          <a:cs typeface="Al-KsorZulfiMath"/>
                        </a:rPr>
                        <a:t>ب~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err="1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ϕ</a:t>
                      </a:r>
                      <a:endParaRPr lang="en-US" sz="2400" dirty="0">
                        <a:latin typeface="Times New Roman"/>
                        <a:ea typeface="Times New Roman"/>
                        <a:cs typeface="Al-QuranAlKareem"/>
                      </a:endParaRP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 err="1">
                          <a:latin typeface="Times New Roman"/>
                          <a:ea typeface="Times New Roman"/>
                          <a:cs typeface="Al-KsorZulfiMath"/>
                        </a:rPr>
                        <a:t>ج~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Al-QuranAlKareem"/>
                        </a:rPr>
                        <a:t>}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QuranAlKareem"/>
                        </a:rPr>
                        <a:t>5 ،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-5 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Al-QuranAlKareem"/>
                        </a:rPr>
                        <a:t>{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1">
                        <a:spcAft>
                          <a:spcPts val="0"/>
                        </a:spcAft>
                      </a:pPr>
                      <a:r>
                        <a:rPr lang="ar-SA" sz="2400" dirty="0" err="1">
                          <a:latin typeface="Times New Roman"/>
                          <a:ea typeface="Times New Roman"/>
                          <a:cs typeface="Al-KsorZulfiMath"/>
                        </a:rPr>
                        <a:t>د~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Al-QuranAlKareem"/>
                        </a:rPr>
                        <a:t>}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 </a:t>
                      </a:r>
                      <a:r>
                        <a:rPr lang="ar-SA" sz="2400" dirty="0" err="1">
                          <a:latin typeface="Times New Roman"/>
                          <a:ea typeface="Times New Roman"/>
                          <a:cs typeface="Al-QuranAlKareem"/>
                        </a:rPr>
                        <a:t>1 </a:t>
                      </a:r>
                      <a:r>
                        <a:rPr lang="ar-SA" sz="2400" dirty="0">
                          <a:latin typeface="Times New Roman"/>
                          <a:ea typeface="Times New Roman"/>
                          <a:cs typeface="Al-QuranAlKareem"/>
                        </a:rPr>
                        <a:t>، 5 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Al-QuranAlKareem"/>
                        </a:rPr>
                        <a:t>{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مستطيل 3"/>
          <p:cNvSpPr/>
          <p:nvPr/>
        </p:nvSpPr>
        <p:spPr>
          <a:xfrm>
            <a:off x="2627784" y="764704"/>
            <a:ext cx="2160240" cy="504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" name="مستطيل 4"/>
          <p:cNvSpPr/>
          <p:nvPr/>
        </p:nvSpPr>
        <p:spPr>
          <a:xfrm>
            <a:off x="395536" y="1772816"/>
            <a:ext cx="2160240" cy="4320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6" name="مستطيل 5"/>
          <p:cNvSpPr/>
          <p:nvPr/>
        </p:nvSpPr>
        <p:spPr>
          <a:xfrm>
            <a:off x="4716016" y="2708920"/>
            <a:ext cx="2160240" cy="504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" name="مستطيل 6"/>
          <p:cNvSpPr/>
          <p:nvPr/>
        </p:nvSpPr>
        <p:spPr>
          <a:xfrm>
            <a:off x="6876256" y="3717032"/>
            <a:ext cx="2088232" cy="504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" name="مستطيل 7"/>
          <p:cNvSpPr/>
          <p:nvPr/>
        </p:nvSpPr>
        <p:spPr>
          <a:xfrm>
            <a:off x="6876256" y="4653136"/>
            <a:ext cx="2088232" cy="504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" name="مستطيل 8"/>
          <p:cNvSpPr/>
          <p:nvPr/>
        </p:nvSpPr>
        <p:spPr>
          <a:xfrm>
            <a:off x="4716016" y="5661248"/>
            <a:ext cx="2160240" cy="50405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2050" name="صورة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284984"/>
            <a:ext cx="2741092" cy="360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صورة 1" descr="خلفية.png"/>
          <p:cNvPicPr>
            <a:picLocks noChangeAspect="1"/>
          </p:cNvPicPr>
          <p:nvPr/>
        </p:nvPicPr>
        <p:blipFill>
          <a:blip r:embed="rId2" cstate="print">
            <a:lum bright="66000" contrast="-89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 w="889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2547" name="Rectangle 19"/>
          <p:cNvSpPr>
            <a:spLocks noChangeArrowheads="1"/>
          </p:cNvSpPr>
          <p:nvPr/>
        </p:nvSpPr>
        <p:spPr bwMode="auto">
          <a:xfrm>
            <a:off x="467544" y="476672"/>
            <a:ext cx="833023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معادلة مجموع ثلاث أعداد صحيحة متتالية يساوي 21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(ا)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3ن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+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=21 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(ب)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3ن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+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6 =21   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(ج)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3ن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+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 =21 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(د)</a:t>
            </a:r>
            <a:r>
              <a:rPr kumimoji="0" lang="ar-S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l-KsorZulfiMath" pitchFamily="2" charset="-78"/>
              </a:rPr>
              <a:t>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3ن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+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4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=21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49" name="صورة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2924944"/>
            <a:ext cx="2466975" cy="390525"/>
          </a:xfrm>
          <a:prstGeom prst="rect">
            <a:avLst/>
          </a:prstGeom>
          <a:noFill/>
        </p:spPr>
      </p:pic>
      <p:sp>
        <p:nvSpPr>
          <p:cNvPr id="22551" name="Rectangle 23"/>
          <p:cNvSpPr>
            <a:spLocks noChangeArrowheads="1"/>
          </p:cNvSpPr>
          <p:nvPr/>
        </p:nvSpPr>
        <p:spPr bwMode="auto">
          <a:xfrm>
            <a:off x="0" y="1536757"/>
            <a:ext cx="91440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8 ــ حل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المعادلة</a:t>
            </a:r>
            <a:r>
              <a:rPr kumimoji="0" lang="ar-SA" sz="2000" b="1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000" b="1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│</a:t>
            </a:r>
            <a:r>
              <a:rPr kumimoji="0" lang="ar-SA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3ن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ــ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4 </a:t>
            </a:r>
            <a:r>
              <a:rPr lang="ar-SA" sz="2000" b="1" dirty="0" err="1" smtClean="0">
                <a:latin typeface="Calibri" pitchFamily="34" charset="0"/>
                <a:ea typeface="Calibri" pitchFamily="34" charset="0"/>
                <a:cs typeface="Arial" pitchFamily="34" charset="0"/>
              </a:rPr>
              <a:t>│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= ــ 1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323528" y="2148825"/>
            <a:ext cx="835305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(ا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)3               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(ب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) 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  <a:sym typeface="Zawawi"/>
              </a:rPr>
              <a:t>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         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(ج)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ــ3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              (د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(3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، ــ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3 )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59" name="صورة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850" y="8950325"/>
            <a:ext cx="2459038" cy="381000"/>
          </a:xfrm>
          <a:prstGeom prst="rect">
            <a:avLst/>
          </a:prstGeom>
          <a:noFill/>
        </p:spPr>
      </p:pic>
      <p:pic>
        <p:nvPicPr>
          <p:cNvPr id="22560" name="صورة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4850" y="8950325"/>
            <a:ext cx="2459038" cy="381000"/>
          </a:xfrm>
          <a:prstGeom prst="rect">
            <a:avLst/>
          </a:prstGeom>
          <a:noFill/>
        </p:spPr>
      </p:pic>
      <p:sp>
        <p:nvSpPr>
          <p:cNvPr id="22561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ar-SA"/>
          </a:p>
        </p:txBody>
      </p:sp>
      <p:sp>
        <p:nvSpPr>
          <p:cNvPr id="22562" name="Rectangle 34"/>
          <p:cNvSpPr>
            <a:spLocks noChangeArrowheads="1"/>
          </p:cNvSpPr>
          <p:nvPr/>
        </p:nvSpPr>
        <p:spPr bwMode="auto">
          <a:xfrm>
            <a:off x="251520" y="3068960"/>
            <a:ext cx="87119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9 ــ المعادلة التي تتضمن القيمة المطلقة للتمثيل المقابل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 (ا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|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س ــ 2</a:t>
            </a:r>
            <a:r>
              <a:rPr lang="ar-SA" sz="2000" b="1" dirty="0" smtClean="0">
                <a:latin typeface="Calibri" pitchFamily="34" charset="0"/>
                <a:ea typeface="Calibri" pitchFamily="34" charset="0"/>
                <a:cs typeface="Arial" pitchFamily="34" charset="0"/>
              </a:rPr>
              <a:t>│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=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4   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(ب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) 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| س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ــ4</a:t>
            </a:r>
            <a:r>
              <a:rPr lang="ar-SA" sz="2000" b="1" dirty="0" err="1" smtClean="0">
                <a:latin typeface="Calibri" pitchFamily="34" charset="0"/>
                <a:ea typeface="Calibri" pitchFamily="34" charset="0"/>
                <a:cs typeface="Arial" pitchFamily="34" charset="0"/>
              </a:rPr>
              <a:t>│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=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2   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(ج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)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| س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ــ6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000" b="1" dirty="0" err="1" smtClean="0">
                <a:latin typeface="Calibri" pitchFamily="34" charset="0"/>
                <a:ea typeface="Calibri" pitchFamily="34" charset="0"/>
                <a:cs typeface="Arial" pitchFamily="34" charset="0"/>
              </a:rPr>
              <a:t>│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= ــ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2   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(د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) 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|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س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+ 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2</a:t>
            </a:r>
            <a:r>
              <a:rPr lang="ar-SA" sz="2000" b="1" dirty="0" err="1" smtClean="0">
                <a:latin typeface="Calibri" pitchFamily="34" charset="0"/>
                <a:ea typeface="Calibri" pitchFamily="34" charset="0"/>
                <a:cs typeface="Arial" pitchFamily="34" charset="0"/>
              </a:rPr>
              <a:t>│</a:t>
            </a:r>
            <a:r>
              <a:rPr lang="ar-SA" sz="2000" b="1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ar-SA" sz="2000" b="1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= 6    </a:t>
            </a:r>
            <a:r>
              <a:rPr lang="ar-SA" sz="2000" dirty="0" smtClean="0"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22567" name="Rectangle 39"/>
          <p:cNvSpPr>
            <a:spLocks noChangeArrowheads="1"/>
          </p:cNvSpPr>
          <p:nvPr/>
        </p:nvSpPr>
        <p:spPr bwMode="auto">
          <a:xfrm>
            <a:off x="0" y="4130061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10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  حل المعادلة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7 =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11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+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هـ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+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5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هـو :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  3               ب)  1                    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جـ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)   2                  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د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 11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11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 حل المعادلة  13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ف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+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2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= 4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ف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+ 38 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هـو  :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 9              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ب 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 6             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جـ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)   17                    </a:t>
            </a:r>
            <a:r>
              <a:rPr kumimoji="0" lang="ar-SA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د </a:t>
            </a:r>
            <a:r>
              <a:rPr kumimoji="0" lang="ar-S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)  4   </a:t>
            </a:r>
            <a:endParaRPr kumimoji="0" lang="ar-S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شكل بيضاوي 41"/>
          <p:cNvSpPr/>
          <p:nvPr/>
        </p:nvSpPr>
        <p:spPr>
          <a:xfrm>
            <a:off x="4211960" y="836712"/>
            <a:ext cx="288032" cy="288032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3" name="شكل بيضاوي 42"/>
          <p:cNvSpPr/>
          <p:nvPr/>
        </p:nvSpPr>
        <p:spPr>
          <a:xfrm>
            <a:off x="6732240" y="2276872"/>
            <a:ext cx="288032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4" name="شكل بيضاوي 43"/>
          <p:cNvSpPr/>
          <p:nvPr/>
        </p:nvSpPr>
        <p:spPr>
          <a:xfrm>
            <a:off x="8244408" y="3501008"/>
            <a:ext cx="216024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5" name="شكل بيضاوي 44"/>
          <p:cNvSpPr/>
          <p:nvPr/>
        </p:nvSpPr>
        <p:spPr>
          <a:xfrm>
            <a:off x="6948264" y="4581128"/>
            <a:ext cx="288032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6" name="شكل بيضاوي 45"/>
          <p:cNvSpPr/>
          <p:nvPr/>
        </p:nvSpPr>
        <p:spPr>
          <a:xfrm>
            <a:off x="2987824" y="5445224"/>
            <a:ext cx="288032" cy="21602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1" animBg="1"/>
      <p:bldP spid="44" grpId="0" animBg="1"/>
      <p:bldP spid="45" grpId="0" animBg="1"/>
      <p:bldP spid="46" grpId="0" animBg="1"/>
    </p:bld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852</Words>
  <Application>Microsoft Office PowerPoint</Application>
  <PresentationFormat>عرض على الشاشة (3:4)‏</PresentationFormat>
  <Paragraphs>110</Paragraphs>
  <Slides>6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إشراقة أمل</dc:creator>
  <cp:lastModifiedBy>إشراقة أمل</cp:lastModifiedBy>
  <cp:revision>17</cp:revision>
  <dcterms:created xsi:type="dcterms:W3CDTF">2013-09-24T19:39:00Z</dcterms:created>
  <dcterms:modified xsi:type="dcterms:W3CDTF">2013-09-25T17:51:10Z</dcterms:modified>
</cp:coreProperties>
</file>