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00" autoAdjust="0"/>
  </p:normalViewPr>
  <p:slideViewPr>
    <p:cSldViewPr>
      <p:cViewPr varScale="1">
        <p:scale>
          <a:sx n="76" d="100"/>
          <a:sy n="76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B5DB-4420-43C2-8FB6-6F28A41FC2D4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475F-7152-4736-A644-E592A8E25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B5DB-4420-43C2-8FB6-6F28A41FC2D4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475F-7152-4736-A644-E592A8E25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B5DB-4420-43C2-8FB6-6F28A41FC2D4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475F-7152-4736-A644-E592A8E25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B5DB-4420-43C2-8FB6-6F28A41FC2D4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475F-7152-4736-A644-E592A8E25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B5DB-4420-43C2-8FB6-6F28A41FC2D4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475F-7152-4736-A644-E592A8E25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B5DB-4420-43C2-8FB6-6F28A41FC2D4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475F-7152-4736-A644-E592A8E25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B5DB-4420-43C2-8FB6-6F28A41FC2D4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475F-7152-4736-A644-E592A8E25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B5DB-4420-43C2-8FB6-6F28A41FC2D4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475F-7152-4736-A644-E592A8E25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B5DB-4420-43C2-8FB6-6F28A41FC2D4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475F-7152-4736-A644-E592A8E25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B5DB-4420-43C2-8FB6-6F28A41FC2D4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475F-7152-4736-A644-E592A8E25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B5DB-4420-43C2-8FB6-6F28A41FC2D4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475F-7152-4736-A644-E592A8E25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B5DB-4420-43C2-8FB6-6F28A41FC2D4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E475F-7152-4736-A644-E592A8E25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AQ\Desktop\images-Optim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27" y="1"/>
            <a:ext cx="9152327" cy="6858000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828800" y="228600"/>
            <a:ext cx="5486400" cy="487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7000" b="1" dirty="0" smtClean="0">
                <a:solidFill>
                  <a:srgbClr val="800080"/>
                </a:solidFill>
                <a:latin typeface="+mj-lt"/>
                <a:ea typeface="+mj-ea"/>
              </a:rPr>
              <a:t>لغتي الخـالـدة </a:t>
            </a: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</a:rPr>
              <a:t>للصف</a:t>
            </a:r>
            <a:r>
              <a:rPr kumimoji="0" lang="ar-SA" sz="4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</a:rPr>
              <a:t> الأول المتوسط </a:t>
            </a: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baseline="0" dirty="0" smtClean="0">
                <a:solidFill>
                  <a:srgbClr val="00B050"/>
                </a:solidFill>
                <a:latin typeface="+mj-lt"/>
                <a:ea typeface="+mj-ea"/>
              </a:rPr>
              <a:t>الفصل</a:t>
            </a:r>
            <a:r>
              <a:rPr lang="ar-SA" sz="4000" b="1" dirty="0" smtClean="0">
                <a:solidFill>
                  <a:srgbClr val="00B050"/>
                </a:solidFill>
                <a:latin typeface="+mj-lt"/>
                <a:ea typeface="+mj-ea"/>
              </a:rPr>
              <a:t> الدراسي الثاني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AQ\Desktop\Picture4-Optimiz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20903298">
            <a:off x="1367304" y="717241"/>
            <a:ext cx="4214441" cy="1143000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ar-SA" sz="5000" b="1" dirty="0" smtClean="0">
                <a:solidFill>
                  <a:srgbClr val="800080"/>
                </a:solidFill>
              </a:rPr>
              <a:t>ما </a:t>
            </a:r>
            <a:r>
              <a:rPr lang="ar-SA" sz="5000" b="1" dirty="0" smtClean="0">
                <a:solidFill>
                  <a:srgbClr val="800080"/>
                </a:solidFill>
              </a:rPr>
              <a:t>تعريف المقابلة؟</a:t>
            </a:r>
            <a:endParaRPr lang="en-US" sz="5000" b="1" dirty="0">
              <a:solidFill>
                <a:srgbClr val="800080"/>
              </a:solidFill>
            </a:endParaRPr>
          </a:p>
        </p:txBody>
      </p:sp>
      <p:pic>
        <p:nvPicPr>
          <p:cNvPr id="4098" name="Picture 2" descr="C:\Users\COMPAQ\Desktop\7762-Optim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3290570" cy="3622646"/>
          </a:xfrm>
          <a:prstGeom prst="rect">
            <a:avLst/>
          </a:prstGeom>
          <a:noFill/>
        </p:spPr>
      </p:pic>
      <p:pic>
        <p:nvPicPr>
          <p:cNvPr id="6" name="Picture 2" descr="F:\imegsss\Baby boy\fqb_confection_mf\ribbon_2_maryfr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2756"/>
            <a:ext cx="9144000" cy="47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مستدير الزوايا 7"/>
          <p:cNvSpPr/>
          <p:nvPr/>
        </p:nvSpPr>
        <p:spPr>
          <a:xfrm>
            <a:off x="2590800" y="1752600"/>
            <a:ext cx="6553200" cy="44958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ctr">
              <a:lnSpc>
                <a:spcPct val="150000"/>
              </a:lnSpc>
              <a:defRPr/>
            </a:pPr>
            <a:r>
              <a:rPr lang="ar-SA" sz="38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نوع من أنواع الحوار وهو اللقاء المباشر بين شخصين أو أكثر بهدف جمع المعلومات حول قضية ما أو مسألة ما أو التعريف بالنفس وإمكاناتها وخبراتها والدعاية </a:t>
            </a:r>
            <a:r>
              <a:rPr lang="ar-SA" sz="3800" b="1" dirty="0" err="1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لها.</a:t>
            </a:r>
            <a:r>
              <a:rPr lang="ar-SA" sz="38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 </a:t>
            </a:r>
            <a:endParaRPr lang="ar-SA" sz="38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86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300" b="1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Adobe Arabic" pitchFamily="18" charset="-78"/>
                <a:cs typeface="PT Bold Heading" pitchFamily="2" charset="-78"/>
              </a:rPr>
              <a:t>نشاط </a:t>
            </a:r>
            <a:r>
              <a:rPr lang="ar-SA" sz="3300" b="1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Adobe Arabic" pitchFamily="18" charset="-78"/>
                <a:cs typeface="PT Bold Heading" pitchFamily="2" charset="-78"/>
              </a:rPr>
              <a:t>ثُنائي</a:t>
            </a:r>
            <a:endParaRPr lang="ar-SA" sz="3300" b="1" dirty="0" smtClean="0">
              <a:ln w="18415" cmpd="sng">
                <a:noFill/>
                <a:prstDash val="solid"/>
              </a:ln>
              <a:solidFill>
                <a:srgbClr val="00B050"/>
              </a:solidFill>
              <a:latin typeface="Adobe Arabic" pitchFamily="18" charset="-78"/>
              <a:cs typeface="PT Bold Heading" pitchFamily="2" charset="-78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latin typeface="Adobe Arabic" pitchFamily="18" charset="-78"/>
                <a:cs typeface="PT Bold Heading" pitchFamily="2" charset="-78"/>
              </a:rPr>
              <a:t>مدة التنفيذ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  <a:latin typeface="Adobe Arabic" pitchFamily="18" charset="-78"/>
                <a:cs typeface="PT Bold Heading" pitchFamily="2" charset="-78"/>
              </a:rPr>
              <a:t>: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  <a:latin typeface="Adobe Arabic" pitchFamily="18" charset="-78"/>
                <a:cs typeface="PT Bold Heading" pitchFamily="2" charset="-78"/>
              </a:rPr>
              <a:t>دقيقتان </a:t>
            </a:r>
            <a:endParaRPr lang="ar-SA" sz="2200" b="1" dirty="0" smtClean="0">
              <a:ln w="18415" cmpd="sng">
                <a:noFill/>
                <a:prstDash val="solid"/>
              </a:ln>
              <a:solidFill>
                <a:srgbClr val="0000CC"/>
              </a:solidFill>
              <a:latin typeface="Adobe Arabic" pitchFamily="18" charset="-78"/>
              <a:cs typeface="PT Bold Heading" pitchFamily="2" charset="-78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latin typeface="Adobe Arabic" pitchFamily="18" charset="-78"/>
                <a:cs typeface="PT Bold Heading" pitchFamily="2" charset="-78"/>
              </a:rPr>
              <a:t>المطلوب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  <a:latin typeface="Adobe Arabic" pitchFamily="18" charset="-78"/>
                <a:cs typeface="PT Bold Heading" pitchFamily="2" charset="-78"/>
              </a:rPr>
              <a:t>: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  <a:latin typeface="Adobe Arabic" pitchFamily="18" charset="-78"/>
                <a:cs typeface="PT Bold Heading" pitchFamily="2" charset="-78"/>
              </a:rPr>
              <a:t>أضع </a:t>
            </a:r>
            <a:r>
              <a:rPr lang="ar-SA" sz="2200" b="1" dirty="0" err="1" smtClean="0">
                <a:ln w="18415" cmpd="sng">
                  <a:noFill/>
                  <a:prstDash val="solid"/>
                </a:ln>
                <a:solidFill>
                  <a:srgbClr val="0000CC"/>
                </a:solidFill>
                <a:latin typeface="Adobe Arabic" pitchFamily="18" charset="-78"/>
                <a:cs typeface="PT Bold Heading" pitchFamily="2" charset="-78"/>
              </a:rPr>
              <a:t>علامة </a:t>
            </a:r>
            <a:r>
              <a:rPr lang="ar-SA" sz="22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  <a:latin typeface="Adobe Arabic" pitchFamily="18" charset="-78"/>
                <a:cs typeface="PT Bold Heading" pitchFamily="2" charset="-78"/>
              </a:rPr>
              <a:t>(صح) أمام المهارات المحققة في المقابلة </a:t>
            </a:r>
            <a:r>
              <a:rPr lang="ar-SA" sz="2200" b="1" dirty="0" err="1" smtClean="0">
                <a:ln w="18415" cmpd="sng">
                  <a:noFill/>
                  <a:prstDash val="solid"/>
                </a:ln>
                <a:solidFill>
                  <a:srgbClr val="0000CC"/>
                </a:solidFill>
                <a:latin typeface="Adobe Arabic" pitchFamily="18" charset="-78"/>
                <a:cs typeface="PT Bold Heading" pitchFamily="2" charset="-78"/>
              </a:rPr>
              <a:t>السابقة:</a:t>
            </a:r>
            <a:endParaRPr lang="ar-SA" sz="2200" b="1" dirty="0" smtClean="0">
              <a:ln w="18415" cmpd="sng">
                <a:noFill/>
                <a:prstDash val="solid"/>
              </a:ln>
              <a:solidFill>
                <a:srgbClr val="0000CC"/>
              </a:solidFill>
              <a:latin typeface="Adobe Arabic" pitchFamily="18" charset="-78"/>
              <a:cs typeface="PT Bold Heading" pitchFamily="2" charset="-78"/>
            </a:endParaRPr>
          </a:p>
        </p:txBody>
      </p:sp>
      <p:pic>
        <p:nvPicPr>
          <p:cNvPr id="5" name="Picture 4" descr="C:\Users\khalid\Desktop\4\مجلد جديد ‫‬\softcity0122dd042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جدول 6"/>
          <p:cNvGraphicFramePr>
            <a:graphicFrameLocks noGrp="1"/>
          </p:cNvGraphicFramePr>
          <p:nvPr/>
        </p:nvGraphicFramePr>
        <p:xfrm>
          <a:off x="152400" y="2285998"/>
          <a:ext cx="8839201" cy="4343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34159"/>
                <a:gridCol w="1085792"/>
                <a:gridCol w="1061240"/>
                <a:gridCol w="1658010"/>
              </a:tblGrid>
              <a:tr h="542925">
                <a:tc>
                  <a:txBody>
                    <a:bodyPr/>
                    <a:lstStyle/>
                    <a:p>
                      <a:pPr algn="ctr" rtl="1"/>
                      <a:r>
                        <a:rPr lang="ar-SA" sz="2200" baseline="0" dirty="0" smtClean="0">
                          <a:solidFill>
                            <a:srgbClr val="FF0000"/>
                          </a:solidFill>
                        </a:rPr>
                        <a:t> المهارات </a:t>
                      </a:r>
                      <a:endParaRPr lang="ar-SA" sz="2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200" dirty="0" smtClean="0">
                          <a:solidFill>
                            <a:srgbClr val="FF0000"/>
                          </a:solidFill>
                        </a:rPr>
                        <a:t>تحققت</a:t>
                      </a:r>
                      <a:endParaRPr lang="ar-SA" sz="2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200" dirty="0" smtClean="0">
                          <a:solidFill>
                            <a:srgbClr val="FF0000"/>
                          </a:solidFill>
                        </a:rPr>
                        <a:t>لم تتحقق</a:t>
                      </a:r>
                      <a:endParaRPr lang="ar-SA" sz="2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200" dirty="0" smtClean="0">
                          <a:solidFill>
                            <a:srgbClr val="FF0000"/>
                          </a:solidFill>
                        </a:rPr>
                        <a:t>لا ضرورة لها</a:t>
                      </a:r>
                      <a:endParaRPr lang="ar-SA" sz="2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7030A0"/>
                          </a:solidFill>
                        </a:rPr>
                        <a:t>1-</a:t>
                      </a:r>
                      <a:r>
                        <a:rPr lang="ar-SA" sz="2400" b="1" baseline="0" dirty="0" smtClean="0">
                          <a:solidFill>
                            <a:srgbClr val="7030A0"/>
                          </a:solidFill>
                        </a:rPr>
                        <a:t> إجراء المقابلة بين خصين فأكثر بشكل مباشر</a:t>
                      </a:r>
                      <a:endParaRPr lang="ar-SA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7030A0"/>
                          </a:solidFill>
                        </a:rPr>
                        <a:t>2- اعتمادها</a:t>
                      </a:r>
                      <a:r>
                        <a:rPr lang="ar-SA" sz="2400" b="1" baseline="0" dirty="0" smtClean="0">
                          <a:solidFill>
                            <a:srgbClr val="7030A0"/>
                          </a:solidFill>
                        </a:rPr>
                        <a:t> على طرح الأسئلة المتنوعة</a:t>
                      </a:r>
                      <a:endParaRPr lang="ar-SA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7030A0"/>
                          </a:solidFill>
                        </a:rPr>
                        <a:t>3- مجاملة المتحدث وتحيته</a:t>
                      </a:r>
                      <a:endParaRPr lang="ar-SA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7030A0"/>
                          </a:solidFill>
                        </a:rPr>
                        <a:t>4- تجنب المقاطعة غير</a:t>
                      </a:r>
                      <a:r>
                        <a:rPr lang="ar-SA" sz="2400" b="1" baseline="0" dirty="0" smtClean="0">
                          <a:solidFill>
                            <a:srgbClr val="7030A0"/>
                          </a:solidFill>
                        </a:rPr>
                        <a:t> اللائقة في الكلام</a:t>
                      </a:r>
                      <a:endParaRPr lang="ar-SA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7030A0"/>
                          </a:solidFill>
                        </a:rPr>
                        <a:t>5- الدخول في الموضوع مباشرة</a:t>
                      </a:r>
                      <a:endParaRPr lang="ar-SA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7030A0"/>
                          </a:solidFill>
                        </a:rPr>
                        <a:t>6- حُسن اختتام المقابلة</a:t>
                      </a:r>
                      <a:endParaRPr lang="ar-SA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7030A0"/>
                          </a:solidFill>
                        </a:rPr>
                        <a:t>7- إضفاء المتعة والتشويق</a:t>
                      </a:r>
                      <a:r>
                        <a:rPr lang="ar-SA" sz="2400" b="1" baseline="0" dirty="0" smtClean="0">
                          <a:solidFill>
                            <a:srgbClr val="7030A0"/>
                          </a:solidFill>
                        </a:rPr>
                        <a:t> في المقابلة</a:t>
                      </a:r>
                      <a:endParaRPr lang="ar-SA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مربع نص 7"/>
          <p:cNvSpPr txBox="1"/>
          <p:nvPr/>
        </p:nvSpPr>
        <p:spPr>
          <a:xfrm>
            <a:off x="3124200" y="2895600"/>
            <a:ext cx="642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  <a:sym typeface="Wingdings"/>
              </a:rPr>
              <a:t></a:t>
            </a:r>
            <a:endParaRPr lang="ar-SA" sz="3600" b="1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مربع نص 8"/>
          <p:cNvSpPr txBox="1"/>
          <p:nvPr/>
        </p:nvSpPr>
        <p:spPr>
          <a:xfrm>
            <a:off x="3071802" y="3457574"/>
            <a:ext cx="642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  <a:sym typeface="Wingdings"/>
              </a:rPr>
              <a:t></a:t>
            </a:r>
            <a:endParaRPr lang="ar-SA" sz="3600" b="1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مربع نص 9"/>
          <p:cNvSpPr txBox="1"/>
          <p:nvPr/>
        </p:nvSpPr>
        <p:spPr>
          <a:xfrm>
            <a:off x="3071802" y="3964134"/>
            <a:ext cx="642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  <a:sym typeface="Wingdings"/>
              </a:rPr>
              <a:t></a:t>
            </a:r>
            <a:endParaRPr lang="ar-SA" sz="3600" b="1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مربع نص 10"/>
          <p:cNvSpPr txBox="1"/>
          <p:nvPr/>
        </p:nvSpPr>
        <p:spPr>
          <a:xfrm>
            <a:off x="3071802" y="4464200"/>
            <a:ext cx="642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  <a:sym typeface="Wingdings"/>
              </a:rPr>
              <a:t></a:t>
            </a:r>
            <a:endParaRPr lang="ar-SA" sz="3600" b="1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مربع نص 11"/>
          <p:cNvSpPr txBox="1"/>
          <p:nvPr/>
        </p:nvSpPr>
        <p:spPr>
          <a:xfrm>
            <a:off x="3124200" y="5029200"/>
            <a:ext cx="642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  <a:sym typeface="Wingdings"/>
              </a:rPr>
              <a:t></a:t>
            </a:r>
            <a:endParaRPr lang="ar-SA" sz="3600" b="1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2" name="مربع نص 12"/>
          <p:cNvSpPr txBox="1"/>
          <p:nvPr/>
        </p:nvSpPr>
        <p:spPr>
          <a:xfrm>
            <a:off x="3048000" y="5562600"/>
            <a:ext cx="642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  <a:sym typeface="Wingdings"/>
              </a:rPr>
              <a:t></a:t>
            </a:r>
            <a:endParaRPr lang="ar-SA" sz="3600" b="1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3" name="مربع نص 13"/>
          <p:cNvSpPr txBox="1"/>
          <p:nvPr/>
        </p:nvSpPr>
        <p:spPr>
          <a:xfrm>
            <a:off x="3048000" y="6150114"/>
            <a:ext cx="642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  <a:sym typeface="Wingdings"/>
              </a:rPr>
              <a:t></a:t>
            </a:r>
            <a:endParaRPr lang="ar-SA" sz="3600" b="1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4" name="Picture 5" descr="D:\الملفات من الجهاز اسس\خلفيات\5\FM- So Cute\FM-So Cute Elements\FM-So Cute-Element-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6800" cy="123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D:\الملفات من الجهاز اسس\خلفيات\5\FM- So Cute\FM-So Cute Elements\FM-So Cute-Element-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23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304800"/>
            <a:ext cx="6781800" cy="1143000"/>
          </a:xfrm>
          <a:prstGeom prst="rect">
            <a:avLst/>
          </a:prstGeom>
          <a:solidFill>
            <a:srgbClr val="800080"/>
          </a:solidFill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500" b="1" dirty="0" smtClean="0">
                <a:solidFill>
                  <a:schemeClr val="bg1"/>
                </a:solidFill>
              </a:rPr>
              <a:t>كيف نقوم بإعداد مقابلة؟</a:t>
            </a:r>
            <a:endParaRPr lang="en-US" sz="55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khalid\Desktop\1\4551389-hand-with-microphone-isolated-on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65358"/>
            <a:ext cx="1905000" cy="392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ربع نص 2"/>
          <p:cNvSpPr txBox="1"/>
          <p:nvPr/>
        </p:nvSpPr>
        <p:spPr>
          <a:xfrm>
            <a:off x="1357258" y="1752600"/>
            <a:ext cx="77867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Naskh Extensions" pitchFamily="2" charset="-78"/>
              </a:rPr>
              <a:t>المرحلة </a:t>
            </a:r>
            <a:r>
              <a:rPr lang="ar-SA" sz="4000" b="1" u="sng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Naskh Extensions" pitchFamily="2" charset="-78"/>
              </a:rPr>
              <a:t>الأولى </a:t>
            </a:r>
            <a:r>
              <a:rPr lang="ar-SA" sz="40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Naskh Extensions" pitchFamily="2" charset="-78"/>
              </a:rPr>
              <a:t>( </a:t>
            </a:r>
            <a:r>
              <a:rPr lang="ar-SA" sz="4000" b="1" u="sng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Naskh Extensions" pitchFamily="2" charset="-78"/>
              </a:rPr>
              <a:t>ماقبل</a:t>
            </a:r>
            <a:r>
              <a:rPr lang="ar-SA" sz="40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Naskh Extensions" pitchFamily="2" charset="-78"/>
              </a:rPr>
              <a:t> المقابلة</a:t>
            </a:r>
            <a:r>
              <a:rPr lang="ar-SA" sz="4000" b="1" u="sng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Naskh Extensions" pitchFamily="2" charset="-78"/>
              </a:rPr>
              <a:t>)</a:t>
            </a:r>
            <a:endParaRPr lang="ar-SA" sz="4000" b="1" u="sng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ecoType Naskh Extensions" pitchFamily="2" charset="-78"/>
            </a:endParaRPr>
          </a:p>
        </p:txBody>
      </p:sp>
      <p:sp>
        <p:nvSpPr>
          <p:cNvPr id="11" name="مستطيل مستدير الزوايا 7"/>
          <p:cNvSpPr/>
          <p:nvPr/>
        </p:nvSpPr>
        <p:spPr>
          <a:xfrm>
            <a:off x="1219200" y="2514600"/>
            <a:ext cx="8153400" cy="9906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ctr">
              <a:lnSpc>
                <a:spcPct val="150000"/>
              </a:lnSpc>
              <a:defRPr/>
            </a:pPr>
            <a:r>
              <a:rPr lang="ar-SA" sz="36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1- أحدد موضوعي بحيث يكون واضحاً في </a:t>
            </a:r>
            <a:r>
              <a:rPr lang="ar-SA" sz="3600" b="1" dirty="0" err="1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ذهني.</a:t>
            </a:r>
            <a:r>
              <a:rPr lang="ar-SA" sz="36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 </a:t>
            </a:r>
            <a:endParaRPr lang="ar-SA" sz="36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2" name="مستطيل مستدير الزوايا 7"/>
          <p:cNvSpPr/>
          <p:nvPr/>
        </p:nvSpPr>
        <p:spPr>
          <a:xfrm>
            <a:off x="-457200" y="3352800"/>
            <a:ext cx="9601200" cy="14478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r">
              <a:lnSpc>
                <a:spcPct val="150000"/>
              </a:lnSpc>
              <a:defRPr/>
            </a:pPr>
            <a:r>
              <a:rPr lang="ar-SA" sz="36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2- أجمع معلومات مسبقة عن الشخصية التي أريد مقابلتها.</a:t>
            </a:r>
            <a:endParaRPr lang="ar-SA" sz="36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3" name="مستطيل مستدير الزوايا 7"/>
          <p:cNvSpPr/>
          <p:nvPr/>
        </p:nvSpPr>
        <p:spPr>
          <a:xfrm>
            <a:off x="152400" y="4724400"/>
            <a:ext cx="8991600" cy="7620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r">
              <a:lnSpc>
                <a:spcPct val="150000"/>
              </a:lnSpc>
              <a:defRPr/>
            </a:pPr>
            <a:r>
              <a:rPr lang="ar-SA" sz="36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3- إعداد الأسئلة.</a:t>
            </a:r>
            <a:endParaRPr lang="ar-SA" sz="36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4" name="مستطيل مستدير الزوايا 7"/>
          <p:cNvSpPr/>
          <p:nvPr/>
        </p:nvSpPr>
        <p:spPr>
          <a:xfrm>
            <a:off x="152400" y="5715000"/>
            <a:ext cx="8991600" cy="7620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r">
              <a:lnSpc>
                <a:spcPct val="150000"/>
              </a:lnSpc>
              <a:defRPr/>
            </a:pPr>
            <a:r>
              <a:rPr lang="ar-SA" sz="36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4- أُحدد موعد المقابلة ومدتها.</a:t>
            </a:r>
            <a:endParaRPr lang="ar-SA" sz="36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pic>
        <p:nvPicPr>
          <p:cNvPr id="15" name="Picture 22" descr="C:\Users\khalid\Desktop\4\مجلد جديد ‫‬\645906hmoluktu9a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35" y="6725469"/>
            <a:ext cx="9144000" cy="12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304800"/>
            <a:ext cx="67818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500" b="1" dirty="0" smtClean="0">
                <a:solidFill>
                  <a:schemeClr val="bg1"/>
                </a:solidFill>
              </a:rPr>
              <a:t>كيف نقوم بإعداد مقابلة؟</a:t>
            </a:r>
            <a:endParaRPr lang="en-US" sz="55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khalid\Desktop\1\4551389-hand-with-microphone-isolated-on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240846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ربع نص 2"/>
          <p:cNvSpPr txBox="1"/>
          <p:nvPr/>
        </p:nvSpPr>
        <p:spPr>
          <a:xfrm>
            <a:off x="1524000" y="1752600"/>
            <a:ext cx="77867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Naskh Extensions" pitchFamily="2" charset="-78"/>
              </a:rPr>
              <a:t>المرحلة </a:t>
            </a:r>
            <a:r>
              <a:rPr lang="ar-SA" sz="4000" b="1" u="sng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Naskh Extensions" pitchFamily="2" charset="-78"/>
              </a:rPr>
              <a:t>الثانية </a:t>
            </a:r>
            <a:r>
              <a:rPr lang="ar-SA" sz="40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Naskh Extensions" pitchFamily="2" charset="-78"/>
              </a:rPr>
              <a:t>( أثناء المقابلة</a:t>
            </a:r>
            <a:r>
              <a:rPr lang="ar-SA" sz="4000" b="1" u="sng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Naskh Extensions" pitchFamily="2" charset="-78"/>
              </a:rPr>
              <a:t>)</a:t>
            </a:r>
            <a:endParaRPr lang="ar-SA" sz="40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ecoType Naskh Extensions" pitchFamily="2" charset="-78"/>
            </a:endParaRPr>
          </a:p>
        </p:txBody>
      </p:sp>
      <p:sp>
        <p:nvSpPr>
          <p:cNvPr id="11" name="مستطيل مستدير الزوايا 7"/>
          <p:cNvSpPr/>
          <p:nvPr/>
        </p:nvSpPr>
        <p:spPr>
          <a:xfrm>
            <a:off x="990600" y="2819400"/>
            <a:ext cx="8153400" cy="9906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r">
              <a:lnSpc>
                <a:spcPct val="150000"/>
              </a:lnSpc>
              <a:defRPr/>
            </a:pPr>
            <a:r>
              <a:rPr lang="ar-SA" sz="36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1- أوجه الأسئلة مع مراعاة آداب </a:t>
            </a:r>
            <a:r>
              <a:rPr lang="ar-SA" sz="3600" b="1" dirty="0" err="1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الحوار.</a:t>
            </a:r>
            <a:r>
              <a:rPr lang="ar-SA" sz="36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 </a:t>
            </a:r>
            <a:endParaRPr lang="ar-SA" sz="36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2" name="مستطيل مستدير الزوايا 7"/>
          <p:cNvSpPr/>
          <p:nvPr/>
        </p:nvSpPr>
        <p:spPr>
          <a:xfrm>
            <a:off x="-457200" y="3657600"/>
            <a:ext cx="9601200" cy="14478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r">
              <a:lnSpc>
                <a:spcPct val="150000"/>
              </a:lnSpc>
              <a:defRPr/>
            </a:pPr>
            <a:r>
              <a:rPr lang="ar-SA" sz="36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2- أُتيح له الوقت الكافي ليجيب.</a:t>
            </a:r>
            <a:endParaRPr lang="ar-SA" sz="36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3" name="مستطيل مستدير الزوايا 7"/>
          <p:cNvSpPr/>
          <p:nvPr/>
        </p:nvSpPr>
        <p:spPr>
          <a:xfrm>
            <a:off x="152400" y="5105400"/>
            <a:ext cx="8991600" cy="7620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r">
              <a:lnSpc>
                <a:spcPct val="150000"/>
              </a:lnSpc>
              <a:defRPr/>
            </a:pPr>
            <a:r>
              <a:rPr lang="ar-SA" sz="36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3- أُنصت لكل ما يقول وأسجله بخط واضح.</a:t>
            </a:r>
            <a:endParaRPr lang="ar-SA" sz="36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pic>
        <p:nvPicPr>
          <p:cNvPr id="14" name="Picture 22" descr="C:\Users\khalid\Desktop\4\مجلد جديد ‫‬\645906hmoluktu9a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35" y="6725469"/>
            <a:ext cx="9144000" cy="12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304800"/>
            <a:ext cx="6781800" cy="1143000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500" b="1" dirty="0" smtClean="0">
                <a:solidFill>
                  <a:schemeClr val="bg1"/>
                </a:solidFill>
              </a:rPr>
              <a:t>كيف نقوم بإعداد مقابلة؟</a:t>
            </a:r>
            <a:endParaRPr lang="en-US" sz="55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khalid\Desktop\1\4551389-hand-with-microphone-isolated-on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240846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ربع نص 2"/>
          <p:cNvSpPr txBox="1"/>
          <p:nvPr/>
        </p:nvSpPr>
        <p:spPr>
          <a:xfrm>
            <a:off x="1524000" y="1752600"/>
            <a:ext cx="77867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Naskh Extensions" pitchFamily="2" charset="-78"/>
              </a:rPr>
              <a:t>المرحلة </a:t>
            </a:r>
            <a:r>
              <a:rPr lang="ar-SA" sz="40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Naskh Extensions" pitchFamily="2" charset="-78"/>
              </a:rPr>
              <a:t>الثالثة </a:t>
            </a:r>
            <a:r>
              <a:rPr lang="ar-SA" sz="4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Naskh Extensions" pitchFamily="2" charset="-78"/>
              </a:rPr>
              <a:t>( ما بعد المقابلة</a:t>
            </a:r>
            <a:r>
              <a:rPr lang="ar-SA" sz="40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Naskh Extensions" pitchFamily="2" charset="-78"/>
              </a:rPr>
              <a:t>)</a:t>
            </a:r>
            <a:endParaRPr lang="ar-SA" sz="40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ecoType Naskh Extensions" pitchFamily="2" charset="-78"/>
            </a:endParaRPr>
          </a:p>
        </p:txBody>
      </p:sp>
      <p:sp>
        <p:nvSpPr>
          <p:cNvPr id="11" name="مستطيل مستدير الزوايا 7"/>
          <p:cNvSpPr/>
          <p:nvPr/>
        </p:nvSpPr>
        <p:spPr>
          <a:xfrm>
            <a:off x="990600" y="2819400"/>
            <a:ext cx="8153400" cy="9906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r">
              <a:lnSpc>
                <a:spcPct val="150000"/>
              </a:lnSpc>
              <a:defRPr/>
            </a:pPr>
            <a:r>
              <a:rPr lang="ar-SA" sz="36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1- أصمم المقابلة وأخرجها بطريقة </a:t>
            </a:r>
            <a:r>
              <a:rPr lang="ar-SA" sz="3600" b="1" dirty="0" err="1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مناسبة.</a:t>
            </a:r>
            <a:r>
              <a:rPr lang="ar-SA" sz="36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 </a:t>
            </a:r>
            <a:endParaRPr lang="ar-SA" sz="36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2" name="مستطيل مستدير الزوايا 7"/>
          <p:cNvSpPr/>
          <p:nvPr/>
        </p:nvSpPr>
        <p:spPr>
          <a:xfrm>
            <a:off x="-457200" y="3657600"/>
            <a:ext cx="9601200" cy="14478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r">
              <a:lnSpc>
                <a:spcPct val="150000"/>
              </a:lnSpc>
              <a:defRPr/>
            </a:pPr>
            <a:r>
              <a:rPr lang="ar-SA" sz="36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2- أُراجع ما كتبت وأُصوب الأخطاء في النحو والإملاء.</a:t>
            </a:r>
            <a:endParaRPr lang="ar-SA" sz="36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3" name="مستطيل مستدير الزوايا 7"/>
          <p:cNvSpPr/>
          <p:nvPr/>
        </p:nvSpPr>
        <p:spPr>
          <a:xfrm>
            <a:off x="152400" y="5105400"/>
            <a:ext cx="8991600" cy="7620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r">
              <a:lnSpc>
                <a:spcPct val="150000"/>
              </a:lnSpc>
              <a:defRPr/>
            </a:pPr>
            <a:r>
              <a:rPr lang="ar-SA" sz="36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3- أُخرجها لتكون صالحة للنشر.</a:t>
            </a:r>
            <a:endParaRPr lang="ar-SA" sz="36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pic>
        <p:nvPicPr>
          <p:cNvPr id="14" name="Picture 22" descr="C:\Users\khalid\Desktop\4\مجلد جديد ‫‬\645906hmoluktu9a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35" y="6725469"/>
            <a:ext cx="9144000" cy="12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2"/>
          <p:cNvSpPr txBox="1"/>
          <p:nvPr/>
        </p:nvSpPr>
        <p:spPr>
          <a:xfrm>
            <a:off x="381000" y="304800"/>
            <a:ext cx="8382000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ctr"/>
            <a:r>
              <a:rPr lang="ar-SA" sz="3800" b="1" dirty="0" smtClean="0">
                <a:solidFill>
                  <a:srgbClr val="00B050"/>
                </a:solidFill>
                <a:cs typeface="DecoType Naskh Extensions" pitchFamily="2" charset="-78"/>
              </a:rPr>
              <a:t> أكمل </a:t>
            </a:r>
            <a:r>
              <a:rPr lang="ar-SA" sz="3800" b="1" dirty="0" smtClean="0">
                <a:solidFill>
                  <a:srgbClr val="00B050"/>
                </a:solidFill>
                <a:cs typeface="DecoType Naskh Extensions" pitchFamily="2" charset="-78"/>
              </a:rPr>
              <a:t>المخطط التالي بالاعتماد على المقابلة السابقة:</a:t>
            </a:r>
          </a:p>
        </p:txBody>
      </p:sp>
      <p:sp>
        <p:nvSpPr>
          <p:cNvPr id="5" name="مخطط انسيابي: تحضير 4"/>
          <p:cNvSpPr/>
          <p:nvPr/>
        </p:nvSpPr>
        <p:spPr>
          <a:xfrm>
            <a:off x="5462574" y="1752600"/>
            <a:ext cx="1643074" cy="1357322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0070C0"/>
                </a:solidFill>
              </a:rPr>
              <a:t>أسئلة مغلقة</a:t>
            </a:r>
          </a:p>
        </p:txBody>
      </p:sp>
      <p:sp>
        <p:nvSpPr>
          <p:cNvPr id="6" name="مخطط انسيابي: تحضير 5"/>
          <p:cNvSpPr/>
          <p:nvPr/>
        </p:nvSpPr>
        <p:spPr>
          <a:xfrm>
            <a:off x="5462606" y="4252930"/>
            <a:ext cx="1776394" cy="1357322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</a:rPr>
              <a:t>أسئلة مفتوحة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667000" y="1538286"/>
            <a:ext cx="2743200" cy="181451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b="1" dirty="0" smtClean="0">
                <a:solidFill>
                  <a:srgbClr val="7030A0"/>
                </a:solidFill>
              </a:rPr>
              <a:t>تضطر المتحدث إلى إجابة محددة يستهدفها السائل 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743200" y="4038600"/>
            <a:ext cx="2743200" cy="239185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b="1" dirty="0" smtClean="0">
                <a:solidFill>
                  <a:srgbClr val="7030A0"/>
                </a:solidFill>
              </a:rPr>
              <a:t>تعطي المتحدث فرصة لشرح وجهة نظره أو تقديم ما لديه من أفكار ومعلومات 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28600" y="1447800"/>
            <a:ext cx="23622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dirty="0" smtClean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76162" y="4038600"/>
            <a:ext cx="2490838" cy="2590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dirty="0" smtClean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914400" y="3429000"/>
            <a:ext cx="1143008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b="1" dirty="0" smtClean="0">
                <a:solidFill>
                  <a:srgbClr val="FF0000"/>
                </a:solidFill>
              </a:rPr>
              <a:t>مثال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7391400" y="1828800"/>
            <a:ext cx="1600200" cy="3429000"/>
          </a:xfrm>
          <a:prstGeom prst="roundRect">
            <a:avLst>
              <a:gd name="adj" fmla="val 21285"/>
            </a:avLst>
          </a:prstGeom>
          <a:gradFill flip="none" rotWithShape="1">
            <a:gsLst>
              <a:gs pos="0">
                <a:srgbClr val="993300">
                  <a:tint val="66000"/>
                  <a:satMod val="160000"/>
                </a:srgbClr>
              </a:gs>
              <a:gs pos="50000">
                <a:srgbClr val="993300">
                  <a:tint val="44500"/>
                  <a:satMod val="160000"/>
                </a:srgbClr>
              </a:gs>
              <a:gs pos="100000">
                <a:srgbClr val="9933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3300" b="1" dirty="0" smtClean="0">
                <a:solidFill>
                  <a:srgbClr val="FFFF00"/>
                </a:solidFill>
              </a:rPr>
              <a:t>أنواع</a:t>
            </a:r>
          </a:p>
          <a:p>
            <a:pPr algn="ctr">
              <a:lnSpc>
                <a:spcPct val="150000"/>
              </a:lnSpc>
            </a:pPr>
            <a:r>
              <a:rPr lang="ar-SA" sz="3300" b="1" dirty="0" smtClean="0">
                <a:solidFill>
                  <a:srgbClr val="FFFF00"/>
                </a:solidFill>
              </a:rPr>
              <a:t>أسئلة </a:t>
            </a:r>
          </a:p>
          <a:p>
            <a:pPr algn="ctr">
              <a:lnSpc>
                <a:spcPct val="150000"/>
              </a:lnSpc>
            </a:pPr>
            <a:r>
              <a:rPr lang="ar-SA" sz="3300" b="1" dirty="0" smtClean="0">
                <a:solidFill>
                  <a:srgbClr val="FFFF00"/>
                </a:solidFill>
              </a:rPr>
              <a:t>المقابلات</a:t>
            </a:r>
            <a:endParaRPr lang="ar-SA" sz="3300" b="1" dirty="0" smtClean="0">
              <a:solidFill>
                <a:srgbClr val="FFFF00"/>
              </a:solidFill>
            </a:endParaRPr>
          </a:p>
        </p:txBody>
      </p:sp>
      <p:sp>
        <p:nvSpPr>
          <p:cNvPr id="13" name="قوس كبير أيمن 12"/>
          <p:cNvSpPr/>
          <p:nvPr/>
        </p:nvSpPr>
        <p:spPr>
          <a:xfrm>
            <a:off x="7105648" y="2395542"/>
            <a:ext cx="214314" cy="228601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319038" y="1466849"/>
            <a:ext cx="219556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Arabic Typesetting" pitchFamily="66" charset="-78"/>
                <a:cs typeface="Akhbar MT" pitchFamily="2" charset="-78"/>
                <a:sym typeface="Wingdings"/>
              </a:rPr>
              <a:t>ما سبب تسمية السياميين بهذا الاسم؟وهل فصلت مثل هذه الحالات؟ 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304800" y="4038600"/>
            <a:ext cx="236220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700" b="1" dirty="0" smtClean="0">
                <a:solidFill>
                  <a:srgbClr val="C00000"/>
                </a:solidFill>
                <a:latin typeface="Arabic Typesetting" pitchFamily="66" charset="-78"/>
                <a:cs typeface="Akhbar MT" pitchFamily="2" charset="-78"/>
                <a:sym typeface="Wingdings"/>
              </a:rPr>
              <a:t>ماذا عن المستقبل لمثل هذه الحالات؟هل المجازفة في هذه العمليات أمر مطلوب وإن كانت نسبة </a:t>
            </a:r>
            <a:endParaRPr lang="ar-SA" sz="2700" b="1" dirty="0" smtClean="0">
              <a:solidFill>
                <a:srgbClr val="C00000"/>
              </a:solidFill>
              <a:latin typeface="Arabic Typesetting" pitchFamily="66" charset="-78"/>
              <a:cs typeface="Akhbar MT" pitchFamily="2" charset="-78"/>
              <a:sym typeface="Wingdings"/>
            </a:endParaRPr>
          </a:p>
          <a:p>
            <a:pPr algn="ctr"/>
            <a:r>
              <a:rPr lang="ar-SA" sz="2700" b="1" dirty="0" smtClean="0">
                <a:solidFill>
                  <a:srgbClr val="C00000"/>
                </a:solidFill>
                <a:latin typeface="Arabic Typesetting" pitchFamily="66" charset="-78"/>
                <a:cs typeface="Akhbar MT" pitchFamily="2" charset="-78"/>
                <a:sym typeface="Wingdings"/>
              </a:rPr>
              <a:t>النجاح </a:t>
            </a:r>
            <a:r>
              <a:rPr lang="ar-SA" sz="2700" b="1" dirty="0" smtClean="0">
                <a:solidFill>
                  <a:srgbClr val="C00000"/>
                </a:solidFill>
                <a:latin typeface="Arabic Typesetting" pitchFamily="66" charset="-78"/>
                <a:cs typeface="Akhbar MT" pitchFamily="2" charset="-78"/>
                <a:sym typeface="Wingdings"/>
              </a:rPr>
              <a:t>ضئيلة؟</a:t>
            </a:r>
            <a:endParaRPr lang="ar-SA" sz="2700" b="1" dirty="0" smtClean="0">
              <a:solidFill>
                <a:srgbClr val="C00000"/>
              </a:solidFill>
              <a:latin typeface="Arabic Typesetting" pitchFamily="66" charset="-78"/>
              <a:cs typeface="Akhbar MT" pitchFamily="2" charset="-78"/>
            </a:endParaRPr>
          </a:p>
        </p:txBody>
      </p:sp>
      <p:pic>
        <p:nvPicPr>
          <p:cNvPr id="16" name="Picture 15" descr="H:\imegsss\DreamsDoComesToTrue\Choubi_DreamsDoComeTrue\ChoubinetteDesigns_DreamsDoComesToTrue_Part1\ChoubinetteDesigns_DreamsDoComesToTrue_Element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14400" y="1066800"/>
            <a:ext cx="7696200" cy="18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C:\Users\COMPAQ\Desktop\منت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705599"/>
            <a:ext cx="9144000" cy="198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OMPAQ\Desktop\Pictur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172200"/>
          </a:xfrm>
          <a:prstGeom prst="rect">
            <a:avLst/>
          </a:prstGeom>
          <a:noFill/>
        </p:spPr>
      </p:pic>
      <p:pic>
        <p:nvPicPr>
          <p:cNvPr id="5" name="Picture 4" descr="C:\Users\khalid\Desktop\4\مجلد جديد ‫‬\image01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halid\Desktop\4\مجلد جديد ‫‬\image01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38864"/>
            <a:ext cx="9144000" cy="51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halid\Desktop\2\32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2438400" cy="339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khalid\Desktop\4\مجلد جديد ‫‬\image01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AQ\Desktop\25339876-Optim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2" y="0"/>
            <a:ext cx="9150182" cy="7315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981200"/>
            <a:ext cx="92964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5700" b="1" dirty="0" smtClean="0">
                <a:solidFill>
                  <a:srgbClr val="0033CC"/>
                </a:solidFill>
                <a:latin typeface="Adobe Arabic" pitchFamily="18" charset="-78"/>
              </a:rPr>
              <a:t>أستودعكن الله الذي لا تضيع ودائعه </a:t>
            </a:r>
          </a:p>
          <a:p>
            <a:pPr algn="ctr">
              <a:lnSpc>
                <a:spcPct val="150000"/>
              </a:lnSpc>
            </a:pPr>
            <a:r>
              <a:rPr lang="ar-SA" sz="5700" b="1" dirty="0" smtClean="0">
                <a:solidFill>
                  <a:srgbClr val="800080"/>
                </a:solidFill>
                <a:latin typeface="Adobe Arabic" pitchFamily="18" charset="-78"/>
              </a:rPr>
              <a:t>”ضحى </a:t>
            </a:r>
            <a:r>
              <a:rPr lang="ar-SA" sz="5700" b="1" dirty="0" err="1" smtClean="0">
                <a:solidFill>
                  <a:srgbClr val="800080"/>
                </a:solidFill>
                <a:latin typeface="Adobe Arabic" pitchFamily="18" charset="-78"/>
              </a:rPr>
              <a:t>المغـلـوث“</a:t>
            </a:r>
            <a:endParaRPr lang="ar-SA" sz="5700" b="1" dirty="0" smtClean="0">
              <a:solidFill>
                <a:srgbClr val="800080"/>
              </a:solidFill>
              <a:latin typeface="Adobe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COMPAQ\Desktop\12362674849-Optimiz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52398" y="109981"/>
            <a:ext cx="8991601" cy="669798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685800"/>
            <a:ext cx="39624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000" b="1" dirty="0" smtClean="0">
                <a:solidFill>
                  <a:srgbClr val="FF0066"/>
                </a:solidFill>
              </a:rPr>
              <a:t>حـرف </a:t>
            </a:r>
          </a:p>
          <a:p>
            <a:pPr algn="ctr"/>
            <a:r>
              <a:rPr lang="ar-SA" sz="7000" b="1" dirty="0" smtClean="0">
                <a:solidFill>
                  <a:srgbClr val="FF0066"/>
                </a:solidFill>
              </a:rPr>
              <a:t>و </a:t>
            </a:r>
          </a:p>
          <a:p>
            <a:pPr algn="ctr"/>
            <a:r>
              <a:rPr lang="ar-SA" sz="7000" b="1" dirty="0" smtClean="0">
                <a:solidFill>
                  <a:srgbClr val="FF0066"/>
                </a:solidFill>
              </a:rPr>
              <a:t>هوايات</a:t>
            </a:r>
            <a:endParaRPr lang="en-US" sz="7000" b="1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3352800"/>
            <a:ext cx="1752600" cy="609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الوحدة السادسة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images\cliparts 2\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426" y="815756"/>
            <a:ext cx="4129891" cy="558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4"/>
          <p:cNvGrpSpPr>
            <a:grpSpLocks/>
          </p:cNvGrpSpPr>
          <p:nvPr/>
        </p:nvGrpSpPr>
        <p:grpSpPr bwMode="auto">
          <a:xfrm>
            <a:off x="2514600" y="0"/>
            <a:ext cx="6462712" cy="5181600"/>
            <a:chOff x="2451919" y="826390"/>
            <a:chExt cx="5413562" cy="3958563"/>
          </a:xfrm>
        </p:grpSpPr>
        <p:sp>
          <p:nvSpPr>
            <p:cNvPr id="7" name="نجمة مكونة من 7 نقاط 1"/>
            <p:cNvSpPr/>
            <p:nvPr/>
          </p:nvSpPr>
          <p:spPr>
            <a:xfrm rot="21403282">
              <a:off x="2451919" y="826390"/>
              <a:ext cx="5413562" cy="3958563"/>
            </a:xfrm>
            <a:prstGeom prst="star7">
              <a:avLst>
                <a:gd name="adj" fmla="val 33395"/>
                <a:gd name="hf" fmla="val 102572"/>
                <a:gd name="vf" fmla="val 105210"/>
              </a:avLst>
            </a:prstGeom>
            <a:solidFill>
              <a:srgbClr val="FFFF0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3200" b="1" dirty="0">
                <a:ln w="18415" cmpd="sng">
                  <a:noFill/>
                  <a:prstDash val="solid"/>
                </a:ln>
                <a:cs typeface="+mj-cs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3200" b="1" dirty="0">
                <a:ln w="18415" cmpd="sng">
                  <a:noFill/>
                  <a:prstDash val="solid"/>
                </a:ln>
                <a:cs typeface="+mj-cs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400" b="1" dirty="0">
                <a:ln w="18415" cmpd="sng">
                  <a:noFill/>
                  <a:prstDash val="solid"/>
                </a:ln>
                <a:cs typeface="+mj-cs"/>
              </a:endParaRPr>
            </a:p>
          </p:txBody>
        </p:sp>
        <p:sp>
          <p:nvSpPr>
            <p:cNvPr id="8" name="مستطيل 3"/>
            <p:cNvSpPr>
              <a:spLocks noChangeArrowheads="1"/>
            </p:cNvSpPr>
            <p:nvPr/>
          </p:nvSpPr>
          <p:spPr bwMode="auto">
            <a:xfrm>
              <a:off x="2771068" y="2514601"/>
              <a:ext cx="4659573" cy="1234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6600" b="1" dirty="0" smtClean="0">
                  <a:solidFill>
                    <a:srgbClr val="0070C0"/>
                  </a:solidFill>
                </a:rPr>
                <a:t>التواصل اللغوي </a:t>
              </a:r>
            </a:p>
            <a:p>
              <a:pPr algn="ctr"/>
              <a:r>
                <a:rPr lang="ar-SA" sz="3300" b="1" u="sng" dirty="0" smtClean="0">
                  <a:solidFill>
                    <a:srgbClr val="FF0000"/>
                  </a:solidFill>
                </a:rPr>
                <a:t>أتواصل شفهياً</a:t>
              </a:r>
              <a:endParaRPr lang="ar-SA" sz="3300" b="1" u="sng" dirty="0">
                <a:solidFill>
                  <a:srgbClr val="FF0000"/>
                </a:solidFill>
              </a:endParaRPr>
            </a:p>
          </p:txBody>
        </p:sp>
      </p:grpSp>
      <p:pic>
        <p:nvPicPr>
          <p:cNvPr id="9" name="Picture 10" descr="C:\Users\khalid\Desktop\4\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19838"/>
            <a:ext cx="91440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2743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SA" sz="4000" b="1" dirty="0" smtClean="0"/>
              <a:t>تخيلي أنك كاتبة صحفية</a:t>
            </a:r>
            <a:r>
              <a:rPr lang="ar-SA" sz="4000" b="1" dirty="0" smtClean="0"/>
              <a:t> </a:t>
            </a:r>
            <a:r>
              <a:rPr lang="ar-SA" sz="4000" b="1" dirty="0" smtClean="0"/>
              <a:t>و قابلت </a:t>
            </a:r>
            <a:r>
              <a:rPr lang="ar-SA" sz="4000" b="1" dirty="0" err="1" smtClean="0"/>
              <a:t>المكتشف </a:t>
            </a:r>
            <a:r>
              <a:rPr lang="ar-SA" sz="4000" b="1" dirty="0" smtClean="0"/>
              <a:t>(</a:t>
            </a:r>
            <a:r>
              <a:rPr lang="ar-SA" sz="4000" b="1" dirty="0" err="1" smtClean="0">
                <a:solidFill>
                  <a:srgbClr val="FF0000"/>
                </a:solidFill>
              </a:rPr>
              <a:t>ميكوموتو</a:t>
            </a:r>
            <a:r>
              <a:rPr lang="ar-SA" sz="4000" b="1" dirty="0" smtClean="0"/>
              <a:t>) </a:t>
            </a:r>
            <a:br>
              <a:rPr lang="ar-SA" sz="4000" b="1" dirty="0" smtClean="0"/>
            </a:br>
            <a:r>
              <a:rPr lang="ar-SA" sz="4000" b="1" dirty="0" smtClean="0"/>
              <a:t>ما الأسئلة التي ستطرحينها عليه</a:t>
            </a:r>
            <a:r>
              <a:rPr lang="ar-SA" sz="5500" b="1" dirty="0" smtClean="0">
                <a:solidFill>
                  <a:srgbClr val="FF0000"/>
                </a:solidFill>
              </a:rPr>
              <a:t>؟</a:t>
            </a:r>
            <a:endParaRPr lang="en-US" sz="55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khalid\Desktop\4\130005d9qn585ulx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5" y="-60325"/>
            <a:ext cx="9231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khalid\Desktop\4\130005d9qn585ulx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7313" y="6691312"/>
            <a:ext cx="93837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 rot="20200393">
            <a:off x="-231063" y="842886"/>
            <a:ext cx="2887486" cy="605909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7030A0"/>
            </a:solidFill>
            <a:round/>
            <a:headEnd/>
            <a:tailEnd/>
          </a:ln>
          <a:effectLst>
            <a:glow rad="101600">
              <a:srgbClr val="FF9933">
                <a:alpha val="60000"/>
              </a:srgbClr>
            </a:glow>
          </a:effectLst>
          <a:scene3d>
            <a:camera prst="perspectiveContrastingLeftFacing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anchor="ctr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200" b="1" dirty="0" smtClean="0">
                <a:solidFill>
                  <a:srgbClr val="000099"/>
                </a:solidFill>
                <a:latin typeface="Adobe Arabic" pitchFamily="18" charset="-78"/>
              </a:rPr>
              <a:t>باستخدام </a:t>
            </a:r>
            <a:r>
              <a:rPr lang="ar-SA" sz="2200" b="1" dirty="0" smtClean="0">
                <a:solidFill>
                  <a:srgbClr val="000099"/>
                </a:solidFill>
                <a:latin typeface="Adobe Arabic" pitchFamily="18" charset="-78"/>
              </a:rPr>
              <a:t>مهارة التخيل</a:t>
            </a:r>
            <a:endParaRPr lang="en-US" sz="2200" b="1" dirty="0">
              <a:solidFill>
                <a:srgbClr val="000099"/>
              </a:solidFill>
              <a:latin typeface="Adobe Arabic" pitchFamily="18" charset="-78"/>
            </a:endParaRPr>
          </a:p>
        </p:txBody>
      </p:sp>
      <p:pic>
        <p:nvPicPr>
          <p:cNvPr id="9" name="صورة 11" descr="e1e6c0f7612290d612f70e797d45dfe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2" y="223238"/>
            <a:ext cx="761905" cy="778768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971800" cy="263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3" descr="C:\Users\khalid\Desktop\1\reporter_extending_microphone_h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2819400" cy="438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05000" y="1905000"/>
            <a:ext cx="57150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b="1" dirty="0" smtClean="0">
                <a:solidFill>
                  <a:srgbClr val="FF0000"/>
                </a:solidFill>
              </a:rPr>
              <a:t>إجـراء مـقـابلـة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r>
              <a:rPr lang="ar-SA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يتوقع منك في نهاية الدرس:</a:t>
            </a:r>
            <a:endParaRPr lang="en-US" sz="5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MPAQ\Desktop\خلفيات - Optimized Images\منت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310313"/>
            <a:ext cx="9143999" cy="547687"/>
          </a:xfrm>
          <a:prstGeom prst="rect">
            <a:avLst/>
          </a:prstGeom>
          <a:noFill/>
        </p:spPr>
      </p:pic>
      <p:pic>
        <p:nvPicPr>
          <p:cNvPr id="5" name="Picture 2" descr="C:\Users\COMPAQ\Desktop\خلفيات - Optimized Images\منت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547687"/>
          </a:xfrm>
          <a:prstGeom prst="rect">
            <a:avLst/>
          </a:prstGeom>
          <a:noFill/>
        </p:spPr>
      </p:pic>
      <p:sp>
        <p:nvSpPr>
          <p:cNvPr id="7" name="مستطيل مستدير الزوايا 7"/>
          <p:cNvSpPr/>
          <p:nvPr/>
        </p:nvSpPr>
        <p:spPr>
          <a:xfrm>
            <a:off x="685800" y="2057400"/>
            <a:ext cx="8077200" cy="12192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ctr">
              <a:lnSpc>
                <a:spcPct val="150000"/>
              </a:lnSpc>
              <a:defRPr/>
            </a:pPr>
            <a:r>
              <a:rPr lang="ar-SA" sz="36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1- تعرف معنى المقابلة.</a:t>
            </a:r>
            <a:endParaRPr lang="ar-SA" sz="36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09600" y="3200400"/>
            <a:ext cx="8077200" cy="9906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ctr">
              <a:lnSpc>
                <a:spcPct val="150000"/>
              </a:lnSpc>
              <a:defRPr/>
            </a:pPr>
            <a:r>
              <a:rPr lang="ar-SA" sz="36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2- ذكر طريقة كتابة المقابلة.</a:t>
            </a:r>
            <a:endParaRPr lang="ar-SA" sz="36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9" name="مستطيل مستدير الزوايا 7"/>
          <p:cNvSpPr/>
          <p:nvPr/>
        </p:nvSpPr>
        <p:spPr>
          <a:xfrm>
            <a:off x="609600" y="4191000"/>
            <a:ext cx="8077200" cy="99060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lvl="0" indent="-514350" algn="ctr">
              <a:lnSpc>
                <a:spcPct val="150000"/>
              </a:lnSpc>
              <a:defRPr/>
            </a:pPr>
            <a:r>
              <a:rPr lang="ar-SA" sz="3600" b="1" dirty="0" smtClean="0">
                <a:ln w="18415" cmpd="sng">
                  <a:noFill/>
                  <a:prstDash val="solid"/>
                </a:ln>
                <a:solidFill>
                  <a:srgbClr val="0000CC"/>
                </a:solidFill>
              </a:rPr>
              <a:t>3- إجراء مقابلة.</a:t>
            </a:r>
            <a:endParaRPr lang="ar-SA" sz="3600" b="1" dirty="0">
              <a:ln w="18415" cmpd="sng">
                <a:noFill/>
                <a:prstDash val="solid"/>
              </a:ln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1828800"/>
            <a:ext cx="9144000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400" b="1" i="0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j-lt"/>
                <a:ea typeface="+mj-ea"/>
              </a:rPr>
              <a:t>أفتح كتاب الطالبة على</a:t>
            </a:r>
            <a:r>
              <a:rPr kumimoji="0" lang="ar-SA" sz="6400" b="1" i="0" strike="noStrike" kern="1200" cap="none" spc="0" normalizeH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j-lt"/>
                <a:ea typeface="+mj-ea"/>
              </a:rPr>
              <a:t> </a:t>
            </a:r>
            <a:r>
              <a:rPr kumimoji="0" lang="ar-SA" sz="6400" b="1" i="0" strike="noStrike" kern="1200" cap="none" spc="0" normalizeH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j-lt"/>
                <a:ea typeface="+mj-ea"/>
              </a:rPr>
              <a:t>صـ</a:t>
            </a:r>
            <a:r>
              <a:rPr kumimoji="0" lang="ar-SA" sz="6400" b="1" i="0" strike="noStrike" kern="1200" cap="none" spc="0" normalizeH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j-lt"/>
                <a:ea typeface="+mj-ea"/>
              </a:rPr>
              <a:t> </a:t>
            </a:r>
            <a:r>
              <a:rPr kumimoji="0" lang="ar-SA" sz="6600" b="1" i="0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</a:rPr>
              <a:t>197</a:t>
            </a:r>
            <a:endParaRPr kumimoji="0" lang="ar-SA" sz="6600" b="1" i="0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6000" b="1" i="0" strike="noStrike" kern="1200" cap="none" spc="0" normalizeH="0" noProof="0" dirty="0" smtClean="0">
              <a:ln>
                <a:noFill/>
              </a:ln>
              <a:solidFill>
                <a:srgbClr val="0C22C4"/>
              </a:solidFill>
              <a:effectLst/>
              <a:uLnTx/>
              <a:uFillTx/>
              <a:latin typeface="+mj-lt"/>
              <a:ea typeface="+mj-ea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strike="noStrike" kern="1200" cap="none" spc="0" normalizeH="0" baseline="0" noProof="0" dirty="0">
              <a:ln>
                <a:noFill/>
              </a:ln>
              <a:solidFill>
                <a:srgbClr val="0C22C4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  <p:pic>
        <p:nvPicPr>
          <p:cNvPr id="3" name="Picture 9" descr="C:\Users\khalid\Desktop\4\005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294" y="4038599"/>
            <a:ext cx="3067706" cy="23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khalid\Desktop\4\مجلد جديد ‫‬\image01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halid\Desktop\4\مجلد جديد ‫‬\image01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38864"/>
            <a:ext cx="9144000" cy="51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OMPAQ\Desktop\Picture1-Optimiz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AQ\Desktop\Picture2-Optimiz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2051" name="Picture 3" descr="C:\Users\COMPAQ\Desktop\Picture3-Optimiz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352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تخيلي أنك كاتبة صحفية و قابلت المكتشف (ميكوموتو)  ما الأسئلة التي ستطرحينها عليه؟</vt:lpstr>
      <vt:lpstr>Slide 5</vt:lpstr>
      <vt:lpstr>يتوقع منك في نهاية الدرس:</vt:lpstr>
      <vt:lpstr>Slide 7</vt:lpstr>
      <vt:lpstr>Slide 8</vt:lpstr>
      <vt:lpstr>Slide 9</vt:lpstr>
      <vt:lpstr>Slide 10</vt:lpstr>
      <vt:lpstr>ما تعريف المقابلة؟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COMPAQ</cp:lastModifiedBy>
  <cp:revision>31</cp:revision>
  <dcterms:created xsi:type="dcterms:W3CDTF">2013-03-23T19:44:12Z</dcterms:created>
  <dcterms:modified xsi:type="dcterms:W3CDTF">2013-03-24T08:32:39Z</dcterms:modified>
</cp:coreProperties>
</file>