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75" r:id="rId3"/>
    <p:sldId id="257" r:id="rId4"/>
    <p:sldId id="256" r:id="rId5"/>
    <p:sldId id="258" r:id="rId6"/>
    <p:sldId id="259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9999"/>
    <a:srgbClr val="FFCC66"/>
    <a:srgbClr val="CC99FF"/>
    <a:srgbClr val="00CC99"/>
    <a:srgbClr val="FFFF66"/>
    <a:srgbClr val="66FFFF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E121-28BB-46D8-9484-67CB393706AF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C5CB-4A14-4014-99D2-D3E4B151A55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كيف تنمو </a:t>
            </a:r>
            <a:r>
              <a:rPr lang="ar-SA" sz="11500" dirty="0" err="1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النباتات؟</a:t>
            </a:r>
            <a:endParaRPr lang="ar-SA" sz="11500" dirty="0">
              <a:solidFill>
                <a:schemeClr val="accent2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484784"/>
            <a:ext cx="907721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هل تعلم أنك عندما تأكل الذرة أو </a:t>
            </a:r>
            <a:r>
              <a:rPr lang="ar-SA" sz="3200" dirty="0" err="1" smtClean="0">
                <a:solidFill>
                  <a:srgbClr val="FF0000"/>
                </a:solidFill>
              </a:rPr>
              <a:t>البازلاء</a:t>
            </a:r>
            <a:r>
              <a:rPr lang="ar-SA" sz="3200" dirty="0" smtClean="0">
                <a:solidFill>
                  <a:srgbClr val="FF0000"/>
                </a:solidFill>
              </a:rPr>
              <a:t> أو </a:t>
            </a:r>
            <a:r>
              <a:rPr lang="ar-SA" sz="3200" dirty="0" err="1" smtClean="0">
                <a:solidFill>
                  <a:srgbClr val="FF0000"/>
                </a:solidFill>
              </a:rPr>
              <a:t>الجوز</a:t>
            </a:r>
            <a:r>
              <a:rPr lang="ar-SA" sz="3200" dirty="0" smtClean="0">
                <a:solidFill>
                  <a:srgbClr val="FF0000"/>
                </a:solidFill>
              </a:rPr>
              <a:t> فإنك تأكل بذورا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؟للبذور أشكال </a:t>
            </a:r>
            <a:r>
              <a:rPr lang="ar-SA" sz="3200" dirty="0" err="1" smtClean="0">
                <a:solidFill>
                  <a:schemeClr val="accent2">
                    <a:lumMod val="75000"/>
                  </a:schemeClr>
                </a:solidFill>
              </a:rPr>
              <a:t>وحجوم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 مختلفة فبعضها كبير الحجم </a:t>
            </a:r>
            <a:r>
              <a:rPr lang="ar-SA" sz="3200" dirty="0" err="1" smtClean="0">
                <a:solidFill>
                  <a:schemeClr val="accent2">
                    <a:lumMod val="75000"/>
                  </a:schemeClr>
                </a:solidFill>
              </a:rPr>
              <a:t>كالفاصولياء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البيضاء وبعضها صغير كبذور السمسم أو العدس وسواء كان حجمها كبيرا أو صغيرا فإنها جميعا لها نفس </a:t>
            </a:r>
            <a:r>
              <a:rPr lang="ar-SA" sz="3200" dirty="0" err="1" smtClean="0">
                <a:solidFill>
                  <a:schemeClr val="accent2">
                    <a:lumMod val="75000"/>
                  </a:schemeClr>
                </a:solidFill>
              </a:rPr>
              <a:t>الوظيفة</a:t>
            </a:r>
            <a:r>
              <a:rPr lang="ar-SA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3200" dirty="0" err="1" smtClean="0">
                <a:solidFill>
                  <a:srgbClr val="FF0000"/>
                </a:solidFill>
              </a:rPr>
              <a:t>ماهي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err="1" smtClean="0">
                <a:solidFill>
                  <a:srgbClr val="FF0000"/>
                </a:solidFill>
              </a:rPr>
              <a:t>البذرة؟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البذرة</a:t>
            </a: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تركيب يمكن ان ينمو ويصير نباتا جديدا.وتحمل البذرة الجنين“</a:t>
            </a:r>
            <a:r>
              <a:rPr lang="ar-SA" sz="3200" dirty="0" err="1" smtClean="0">
                <a:solidFill>
                  <a:schemeClr val="accent2">
                    <a:lumMod val="75000"/>
                  </a:schemeClr>
                </a:solidFill>
              </a:rPr>
              <a:t>ماهو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200" dirty="0" err="1" smtClean="0">
                <a:solidFill>
                  <a:srgbClr val="FF0000"/>
                </a:solidFill>
              </a:rPr>
              <a:t>الجنين؟</a:t>
            </a: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وهو جزء صغير في النبات يستمد غذاؤه المخزون في البذرة </a:t>
            </a:r>
            <a:r>
              <a:rPr lang="ar-SA" sz="3200" dirty="0" err="1" smtClean="0">
                <a:solidFill>
                  <a:schemeClr val="accent2">
                    <a:lumMod val="75000"/>
                  </a:schemeClr>
                </a:solidFill>
              </a:rPr>
              <a:t>لينمو.</a:t>
            </a:r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 كما أن للبذرة غلاف صلب يحمي الجنين.عند زراعة البذرة في التربة تكون قادرة على الإنبات أو البدء في النمو وتحتاج البذرة </a:t>
            </a:r>
          </a:p>
          <a:p>
            <a:pPr algn="ctr"/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للماء والغذاء ودرجة حرارة مناسبة لتنبت.ويمكن للبذرة أن تتوقف عن الإنبات أو النمو عدة أشهر أو سنوات إلى أن تتحسن </a:t>
            </a:r>
          </a:p>
          <a:p>
            <a:pPr algn="ctr"/>
            <a:r>
              <a:rPr lang="ar-SA" sz="3200" dirty="0" smtClean="0">
                <a:solidFill>
                  <a:schemeClr val="accent2">
                    <a:lumMod val="75000"/>
                  </a:schemeClr>
                </a:solidFill>
              </a:rPr>
              <a:t>الظروف الخارجية.</a:t>
            </a:r>
            <a:endParaRPr lang="ar-S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7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9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3635896" y="332656"/>
            <a:ext cx="5508105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عندما تبدأ البذور في النمو تمتص الماء حتى تنتفخ </a:t>
            </a:r>
          </a:p>
          <a:p>
            <a:pPr algn="ctr"/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وتكسر الغلاف الخارجي فينمو الجنين من البذرة إلى </a:t>
            </a:r>
          </a:p>
          <a:p>
            <a:pPr algn="ctr"/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نبتة صغيرة أو شجرة صغيرة تنمو فيما بعد شجرة او</a:t>
            </a:r>
          </a:p>
          <a:p>
            <a:pPr algn="ctr"/>
            <a:r>
              <a:rPr lang="ar-S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نبات كبير.</a:t>
            </a:r>
            <a:endParaRPr lang="ar-SA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ar-SA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كيف تكون النباتات </a:t>
            </a:r>
            <a:r>
              <a:rPr lang="ar-SA" sz="9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البذور؟</a:t>
            </a:r>
            <a:endParaRPr lang="ar-SA" sz="9600" dirty="0">
              <a:solidFill>
                <a:schemeClr val="tx2">
                  <a:lumMod val="60000"/>
                  <a:lumOff val="4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412776"/>
            <a:ext cx="91440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الأزهار الجميلة ذات الرائحة الزكية لها دور مهم في تكاثر كثير من النباتات.الزهرة جزء من النبات يكون البذور والثمار</a:t>
            </a:r>
          </a:p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أحيانا.والنباتات التي تكون فيها أزهار لتكوين البذور تسمى النباتات الزهرية.وتحتوي الزهرة على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جزئين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 ذكري وأنثوي </a:t>
            </a:r>
          </a:p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يساعدان على تكوين البذور الجزء الذكري ينتج حبوب اللقاح أما الجزء الأنثوي ينتج البويضات.تنتقل حبوب اللقاح من </a:t>
            </a:r>
          </a:p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الجزء الذكري إلى الجزء الأنثوي في الزهرة نفسها أو من زهرة إلى أخرى بواسطة الرياح أو الحشرات مثل النحل.ويسمى</a:t>
            </a:r>
          </a:p>
          <a:p>
            <a:pPr algn="ctr"/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إنتقال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 حبوب اللقاح من الجزء الذكري إلى الجزء الأنثوي التلقيح.وبعد اللقاح تندمج حبة اللقاح و البويضة معا ليكونا بذرة.</a:t>
            </a:r>
          </a:p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في النباتات الزهرية تتكون الثمار حول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البذور 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.الثمرة تركيب أو جزء في النبات يحمل بداخله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البذور.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4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Autofit/>
          </a:bodyPr>
          <a:lstStyle/>
          <a:p>
            <a:r>
              <a:rPr lang="ar-SA" sz="11500" dirty="0" err="1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إنتقال</a:t>
            </a:r>
            <a:r>
              <a:rPr lang="ar-SA" sz="11500" dirty="0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 البذور.</a:t>
            </a:r>
            <a:endParaRPr lang="ar-SA" sz="11500" dirty="0">
              <a:solidFill>
                <a:schemeClr val="accent2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196752"/>
            <a:ext cx="914921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قبل أن تنبت البذرة لابد أن تجد طريقها إلى التربة فكيف تصل إلى التربة؟تسقط بعض البذور على التربة فتتحلل وتبقى البذور</a:t>
            </a:r>
          </a:p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في التربة كم ان بعض البذور ومنها بذور نبات الحنظل ينقلها الماء و الرياح كذلك تساهم الحيوانات في نقل البذور أيضا.فبذور </a:t>
            </a:r>
          </a:p>
          <a:p>
            <a:pPr algn="ctr"/>
            <a:r>
              <a:rPr lang="ar-SA" sz="3600" dirty="0" err="1" smtClean="0">
                <a:solidFill>
                  <a:schemeClr val="accent6">
                    <a:lumMod val="50000"/>
                  </a:schemeClr>
                </a:solidFill>
              </a:rPr>
              <a:t>الجوز</a:t>
            </a: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 مثلا تدفنها السناجب في التربة وتتعلق البذور ذات الأشواك في فرو بعض الحيوانات فتنتقل إلى مكان جديد وعندما تأكل</a:t>
            </a:r>
          </a:p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الحيوانات الثمار تمر البذور خلال جسمها فتخرج مع فضلاتها ثم إلى التربة حيث تنمو.</a:t>
            </a:r>
            <a:endParaRPr lang="ar-S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652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ar-SA" sz="8800" dirty="0" smtClean="0">
                <a:solidFill>
                  <a:schemeClr val="accent3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ما دورة حياة النباتات </a:t>
            </a:r>
            <a:r>
              <a:rPr lang="ar-SA" sz="8800" dirty="0" err="1" smtClean="0">
                <a:solidFill>
                  <a:schemeClr val="accent3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الزهرية ؟</a:t>
            </a:r>
            <a:endParaRPr lang="ar-SA" sz="8800" dirty="0">
              <a:solidFill>
                <a:schemeClr val="accent3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48376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2483768" y="1268760"/>
            <a:ext cx="666023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إنبات النبات ونموه وتكاثره يسمى دوره حياة النبات.دورة الحياة هي مراحل حياة المخلوق </a:t>
            </a:r>
          </a:p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الحي.إن النبات ينمو ويتكاثر.ثم يموت ويتفكك.ويصير جزءا من </a:t>
            </a:r>
            <a:r>
              <a:rPr lang="ar-SA" sz="3600" dirty="0" err="1" smtClean="0">
                <a:solidFill>
                  <a:schemeClr val="accent6">
                    <a:lumMod val="50000"/>
                  </a:schemeClr>
                </a:solidFill>
              </a:rPr>
              <a:t>الترية</a:t>
            </a: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 ويساعد نباتات أخرى</a:t>
            </a:r>
          </a:p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على النمو معظم النباتات نباتات زهرية تنمو من بذرة إلى ان تصير نباتا مكتمل النمو.و</a:t>
            </a:r>
          </a:p>
          <a:p>
            <a:pPr algn="ctr"/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</a:rPr>
              <a:t>النبات مكتمل النمو يتكاثر ويكون بذورا جديدة.</a:t>
            </a:r>
            <a:endParaRPr lang="ar-S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399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نبا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0" y="188640"/>
            <a:ext cx="9144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3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دورة حياة النباتات</a:t>
            </a:r>
            <a:endParaRPr lang="ar-SA" sz="13800" dirty="0">
              <a:solidFill>
                <a:schemeClr val="accent6">
                  <a:lumMod val="60000"/>
                  <a:lumOff val="4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9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الأهداف:</a:t>
            </a:r>
            <a:endParaRPr lang="ar-SA" sz="9600" dirty="0">
              <a:solidFill>
                <a:schemeClr val="tx2">
                  <a:lumMod val="60000"/>
                  <a:lumOff val="4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5" name="صورة 4" descr="imagesCA1OCJH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4644008" y="1628800"/>
            <a:ext cx="4499992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</a:rPr>
              <a:t>*يفهم كيفية نمو النباتات وتكاثره.</a:t>
            </a:r>
          </a:p>
          <a:p>
            <a:pPr algn="ctr"/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</a:rPr>
              <a:t>*يتعرف على مراحل دورات حياة أنواع مختلفة من النباتات.</a:t>
            </a:r>
            <a:endParaRPr lang="ar-S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التهيئة:</a:t>
            </a:r>
            <a:endParaRPr lang="ar-SA" sz="8800" dirty="0">
              <a:solidFill>
                <a:schemeClr val="accent1">
                  <a:lumMod val="60000"/>
                  <a:lumOff val="40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1520" y="1484783"/>
          <a:ext cx="8640960" cy="5184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2001418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latin typeface="Aldhabi" pitchFamily="2" charset="-78"/>
                          <a:cs typeface="Aldhabi" pitchFamily="2" charset="-78"/>
                        </a:rPr>
                        <a:t>ماذا </a:t>
                      </a:r>
                      <a:r>
                        <a:rPr lang="ar-SA" sz="6000" dirty="0" err="1" smtClean="0">
                          <a:latin typeface="Aldhabi" pitchFamily="2" charset="-78"/>
                          <a:cs typeface="Aldhabi" pitchFamily="2" charset="-78"/>
                        </a:rPr>
                        <a:t>أعرف؟</a:t>
                      </a:r>
                      <a:endParaRPr lang="ar-SA" sz="6000" dirty="0">
                        <a:latin typeface="Aldhabi" pitchFamily="2" charset="-78"/>
                        <a:cs typeface="Aldhab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latin typeface="Aldhabi" pitchFamily="2" charset="-78"/>
                          <a:cs typeface="Aldhabi" pitchFamily="2" charset="-78"/>
                        </a:rPr>
                        <a:t>ماذا أريد أن </a:t>
                      </a:r>
                      <a:r>
                        <a:rPr lang="ar-SA" sz="6000" dirty="0" err="1" smtClean="0">
                          <a:latin typeface="Aldhabi" pitchFamily="2" charset="-78"/>
                          <a:cs typeface="Aldhabi" pitchFamily="2" charset="-78"/>
                        </a:rPr>
                        <a:t>أعرف؟</a:t>
                      </a:r>
                      <a:endParaRPr lang="ar-SA" sz="6000" dirty="0">
                        <a:latin typeface="Aldhabi" pitchFamily="2" charset="-78"/>
                        <a:cs typeface="Aldhabi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 smtClean="0">
                          <a:latin typeface="Aldhabi" pitchFamily="2" charset="-78"/>
                          <a:cs typeface="Aldhabi" pitchFamily="2" charset="-78"/>
                        </a:rPr>
                        <a:t>ماذا </a:t>
                      </a:r>
                      <a:r>
                        <a:rPr lang="ar-SA" sz="6000" dirty="0" err="1" smtClean="0">
                          <a:latin typeface="Aldhabi" pitchFamily="2" charset="-78"/>
                          <a:cs typeface="Aldhabi" pitchFamily="2" charset="-78"/>
                        </a:rPr>
                        <a:t>تعلمت؟</a:t>
                      </a:r>
                      <a:endParaRPr lang="ar-SA" sz="6000" dirty="0">
                        <a:latin typeface="Aldhabi" pitchFamily="2" charset="-78"/>
                        <a:cs typeface="Aldhabi" pitchFamily="2" charset="-78"/>
                      </a:endParaRPr>
                    </a:p>
                  </a:txBody>
                  <a:tcPr/>
                </a:tc>
              </a:tr>
              <a:tr h="15915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9157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ar-SA" sz="8000" dirty="0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تقويم المعرفة </a:t>
            </a:r>
            <a:r>
              <a:rPr lang="ar-SA" sz="8000" dirty="0" err="1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السابقة:</a:t>
            </a:r>
            <a:endParaRPr lang="ar-SA" sz="8000" dirty="0">
              <a:solidFill>
                <a:schemeClr val="accent2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3" name="صورة 2" descr="imagesCA221D9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860032" y="1556792"/>
            <a:ext cx="42839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5">
                    <a:lumMod val="75000"/>
                  </a:schemeClr>
                </a:solidFill>
              </a:rPr>
              <a:t>*ما الخطوات التي تشكل جزءا أساسيا في دورة حياة </a:t>
            </a:r>
            <a:r>
              <a:rPr lang="ar-SA" sz="5400" dirty="0" err="1" smtClean="0">
                <a:solidFill>
                  <a:schemeClr val="accent5">
                    <a:lumMod val="75000"/>
                  </a:schemeClr>
                </a:solidFill>
              </a:rPr>
              <a:t>النبات؟</a:t>
            </a:r>
            <a:endParaRPr lang="ar-SA" sz="5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ar-SA" sz="54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ar-SA" sz="5400" dirty="0" err="1" smtClean="0">
                <a:solidFill>
                  <a:schemeClr val="accent5">
                    <a:lumMod val="75000"/>
                  </a:schemeClr>
                </a:solidFill>
              </a:rPr>
              <a:t>لمذا</a:t>
            </a:r>
            <a:r>
              <a:rPr lang="ar-SA" sz="5400" dirty="0" smtClean="0">
                <a:solidFill>
                  <a:schemeClr val="accent5">
                    <a:lumMod val="75000"/>
                  </a:schemeClr>
                </a:solidFill>
              </a:rPr>
              <a:t> يتكاثر </a:t>
            </a:r>
            <a:r>
              <a:rPr lang="ar-SA" sz="5400" dirty="0" err="1" smtClean="0">
                <a:solidFill>
                  <a:schemeClr val="accent5">
                    <a:lumMod val="75000"/>
                  </a:schemeClr>
                </a:solidFill>
              </a:rPr>
              <a:t>النبات؟</a:t>
            </a:r>
            <a:endParaRPr lang="ar-SA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55081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5446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448</Words>
  <Application>Microsoft Office PowerPoint</Application>
  <PresentationFormat>عرض على الشاشة (3:4)‏</PresentationFormat>
  <Paragraphs>37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الشريحة 1</vt:lpstr>
      <vt:lpstr>الشريحة 2</vt:lpstr>
      <vt:lpstr>الشريحة 3</vt:lpstr>
      <vt:lpstr>الأهداف:</vt:lpstr>
      <vt:lpstr>التهيئة:</vt:lpstr>
      <vt:lpstr>تقويم المعرفة السابقة:</vt:lpstr>
      <vt:lpstr>الشريحة 7</vt:lpstr>
      <vt:lpstr>الشريحة 8</vt:lpstr>
      <vt:lpstr>الشريحة 9</vt:lpstr>
      <vt:lpstr>كيف تنمو النباتات؟</vt:lpstr>
      <vt:lpstr>الشريحة 11</vt:lpstr>
      <vt:lpstr>الشريحة 12</vt:lpstr>
      <vt:lpstr>الشريحة 13</vt:lpstr>
      <vt:lpstr>كيف تكون النباتات البذور؟</vt:lpstr>
      <vt:lpstr>الشريحة 15</vt:lpstr>
      <vt:lpstr>الشريحة 16</vt:lpstr>
      <vt:lpstr>إنتقال البذور.</vt:lpstr>
      <vt:lpstr>الشريحة 18</vt:lpstr>
      <vt:lpstr>الشريحة 19</vt:lpstr>
      <vt:lpstr>ما دورة حياة النباتات الزهرية ؟</vt:lpstr>
      <vt:lpstr>الشريحة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17</cp:revision>
  <dcterms:created xsi:type="dcterms:W3CDTF">2014-07-25T19:04:17Z</dcterms:created>
  <dcterms:modified xsi:type="dcterms:W3CDTF">2014-08-28T04:39:13Z</dcterms:modified>
</cp:coreProperties>
</file>