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6"/>
  </p:notesMasterIdLst>
  <p:sldIdLst>
    <p:sldId id="29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74" r:id="rId13"/>
    <p:sldId id="275" r:id="rId14"/>
    <p:sldId id="266" r:id="rId15"/>
    <p:sldId id="267" r:id="rId16"/>
    <p:sldId id="288" r:id="rId17"/>
    <p:sldId id="289" r:id="rId18"/>
    <p:sldId id="290" r:id="rId19"/>
    <p:sldId id="276" r:id="rId20"/>
    <p:sldId id="278" r:id="rId21"/>
    <p:sldId id="268" r:id="rId22"/>
    <p:sldId id="269" r:id="rId23"/>
    <p:sldId id="270" r:id="rId24"/>
    <p:sldId id="271" r:id="rId25"/>
    <p:sldId id="272" r:id="rId26"/>
    <p:sldId id="279" r:id="rId27"/>
    <p:sldId id="280" r:id="rId28"/>
    <p:sldId id="281" r:id="rId29"/>
    <p:sldId id="282" r:id="rId30"/>
    <p:sldId id="284" r:id="rId31"/>
    <p:sldId id="283" r:id="rId32"/>
    <p:sldId id="285" r:id="rId33"/>
    <p:sldId id="286" r:id="rId34"/>
    <p:sldId id="287" r:id="rId35"/>
  </p:sldIdLst>
  <p:sldSz cx="9144000" cy="6858000" type="screen4x3"/>
  <p:notesSz cx="6858000" cy="9144000"/>
  <p:defaultTextStyle>
    <a:defPPr>
      <a:defRPr lang="ar-E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FF"/>
    <a:srgbClr val="FF0000"/>
    <a:srgbClr val="00FF00"/>
    <a:srgbClr val="000099"/>
    <a:srgbClr val="FF0066"/>
    <a:srgbClr val="A50021"/>
    <a:srgbClr val="CC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نمط داكن 1 - تميي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1754" autoAdjust="0"/>
    <p:restoredTop sz="94660"/>
  </p:normalViewPr>
  <p:slideViewPr>
    <p:cSldViewPr>
      <p:cViewPr varScale="1">
        <p:scale>
          <a:sx n="66" d="100"/>
          <a:sy n="66" d="100"/>
        </p:scale>
        <p:origin x="-18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49E45E6-133F-4D54-8313-75E4F2B27403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66547A-C125-474A-9F72-21ADDA55938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EG" smtClean="0"/>
          </a:p>
        </p:txBody>
      </p:sp>
      <p:sp>
        <p:nvSpPr>
          <p:cNvPr id="3789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921A15-DCEE-4936-A64B-21158A918687}" type="slidenum">
              <a:rPr lang="ar-SA" smtClean="0"/>
              <a:pPr/>
              <a:t>1</a:t>
            </a:fld>
            <a:endParaRPr lang="ar-S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3891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001344-289D-4480-AFFF-18560FB9356B}" type="slidenum">
              <a:rPr lang="ar-SA" smtClean="0"/>
              <a:pPr/>
              <a:t>20</a:t>
            </a:fld>
            <a:endParaRPr lang="ar-S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56FE2-C34A-4D4F-AEE5-DF9039D7A4B3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D87FA-93F3-4713-AD49-B287D7C38F2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ipe dir="u"/>
    <p:sndAc>
      <p:stSnd>
        <p:snd r:embed="rId1" name="camera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F47B8-AB78-4138-98AC-7B34C2C74EE5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1B0E0-71E4-41F7-9528-81F7C290B34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ipe dir="u"/>
    <p:sndAc>
      <p:stSnd>
        <p:snd r:embed="rId1" name="camera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41CD6-40E9-4AB7-812B-B7FC378B87CA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52DC1-EBC7-43DB-A099-6C4CBCECCF4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ipe dir="u"/>
    <p:sndAc>
      <p:stSnd>
        <p:snd r:embed="rId1" name="camera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79A62-0B40-4988-91EF-B26B897DACD2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D8290-F785-4DF3-9E7A-4C2BEB952FD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ipe dir="u"/>
    <p:sndAc>
      <p:stSnd>
        <p:snd r:embed="rId1" name="camera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3A7C0-705F-4367-A9A6-0FF58DB71C2D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404DE-4F4A-4F8D-B7FD-F9477125385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ipe dir="u"/>
    <p:sndAc>
      <p:stSnd>
        <p:snd r:embed="rId1" name="camera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06025-054C-43C4-8DDB-8C88D3AE2F94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ACD3F-5AB7-443C-87B3-9D87F048491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ipe dir="u"/>
    <p:sndAc>
      <p:stSnd>
        <p:snd r:embed="rId1" name="camera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CF40-E3F2-4706-BD90-7A6CDD7D4677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A675B-13DA-41A5-8433-DAA13D362CF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ipe dir="u"/>
    <p:sndAc>
      <p:stSnd>
        <p:snd r:embed="rId1" name="camera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4FF41-D452-4887-950A-A00ACDCE8C38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54E79-CE47-4D7C-AE28-8D1124EF86D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ipe dir="u"/>
    <p:sndAc>
      <p:stSnd>
        <p:snd r:embed="rId1" name="camera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1EABD-F64C-477E-BC70-F3E30C5BC75E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A35DB-9515-411F-906D-907D67055C4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ipe dir="u"/>
    <p:sndAc>
      <p:stSnd>
        <p:snd r:embed="rId1" name="camera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BBB97-439C-4D71-AD49-0B3EF60A6E3C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13DB5-76C5-4A7C-9ECE-46BE9D7FE45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ipe dir="u"/>
    <p:sndAc>
      <p:stSnd>
        <p:snd r:embed="rId1" name="camera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5F1BB-9526-404B-8863-24794A94797B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AEF32-834A-489A-847C-2B24003D725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ipe dir="u"/>
    <p:sndAc>
      <p:stSnd>
        <p:snd r:embed="rId1" name="camera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8DE6D7-8675-4B0C-B428-4AAE7A5D153B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88A90E-72D8-4E4E-87DB-5F4C9E31BD1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u"/>
    <p:sndAc>
      <p:stSnd>
        <p:snd r:embed="rId13" name="camera.wav" builtIn="1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1.wav"/><Relationship Id="rId13" Type="http://schemas.openxmlformats.org/officeDocument/2006/relationships/audio" Target="../media/audio75.wav"/><Relationship Id="rId18" Type="http://schemas.openxmlformats.org/officeDocument/2006/relationships/audio" Target="../media/audio80.wav"/><Relationship Id="rId3" Type="http://schemas.openxmlformats.org/officeDocument/2006/relationships/audio" Target="../media/audio66.wav"/><Relationship Id="rId7" Type="http://schemas.openxmlformats.org/officeDocument/2006/relationships/audio" Target="../media/audio70.wav"/><Relationship Id="rId12" Type="http://schemas.openxmlformats.org/officeDocument/2006/relationships/audio" Target="../media/audio74.wav"/><Relationship Id="rId17" Type="http://schemas.openxmlformats.org/officeDocument/2006/relationships/audio" Target="../media/audio79.wav"/><Relationship Id="rId2" Type="http://schemas.openxmlformats.org/officeDocument/2006/relationships/audio" Target="../media/audio8.wav"/><Relationship Id="rId16" Type="http://schemas.openxmlformats.org/officeDocument/2006/relationships/audio" Target="../media/audio7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9.wav"/><Relationship Id="rId11" Type="http://schemas.openxmlformats.org/officeDocument/2006/relationships/audio" Target="../media/audio54.wav"/><Relationship Id="rId5" Type="http://schemas.openxmlformats.org/officeDocument/2006/relationships/audio" Target="../media/audio68.wav"/><Relationship Id="rId15" Type="http://schemas.openxmlformats.org/officeDocument/2006/relationships/audio" Target="../media/audio77.wav"/><Relationship Id="rId10" Type="http://schemas.openxmlformats.org/officeDocument/2006/relationships/audio" Target="../media/audio73.wav"/><Relationship Id="rId19" Type="http://schemas.openxmlformats.org/officeDocument/2006/relationships/image" Target="../media/image15.jpeg"/><Relationship Id="rId4" Type="http://schemas.openxmlformats.org/officeDocument/2006/relationships/audio" Target="../media/audio67.wav"/><Relationship Id="rId9" Type="http://schemas.openxmlformats.org/officeDocument/2006/relationships/audio" Target="../media/audio72.wav"/><Relationship Id="rId14" Type="http://schemas.openxmlformats.org/officeDocument/2006/relationships/audio" Target="../media/audio7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88.wav"/><Relationship Id="rId3" Type="http://schemas.openxmlformats.org/officeDocument/2006/relationships/audio" Target="../media/audio81.wav"/><Relationship Id="rId7" Type="http://schemas.openxmlformats.org/officeDocument/2006/relationships/audio" Target="../media/audio84.wav"/><Relationship Id="rId12" Type="http://schemas.openxmlformats.org/officeDocument/2006/relationships/audio" Target="../media/audio8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3.wav"/><Relationship Id="rId11" Type="http://schemas.openxmlformats.org/officeDocument/2006/relationships/audio" Target="../media/audio86.wav"/><Relationship Id="rId5" Type="http://schemas.openxmlformats.org/officeDocument/2006/relationships/audio" Target="../media/audio51.wav"/><Relationship Id="rId15" Type="http://schemas.openxmlformats.org/officeDocument/2006/relationships/image" Target="../media/image16.jpeg"/><Relationship Id="rId10" Type="http://schemas.openxmlformats.org/officeDocument/2006/relationships/audio" Target="../media/audio85.wav"/><Relationship Id="rId4" Type="http://schemas.openxmlformats.org/officeDocument/2006/relationships/audio" Target="../media/audio82.wav"/><Relationship Id="rId9" Type="http://schemas.openxmlformats.org/officeDocument/2006/relationships/audio" Target="../media/audio52.wav"/><Relationship Id="rId14" Type="http://schemas.openxmlformats.org/officeDocument/2006/relationships/audio" Target="../media/audio89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4.wav"/><Relationship Id="rId3" Type="http://schemas.openxmlformats.org/officeDocument/2006/relationships/audio" Target="../media/audio90.wav"/><Relationship Id="rId7" Type="http://schemas.openxmlformats.org/officeDocument/2006/relationships/audio" Target="../media/audio9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4.wav"/><Relationship Id="rId5" Type="http://schemas.openxmlformats.org/officeDocument/2006/relationships/audio" Target="../media/audio92.wav"/><Relationship Id="rId4" Type="http://schemas.openxmlformats.org/officeDocument/2006/relationships/audio" Target="../media/audio91.wav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7.wav"/><Relationship Id="rId5" Type="http://schemas.openxmlformats.org/officeDocument/2006/relationships/audio" Target="../media/audio96.wav"/><Relationship Id="rId4" Type="http://schemas.openxmlformats.org/officeDocument/2006/relationships/audio" Target="../media/audio95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2.wav"/><Relationship Id="rId13" Type="http://schemas.openxmlformats.org/officeDocument/2006/relationships/audio" Target="../media/audio107.wav"/><Relationship Id="rId3" Type="http://schemas.openxmlformats.org/officeDocument/2006/relationships/audio" Target="../media/audio98.wav"/><Relationship Id="rId7" Type="http://schemas.openxmlformats.org/officeDocument/2006/relationships/audio" Target="../media/audio101.wav"/><Relationship Id="rId12" Type="http://schemas.openxmlformats.org/officeDocument/2006/relationships/audio" Target="../media/audio10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0.wav"/><Relationship Id="rId11" Type="http://schemas.openxmlformats.org/officeDocument/2006/relationships/audio" Target="../media/audio105.wav"/><Relationship Id="rId5" Type="http://schemas.openxmlformats.org/officeDocument/2006/relationships/audio" Target="../media/audio84.wav"/><Relationship Id="rId15" Type="http://schemas.openxmlformats.org/officeDocument/2006/relationships/image" Target="../media/image18.jpeg"/><Relationship Id="rId10" Type="http://schemas.openxmlformats.org/officeDocument/2006/relationships/audio" Target="../media/audio104.wav"/><Relationship Id="rId4" Type="http://schemas.openxmlformats.org/officeDocument/2006/relationships/audio" Target="../media/audio99.wav"/><Relationship Id="rId9" Type="http://schemas.openxmlformats.org/officeDocument/2006/relationships/audio" Target="../media/audio103.wav"/><Relationship Id="rId1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7" Type="http://schemas.openxmlformats.org/officeDocument/2006/relationships/image" Target="../media/image1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0.wav"/><Relationship Id="rId5" Type="http://schemas.openxmlformats.org/officeDocument/2006/relationships/audio" Target="../media/audio109.wav"/><Relationship Id="rId4" Type="http://schemas.openxmlformats.org/officeDocument/2006/relationships/audio" Target="../media/audio10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113.wav"/><Relationship Id="rId4" Type="http://schemas.openxmlformats.org/officeDocument/2006/relationships/audio" Target="../media/audio11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116.wav"/><Relationship Id="rId4" Type="http://schemas.openxmlformats.org/officeDocument/2006/relationships/audio" Target="../media/audio11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119.wav"/><Relationship Id="rId4" Type="http://schemas.openxmlformats.org/officeDocument/2006/relationships/audio" Target="../media/audio118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120.wav"/><Relationship Id="rId7" Type="http://schemas.openxmlformats.org/officeDocument/2006/relationships/audio" Target="../media/audio12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3.wav"/><Relationship Id="rId5" Type="http://schemas.openxmlformats.org/officeDocument/2006/relationships/audio" Target="../media/audio122.wav"/><Relationship Id="rId4" Type="http://schemas.openxmlformats.org/officeDocument/2006/relationships/audio" Target="../media/audio12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audio" Target="../media/audio17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6.wav"/><Relationship Id="rId13" Type="http://schemas.openxmlformats.org/officeDocument/2006/relationships/audio" Target="../media/audio131.wav"/><Relationship Id="rId3" Type="http://schemas.openxmlformats.org/officeDocument/2006/relationships/audio" Target="../media/audio8.wav"/><Relationship Id="rId7" Type="http://schemas.openxmlformats.org/officeDocument/2006/relationships/audio" Target="../media/audio86.wav"/><Relationship Id="rId12" Type="http://schemas.openxmlformats.org/officeDocument/2006/relationships/audio" Target="../media/audio130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5.wav"/><Relationship Id="rId11" Type="http://schemas.openxmlformats.org/officeDocument/2006/relationships/audio" Target="../media/audio129.wav"/><Relationship Id="rId5" Type="http://schemas.openxmlformats.org/officeDocument/2006/relationships/audio" Target="../media/audio72.wav"/><Relationship Id="rId15" Type="http://schemas.openxmlformats.org/officeDocument/2006/relationships/image" Target="../media/image19.jpeg"/><Relationship Id="rId10" Type="http://schemas.openxmlformats.org/officeDocument/2006/relationships/audio" Target="../media/audio128.wav"/><Relationship Id="rId4" Type="http://schemas.openxmlformats.org/officeDocument/2006/relationships/audio" Target="../media/audio120.wav"/><Relationship Id="rId9" Type="http://schemas.openxmlformats.org/officeDocument/2006/relationships/audio" Target="../media/audio127.wav"/><Relationship Id="rId14" Type="http://schemas.openxmlformats.org/officeDocument/2006/relationships/audio" Target="../media/audio13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5.wav"/><Relationship Id="rId13" Type="http://schemas.openxmlformats.org/officeDocument/2006/relationships/image" Target="../media/image20.jpeg"/><Relationship Id="rId3" Type="http://schemas.openxmlformats.org/officeDocument/2006/relationships/audio" Target="../media/audio81.wav"/><Relationship Id="rId7" Type="http://schemas.openxmlformats.org/officeDocument/2006/relationships/audio" Target="../media/audio91.wav"/><Relationship Id="rId12" Type="http://schemas.openxmlformats.org/officeDocument/2006/relationships/audio" Target="../media/audio1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4.wav"/><Relationship Id="rId11" Type="http://schemas.openxmlformats.org/officeDocument/2006/relationships/audio" Target="../media/audio137.wav"/><Relationship Id="rId5" Type="http://schemas.openxmlformats.org/officeDocument/2006/relationships/audio" Target="../media/audio1.wav"/><Relationship Id="rId10" Type="http://schemas.openxmlformats.org/officeDocument/2006/relationships/audio" Target="../media/audio136.wav"/><Relationship Id="rId4" Type="http://schemas.openxmlformats.org/officeDocument/2006/relationships/audio" Target="../media/audio133.wav"/><Relationship Id="rId9" Type="http://schemas.openxmlformats.org/officeDocument/2006/relationships/audio" Target="../media/audio54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2.wav"/><Relationship Id="rId13" Type="http://schemas.openxmlformats.org/officeDocument/2006/relationships/image" Target="../media/image21.png"/><Relationship Id="rId3" Type="http://schemas.openxmlformats.org/officeDocument/2006/relationships/audio" Target="../media/audio139.wav"/><Relationship Id="rId7" Type="http://schemas.openxmlformats.org/officeDocument/2006/relationships/audio" Target="../media/audio52.wav"/><Relationship Id="rId12" Type="http://schemas.openxmlformats.org/officeDocument/2006/relationships/audio" Target="../media/audio14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1.wav"/><Relationship Id="rId11" Type="http://schemas.openxmlformats.org/officeDocument/2006/relationships/audio" Target="../media/audio144.wav"/><Relationship Id="rId5" Type="http://schemas.openxmlformats.org/officeDocument/2006/relationships/audio" Target="../media/audio140.wav"/><Relationship Id="rId10" Type="http://schemas.openxmlformats.org/officeDocument/2006/relationships/audio" Target="../media/audio143.wav"/><Relationship Id="rId4" Type="http://schemas.openxmlformats.org/officeDocument/2006/relationships/audio" Target="../media/audio84.wav"/><Relationship Id="rId9" Type="http://schemas.openxmlformats.org/officeDocument/2006/relationships/audio" Target="../media/audio7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6.wav"/><Relationship Id="rId7" Type="http://schemas.openxmlformats.org/officeDocument/2006/relationships/image" Target="../media/image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8.wav"/><Relationship Id="rId5" Type="http://schemas.openxmlformats.org/officeDocument/2006/relationships/audio" Target="../media/audio120.wav"/><Relationship Id="rId4" Type="http://schemas.openxmlformats.org/officeDocument/2006/relationships/audio" Target="../media/audio147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4.wav"/><Relationship Id="rId3" Type="http://schemas.openxmlformats.org/officeDocument/2006/relationships/audio" Target="../media/audio149.wav"/><Relationship Id="rId7" Type="http://schemas.openxmlformats.org/officeDocument/2006/relationships/audio" Target="../media/audio1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2.wav"/><Relationship Id="rId5" Type="http://schemas.openxmlformats.org/officeDocument/2006/relationships/audio" Target="../media/audio151.wav"/><Relationship Id="rId4" Type="http://schemas.openxmlformats.org/officeDocument/2006/relationships/audio" Target="../media/audio15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0.wav"/><Relationship Id="rId7" Type="http://schemas.openxmlformats.org/officeDocument/2006/relationships/image" Target="../media/image2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7.wav"/><Relationship Id="rId5" Type="http://schemas.openxmlformats.org/officeDocument/2006/relationships/audio" Target="../media/audio156.wav"/><Relationship Id="rId4" Type="http://schemas.openxmlformats.org/officeDocument/2006/relationships/audio" Target="../media/audio15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wmf"/><Relationship Id="rId4" Type="http://schemas.openxmlformats.org/officeDocument/2006/relationships/audio" Target="../media/audio158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4.wav"/><Relationship Id="rId3" Type="http://schemas.openxmlformats.org/officeDocument/2006/relationships/audio" Target="../media/audio159.wav"/><Relationship Id="rId7" Type="http://schemas.openxmlformats.org/officeDocument/2006/relationships/audio" Target="../media/audio16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2.wav"/><Relationship Id="rId5" Type="http://schemas.openxmlformats.org/officeDocument/2006/relationships/audio" Target="../media/audio161.wav"/><Relationship Id="rId10" Type="http://schemas.openxmlformats.org/officeDocument/2006/relationships/audio" Target="../media/audio166.wav"/><Relationship Id="rId4" Type="http://schemas.openxmlformats.org/officeDocument/2006/relationships/audio" Target="../media/audio160.wav"/><Relationship Id="rId9" Type="http://schemas.openxmlformats.org/officeDocument/2006/relationships/audio" Target="../media/audio165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8.wav"/><Relationship Id="rId5" Type="http://schemas.openxmlformats.org/officeDocument/2006/relationships/audio" Target="../media/audio161.wav"/><Relationship Id="rId4" Type="http://schemas.openxmlformats.org/officeDocument/2006/relationships/audio" Target="../media/audio167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wmf"/><Relationship Id="rId4" Type="http://schemas.openxmlformats.org/officeDocument/2006/relationships/audio" Target="../media/audio16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9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4.wav"/><Relationship Id="rId3" Type="http://schemas.openxmlformats.org/officeDocument/2006/relationships/audio" Target="../media/audio170.wav"/><Relationship Id="rId7" Type="http://schemas.openxmlformats.org/officeDocument/2006/relationships/audio" Target="../media/audio1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2.wav"/><Relationship Id="rId11" Type="http://schemas.openxmlformats.org/officeDocument/2006/relationships/image" Target="../media/image18.jpeg"/><Relationship Id="rId5" Type="http://schemas.openxmlformats.org/officeDocument/2006/relationships/audio" Target="../media/audio171.wav"/><Relationship Id="rId10" Type="http://schemas.openxmlformats.org/officeDocument/2006/relationships/audio" Target="../media/audio176.wav"/><Relationship Id="rId4" Type="http://schemas.openxmlformats.org/officeDocument/2006/relationships/audio" Target="../media/audio161.wav"/><Relationship Id="rId9" Type="http://schemas.openxmlformats.org/officeDocument/2006/relationships/audio" Target="../media/audio175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wmf"/><Relationship Id="rId4" Type="http://schemas.openxmlformats.org/officeDocument/2006/relationships/audio" Target="../media/audio178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9.wav"/><Relationship Id="rId7" Type="http://schemas.openxmlformats.org/officeDocument/2006/relationships/image" Target="../media/image27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2.wav"/><Relationship Id="rId5" Type="http://schemas.openxmlformats.org/officeDocument/2006/relationships/audio" Target="../media/audio181.wav"/><Relationship Id="rId4" Type="http://schemas.openxmlformats.org/officeDocument/2006/relationships/audio" Target="../media/audio180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9.wav"/><Relationship Id="rId7" Type="http://schemas.openxmlformats.org/officeDocument/2006/relationships/image" Target="../media/image27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5.wav"/><Relationship Id="rId5" Type="http://schemas.openxmlformats.org/officeDocument/2006/relationships/audio" Target="../media/audio184.wav"/><Relationship Id="rId4" Type="http://schemas.openxmlformats.org/officeDocument/2006/relationships/audio" Target="../media/audio18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9.wav"/><Relationship Id="rId7" Type="http://schemas.openxmlformats.org/officeDocument/2006/relationships/image" Target="../media/image27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8.wav"/><Relationship Id="rId5" Type="http://schemas.openxmlformats.org/officeDocument/2006/relationships/audio" Target="../media/audio187.wav"/><Relationship Id="rId4" Type="http://schemas.openxmlformats.org/officeDocument/2006/relationships/audio" Target="../media/audio18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audio" Target="../media/audio2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audio" Target="../media/audio32.wav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12" Type="http://schemas.openxmlformats.org/officeDocument/2006/relationships/audio" Target="../media/audio3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5.wav"/><Relationship Id="rId11" Type="http://schemas.openxmlformats.org/officeDocument/2006/relationships/audio" Target="../media/audio30.wav"/><Relationship Id="rId5" Type="http://schemas.openxmlformats.org/officeDocument/2006/relationships/audio" Target="../media/audio24.wav"/><Relationship Id="rId10" Type="http://schemas.openxmlformats.org/officeDocument/2006/relationships/audio" Target="../media/audio29.wav"/><Relationship Id="rId4" Type="http://schemas.openxmlformats.org/officeDocument/2006/relationships/audio" Target="../media/audio23.wav"/><Relationship Id="rId9" Type="http://schemas.openxmlformats.org/officeDocument/2006/relationships/audio" Target="../media/audio28.wav"/><Relationship Id="rId14" Type="http://schemas.openxmlformats.org/officeDocument/2006/relationships/audio" Target="../media/audio3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3" Type="http://schemas.openxmlformats.org/officeDocument/2006/relationships/audio" Target="../media/audio34.wav"/><Relationship Id="rId7" Type="http://schemas.openxmlformats.org/officeDocument/2006/relationships/audio" Target="../media/audio38.wav"/><Relationship Id="rId12" Type="http://schemas.openxmlformats.org/officeDocument/2006/relationships/image" Target="../media/image8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7.wav"/><Relationship Id="rId11" Type="http://schemas.openxmlformats.org/officeDocument/2006/relationships/image" Target="../media/image7.gif"/><Relationship Id="rId5" Type="http://schemas.openxmlformats.org/officeDocument/2006/relationships/audio" Target="../media/audio36.wav"/><Relationship Id="rId10" Type="http://schemas.openxmlformats.org/officeDocument/2006/relationships/image" Target="../media/image6.png"/><Relationship Id="rId4" Type="http://schemas.openxmlformats.org/officeDocument/2006/relationships/audio" Target="../media/audio35.wav"/><Relationship Id="rId9" Type="http://schemas.openxmlformats.org/officeDocument/2006/relationships/audio" Target="../media/audio4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3" Type="http://schemas.openxmlformats.org/officeDocument/2006/relationships/audio" Target="../media/audio34.wav"/><Relationship Id="rId7" Type="http://schemas.openxmlformats.org/officeDocument/2006/relationships/audio" Target="../media/audio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1.wav"/><Relationship Id="rId11" Type="http://schemas.openxmlformats.org/officeDocument/2006/relationships/image" Target="../media/image10.jpeg"/><Relationship Id="rId5" Type="http://schemas.openxmlformats.org/officeDocument/2006/relationships/audio" Target="../media/audio37.wav"/><Relationship Id="rId10" Type="http://schemas.openxmlformats.org/officeDocument/2006/relationships/image" Target="../media/image9.jpeg"/><Relationship Id="rId4" Type="http://schemas.openxmlformats.org/officeDocument/2006/relationships/audio" Target="../media/audio35.wav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50.wav"/><Relationship Id="rId18" Type="http://schemas.openxmlformats.org/officeDocument/2006/relationships/audio" Target="../media/audio54.wav"/><Relationship Id="rId3" Type="http://schemas.openxmlformats.org/officeDocument/2006/relationships/audio" Target="../media/audio24.wav"/><Relationship Id="rId21" Type="http://schemas.openxmlformats.org/officeDocument/2006/relationships/image" Target="../media/image12.gif"/><Relationship Id="rId7" Type="http://schemas.openxmlformats.org/officeDocument/2006/relationships/audio" Target="../media/audio46.wav"/><Relationship Id="rId12" Type="http://schemas.openxmlformats.org/officeDocument/2006/relationships/audio" Target="../media/audio30.wav"/><Relationship Id="rId17" Type="http://schemas.openxmlformats.org/officeDocument/2006/relationships/audio" Target="../media/audio53.wav"/><Relationship Id="rId2" Type="http://schemas.openxmlformats.org/officeDocument/2006/relationships/audio" Target="../media/audio8.wav"/><Relationship Id="rId16" Type="http://schemas.openxmlformats.org/officeDocument/2006/relationships/audio" Target="../media/audio52.wav"/><Relationship Id="rId20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5.wav"/><Relationship Id="rId11" Type="http://schemas.openxmlformats.org/officeDocument/2006/relationships/audio" Target="../media/audio49.wav"/><Relationship Id="rId5" Type="http://schemas.openxmlformats.org/officeDocument/2006/relationships/audio" Target="../media/audio44.wav"/><Relationship Id="rId15" Type="http://schemas.openxmlformats.org/officeDocument/2006/relationships/audio" Target="../media/audio51.wav"/><Relationship Id="rId10" Type="http://schemas.openxmlformats.org/officeDocument/2006/relationships/audio" Target="../media/audio48.wav"/><Relationship Id="rId19" Type="http://schemas.openxmlformats.org/officeDocument/2006/relationships/audio" Target="../media/audio55.wav"/><Relationship Id="rId4" Type="http://schemas.openxmlformats.org/officeDocument/2006/relationships/audio" Target="../media/audio25.wav"/><Relationship Id="rId9" Type="http://schemas.openxmlformats.org/officeDocument/2006/relationships/audio" Target="../media/audio47.wav"/><Relationship Id="rId14" Type="http://schemas.openxmlformats.org/officeDocument/2006/relationships/audio" Target="../media/audio3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0.wav"/><Relationship Id="rId13" Type="http://schemas.openxmlformats.org/officeDocument/2006/relationships/audio" Target="../media/audio65.wav"/><Relationship Id="rId3" Type="http://schemas.openxmlformats.org/officeDocument/2006/relationships/audio" Target="../media/audio56.wav"/><Relationship Id="rId7" Type="http://schemas.openxmlformats.org/officeDocument/2006/relationships/audio" Target="../media/audio59.wav"/><Relationship Id="rId12" Type="http://schemas.openxmlformats.org/officeDocument/2006/relationships/audio" Target="../media/audio6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8.wav"/><Relationship Id="rId11" Type="http://schemas.openxmlformats.org/officeDocument/2006/relationships/audio" Target="../media/audio63.wav"/><Relationship Id="rId5" Type="http://schemas.openxmlformats.org/officeDocument/2006/relationships/audio" Target="../media/audio1.wav"/><Relationship Id="rId15" Type="http://schemas.openxmlformats.org/officeDocument/2006/relationships/image" Target="../media/image14.jpeg"/><Relationship Id="rId10" Type="http://schemas.openxmlformats.org/officeDocument/2006/relationships/audio" Target="../media/audio62.wav"/><Relationship Id="rId4" Type="http://schemas.openxmlformats.org/officeDocument/2006/relationships/audio" Target="../media/audio57.wav"/><Relationship Id="rId9" Type="http://schemas.openxmlformats.org/officeDocument/2006/relationships/audio" Target="../media/audio61.wav"/><Relationship Id="rId1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571752" y="2857496"/>
            <a:ext cx="1785934" cy="144655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</a:rPr>
              <a:t>القيمة المنزلية</a:t>
            </a:r>
            <a:endParaRPr lang="ar-EG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141784" y="1714488"/>
            <a:ext cx="1787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itchFamily="34" charset="-128"/>
                <a:ea typeface="Arial Unicode MS" pitchFamily="34" charset="-128"/>
              </a:rPr>
              <a:t>الفصل 1</a:t>
            </a:r>
            <a:endParaRPr lang="ar-SA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</p:spTree>
  </p:cSld>
  <p:clrMapOvr>
    <a:masterClrMapping/>
  </p:clrMapOvr>
  <p:transition>
    <p:dissolve/>
    <p:sndAc>
      <p:stSnd>
        <p:snd r:embed="rId3" name="0188 - boat whistl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قيمة ال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000250" y="101600"/>
            <a:ext cx="6734175" cy="1612900"/>
            <a:chOff x="1857356" y="3786190"/>
            <a:chExt cx="6733573" cy="1613134"/>
          </a:xfrm>
        </p:grpSpPr>
        <p:sp>
          <p:nvSpPr>
            <p:cNvPr id="39" name="Lightning Bolt 38"/>
            <p:cNvSpPr/>
            <p:nvPr/>
          </p:nvSpPr>
          <p:spPr>
            <a:xfrm rot="3531778">
              <a:off x="7503773" y="4312168"/>
              <a:ext cx="745552" cy="1428760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11321" name="Group 32"/>
            <p:cNvGrpSpPr>
              <a:grpSpLocks/>
            </p:cNvGrpSpPr>
            <p:nvPr/>
          </p:nvGrpSpPr>
          <p:grpSpPr bwMode="auto">
            <a:xfrm>
              <a:off x="1857356" y="3786190"/>
              <a:ext cx="6643734" cy="1143008"/>
              <a:chOff x="1857356" y="3714752"/>
              <a:chExt cx="6643734" cy="1143008"/>
            </a:xfrm>
          </p:grpSpPr>
          <p:sp>
            <p:nvSpPr>
              <p:cNvPr id="31" name="Left Arrow 30"/>
              <p:cNvSpPr/>
              <p:nvPr/>
            </p:nvSpPr>
            <p:spPr>
              <a:xfrm>
                <a:off x="1857356" y="3714752"/>
                <a:ext cx="6643734" cy="1143008"/>
              </a:xfrm>
              <a:prstGeom prst="leftArrow">
                <a:avLst>
                  <a:gd name="adj1" fmla="val 75101"/>
                  <a:gd name="adj2" fmla="val 5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286468" y="3827458"/>
                <a:ext cx="6131323" cy="954246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none">
                <a:spAutoFit/>
              </a:bodyPr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800" b="1" dirty="0">
                    <a:latin typeface="+mn-lt"/>
                    <a:cs typeface="+mn-cs"/>
                  </a:rPr>
                  <a:t>اُكتبْ كلَّ عددٍ ممَّا يلِي بالصِّيغتينِ اللَّفظِيَّةِ والتَّحليليَّةِ:</a:t>
                </a:r>
                <a:endParaRPr lang="ar-SA" sz="2800" b="1" dirty="0">
                  <a:latin typeface="+mn-lt"/>
                  <a:cs typeface="+mn-cs"/>
                </a:endParaRPr>
              </a:p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SA" sz="2800" b="1" dirty="0">
                    <a:latin typeface="+mn-lt"/>
                    <a:cs typeface="+mn-cs"/>
                  </a:rPr>
                  <a:t>مثال 1</a:t>
                </a:r>
                <a:endParaRPr lang="ar-EG" sz="2800" dirty="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5" name="Double Wave 34"/>
          <p:cNvSpPr/>
          <p:nvPr/>
        </p:nvSpPr>
        <p:spPr bwMode="auto">
          <a:xfrm rot="5400000">
            <a:off x="3178969" y="-678656"/>
            <a:ext cx="1500187" cy="6143625"/>
          </a:xfrm>
          <a:prstGeom prst="doubleWave">
            <a:avLst>
              <a:gd name="adj1" fmla="val 658"/>
              <a:gd name="adj2" fmla="val 0"/>
            </a:avLst>
          </a:prstGeom>
          <a:blipFill>
            <a:blip r:embed="rId19"/>
            <a:stretch>
              <a:fillRect l="-15000" t="-18000" r="-26000" b="-24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1" name="Rectangle 20"/>
          <p:cNvSpPr/>
          <p:nvPr/>
        </p:nvSpPr>
        <p:spPr bwMode="auto">
          <a:xfrm>
            <a:off x="5143500" y="1714500"/>
            <a:ext cx="8318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latin typeface="+mn-lt"/>
                <a:cs typeface="+mn-cs"/>
              </a:rPr>
              <a:t>2007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2143125" y="1714500"/>
            <a:ext cx="9937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latin typeface="+mn-lt"/>
                <a:cs typeface="+mn-cs"/>
              </a:rPr>
              <a:t>43980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857750" y="2609850"/>
            <a:ext cx="11557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latin typeface="+mn-lt"/>
                <a:cs typeface="+mn-cs"/>
              </a:rPr>
              <a:t>302806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643063" y="2609850"/>
            <a:ext cx="14795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latin typeface="+mn-lt"/>
                <a:cs typeface="+mn-cs"/>
              </a:rPr>
              <a:t>38000875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6143625" y="1714500"/>
            <a:ext cx="428625" cy="42862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dirty="0"/>
              <a:t>5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3286125" y="1714500"/>
            <a:ext cx="428625" cy="42862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dirty="0"/>
              <a:t>6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6143625" y="2609850"/>
            <a:ext cx="428625" cy="42862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dirty="0"/>
              <a:t>7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3214688" y="2609850"/>
            <a:ext cx="428625" cy="42862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dirty="0"/>
              <a:t>8</a:t>
            </a:r>
          </a:p>
        </p:txBody>
      </p:sp>
      <p:graphicFrame>
        <p:nvGraphicFramePr>
          <p:cNvPr id="41" name="جدول 40"/>
          <p:cNvGraphicFramePr>
            <a:graphicFrameLocks noGrp="1"/>
          </p:cNvGraphicFramePr>
          <p:nvPr/>
        </p:nvGraphicFramePr>
        <p:xfrm>
          <a:off x="971550" y="3571875"/>
          <a:ext cx="7029450" cy="2987040"/>
        </p:xfrm>
        <a:graphic>
          <a:graphicData uri="http://schemas.openxmlformats.org/drawingml/2006/table">
            <a:tbl>
              <a:tblPr rtl="1"/>
              <a:tblGrid>
                <a:gridCol w="993775"/>
                <a:gridCol w="1317625"/>
                <a:gridCol w="1439862"/>
                <a:gridCol w="1366838"/>
                <a:gridCol w="1911350"/>
              </a:tblGrid>
              <a:tr h="26828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19" name="مستطيل 18"/>
          <p:cNvSpPr/>
          <p:nvPr/>
        </p:nvSpPr>
        <p:spPr>
          <a:xfrm>
            <a:off x="4357688" y="4219575"/>
            <a:ext cx="1325562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b="1" dirty="0">
                <a:solidFill>
                  <a:srgbClr val="800080"/>
                </a:solidFill>
                <a:latin typeface="Times New Roman" pitchFamily="18" charset="0"/>
                <a:cs typeface="+mn-cs"/>
              </a:rPr>
              <a:t>ثلاثة وأربعون ألف وتسعمائة وثمانون</a:t>
            </a:r>
            <a:endParaRPr lang="en-US" dirty="0">
              <a:latin typeface="Times New Roman" pitchFamily="18" charset="0"/>
              <a:cs typeface="+mn-cs"/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2857500" y="4219575"/>
            <a:ext cx="142875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b="1" dirty="0">
                <a:solidFill>
                  <a:srgbClr val="800080"/>
                </a:solidFill>
                <a:latin typeface="Times New Roman" pitchFamily="18" charset="0"/>
                <a:cs typeface="+mn-cs"/>
              </a:rPr>
              <a:t>ثلاث مائة واثنان ألف وثماني مائة وستة</a:t>
            </a:r>
            <a:endParaRPr lang="en-US" dirty="0">
              <a:latin typeface="Times New Roman" pitchFamily="18" charset="0"/>
              <a:cs typeface="+mn-cs"/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1143000" y="4219575"/>
            <a:ext cx="16891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b="1" dirty="0">
                <a:solidFill>
                  <a:srgbClr val="800080"/>
                </a:solidFill>
                <a:latin typeface="Times New Roman" pitchFamily="18" charset="0"/>
                <a:cs typeface="+mn-cs"/>
              </a:rPr>
              <a:t>ثمانية وثلاثين مليون وثماني مائة وخمسة وسبعون</a:t>
            </a:r>
            <a:endParaRPr lang="en-US" dirty="0">
              <a:latin typeface="Times New Roman" pitchFamily="18" charset="0"/>
              <a:cs typeface="+mn-cs"/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5786438" y="4219575"/>
            <a:ext cx="1001712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b="1" dirty="0">
                <a:solidFill>
                  <a:srgbClr val="800080"/>
                </a:solidFill>
                <a:latin typeface="Times New Roman" pitchFamily="18" charset="0"/>
                <a:cs typeface="+mn-cs"/>
              </a:rPr>
              <a:t>ألفان وسبعة </a:t>
            </a:r>
            <a:endParaRPr lang="en-US" dirty="0">
              <a:latin typeface="Times New Roman" pitchFamily="18" charset="0"/>
              <a:cs typeface="+mn-cs"/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5715000" y="5357813"/>
            <a:ext cx="128587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b="1" dirty="0">
                <a:solidFill>
                  <a:srgbClr val="800080"/>
                </a:solidFill>
                <a:latin typeface="Times New Roman" pitchFamily="18" charset="0"/>
                <a:cs typeface="+mn-cs"/>
              </a:rPr>
              <a:t>7+0+0+2000</a:t>
            </a:r>
            <a:endParaRPr lang="en-US" dirty="0">
              <a:latin typeface="Times New Roman" pitchFamily="18" charset="0"/>
              <a:cs typeface="+mn-cs"/>
            </a:endParaRPr>
          </a:p>
        </p:txBody>
      </p:sp>
      <p:sp>
        <p:nvSpPr>
          <p:cNvPr id="34" name="مستطيل 33"/>
          <p:cNvSpPr/>
          <p:nvPr/>
        </p:nvSpPr>
        <p:spPr>
          <a:xfrm>
            <a:off x="4357688" y="5443538"/>
            <a:ext cx="1270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b="1" dirty="0">
                <a:solidFill>
                  <a:srgbClr val="800080"/>
                </a:solidFill>
                <a:latin typeface="Times New Roman" pitchFamily="18" charset="0"/>
                <a:cs typeface="+mn-cs"/>
              </a:rPr>
              <a:t>0+80+900+3000+40000</a:t>
            </a:r>
            <a:endParaRPr lang="en-US" dirty="0">
              <a:latin typeface="Times New Roman" pitchFamily="18" charset="0"/>
              <a:cs typeface="+mn-cs"/>
            </a:endParaRPr>
          </a:p>
        </p:txBody>
      </p:sp>
      <p:sp>
        <p:nvSpPr>
          <p:cNvPr id="36" name="مستطيل 35"/>
          <p:cNvSpPr/>
          <p:nvPr/>
        </p:nvSpPr>
        <p:spPr>
          <a:xfrm>
            <a:off x="2857500" y="5443538"/>
            <a:ext cx="14128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b="1" dirty="0">
                <a:solidFill>
                  <a:srgbClr val="800080"/>
                </a:solidFill>
                <a:latin typeface="Times New Roman" pitchFamily="18" charset="0"/>
                <a:cs typeface="+mn-cs"/>
              </a:rPr>
              <a:t>6+0+800+2000+0+300000</a:t>
            </a:r>
            <a:endParaRPr lang="en-US" dirty="0">
              <a:latin typeface="Times New Roman" pitchFamily="18" charset="0"/>
              <a:cs typeface="+mn-cs"/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1000125" y="5443538"/>
            <a:ext cx="17145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b="1" dirty="0">
                <a:solidFill>
                  <a:srgbClr val="800080"/>
                </a:solidFill>
                <a:latin typeface="Times New Roman" pitchFamily="18" charset="0"/>
                <a:cs typeface="+mn-cs"/>
              </a:rPr>
              <a:t>5+70+800+0+0+0+8000000+30000000</a:t>
            </a:r>
            <a:endParaRPr lang="en-US" dirty="0">
              <a:latin typeface="Times New Roman" pitchFamily="18" charset="0"/>
              <a:cs typeface="+mn-cs"/>
            </a:endParaRPr>
          </a:p>
        </p:txBody>
      </p:sp>
      <p:sp>
        <p:nvSpPr>
          <p:cNvPr id="38" name="مستطيل 37"/>
          <p:cNvSpPr>
            <a:spLocks noChangeArrowheads="1"/>
          </p:cNvSpPr>
          <p:nvPr/>
        </p:nvSpPr>
        <p:spPr bwMode="auto">
          <a:xfrm>
            <a:off x="7161213" y="4251325"/>
            <a:ext cx="76835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b="1">
                <a:solidFill>
                  <a:srgbClr val="FF0000"/>
                </a:solidFill>
              </a:rPr>
              <a:t>الصِّيغة اللَّفظِيَّةِ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مستطيل 39"/>
          <p:cNvSpPr>
            <a:spLocks noChangeArrowheads="1"/>
          </p:cNvSpPr>
          <p:nvPr/>
        </p:nvSpPr>
        <p:spPr bwMode="auto">
          <a:xfrm>
            <a:off x="7127875" y="5357813"/>
            <a:ext cx="8731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b="1">
                <a:solidFill>
                  <a:srgbClr val="FF0000"/>
                </a:solidFill>
              </a:rPr>
              <a:t>الصِّيغة </a:t>
            </a:r>
            <a:r>
              <a:rPr lang="ar-EG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التحليلية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مستطيل 42"/>
          <p:cNvSpPr>
            <a:spLocks noChangeArrowheads="1"/>
          </p:cNvSpPr>
          <p:nvPr/>
        </p:nvSpPr>
        <p:spPr bwMode="auto">
          <a:xfrm>
            <a:off x="5991225" y="3630613"/>
            <a:ext cx="723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00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44" name="مستطيل 43"/>
          <p:cNvSpPr>
            <a:spLocks noChangeArrowheads="1"/>
          </p:cNvSpPr>
          <p:nvPr/>
        </p:nvSpPr>
        <p:spPr bwMode="auto">
          <a:xfrm>
            <a:off x="4643438" y="3643313"/>
            <a:ext cx="857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000">
                <a:solidFill>
                  <a:schemeClr val="bg1"/>
                </a:solidFill>
              </a:rPr>
              <a:t>43980</a:t>
            </a:r>
          </a:p>
        </p:txBody>
      </p:sp>
      <p:sp>
        <p:nvSpPr>
          <p:cNvPr id="45" name="مستطيل 44"/>
          <p:cNvSpPr/>
          <p:nvPr/>
        </p:nvSpPr>
        <p:spPr>
          <a:xfrm>
            <a:off x="3151188" y="3630613"/>
            <a:ext cx="992187" cy="615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000" dirty="0">
                <a:solidFill>
                  <a:schemeClr val="bg1"/>
                </a:solidFill>
              </a:rPr>
              <a:t>302806</a:t>
            </a:r>
          </a:p>
          <a:p>
            <a:pPr algn="ctr" rtl="1">
              <a:defRPr/>
            </a:pPr>
            <a:endParaRPr lang="en-US" sz="1400" dirty="0">
              <a:solidFill>
                <a:schemeClr val="bg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6" name="مستطيل 45"/>
          <p:cNvSpPr>
            <a:spLocks noChangeArrowheads="1"/>
          </p:cNvSpPr>
          <p:nvPr/>
        </p:nvSpPr>
        <p:spPr bwMode="auto">
          <a:xfrm>
            <a:off x="1428750" y="3630613"/>
            <a:ext cx="1262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000">
                <a:solidFill>
                  <a:schemeClr val="bg1"/>
                </a:solidFill>
              </a:rPr>
              <a:t>38000875</a:t>
            </a: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ُكتبْ كلَّ عددٍ فيمَا يلِي بالصِّيغتينِ اللَّفظِيَّة والتَّحليليَّةِ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39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39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2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2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80008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80008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صِّيغة اللَّفظِيّ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ألفان وسب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صِّيغةُ التَّحليل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+0+0+2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ثلاثة وأربعون ألف وتسعمائة وثمان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0+80+900+3000+4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ثلاث مائه واثنان ألف وثماني مائه وس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+0+800+2000+0+3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ثمانية وثلاثين مليون وثماني مائه وخمسة وسب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5+70+800+0+0+0+8000000+30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19" grpId="0"/>
      <p:bldP spid="29" grpId="0"/>
      <p:bldP spid="30" grpId="0"/>
      <p:bldP spid="32" grpId="0"/>
      <p:bldP spid="33" grpId="0"/>
      <p:bldP spid="34" grpId="0"/>
      <p:bldP spid="36" grpId="0"/>
      <p:bldP spid="37" grpId="0"/>
      <p:bldP spid="38" grpId="0"/>
      <p:bldP spid="40" grpId="0"/>
      <p:bldP spid="43" grpId="0"/>
      <p:bldP spid="44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Stored Data 1"/>
          <p:cNvSpPr/>
          <p:nvPr/>
        </p:nvSpPr>
        <p:spPr>
          <a:xfrm>
            <a:off x="0" y="142876"/>
            <a:ext cx="9144000" cy="1000108"/>
          </a:xfrm>
          <a:prstGeom prst="flowChartOnlineStorage">
            <a:avLst/>
          </a:prstGeom>
          <a:blipFill>
            <a:blip r:embed="rId15"/>
            <a:stretch>
              <a:fillRect l="-15000" t="-18000" r="-26000" b="-24000"/>
            </a:stretch>
          </a:blipFill>
          <a:ln w="57150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اُكتبِ العددَ بالصِّيغتينِ القياسِيَّةِ والتَّحليلِيَّةِ:</a:t>
            </a:r>
            <a:r>
              <a:rPr lang="ar-SA" sz="3200" b="1" dirty="0"/>
              <a:t> مثال 2</a:t>
            </a:r>
            <a:endParaRPr lang="ar-EG" sz="3200" dirty="0"/>
          </a:p>
        </p:txBody>
      </p:sp>
      <p:sp>
        <p:nvSpPr>
          <p:cNvPr id="16" name="Round Diagonal Corner Rectangle 15"/>
          <p:cNvSpPr/>
          <p:nvPr/>
        </p:nvSpPr>
        <p:spPr bwMode="auto">
          <a:xfrm>
            <a:off x="357188" y="1357313"/>
            <a:ext cx="8429625" cy="2071687"/>
          </a:xfrm>
          <a:prstGeom prst="round2DiagRect">
            <a:avLst/>
          </a:prstGeom>
          <a:solidFill>
            <a:srgbClr val="FF5050"/>
          </a:solidFill>
          <a:ln w="76200">
            <a:solidFill>
              <a:schemeClr val="tx1"/>
            </a:solidFill>
          </a:ln>
          <a:effectLst>
            <a:innerShdw blurRad="127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643063" y="1627188"/>
            <a:ext cx="5451475" cy="5222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/>
              <a:t>تسعَ مئةِ ألفٍ وخمسَ مئةٍ واثنين وخمسين.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42938" y="2543175"/>
            <a:ext cx="6753225" cy="523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/>
              <a:t>مئتين وستًا وأربعين مليونًا وتسعَ مئةِ ألفٍ وثمانيةَ عشرَ.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7451725" y="1519238"/>
            <a:ext cx="857250" cy="646112"/>
          </a:xfrm>
          <a:prstGeom prst="ellipse">
            <a:avLst/>
          </a:prstGeom>
          <a:solidFill>
            <a:srgbClr val="66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dirty="0"/>
              <a:t>9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7451725" y="2381250"/>
            <a:ext cx="928688" cy="647700"/>
          </a:xfrm>
          <a:prstGeom prst="ellipse">
            <a:avLst/>
          </a:prstGeom>
          <a:solidFill>
            <a:srgbClr val="66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dirty="0"/>
              <a:t>10</a:t>
            </a: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/>
        </p:nvGraphicFramePr>
        <p:xfrm>
          <a:off x="605318" y="3714750"/>
          <a:ext cx="7467120" cy="3048000"/>
        </p:xfrm>
        <a:graphic>
          <a:graphicData uri="http://schemas.openxmlformats.org/drawingml/2006/table">
            <a:tbl>
              <a:tblPr rtl="1"/>
              <a:tblGrid>
                <a:gridCol w="1771650"/>
                <a:gridCol w="2508250"/>
                <a:gridCol w="3187220"/>
              </a:tblGrid>
              <a:tr h="55721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8358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1393042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6572250" y="4332288"/>
            <a:ext cx="14287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>
                <a:solidFill>
                  <a:srgbClr val="FFFF00"/>
                </a:solidFill>
              </a:rPr>
              <a:t>الصِّيغة </a:t>
            </a:r>
            <a:r>
              <a:rPr lang="ar-EG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القياسية</a:t>
            </a:r>
            <a:endParaRPr lang="en-US" sz="32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6643688" y="5286375"/>
            <a:ext cx="13573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>
                <a:solidFill>
                  <a:srgbClr val="FFFF00"/>
                </a:solidFill>
              </a:rPr>
              <a:t>الصِّيغة </a:t>
            </a:r>
            <a:r>
              <a:rPr lang="ar-EG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التحليلية</a:t>
            </a:r>
            <a:endParaRPr lang="en-US" sz="32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3929063" y="5286375"/>
            <a:ext cx="2000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2+50+500+0+0+900000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4572000" y="4395788"/>
            <a:ext cx="1223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900552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5029200" y="3786188"/>
            <a:ext cx="357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ar-EG" sz="2400"/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2055813" y="3786188"/>
            <a:ext cx="531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ar-EG" sz="2400"/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1357313" y="4429125"/>
            <a:ext cx="174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246900018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642938" y="5214938"/>
            <a:ext cx="3143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8+10+0+0+0+900000+6000000+40000000+200000000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ُكتبِ العددَ بالصِّيغتينِ القِياسيَّة والتَّحليليَّةِ مثا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سعَ مئةِ ألفٍ وخمسَ مئةٍ واثنين وخمس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ئتين وستًا وأربعين مليونًا وتسعَ مئةِ ألفٍ وثمانيةَ عشر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صِّيغة القيا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005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صِّيغة التحلي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+50+500+0+0+9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469000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8+10+0+0+0+900000+6000000+40000000+200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Stored Data 1"/>
          <p:cNvSpPr/>
          <p:nvPr/>
        </p:nvSpPr>
        <p:spPr>
          <a:xfrm>
            <a:off x="285720" y="214290"/>
            <a:ext cx="8715404" cy="1000132"/>
          </a:xfrm>
          <a:prstGeom prst="flowChartOnlineStorage">
            <a:avLst/>
          </a:prstGeom>
          <a:blipFill>
            <a:blip r:embed="rId9"/>
            <a:stretch>
              <a:fillRect l="-15000" t="-18000" r="-26000" b="-24000"/>
            </a:stretch>
          </a:blipFill>
          <a:ln w="57150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اُكتبِ العددَ بالصِّيغتينِ القياسِيَّةِ والتَّحليلِيَّةِ:</a:t>
            </a:r>
            <a:r>
              <a:rPr lang="ar-SA" sz="3200" b="1" dirty="0"/>
              <a:t> مثال 2</a:t>
            </a:r>
            <a:endParaRPr lang="ar-EG" sz="3200" dirty="0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57188" y="1928813"/>
            <a:ext cx="8429625" cy="1357312"/>
            <a:chOff x="357158" y="1428736"/>
            <a:chExt cx="8429652" cy="3786214"/>
          </a:xfrm>
        </p:grpSpPr>
        <p:sp>
          <p:nvSpPr>
            <p:cNvPr id="16" name="Round Diagonal Corner Rectangle 15"/>
            <p:cNvSpPr/>
            <p:nvPr/>
          </p:nvSpPr>
          <p:spPr>
            <a:xfrm>
              <a:off x="357158" y="1428736"/>
              <a:ext cx="8429652" cy="3786214"/>
            </a:xfrm>
            <a:prstGeom prst="round2DiagRect">
              <a:avLst/>
            </a:prstGeom>
            <a:solidFill>
              <a:srgbClr val="FF5050"/>
            </a:solidFill>
            <a:ln w="76200">
              <a:solidFill>
                <a:schemeClr val="tx1"/>
              </a:solidFill>
            </a:ln>
            <a:effectLst>
              <a:innerShdw blurRad="127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14346" y="1641295"/>
              <a:ext cx="6429396" cy="26614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>
                  <a:latin typeface="+mn-lt"/>
                  <a:cs typeface="+mn-cs"/>
                </a:rPr>
                <a:t>تطرف عين الإنسان العادي حوالي 5500000 مرة في السنة. </a:t>
              </a:r>
              <a:r>
                <a:rPr lang="ar-EG" sz="2800" b="1" dirty="0">
                  <a:latin typeface="+mn-lt"/>
                  <a:cs typeface="+mn-cs"/>
                </a:rPr>
                <a:t>ا</a:t>
              </a:r>
              <a:r>
                <a:rPr lang="ar-SA" sz="2800" b="1" dirty="0">
                  <a:latin typeface="+mn-lt"/>
                  <a:cs typeface="+mn-cs"/>
                </a:rPr>
                <a:t>كتب العدد بثلاث صيغ مختلفة.</a:t>
              </a:r>
              <a:endParaRPr lang="ar-EG" sz="2800" b="1" dirty="0">
                <a:latin typeface="+mn-lt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499343" y="1641295"/>
              <a:ext cx="928691" cy="859094"/>
            </a:xfrm>
            <a:prstGeom prst="ellipse">
              <a:avLst/>
            </a:prstGeom>
            <a:solidFill>
              <a:srgbClr val="66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dirty="0"/>
                <a:t>11</a:t>
              </a:r>
            </a:p>
          </p:txBody>
        </p:sp>
      </p:grpSp>
      <p:sp>
        <p:nvSpPr>
          <p:cNvPr id="17" name="Rectangle 31"/>
          <p:cNvSpPr>
            <a:spLocks noChangeArrowheads="1"/>
          </p:cNvSpPr>
          <p:nvPr/>
        </p:nvSpPr>
        <p:spPr bwMode="auto">
          <a:xfrm>
            <a:off x="714375" y="3514725"/>
            <a:ext cx="7786688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EG" sz="3200" b="1">
                <a:solidFill>
                  <a:srgbClr val="0000FF"/>
                </a:solidFill>
              </a:rPr>
              <a:t>الصيغة القياسية:</a:t>
            </a:r>
          </a:p>
          <a:p>
            <a:pPr algn="r" rtl="1"/>
            <a:r>
              <a:rPr lang="ar-EG" sz="3200" b="1">
                <a:solidFill>
                  <a:srgbClr val="FF0000"/>
                </a:solidFill>
              </a:rPr>
              <a:t> 5500000</a:t>
            </a:r>
            <a:endParaRPr lang="en-US" sz="3200">
              <a:solidFill>
                <a:srgbClr val="FF0000"/>
              </a:solidFill>
            </a:endParaRPr>
          </a:p>
          <a:p>
            <a:pPr algn="r" rtl="1"/>
            <a:r>
              <a:rPr lang="ar-EG" sz="3200" b="1">
                <a:solidFill>
                  <a:srgbClr val="0000FF"/>
                </a:solidFill>
              </a:rPr>
              <a:t>الصيغة التحليلية:</a:t>
            </a:r>
          </a:p>
          <a:p>
            <a:pPr algn="r" rtl="1"/>
            <a:r>
              <a:rPr lang="ar-EG" sz="3200" b="1">
                <a:solidFill>
                  <a:srgbClr val="FF0000"/>
                </a:solidFill>
              </a:rPr>
              <a:t>0+0+0+0+0+ 500000 + 5000000</a:t>
            </a:r>
          </a:p>
          <a:p>
            <a:pPr algn="r" rtl="1"/>
            <a:r>
              <a:rPr lang="ar-EG" sz="3200" b="1">
                <a:solidFill>
                  <a:srgbClr val="0000FF"/>
                </a:solidFill>
              </a:rPr>
              <a:t>الصيغة اللفظية:</a:t>
            </a:r>
          </a:p>
          <a:p>
            <a:pPr algn="r" rtl="1"/>
            <a:r>
              <a:rPr lang="ar-EG" sz="3200" b="1">
                <a:solidFill>
                  <a:srgbClr val="FF0000"/>
                </a:solidFill>
              </a:rPr>
              <a:t> خمسة ملاين وخمس مئة ألف</a:t>
            </a:r>
            <a:endParaRPr lang="en-US" sz="3200">
              <a:solidFill>
                <a:srgbClr val="FF0000"/>
              </a:solidFill>
            </a:endParaRPr>
          </a:p>
          <a:p>
            <a:pPr algn="r" rtl="1"/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طرف عين الإنسان العادي حوالي 5500000 مرة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يغة القيا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5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ِّيغةُ التَّحليل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+0+0+0+0+ 500000 + 5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صيغة اللفظيةش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5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71500" y="760413"/>
            <a:ext cx="5649913" cy="954087"/>
            <a:chOff x="1357289" y="5357826"/>
            <a:chExt cx="5650005" cy="954107"/>
          </a:xfrm>
        </p:grpSpPr>
        <p:sp>
          <p:nvSpPr>
            <p:cNvPr id="10256" name="Rectangle 5"/>
            <p:cNvSpPr>
              <a:spLocks noChangeArrowheads="1"/>
            </p:cNvSpPr>
            <p:nvPr/>
          </p:nvSpPr>
          <p:spPr bwMode="auto">
            <a:xfrm>
              <a:off x="1357289" y="5357826"/>
              <a:ext cx="5650005" cy="95410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r" rtl="1">
                <a:defRPr/>
              </a:pPr>
              <a:r>
                <a:rPr lang="ar-EG" sz="2800" b="1" dirty="0"/>
                <a:t>كيفَ تجدُ القِيمةَ المنزِليَّةَ للرَّقمِ الذِي تحتَهُ خطٌّ في العددِ 26057928 ؟ اشرح </a:t>
              </a:r>
              <a:r>
                <a:rPr lang="ar-SA" sz="2800" b="1" dirty="0"/>
                <a:t>ذلك</a:t>
              </a:r>
              <a:r>
                <a:rPr lang="ar-EG" sz="2800" b="1" dirty="0"/>
                <a:t>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0800000">
              <a:off x="5357854" y="6143654"/>
              <a:ext cx="142877" cy="1588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</p:grpSp>
      <p:sp>
        <p:nvSpPr>
          <p:cNvPr id="11" name="Oval Callout 10"/>
          <p:cNvSpPr/>
          <p:nvPr/>
        </p:nvSpPr>
        <p:spPr>
          <a:xfrm>
            <a:off x="6429388" y="714354"/>
            <a:ext cx="1428760" cy="714380"/>
          </a:xfrm>
          <a:prstGeom prst="wedgeEllipseCallout">
            <a:avLst>
              <a:gd name="adj1" fmla="val -37566"/>
              <a:gd name="adj2" fmla="val 77984"/>
            </a:avLst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0"/>
          </a:gradFill>
          <a:ln>
            <a:solidFill>
              <a:schemeClr val="tx1"/>
            </a:solidFill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تحدث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0" y="571500"/>
            <a:ext cx="928688" cy="857250"/>
          </a:xfrm>
          <a:prstGeom prst="ellipse">
            <a:avLst/>
          </a:prstGeom>
          <a:solidFill>
            <a:srgbClr val="66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dirty="0"/>
              <a:t>12</a:t>
            </a:r>
          </a:p>
        </p:txBody>
      </p:sp>
      <p:sp>
        <p:nvSpPr>
          <p:cNvPr id="17" name="Rectangle 31"/>
          <p:cNvSpPr>
            <a:spLocks noChangeArrowheads="1"/>
          </p:cNvSpPr>
          <p:nvPr/>
        </p:nvSpPr>
        <p:spPr bwMode="auto">
          <a:xfrm>
            <a:off x="428625" y="3009900"/>
            <a:ext cx="8358188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EG" sz="3200" b="1">
                <a:solidFill>
                  <a:srgbClr val="FF0000"/>
                </a:solidFill>
              </a:rPr>
              <a:t>1- لإيجاد القيمة المنزلية للرقم 5 في هذا العدد أجعل الأرقام التي تسبقه في القيمة المنزلية كلها أصفار ولا أنتبه لما بعده من أرقام فيكون الناتج 50000 </a:t>
            </a:r>
            <a:endParaRPr lang="en-US" sz="3200">
              <a:solidFill>
                <a:srgbClr val="FF0000"/>
              </a:solidFill>
            </a:endParaRPr>
          </a:p>
          <a:p>
            <a:pPr algn="r" rtl="1"/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د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يفَ تجدُ القِيمةَ المنزِليَّةَ للرَّقمِ الذِي تحتَهُ خطّ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إيجاد القيمة المنزلية للرقم 5 في هذا العدد أجع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  <p:bldP spid="17" grpId="0" build="allAtOnce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500438" y="214313"/>
            <a:ext cx="5286375" cy="785812"/>
            <a:chOff x="3500430" y="214290"/>
            <a:chExt cx="5286412" cy="785818"/>
          </a:xfrm>
        </p:grpSpPr>
        <p:sp>
          <p:nvSpPr>
            <p:cNvPr id="2" name="Snip Diagonal Corner Rectangle 1"/>
            <p:cNvSpPr/>
            <p:nvPr/>
          </p:nvSpPr>
          <p:spPr>
            <a:xfrm>
              <a:off x="3500430" y="214290"/>
              <a:ext cx="5000660" cy="785818"/>
            </a:xfrm>
            <a:prstGeom prst="snip2DiagRect">
              <a:avLst/>
            </a:prstGeom>
            <a:ln w="57150">
              <a:solidFill>
                <a:srgbClr val="6600FF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/>
                <a:t>تدرب. وحل المسائل</a:t>
              </a:r>
            </a:p>
          </p:txBody>
        </p:sp>
        <p:pic>
          <p:nvPicPr>
            <p:cNvPr id="15382" name="Picture 2" descr="1anipt4b.gif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072462" y="214290"/>
              <a:ext cx="714380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2"/>
          <p:cNvGrpSpPr/>
          <p:nvPr/>
        </p:nvGrpSpPr>
        <p:grpSpPr>
          <a:xfrm>
            <a:off x="714348" y="1500174"/>
            <a:ext cx="7572428" cy="1252895"/>
            <a:chOff x="1071538" y="1285860"/>
            <a:chExt cx="7572428" cy="1018965"/>
          </a:xfr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</p:grpSpPr>
        <p:sp>
          <p:nvSpPr>
            <p:cNvPr id="22" name="Flowchart: Terminator 21"/>
            <p:cNvSpPr/>
            <p:nvPr/>
          </p:nvSpPr>
          <p:spPr>
            <a:xfrm>
              <a:off x="1071538" y="1285860"/>
              <a:ext cx="7572428" cy="1000132"/>
            </a:xfrm>
            <a:prstGeom prst="flowChartTerminator">
              <a:avLst/>
            </a:prstGeom>
            <a:blipFill>
              <a:blip r:embed="rId15" cstate="print"/>
              <a:stretch>
                <a:fillRect l="-15000" t="-18000" r="-26000" b="-24000"/>
              </a:stretch>
            </a:blipFill>
            <a:ln w="57150">
              <a:solidFill>
                <a:schemeClr val="tx1"/>
              </a:solidFill>
            </a:ln>
            <a:effectLst>
              <a:innerShdw blurRad="673100">
                <a:srgbClr val="C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428665" y="1428736"/>
              <a:ext cx="6864379" cy="8760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latin typeface="+mn-lt"/>
                  <a:cs typeface="+mn-cs"/>
                </a:rPr>
                <a:t>اُكتبِ القِيمةَ المنزِليَّةَ للرَّقمِ الَّذي تحتَهُ خطٌّ فيمَا يلِي:</a:t>
              </a:r>
              <a:endParaRPr lang="ar-SA" sz="3200" b="1" dirty="0">
                <a:latin typeface="+mn-lt"/>
                <a:cs typeface="+mn-cs"/>
              </a:endParaRPr>
            </a:p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3200" b="1" dirty="0">
                  <a:latin typeface="+mn-lt"/>
                  <a:cs typeface="+mn-cs"/>
                </a:rPr>
                <a:t>المثالان 2</a:t>
              </a:r>
              <a:r>
                <a:rPr lang="ar-EG" sz="3200" b="1" dirty="0">
                  <a:latin typeface="+mn-lt"/>
                  <a:cs typeface="+mn-cs"/>
                </a:rPr>
                <a:t>،</a:t>
              </a:r>
              <a:r>
                <a:rPr lang="ar-SA" sz="3200" b="1" dirty="0">
                  <a:latin typeface="+mn-lt"/>
                  <a:cs typeface="+mn-cs"/>
                </a:rPr>
                <a:t>1</a:t>
              </a:r>
              <a:endParaRPr lang="ar-EG" sz="3200" dirty="0">
                <a:latin typeface="+mn-lt"/>
                <a:cs typeface="+mn-cs"/>
              </a:endParaRPr>
            </a:p>
          </p:txBody>
        </p:sp>
      </p:grpSp>
      <p:sp>
        <p:nvSpPr>
          <p:cNvPr id="24" name="Trapezoid 23"/>
          <p:cNvSpPr/>
          <p:nvPr/>
        </p:nvSpPr>
        <p:spPr bwMode="auto">
          <a:xfrm>
            <a:off x="571500" y="3286125"/>
            <a:ext cx="8001000" cy="3000375"/>
          </a:xfrm>
          <a:prstGeom prst="trapezoid">
            <a:avLst>
              <a:gd name="adj" fmla="val 15000"/>
            </a:avLst>
          </a:prstGeom>
          <a:solidFill>
            <a:srgbClr val="00FF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4347" name="Rectangle 5"/>
          <p:cNvSpPr>
            <a:spLocks noChangeArrowheads="1"/>
          </p:cNvSpPr>
          <p:nvPr/>
        </p:nvSpPr>
        <p:spPr bwMode="auto">
          <a:xfrm>
            <a:off x="5861050" y="3571875"/>
            <a:ext cx="12239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latin typeface="Calibri" pitchFamily="34" charset="0"/>
              </a:rPr>
              <a:t>132685</a:t>
            </a:r>
          </a:p>
        </p:txBody>
      </p:sp>
      <p:sp>
        <p:nvSpPr>
          <p:cNvPr id="14348" name="Rectangle 6"/>
          <p:cNvSpPr>
            <a:spLocks noChangeArrowheads="1"/>
          </p:cNvSpPr>
          <p:nvPr/>
        </p:nvSpPr>
        <p:spPr bwMode="auto">
          <a:xfrm>
            <a:off x="1574800" y="3571875"/>
            <a:ext cx="12239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latin typeface="Calibri" pitchFamily="34" charset="0"/>
              </a:rPr>
              <a:t>309573</a:t>
            </a:r>
          </a:p>
        </p:txBody>
      </p:sp>
      <p:sp>
        <p:nvSpPr>
          <p:cNvPr id="14349" name="Rectangle 7"/>
          <p:cNvSpPr>
            <a:spLocks noChangeArrowheads="1"/>
          </p:cNvSpPr>
          <p:nvPr/>
        </p:nvSpPr>
        <p:spPr bwMode="auto">
          <a:xfrm>
            <a:off x="5624513" y="5214938"/>
            <a:ext cx="15700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latin typeface="Calibri" pitchFamily="34" charset="0"/>
              </a:rPr>
              <a:t>73581209</a:t>
            </a:r>
          </a:p>
        </p:txBody>
      </p:sp>
      <p:sp>
        <p:nvSpPr>
          <p:cNvPr id="14350" name="TextBox 9"/>
          <p:cNvSpPr txBox="1">
            <a:spLocks noChangeArrowheads="1"/>
          </p:cNvSpPr>
          <p:nvPr/>
        </p:nvSpPr>
        <p:spPr bwMode="auto">
          <a:xfrm>
            <a:off x="1285875" y="5072063"/>
            <a:ext cx="1571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400" b="1">
                <a:latin typeface="Calibri" pitchFamily="34" charset="0"/>
              </a:rPr>
              <a:t>7824015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7215188" y="3500438"/>
            <a:ext cx="642937" cy="5715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dirty="0"/>
              <a:t>13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2786063" y="3500438"/>
            <a:ext cx="642937" cy="5715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dirty="0"/>
              <a:t>14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7215188" y="5143500"/>
            <a:ext cx="642937" cy="5715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dirty="0"/>
              <a:t>15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2786063" y="5000625"/>
            <a:ext cx="642937" cy="5715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dirty="0"/>
              <a:t>16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rot="10800000">
            <a:off x="6500813" y="392906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rot="10800000">
            <a:off x="1785938" y="392906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rot="10800000">
            <a:off x="6643688" y="5570538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rot="10800000">
            <a:off x="2357438" y="5427663"/>
            <a:ext cx="1428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6000750" y="4071938"/>
            <a:ext cx="114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SA" sz="3600" b="1">
                <a:solidFill>
                  <a:srgbClr val="FF0000"/>
                </a:solidFill>
              </a:rPr>
              <a:t>600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1214438" y="4071938"/>
            <a:ext cx="1928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SA" sz="3600" b="1">
                <a:solidFill>
                  <a:srgbClr val="FF0000"/>
                </a:solidFill>
              </a:rPr>
              <a:t>300000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5643563" y="5572125"/>
            <a:ext cx="1928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SA" sz="3600" b="1">
                <a:solidFill>
                  <a:srgbClr val="FF0000"/>
                </a:solidFill>
              </a:rPr>
              <a:t>200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1357313" y="5500688"/>
            <a:ext cx="1928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SA" sz="3600" b="1">
                <a:solidFill>
                  <a:srgbClr val="FF0000"/>
                </a:solidFill>
              </a:rPr>
              <a:t>10</a:t>
            </a:r>
            <a:endParaRPr 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ب  و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ُكتبِ القِيمةَ المنزِليَّةَ للرَّقمِ الَّذي تحتَهُ خطٌّ فيمَا يلِ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326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326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326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095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095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095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735812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735812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735812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8240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8240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8240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347" grpId="0"/>
      <p:bldP spid="14348" grpId="0"/>
      <p:bldP spid="14349" grpId="0"/>
      <p:bldP spid="14350" grpId="0"/>
      <p:bldP spid="11" grpId="0" animBg="1"/>
      <p:bldP spid="12" grpId="0" animBg="1"/>
      <p:bldP spid="13" grpId="0" animBg="1"/>
      <p:bldP spid="14" grpId="0" animBg="1"/>
      <p:bldP spid="23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214313"/>
            <a:ext cx="8880475" cy="857250"/>
            <a:chOff x="624040" y="214290"/>
            <a:chExt cx="8091364" cy="857256"/>
          </a:xfrm>
        </p:grpSpPr>
        <p:sp>
          <p:nvSpPr>
            <p:cNvPr id="20" name="Rounded Rectangular Callout 19"/>
            <p:cNvSpPr/>
            <p:nvPr/>
          </p:nvSpPr>
          <p:spPr>
            <a:xfrm>
              <a:off x="1214186" y="214290"/>
              <a:ext cx="7501218" cy="857256"/>
            </a:xfrm>
            <a:prstGeom prst="wedgeRoundRectCallout">
              <a:avLst>
                <a:gd name="adj1" fmla="val -4295"/>
                <a:gd name="adj2" fmla="val 98500"/>
                <a:gd name="adj3" fmla="val 16667"/>
              </a:avLst>
            </a:prstGeom>
            <a:blipFill>
              <a:blip r:embed="rId7">
                <a:lum bright="-16000" contrast="-6000"/>
              </a:blip>
              <a:tile tx="0" ty="0" sx="100000" sy="100000" flip="none" algn="tl"/>
            </a:blipFill>
            <a:ln w="762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6396" name="Rectangle 1"/>
            <p:cNvSpPr>
              <a:spLocks noChangeArrowheads="1"/>
            </p:cNvSpPr>
            <p:nvPr/>
          </p:nvSpPr>
          <p:spPr bwMode="auto">
            <a:xfrm>
              <a:off x="624040" y="357166"/>
              <a:ext cx="8069895" cy="58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200" b="1">
                  <a:solidFill>
                    <a:srgbClr val="47FF47"/>
                  </a:solidFill>
                  <a:latin typeface="Calibri" pitchFamily="34" charset="0"/>
                </a:rPr>
                <a:t>اُكتبْ كلَّ عددٍ فيمَا يلِي بالصِّيغتينِ اللَّفظِيَّة والتَّحليليَّةِ:</a:t>
              </a:r>
              <a:r>
                <a:rPr lang="ar-SA" sz="3200" b="1">
                  <a:solidFill>
                    <a:srgbClr val="47FF47"/>
                  </a:solidFill>
                  <a:latin typeface="Calibri" pitchFamily="34" charset="0"/>
                </a:rPr>
                <a:t> مثال 1</a:t>
              </a:r>
              <a:endParaRPr lang="ar-EG" sz="3200">
                <a:solidFill>
                  <a:srgbClr val="47FF47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928688" y="1928813"/>
            <a:ext cx="7715250" cy="4000500"/>
            <a:chOff x="928662" y="1928803"/>
            <a:chExt cx="7715304" cy="4000544"/>
          </a:xfrm>
        </p:grpSpPr>
        <p:sp>
          <p:nvSpPr>
            <p:cNvPr id="22" name="Flowchart: Terminator 21"/>
            <p:cNvSpPr/>
            <p:nvPr/>
          </p:nvSpPr>
          <p:spPr>
            <a:xfrm rot="5400000">
              <a:off x="2786042" y="71423"/>
              <a:ext cx="4000544" cy="7715304"/>
            </a:xfrm>
            <a:prstGeom prst="flowChartTerminator">
              <a:avLst/>
            </a:prstGeom>
            <a:solidFill>
              <a:srgbClr val="990099"/>
            </a:solidFill>
            <a:ln w="76200">
              <a:solidFill>
                <a:schemeClr val="tx1"/>
              </a:solidFill>
            </a:ln>
            <a:effectLst>
              <a:innerShdw blurRad="8255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16392" name="Group 18"/>
            <p:cNvGrpSpPr>
              <a:grpSpLocks/>
            </p:cNvGrpSpPr>
            <p:nvPr/>
          </p:nvGrpSpPr>
          <p:grpSpPr bwMode="auto">
            <a:xfrm>
              <a:off x="4857754" y="2786062"/>
              <a:ext cx="3286145" cy="1058447"/>
              <a:chOff x="5643572" y="2380588"/>
              <a:chExt cx="3286145" cy="1058447"/>
            </a:xfrm>
          </p:grpSpPr>
          <p:sp>
            <p:nvSpPr>
              <p:cNvPr id="16393" name="Rectangle 2"/>
              <p:cNvSpPr>
                <a:spLocks noChangeArrowheads="1"/>
              </p:cNvSpPr>
              <p:nvPr/>
            </p:nvSpPr>
            <p:spPr bwMode="auto">
              <a:xfrm>
                <a:off x="5643572" y="2500306"/>
                <a:ext cx="2286015" cy="938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/>
                <a:r>
                  <a:rPr lang="ar-EG" sz="5500" b="1">
                    <a:latin typeface="Calibri" pitchFamily="34" charset="0"/>
                  </a:rPr>
                  <a:t>29205  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215338" y="2380588"/>
                <a:ext cx="714380" cy="642944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000" b="1" dirty="0">
                    <a:solidFill>
                      <a:schemeClr val="tx1"/>
                    </a:solidFill>
                  </a:rPr>
                  <a:t>17</a:t>
                </a:r>
              </a:p>
            </p:txBody>
          </p:sp>
        </p:grpSp>
      </p:grp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1214438" y="4000500"/>
            <a:ext cx="73072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rtl="1" eaLnBrk="0" hangingPunct="0"/>
            <a:r>
              <a:rPr lang="ar-EG" sz="3200" b="1">
                <a:solidFill>
                  <a:srgbClr val="00FF00"/>
                </a:solidFill>
                <a:cs typeface="Times New Roman" pitchFamily="18" charset="0"/>
              </a:rPr>
              <a:t>الصيغة اللفظية: تسعة وعشرون ألفاً ومئتان وخمسة. </a:t>
            </a:r>
            <a:endParaRPr lang="en-US" sz="3200">
              <a:solidFill>
                <a:srgbClr val="00FF00"/>
              </a:solidFill>
            </a:endParaRPr>
          </a:p>
          <a:p>
            <a:pPr algn="r" rtl="1" eaLnBrk="0" hangingPunct="0"/>
            <a:r>
              <a:rPr lang="ar-EG" sz="3200" b="1">
                <a:solidFill>
                  <a:srgbClr val="00FF00"/>
                </a:solidFill>
                <a:cs typeface="Times New Roman" pitchFamily="18" charset="0"/>
              </a:rPr>
              <a:t>الصيغة التحليلية: 5+0+ 200 + 9000 +  20000</a:t>
            </a:r>
            <a:endParaRPr lang="ar-EG" sz="320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ُكتبْ كلَّ عددٍ فيمَا يلِي بالصِّيغتينِ اللَّفظِيَّة والتَّحليليَّةِ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92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لفظية  تسعة وعشرون ألفاً ومئتان وخم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15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تحليلة 5+0+ 200 + 9000 +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0"/>
          <p:cNvGrpSpPr>
            <a:grpSpLocks/>
          </p:cNvGrpSpPr>
          <p:nvPr/>
        </p:nvGrpSpPr>
        <p:grpSpPr bwMode="auto">
          <a:xfrm>
            <a:off x="0" y="214313"/>
            <a:ext cx="8880475" cy="857250"/>
            <a:chOff x="624040" y="214290"/>
            <a:chExt cx="8091364" cy="857256"/>
          </a:xfrm>
        </p:grpSpPr>
        <p:sp>
          <p:nvSpPr>
            <p:cNvPr id="20" name="Rounded Rectangular Callout 19"/>
            <p:cNvSpPr/>
            <p:nvPr/>
          </p:nvSpPr>
          <p:spPr>
            <a:xfrm>
              <a:off x="1214186" y="214290"/>
              <a:ext cx="7501218" cy="857256"/>
            </a:xfrm>
            <a:prstGeom prst="wedgeRoundRectCallout">
              <a:avLst>
                <a:gd name="adj1" fmla="val -4295"/>
                <a:gd name="adj2" fmla="val 98500"/>
                <a:gd name="adj3" fmla="val 16667"/>
              </a:avLst>
            </a:prstGeom>
            <a:blipFill>
              <a:blip r:embed="rId6">
                <a:lum bright="-16000" contrast="-6000"/>
              </a:blip>
              <a:tile tx="0" ty="0" sx="100000" sy="100000" flip="none" algn="tl"/>
            </a:blipFill>
            <a:ln w="762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7420" name="Rectangle 1"/>
            <p:cNvSpPr>
              <a:spLocks noChangeArrowheads="1"/>
            </p:cNvSpPr>
            <p:nvPr/>
          </p:nvSpPr>
          <p:spPr bwMode="auto">
            <a:xfrm>
              <a:off x="624040" y="357166"/>
              <a:ext cx="8069895" cy="58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200" b="1">
                  <a:solidFill>
                    <a:srgbClr val="47FF47"/>
                  </a:solidFill>
                  <a:latin typeface="Calibri" pitchFamily="34" charset="0"/>
                </a:rPr>
                <a:t>اُكتبْ كلَّ عددٍ فيمَا يلِي بالصِّيغتينِ اللَّفظِيَّة والتَّحليليَّةِ:</a:t>
              </a:r>
              <a:r>
                <a:rPr lang="ar-SA" sz="3200" b="1">
                  <a:solidFill>
                    <a:srgbClr val="47FF47"/>
                  </a:solidFill>
                  <a:latin typeface="Calibri" pitchFamily="34" charset="0"/>
                </a:rPr>
                <a:t> مثال 1</a:t>
              </a:r>
              <a:endParaRPr lang="ar-EG" sz="3200">
                <a:solidFill>
                  <a:srgbClr val="47FF47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928688" y="1928813"/>
            <a:ext cx="7715250" cy="4000500"/>
            <a:chOff x="928662" y="1928803"/>
            <a:chExt cx="7715304" cy="4000544"/>
          </a:xfrm>
        </p:grpSpPr>
        <p:sp>
          <p:nvSpPr>
            <p:cNvPr id="22" name="Flowchart: Terminator 21"/>
            <p:cNvSpPr/>
            <p:nvPr/>
          </p:nvSpPr>
          <p:spPr>
            <a:xfrm rot="5400000">
              <a:off x="2786042" y="71423"/>
              <a:ext cx="4000544" cy="7715304"/>
            </a:xfrm>
            <a:prstGeom prst="flowChartTerminator">
              <a:avLst/>
            </a:prstGeom>
            <a:solidFill>
              <a:srgbClr val="990099"/>
            </a:solidFill>
            <a:ln w="76200">
              <a:solidFill>
                <a:schemeClr val="tx1"/>
              </a:solidFill>
            </a:ln>
            <a:effectLst>
              <a:innerShdw blurRad="8255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17416" name="Group 18"/>
            <p:cNvGrpSpPr>
              <a:grpSpLocks/>
            </p:cNvGrpSpPr>
            <p:nvPr/>
          </p:nvGrpSpPr>
          <p:grpSpPr bwMode="auto">
            <a:xfrm>
              <a:off x="4907957" y="2643180"/>
              <a:ext cx="3307381" cy="938729"/>
              <a:chOff x="5693775" y="2237706"/>
              <a:chExt cx="3307381" cy="938729"/>
            </a:xfrm>
          </p:grpSpPr>
          <p:sp>
            <p:nvSpPr>
              <p:cNvPr id="17417" name="Rectangle 3"/>
              <p:cNvSpPr>
                <a:spLocks noChangeArrowheads="1"/>
              </p:cNvSpPr>
              <p:nvPr/>
            </p:nvSpPr>
            <p:spPr bwMode="auto">
              <a:xfrm>
                <a:off x="5693775" y="2237706"/>
                <a:ext cx="2164390" cy="938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/>
                <a:r>
                  <a:rPr lang="ar-EG" sz="5500" b="1">
                    <a:latin typeface="Calibri" pitchFamily="34" charset="0"/>
                  </a:rPr>
                  <a:t>82009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286776" y="2380589"/>
                <a:ext cx="714380" cy="642944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000" b="1" dirty="0">
                    <a:solidFill>
                      <a:schemeClr val="tx1"/>
                    </a:solidFill>
                  </a:rPr>
                  <a:t>18</a:t>
                </a:r>
              </a:p>
            </p:txBody>
          </p:sp>
        </p:grpSp>
      </p:grp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690688" y="4000500"/>
            <a:ext cx="68310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rtl="1"/>
            <a:r>
              <a:rPr lang="ar-EG" sz="3200" b="1">
                <a:solidFill>
                  <a:srgbClr val="00FF00"/>
                </a:solidFill>
              </a:rPr>
              <a:t>الصيغة اللفظية: اثنان وثمانون ألفاً وتسعة.</a:t>
            </a:r>
            <a:endParaRPr lang="en-US" sz="3200">
              <a:solidFill>
                <a:srgbClr val="00FF00"/>
              </a:solidFill>
            </a:endParaRPr>
          </a:p>
          <a:p>
            <a:pPr algn="r" rtl="1"/>
            <a:r>
              <a:rPr lang="ar-EG" sz="3200" b="1">
                <a:solidFill>
                  <a:srgbClr val="00FF00"/>
                </a:solidFill>
              </a:rPr>
              <a:t>الصيغة التحليلية: 9 +0+0+ 2000 + 80000</a:t>
            </a:r>
            <a:endParaRPr lang="en-US" sz="320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20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يغة اللفظية  اثنان وثمانون ألفاً وتس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تحليلة  9 +0+0+ 2000 +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0"/>
          <p:cNvGrpSpPr>
            <a:grpSpLocks/>
          </p:cNvGrpSpPr>
          <p:nvPr/>
        </p:nvGrpSpPr>
        <p:grpSpPr bwMode="auto">
          <a:xfrm>
            <a:off x="0" y="214313"/>
            <a:ext cx="8880475" cy="857250"/>
            <a:chOff x="624040" y="214290"/>
            <a:chExt cx="8091364" cy="857256"/>
          </a:xfrm>
        </p:grpSpPr>
        <p:sp>
          <p:nvSpPr>
            <p:cNvPr id="20" name="Rounded Rectangular Callout 19"/>
            <p:cNvSpPr/>
            <p:nvPr/>
          </p:nvSpPr>
          <p:spPr>
            <a:xfrm>
              <a:off x="1214186" y="214290"/>
              <a:ext cx="7501218" cy="857256"/>
            </a:xfrm>
            <a:prstGeom prst="wedgeRoundRectCallout">
              <a:avLst>
                <a:gd name="adj1" fmla="val -4295"/>
                <a:gd name="adj2" fmla="val 98500"/>
                <a:gd name="adj3" fmla="val 16667"/>
              </a:avLst>
            </a:prstGeom>
            <a:blipFill>
              <a:blip r:embed="rId6">
                <a:lum bright="-16000" contrast="-6000"/>
              </a:blip>
              <a:tile tx="0" ty="0" sx="100000" sy="100000" flip="none" algn="tl"/>
            </a:blipFill>
            <a:ln w="762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8444" name="Rectangle 1"/>
            <p:cNvSpPr>
              <a:spLocks noChangeArrowheads="1"/>
            </p:cNvSpPr>
            <p:nvPr/>
          </p:nvSpPr>
          <p:spPr bwMode="auto">
            <a:xfrm>
              <a:off x="624040" y="357166"/>
              <a:ext cx="8069895" cy="58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200" b="1">
                  <a:solidFill>
                    <a:srgbClr val="47FF47"/>
                  </a:solidFill>
                  <a:latin typeface="Calibri" pitchFamily="34" charset="0"/>
                </a:rPr>
                <a:t>اُكتبْ كلَّ عددٍ فيمَا يلِي بالصِّيغتينِ اللَّفظِيَّة والتَّحليليَّةِ:</a:t>
              </a:r>
              <a:r>
                <a:rPr lang="ar-SA" sz="3200" b="1">
                  <a:solidFill>
                    <a:srgbClr val="47FF47"/>
                  </a:solidFill>
                  <a:latin typeface="Calibri" pitchFamily="34" charset="0"/>
                </a:rPr>
                <a:t> مثال 1</a:t>
              </a:r>
              <a:endParaRPr lang="ar-EG" sz="3200">
                <a:solidFill>
                  <a:srgbClr val="47FF47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928688" y="1928813"/>
            <a:ext cx="7715250" cy="4000500"/>
            <a:chOff x="928662" y="1928803"/>
            <a:chExt cx="7715304" cy="4000544"/>
          </a:xfrm>
        </p:grpSpPr>
        <p:sp>
          <p:nvSpPr>
            <p:cNvPr id="22" name="Flowchart: Terminator 21"/>
            <p:cNvSpPr/>
            <p:nvPr/>
          </p:nvSpPr>
          <p:spPr>
            <a:xfrm rot="5400000">
              <a:off x="2786042" y="71423"/>
              <a:ext cx="4000544" cy="7715304"/>
            </a:xfrm>
            <a:prstGeom prst="flowChartTerminator">
              <a:avLst/>
            </a:prstGeom>
            <a:solidFill>
              <a:srgbClr val="990099"/>
            </a:solidFill>
            <a:ln w="76200">
              <a:solidFill>
                <a:schemeClr val="tx1"/>
              </a:solidFill>
            </a:ln>
            <a:effectLst>
              <a:innerShdw blurRad="8255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18440" name="Group 18"/>
            <p:cNvGrpSpPr>
              <a:grpSpLocks/>
            </p:cNvGrpSpPr>
            <p:nvPr/>
          </p:nvGrpSpPr>
          <p:grpSpPr bwMode="auto">
            <a:xfrm>
              <a:off x="4726329" y="2561716"/>
              <a:ext cx="3417571" cy="938729"/>
              <a:chOff x="5512147" y="2156242"/>
              <a:chExt cx="3417571" cy="938729"/>
            </a:xfrm>
          </p:grpSpPr>
          <p:sp>
            <p:nvSpPr>
              <p:cNvPr id="18441" name="Rectangle 4"/>
              <p:cNvSpPr>
                <a:spLocks noChangeArrowheads="1"/>
              </p:cNvSpPr>
              <p:nvPr/>
            </p:nvSpPr>
            <p:spPr bwMode="auto">
              <a:xfrm>
                <a:off x="5512147" y="2156242"/>
                <a:ext cx="2560334" cy="938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/>
                <a:r>
                  <a:rPr lang="ar-EG" sz="5500" b="1">
                    <a:latin typeface="Calibri" pitchFamily="34" charset="0"/>
                  </a:rPr>
                  <a:t>901452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215338" y="2309150"/>
                <a:ext cx="714380" cy="642945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000" b="1" dirty="0">
                    <a:solidFill>
                      <a:schemeClr val="tx1"/>
                    </a:solidFill>
                  </a:rPr>
                  <a:t>19</a:t>
                </a:r>
              </a:p>
            </p:txBody>
          </p:sp>
        </p:grpSp>
      </p:grp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000125" y="3643313"/>
            <a:ext cx="730726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sz="3200" b="1">
                <a:solidFill>
                  <a:srgbClr val="00FF00"/>
                </a:solidFill>
              </a:rPr>
              <a:t>الصيغة اللفظية: تسع مئة وواحد ألف وأربع مئة واثنان وخمسون.</a:t>
            </a:r>
            <a:endParaRPr lang="en-US" sz="3200">
              <a:solidFill>
                <a:srgbClr val="00FF00"/>
              </a:solidFill>
            </a:endParaRPr>
          </a:p>
          <a:p>
            <a:pPr algn="ctr" rtl="1"/>
            <a:r>
              <a:rPr lang="ar-EG" sz="3200" b="1">
                <a:solidFill>
                  <a:srgbClr val="00FF00"/>
                </a:solidFill>
              </a:rPr>
              <a:t>الصيغة التحليلية: 2+ 50+ 400 + 1000+0+ 900000</a:t>
            </a:r>
            <a:endParaRPr lang="en-US" sz="320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014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يغة اللفظية تسع مئة وواحد ألف وأربع مئة واثنان وخمس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تحليلة  2+ 50+ 400 +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0"/>
          <p:cNvGrpSpPr>
            <a:grpSpLocks/>
          </p:cNvGrpSpPr>
          <p:nvPr/>
        </p:nvGrpSpPr>
        <p:grpSpPr bwMode="auto">
          <a:xfrm>
            <a:off x="0" y="214313"/>
            <a:ext cx="8880475" cy="857250"/>
            <a:chOff x="624040" y="214290"/>
            <a:chExt cx="8091364" cy="857256"/>
          </a:xfrm>
        </p:grpSpPr>
        <p:sp>
          <p:nvSpPr>
            <p:cNvPr id="20" name="Rounded Rectangular Callout 19"/>
            <p:cNvSpPr/>
            <p:nvPr/>
          </p:nvSpPr>
          <p:spPr>
            <a:xfrm>
              <a:off x="1214186" y="214290"/>
              <a:ext cx="7501218" cy="857256"/>
            </a:xfrm>
            <a:prstGeom prst="wedgeRoundRectCallout">
              <a:avLst>
                <a:gd name="adj1" fmla="val -4295"/>
                <a:gd name="adj2" fmla="val 98500"/>
                <a:gd name="adj3" fmla="val 16667"/>
              </a:avLst>
            </a:prstGeom>
            <a:blipFill>
              <a:blip r:embed="rId6">
                <a:lum bright="-16000" contrast="-6000"/>
              </a:blip>
              <a:tile tx="0" ty="0" sx="100000" sy="100000" flip="none" algn="tl"/>
            </a:blipFill>
            <a:ln w="762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9468" name="Rectangle 1"/>
            <p:cNvSpPr>
              <a:spLocks noChangeArrowheads="1"/>
            </p:cNvSpPr>
            <p:nvPr/>
          </p:nvSpPr>
          <p:spPr bwMode="auto">
            <a:xfrm>
              <a:off x="624040" y="357166"/>
              <a:ext cx="8069895" cy="58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200" b="1">
                  <a:solidFill>
                    <a:srgbClr val="47FF47"/>
                  </a:solidFill>
                  <a:latin typeface="Calibri" pitchFamily="34" charset="0"/>
                </a:rPr>
                <a:t>اُكتبْ كلَّ عددٍ فيمَا يلِي بالصِّيغتينِ اللَّفظِيَّة والتَّحليليَّةِ:</a:t>
              </a:r>
              <a:r>
                <a:rPr lang="ar-SA" sz="3200" b="1">
                  <a:solidFill>
                    <a:srgbClr val="47FF47"/>
                  </a:solidFill>
                  <a:latin typeface="Calibri" pitchFamily="34" charset="0"/>
                </a:rPr>
                <a:t> مثال 1</a:t>
              </a:r>
              <a:endParaRPr lang="ar-EG" sz="3200">
                <a:solidFill>
                  <a:srgbClr val="47FF47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928688" y="1928813"/>
            <a:ext cx="7715250" cy="4000500"/>
            <a:chOff x="928662" y="1928803"/>
            <a:chExt cx="7715304" cy="4000544"/>
          </a:xfrm>
        </p:grpSpPr>
        <p:sp>
          <p:nvSpPr>
            <p:cNvPr id="22" name="Flowchart: Terminator 21"/>
            <p:cNvSpPr/>
            <p:nvPr/>
          </p:nvSpPr>
          <p:spPr>
            <a:xfrm rot="5400000">
              <a:off x="2786042" y="71423"/>
              <a:ext cx="4000544" cy="7715304"/>
            </a:xfrm>
            <a:prstGeom prst="flowChartTerminator">
              <a:avLst/>
            </a:prstGeom>
            <a:solidFill>
              <a:srgbClr val="990099"/>
            </a:solidFill>
            <a:ln w="76200">
              <a:solidFill>
                <a:schemeClr val="tx1"/>
              </a:solidFill>
            </a:ln>
            <a:effectLst>
              <a:innerShdw blurRad="8255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19464" name="Group 18"/>
            <p:cNvGrpSpPr>
              <a:grpSpLocks/>
            </p:cNvGrpSpPr>
            <p:nvPr/>
          </p:nvGrpSpPr>
          <p:grpSpPr bwMode="auto">
            <a:xfrm>
              <a:off x="4654891" y="2571741"/>
              <a:ext cx="3489008" cy="938729"/>
              <a:chOff x="5440709" y="2166267"/>
              <a:chExt cx="3489008" cy="938729"/>
            </a:xfrm>
          </p:grpSpPr>
          <p:sp>
            <p:nvSpPr>
              <p:cNvPr id="19465" name="Rectangle 5"/>
              <p:cNvSpPr>
                <a:spLocks noChangeArrowheads="1"/>
              </p:cNvSpPr>
              <p:nvPr/>
            </p:nvSpPr>
            <p:spPr bwMode="auto">
              <a:xfrm>
                <a:off x="5440709" y="2166267"/>
                <a:ext cx="2560334" cy="938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/>
                <a:r>
                  <a:rPr lang="ar-EG" sz="5500" b="1">
                    <a:latin typeface="Calibri" pitchFamily="34" charset="0"/>
                  </a:rPr>
                  <a:t>200013</a:t>
                </a: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8215337" y="2166273"/>
                <a:ext cx="714380" cy="642945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000" b="1" dirty="0">
                    <a:solidFill>
                      <a:schemeClr val="tx1"/>
                    </a:solidFill>
                  </a:rPr>
                  <a:t>20</a:t>
                </a:r>
              </a:p>
            </p:txBody>
          </p:sp>
        </p:grpSp>
      </p:grp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622425" y="4000500"/>
            <a:ext cx="68992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rtl="1"/>
            <a:r>
              <a:rPr lang="ar-EG" sz="3200" b="1">
                <a:solidFill>
                  <a:srgbClr val="00FF00"/>
                </a:solidFill>
              </a:rPr>
              <a:t>الصيغة اللفظية: مائتا ألف وثلاثة عشر.</a:t>
            </a:r>
            <a:endParaRPr lang="en-US" sz="3200">
              <a:solidFill>
                <a:srgbClr val="00FF00"/>
              </a:solidFill>
            </a:endParaRPr>
          </a:p>
          <a:p>
            <a:pPr algn="r" rtl="1"/>
            <a:r>
              <a:rPr lang="ar-EG" sz="3200" b="1">
                <a:solidFill>
                  <a:srgbClr val="00FF00"/>
                </a:solidFill>
              </a:rPr>
              <a:t>الصيغة التحليلية: 3+ 10 +0+0+0+200000</a:t>
            </a:r>
            <a:endParaRPr lang="en-US" sz="320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0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يغة اللفظية مائتان ألف وثلاث عش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تحليلة  3+ 10 +0+0+0+2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Terminator 21"/>
          <p:cNvSpPr/>
          <p:nvPr/>
        </p:nvSpPr>
        <p:spPr bwMode="auto">
          <a:xfrm rot="5400000">
            <a:off x="2786063" y="-71437"/>
            <a:ext cx="4000500" cy="7715250"/>
          </a:xfrm>
          <a:prstGeom prst="flowChartTerminator">
            <a:avLst/>
          </a:prstGeom>
          <a:solidFill>
            <a:srgbClr val="990099"/>
          </a:solidFill>
          <a:ln w="76200">
            <a:solidFill>
              <a:schemeClr val="tx1"/>
            </a:solidFill>
          </a:ln>
          <a:effectLst>
            <a:innerShdw blurRad="8255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9466" name="Rectangle 6"/>
          <p:cNvSpPr>
            <a:spLocks noChangeArrowheads="1"/>
          </p:cNvSpPr>
          <p:nvPr/>
        </p:nvSpPr>
        <p:spPr bwMode="auto">
          <a:xfrm>
            <a:off x="5500688" y="2857500"/>
            <a:ext cx="1800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>
                <a:latin typeface="Calibri" pitchFamily="34" charset="0"/>
              </a:rPr>
              <a:t>30842085</a:t>
            </a:r>
          </a:p>
        </p:txBody>
      </p:sp>
      <p:sp>
        <p:nvSpPr>
          <p:cNvPr id="19467" name="Rectangle 7"/>
          <p:cNvSpPr>
            <a:spLocks noChangeArrowheads="1"/>
          </p:cNvSpPr>
          <p:nvPr/>
        </p:nvSpPr>
        <p:spPr bwMode="auto">
          <a:xfrm>
            <a:off x="1630363" y="2857500"/>
            <a:ext cx="1800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2800" b="1">
                <a:latin typeface="Calibri" pitchFamily="34" charset="0"/>
              </a:rPr>
              <a:t>63930053</a:t>
            </a:r>
            <a:endParaRPr lang="ar-EG" sz="2800" b="1">
              <a:latin typeface="Calibri" pitchFamily="34" charset="0"/>
            </a:endParaRPr>
          </a:p>
        </p:txBody>
      </p:sp>
      <p:sp>
        <p:nvSpPr>
          <p:cNvPr id="19468" name="Rectangle 8"/>
          <p:cNvSpPr>
            <a:spLocks noChangeArrowheads="1"/>
          </p:cNvSpPr>
          <p:nvPr/>
        </p:nvSpPr>
        <p:spPr bwMode="auto">
          <a:xfrm>
            <a:off x="5284788" y="4572000"/>
            <a:ext cx="20018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2800" b="1">
                <a:latin typeface="Calibri" pitchFamily="34" charset="0"/>
              </a:rPr>
              <a:t>319999990</a:t>
            </a:r>
            <a:endParaRPr lang="ar-EG" sz="2800" b="1">
              <a:latin typeface="Calibri" pitchFamily="34" charset="0"/>
            </a:endParaRPr>
          </a:p>
        </p:txBody>
      </p:sp>
      <p:sp>
        <p:nvSpPr>
          <p:cNvPr id="19469" name="Rectangle 9"/>
          <p:cNvSpPr>
            <a:spLocks noChangeArrowheads="1"/>
          </p:cNvSpPr>
          <p:nvPr/>
        </p:nvSpPr>
        <p:spPr bwMode="auto">
          <a:xfrm>
            <a:off x="1428750" y="4572000"/>
            <a:ext cx="2001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2800" b="1">
                <a:latin typeface="Calibri" pitchFamily="34" charset="0"/>
              </a:rPr>
              <a:t>800493301</a:t>
            </a:r>
            <a:endParaRPr lang="ar-EG" sz="2800" b="1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572375" y="2714625"/>
            <a:ext cx="714375" cy="642938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3714750" y="2714625"/>
            <a:ext cx="714375" cy="642938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572375" y="4429125"/>
            <a:ext cx="714375" cy="642938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3714750" y="4429125"/>
            <a:ext cx="714375" cy="642938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chemeClr val="tx1"/>
                </a:solidFill>
              </a:rPr>
              <a:t>24</a:t>
            </a:r>
          </a:p>
        </p:txBody>
      </p:sp>
      <p:grpSp>
        <p:nvGrpSpPr>
          <p:cNvPr id="20493" name="Group 20"/>
          <p:cNvGrpSpPr>
            <a:grpSpLocks/>
          </p:cNvGrpSpPr>
          <p:nvPr/>
        </p:nvGrpSpPr>
        <p:grpSpPr bwMode="auto">
          <a:xfrm>
            <a:off x="0" y="214313"/>
            <a:ext cx="8880475" cy="857250"/>
            <a:chOff x="624040" y="214290"/>
            <a:chExt cx="8091364" cy="857256"/>
          </a:xfrm>
        </p:grpSpPr>
        <p:sp>
          <p:nvSpPr>
            <p:cNvPr id="21" name="Rounded Rectangular Callout 19"/>
            <p:cNvSpPr/>
            <p:nvPr/>
          </p:nvSpPr>
          <p:spPr>
            <a:xfrm>
              <a:off x="1214186" y="214290"/>
              <a:ext cx="7501218" cy="857256"/>
            </a:xfrm>
            <a:prstGeom prst="wedgeRoundRectCallout">
              <a:avLst>
                <a:gd name="adj1" fmla="val -4295"/>
                <a:gd name="adj2" fmla="val 98500"/>
                <a:gd name="adj3" fmla="val 16667"/>
              </a:avLst>
            </a:prstGeom>
            <a:blipFill>
              <a:blip r:embed="rId8">
                <a:lum bright="-16000" contrast="-6000"/>
              </a:blip>
              <a:tile tx="0" ty="0" sx="100000" sy="100000" flip="none" algn="tl"/>
            </a:blipFill>
            <a:ln w="762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0495" name="Rectangle 1"/>
            <p:cNvSpPr>
              <a:spLocks noChangeArrowheads="1"/>
            </p:cNvSpPr>
            <p:nvPr/>
          </p:nvSpPr>
          <p:spPr bwMode="auto">
            <a:xfrm>
              <a:off x="624040" y="357166"/>
              <a:ext cx="8069895" cy="58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200" b="1">
                  <a:solidFill>
                    <a:srgbClr val="47FF47"/>
                  </a:solidFill>
                  <a:latin typeface="Calibri" pitchFamily="34" charset="0"/>
                </a:rPr>
                <a:t>اُكتبْ كلَّ عددٍ فيمَا يلِي بالصِّيغتينِ اللَّفظِيَّة والتَّحليليَّةِ:</a:t>
              </a:r>
              <a:r>
                <a:rPr lang="ar-SA" sz="3200" b="1">
                  <a:solidFill>
                    <a:srgbClr val="47FF47"/>
                  </a:solidFill>
                  <a:latin typeface="Calibri" pitchFamily="34" charset="0"/>
                </a:rPr>
                <a:t> مثال 1</a:t>
              </a:r>
              <a:endParaRPr lang="ar-EG" sz="3200">
                <a:solidFill>
                  <a:srgbClr val="47FF47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08420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08420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39300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39300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199999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199999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004933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004933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/>
      <p:bldP spid="19467" grpId="0"/>
      <p:bldP spid="19468" grpId="0"/>
      <p:bldP spid="19469" grpId="0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/>
          <p:cNvSpPr/>
          <p:nvPr/>
        </p:nvSpPr>
        <p:spPr>
          <a:xfrm>
            <a:off x="3071802" y="428604"/>
            <a:ext cx="5072098" cy="1071570"/>
          </a:xfrm>
          <a:prstGeom prst="hexagon">
            <a:avLst/>
          </a:prstGeom>
          <a:solidFill>
            <a:srgbClr val="000099"/>
          </a:solidFill>
          <a:ln w="76200">
            <a:solidFill>
              <a:srgbClr val="FF0000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الدرس الثاني 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( 1 – 2 )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71500" y="4357688"/>
            <a:ext cx="7215188" cy="1428750"/>
            <a:chOff x="500034" y="4572008"/>
            <a:chExt cx="7215238" cy="1428760"/>
          </a:xfrm>
        </p:grpSpPr>
        <p:sp>
          <p:nvSpPr>
            <p:cNvPr id="4" name="Rounded Rectangular Callout 3"/>
            <p:cNvSpPr/>
            <p:nvPr/>
          </p:nvSpPr>
          <p:spPr>
            <a:xfrm rot="10800000">
              <a:off x="500034" y="4572008"/>
              <a:ext cx="7215238" cy="1428760"/>
            </a:xfrm>
            <a:prstGeom prst="wedgeRoundRectCallout">
              <a:avLst>
                <a:gd name="adj1" fmla="val -52121"/>
                <a:gd name="adj2" fmla="val 169500"/>
                <a:gd name="adj3" fmla="val 16667"/>
              </a:avLst>
            </a:prstGeom>
            <a:blipFill>
              <a:blip r:embed="rId5"/>
              <a:stretch>
                <a:fillRect l="-15000" t="-18000" r="-26000" b="-24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28662" y="4857760"/>
              <a:ext cx="6500858" cy="83099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 w="18415" cmpd="sng">
                    <a:solidFill>
                      <a:srgbClr val="C0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القيمة المنزلية ضمن الملايين</a:t>
              </a:r>
            </a:p>
          </p:txBody>
        </p:sp>
      </p:grp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يمة المنزلية ضمن الملاي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328644" y="1428736"/>
          <a:ext cx="8529636" cy="4754880"/>
        </p:xfrm>
        <a:graphic>
          <a:graphicData uri="http://schemas.openxmlformats.org/drawingml/2006/table">
            <a:tbl>
              <a:tblPr rtl="1"/>
              <a:tblGrid>
                <a:gridCol w="800152"/>
                <a:gridCol w="2102792"/>
                <a:gridCol w="1699975"/>
                <a:gridCol w="1912475"/>
                <a:gridCol w="2014242"/>
              </a:tblGrid>
              <a:tr h="272481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EG" sz="2400" dirty="0" smtClean="0">
                        <a:latin typeface="Times New Roman"/>
                        <a:ea typeface="Times New Roman"/>
                        <a:cs typeface="+mj-cs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5982" marR="65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 rtl="1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5982" marR="65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 rtl="1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5982" marR="65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5982" marR="65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5982" marR="65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055711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800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5982" marR="6598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5982" marR="65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5982" marR="65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5982" marR="65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EG" sz="2400" dirty="0" smtClean="0">
                        <a:latin typeface="Times New Roman"/>
                        <a:ea typeface="Times New Roman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ar-EG" sz="2400" dirty="0" smtClean="0">
                        <a:latin typeface="Times New Roman"/>
                        <a:ea typeface="Times New Roman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ar-EG" sz="2400" dirty="0" smtClean="0">
                        <a:latin typeface="Times New Roman"/>
                        <a:ea typeface="Times New Roman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ar-EG" sz="2400" dirty="0" smtClean="0">
                        <a:latin typeface="Times New Roman"/>
                        <a:ea typeface="Times New Roman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5982" marR="65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31663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800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5982" marR="6598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5982" marR="65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5982" marR="65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5982" marR="65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EG" sz="2400" dirty="0" smtClean="0">
                        <a:latin typeface="Times New Roman"/>
                        <a:ea typeface="Times New Roman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ar-EG" sz="2400" dirty="0" smtClean="0">
                        <a:latin typeface="Times New Roman"/>
                        <a:ea typeface="Times New Roman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ar-EG" sz="2400" dirty="0" smtClean="0">
                        <a:latin typeface="Times New Roman"/>
                        <a:ea typeface="Times New Roman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ar-EG" sz="2400" dirty="0" smtClean="0">
                        <a:latin typeface="Times New Roman"/>
                        <a:ea typeface="Times New Roman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ar-EG" sz="2400" dirty="0" smtClean="0">
                        <a:latin typeface="Times New Roman"/>
                        <a:ea typeface="Times New Roman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5982" marR="65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pSp>
        <p:nvGrpSpPr>
          <p:cNvPr id="21507" name="Group 20"/>
          <p:cNvGrpSpPr>
            <a:grpSpLocks/>
          </p:cNvGrpSpPr>
          <p:nvPr/>
        </p:nvGrpSpPr>
        <p:grpSpPr bwMode="auto">
          <a:xfrm>
            <a:off x="0" y="214313"/>
            <a:ext cx="8880475" cy="857250"/>
            <a:chOff x="624040" y="214290"/>
            <a:chExt cx="8091364" cy="857256"/>
          </a:xfrm>
        </p:grpSpPr>
        <p:sp>
          <p:nvSpPr>
            <p:cNvPr id="7" name="Rounded Rectangular Callout 19"/>
            <p:cNvSpPr/>
            <p:nvPr/>
          </p:nvSpPr>
          <p:spPr>
            <a:xfrm>
              <a:off x="1214186" y="214290"/>
              <a:ext cx="7501218" cy="857256"/>
            </a:xfrm>
            <a:prstGeom prst="wedgeRoundRectCallout">
              <a:avLst>
                <a:gd name="adj1" fmla="val -4295"/>
                <a:gd name="adj2" fmla="val 98500"/>
                <a:gd name="adj3" fmla="val 16667"/>
              </a:avLst>
            </a:prstGeom>
            <a:blipFill>
              <a:blip r:embed="rId15">
                <a:lum bright="-16000" contrast="-6000"/>
              </a:blip>
              <a:tile tx="0" ty="0" sx="100000" sy="100000" flip="none" algn="tl"/>
            </a:blipFill>
            <a:ln w="762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1523" name="Rectangle 1"/>
            <p:cNvSpPr>
              <a:spLocks noChangeArrowheads="1"/>
            </p:cNvSpPr>
            <p:nvPr/>
          </p:nvSpPr>
          <p:spPr bwMode="auto">
            <a:xfrm>
              <a:off x="624040" y="357166"/>
              <a:ext cx="8069895" cy="58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200" b="1">
                  <a:solidFill>
                    <a:srgbClr val="47FF47"/>
                  </a:solidFill>
                  <a:latin typeface="Calibri" pitchFamily="34" charset="0"/>
                </a:rPr>
                <a:t>اُكتبْ كلَّ عددٍ فيمَا يلِي بالصِّيغتينِ اللَّفظِيَّة والتَّحليليَّةِ:</a:t>
              </a:r>
              <a:r>
                <a:rPr lang="ar-SA" sz="3200" b="1">
                  <a:solidFill>
                    <a:srgbClr val="47FF47"/>
                  </a:solidFill>
                  <a:latin typeface="Calibri" pitchFamily="34" charset="0"/>
                </a:rPr>
                <a:t> مثال 1</a:t>
              </a:r>
              <a:endParaRPr lang="ar-EG" sz="3200">
                <a:solidFill>
                  <a:srgbClr val="47FF47"/>
                </a:solidFill>
                <a:latin typeface="Calibri" pitchFamily="34" charset="0"/>
              </a:endParaRPr>
            </a:p>
          </p:txBody>
        </p:sp>
      </p:grp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6286500" y="4225925"/>
            <a:ext cx="15716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000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5+80+0+2000+40000+800000+0+30000000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500063" y="4143375"/>
            <a:ext cx="167481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000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1+0+300+3000+90000+400000+0+0+800000000</a:t>
            </a:r>
            <a:endParaRPr lang="ar-EG" sz="2000"/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4214813" y="4225925"/>
            <a:ext cx="178593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000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3+50+0+0+30000+900000+3000000+60000000</a:t>
            </a:r>
            <a:endParaRPr lang="ar-EG" sz="2000"/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357438" y="4062413"/>
            <a:ext cx="19288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000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0+90+900+9000+90000+900000+9000000+10000000+300000000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6000750" y="2214563"/>
            <a:ext cx="2000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000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ثلاثون مليون وثماني مائة واثنان وأربعون ألف وخمسة وثمانون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571500" y="2462213"/>
            <a:ext cx="1714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000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ثماني مائة مليون وأربع مائة وثلاثة وتسعون ألف وثلاث مائة واحد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4357688" y="2214563"/>
            <a:ext cx="16430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000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ثلاثة وستون مليون وتسعمائة وثلاثون ألف وثلاثة وخمسون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2286000" y="2214563"/>
            <a:ext cx="19288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000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ثلاثمائة وتسعة عشر مليون وتسعمائة وتسعة وتسعون ألف وتسعمائة وتسعون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 rot="5400000">
            <a:off x="7470775" y="2817813"/>
            <a:ext cx="1901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 b="1">
                <a:solidFill>
                  <a:srgbClr val="00FF00"/>
                </a:solidFill>
              </a:rPr>
              <a:t>الصيغة </a:t>
            </a:r>
            <a:r>
              <a:rPr lang="ar-EG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اللفظية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 rot="5400000">
            <a:off x="7440613" y="4808538"/>
            <a:ext cx="20653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>
                <a:solidFill>
                  <a:srgbClr val="00FF00"/>
                </a:solidFill>
              </a:rPr>
              <a:t>الصيغة </a:t>
            </a:r>
            <a:r>
              <a:rPr lang="ar-EG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التحليلية</a:t>
            </a:r>
            <a:endParaRPr lang="ar-EG" sz="2800"/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6305550" y="1643063"/>
            <a:ext cx="1338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000" b="1">
                <a:latin typeface="Calibri" pitchFamily="34" charset="0"/>
              </a:rPr>
              <a:t>30842085</a:t>
            </a: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4429125" y="1649413"/>
            <a:ext cx="1338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2000" b="1">
                <a:latin typeface="Calibri" pitchFamily="34" charset="0"/>
              </a:rPr>
              <a:t>63930053</a:t>
            </a:r>
            <a:endParaRPr lang="ar-EG" sz="2000" b="1">
              <a:latin typeface="Calibri" pitchFamily="34" charset="0"/>
            </a:endParaRPr>
          </a:p>
          <a:p>
            <a:pPr algn="r" rtl="1"/>
            <a:endParaRPr lang="ar-EG" sz="2000"/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2571750" y="1643063"/>
            <a:ext cx="1482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2000" b="1">
                <a:latin typeface="Calibri" pitchFamily="34" charset="0"/>
              </a:rPr>
              <a:t>319999990</a:t>
            </a:r>
            <a:endParaRPr lang="ar-EG" sz="2000"/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500063" y="1600200"/>
            <a:ext cx="1571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2000" b="1">
                <a:latin typeface="Calibri" pitchFamily="34" charset="0"/>
              </a:rPr>
              <a:t>800493301</a:t>
            </a:r>
            <a:r>
              <a:rPr lang="ar-EG" sz="2000" b="1">
                <a:latin typeface="Calibri" pitchFamily="34" charset="0"/>
              </a:rPr>
              <a:t>ذ</a:t>
            </a:r>
          </a:p>
        </p:txBody>
      </p:sp>
    </p:spTree>
  </p:cSld>
  <p:clrMapOvr>
    <a:masterClrMapping/>
  </p:clrMapOvr>
  <p:transition>
    <p:wipe dir="u"/>
    <p:sndAc>
      <p:stSnd>
        <p:snd r:embed="rId3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ِّيغة اللَّفظِيّ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ثلاثين مليون وثماني مائه واثنان وأربعين ألف وخمسة وثمان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صِّيغة التحلي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+80+0+2000+40000+800000+0+30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ثلاثة وستون مليون وتسعمائة وثلاثين ألف وثلاثة وخمس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+50+0+0+30000+900000+3000000+60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ثلاثمائة وتسعة عشر مليون وتسعمائة وتسعة وتسعون ألف وتسعمائة وتس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0+90+900+9000+90000+900000+9000000+10000000+300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ثماني مائه ليون وأربع مائه ألف ثلاثة وتسعون وثلاث مائه وا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+0+300+3000+90000+400000+0+0+800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85875" y="428625"/>
            <a:ext cx="7286625" cy="1143000"/>
            <a:chOff x="1285852" y="428604"/>
            <a:chExt cx="7286676" cy="1143008"/>
          </a:xfrm>
        </p:grpSpPr>
        <p:sp>
          <p:nvSpPr>
            <p:cNvPr id="7" name="Flowchart: Off-page Connector 6"/>
            <p:cNvSpPr/>
            <p:nvPr/>
          </p:nvSpPr>
          <p:spPr>
            <a:xfrm>
              <a:off x="1285852" y="428604"/>
              <a:ext cx="7286676" cy="1143008"/>
            </a:xfrm>
            <a:prstGeom prst="flowChartOffpageConnector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  <a:effectLst>
              <a:innerShdw blurRad="558800">
                <a:srgbClr val="FF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2568" name="Rectangle 1"/>
            <p:cNvSpPr>
              <a:spLocks noChangeArrowheads="1"/>
            </p:cNvSpPr>
            <p:nvPr/>
          </p:nvSpPr>
          <p:spPr bwMode="auto">
            <a:xfrm>
              <a:off x="1714556" y="642919"/>
              <a:ext cx="6704059" cy="58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200" b="1">
                  <a:latin typeface="Calibri" pitchFamily="34" charset="0"/>
                </a:rPr>
                <a:t>اُكتبِ العددَ بالصِّيغتينِ القِياسيَّة والتَّحليليَّةِ:</a:t>
              </a:r>
              <a:r>
                <a:rPr lang="ar-SA" sz="3200" b="1">
                  <a:latin typeface="Calibri" pitchFamily="34" charset="0"/>
                </a:rPr>
                <a:t> مثال 2</a:t>
              </a:r>
              <a:endParaRPr lang="ar-EG" sz="3200">
                <a:latin typeface="Calibri" pitchFamily="34" charset="0"/>
              </a:endParaRPr>
            </a:p>
          </p:txBody>
        </p:sp>
      </p:grpSp>
      <p:sp>
        <p:nvSpPr>
          <p:cNvPr id="9" name="Flowchart: Manual Input 8"/>
          <p:cNvSpPr/>
          <p:nvPr/>
        </p:nvSpPr>
        <p:spPr bwMode="auto">
          <a:xfrm>
            <a:off x="357139" y="1571625"/>
            <a:ext cx="8501111" cy="2143125"/>
          </a:xfrm>
          <a:prstGeom prst="flowChartManualInput">
            <a:avLst/>
          </a:prstGeom>
          <a:blipFill>
            <a:blip r:embed="rId13"/>
            <a:stretch>
              <a:fillRect l="-15000" t="-18000" r="-26000" b="-24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1529" name="Rectangle 2"/>
          <p:cNvSpPr>
            <a:spLocks noChangeArrowheads="1"/>
          </p:cNvSpPr>
          <p:nvPr/>
        </p:nvSpPr>
        <p:spPr bwMode="auto">
          <a:xfrm>
            <a:off x="1535113" y="2038350"/>
            <a:ext cx="632301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200" b="1">
                <a:latin typeface="Calibri" pitchFamily="34" charset="0"/>
              </a:rPr>
              <a:t>مئتين وثمانيةً وثلاثين ألفًا وثلاثَ مئةٍ وسبعِينَ.</a:t>
            </a:r>
          </a:p>
        </p:txBody>
      </p:sp>
      <p:sp>
        <p:nvSpPr>
          <p:cNvPr id="21530" name="Rectangle 3"/>
          <p:cNvSpPr>
            <a:spLocks noChangeArrowheads="1"/>
          </p:cNvSpPr>
          <p:nvPr/>
        </p:nvSpPr>
        <p:spPr bwMode="auto">
          <a:xfrm>
            <a:off x="339725" y="2903538"/>
            <a:ext cx="7518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200" b="1">
                <a:latin typeface="Calibri" pitchFamily="34" charset="0"/>
              </a:rPr>
              <a:t>أربعةَ ملايينٍ وأربعةً وتسعينَ ألفًا ومئتين وخمسةَ عشرَ.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8072438" y="1987550"/>
            <a:ext cx="714375" cy="5492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/>
              <a:t>25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8072438" y="2841625"/>
            <a:ext cx="714375" cy="5492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/>
              <a:t>26</a:t>
            </a: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/>
        </p:nvGraphicFramePr>
        <p:xfrm>
          <a:off x="642938" y="3860800"/>
          <a:ext cx="7929562" cy="2560638"/>
        </p:xfrm>
        <a:graphic>
          <a:graphicData uri="http://schemas.openxmlformats.org/drawingml/2006/table">
            <a:tbl>
              <a:tblPr rtl="1"/>
              <a:tblGrid>
                <a:gridCol w="2553108"/>
                <a:gridCol w="2423362"/>
                <a:gridCol w="2953122"/>
              </a:tblGrid>
              <a:tr h="26828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6429375" y="4476750"/>
            <a:ext cx="2030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 b="1">
                <a:solidFill>
                  <a:srgbClr val="00FF00"/>
                </a:solidFill>
              </a:rPr>
              <a:t>الصيغة </a:t>
            </a:r>
            <a:r>
              <a:rPr lang="ar-EG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القياسية</a:t>
            </a:r>
            <a:endParaRPr lang="en-US" sz="32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6429375" y="5572125"/>
            <a:ext cx="2065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 b="1">
                <a:solidFill>
                  <a:srgbClr val="00FF00"/>
                </a:solidFill>
              </a:rPr>
              <a:t>الصيغة </a:t>
            </a:r>
            <a:r>
              <a:rPr lang="ar-EG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التحليلية</a:t>
            </a:r>
            <a:endParaRPr lang="en-US" sz="32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6286500" y="3905250"/>
            <a:ext cx="14620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800" b="1" dirty="0">
                <a:solidFill>
                  <a:srgbClr val="FFFFFF"/>
                </a:solidFill>
                <a:latin typeface="Times New Roman" pitchFamily="18" charset="0"/>
                <a:cs typeface="+mn-cs"/>
              </a:rPr>
              <a:t>رقم السؤال</a:t>
            </a:r>
            <a:endParaRPr lang="en-US" dirty="0">
              <a:latin typeface="Times New Roman" pitchFamily="18" charset="0"/>
              <a:cs typeface="+mn-cs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3571875" y="5000625"/>
            <a:ext cx="24971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0+70 + 300+8000+30000+200000</a:t>
            </a:r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714375" y="5072063"/>
            <a:ext cx="28495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5+10+200+4000+90000+0+4000000</a:t>
            </a:r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4357688" y="4500563"/>
            <a:ext cx="12239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238370</a:t>
            </a:r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1428750" y="4500563"/>
            <a:ext cx="139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4094215</a:t>
            </a:r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1641475" y="3905250"/>
            <a:ext cx="588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ar-EG" sz="2800"/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4284663" y="3905250"/>
            <a:ext cx="588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ar-EG" sz="2800"/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ُكتبِ العددَ بالصِّيغتينِ القِياسيَّة والتَّحليليَّةِ مثا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ئتين وثمانيةً وثلاثين ألفًا وثلاثَ مئةٍ وسبعِين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ربعةَ ملايينٍ وأربعةً وتسعينَ ألفًا ومئتين وخمسةَ عشر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صيغة القيا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383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صِّيغةُ التَّحليل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+70 + 300+8000+30000+2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0942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+10+200+4000+90000+0+4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9" grpId="0"/>
      <p:bldP spid="21530" grpId="0"/>
      <p:bldP spid="5" grpId="0" animBg="1"/>
      <p:bldP spid="6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 bwMode="auto">
          <a:xfrm rot="10800000">
            <a:off x="428625" y="1857375"/>
            <a:ext cx="8429625" cy="1714500"/>
          </a:xfrm>
          <a:prstGeom prst="wedgeRoundRectCallout">
            <a:avLst>
              <a:gd name="adj1" fmla="val -6087"/>
              <a:gd name="adj2" fmla="val 86500"/>
              <a:gd name="adj3" fmla="val 16667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TextBox 3"/>
          <p:cNvSpPr txBox="1"/>
          <p:nvPr/>
        </p:nvSpPr>
        <p:spPr bwMode="auto">
          <a:xfrm>
            <a:off x="357188" y="2228850"/>
            <a:ext cx="7286625" cy="12001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chemeClr val="bg1"/>
                </a:solidFill>
                <a:latin typeface="+mn-lt"/>
                <a:cs typeface="+mn-cs"/>
              </a:rPr>
              <a:t>3 + 70 + 3000 + 60000 + 200000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chemeClr val="bg1"/>
                </a:solidFill>
                <a:latin typeface="+mn-lt"/>
                <a:cs typeface="+mn-cs"/>
              </a:rPr>
              <a:t>5 + 20 + 200 + 6000 + 50000 + 900000 + 1000000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7858125" y="2000250"/>
            <a:ext cx="714375" cy="6429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7786688" y="2714625"/>
            <a:ext cx="714375" cy="6429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chemeClr val="tx1"/>
                </a:solidFill>
              </a:rPr>
              <a:t>28</a:t>
            </a:r>
          </a:p>
        </p:txBody>
      </p:sp>
      <p:pic>
        <p:nvPicPr>
          <p:cNvPr id="22551" name="Picture 12" descr="Bookworm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1500" y="1643063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/>
          <p:nvPr/>
        </p:nvGrpSpPr>
        <p:grpSpPr>
          <a:xfrm>
            <a:off x="1643042" y="500042"/>
            <a:ext cx="6929486" cy="1143008"/>
            <a:chOff x="1643042" y="500042"/>
            <a:chExt cx="6929486" cy="1143008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7" name="Parallelogram 6"/>
            <p:cNvSpPr/>
            <p:nvPr/>
          </p:nvSpPr>
          <p:spPr>
            <a:xfrm>
              <a:off x="1643042" y="500042"/>
              <a:ext cx="6929486" cy="1143008"/>
            </a:xfrm>
            <a:prstGeom prst="parallelogram">
              <a:avLst/>
            </a:prstGeom>
            <a:gradFill>
              <a:gsLst>
                <a:gs pos="0">
                  <a:srgbClr val="0000FF"/>
                </a:gs>
                <a:gs pos="50000">
                  <a:schemeClr val="bg1"/>
                </a:gs>
                <a:gs pos="100000">
                  <a:srgbClr val="0000FF"/>
                </a:gs>
              </a:gsLst>
              <a:lin ang="13500000" scaled="0"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058984" y="714356"/>
              <a:ext cx="61494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latin typeface="+mn-lt"/>
                  <a:cs typeface="+mn-cs"/>
                </a:rPr>
                <a:t>اُكتبِ العددَ بالصِّيغتينِ اللَّفظِيَّة والقِياسيَّةِ:</a:t>
              </a:r>
              <a:endParaRPr lang="ar-EG" sz="3600" dirty="0">
                <a:latin typeface="+mn-lt"/>
                <a:cs typeface="+mn-cs"/>
              </a:endParaRPr>
            </a:p>
          </p:txBody>
        </p:sp>
      </p:grpSp>
      <p:graphicFrame>
        <p:nvGraphicFramePr>
          <p:cNvPr id="14" name="جدول 13"/>
          <p:cNvGraphicFramePr>
            <a:graphicFrameLocks noGrp="1"/>
          </p:cNvGraphicFramePr>
          <p:nvPr/>
        </p:nvGraphicFramePr>
        <p:xfrm>
          <a:off x="214313" y="3929063"/>
          <a:ext cx="8786812" cy="2560637"/>
        </p:xfrm>
        <a:graphic>
          <a:graphicData uri="http://schemas.openxmlformats.org/drawingml/2006/table">
            <a:tbl>
              <a:tblPr rtl="1"/>
              <a:tblGrid>
                <a:gridCol w="2839617"/>
                <a:gridCol w="2770967"/>
                <a:gridCol w="3176258"/>
              </a:tblGrid>
              <a:tr h="593346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47467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142403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6500813" y="4476750"/>
            <a:ext cx="2030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 b="1">
                <a:solidFill>
                  <a:srgbClr val="00FF00"/>
                </a:solidFill>
              </a:rPr>
              <a:t>الصيغة </a:t>
            </a:r>
            <a:r>
              <a:rPr lang="ar-EG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القياسية</a:t>
            </a:r>
            <a:endParaRPr lang="en-US" sz="32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500813" y="5572125"/>
            <a:ext cx="19018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800" b="1" dirty="0">
                <a:solidFill>
                  <a:srgbClr val="00FF00"/>
                </a:solidFill>
              </a:rPr>
              <a:t>الصيغة </a:t>
            </a:r>
            <a:r>
              <a:rPr lang="ar-SA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اللفظية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ea typeface="Times New Roman" pitchFamily="18" charset="0"/>
              <a:cs typeface="+mn-cs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7038975" y="3905250"/>
            <a:ext cx="14620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800" b="1" dirty="0">
                <a:solidFill>
                  <a:srgbClr val="FFFFFF"/>
                </a:solidFill>
                <a:latin typeface="Times New Roman" pitchFamily="18" charset="0"/>
                <a:cs typeface="+mn-cs"/>
              </a:rPr>
              <a:t>رقم السؤال</a:t>
            </a:r>
            <a:endParaRPr lang="en-US" dirty="0">
              <a:latin typeface="Times New Roman" pitchFamily="18" charset="0"/>
              <a:cs typeface="+mn-cs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3643313" y="5000625"/>
            <a:ext cx="24971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مئتان وثلاثة وستين ألف ومائتان ثلاثة وسبعين</a:t>
            </a:r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357188" y="5072063"/>
            <a:ext cx="2849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مليون وتسعمائة وستة وخمسون ألف ومائتان وخمسة وعشرون</a:t>
            </a:r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4143375" y="4500563"/>
            <a:ext cx="1223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263273</a:t>
            </a:r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1143000" y="4500563"/>
            <a:ext cx="139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1956225</a:t>
            </a:r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1284288" y="3905250"/>
            <a:ext cx="588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endParaRPr lang="ar-EG" sz="2800"/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4483100" y="3976688"/>
            <a:ext cx="588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endParaRPr lang="ar-EG" sz="2800"/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ُكتبِ العددَ بالصِّيغتينِ اللَّفظِيَّة والقِياسيَّةِ ش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+ 70 + 3000 + 60000 +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 + 20 + 200 + 6000 + 50000 + 900000 + 1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صِّيغة القيا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632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صِّيغة اللَّفظِيّ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ائتان ثلاثة وستين ألف ومائتان ثلاثة وسبع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9562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مليون وتسعمائة ستة وخمسون ألف ومائتان وخمسة وعشر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build="allAtOnce"/>
      <p:bldP spid="5" grpId="0" animBg="1"/>
      <p:bldP spid="6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500313" y="-71438"/>
            <a:ext cx="6286500" cy="1714501"/>
            <a:chOff x="2500298" y="-71462"/>
            <a:chExt cx="6286544" cy="1714488"/>
          </a:xfrm>
        </p:grpSpPr>
        <p:sp>
          <p:nvSpPr>
            <p:cNvPr id="3" name="Flowchart: Terminator 2"/>
            <p:cNvSpPr/>
            <p:nvPr/>
          </p:nvSpPr>
          <p:spPr>
            <a:xfrm>
              <a:off x="2500298" y="285723"/>
              <a:ext cx="6215105" cy="1071555"/>
            </a:xfrm>
            <a:prstGeom prst="flowChartTerminator">
              <a:avLst/>
            </a:prstGeom>
            <a:ln w="571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/>
                <a:t>مثال من واقع الحياة</a:t>
              </a:r>
            </a:p>
          </p:txBody>
        </p:sp>
        <p:pic>
          <p:nvPicPr>
            <p:cNvPr id="24586" name="Picture 3" descr="satelite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072354" y="-71462"/>
              <a:ext cx="1714488" cy="171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643063" y="1214438"/>
            <a:ext cx="6572250" cy="3214687"/>
            <a:chOff x="1643042" y="1428736"/>
            <a:chExt cx="6572296" cy="3214710"/>
          </a:xfrm>
        </p:grpSpPr>
        <p:sp>
          <p:nvSpPr>
            <p:cNvPr id="8" name="Flowchart: Stored Data 7"/>
            <p:cNvSpPr/>
            <p:nvPr/>
          </p:nvSpPr>
          <p:spPr>
            <a:xfrm rot="16200000">
              <a:off x="3321834" y="-250056"/>
              <a:ext cx="3214710" cy="6572296"/>
            </a:xfrm>
            <a:prstGeom prst="flowChartOnlineStorage">
              <a:avLst/>
            </a:prstGeom>
            <a:gradFill flip="none" rotWithShape="1">
              <a:gsLst>
                <a:gs pos="0">
                  <a:srgbClr val="993300"/>
                </a:gs>
                <a:gs pos="50000">
                  <a:srgbClr val="DA4666"/>
                </a:gs>
                <a:gs pos="100000">
                  <a:srgbClr val="993300"/>
                </a:gs>
              </a:gsLst>
              <a:lin ang="13500000" scaled="1"/>
              <a:tileRect/>
            </a:gra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4584" name="Rectangle 4"/>
            <p:cNvSpPr>
              <a:spLocks noChangeArrowheads="1"/>
            </p:cNvSpPr>
            <p:nvPr/>
          </p:nvSpPr>
          <p:spPr bwMode="auto">
            <a:xfrm>
              <a:off x="2000233" y="2071678"/>
              <a:ext cx="5786462" cy="2246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2800" b="1">
                  <a:latin typeface="Calibri" pitchFamily="34" charset="0"/>
                </a:rPr>
                <a:t>الفضاء الخارجي: </a:t>
              </a:r>
              <a:r>
                <a:rPr lang="ar-SA" sz="2800" b="1">
                  <a:latin typeface="Calibri" pitchFamily="34" charset="0"/>
                </a:rPr>
                <a:t>إذا كان مجموع الأزمنة التي قضاها عدد من رواد الفضاء في الفضاء الخارج</a:t>
              </a:r>
              <a:r>
                <a:rPr lang="ar-EG" sz="2800" b="1">
                  <a:latin typeface="Calibri" pitchFamily="34" charset="0"/>
                </a:rPr>
                <a:t>ي</a:t>
              </a:r>
              <a:r>
                <a:rPr lang="ar-SA" sz="2800" b="1">
                  <a:latin typeface="Calibri" pitchFamily="34" charset="0"/>
                </a:rPr>
                <a:t> هو</a:t>
              </a:r>
              <a:r>
                <a:rPr lang="ar-EG" sz="2800" b="1">
                  <a:latin typeface="Calibri" pitchFamily="34" charset="0"/>
                </a:rPr>
                <a:t>:</a:t>
              </a:r>
              <a:r>
                <a:rPr lang="ar-SA" sz="2800" b="1">
                  <a:latin typeface="Calibri" pitchFamily="34" charset="0"/>
                </a:rPr>
                <a:t> 13507804 دقائق, فهل القراءة الصحيحة لهذا العدد هي: ثلاثة عشر مليوناً وسبعة وخمسون ألفا وثماني مئة وأربع؟ فسر إجابتك.</a:t>
              </a:r>
              <a:endParaRPr lang="ar-EG" sz="2800" b="1">
                <a:latin typeface="Calibri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4464" y="4572008"/>
            <a:ext cx="2564462" cy="1928826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HeroicExtremeRightFacing"/>
            <a:lightRig rig="threePt" dir="t"/>
          </a:scene3d>
        </p:spPr>
      </p:pic>
      <p:sp>
        <p:nvSpPr>
          <p:cNvPr id="9" name="Oval 5"/>
          <p:cNvSpPr/>
          <p:nvPr/>
        </p:nvSpPr>
        <p:spPr bwMode="auto">
          <a:xfrm>
            <a:off x="7786688" y="1571625"/>
            <a:ext cx="714375" cy="6429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chemeClr val="tx1"/>
                </a:solidFill>
              </a:rPr>
              <a:t>2</a:t>
            </a:r>
            <a:r>
              <a:rPr lang="ar-SA" sz="2000" b="1" dirty="0">
                <a:solidFill>
                  <a:schemeClr val="tx1"/>
                </a:solidFill>
              </a:rPr>
              <a:t>9</a:t>
            </a:r>
            <a:endParaRPr lang="ar-EG" sz="2000" b="1" dirty="0">
              <a:solidFill>
                <a:schemeClr val="tx1"/>
              </a:solidFill>
            </a:endParaRP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2928938" y="4541838"/>
            <a:ext cx="6000750" cy="17541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>
              <a:defRPr/>
            </a:pPr>
            <a:r>
              <a:rPr lang="ar-EG" sz="3600" b="1" dirty="0">
                <a:solidFill>
                  <a:srgbClr val="FF0000"/>
                </a:solidFill>
              </a:rPr>
              <a:t>لا, هذه القراءة ليست صحيحة فالقراءة الصحية هي ثلاثة عشر مليوناً وخمس مئة وسبعة آلاف وثمان مئة وأربعة.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 من واقع الحياة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ضاء الخارجي  إذا كان مجموع الأزمنة التي قضاها عدد من رواد الفضاء في الفض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ا هذه القراءة ليست صحيحة فالقراءة الصح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785813" y="214313"/>
            <a:ext cx="8001000" cy="857250"/>
          </a:xfrm>
          <a:prstGeom prst="snip2DiagRect">
            <a:avLst/>
          </a:prstGeom>
          <a:solidFill>
            <a:srgbClr val="0033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/>
              <a:t>مسائل مهارات التفكير العُليا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143000" y="1428750"/>
            <a:ext cx="6500813" cy="1500188"/>
            <a:chOff x="1142976" y="1428736"/>
            <a:chExt cx="6500858" cy="1500198"/>
          </a:xfrm>
        </p:grpSpPr>
        <p:sp>
          <p:nvSpPr>
            <p:cNvPr id="12" name="Flowchart: Terminator 11"/>
            <p:cNvSpPr/>
            <p:nvPr/>
          </p:nvSpPr>
          <p:spPr>
            <a:xfrm>
              <a:off x="1142976" y="1428736"/>
              <a:ext cx="6500858" cy="1500198"/>
            </a:xfrm>
            <a:prstGeom prst="flowChartTerminator">
              <a:avLst/>
            </a:prstGeom>
            <a:gradFill flip="none" rotWithShape="1"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FF0000"/>
                </a:gs>
              </a:gsLst>
              <a:lin ang="13500000" scaled="1"/>
              <a:tileRect/>
            </a:gradFill>
            <a:ln w="57150">
              <a:solidFill>
                <a:schemeClr val="tx1"/>
              </a:solidFill>
            </a:ln>
            <a:effectLst>
              <a:innerShdw blurRad="508000">
                <a:srgbClr val="FF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5616" name="Rectangle 2"/>
            <p:cNvSpPr>
              <a:spLocks noChangeArrowheads="1"/>
            </p:cNvSpPr>
            <p:nvPr/>
          </p:nvSpPr>
          <p:spPr bwMode="auto">
            <a:xfrm>
              <a:off x="1285852" y="1500174"/>
              <a:ext cx="6000776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200" b="1">
                  <a:solidFill>
                    <a:srgbClr val="FF0066"/>
                  </a:solidFill>
                  <a:latin typeface="Calibri" pitchFamily="34" charset="0"/>
                </a:rPr>
                <a:t>مسألة مَفْتوحَةٌ: </a:t>
              </a:r>
              <a:r>
                <a:rPr lang="ar-EG" sz="2400" b="1">
                  <a:latin typeface="Calibri" pitchFamily="34" charset="0"/>
                </a:rPr>
                <a:t>اُكتبْ عددًا مكوَّنًا من ثمانِية أرقامٍ، بحيثُ يكونُ الرَّقمُ 7 في منزلةِ عشر</a:t>
              </a:r>
              <a:r>
                <a:rPr lang="ar-SA" sz="2400" b="1">
                  <a:latin typeface="Calibri" pitchFamily="34" charset="0"/>
                </a:rPr>
                <a:t>ات</a:t>
              </a:r>
              <a:r>
                <a:rPr lang="ar-EG" sz="2400" b="1">
                  <a:latin typeface="Calibri" pitchFamily="34" charset="0"/>
                </a:rPr>
                <a:t>ِ </a:t>
              </a:r>
              <a:r>
                <a:rPr lang="ar-SA" sz="2400" b="1">
                  <a:latin typeface="Calibri" pitchFamily="34" charset="0"/>
                </a:rPr>
                <a:t>ال</a:t>
              </a:r>
              <a:r>
                <a:rPr lang="ar-EG" sz="2400" b="1">
                  <a:latin typeface="Calibri" pitchFamily="34" charset="0"/>
                </a:rPr>
                <a:t>ملايينٍ، ورقمٌ آخرُ في منزلةِ الألوفِ قيمتُه المنزِليَّة 2000.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28625" y="4286250"/>
            <a:ext cx="7072313" cy="1214438"/>
            <a:chOff x="500034" y="3286124"/>
            <a:chExt cx="7072362" cy="1214446"/>
          </a:xfrm>
        </p:grpSpPr>
        <p:sp>
          <p:nvSpPr>
            <p:cNvPr id="14" name="Flowchart: Terminator 13"/>
            <p:cNvSpPr/>
            <p:nvPr/>
          </p:nvSpPr>
          <p:spPr>
            <a:xfrm>
              <a:off x="500034" y="3286124"/>
              <a:ext cx="7072362" cy="1214446"/>
            </a:xfrm>
            <a:prstGeom prst="flowChartTerminator">
              <a:avLst/>
            </a:prstGeom>
            <a:solidFill>
              <a:srgbClr val="CC6600"/>
            </a:solidFill>
            <a:ln w="57150">
              <a:solidFill>
                <a:schemeClr val="tx1"/>
              </a:solidFill>
            </a:ln>
            <a:effectLst>
              <a:innerShdw blurRad="5207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5612" name="Rectangle 3"/>
            <p:cNvSpPr>
              <a:spLocks noChangeArrowheads="1"/>
            </p:cNvSpPr>
            <p:nvPr/>
          </p:nvSpPr>
          <p:spPr bwMode="auto">
            <a:xfrm>
              <a:off x="1000100" y="3403587"/>
              <a:ext cx="6072198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200" b="1">
                  <a:solidFill>
                    <a:srgbClr val="00FF00"/>
                  </a:solidFill>
                  <a:latin typeface="Calibri" pitchFamily="34" charset="0"/>
                </a:rPr>
                <a:t>تحَد:</a:t>
              </a:r>
              <a:r>
                <a:rPr lang="ar-EG" sz="3200" b="1">
                  <a:solidFill>
                    <a:srgbClr val="FF0066"/>
                  </a:solidFill>
                  <a:latin typeface="Calibri" pitchFamily="34" charset="0"/>
                </a:rPr>
                <a:t> </a:t>
              </a:r>
              <a:r>
                <a:rPr lang="ar-EG" sz="2400" b="1">
                  <a:latin typeface="Calibri" pitchFamily="34" charset="0"/>
                </a:rPr>
                <a:t>استعملِ الأرقامَ من 1 إلى 9 دُونَ تَكرارٍ لتَكتُبَ أصغرَ عددٍ مُكوَّنٍ من تسعةِ أرقامٍ.</a:t>
              </a:r>
              <a:endParaRPr lang="ar-EG" sz="2400">
                <a:latin typeface="Calibri" pitchFamily="34" charset="0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8001000" y="1714500"/>
            <a:ext cx="857250" cy="857250"/>
          </a:xfrm>
          <a:prstGeom prst="ellipse">
            <a:avLst/>
          </a:prstGeom>
          <a:solidFill>
            <a:srgbClr val="0000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dirty="0"/>
              <a:t>30</a:t>
            </a:r>
          </a:p>
        </p:txBody>
      </p:sp>
      <p:sp>
        <p:nvSpPr>
          <p:cNvPr id="7" name="Oval 6"/>
          <p:cNvSpPr/>
          <p:nvPr/>
        </p:nvSpPr>
        <p:spPr>
          <a:xfrm>
            <a:off x="7929563" y="4429125"/>
            <a:ext cx="857250" cy="857250"/>
          </a:xfrm>
          <a:prstGeom prst="ellipse">
            <a:avLst/>
          </a:prstGeom>
          <a:solidFill>
            <a:srgbClr val="0000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dirty="0"/>
              <a:t>31</a:t>
            </a: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1571625" y="3211513"/>
            <a:ext cx="5572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sz="3600" b="1">
                <a:solidFill>
                  <a:srgbClr val="FF0000"/>
                </a:solidFill>
              </a:rPr>
              <a:t>78652431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auto">
          <a:xfrm>
            <a:off x="1357313" y="5786438"/>
            <a:ext cx="5572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sz="3600" b="1">
                <a:solidFill>
                  <a:srgbClr val="FF0000"/>
                </a:solidFill>
              </a:rPr>
              <a:t>123456789</a:t>
            </a:r>
            <a:endParaRPr 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سائل مهارات التفكير العُ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سألة مَفْتوحَةٌ اُكتبْ عددًا مكوَّنًا من ثمانِية أرقام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86524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تحَداستعملِ الأرقامَ من 1 إلى 9 دُونَ تَكرارٍ لتَكتُبَ أصغر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234567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3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00063" y="2786063"/>
            <a:ext cx="8286750" cy="2000250"/>
            <a:chOff x="500034" y="2786058"/>
            <a:chExt cx="8286808" cy="2000264"/>
          </a:xfrm>
        </p:grpSpPr>
        <p:sp>
          <p:nvSpPr>
            <p:cNvPr id="7" name="Up Arrow Callout 6"/>
            <p:cNvSpPr/>
            <p:nvPr/>
          </p:nvSpPr>
          <p:spPr>
            <a:xfrm>
              <a:off x="500034" y="2786058"/>
              <a:ext cx="8286808" cy="2000264"/>
            </a:xfrm>
            <a:prstGeom prst="upArrowCallout">
              <a:avLst/>
            </a:prstGeom>
            <a:solidFill>
              <a:srgbClr val="FF00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617642" y="3689351"/>
              <a:ext cx="6872335" cy="9540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800" b="1" dirty="0">
                  <a:solidFill>
                    <a:schemeClr val="bg1"/>
                  </a:solidFill>
                  <a:latin typeface="+mn-lt"/>
                  <a:cs typeface="+mn-cs"/>
                </a:rPr>
                <a:t>العددُ </a:t>
              </a:r>
              <a:r>
                <a:rPr lang="ar-SA" sz="2800" b="1" dirty="0">
                  <a:solidFill>
                    <a:schemeClr val="bg1"/>
                  </a:solidFill>
                  <a:latin typeface="+mn-lt"/>
                  <a:cs typeface="+mn-cs"/>
                </a:rPr>
                <a:t>المفقود </a:t>
              </a:r>
              <a:r>
                <a:rPr lang="ar-EG" sz="2800" b="1" dirty="0">
                  <a:solidFill>
                    <a:schemeClr val="bg1"/>
                  </a:solidFill>
                  <a:latin typeface="+mn-lt"/>
                  <a:cs typeface="+mn-cs"/>
                </a:rPr>
                <a:t>في: 3947 = 7 + 40 +      + 3000 ؟ </a:t>
              </a:r>
            </a:p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800" b="1" dirty="0">
                  <a:solidFill>
                    <a:schemeClr val="bg1"/>
                  </a:solidFill>
                  <a:latin typeface="+mn-lt"/>
                  <a:cs typeface="+mn-cs"/>
                </a:rPr>
                <a:t>فسر ذلك. </a:t>
              </a:r>
            </a:p>
          </p:txBody>
        </p:sp>
      </p:grp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4214813" y="285750"/>
            <a:ext cx="4286250" cy="2214563"/>
            <a:chOff x="4000496" y="3875305"/>
            <a:chExt cx="4286280" cy="2214578"/>
          </a:xfrm>
        </p:grpSpPr>
        <p:sp>
          <p:nvSpPr>
            <p:cNvPr id="5" name="Flowchart: Stored Data 4"/>
            <p:cNvSpPr/>
            <p:nvPr/>
          </p:nvSpPr>
          <p:spPr>
            <a:xfrm>
              <a:off x="4000496" y="4518247"/>
              <a:ext cx="2928958" cy="1160686"/>
            </a:xfrm>
            <a:prstGeom prst="flowChartOnlineStorage">
              <a:avLst/>
            </a:prstGeom>
            <a:solidFill>
              <a:srgbClr val="A50021"/>
            </a:solidFill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8800" b="1" dirty="0">
                  <a:ln>
                    <a:solidFill>
                      <a:srgbClr val="00FF00"/>
                    </a:solidFill>
                  </a:ln>
                  <a:solidFill>
                    <a:srgbClr val="FFFF00"/>
                  </a:solidFill>
                </a:rPr>
                <a:t>اكتب</a:t>
              </a:r>
            </a:p>
          </p:txBody>
        </p:sp>
        <p:pic>
          <p:nvPicPr>
            <p:cNvPr id="26631" name="Picture 5" descr="anotacion2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72198" y="3875305"/>
              <a:ext cx="2214578" cy="221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Oval 2"/>
          <p:cNvSpPr/>
          <p:nvPr/>
        </p:nvSpPr>
        <p:spPr>
          <a:xfrm>
            <a:off x="8001000" y="1054100"/>
            <a:ext cx="857250" cy="857250"/>
          </a:xfrm>
          <a:prstGeom prst="ellipse">
            <a:avLst/>
          </a:prstGeom>
          <a:solidFill>
            <a:srgbClr val="0000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dirty="0"/>
              <a:t>32</a:t>
            </a: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642938" y="5143500"/>
            <a:ext cx="8286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EG" sz="3600" b="1"/>
              <a:t>3947 = 7 + 40 + </a:t>
            </a:r>
            <a:r>
              <a:rPr lang="ar-EG" sz="3600" b="1">
                <a:solidFill>
                  <a:srgbClr val="0000FF"/>
                </a:solidFill>
              </a:rPr>
              <a:t>900</a:t>
            </a:r>
            <a:r>
              <a:rPr lang="ar-EG" sz="3600" b="1"/>
              <a:t> + 3000</a:t>
            </a:r>
            <a:r>
              <a:rPr lang="en-US" sz="3600" b="1"/>
              <a:t> </a:t>
            </a:r>
            <a:endParaRPr lang="en-US" sz="3600"/>
          </a:p>
          <a:p>
            <a:pPr algn="r" rtl="1"/>
            <a:r>
              <a:rPr lang="ar-EG" sz="3600" b="1"/>
              <a:t>لأن القيمة المنزلية للرقم 9 في هذا العدد هي 900</a:t>
            </a:r>
            <a:endParaRPr lang="en-US" sz="3600"/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عددُ المفقود في  3947 = 7 + 40 +      + 3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947 = 7 + 40 + 900 + 3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شغل امل\الاشكال\1 (39)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3" y="1785938"/>
            <a:ext cx="719931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786063" y="2714625"/>
            <a:ext cx="4429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5400" b="1">
                <a:solidFill>
                  <a:srgbClr val="FF0000"/>
                </a:solidFill>
              </a:rPr>
              <a:t>تدريب على اختبار</a:t>
            </a:r>
            <a:endParaRPr lang="ar-EG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دريب على 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حطة طرفية 1"/>
          <p:cNvSpPr/>
          <p:nvPr/>
        </p:nvSpPr>
        <p:spPr>
          <a:xfrm>
            <a:off x="357188" y="500063"/>
            <a:ext cx="8358187" cy="2000250"/>
          </a:xfrm>
          <a:prstGeom prst="flowChartTerminator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 sz="3600" b="1" dirty="0">
              <a:solidFill>
                <a:schemeClr val="tx1"/>
              </a:solidFill>
            </a:endParaRPr>
          </a:p>
        </p:txBody>
      </p:sp>
      <p:sp>
        <p:nvSpPr>
          <p:cNvPr id="3" name="شكل بيضاوي 2"/>
          <p:cNvSpPr/>
          <p:nvPr/>
        </p:nvSpPr>
        <p:spPr>
          <a:xfrm>
            <a:off x="7000875" y="571500"/>
            <a:ext cx="714375" cy="71437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2000" b="1" dirty="0"/>
              <a:t>33</a:t>
            </a:r>
            <a:endParaRPr lang="ar-EG" b="1" dirty="0"/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1643063" y="871538"/>
            <a:ext cx="5286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3600" b="1"/>
              <a:t>أ</a:t>
            </a:r>
            <a:r>
              <a:rPr lang="ar-EG" sz="3600" b="1"/>
              <a:t>ي</a:t>
            </a:r>
            <a:r>
              <a:rPr lang="ar-SA" sz="3600" b="1"/>
              <a:t> مما يلي يمثل الصيغة اللفظية للعدد 57302 (الدرس 1 – 1)</a:t>
            </a:r>
            <a:endParaRPr lang="ar-EG" sz="3600" b="1"/>
          </a:p>
        </p:txBody>
      </p:sp>
      <p:sp>
        <p:nvSpPr>
          <p:cNvPr id="5" name="مستطيل ذو زوايا قطرية مخدوشة 4"/>
          <p:cNvSpPr/>
          <p:nvPr/>
        </p:nvSpPr>
        <p:spPr>
          <a:xfrm>
            <a:off x="714375" y="2714625"/>
            <a:ext cx="7358063" cy="3714750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514350" indent="-514350" algn="r" rtl="1">
              <a:defRPr/>
            </a:pPr>
            <a:r>
              <a:rPr lang="ar-EG" sz="3200" b="1" dirty="0">
                <a:solidFill>
                  <a:srgbClr val="7030A0"/>
                </a:solidFill>
              </a:rPr>
              <a:t>أ- </a:t>
            </a:r>
            <a:r>
              <a:rPr lang="ar-SA" sz="3200" b="1" dirty="0">
                <a:solidFill>
                  <a:srgbClr val="7030A0"/>
                </a:solidFill>
              </a:rPr>
              <a:t>سبعة وخمسون ألفا</a:t>
            </a:r>
            <a:r>
              <a:rPr lang="ar-EG" sz="3200" b="1" dirty="0">
                <a:solidFill>
                  <a:srgbClr val="7030A0"/>
                </a:solidFill>
              </a:rPr>
              <a:t>ً</a:t>
            </a:r>
            <a:r>
              <a:rPr lang="ar-SA" sz="3200" b="1" dirty="0">
                <a:solidFill>
                  <a:srgbClr val="7030A0"/>
                </a:solidFill>
              </a:rPr>
              <a:t> وثلاث مئة واثنان.</a:t>
            </a:r>
          </a:p>
          <a:p>
            <a:pPr marL="514350" indent="-514350" algn="r" rtl="1">
              <a:defRPr/>
            </a:pPr>
            <a:r>
              <a:rPr lang="ar-EG" sz="3200" b="1" dirty="0">
                <a:solidFill>
                  <a:srgbClr val="7030A0"/>
                </a:solidFill>
              </a:rPr>
              <a:t>ب- </a:t>
            </a:r>
            <a:r>
              <a:rPr lang="ar-SA" sz="3200" b="1" dirty="0">
                <a:solidFill>
                  <a:srgbClr val="7030A0"/>
                </a:solidFill>
              </a:rPr>
              <a:t>سبعة وخمسون ألفا</a:t>
            </a:r>
            <a:r>
              <a:rPr lang="ar-EG" sz="3200" b="1" dirty="0">
                <a:solidFill>
                  <a:srgbClr val="7030A0"/>
                </a:solidFill>
              </a:rPr>
              <a:t>ً</a:t>
            </a:r>
            <a:r>
              <a:rPr lang="ar-SA" sz="3200" b="1" dirty="0">
                <a:solidFill>
                  <a:srgbClr val="7030A0"/>
                </a:solidFill>
              </a:rPr>
              <a:t> وثلاث مئة وعشرون.</a:t>
            </a:r>
          </a:p>
          <a:p>
            <a:pPr marL="514350" indent="-514350" algn="r" rtl="1">
              <a:defRPr/>
            </a:pPr>
            <a:r>
              <a:rPr lang="ar-SA" sz="3200" b="1" dirty="0">
                <a:solidFill>
                  <a:srgbClr val="7030A0"/>
                </a:solidFill>
              </a:rPr>
              <a:t>ج- خمسة وسبعون ألفا</a:t>
            </a:r>
            <a:r>
              <a:rPr lang="ar-EG" sz="3200" b="1" dirty="0">
                <a:solidFill>
                  <a:srgbClr val="7030A0"/>
                </a:solidFill>
              </a:rPr>
              <a:t>ً</a:t>
            </a:r>
            <a:r>
              <a:rPr lang="ar-SA" sz="3200" b="1" dirty="0">
                <a:solidFill>
                  <a:srgbClr val="7030A0"/>
                </a:solidFill>
              </a:rPr>
              <a:t> وثلاث مئة واثنان.</a:t>
            </a:r>
          </a:p>
          <a:p>
            <a:pPr marL="514350" indent="-514350" algn="r" rtl="1">
              <a:defRPr/>
            </a:pPr>
            <a:r>
              <a:rPr lang="ar-SA" sz="3200" b="1" dirty="0">
                <a:solidFill>
                  <a:srgbClr val="7030A0"/>
                </a:solidFill>
              </a:rPr>
              <a:t>د- سبعة وخمسون ألفا</a:t>
            </a:r>
            <a:r>
              <a:rPr lang="ar-EG" sz="3200" b="1" dirty="0">
                <a:solidFill>
                  <a:srgbClr val="7030A0"/>
                </a:solidFill>
              </a:rPr>
              <a:t>ً</a:t>
            </a:r>
            <a:r>
              <a:rPr lang="ar-SA" sz="3200" b="1" dirty="0">
                <a:solidFill>
                  <a:srgbClr val="7030A0"/>
                </a:solidFill>
              </a:rPr>
              <a:t> </a:t>
            </a:r>
            <a:r>
              <a:rPr lang="ar-SA" sz="3200" b="1" dirty="0" err="1">
                <a:solidFill>
                  <a:srgbClr val="7030A0"/>
                </a:solidFill>
              </a:rPr>
              <a:t>ومئتان</a:t>
            </a:r>
            <a:r>
              <a:rPr lang="ar-SA" sz="3200" b="1" dirty="0">
                <a:solidFill>
                  <a:srgbClr val="7030A0"/>
                </a:solidFill>
              </a:rPr>
              <a:t> وثلاثة.</a:t>
            </a:r>
            <a:endParaRPr lang="ar-EG" sz="3200" b="1" dirty="0">
              <a:solidFill>
                <a:srgbClr val="7030A0"/>
              </a:solidFill>
            </a:endParaRPr>
          </a:p>
        </p:txBody>
      </p:sp>
      <p:cxnSp>
        <p:nvCxnSpPr>
          <p:cNvPr id="7" name="رابط مستقيم 6"/>
          <p:cNvCxnSpPr/>
          <p:nvPr/>
        </p:nvCxnSpPr>
        <p:spPr>
          <a:xfrm rot="10800000">
            <a:off x="2143125" y="4071938"/>
            <a:ext cx="5286375" cy="15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ى مما يلي يمثل الصيغة اللفظية للعدد 573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سبعة وخمسون ألفا وثلاث مئة واثن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سبعة وخمسون ألفا وثلاث مئة وعشر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خمسة وسبعون ألفا وثلاث مئة واثن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سبعة وخمسون ألفا ومئتان وثلاث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حطة طرفية 1"/>
          <p:cNvSpPr/>
          <p:nvPr/>
        </p:nvSpPr>
        <p:spPr>
          <a:xfrm>
            <a:off x="357188" y="0"/>
            <a:ext cx="8358187" cy="2500313"/>
          </a:xfrm>
          <a:prstGeom prst="flowChartTerminator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 sz="3600" b="1" dirty="0">
              <a:solidFill>
                <a:schemeClr val="tx1"/>
              </a:solidFill>
            </a:endParaRPr>
          </a:p>
        </p:txBody>
      </p:sp>
      <p:sp>
        <p:nvSpPr>
          <p:cNvPr id="3" name="شكل بيضاوي 2"/>
          <p:cNvSpPr/>
          <p:nvPr/>
        </p:nvSpPr>
        <p:spPr>
          <a:xfrm>
            <a:off x="8215313" y="0"/>
            <a:ext cx="714375" cy="71437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2000" b="1" dirty="0"/>
              <a:t>34</a:t>
            </a:r>
            <a:endParaRPr lang="ar-EG" b="1" dirty="0"/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857250" y="223838"/>
            <a:ext cx="728662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3200" b="1"/>
              <a:t>بلغ عدد السكان ف</a:t>
            </a:r>
            <a:r>
              <a:rPr lang="ar-EG" sz="3200" b="1"/>
              <a:t>ي</a:t>
            </a:r>
            <a:r>
              <a:rPr lang="ar-SA" sz="3200" b="1"/>
              <a:t> دول مجلس التعاون الخليج</a:t>
            </a:r>
            <a:r>
              <a:rPr lang="ar-EG" sz="3200" b="1"/>
              <a:t>ي</a:t>
            </a:r>
            <a:r>
              <a:rPr lang="ar-SA" sz="3200" b="1"/>
              <a:t> عام 1431 هـ ثلاثة وأربعين مليوناً وثلاث مئة وثمانية وسبعين ألفا وثماني مئة وستة وعشرين نسمة. اكتب هذا العدد بالصيغة القياسية؟ (الدرس 1 – 2)</a:t>
            </a:r>
            <a:endParaRPr lang="ar-EG" sz="3200" b="1"/>
          </a:p>
        </p:txBody>
      </p:sp>
      <p:sp>
        <p:nvSpPr>
          <p:cNvPr id="5" name="مستطيل ذو زوايا قطرية مخدوشة 4"/>
          <p:cNvSpPr/>
          <p:nvPr/>
        </p:nvSpPr>
        <p:spPr>
          <a:xfrm>
            <a:off x="714375" y="2714625"/>
            <a:ext cx="7358063" cy="3714750"/>
          </a:xfrm>
          <a:prstGeom prst="snip2Diag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514350" indent="-514350" algn="r" rtl="1">
              <a:defRPr/>
            </a:pPr>
            <a:r>
              <a:rPr lang="ar-EG" sz="3200" b="1" dirty="0">
                <a:solidFill>
                  <a:srgbClr val="7030A0"/>
                </a:solidFill>
              </a:rPr>
              <a:t>أ- </a:t>
            </a:r>
            <a:r>
              <a:rPr lang="ar-SA" sz="3200" b="1" dirty="0">
                <a:solidFill>
                  <a:srgbClr val="7030A0"/>
                </a:solidFill>
              </a:rPr>
              <a:t>43078826</a:t>
            </a:r>
            <a:endParaRPr lang="ar-EG" sz="3200" b="1" dirty="0">
              <a:solidFill>
                <a:srgbClr val="7030A0"/>
              </a:solidFill>
            </a:endParaRPr>
          </a:p>
          <a:p>
            <a:pPr marL="514350" indent="-514350" algn="r" rtl="1">
              <a:defRPr/>
            </a:pPr>
            <a:r>
              <a:rPr lang="ar-EG" sz="3200" b="1" dirty="0">
                <a:solidFill>
                  <a:srgbClr val="7030A0"/>
                </a:solidFill>
              </a:rPr>
              <a:t>ب- </a:t>
            </a:r>
            <a:r>
              <a:rPr lang="ar-SA" sz="3200" b="1" dirty="0">
                <a:solidFill>
                  <a:srgbClr val="7030A0"/>
                </a:solidFill>
              </a:rPr>
              <a:t>43178826</a:t>
            </a:r>
          </a:p>
          <a:p>
            <a:pPr marL="514350" indent="-514350" algn="r" rtl="1">
              <a:defRPr/>
            </a:pPr>
            <a:r>
              <a:rPr lang="ar-EG" sz="3200" b="1" dirty="0">
                <a:solidFill>
                  <a:srgbClr val="7030A0"/>
                </a:solidFill>
              </a:rPr>
              <a:t>ج- </a:t>
            </a:r>
            <a:r>
              <a:rPr lang="ar-SA" sz="3200" b="1" dirty="0">
                <a:solidFill>
                  <a:srgbClr val="7030A0"/>
                </a:solidFill>
              </a:rPr>
              <a:t>433007826</a:t>
            </a:r>
          </a:p>
          <a:p>
            <a:pPr marL="514350" indent="-514350" algn="r" rtl="1">
              <a:defRPr/>
            </a:pPr>
            <a:r>
              <a:rPr lang="ar-SA" sz="3200" b="1" dirty="0">
                <a:solidFill>
                  <a:srgbClr val="7030A0"/>
                </a:solidFill>
              </a:rPr>
              <a:t>د - 43378826</a:t>
            </a:r>
            <a:endParaRPr lang="ar-EG" sz="3200" b="1" dirty="0">
              <a:solidFill>
                <a:srgbClr val="7030A0"/>
              </a:solidFill>
            </a:endParaRPr>
          </a:p>
        </p:txBody>
      </p:sp>
      <p:cxnSp>
        <p:nvCxnSpPr>
          <p:cNvPr id="6" name="رابط مستقيم 5"/>
          <p:cNvCxnSpPr/>
          <p:nvPr/>
        </p:nvCxnSpPr>
        <p:spPr>
          <a:xfrm rot="10800000">
            <a:off x="5286375" y="5572125"/>
            <a:ext cx="2428875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لغ عدد السكان فى دول مجلس التعا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3788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build="allAtOnce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شغل امل\الاشكال\1 (46)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25" y="969963"/>
            <a:ext cx="74295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 rot="366425">
            <a:off x="5359400" y="1497013"/>
            <a:ext cx="27146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4400" b="1"/>
              <a:t>مراجعة تراكمية</a:t>
            </a:r>
            <a:endParaRPr lang="ar-EG" sz="4400" b="1"/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راجعة تراك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cagon 1"/>
          <p:cNvSpPr/>
          <p:nvPr/>
        </p:nvSpPr>
        <p:spPr>
          <a:xfrm>
            <a:off x="5143504" y="285728"/>
            <a:ext cx="3714776" cy="1143008"/>
          </a:xfrm>
          <a:prstGeom prst="decagon">
            <a:avLst/>
          </a:prstGeom>
          <a:solidFill>
            <a:srgbClr val="FF3300"/>
          </a:solidFill>
          <a:ln>
            <a:solidFill>
              <a:schemeClr val="tx1"/>
            </a:solidFill>
          </a:ln>
          <a:effectLst>
            <a:innerShdw blurRad="635000">
              <a:prstClr val="black"/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/>
              <a:t>فكرة الدرس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14375" y="4143375"/>
            <a:ext cx="7572375" cy="1643063"/>
            <a:chOff x="1071538" y="2143116"/>
            <a:chExt cx="7572428" cy="1643074"/>
          </a:xfrm>
        </p:grpSpPr>
        <p:sp>
          <p:nvSpPr>
            <p:cNvPr id="4" name="Flowchart: Off-page Connector 3"/>
            <p:cNvSpPr/>
            <p:nvPr/>
          </p:nvSpPr>
          <p:spPr>
            <a:xfrm>
              <a:off x="1071538" y="2143116"/>
              <a:ext cx="7572428" cy="1643074"/>
            </a:xfrm>
            <a:prstGeom prst="flowChartOffpageConnector">
              <a:avLst/>
            </a:prstGeom>
            <a:solidFill>
              <a:srgbClr val="008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85853" y="2428868"/>
              <a:ext cx="7000924" cy="83026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rgbClr val="FFC000"/>
                  </a:solidFill>
                  <a:latin typeface="+mn-lt"/>
                  <a:cs typeface="+mn-cs"/>
                </a:rPr>
                <a:t>أقرأ أعداد ضمن الملايين وأكتبها.</a:t>
              </a:r>
            </a:p>
          </p:txBody>
        </p:sp>
      </p:grp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قرأ أعداد ضمن الملايين وأكتب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85786" y="1500174"/>
            <a:ext cx="7572428" cy="1252895"/>
            <a:chOff x="1071538" y="1285860"/>
            <a:chExt cx="7572428" cy="1018965"/>
          </a:xfr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</p:grpSpPr>
        <p:sp>
          <p:nvSpPr>
            <p:cNvPr id="22" name="Flowchart: Terminator 21"/>
            <p:cNvSpPr/>
            <p:nvPr/>
          </p:nvSpPr>
          <p:spPr>
            <a:xfrm>
              <a:off x="1071538" y="1285860"/>
              <a:ext cx="7572428" cy="1000132"/>
            </a:xfrm>
            <a:prstGeom prst="flowChartTerminator">
              <a:avLst/>
            </a:prstGeom>
            <a:blipFill>
              <a:blip r:embed="rId11" cstate="print"/>
              <a:stretch>
                <a:fillRect l="-15000" t="-18000" r="-26000" b="-24000"/>
              </a:stretch>
            </a:blipFill>
            <a:ln w="57150">
              <a:solidFill>
                <a:schemeClr val="tx1"/>
              </a:solidFill>
            </a:ln>
            <a:effectLst>
              <a:innerShdw blurRad="673100">
                <a:srgbClr val="C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428665" y="1428736"/>
              <a:ext cx="6864379" cy="8760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latin typeface="+mn-lt"/>
                  <a:cs typeface="+mn-cs"/>
                </a:rPr>
                <a:t>اُكتبِ القِيمةَ المنزِليَّةَ للرَّقمِ الَّذي تحتَهُ خطٌّ فيمَا يلِي:</a:t>
              </a:r>
              <a:endParaRPr lang="ar-SA" sz="3200" b="1" dirty="0">
                <a:latin typeface="+mn-lt"/>
                <a:cs typeface="+mn-cs"/>
              </a:endParaRPr>
            </a:p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3200" b="1" dirty="0">
                  <a:latin typeface="+mn-lt"/>
                  <a:cs typeface="+mn-cs"/>
                </a:rPr>
                <a:t>الدرس (1 – 1)</a:t>
              </a:r>
              <a:endParaRPr lang="ar-EG" sz="3200" dirty="0">
                <a:latin typeface="+mn-lt"/>
                <a:cs typeface="+mn-cs"/>
              </a:endParaRPr>
            </a:p>
          </p:txBody>
        </p:sp>
      </p:grpSp>
      <p:sp>
        <p:nvSpPr>
          <p:cNvPr id="29" name="Trapezoid 23"/>
          <p:cNvSpPr/>
          <p:nvPr/>
        </p:nvSpPr>
        <p:spPr bwMode="auto">
          <a:xfrm>
            <a:off x="571500" y="3357563"/>
            <a:ext cx="8001000" cy="3000375"/>
          </a:xfrm>
          <a:prstGeom prst="trapezoid">
            <a:avLst>
              <a:gd name="adj" fmla="val 15000"/>
            </a:avLst>
          </a:prstGeom>
          <a:solidFill>
            <a:srgbClr val="00FF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2777" name="Rectangle 5"/>
          <p:cNvSpPr>
            <a:spLocks noChangeArrowheads="1"/>
          </p:cNvSpPr>
          <p:nvPr/>
        </p:nvSpPr>
        <p:spPr bwMode="auto">
          <a:xfrm>
            <a:off x="5861050" y="3643313"/>
            <a:ext cx="1223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2400" b="1">
                <a:latin typeface="Calibri" pitchFamily="34" charset="0"/>
              </a:rPr>
              <a:t>265341</a:t>
            </a:r>
            <a:endParaRPr lang="ar-EG" sz="2400" b="1">
              <a:latin typeface="Calibri" pitchFamily="34" charset="0"/>
            </a:endParaRPr>
          </a:p>
        </p:txBody>
      </p:sp>
      <p:sp>
        <p:nvSpPr>
          <p:cNvPr id="32778" name="Rectangle 6"/>
          <p:cNvSpPr>
            <a:spLocks noChangeArrowheads="1"/>
          </p:cNvSpPr>
          <p:nvPr/>
        </p:nvSpPr>
        <p:spPr bwMode="auto">
          <a:xfrm>
            <a:off x="1574800" y="3643313"/>
            <a:ext cx="1223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2400" b="1">
                <a:latin typeface="Calibri" pitchFamily="34" charset="0"/>
              </a:rPr>
              <a:t>320004</a:t>
            </a:r>
            <a:endParaRPr lang="ar-EG" sz="2400" b="1">
              <a:latin typeface="Calibri" pitchFamily="34" charset="0"/>
            </a:endParaRPr>
          </a:p>
        </p:txBody>
      </p:sp>
      <p:sp>
        <p:nvSpPr>
          <p:cNvPr id="32779" name="TextBox 9"/>
          <p:cNvSpPr txBox="1">
            <a:spLocks noChangeArrowheads="1"/>
          </p:cNvSpPr>
          <p:nvPr/>
        </p:nvSpPr>
        <p:spPr bwMode="auto">
          <a:xfrm>
            <a:off x="3286125" y="5143500"/>
            <a:ext cx="1571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2400" b="1">
                <a:latin typeface="Calibri" pitchFamily="34" charset="0"/>
              </a:rPr>
              <a:t>100625</a:t>
            </a:r>
            <a:endParaRPr lang="ar-EG" sz="2400" b="1">
              <a:latin typeface="Calibri" pitchFamily="34" charset="0"/>
            </a:endParaRPr>
          </a:p>
        </p:txBody>
      </p:sp>
      <p:sp>
        <p:nvSpPr>
          <p:cNvPr id="34" name="Oval 10"/>
          <p:cNvSpPr/>
          <p:nvPr/>
        </p:nvSpPr>
        <p:spPr bwMode="auto">
          <a:xfrm>
            <a:off x="7215188" y="3571875"/>
            <a:ext cx="642937" cy="5715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/>
              <a:t>35</a:t>
            </a:r>
            <a:endParaRPr lang="ar-EG" sz="2000" dirty="0"/>
          </a:p>
        </p:txBody>
      </p:sp>
      <p:sp>
        <p:nvSpPr>
          <p:cNvPr id="35" name="Oval 11"/>
          <p:cNvSpPr/>
          <p:nvPr/>
        </p:nvSpPr>
        <p:spPr bwMode="auto">
          <a:xfrm>
            <a:off x="2786063" y="3571875"/>
            <a:ext cx="642937" cy="5715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/>
              <a:t>36</a:t>
            </a:r>
            <a:endParaRPr lang="ar-EG" sz="2000" dirty="0"/>
          </a:p>
        </p:txBody>
      </p:sp>
      <p:sp>
        <p:nvSpPr>
          <p:cNvPr id="36" name="Oval 13"/>
          <p:cNvSpPr/>
          <p:nvPr/>
        </p:nvSpPr>
        <p:spPr bwMode="auto">
          <a:xfrm>
            <a:off x="4786313" y="5072063"/>
            <a:ext cx="642937" cy="5715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/>
              <a:t>37</a:t>
            </a:r>
            <a:endParaRPr lang="ar-EG" sz="2000" dirty="0"/>
          </a:p>
        </p:txBody>
      </p:sp>
      <p:cxnSp>
        <p:nvCxnSpPr>
          <p:cNvPr id="37" name="Straight Connector 16"/>
          <p:cNvCxnSpPr/>
          <p:nvPr/>
        </p:nvCxnSpPr>
        <p:spPr bwMode="auto">
          <a:xfrm rot="10800000">
            <a:off x="6215063" y="40005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7"/>
          <p:cNvCxnSpPr/>
          <p:nvPr/>
        </p:nvCxnSpPr>
        <p:spPr bwMode="auto">
          <a:xfrm rot="10800000">
            <a:off x="2571750" y="40005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9"/>
          <p:cNvCxnSpPr/>
          <p:nvPr/>
        </p:nvCxnSpPr>
        <p:spPr bwMode="auto">
          <a:xfrm rot="10800000">
            <a:off x="3643313" y="5499100"/>
            <a:ext cx="142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1"/>
          <p:cNvSpPr>
            <a:spLocks noChangeArrowheads="1"/>
          </p:cNvSpPr>
          <p:nvPr/>
        </p:nvSpPr>
        <p:spPr bwMode="auto">
          <a:xfrm>
            <a:off x="3214688" y="5643563"/>
            <a:ext cx="1928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SA" sz="3600" b="1">
                <a:solidFill>
                  <a:srgbClr val="FF0000"/>
                </a:solidFill>
              </a:rPr>
              <a:t>1</a:t>
            </a:r>
            <a:r>
              <a:rPr lang="ar-EG" sz="3600" b="1">
                <a:solidFill>
                  <a:srgbClr val="FF0000"/>
                </a:solidFill>
              </a:rPr>
              <a:t>0000</a:t>
            </a:r>
            <a:r>
              <a:rPr lang="ar-SA" sz="3600" b="1">
                <a:solidFill>
                  <a:srgbClr val="FF0000"/>
                </a:solidFill>
              </a:rPr>
              <a:t>0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5500688" y="4071938"/>
            <a:ext cx="1857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SA" sz="3600" b="1">
                <a:solidFill>
                  <a:srgbClr val="FF0000"/>
                </a:solidFill>
              </a:rPr>
              <a:t>600</a:t>
            </a:r>
            <a:r>
              <a:rPr lang="ar-EG" sz="3600" b="1">
                <a:solidFill>
                  <a:srgbClr val="FF0000"/>
                </a:solidFill>
              </a:rPr>
              <a:t>00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1214438" y="4071938"/>
            <a:ext cx="1928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sz="3600" b="1">
                <a:solidFill>
                  <a:srgbClr val="FF0000"/>
                </a:solidFill>
              </a:rPr>
              <a:t>4</a:t>
            </a:r>
            <a:endParaRPr 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ُكتبِ القِيمةَ المنزِليَّةَ للرَّقمِ الَّذي تحتَهُ خطٌّ فيمَا يلِ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653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653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653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20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20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20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006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006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006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00000 ش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777" grpId="0"/>
      <p:bldP spid="32778" grpId="0"/>
      <p:bldP spid="32779" grpId="0"/>
      <p:bldP spid="34" grpId="0" animBg="1"/>
      <p:bldP spid="35" grpId="0" animBg="1"/>
      <p:bldP spid="36" grpId="0" animBg="1"/>
      <p:bldP spid="40" grpId="0"/>
      <p:bldP spid="23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شغل امل\الاشكال\1 (68)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0" y="1103313"/>
            <a:ext cx="6500813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 rot="-1177708">
            <a:off x="2081213" y="2443163"/>
            <a:ext cx="509905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4000" b="1"/>
              <a:t>اكتب كلا من الأعداد التالية بالصيغتين القياسية والتحليلية: </a:t>
            </a:r>
            <a:r>
              <a:rPr lang="ar-SA" sz="4000" b="1">
                <a:solidFill>
                  <a:srgbClr val="FF0000"/>
                </a:solidFill>
              </a:rPr>
              <a:t>(الدرس 1 – 2)</a:t>
            </a:r>
            <a:endParaRPr lang="ar-EG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كلا من الأعداد التالية بالصيغتين القياسية والتحليليةش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شغل امل\الاشكال\1 (69)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214438" y="2857500"/>
            <a:ext cx="4643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4000" b="1"/>
              <a:t>أربعة آلاف وسبعة.</a:t>
            </a:r>
            <a:endParaRPr lang="ar-EG" sz="4000" b="1"/>
          </a:p>
        </p:txBody>
      </p:sp>
      <p:sp>
        <p:nvSpPr>
          <p:cNvPr id="4" name="معين 3"/>
          <p:cNvSpPr/>
          <p:nvPr/>
        </p:nvSpPr>
        <p:spPr>
          <a:xfrm>
            <a:off x="5286375" y="2714625"/>
            <a:ext cx="1428750" cy="1000125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2800" b="1" dirty="0">
                <a:solidFill>
                  <a:schemeClr val="tx1"/>
                </a:solidFill>
              </a:rPr>
              <a:t>38</a:t>
            </a: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142875" y="4572000"/>
            <a:ext cx="7715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EG" sz="3600" b="1">
                <a:solidFill>
                  <a:srgbClr val="FF0000"/>
                </a:solidFill>
              </a:rPr>
              <a:t>الصيغة القياسية: 4007</a:t>
            </a:r>
            <a:endParaRPr lang="en-US" sz="3600">
              <a:solidFill>
                <a:srgbClr val="FF0000"/>
              </a:solidFill>
            </a:endParaRPr>
          </a:p>
          <a:p>
            <a:pPr algn="r" rtl="1"/>
            <a:r>
              <a:rPr lang="ar-EG" sz="3600" b="1">
                <a:solidFill>
                  <a:srgbClr val="FF0000"/>
                </a:solidFill>
              </a:rPr>
              <a:t>الصيغة التحليلية: 7+0+0+ 4000</a:t>
            </a:r>
            <a:endParaRPr 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ربعة آلاف وسب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قياسية 40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تحليلية 7+0+0+ 4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شغل امل\الاشكال\1 (69)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928688" y="2857500"/>
            <a:ext cx="4643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4000" b="1"/>
              <a:t>ستة ملايين وأربعمائة وثلاثين ألفا.</a:t>
            </a:r>
            <a:endParaRPr lang="ar-EG" sz="4000" b="1"/>
          </a:p>
        </p:txBody>
      </p:sp>
      <p:sp>
        <p:nvSpPr>
          <p:cNvPr id="4" name="معين 3"/>
          <p:cNvSpPr/>
          <p:nvPr/>
        </p:nvSpPr>
        <p:spPr>
          <a:xfrm>
            <a:off x="5286375" y="2714625"/>
            <a:ext cx="1428750" cy="1000125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2800" b="1" dirty="0">
                <a:solidFill>
                  <a:schemeClr val="tx1"/>
                </a:solidFill>
              </a:rPr>
              <a:t>39</a:t>
            </a: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142875" y="4572000"/>
            <a:ext cx="77152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EG" sz="3600" b="1">
                <a:solidFill>
                  <a:srgbClr val="FF0000"/>
                </a:solidFill>
              </a:rPr>
              <a:t>الصيغة القياسية: 6430000</a:t>
            </a:r>
            <a:endParaRPr lang="en-US" sz="3600">
              <a:solidFill>
                <a:srgbClr val="FF0000"/>
              </a:solidFill>
            </a:endParaRPr>
          </a:p>
          <a:p>
            <a:pPr algn="r" rtl="1"/>
            <a:r>
              <a:rPr lang="ar-EG" sz="3600" b="1">
                <a:solidFill>
                  <a:srgbClr val="FF0000"/>
                </a:solidFill>
              </a:rPr>
              <a:t>الصيغة التحليلية: 0+0+0+0+ 30000 + 400000 + 6000000</a:t>
            </a:r>
            <a:endParaRPr 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تة ملايين وأربعمائة وثلاثين ألف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قياسية  643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تحليلية  0+0+0+0+ 30000 + 400000 + 6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شغل امل\الاشكال\1 (69)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571500" y="2214563"/>
            <a:ext cx="464343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4000" b="1"/>
              <a:t>مئتين وثلاثة عشر مليوناً ومئة وواحداً ألفاً وتسعمائةً وثلاثةً.</a:t>
            </a:r>
            <a:endParaRPr lang="ar-EG" sz="4000" b="1"/>
          </a:p>
        </p:txBody>
      </p:sp>
      <p:sp>
        <p:nvSpPr>
          <p:cNvPr id="4" name="معين 3"/>
          <p:cNvSpPr/>
          <p:nvPr/>
        </p:nvSpPr>
        <p:spPr>
          <a:xfrm>
            <a:off x="5286375" y="2071688"/>
            <a:ext cx="1428750" cy="1000125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2800" b="1" dirty="0">
                <a:solidFill>
                  <a:schemeClr val="tx1"/>
                </a:solidFill>
              </a:rPr>
              <a:t>40</a:t>
            </a: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4286250"/>
            <a:ext cx="77152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EG" sz="3600" b="1">
                <a:solidFill>
                  <a:srgbClr val="FF0000"/>
                </a:solidFill>
              </a:rPr>
              <a:t>الصيغة القياسية: 213101903</a:t>
            </a:r>
            <a:endParaRPr lang="en-US" sz="3600">
              <a:solidFill>
                <a:srgbClr val="FF0000"/>
              </a:solidFill>
            </a:endParaRPr>
          </a:p>
          <a:p>
            <a:pPr algn="r" rtl="1"/>
            <a:r>
              <a:rPr lang="ar-EG" sz="3600" b="1">
                <a:solidFill>
                  <a:srgbClr val="FF0000"/>
                </a:solidFill>
              </a:rPr>
              <a:t>الصيغة التحليلية: 3+0+ 900 +  1000 +0+  100000 + 3000000 + 10000000 + 200000000</a:t>
            </a:r>
            <a:endParaRPr 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ئتين وثلاثة عشر مليوناً ومئة وواحداً ألفاً وتسعمائةً وثلاثة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قياسية  2131019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تحليلية  3+0+ 900 +  1000 +0+  100000 + 3000000 + 10000000 + 200000000ش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786438" y="285750"/>
            <a:ext cx="2857500" cy="1143000"/>
          </a:xfrm>
          <a:prstGeom prst="round2DiagRect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800" b="1" dirty="0"/>
              <a:t>استعد</a:t>
            </a:r>
          </a:p>
        </p:txBody>
      </p:sp>
      <p:pic>
        <p:nvPicPr>
          <p:cNvPr id="5123" name="Picture 2" descr="Forward_3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75" y="50006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143375" y="2714625"/>
            <a:ext cx="4786313" cy="2857500"/>
            <a:chOff x="4143372" y="1928802"/>
            <a:chExt cx="4786346" cy="3714776"/>
          </a:xfrm>
        </p:grpSpPr>
        <p:sp>
          <p:nvSpPr>
            <p:cNvPr id="6" name="Teardrop 5"/>
            <p:cNvSpPr/>
            <p:nvPr/>
          </p:nvSpPr>
          <p:spPr>
            <a:xfrm>
              <a:off x="4143372" y="1928802"/>
              <a:ext cx="4786346" cy="3714776"/>
            </a:xfrm>
            <a:prstGeom prst="teardrop">
              <a:avLst/>
            </a:prstGeom>
            <a:solidFill>
              <a:srgbClr val="800000"/>
            </a:solidFill>
            <a:ln w="57150">
              <a:solidFill>
                <a:schemeClr val="tx1"/>
              </a:solidFill>
            </a:ln>
            <a:effectLst>
              <a:innerShdw blurRad="393700">
                <a:srgbClr val="47FF47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500622" y="2300276"/>
              <a:ext cx="4143372" cy="26807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الرسم البياني المجاور يبين مساحات ثلاث دول أكبرها مساحة المملكة العربية السعودية.</a:t>
              </a:r>
            </a:p>
          </p:txBody>
        </p:sp>
      </p:grp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lum bright="-10000" contrast="30000"/>
          </a:blip>
          <a:srcRect/>
          <a:stretch>
            <a:fillRect/>
          </a:stretch>
        </p:blipFill>
        <p:spPr bwMode="auto">
          <a:xfrm>
            <a:off x="400845" y="1928802"/>
            <a:ext cx="4099717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ستع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رسم البياني المجاور يبين مساحات ثلاث دول أكبر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-Right Arrow 3"/>
          <p:cNvSpPr/>
          <p:nvPr/>
        </p:nvSpPr>
        <p:spPr bwMode="auto">
          <a:xfrm>
            <a:off x="428625" y="214313"/>
            <a:ext cx="8215313" cy="2286000"/>
          </a:xfrm>
          <a:prstGeom prst="leftRightArrow">
            <a:avLst>
              <a:gd name="adj1" fmla="val 78333"/>
              <a:gd name="adj2" fmla="val 34167"/>
            </a:avLst>
          </a:prstGeom>
          <a:solidFill>
            <a:srgbClr val="0066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144" name="Rectangle 1"/>
          <p:cNvSpPr>
            <a:spLocks noChangeArrowheads="1"/>
          </p:cNvSpPr>
          <p:nvPr/>
        </p:nvSpPr>
        <p:spPr bwMode="auto">
          <a:xfrm>
            <a:off x="690563" y="612775"/>
            <a:ext cx="75247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>
                <a:solidFill>
                  <a:srgbClr val="FFFF00"/>
                </a:solidFill>
                <a:latin typeface="Calibri" pitchFamily="34" charset="0"/>
              </a:rPr>
              <a:t>يُستعملُ جدولُ المنازلِ لقراءةِ الأعدادِ ضِمنَ الملايِينِ وكتابتُها. </a:t>
            </a:r>
          </a:p>
          <a:p>
            <a:pPr algn="ctr" rtl="1"/>
            <a:r>
              <a:rPr lang="ar-EG" sz="2800" b="1">
                <a:solidFill>
                  <a:srgbClr val="FFFF00"/>
                </a:solidFill>
                <a:latin typeface="Calibri" pitchFamily="34" charset="0"/>
              </a:rPr>
              <a:t> يوضِّحُ جدولُ المنازلِ التَّالِي القِيمةَ المنزِليَّةَ لكلِّ رقمٍ في العدد </a:t>
            </a:r>
            <a:r>
              <a:rPr lang="ar-SA" sz="2800" b="1">
                <a:solidFill>
                  <a:srgbClr val="FFFF00"/>
                </a:solidFill>
                <a:latin typeface="Calibri" pitchFamily="34" charset="0"/>
              </a:rPr>
              <a:t>2</a:t>
            </a:r>
            <a:r>
              <a:rPr lang="ar-EG" sz="2800" b="1">
                <a:solidFill>
                  <a:srgbClr val="FFFF00"/>
                </a:solidFill>
                <a:latin typeface="Calibri" pitchFamily="34" charset="0"/>
              </a:rPr>
              <a:t>00</a:t>
            </a:r>
            <a:r>
              <a:rPr lang="ar-SA" sz="2800" b="1">
                <a:solidFill>
                  <a:srgbClr val="FFFF00"/>
                </a:solidFill>
                <a:latin typeface="Calibri" pitchFamily="34" charset="0"/>
              </a:rPr>
              <a:t>0000, </a:t>
            </a:r>
            <a:r>
              <a:rPr lang="ar-EG" sz="2800" b="1">
                <a:solidFill>
                  <a:srgbClr val="FFFF00"/>
                </a:solidFill>
                <a:latin typeface="Calibri" pitchFamily="34" charset="0"/>
              </a:rPr>
              <a:t>والَّذي يمثِّلُ مساحةَ </a:t>
            </a:r>
            <a:r>
              <a:rPr lang="ar-SA" sz="2800" b="1">
                <a:solidFill>
                  <a:srgbClr val="FFFF00"/>
                </a:solidFill>
                <a:latin typeface="Calibri" pitchFamily="34" charset="0"/>
              </a:rPr>
              <a:t>المملكة العربية السعودية</a:t>
            </a:r>
            <a:r>
              <a:rPr lang="ar-EG" sz="2800" b="1">
                <a:solidFill>
                  <a:srgbClr val="FFFF00"/>
                </a:solidFill>
                <a:latin typeface="Calibri" pitchFamily="34" charset="0"/>
              </a:rPr>
              <a:t>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22" y="3071810"/>
          <a:ext cx="8501121" cy="250032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944569"/>
                <a:gridCol w="944569"/>
                <a:gridCol w="944569"/>
                <a:gridCol w="944569"/>
                <a:gridCol w="944569"/>
                <a:gridCol w="944569"/>
                <a:gridCol w="944569"/>
                <a:gridCol w="944569"/>
                <a:gridCol w="944569"/>
              </a:tblGrid>
              <a:tr h="833443">
                <a:tc gridSpan="3">
                  <a:txBody>
                    <a:bodyPr/>
                    <a:lstStyle/>
                    <a:p>
                      <a:pPr algn="ctr" rtl="1"/>
                      <a:endParaRPr lang="ar-EG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endParaRPr lang="ar-EG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endParaRPr lang="ar-EG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3176C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833443"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47FF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47FF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47FF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EG" sz="2400" dirty="0" smtClean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EG" sz="2400" dirty="0" smtClean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EG" sz="2400" dirty="0" smtClean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EG" sz="2400" dirty="0" smtClean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1C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EG" sz="2400" dirty="0" smtClean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1C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EG" sz="2400" dirty="0" smtClean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1CCE1"/>
                    </a:solidFill>
                  </a:tcPr>
                </a:tc>
              </a:tr>
              <a:tr h="833443"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6643688" y="3214688"/>
            <a:ext cx="1635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400" b="1">
                <a:solidFill>
                  <a:srgbClr val="FFFFFF"/>
                </a:solidFill>
              </a:rPr>
              <a:t>دورةُ الواحدات</a:t>
            </a:r>
            <a:endParaRPr lang="ar-EG" sz="2400" b="1"/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8072438" y="4106863"/>
            <a:ext cx="598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آحاد</a:t>
            </a: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6858000" y="4110038"/>
            <a:ext cx="939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عشرات</a:t>
            </a: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072188" y="4076700"/>
            <a:ext cx="668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مئات</a:t>
            </a: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3857625" y="3286125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400" b="1"/>
              <a:t>دَوْرَةُ الأُلُوفِ</a:t>
            </a:r>
            <a:endParaRPr lang="ar-EG" sz="2400"/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928688" y="3286125"/>
            <a:ext cx="1520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400" b="1">
                <a:solidFill>
                  <a:srgbClr val="FFFF00"/>
                </a:solidFill>
              </a:rPr>
              <a:t>دَوْرَةُ الملايينِ</a:t>
            </a:r>
            <a:endParaRPr lang="ar-EG" sz="2400">
              <a:solidFill>
                <a:srgbClr val="FFFF00"/>
              </a:solidFill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5143500" y="4102100"/>
            <a:ext cx="598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آحاد</a:t>
            </a: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4060825" y="4105275"/>
            <a:ext cx="939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عشرات</a:t>
            </a: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3214688" y="4071938"/>
            <a:ext cx="6683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مئات</a:t>
            </a: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286000" y="4106863"/>
            <a:ext cx="598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آحاد</a:t>
            </a: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1203325" y="4110038"/>
            <a:ext cx="939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عشرات</a:t>
            </a: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357188" y="4076700"/>
            <a:ext cx="668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مئات</a:t>
            </a: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2500313" y="4857750"/>
            <a:ext cx="373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2</a:t>
            </a: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3429000" y="4857750"/>
            <a:ext cx="373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0</a:t>
            </a: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4357688" y="4857750"/>
            <a:ext cx="373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0</a:t>
            </a: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5357813" y="4857750"/>
            <a:ext cx="373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0</a:t>
            </a: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6286500" y="4857750"/>
            <a:ext cx="373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0</a:t>
            </a: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7215188" y="4857750"/>
            <a:ext cx="373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0</a:t>
            </a: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8143875" y="4857750"/>
            <a:ext cx="373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0</a:t>
            </a: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ُستعملُ جدولُ المنازلِ لقراءةِ الأعدادِ ضِمنَ الملايِينِ وكتابتُ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وضِّحُ جدولُ المنازلِ التَّالِي القِيمةَ المنزِليَّةَ لكلّ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28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دورةُ الواح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آحاد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آحاد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شرات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شرات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ئات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ئات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دَوْرَةُ الأُلُوف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آحاد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آحاد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شرات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شرات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ئات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ئات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دَوْرَةُ الملايين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آحاد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آحاد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عش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مئ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44" grpId="0" build="allAtOnce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14612" y="-71462"/>
            <a:ext cx="6072230" cy="1714488"/>
            <a:chOff x="2714612" y="-71462"/>
            <a:chExt cx="6072230" cy="1714488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" name="Flowchart: Terminator 1"/>
            <p:cNvSpPr/>
            <p:nvPr/>
          </p:nvSpPr>
          <p:spPr>
            <a:xfrm>
              <a:off x="2714612" y="285728"/>
              <a:ext cx="6000792" cy="1071570"/>
            </a:xfrm>
            <a:prstGeom prst="flowChartTerminator">
              <a:avLst/>
            </a:prstGeom>
            <a:solidFill>
              <a:srgbClr val="C00000"/>
            </a:solidFill>
            <a:ln w="57150">
              <a:solidFill>
                <a:schemeClr val="tx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/>
                <a:t>مثال من واقع الحياة</a:t>
              </a:r>
            </a:p>
          </p:txBody>
        </p:sp>
        <p:pic>
          <p:nvPicPr>
            <p:cNvPr id="3" name="Picture 2" descr="satelite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72354" y="-71462"/>
              <a:ext cx="1714488" cy="1714488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4429125" y="1785938"/>
            <a:ext cx="3781425" cy="708025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/>
              <a:t>قراءةُ الأعدادِ وكتابتُها</a:t>
            </a:r>
          </a:p>
        </p:txBody>
      </p:sp>
      <p:sp>
        <p:nvSpPr>
          <p:cNvPr id="9" name="Wave 8"/>
          <p:cNvSpPr/>
          <p:nvPr/>
        </p:nvSpPr>
        <p:spPr bwMode="auto">
          <a:xfrm rot="5400000">
            <a:off x="2893219" y="1678781"/>
            <a:ext cx="2643188" cy="6715125"/>
          </a:xfrm>
          <a:prstGeom prst="wave">
            <a:avLst>
              <a:gd name="adj1" fmla="val 2459"/>
              <a:gd name="adj2" fmla="val 0"/>
            </a:avLst>
          </a:prstGeom>
          <a:gradFill>
            <a:gsLst>
              <a:gs pos="0">
                <a:srgbClr val="47FF47"/>
              </a:gs>
              <a:gs pos="50000">
                <a:srgbClr val="FFFF53"/>
              </a:gs>
              <a:gs pos="100000">
                <a:srgbClr val="47FF47"/>
              </a:gs>
            </a:gsLst>
            <a:lin ang="13500000" scaled="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154" name="Rectangle 5"/>
          <p:cNvSpPr>
            <a:spLocks noChangeArrowheads="1"/>
          </p:cNvSpPr>
          <p:nvPr/>
        </p:nvSpPr>
        <p:spPr bwMode="auto">
          <a:xfrm>
            <a:off x="1111250" y="3643313"/>
            <a:ext cx="610393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3200" b="1">
                <a:latin typeface="Calibri" pitchFamily="34" charset="0"/>
              </a:rPr>
              <a:t>صحف</a:t>
            </a:r>
            <a:r>
              <a:rPr lang="ar-EG" sz="3200" b="1">
                <a:latin typeface="Calibri" pitchFamily="34" charset="0"/>
              </a:rPr>
              <a:t>:</a:t>
            </a:r>
            <a:r>
              <a:rPr lang="ar-EG" sz="3600" b="1">
                <a:latin typeface="Calibri" pitchFamily="34" charset="0"/>
              </a:rPr>
              <a:t> </a:t>
            </a:r>
            <a:r>
              <a:rPr lang="ar-SA" sz="2800" b="1">
                <a:latin typeface="Calibri" pitchFamily="34" charset="0"/>
              </a:rPr>
              <a:t>بيع 2617000 صحيفة خلال أسبوع. </a:t>
            </a:r>
            <a:r>
              <a:rPr lang="ar-EG" sz="2800" b="1">
                <a:latin typeface="Calibri" pitchFamily="34" charset="0"/>
              </a:rPr>
              <a:t>ا</a:t>
            </a:r>
            <a:r>
              <a:rPr lang="ar-SA" sz="2800" b="1">
                <a:latin typeface="Calibri" pitchFamily="34" charset="0"/>
              </a:rPr>
              <a:t>كتب عدد الصحف المبيعة بالصيغتين اللفظية والتحليلية</a:t>
            </a:r>
            <a:r>
              <a:rPr lang="ar-EG" sz="2800" b="1">
                <a:latin typeface="Calibri" pitchFamily="34" charset="0"/>
              </a:rPr>
              <a:t>.</a:t>
            </a:r>
          </a:p>
          <a:p>
            <a:pPr algn="ctr" rtl="1"/>
            <a:r>
              <a:rPr lang="ar-EG" sz="2800" b="1">
                <a:solidFill>
                  <a:srgbClr val="C00000"/>
                </a:solidFill>
                <a:latin typeface="Calibri" pitchFamily="34" charset="0"/>
              </a:rPr>
              <a:t>الصِّيغةُ اللَّفظِيَّةُ: </a:t>
            </a:r>
            <a:r>
              <a:rPr lang="ar-SA" sz="2800" b="1">
                <a:solidFill>
                  <a:srgbClr val="C00000"/>
                </a:solidFill>
                <a:latin typeface="Calibri" pitchFamily="34" charset="0"/>
              </a:rPr>
              <a:t>مليونان وستمائة وسبعة عشر ألفا</a:t>
            </a:r>
            <a:r>
              <a:rPr lang="ar-EG" sz="2800" b="1">
                <a:solidFill>
                  <a:srgbClr val="C00000"/>
                </a:solidFill>
                <a:latin typeface="Calibri" pitchFamily="34" charset="0"/>
              </a:rPr>
              <a:t>.</a:t>
            </a:r>
          </a:p>
          <a:p>
            <a:pPr algn="ctr" rtl="1"/>
            <a:r>
              <a:rPr lang="ar-EG" sz="2800" b="1">
                <a:solidFill>
                  <a:srgbClr val="C00000"/>
                </a:solidFill>
                <a:latin typeface="Calibri" pitchFamily="34" charset="0"/>
              </a:rPr>
              <a:t>الصِّيغة التَّحليليّة: </a:t>
            </a:r>
            <a:r>
              <a:rPr lang="ar-SA" sz="2800" b="1">
                <a:solidFill>
                  <a:srgbClr val="C00000"/>
                </a:solidFill>
                <a:latin typeface="Calibri" pitchFamily="34" charset="0"/>
              </a:rPr>
              <a:t>7000</a:t>
            </a:r>
            <a:r>
              <a:rPr lang="ar-EG" sz="2800">
                <a:solidFill>
                  <a:srgbClr val="C00000"/>
                </a:solidFill>
                <a:latin typeface="Calibri" pitchFamily="34" charset="0"/>
              </a:rPr>
              <a:t>+ </a:t>
            </a:r>
            <a:r>
              <a:rPr lang="ar-SA" sz="2800">
                <a:solidFill>
                  <a:srgbClr val="C00000"/>
                </a:solidFill>
                <a:latin typeface="Calibri" pitchFamily="34" charset="0"/>
              </a:rPr>
              <a:t>10000+600000+2000000</a:t>
            </a:r>
            <a:endParaRPr lang="ar-EG" sz="28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Sun 6"/>
          <p:cNvSpPr/>
          <p:nvPr/>
        </p:nvSpPr>
        <p:spPr>
          <a:xfrm>
            <a:off x="7715250" y="4500563"/>
            <a:ext cx="1143000" cy="1000125"/>
          </a:xfrm>
          <a:prstGeom prst="sun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0"/>
          </a:gradFill>
          <a:ln>
            <a:solidFill>
              <a:schemeClr val="tx1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1</a:t>
            </a: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 rot="1304575">
            <a:off x="5357813" y="2571750"/>
            <a:ext cx="642937" cy="1143000"/>
            <a:chOff x="4214810" y="2643182"/>
            <a:chExt cx="642942" cy="1143008"/>
          </a:xfrm>
        </p:grpSpPr>
        <p:pic>
          <p:nvPicPr>
            <p:cNvPr id="7176" name="Picture 10" descr="1ar05a.gif"/>
            <p:cNvPicPr>
              <a:picLocks noChangeAspect="1"/>
            </p:cNvPicPr>
            <p:nvPr/>
          </p:nvPicPr>
          <p:blipFill>
            <a:blip r:embed="rId11">
              <a:lum bright="-4000" contrast="52000"/>
            </a:blip>
            <a:srcRect/>
            <a:stretch>
              <a:fillRect/>
            </a:stretch>
          </p:blipFill>
          <p:spPr bwMode="auto">
            <a:xfrm rot="5400000">
              <a:off x="3964777" y="2893215"/>
              <a:ext cx="1143008" cy="642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11" descr="1ar03a.gif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rot="5400000">
              <a:off x="4169567" y="2936081"/>
              <a:ext cx="752476" cy="37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 من واقع 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راءةُ الأعدادِ وكتابتُ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صحف  بيع 2617000 صحيفة خلال أسب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صِّيغةُ اللَّفظِيَّةُ  مليونان وستمائة وسبعة عش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صِّيغة التَّحليليّة  7000+ 10000+600000+2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15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714625" y="-71438"/>
            <a:ext cx="6072188" cy="1714501"/>
            <a:chOff x="2714612" y="-71462"/>
            <a:chExt cx="6072230" cy="1714488"/>
          </a:xfrm>
        </p:grpSpPr>
        <p:sp>
          <p:nvSpPr>
            <p:cNvPr id="3" name="Flowchart: Terminator 2"/>
            <p:cNvSpPr/>
            <p:nvPr/>
          </p:nvSpPr>
          <p:spPr>
            <a:xfrm>
              <a:off x="2714612" y="285728"/>
              <a:ext cx="6000792" cy="1071570"/>
            </a:xfrm>
            <a:prstGeom prst="flowChartTerminator">
              <a:avLst/>
            </a:prstGeom>
            <a:solidFill>
              <a:srgbClr val="FF00FF"/>
            </a:solidFill>
            <a:ln w="57150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/>
                <a:t>مثال من واقع الحياة</a:t>
              </a:r>
            </a:p>
          </p:txBody>
        </p:sp>
        <p:pic>
          <p:nvPicPr>
            <p:cNvPr id="8203" name="Picture 3" descr="satelite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72354" y="-71462"/>
              <a:ext cx="1714488" cy="171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ound Diagonal Corner Rectangle 7"/>
          <p:cNvSpPr/>
          <p:nvPr/>
        </p:nvSpPr>
        <p:spPr bwMode="auto">
          <a:xfrm>
            <a:off x="3071813" y="2643188"/>
            <a:ext cx="5643562" cy="3857625"/>
          </a:xfrm>
          <a:prstGeom prst="round2DiagRect">
            <a:avLst/>
          </a:prstGeom>
          <a:blipFill>
            <a:blip r:embed="rId10"/>
            <a:tile tx="0" ty="0" sx="100000" sy="100000" flip="none" algn="tl"/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" name="Rectangle 4"/>
          <p:cNvSpPr/>
          <p:nvPr/>
        </p:nvSpPr>
        <p:spPr bwMode="auto">
          <a:xfrm>
            <a:off x="3357563" y="2786063"/>
            <a:ext cx="5143500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latin typeface="+mn-lt"/>
                <a:cs typeface="+mn-cs"/>
              </a:rPr>
              <a:t> سكان:</a:t>
            </a:r>
            <a:r>
              <a:rPr lang="ar-SA" sz="2800" b="1" dirty="0">
                <a:latin typeface="+mn-lt"/>
                <a:cs typeface="+mn-cs"/>
              </a:rPr>
              <a:t> </a:t>
            </a:r>
            <a:r>
              <a:rPr lang="ar-EG" sz="2800" b="1" dirty="0">
                <a:latin typeface="+mn-lt"/>
                <a:cs typeface="+mn-cs"/>
              </a:rPr>
              <a:t>بلغَ عددُ السكانِ في المملكةِ العربيةِ السعوديةِ عام 14</a:t>
            </a:r>
            <a:r>
              <a:rPr lang="ar-SA" sz="2800" b="1" dirty="0">
                <a:latin typeface="+mn-lt"/>
                <a:cs typeface="+mn-cs"/>
              </a:rPr>
              <a:t>31</a:t>
            </a:r>
            <a:r>
              <a:rPr lang="ar-EG" sz="2800" b="1" dirty="0">
                <a:latin typeface="+mn-lt"/>
                <a:cs typeface="+mn-cs"/>
              </a:rPr>
              <a:t> هـ </a:t>
            </a:r>
            <a:r>
              <a:rPr lang="ar-SA" sz="2800" b="1" dirty="0">
                <a:latin typeface="+mn-lt"/>
                <a:cs typeface="+mn-cs"/>
              </a:rPr>
              <a:t>سبعة</a:t>
            </a:r>
            <a:r>
              <a:rPr lang="ar-EG" sz="2800" b="1" dirty="0">
                <a:latin typeface="+mn-lt"/>
                <a:cs typeface="+mn-cs"/>
              </a:rPr>
              <a:t> وعشرينَ مليونًا </a:t>
            </a:r>
            <a:r>
              <a:rPr lang="ar-EG" sz="2800" b="1" dirty="0" err="1">
                <a:latin typeface="+mn-lt"/>
                <a:cs typeface="+mn-cs"/>
              </a:rPr>
              <a:t>ومئةٍ</a:t>
            </a:r>
            <a:r>
              <a:rPr lang="ar-SA" sz="2800" b="1" dirty="0">
                <a:latin typeface="+mn-lt"/>
                <a:cs typeface="+mn-cs"/>
              </a:rPr>
              <a:t> و</a:t>
            </a:r>
            <a:r>
              <a:rPr lang="ar-EG" sz="2800" b="1" dirty="0">
                <a:latin typeface="+mn-lt"/>
                <a:cs typeface="+mn-cs"/>
              </a:rPr>
              <a:t>ستَّ</a:t>
            </a:r>
            <a:r>
              <a:rPr lang="ar-SA" sz="2800" b="1" dirty="0">
                <a:latin typeface="+mn-lt"/>
                <a:cs typeface="+mn-cs"/>
              </a:rPr>
              <a:t>ة</a:t>
            </a:r>
            <a:r>
              <a:rPr lang="ar-EG" sz="2800" b="1" dirty="0">
                <a:latin typeface="+mn-lt"/>
                <a:cs typeface="+mn-cs"/>
              </a:rPr>
              <a:t> وثلاث</a:t>
            </a:r>
            <a:r>
              <a:rPr lang="ar-SA" sz="2800" b="1" dirty="0">
                <a:latin typeface="+mn-lt"/>
                <a:cs typeface="+mn-cs"/>
              </a:rPr>
              <a:t>ين</a:t>
            </a:r>
            <a:r>
              <a:rPr lang="ar-EG" sz="2800" b="1" dirty="0">
                <a:latin typeface="+mn-lt"/>
                <a:cs typeface="+mn-cs"/>
              </a:rPr>
              <a:t> ألْفًا </a:t>
            </a:r>
            <a:r>
              <a:rPr lang="ar-SA" sz="2800" b="1" dirty="0">
                <a:latin typeface="+mn-lt"/>
                <a:cs typeface="+mn-cs"/>
              </a:rPr>
              <a:t>وتسع </a:t>
            </a:r>
            <a:r>
              <a:rPr lang="ar-EG" sz="2800" b="1" dirty="0">
                <a:latin typeface="+mn-lt"/>
                <a:cs typeface="+mn-cs"/>
              </a:rPr>
              <a:t>مئةٍ </a:t>
            </a:r>
            <a:r>
              <a:rPr lang="ar-SA" sz="2800" b="1" dirty="0">
                <a:latin typeface="+mn-lt"/>
                <a:cs typeface="+mn-cs"/>
              </a:rPr>
              <a:t>وسبعة وسبعين </a:t>
            </a:r>
            <a:r>
              <a:rPr lang="ar-EG" sz="2800" b="1" dirty="0">
                <a:latin typeface="+mn-lt"/>
                <a:cs typeface="+mn-cs"/>
              </a:rPr>
              <a:t>نسمةً. اُكتبِ العددَ بالصِّيغتينِ القياسيَّةِ والتَّحليلِيَّةِ.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FF0000"/>
                </a:solidFill>
                <a:latin typeface="+mn-lt"/>
                <a:cs typeface="+mn-cs"/>
              </a:rPr>
              <a:t>نُمثِّلُ العددَ </a:t>
            </a:r>
            <a:r>
              <a:rPr lang="ar-SA" sz="2800" b="1" dirty="0">
                <a:solidFill>
                  <a:srgbClr val="FF0000"/>
                </a:solidFill>
              </a:rPr>
              <a:t>سبعة</a:t>
            </a:r>
            <a:r>
              <a:rPr lang="ar-EG" sz="2800" b="1" dirty="0">
                <a:solidFill>
                  <a:srgbClr val="FF0000"/>
                </a:solidFill>
              </a:rPr>
              <a:t> وعشرينَ مليونًا </a:t>
            </a:r>
            <a:r>
              <a:rPr lang="ar-EG" sz="2800" b="1" dirty="0" err="1">
                <a:solidFill>
                  <a:srgbClr val="FF0000"/>
                </a:solidFill>
              </a:rPr>
              <a:t>ومئةٍ</a:t>
            </a:r>
            <a:r>
              <a:rPr lang="ar-SA" sz="2800" b="1" dirty="0">
                <a:solidFill>
                  <a:srgbClr val="FF0000"/>
                </a:solidFill>
              </a:rPr>
              <a:t> و</a:t>
            </a:r>
            <a:r>
              <a:rPr lang="ar-EG" sz="2800" b="1" dirty="0">
                <a:solidFill>
                  <a:srgbClr val="FF0000"/>
                </a:solidFill>
              </a:rPr>
              <a:t>ستَّ</a:t>
            </a:r>
            <a:r>
              <a:rPr lang="ar-SA" sz="2800" b="1" dirty="0">
                <a:solidFill>
                  <a:srgbClr val="FF0000"/>
                </a:solidFill>
              </a:rPr>
              <a:t>ة</a:t>
            </a:r>
            <a:r>
              <a:rPr lang="ar-EG" sz="2800" b="1" dirty="0">
                <a:solidFill>
                  <a:srgbClr val="FF0000"/>
                </a:solidFill>
              </a:rPr>
              <a:t> وثلاث</a:t>
            </a:r>
            <a:r>
              <a:rPr lang="ar-SA" sz="2800" b="1" dirty="0">
                <a:solidFill>
                  <a:srgbClr val="FF0000"/>
                </a:solidFill>
              </a:rPr>
              <a:t>ين</a:t>
            </a:r>
            <a:r>
              <a:rPr lang="ar-EG" sz="2800" b="1" dirty="0">
                <a:solidFill>
                  <a:srgbClr val="FF0000"/>
                </a:solidFill>
              </a:rPr>
              <a:t> ألْفًا </a:t>
            </a:r>
            <a:r>
              <a:rPr lang="ar-SA" sz="2800" b="1" dirty="0">
                <a:solidFill>
                  <a:srgbClr val="FF0000"/>
                </a:solidFill>
              </a:rPr>
              <a:t>وتسع </a:t>
            </a:r>
            <a:r>
              <a:rPr lang="ar-EG" sz="2800" b="1" dirty="0">
                <a:solidFill>
                  <a:srgbClr val="FF0000"/>
                </a:solidFill>
              </a:rPr>
              <a:t>مئةٍ </a:t>
            </a:r>
            <a:r>
              <a:rPr lang="ar-SA" sz="2800" b="1" dirty="0">
                <a:solidFill>
                  <a:srgbClr val="FF0000"/>
                </a:solidFill>
              </a:rPr>
              <a:t>وسبعة وسبعين </a:t>
            </a:r>
            <a:r>
              <a:rPr lang="ar-EG" sz="2800" b="1" dirty="0">
                <a:solidFill>
                  <a:srgbClr val="FF0000"/>
                </a:solidFill>
                <a:latin typeface="+mn-lt"/>
                <a:cs typeface="+mn-cs"/>
              </a:rPr>
              <a:t>في جدولِ المنازلِ كما يلي: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5719" y="2643182"/>
            <a:ext cx="2738177" cy="25717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</p:spPr>
      </p:pic>
      <p:sp>
        <p:nvSpPr>
          <p:cNvPr id="7" name="Sun 6"/>
          <p:cNvSpPr/>
          <p:nvPr/>
        </p:nvSpPr>
        <p:spPr>
          <a:xfrm>
            <a:off x="7786688" y="1428750"/>
            <a:ext cx="1143000" cy="1000125"/>
          </a:xfrm>
          <a:prstGeom prst="sun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2</a:t>
            </a:r>
          </a:p>
        </p:txBody>
      </p:sp>
      <p:sp>
        <p:nvSpPr>
          <p:cNvPr id="10" name="Rectangle 4"/>
          <p:cNvSpPr/>
          <p:nvPr/>
        </p:nvSpPr>
        <p:spPr>
          <a:xfrm>
            <a:off x="1143000" y="1428750"/>
            <a:ext cx="3781425" cy="708025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/>
              <a:t>قراءةُ الأعدادِ وكتابتُها</a:t>
            </a: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 من واقع 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راءةُ الأعدادِ وكتابتُ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ched_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سكان  بلغَ عددُ السكانِ في المملكةِ الع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نُمثِّلُ العددَ سبعة وعشرينَ مليونًا ومئة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build="allAtOnce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tored Data 3"/>
          <p:cNvSpPr/>
          <p:nvPr/>
        </p:nvSpPr>
        <p:spPr bwMode="auto">
          <a:xfrm rot="16200000">
            <a:off x="3393282" y="750095"/>
            <a:ext cx="2428875" cy="8501062"/>
          </a:xfrm>
          <a:prstGeom prst="flowChartOnlineStorage">
            <a:avLst/>
          </a:prstGeom>
          <a:blipFill>
            <a:blip r:embed="rId20"/>
            <a:stretch>
              <a:fillRect l="-15000" t="-18000" r="-26000" b="-24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8201" name="Rectangle 2"/>
          <p:cNvSpPr>
            <a:spLocks noChangeArrowheads="1"/>
          </p:cNvSpPr>
          <p:nvPr/>
        </p:nvSpPr>
        <p:spPr bwMode="auto">
          <a:xfrm>
            <a:off x="500063" y="4359275"/>
            <a:ext cx="82153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2400" b="1">
                <a:solidFill>
                  <a:srgbClr val="0000FF"/>
                </a:solidFill>
                <a:latin typeface="Calibri" pitchFamily="34" charset="0"/>
              </a:rPr>
              <a:t>الصِّيغةُ القِياسيَّةُ:</a:t>
            </a:r>
          </a:p>
          <a:p>
            <a:pPr algn="r" rtl="1"/>
            <a:r>
              <a:rPr lang="ar-EG" sz="2400" b="1">
                <a:solidFill>
                  <a:srgbClr val="FF0000"/>
                </a:solidFill>
                <a:latin typeface="Calibri" pitchFamily="34" charset="0"/>
              </a:rPr>
              <a:t>                         </a:t>
            </a:r>
            <a:r>
              <a:rPr lang="ar-SA" sz="2400" b="1">
                <a:solidFill>
                  <a:srgbClr val="FF0000"/>
                </a:solidFill>
                <a:latin typeface="Calibri" pitchFamily="34" charset="0"/>
              </a:rPr>
              <a:t>27136977</a:t>
            </a:r>
            <a:r>
              <a:rPr lang="ar-EG" sz="2400" b="1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pPr algn="r" rtl="1"/>
            <a:r>
              <a:rPr lang="ar-EG" sz="2400" b="1">
                <a:solidFill>
                  <a:srgbClr val="0000FF"/>
                </a:solidFill>
                <a:latin typeface="Calibri" pitchFamily="34" charset="0"/>
              </a:rPr>
              <a:t>الصِّيغةُ التَّحليليَّةُ: </a:t>
            </a:r>
          </a:p>
          <a:p>
            <a:pPr algn="r" rtl="1"/>
            <a:r>
              <a:rPr lang="ar-EG" sz="2000" b="1">
                <a:solidFill>
                  <a:srgbClr val="FF0000"/>
                </a:solidFill>
                <a:latin typeface="Calibri" pitchFamily="34" charset="0"/>
              </a:rPr>
              <a:t>           </a:t>
            </a:r>
            <a:r>
              <a:rPr lang="ar-SA" sz="2000" b="1">
                <a:solidFill>
                  <a:srgbClr val="FF0000"/>
                </a:solidFill>
                <a:latin typeface="Calibri" pitchFamily="34" charset="0"/>
              </a:rPr>
              <a:t>7</a:t>
            </a:r>
            <a:r>
              <a:rPr lang="ar-EG" sz="2000" b="1">
                <a:solidFill>
                  <a:srgbClr val="FF0000"/>
                </a:solidFill>
                <a:latin typeface="Calibri" pitchFamily="34" charset="0"/>
              </a:rPr>
              <a:t>+ </a:t>
            </a:r>
            <a:r>
              <a:rPr lang="ar-SA" sz="2000" b="1">
                <a:solidFill>
                  <a:srgbClr val="FF0000"/>
                </a:solidFill>
                <a:latin typeface="Calibri" pitchFamily="34" charset="0"/>
              </a:rPr>
              <a:t>7</a:t>
            </a:r>
            <a:r>
              <a:rPr lang="ar-EG" sz="2000" b="1">
                <a:solidFill>
                  <a:srgbClr val="FF0000"/>
                </a:solidFill>
                <a:latin typeface="Calibri" pitchFamily="34" charset="0"/>
              </a:rPr>
              <a:t>0 + </a:t>
            </a:r>
            <a:r>
              <a:rPr lang="ar-SA" sz="2000" b="1">
                <a:solidFill>
                  <a:srgbClr val="FF0000"/>
                </a:solidFill>
                <a:latin typeface="Calibri" pitchFamily="34" charset="0"/>
              </a:rPr>
              <a:t>9</a:t>
            </a:r>
            <a:r>
              <a:rPr lang="ar-EG" sz="2000" b="1">
                <a:solidFill>
                  <a:srgbClr val="FF0000"/>
                </a:solidFill>
                <a:latin typeface="Calibri" pitchFamily="34" charset="0"/>
              </a:rPr>
              <a:t>00 + </a:t>
            </a:r>
            <a:r>
              <a:rPr lang="ar-SA" sz="2000" b="1">
                <a:solidFill>
                  <a:srgbClr val="FF0000"/>
                </a:solidFill>
                <a:latin typeface="Calibri" pitchFamily="34" charset="0"/>
              </a:rPr>
              <a:t>6</a:t>
            </a:r>
            <a:r>
              <a:rPr lang="ar-EG" sz="2000" b="1">
                <a:solidFill>
                  <a:srgbClr val="FF0000"/>
                </a:solidFill>
                <a:latin typeface="Calibri" pitchFamily="34" charset="0"/>
              </a:rPr>
              <a:t>000 + </a:t>
            </a:r>
            <a:r>
              <a:rPr lang="ar-SA" sz="2000" b="1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ar-EG" sz="2000" b="1">
                <a:solidFill>
                  <a:srgbClr val="FF0000"/>
                </a:solidFill>
                <a:latin typeface="Calibri" pitchFamily="34" charset="0"/>
              </a:rPr>
              <a:t>0000 + </a:t>
            </a:r>
            <a:r>
              <a:rPr lang="ar-SA" sz="2000" b="1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ar-EG" sz="2000" b="1">
                <a:solidFill>
                  <a:srgbClr val="FF0000"/>
                </a:solidFill>
                <a:latin typeface="Calibri" pitchFamily="34" charset="0"/>
              </a:rPr>
              <a:t>00000 + </a:t>
            </a:r>
            <a:r>
              <a:rPr lang="ar-SA" sz="2000" b="1">
                <a:solidFill>
                  <a:srgbClr val="FF0000"/>
                </a:solidFill>
                <a:latin typeface="Calibri" pitchFamily="34" charset="0"/>
              </a:rPr>
              <a:t>7</a:t>
            </a:r>
            <a:r>
              <a:rPr lang="ar-EG" sz="2000" b="1">
                <a:solidFill>
                  <a:srgbClr val="FF0000"/>
                </a:solidFill>
                <a:latin typeface="Calibri" pitchFamily="34" charset="0"/>
              </a:rPr>
              <a:t>000000 + 20000000</a:t>
            </a:r>
            <a:r>
              <a:rPr lang="ar-EG" sz="2400" b="1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8197" name="Picture 5" descr="beanie-a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928688" y="407193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2"/>
          <p:cNvGraphicFramePr>
            <a:graphicFrameLocks noGrp="1"/>
          </p:cNvGraphicFramePr>
          <p:nvPr/>
        </p:nvGraphicFramePr>
        <p:xfrm>
          <a:off x="357158" y="285728"/>
          <a:ext cx="8501121" cy="250032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944569"/>
                <a:gridCol w="944569"/>
                <a:gridCol w="944569"/>
                <a:gridCol w="944569"/>
                <a:gridCol w="944569"/>
                <a:gridCol w="944569"/>
                <a:gridCol w="944569"/>
                <a:gridCol w="944569"/>
                <a:gridCol w="944569"/>
              </a:tblGrid>
              <a:tr h="833443">
                <a:tc gridSpan="3">
                  <a:txBody>
                    <a:bodyPr/>
                    <a:lstStyle/>
                    <a:p>
                      <a:pPr algn="ctr" rtl="1"/>
                      <a:endParaRPr lang="ar-EG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endParaRPr lang="ar-EG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endParaRPr lang="ar-EG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3176C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833443"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47FF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47FF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47FF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EG" sz="2400" dirty="0" smtClean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EG" sz="2400" dirty="0" smtClean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EG" sz="2400" dirty="0" smtClean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EG" sz="2400" dirty="0" smtClean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1C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EG" sz="2400" dirty="0" smtClean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1C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EG" sz="2400" dirty="0" smtClean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C1CCE1"/>
                    </a:solidFill>
                  </a:tcPr>
                </a:tc>
              </a:tr>
              <a:tr h="833443"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715125" y="428625"/>
            <a:ext cx="1635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400" b="1">
                <a:solidFill>
                  <a:srgbClr val="FFFFFF"/>
                </a:solidFill>
              </a:rPr>
              <a:t>دورةُ الواحدات</a:t>
            </a:r>
            <a:endParaRPr lang="ar-EG" sz="2400" b="1"/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8259763" y="1320800"/>
            <a:ext cx="5984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آحاد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6929438" y="1323975"/>
            <a:ext cx="939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عشرات</a:t>
            </a: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6143625" y="1290638"/>
            <a:ext cx="668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مئات</a:t>
            </a: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3929063" y="500063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400" b="1"/>
              <a:t>دَوْرَةُ الأُلُوفِ</a:t>
            </a:r>
            <a:endParaRPr lang="ar-EG" sz="2400"/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1000125" y="500063"/>
            <a:ext cx="1520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400" b="1">
                <a:solidFill>
                  <a:srgbClr val="FFFF00"/>
                </a:solidFill>
              </a:rPr>
              <a:t>دَوْرَةُ الملايينِ</a:t>
            </a:r>
            <a:endParaRPr lang="ar-EG" sz="2400">
              <a:solidFill>
                <a:srgbClr val="FFFF00"/>
              </a:solidFill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5214938" y="1316038"/>
            <a:ext cx="598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آحاد</a:t>
            </a: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4132263" y="1319213"/>
            <a:ext cx="939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عشرات</a:t>
            </a: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3286125" y="1285875"/>
            <a:ext cx="668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مئات</a:t>
            </a: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2357438" y="1320800"/>
            <a:ext cx="5984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آحاد</a:t>
            </a: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1274763" y="1323975"/>
            <a:ext cx="939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عشرات</a:t>
            </a: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428625" y="1290638"/>
            <a:ext cx="668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/>
              <a:t>مئات</a:t>
            </a: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2571750" y="2071688"/>
            <a:ext cx="373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7</a:t>
            </a: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3500438" y="2071688"/>
            <a:ext cx="373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1</a:t>
            </a: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4429125" y="2071688"/>
            <a:ext cx="373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3</a:t>
            </a: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5429250" y="2071688"/>
            <a:ext cx="373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6</a:t>
            </a: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6357938" y="2071688"/>
            <a:ext cx="373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9</a:t>
            </a: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7286625" y="2071688"/>
            <a:ext cx="373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7</a:t>
            </a: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8215313" y="2071688"/>
            <a:ext cx="373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7</a:t>
            </a:r>
          </a:p>
        </p:txBody>
      </p:sp>
      <p:sp>
        <p:nvSpPr>
          <p:cNvPr id="28" name="مستطيل 27"/>
          <p:cNvSpPr>
            <a:spLocks noChangeArrowheads="1"/>
          </p:cNvSpPr>
          <p:nvPr/>
        </p:nvSpPr>
        <p:spPr bwMode="auto">
          <a:xfrm>
            <a:off x="1571625" y="2071688"/>
            <a:ext cx="373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/>
              <a:t>2</a:t>
            </a: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28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دورةُ الواح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آحاد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آحاد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شرات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شرات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ئات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ئات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دَوْرَةُ الأُلُوف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آحاد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آحاد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عشرات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عشرات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مئات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مئات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دَوْرَةُ الملايين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آحاد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آحاد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عشرات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عشرات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مئ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الصِّيغة القيا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271369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الصِّيغةُ التَّحليل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7+ 70 + 900 + 6000 + 30000 + 100000 + 7000000 + 20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5857875" y="71438"/>
            <a:ext cx="2714625" cy="928687"/>
            <a:chOff x="5857884" y="214290"/>
            <a:chExt cx="2714644" cy="928694"/>
          </a:xfrm>
        </p:grpSpPr>
        <p:sp>
          <p:nvSpPr>
            <p:cNvPr id="2" name="Flowchart: Decision 1"/>
            <p:cNvSpPr/>
            <p:nvPr/>
          </p:nvSpPr>
          <p:spPr>
            <a:xfrm>
              <a:off x="5857884" y="214290"/>
              <a:ext cx="2643206" cy="928694"/>
            </a:xfrm>
            <a:prstGeom prst="flowChartDecision">
              <a:avLst/>
            </a:prstGeom>
            <a:ln w="38100">
              <a:solidFill>
                <a:srgbClr val="FF0000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/>
                <a:t>تأكد</a:t>
              </a:r>
            </a:p>
          </p:txBody>
        </p:sp>
        <p:pic>
          <p:nvPicPr>
            <p:cNvPr id="10273" name="Picture 2" descr="1star4c.gif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715272" y="214290"/>
              <a:ext cx="857256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857375" y="642938"/>
            <a:ext cx="6734175" cy="2214562"/>
            <a:chOff x="1857356" y="857232"/>
            <a:chExt cx="6733573" cy="1561310"/>
          </a:xfrm>
        </p:grpSpPr>
        <p:sp>
          <p:nvSpPr>
            <p:cNvPr id="38" name="Lightning Bolt 37"/>
            <p:cNvSpPr/>
            <p:nvPr/>
          </p:nvSpPr>
          <p:spPr>
            <a:xfrm rot="3531778">
              <a:off x="7503773" y="1331386"/>
              <a:ext cx="745552" cy="1428760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10263" name="Group 31"/>
            <p:cNvGrpSpPr>
              <a:grpSpLocks/>
            </p:cNvGrpSpPr>
            <p:nvPr/>
          </p:nvGrpSpPr>
          <p:grpSpPr bwMode="auto">
            <a:xfrm>
              <a:off x="1857356" y="857232"/>
              <a:ext cx="6643734" cy="1143008"/>
              <a:chOff x="1857356" y="1000108"/>
              <a:chExt cx="6643734" cy="1143008"/>
            </a:xfrm>
          </p:grpSpPr>
          <p:sp>
            <p:nvSpPr>
              <p:cNvPr id="30" name="Left Arrow 29"/>
              <p:cNvSpPr/>
              <p:nvPr/>
            </p:nvSpPr>
            <p:spPr>
              <a:xfrm>
                <a:off x="1857356" y="1000108"/>
                <a:ext cx="6643734" cy="1143008"/>
              </a:xfrm>
              <a:prstGeom prst="leftArrow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357892" y="1251922"/>
                <a:ext cx="5974243" cy="672665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none">
                <a:spAutoFit/>
              </a:bodyPr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800" b="1" dirty="0">
                    <a:latin typeface="+mn-lt"/>
                    <a:cs typeface="+mn-cs"/>
                  </a:rPr>
                  <a:t>اُكتبِ القِيمةَ المنزِليَّةَ للرَّقمِ الَّذي تحتَهُ خطٌّ ممَّا يلِي:</a:t>
                </a:r>
                <a:endParaRPr lang="ar-SA" sz="2800" b="1" dirty="0">
                  <a:latin typeface="+mn-lt"/>
                  <a:cs typeface="+mn-cs"/>
                </a:endParaRPr>
              </a:p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SA" sz="2800" b="1" dirty="0">
                    <a:latin typeface="+mn-lt"/>
                    <a:cs typeface="+mn-cs"/>
                  </a:rPr>
                  <a:t>المثالان 2</a:t>
                </a:r>
                <a:r>
                  <a:rPr lang="ar-EG" sz="2800" b="1" dirty="0">
                    <a:latin typeface="+mn-lt"/>
                    <a:cs typeface="+mn-cs"/>
                  </a:rPr>
                  <a:t>،</a:t>
                </a:r>
                <a:r>
                  <a:rPr lang="ar-SA" sz="2800" b="1" dirty="0">
                    <a:latin typeface="+mn-lt"/>
                    <a:cs typeface="+mn-cs"/>
                  </a:rPr>
                  <a:t>1</a:t>
                </a:r>
                <a:endParaRPr lang="ar-EG" sz="2800" dirty="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4" name="Double Wave 33"/>
          <p:cNvSpPr/>
          <p:nvPr/>
        </p:nvSpPr>
        <p:spPr bwMode="auto">
          <a:xfrm rot="5400000">
            <a:off x="2964657" y="1535907"/>
            <a:ext cx="3500438" cy="6429375"/>
          </a:xfrm>
          <a:prstGeom prst="doubleWave">
            <a:avLst>
              <a:gd name="adj1" fmla="val 658"/>
              <a:gd name="adj2" fmla="val 0"/>
            </a:avLst>
          </a:prstGeom>
          <a:blipFill>
            <a:blip r:embed="rId15"/>
            <a:stretch>
              <a:fillRect l="-15000" t="-18000" r="-26000" b="-24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Rectangle 5"/>
          <p:cNvSpPr/>
          <p:nvPr/>
        </p:nvSpPr>
        <p:spPr bwMode="auto">
          <a:xfrm>
            <a:off x="5448300" y="3167063"/>
            <a:ext cx="1209675" cy="1077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latin typeface="+mn-lt"/>
                <a:cs typeface="+mn-cs"/>
              </a:rPr>
              <a:t>469999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533650" y="3167063"/>
            <a:ext cx="13176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u="sng" dirty="0">
                <a:latin typeface="+mn-lt"/>
                <a:cs typeface="+mn-cs"/>
              </a:rPr>
              <a:t>1</a:t>
            </a:r>
            <a:r>
              <a:rPr lang="ar-EG" sz="2400" dirty="0">
                <a:latin typeface="+mn-lt"/>
                <a:cs typeface="+mn-cs"/>
              </a:rPr>
              <a:t>040710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029200" y="4786313"/>
            <a:ext cx="14795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latin typeface="+mn-lt"/>
                <a:cs typeface="+mn-cs"/>
              </a:rPr>
              <a:t>350</a:t>
            </a:r>
            <a:r>
              <a:rPr lang="ar-EG" sz="2400" u="sng" dirty="0">
                <a:latin typeface="+mn-lt"/>
                <a:cs typeface="+mn-cs"/>
              </a:rPr>
              <a:t>9</a:t>
            </a:r>
            <a:r>
              <a:rPr lang="ar-EG" sz="2400" dirty="0">
                <a:latin typeface="+mn-lt"/>
                <a:cs typeface="+mn-cs"/>
              </a:rPr>
              <a:t>8098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316163" y="4786313"/>
            <a:ext cx="14795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u="sng" dirty="0">
                <a:latin typeface="+mn-lt"/>
                <a:cs typeface="+mn-cs"/>
              </a:rPr>
              <a:t>8</a:t>
            </a:r>
            <a:r>
              <a:rPr lang="ar-EG" sz="2400" dirty="0">
                <a:latin typeface="+mn-lt"/>
                <a:cs typeface="+mn-cs"/>
              </a:rPr>
              <a:t>3023215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6657975" y="3167063"/>
            <a:ext cx="449263" cy="6016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dirty="0"/>
              <a:t>1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3892550" y="3167063"/>
            <a:ext cx="447675" cy="6016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dirty="0"/>
              <a:t>2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6657975" y="4786313"/>
            <a:ext cx="449263" cy="6016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dirty="0"/>
              <a:t>3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3892550" y="4786313"/>
            <a:ext cx="447675" cy="6016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dirty="0"/>
              <a:t>4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rot="10800000">
            <a:off x="6289675" y="3568700"/>
            <a:ext cx="144463" cy="31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5857875" y="3786188"/>
            <a:ext cx="714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 eaLnBrk="0" hangingPunct="0">
              <a:tabLst>
                <a:tab pos="590550" algn="l"/>
              </a:tabLst>
            </a:pPr>
            <a:r>
              <a:rPr lang="ar-SA" sz="3600">
                <a:solidFill>
                  <a:srgbClr val="FF0000"/>
                </a:solidFill>
              </a:rPr>
              <a:t>90</a:t>
            </a:r>
            <a:endParaRPr lang="ar-EG" sz="3600">
              <a:solidFill>
                <a:srgbClr val="FF0000"/>
              </a:solidFill>
            </a:endParaRPr>
          </a:p>
        </p:txBody>
      </p:sp>
      <p:sp>
        <p:nvSpPr>
          <p:cNvPr id="42" name="Rectangle 31"/>
          <p:cNvSpPr>
            <a:spLocks noChangeArrowheads="1"/>
          </p:cNvSpPr>
          <p:nvPr/>
        </p:nvSpPr>
        <p:spPr bwMode="auto">
          <a:xfrm>
            <a:off x="1928813" y="3854450"/>
            <a:ext cx="242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 eaLnBrk="0" hangingPunct="0">
              <a:tabLst>
                <a:tab pos="590550" algn="l"/>
              </a:tabLst>
            </a:pPr>
            <a:r>
              <a:rPr lang="ar-SA" sz="3600">
                <a:solidFill>
                  <a:srgbClr val="FF0000"/>
                </a:solidFill>
              </a:rPr>
              <a:t>1000000</a:t>
            </a:r>
            <a:endParaRPr lang="ar-EG" sz="3600">
              <a:solidFill>
                <a:srgbClr val="FF0000"/>
              </a:solidFill>
            </a:endParaRPr>
          </a:p>
        </p:txBody>
      </p:sp>
      <p:sp>
        <p:nvSpPr>
          <p:cNvPr id="43" name="Rectangle 31"/>
          <p:cNvSpPr>
            <a:spLocks noChangeArrowheads="1"/>
          </p:cNvSpPr>
          <p:nvPr/>
        </p:nvSpPr>
        <p:spPr bwMode="auto">
          <a:xfrm>
            <a:off x="4786313" y="5497513"/>
            <a:ext cx="2428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 eaLnBrk="0" hangingPunct="0">
              <a:tabLst>
                <a:tab pos="590550" algn="l"/>
              </a:tabLst>
            </a:pPr>
            <a:r>
              <a:rPr lang="ar-SA" sz="3600">
                <a:solidFill>
                  <a:srgbClr val="FF0000"/>
                </a:solidFill>
              </a:rPr>
              <a:t>90000</a:t>
            </a:r>
            <a:endParaRPr lang="ar-EG" sz="3600">
              <a:solidFill>
                <a:srgbClr val="FF0000"/>
              </a:solidFill>
            </a:endParaRPr>
          </a:p>
        </p:txBody>
      </p:sp>
      <p:sp>
        <p:nvSpPr>
          <p:cNvPr id="44" name="Rectangle 31"/>
          <p:cNvSpPr>
            <a:spLocks noChangeArrowheads="1"/>
          </p:cNvSpPr>
          <p:nvPr/>
        </p:nvSpPr>
        <p:spPr bwMode="auto">
          <a:xfrm>
            <a:off x="1928813" y="5429250"/>
            <a:ext cx="242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EG" sz="3600" b="1">
                <a:solidFill>
                  <a:srgbClr val="FF0000"/>
                </a:solidFill>
              </a:rPr>
              <a:t>80000000</a:t>
            </a:r>
            <a:endParaRPr 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أك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ُكتبِ القِيمةَ المنزِليَّةَ للرَّقمِ الَّذي تحتَهُ خطٌّ ممَّا يلِ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699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407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407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50980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50980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830232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830232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80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9247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1968</TotalTime>
  <Words>1175</Words>
  <Application>Microsoft Office PowerPoint</Application>
  <PresentationFormat>عرض على الشاشة (3:4)‏</PresentationFormat>
  <Paragraphs>293</Paragraphs>
  <Slides>34</Slides>
  <Notes>2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5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</vt:vector>
  </TitlesOfParts>
  <Company>ffffffff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4ب- الفصل الاول</dc:title>
  <dc:subject>2- القيمة المنزلية ضمن الملايين</dc:subject>
  <dc:creator>أ/ بندر الحازمي</dc:creator>
  <cp:keywords>حقيبة إنجاز المعلم والمعلمة</cp:keywords>
  <cp:lastModifiedBy>Toshiba</cp:lastModifiedBy>
  <cp:revision>129</cp:revision>
  <dcterms:created xsi:type="dcterms:W3CDTF">2009-07-19T14:29:43Z</dcterms:created>
  <dcterms:modified xsi:type="dcterms:W3CDTF">2016-10-26T08:27:58Z</dcterms:modified>
</cp:coreProperties>
</file>