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4"/>
  </p:notesMasterIdLst>
  <p:sldIdLst>
    <p:sldId id="291" r:id="rId2"/>
    <p:sldId id="297" r:id="rId3"/>
    <p:sldId id="298" r:id="rId4"/>
    <p:sldId id="300" r:id="rId5"/>
    <p:sldId id="299" r:id="rId6"/>
    <p:sldId id="301" r:id="rId7"/>
    <p:sldId id="302" r:id="rId8"/>
    <p:sldId id="271" r:id="rId9"/>
    <p:sldId id="296" r:id="rId10"/>
    <p:sldId id="303" r:id="rId11"/>
    <p:sldId id="304" r:id="rId12"/>
    <p:sldId id="28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70" d="100"/>
          <a:sy n="70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82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704C0EC-5B11-4042-9066-88F21184F1CC}" type="datetimeFigureOut">
              <a:rPr lang="ar-SA" smtClean="0"/>
              <a:pPr/>
              <a:t>29/04/34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dirty="0" smtClean="0"/>
              <a:t>انقر لتحرير أنماط النص الرئيسي</a:t>
            </a:r>
          </a:p>
          <a:p>
            <a:pPr lvl="1"/>
            <a:r>
              <a:rPr lang="ar-SA" dirty="0" smtClean="0"/>
              <a:t>المستوى الثاني</a:t>
            </a:r>
          </a:p>
          <a:p>
            <a:pPr lvl="2"/>
            <a:r>
              <a:rPr lang="ar-SA" dirty="0" smtClean="0"/>
              <a:t>المستوى الثالث</a:t>
            </a:r>
          </a:p>
          <a:p>
            <a:pPr lvl="3"/>
            <a:r>
              <a:rPr lang="ar-SA" dirty="0" smtClean="0"/>
              <a:t>المستوى الرابع</a:t>
            </a:r>
          </a:p>
          <a:p>
            <a:pPr lvl="4"/>
            <a:r>
              <a:rPr lang="ar-SA" dirty="0" smtClean="0"/>
              <a:t>المستوى الخامس</a:t>
            </a:r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7F9FA32-70B7-4BCB-BE03-425BF08C185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FA32-70B7-4BCB-BE03-425BF08C1858}" type="slidenum">
              <a:rPr lang="ar-SA" smtClean="0"/>
              <a:pPr/>
              <a:t>12</a:t>
            </a:fld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3BE5964-9608-47E8-A79F-F15C59C8F522}" type="datetimeFigureOut">
              <a:rPr lang="ar-SA" smtClean="0"/>
              <a:pPr/>
              <a:t>29/04/34</a:t>
            </a:fld>
            <a:endParaRPr lang="ar-SA" dirty="0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10E164-93EB-4A61-A626-718501AFD1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5964-9608-47E8-A79F-F15C59C8F522}" type="datetimeFigureOut">
              <a:rPr lang="ar-SA" smtClean="0"/>
              <a:pPr/>
              <a:t>29/04/34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0E164-93EB-4A61-A626-718501AFD1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3BE5964-9608-47E8-A79F-F15C59C8F522}" type="datetimeFigureOut">
              <a:rPr lang="ar-SA" smtClean="0"/>
              <a:pPr/>
              <a:t>29/04/34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10E164-93EB-4A61-A626-718501AFD1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5964-9608-47E8-A79F-F15C59C8F522}" type="datetimeFigureOut">
              <a:rPr lang="ar-SA" smtClean="0"/>
              <a:pPr/>
              <a:t>29/04/34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10E164-93EB-4A61-A626-718501AFD139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5964-9608-47E8-A79F-F15C59C8F522}" type="datetimeFigureOut">
              <a:rPr lang="ar-SA" smtClean="0"/>
              <a:pPr/>
              <a:t>29/04/34</a:t>
            </a:fld>
            <a:endParaRPr lang="ar-SA" dirty="0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10E164-93EB-4A61-A626-718501AFD139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3BE5964-9608-47E8-A79F-F15C59C8F522}" type="datetimeFigureOut">
              <a:rPr lang="ar-SA" smtClean="0"/>
              <a:pPr/>
              <a:t>29/04/34</a:t>
            </a:fld>
            <a:endParaRPr lang="ar-SA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10E164-93EB-4A61-A626-718501AFD139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3BE5964-9608-47E8-A79F-F15C59C8F522}" type="datetimeFigureOut">
              <a:rPr lang="ar-SA" smtClean="0"/>
              <a:pPr/>
              <a:t>29/04/34</a:t>
            </a:fld>
            <a:endParaRPr lang="ar-SA" dirty="0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10E164-93EB-4A61-A626-718501AFD139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 dirty="0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5964-9608-47E8-A79F-F15C59C8F522}" type="datetimeFigureOut">
              <a:rPr lang="ar-SA" smtClean="0"/>
              <a:pPr/>
              <a:t>29/04/34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10E164-93EB-4A61-A626-718501AFD1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5964-9608-47E8-A79F-F15C59C8F522}" type="datetimeFigureOut">
              <a:rPr lang="ar-SA" smtClean="0"/>
              <a:pPr/>
              <a:t>29/04/34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10E164-93EB-4A61-A626-718501AFD1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5964-9608-47E8-A79F-F15C59C8F522}" type="datetimeFigureOut">
              <a:rPr lang="ar-SA" smtClean="0"/>
              <a:pPr/>
              <a:t>29/04/34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10E164-93EB-4A61-A626-718501AFD139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3BE5964-9608-47E8-A79F-F15C59C8F522}" type="datetimeFigureOut">
              <a:rPr lang="ar-SA" smtClean="0"/>
              <a:pPr/>
              <a:t>29/04/34</a:t>
            </a:fld>
            <a:endParaRPr lang="ar-SA" dirty="0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10E164-93EB-4A61-A626-718501AFD139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 dirty="0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3BE5964-9608-47E8-A79F-F15C59C8F522}" type="datetimeFigureOut">
              <a:rPr lang="ar-SA" smtClean="0"/>
              <a:pPr/>
              <a:t>29/04/34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10E164-93EB-4A61-A626-718501AFD1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71736" y="2071678"/>
            <a:ext cx="32752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glow rad="101600">
                    <a:schemeClr val="bg1">
                      <a:lumMod val="5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الوحدة الخامسة</a:t>
            </a:r>
            <a:endParaRPr lang="ar-SA" sz="5400" b="0" cap="none" spc="0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699792" y="2924944"/>
            <a:ext cx="38779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6600" b="1" cap="none" spc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khbar MT" pitchFamily="2" charset="-78"/>
              </a:rPr>
              <a:t>الكفاية الإملائية</a:t>
            </a:r>
            <a:endParaRPr lang="ar-SA" sz="6600" b="1" cap="none" spc="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khbar MT" pitchFamily="2" charset="-78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771800" y="692696"/>
            <a:ext cx="378799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400" i="0" u="none" strike="noStrike" normalizeH="0" baseline="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glow rad="101600">
                    <a:schemeClr val="bg1">
                      <a:lumMod val="5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Old Antic Bold" pitchFamily="2" charset="-78"/>
              </a:rPr>
              <a:t>بسم الله الرحمن الرحيم</a:t>
            </a:r>
            <a:endParaRPr kumimoji="0" lang="en-US" sz="4000" i="0" u="none" strike="noStrike" normalizeH="0" baseline="0" dirty="0" smtClean="0">
              <a:ln w="18415" cmpd="sng">
                <a:solidFill>
                  <a:schemeClr val="tx1"/>
                </a:solidFill>
                <a:prstDash val="solid"/>
              </a:ln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835696" y="4293096"/>
            <a:ext cx="51845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800" b="1" i="0" u="none" strike="noStrike" normalizeH="0" baseline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Akhbar MT" pitchFamily="2" charset="-78"/>
              </a:rPr>
              <a:t>علامات الترقيم واستخداماتها</a:t>
            </a:r>
            <a:endParaRPr kumimoji="0" lang="en-US" sz="5400" b="1" i="0" u="none" strike="noStrike" normalizeH="0" baseline="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khbar MT" pitchFamily="2" charset="-78"/>
            </a:endParaRPr>
          </a:p>
        </p:txBody>
      </p:sp>
    </p:spTree>
    <p:custDataLst>
      <p:tags r:id="rId1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4577" grpId="0"/>
      <p:bldP spid="2457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0" y="2136339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800" dirty="0" smtClean="0"/>
              <a:t/>
            </a:r>
            <a:br>
              <a:rPr lang="ar-SA" sz="2800" dirty="0" smtClean="0"/>
            </a:br>
            <a:endParaRPr lang="ar-SA" sz="2800" dirty="0"/>
          </a:p>
        </p:txBody>
      </p:sp>
      <p:sp>
        <p:nvSpPr>
          <p:cNvPr id="4" name="مستطيل 3"/>
          <p:cNvSpPr/>
          <p:nvPr/>
        </p:nvSpPr>
        <p:spPr>
          <a:xfrm>
            <a:off x="2285984" y="1785926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dirty="0" smtClean="0"/>
              <a:t>- </a:t>
            </a:r>
            <a:r>
              <a:rPr lang="ar-SA" sz="2800" dirty="0" smtClean="0"/>
              <a:t>كيف أنتم (    )</a:t>
            </a:r>
            <a:br>
              <a:rPr lang="ar-SA" sz="2800" dirty="0" smtClean="0"/>
            </a:br>
            <a:r>
              <a:rPr lang="ar-SA" sz="2800" dirty="0" smtClean="0"/>
              <a:t>2- هل استرحتُم من عناء السفر ( )</a:t>
            </a:r>
            <a:br>
              <a:rPr lang="ar-SA" sz="2800" dirty="0" smtClean="0"/>
            </a:br>
            <a:r>
              <a:rPr lang="ar-SA" sz="2800" dirty="0" smtClean="0"/>
              <a:t>3- الرّبيعان من الشهور هما ( )شهرُ ربيع الأول ( ) </a:t>
            </a:r>
            <a:r>
              <a:rPr lang="ar-SA" sz="2800" dirty="0" err="1" smtClean="0"/>
              <a:t>و</a:t>
            </a:r>
            <a:r>
              <a:rPr lang="ar-SA" sz="2800" dirty="0" smtClean="0"/>
              <a:t> شهر ربيع الآخر ( )</a:t>
            </a:r>
            <a:br>
              <a:rPr lang="ar-SA" sz="2800" dirty="0" smtClean="0"/>
            </a:br>
            <a:r>
              <a:rPr lang="ar-SA" sz="2800" dirty="0" smtClean="0"/>
              <a:t>4- قال الأستاذ( ) أجيبوا بهدوء()</a:t>
            </a:r>
            <a:br>
              <a:rPr lang="ar-SA" sz="2800" dirty="0" smtClean="0"/>
            </a:b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/>
              <a:t>5- ما أطول الدرس ( ) </a:t>
            </a:r>
            <a:r>
              <a:rPr lang="ar-SA" sz="2800" dirty="0" err="1" smtClean="0"/>
              <a:t>و</a:t>
            </a:r>
            <a:r>
              <a:rPr lang="ar-SA" sz="2800" dirty="0" smtClean="0"/>
              <a:t> أقصر التمرين ( )</a:t>
            </a:r>
            <a:br>
              <a:rPr lang="ar-SA" sz="2800" dirty="0" smtClean="0"/>
            </a:br>
            <a:r>
              <a:rPr lang="ar-SA" sz="2800" dirty="0" smtClean="0"/>
              <a:t/>
            </a:r>
            <a:br>
              <a:rPr lang="ar-SA" sz="2800" dirty="0" smtClean="0"/>
            </a:br>
            <a:endParaRPr lang="ar-SA" sz="28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571604" y="357166"/>
            <a:ext cx="614366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/>
              <a:t>اجعلي علامات الترقيم التالية في أماكنها الصحيحة (؟!,. :)</a:t>
            </a:r>
            <a:endParaRPr lang="ar-SA" sz="36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928662" y="5715016"/>
            <a:ext cx="18573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فردي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143240" y="428605"/>
            <a:ext cx="5572164" cy="52629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2400" dirty="0" smtClean="0"/>
              <a:t>لعلامات الترقيم أهمية كبرى في بناء المعنى </a:t>
            </a:r>
            <a:r>
              <a:rPr lang="ar-SA" sz="2400" dirty="0" err="1" smtClean="0"/>
              <a:t>و</a:t>
            </a:r>
            <a:r>
              <a:rPr lang="ar-SA" sz="2400" dirty="0" smtClean="0"/>
              <a:t> تبليغ الدلالة المقصودة إلـى المتلقي، فغيابها أو سوء استعمالها قد يشوشان على المعنى، حيث يتغير معنى المكتوب؛ فقد أودى سـوء استخـدام النقطة- مجرد نقطة- إلى مصرع أحد الأشخاص. و إليك هذه القصة:</a:t>
            </a:r>
            <a:br>
              <a:rPr lang="ar-SA" sz="2400" dirty="0" smtClean="0"/>
            </a:br>
            <a:r>
              <a:rPr lang="ar-SA" sz="2400" dirty="0" smtClean="0"/>
              <a:t>في عهد الملك لويس السادس عشر تقدم أحد المحكومين بالإعدام </a:t>
            </a:r>
            <a:r>
              <a:rPr lang="ar-SA" sz="2400" dirty="0" err="1" smtClean="0"/>
              <a:t>بإلتمـاس</a:t>
            </a:r>
            <a:r>
              <a:rPr lang="ar-SA" sz="2400" dirty="0" smtClean="0"/>
              <a:t> عفـو إلى الملك معتمداً على عدة اعتبارات بعد إطلاع الملك على ملتمس العفو كتب على هامشه العبارة التالية:« البراءة. مستحيل تنفيذ الحكم».</a:t>
            </a:r>
            <a:br>
              <a:rPr lang="ar-SA" sz="2400" dirty="0" smtClean="0"/>
            </a:br>
            <a:r>
              <a:rPr lang="ar-SA" sz="2400" dirty="0" smtClean="0"/>
              <a:t>و لما كانت الكاتبة تعد صياغة القرار الملكي، كان عليها أن تكتب العبارة نفسها التي كتبـها الملك، ولكنها وضعـت النقطة </a:t>
            </a:r>
            <a:r>
              <a:rPr lang="ar-SA" sz="2400" dirty="0" smtClean="0"/>
              <a:t>في مكان أخر</a:t>
            </a:r>
            <a:r>
              <a:rPr lang="ar-SA" sz="2400" dirty="0" smtClean="0"/>
              <a:t> </a:t>
            </a:r>
            <a:r>
              <a:rPr lang="ar-SA" sz="2400" dirty="0" smtClean="0"/>
              <a:t>في العبارة :« البراءة مستحيل تنفيذ الحكم»، فأصبح القرار مؤيداً لحكم الإعدام بفعل انتقال النقطة </a:t>
            </a:r>
            <a:endParaRPr lang="ar-SA" sz="2400" dirty="0"/>
          </a:p>
        </p:txBody>
      </p:sp>
      <p:sp>
        <p:nvSpPr>
          <p:cNvPr id="3" name="مربع نص 2"/>
          <p:cNvSpPr txBox="1"/>
          <p:nvPr/>
        </p:nvSpPr>
        <p:spPr>
          <a:xfrm rot="19815403">
            <a:off x="-707455" y="849734"/>
            <a:ext cx="384268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/>
              <a:t>النقطة القاتلة</a:t>
            </a:r>
          </a:p>
          <a:p>
            <a:r>
              <a:rPr lang="ar-SA" sz="2800" dirty="0" smtClean="0"/>
              <a:t>أين وضعت الكاتبة النقطة؟</a:t>
            </a:r>
            <a:endParaRPr lang="ar-SA" sz="2800" dirty="0"/>
          </a:p>
        </p:txBody>
      </p:sp>
      <p:pic>
        <p:nvPicPr>
          <p:cNvPr id="4" name="صورة 3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71744"/>
            <a:ext cx="3143239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485745" y="1052736"/>
            <a:ext cx="4976042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cs typeface="Kufi Extended Outline" pitchFamily="82" charset="-78"/>
              </a:rPr>
              <a:t>وفي الختام</a:t>
            </a:r>
          </a:p>
          <a:p>
            <a:pPr algn="ctr"/>
            <a:r>
              <a:rPr lang="ar-SA" sz="3600" dirty="0" smtClean="0">
                <a:ln w="18415" cmpd="sng">
                  <a:solidFill>
                    <a:srgbClr val="FFC000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Old Antic Decorative" pitchFamily="2" charset="-78"/>
              </a:rPr>
              <a:t>اللهم صلي وسلم وبارك على نبينا محمد</a:t>
            </a:r>
            <a:r>
              <a:rPr lang="ar-SA" sz="3600" b="0" cap="none" spc="0" dirty="0" smtClean="0">
                <a:ln w="18415" cmpd="sng">
                  <a:solidFill>
                    <a:srgbClr val="FFC000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Old Antic Decorative" pitchFamily="2" charset="-78"/>
              </a:rPr>
              <a:t> </a:t>
            </a:r>
            <a:endParaRPr lang="ar-SA" sz="3600" b="0" cap="none" spc="0" dirty="0">
              <a:ln w="18415" cmpd="sng">
                <a:solidFill>
                  <a:srgbClr val="FFC000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Old Antic Decorative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919946" y="2967335"/>
            <a:ext cx="3304110" cy="18466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ar-SA" sz="6000" b="0" cap="none" spc="0" dirty="0" smtClean="0">
                <a:ln w="18415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50" endPos="85000" dist="60007" dir="5400000" sy="-100000" algn="bl" rotWithShape="0"/>
                </a:effectLst>
                <a:cs typeface="DecoType Thuluth" pitchFamily="2" charset="-78"/>
              </a:rPr>
              <a:t>من إعداد </a:t>
            </a:r>
            <a:r>
              <a:rPr lang="ar-SA" sz="6000" dirty="0" smtClean="0">
                <a:ln w="18415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50" endPos="85000" dist="60007" dir="5400000" sy="-100000" algn="bl" rotWithShape="0"/>
                </a:effectLst>
                <a:cs typeface="DecoType Thuluth" pitchFamily="2" charset="-78"/>
              </a:rPr>
              <a:t>: </a:t>
            </a:r>
          </a:p>
          <a:p>
            <a:pPr algn="ctr"/>
            <a:r>
              <a:rPr lang="ar-S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ضعِ اسمك هنا</a:t>
            </a:r>
            <a:endParaRPr lang="ar-SA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928926" y="4572008"/>
            <a:ext cx="214314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4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s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371725" cy="6643710"/>
          </a:xfrm>
          <a:prstGeom prst="rect">
            <a:avLst/>
          </a:prstGeom>
        </p:spPr>
      </p:pic>
      <p:pic>
        <p:nvPicPr>
          <p:cNvPr id="2" name="صورة 1" descr="1_1_~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0"/>
            <a:ext cx="7286644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1857364"/>
            <a:ext cx="2500330" cy="2466975"/>
          </a:xfrm>
          <a:prstGeom prst="rect">
            <a:avLst/>
          </a:prstGeom>
        </p:spPr>
      </p:pic>
      <p:pic>
        <p:nvPicPr>
          <p:cNvPr id="3" name="صورة 2" descr="تنزيل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1428736"/>
            <a:ext cx="1924050" cy="2371725"/>
          </a:xfrm>
          <a:prstGeom prst="rect">
            <a:avLst/>
          </a:prstGeom>
        </p:spPr>
      </p:pic>
      <p:pic>
        <p:nvPicPr>
          <p:cNvPr id="4" name="صورة 3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4071942"/>
            <a:ext cx="4500594" cy="2071702"/>
          </a:xfrm>
          <a:prstGeom prst="rect">
            <a:avLst/>
          </a:prstGeom>
        </p:spPr>
      </p:pic>
      <p:pic>
        <p:nvPicPr>
          <p:cNvPr id="5" name="صورة 4" descr="تنزيل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84" y="2000240"/>
            <a:ext cx="2286016" cy="3643338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2214546" y="357166"/>
            <a:ext cx="35719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/>
              <a:t>ما هذه الإشارات؟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فوائد علامات الترقيم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142976" y="1857364"/>
            <a:ext cx="678661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dirty="0" smtClean="0"/>
              <a:t>علامات الترقيم: هي علامات ورموز متفق عليها توضع في النص المكتوب بهدف تنظيمه وتيسير </a:t>
            </a:r>
            <a:r>
              <a:rPr lang="ar-SA" sz="3200" dirty="0" err="1" smtClean="0"/>
              <a:t>قرآته</a:t>
            </a:r>
            <a:r>
              <a:rPr lang="ar-SA" sz="3200" dirty="0" smtClean="0"/>
              <a:t> وفهمه. و تستعمل علامات الترقيم في الفصل بين أجزاء الحديث والمعاني، تحديد مواقع الوقوف في النص، الاقتباس النصي، إظهار التعجب أو الاستفهام وتحديد علاقة الجمل </a:t>
            </a:r>
            <a:r>
              <a:rPr lang="ar-SA" sz="3200" dirty="0" err="1" smtClean="0"/>
              <a:t>ببعضها</a:t>
            </a:r>
            <a:r>
              <a:rPr lang="ar-SA" sz="3200" dirty="0" smtClean="0"/>
              <a:t>. علامات الترقيم </a:t>
            </a:r>
            <a:r>
              <a:rPr lang="ar-SA" sz="3200" dirty="0" err="1" smtClean="0"/>
              <a:t>لاتعتبر</a:t>
            </a:r>
            <a:r>
              <a:rPr lang="ar-SA" sz="3200" dirty="0" smtClean="0"/>
              <a:t> حروف وهي غير منطوقة.</a:t>
            </a:r>
            <a:br>
              <a:rPr lang="ar-SA" sz="3200" dirty="0" smtClean="0"/>
            </a:b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57620" y="1214422"/>
            <a:ext cx="4000528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/>
              <a:t>بقلمك الجميل وبالتعاون مع مجموعتك ارسمي </a:t>
            </a:r>
            <a:r>
              <a:rPr lang="ar-SA" sz="3200" dirty="0" err="1" smtClean="0"/>
              <a:t>اكبرعدد</a:t>
            </a:r>
            <a:r>
              <a:rPr lang="ar-SA" sz="3200" dirty="0" smtClean="0"/>
              <a:t> ممكن من علامات الترقيم ......</a:t>
            </a:r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285984" y="5643578"/>
            <a:ext cx="214314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المدة :دقيقة </a:t>
            </a:r>
            <a:endParaRPr lang="ar-SA" sz="2800" dirty="0"/>
          </a:p>
        </p:txBody>
      </p:sp>
      <p:pic>
        <p:nvPicPr>
          <p:cNvPr id="5" name="صورة 4" descr="images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3" y="1071547"/>
            <a:ext cx="2928958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000760" y="928670"/>
            <a:ext cx="571504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3800" dirty="0" smtClean="0"/>
              <a:t>؟</a:t>
            </a:r>
            <a:endParaRPr lang="ar-SA" sz="138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929058" y="2643182"/>
            <a:ext cx="92869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 smtClean="0"/>
              <a:t>،</a:t>
            </a:r>
            <a:endParaRPr lang="ar-SA" sz="13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928794" y="1000108"/>
            <a:ext cx="1071570" cy="18620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1500" dirty="0" smtClean="0"/>
              <a:t>.</a:t>
            </a:r>
            <a:endParaRPr lang="ar-SA" sz="115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6572264" y="4000504"/>
            <a:ext cx="100013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9600" dirty="0" smtClean="0"/>
              <a:t>!</a:t>
            </a:r>
            <a:endParaRPr lang="ar-SA" sz="96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357422" y="4429132"/>
            <a:ext cx="121444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7200" b="1" dirty="0" smtClean="0"/>
              <a:t>:</a:t>
            </a:r>
            <a:endParaRPr lang="ar-SA" sz="72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571472" y="2071678"/>
            <a:ext cx="142876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dirty="0" smtClean="0"/>
              <a:t>( )</a:t>
            </a:r>
            <a:endParaRPr lang="ar-SA" sz="54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1500166" y="1071546"/>
            <a:ext cx="85725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 smtClean="0"/>
          </a:p>
          <a:p>
            <a:r>
              <a:rPr lang="ar-SA" sz="3600" b="1" dirty="0" smtClean="0"/>
              <a:t>_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4929190" y="5500702"/>
            <a:ext cx="107157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b="1" dirty="0" smtClean="0"/>
              <a:t>....</a:t>
            </a:r>
            <a:r>
              <a:rPr lang="ar-SA" dirty="0" smtClean="0"/>
              <a:t>.</a:t>
            </a:r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785786" y="4643446"/>
            <a:ext cx="164307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/>
              <a:t>؛</a:t>
            </a:r>
            <a:endParaRPr lang="ar-SA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 build="allAtOnce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42976" y="642919"/>
            <a:ext cx="664373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/>
              <a:t>قال رسول الله-صلى الله عليه وسلم - : "أتدرون من المفلس" ؟ قلنا : "المفلس فينا من لا درهم له ولا متاع". قال : "المفلس من يأتي يوم القيامة بصلاة وزكاة وحج وصيام ، ويأتي وقد شتم هذا ، وضرب هذا ، وسفك دم هذا ، فيأخذ هذا من حسناته ، وهذا من حسناته ، فإذا فنيت حسناته أخذ من سيئاتهم ، فطرحت عليه ، ثم طرح في النار". 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b="1" dirty="0" smtClean="0"/>
              <a:t>- ما أرق قلب المؤمن ! إنه يحنو على الصغير ، ويعطف على الفقير ، ويحترم الكبير ؛ لأنه يخشى من الله العلي القدير ، ومن عذاب يوم السعير .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785786" y="5429264"/>
            <a:ext cx="678661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C00000"/>
                </a:solidFill>
              </a:rPr>
              <a:t>من خلال قراءتك للنص </a:t>
            </a:r>
            <a:r>
              <a:rPr lang="ar-SA" sz="3200" dirty="0" err="1" smtClean="0">
                <a:solidFill>
                  <a:srgbClr val="C00000"/>
                </a:solidFill>
              </a:rPr>
              <a:t>مامواضع</a:t>
            </a:r>
            <a:r>
              <a:rPr lang="ar-SA" sz="3200" dirty="0" smtClean="0">
                <a:solidFill>
                  <a:srgbClr val="C00000"/>
                </a:solidFill>
              </a:rPr>
              <a:t>  استخدام كل  علامة من علامات الترقيم     مجموعة</a:t>
            </a:r>
            <a:endParaRPr lang="ar-SA" sz="3200" dirty="0">
              <a:solidFill>
                <a:srgbClr val="C0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000100" y="0"/>
            <a:ext cx="17145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المدة: دقيقتان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4479637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ar-S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899592" y="1412776"/>
          <a:ext cx="7205984" cy="4373855"/>
        </p:xfrm>
        <a:graphic>
          <a:graphicData uri="http://schemas.openxmlformats.org/drawingml/2006/table">
            <a:tbl>
              <a:tblPr/>
              <a:tblGrid>
                <a:gridCol w="3600400"/>
                <a:gridCol w="1321948"/>
                <a:gridCol w="2283636"/>
              </a:tblGrid>
              <a:tr h="817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+mn-cs"/>
                        </a:rPr>
                        <a:t>استخداماتها</a:t>
                      </a:r>
                      <a:endParaRPr lang="en-US" sz="4000" dirty="0">
                        <a:ln>
                          <a:solidFill>
                            <a:srgbClr val="FFC000"/>
                          </a:solidFill>
                        </a:ln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+mn-cs"/>
                        </a:rPr>
                        <a:t>صورتها</a:t>
                      </a:r>
                      <a:endParaRPr lang="en-US" sz="4000" dirty="0">
                        <a:ln>
                          <a:solidFill>
                            <a:srgbClr val="FFC000"/>
                          </a:solidFill>
                        </a:ln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+mn-cs"/>
                        </a:rPr>
                        <a:t>اسم </a:t>
                      </a:r>
                      <a:r>
                        <a:rPr lang="ar-SA" sz="28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+mn-cs"/>
                        </a:rPr>
                        <a:t>العلامة</a:t>
                      </a: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ahoma"/>
                        </a:rPr>
                        <a:t>تستعمل لفصل بعض أجزاء الكلام عن بعض</a:t>
                      </a:r>
                      <a:endParaRPr lang="en-US" sz="24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4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</a:effectLst>
                          <a:latin typeface="Calibri"/>
                          <a:ea typeface="Calibri"/>
                          <a:cs typeface="+mj-cs"/>
                        </a:rPr>
                        <a:t>,</a:t>
                      </a:r>
                      <a:endParaRPr lang="en-US" sz="4000" dirty="0">
                        <a:solidFill>
                          <a:schemeClr val="tx1"/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</a:effectLst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الفاصلة</a:t>
                      </a:r>
                      <a:endParaRPr lang="en-US" sz="36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cap="none" spc="50" dirty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ahoma"/>
                        </a:rPr>
                        <a:t>تستعمل لإبراز علاقة السبب بالنتيجة</a:t>
                      </a:r>
                      <a:endParaRPr lang="en-US" sz="24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4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</a:effectLst>
                          <a:latin typeface="Calibri"/>
                          <a:ea typeface="Calibri"/>
                          <a:cs typeface="+mj-cs"/>
                        </a:rPr>
                        <a:t>؛</a:t>
                      </a:r>
                      <a:endParaRPr lang="en-US" sz="4000" dirty="0">
                        <a:solidFill>
                          <a:schemeClr val="tx1"/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</a:effectLst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الفاصلة المنقوطة</a:t>
                      </a:r>
                      <a:endParaRPr lang="en-US" sz="36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cap="none" spc="50" dirty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ahoma"/>
                        </a:rPr>
                        <a:t>توضع بعد الجملة التامة أو الفقرة المكتملة الشروط</a:t>
                      </a:r>
                      <a:endParaRPr lang="en-US" sz="24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4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</a:effectLst>
                          <a:latin typeface="Calibri"/>
                          <a:ea typeface="Calibri"/>
                          <a:cs typeface="+mj-cs"/>
                        </a:rPr>
                        <a:t>.</a:t>
                      </a:r>
                      <a:endParaRPr lang="en-US" sz="4000" dirty="0">
                        <a:solidFill>
                          <a:schemeClr val="tx1"/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</a:effectLst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النقطة أو الوقفة</a:t>
                      </a:r>
                      <a:endParaRPr lang="en-US" sz="36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cap="none" spc="50" dirty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ahoma"/>
                        </a:rPr>
                        <a:t>للتوضيح، أو إبراز النوع أو الأقسام , وبعد كلمة قال </a:t>
                      </a:r>
                      <a:endParaRPr lang="en-US" sz="24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4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</a:effectLst>
                          <a:latin typeface="Calibri"/>
                          <a:ea typeface="Calibri"/>
                          <a:cs typeface="+mj-cs"/>
                        </a:rPr>
                        <a:t>:</a:t>
                      </a:r>
                      <a:endParaRPr lang="en-US" sz="4000" dirty="0">
                        <a:solidFill>
                          <a:schemeClr val="tx1"/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</a:effectLst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النقطتان الرأسيتان</a:t>
                      </a:r>
                      <a:endParaRPr lang="en-US" sz="36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1403648" y="476672"/>
            <a:ext cx="5153975" cy="646331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ar-SA" sz="360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علامات الترقيم واستخداماتها</a:t>
            </a:r>
            <a:endParaRPr lang="ar-SA" sz="3600" b="0" cap="none" spc="0" dirty="0">
              <a:ln w="10160">
                <a:solidFill>
                  <a:schemeClr val="tx1"/>
                </a:solidFill>
                <a:prstDash val="solid"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95536" y="1196752"/>
          <a:ext cx="7205984" cy="5494438"/>
        </p:xfrm>
        <a:graphic>
          <a:graphicData uri="http://schemas.openxmlformats.org/drawingml/2006/table">
            <a:tbl>
              <a:tblPr/>
              <a:tblGrid>
                <a:gridCol w="4167325"/>
                <a:gridCol w="755023"/>
                <a:gridCol w="2283636"/>
              </a:tblGrid>
              <a:tr h="827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rgbClr val="92D05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Tahoma"/>
                        </a:rPr>
                        <a:t>تستعمل بين العدد رقما أو لفظا وبين المعدود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glow rad="101600">
                            <a:srgbClr val="92D05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rgbClr val="FFFF0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Arial"/>
                        </a:rPr>
                        <a:t>-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glow rad="101600">
                            <a:srgbClr val="FFFF0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glow rad="101600">
                              <a:srgbClr val="FFC00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+mn-cs"/>
                        </a:rPr>
                        <a:t>الشَرطة</a:t>
                      </a:r>
                      <a:endParaRPr lang="en-US" sz="36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>
                          <a:glow rad="101600">
                            <a:srgbClr val="FFC00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8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rgbClr val="92D05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Tahoma"/>
                        </a:rPr>
                        <a:t>بعد الجملة الاستفهامية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glow rad="101600">
                            <a:srgbClr val="92D05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rgbClr val="FFFF0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Arial"/>
                        </a:rPr>
                        <a:t>؟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glow rad="101600">
                            <a:srgbClr val="FFFF0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glow rad="101600">
                              <a:srgbClr val="FFC00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+mn-cs"/>
                        </a:rPr>
                        <a:t>علامة الاستفهام</a:t>
                      </a:r>
                      <a:endParaRPr lang="en-US" sz="36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>
                          <a:glow rad="101600">
                            <a:srgbClr val="FFC00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7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rgbClr val="92D05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Tahoma"/>
                        </a:rPr>
                        <a:t>توضع بعد الجمل المعبرة عن الانفعالات النفسية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glow rad="101600">
                            <a:srgbClr val="92D05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rgbClr val="FFFF0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Arial"/>
                        </a:rPr>
                        <a:t>!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glow rad="101600">
                            <a:srgbClr val="FFFF0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glow rad="101600">
                              <a:srgbClr val="FFC00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+mn-cs"/>
                        </a:rPr>
                        <a:t>علامة التعجب</a:t>
                      </a:r>
                      <a:endParaRPr lang="en-US" sz="36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>
                          <a:glow rad="101600">
                            <a:srgbClr val="FFC00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rgbClr val="92D05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Tahoma"/>
                        </a:rPr>
                        <a:t>للتنصيص على كل ما ينقله الكاتب من كلام غيره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glow rad="101600">
                            <a:srgbClr val="92D05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rgbClr val="FFFF0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Arial"/>
                        </a:rPr>
                        <a:t>"   "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glow rad="101600">
                            <a:srgbClr val="FFFF0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glow rad="101600">
                              <a:srgbClr val="FFC00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+mn-cs"/>
                        </a:rPr>
                        <a:t>علامة التنصيص</a:t>
                      </a:r>
                      <a:endParaRPr lang="en-US" sz="36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>
                          <a:glow rad="101600">
                            <a:srgbClr val="FFC00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7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rgbClr val="92D05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Tahoma"/>
                        </a:rPr>
                        <a:t>تستعمل للإشارة إلى حذف لفظة أو أكثر من الكلام المقتبس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glow rad="101600">
                            <a:srgbClr val="92D05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rgbClr val="FFFF0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Arial"/>
                        </a:rPr>
                        <a:t>...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glow rad="101600">
                            <a:srgbClr val="FFFF0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glow rad="101600">
                              <a:srgbClr val="FFC00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+mn-cs"/>
                        </a:rPr>
                        <a:t>علامة الحذف</a:t>
                      </a:r>
                      <a:endParaRPr lang="en-US" sz="36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>
                          <a:glow rad="101600">
                            <a:srgbClr val="FFC00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8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rgbClr val="92D05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Tahoma"/>
                        </a:rPr>
                        <a:t>يوضع بينهما كل عبارة يراد حصرها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glow rad="101600">
                            <a:srgbClr val="92D05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solidFill>
                            <a:schemeClr val="tx1"/>
                          </a:solidFill>
                          <a:effectLst>
                            <a:glow rad="101600">
                              <a:srgbClr val="FFFF0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Arial"/>
                        </a:rPr>
                        <a:t>()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glow rad="101600">
                            <a:srgbClr val="FFFF0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>
                            <a:glow rad="101600">
                              <a:srgbClr val="FFC000">
                                <a:alpha val="60000"/>
                              </a:srgbClr>
                            </a:glow>
                          </a:effectLst>
                          <a:latin typeface="Calibri"/>
                          <a:ea typeface="Calibri"/>
                          <a:cs typeface="+mn-cs"/>
                        </a:rPr>
                        <a:t>القوسان ( علامة الحصر )</a:t>
                      </a:r>
                      <a:endParaRPr lang="en-US" sz="36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>
                          <a:glow rad="101600">
                            <a:srgbClr val="FFC000">
                              <a:alpha val="60000"/>
                            </a:srgbClr>
                          </a:glow>
                        </a:effectLst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971600" y="260648"/>
            <a:ext cx="5153975" cy="646331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ar-SA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يتبع, علامات الترقيم واستخداماتها</a:t>
            </a:r>
            <a:endParaRPr lang="ar-SA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3.4|2.3|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898</TotalTime>
  <Words>390</Words>
  <Application>Microsoft Office PowerPoint</Application>
  <PresentationFormat>عرض على الشاشة (3:4)‏</PresentationFormat>
  <Paragraphs>69</Paragraphs>
  <Slides>12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ألوان متوسطة</vt:lpstr>
      <vt:lpstr>الشريحة 1</vt:lpstr>
      <vt:lpstr>الشريحة 2</vt:lpstr>
      <vt:lpstr>الشريحة 3</vt:lpstr>
      <vt:lpstr>فوائد علامات الترقيم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جابر السلمي</dc:creator>
  <cp:lastModifiedBy>pc</cp:lastModifiedBy>
  <cp:revision>97</cp:revision>
  <dcterms:created xsi:type="dcterms:W3CDTF">2009-11-16T16:42:44Z</dcterms:created>
  <dcterms:modified xsi:type="dcterms:W3CDTF">2013-03-11T16:07:54Z</dcterms:modified>
</cp:coreProperties>
</file>