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81" r:id="rId3"/>
    <p:sldId id="387" r:id="rId4"/>
    <p:sldId id="380" r:id="rId5"/>
    <p:sldId id="389" r:id="rId6"/>
    <p:sldId id="335" r:id="rId7"/>
    <p:sldId id="390" r:id="rId8"/>
    <p:sldId id="393" r:id="rId9"/>
    <p:sldId id="394" r:id="rId10"/>
    <p:sldId id="395" r:id="rId11"/>
    <p:sldId id="377" r:id="rId12"/>
    <p:sldId id="398" r:id="rId13"/>
    <p:sldId id="344" r:id="rId14"/>
    <p:sldId id="340" r:id="rId15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38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D60093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1398"/>
      </p:cViewPr>
      <p:guideLst>
        <p:guide orient="horz" pos="2183"/>
        <p:guide pos="3840"/>
        <p:guide orient="horz" pos="2238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آداب الطعام</a:t>
              </a:r>
              <a:endParaRPr lang="en-US" sz="3200" b="1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3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391785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3860800" y="1245661"/>
            <a:ext cx="7833703" cy="697059"/>
            <a:chOff x="1437353" y="1240016"/>
            <a:chExt cx="7833703" cy="697059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1240016"/>
              <a:ext cx="783370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33745" y="1475410"/>
              <a:ext cx="6890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dirty="0">
                  <a:solidFill>
                    <a:schemeClr val="bg1"/>
                  </a:solidFill>
                </a:rPr>
                <a:t>عزيزي ال</a:t>
              </a:r>
              <a:r>
                <a:rPr lang="ar-SY" sz="2400" dirty="0">
                  <a:solidFill>
                    <a:schemeClr val="bg1"/>
                  </a:solidFill>
                </a:rPr>
                <a:t>أ</a:t>
              </a:r>
              <a:r>
                <a:rPr lang="ar-SA" sz="2400" dirty="0">
                  <a:solidFill>
                    <a:schemeClr val="bg1"/>
                  </a:solidFill>
                </a:rPr>
                <a:t>ب /</a:t>
              </a:r>
              <a:r>
                <a:rPr lang="ar-SY" sz="2400" dirty="0">
                  <a:solidFill>
                    <a:schemeClr val="bg1"/>
                  </a:solidFill>
                </a:rPr>
                <a:t> </a:t>
              </a:r>
              <a:r>
                <a:rPr lang="ar-SA" sz="2400" dirty="0">
                  <a:solidFill>
                    <a:schemeClr val="bg1"/>
                  </a:solidFill>
                </a:rPr>
                <a:t>ال</a:t>
              </a:r>
              <a:r>
                <a:rPr lang="ar-SY" sz="2400" dirty="0">
                  <a:solidFill>
                    <a:schemeClr val="bg1"/>
                  </a:solidFill>
                </a:rPr>
                <a:t>أ</a:t>
              </a:r>
              <a:r>
                <a:rPr lang="ar-SA" sz="2400" dirty="0">
                  <a:solidFill>
                    <a:schemeClr val="bg1"/>
                  </a:solidFill>
                </a:rPr>
                <a:t>م ناقش ابنتك في العبارة الآتية مع توضيح السبب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470401" y="2656971"/>
            <a:ext cx="6573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/>
              <a:t>أمرنا رسول الله صلى الله عليه وسلم بالتنفس ثلاثاً أثناء الشرب </a:t>
            </a:r>
            <a:r>
              <a:rPr lang="ar-SY" sz="2000" dirty="0"/>
              <a:t>                  </a:t>
            </a:r>
            <a:endParaRPr lang="ar-SY" sz="2000" b="1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7541" y="3413024"/>
            <a:ext cx="1898187" cy="2128425"/>
            <a:chOff x="10074723" y="2824728"/>
            <a:chExt cx="1898187" cy="212842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4723" y="2824728"/>
              <a:ext cx="1898187" cy="2128425"/>
              <a:chOff x="395817" y="4308237"/>
              <a:chExt cx="1898187" cy="212842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3" y="4682336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آداب الطعام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58688" y="3831201"/>
              <a:ext cx="1525299" cy="95436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2280424"/>
            <a:chOff x="7624954" y="1603531"/>
            <a:chExt cx="2244499" cy="228042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280424"/>
              <a:chOff x="2728686" y="1944914"/>
              <a:chExt cx="3055724" cy="310463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529138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3274922"/>
            <a:ext cx="1834212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005852" y="3541034"/>
            <a:ext cx="387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/>
              <a:t>ل</a:t>
            </a:r>
            <a:r>
              <a:rPr lang="ar-SY" b="1" dirty="0"/>
              <a:t>ت</a:t>
            </a:r>
            <a:r>
              <a:rPr lang="ar-SA" b="1" dirty="0"/>
              <a:t>هنأ بالشراب و لتتنفس و </a:t>
            </a:r>
            <a:r>
              <a:rPr lang="ar-SY" b="1" dirty="0"/>
              <a:t>ت</a:t>
            </a:r>
            <a:r>
              <a:rPr lang="ar-SA" b="1" dirty="0"/>
              <a:t>شرب بشكل صحيح</a:t>
            </a:r>
            <a:endParaRPr lang="ar-SY" b="1" dirty="0"/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4178582"/>
            <a:ext cx="1834212" cy="635091"/>
            <a:chOff x="1431941" y="2643418"/>
            <a:chExt cx="1834212" cy="635091"/>
          </a:xfrm>
        </p:grpSpPr>
        <p:sp>
          <p:nvSpPr>
            <p:cNvPr id="3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3129708" y="4444694"/>
            <a:ext cx="775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/>
              <a:t>و حتى لا تصدم الكبد بالشراب القادم إليها دفعة واحدة</a:t>
            </a:r>
            <a:endParaRPr lang="ar-SY" b="1" dirty="0"/>
          </a:p>
        </p:txBody>
      </p:sp>
      <p:sp>
        <p:nvSpPr>
          <p:cNvPr id="38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3837516" y="3441259"/>
            <a:ext cx="1904396" cy="1857829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t="1000" r="3000" b="3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9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4737305" y="3525925"/>
            <a:ext cx="195363" cy="301117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0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1894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9" dur="2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37" grpId="0"/>
      <p:bldP spid="38" grpId="0" animBg="1"/>
      <p:bldP spid="3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1074492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8392096" y="422320"/>
            <a:ext cx="3363303" cy="719472"/>
            <a:chOff x="1437353" y="1240016"/>
            <a:chExt cx="3363303" cy="719472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1240016"/>
              <a:ext cx="2826275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0" y="1436268"/>
              <a:ext cx="26008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800" b="1" dirty="0">
                  <a:solidFill>
                    <a:schemeClr val="bg1"/>
                  </a:solidFill>
                </a:rPr>
                <a:t>إرشادات عامة</a:t>
              </a:r>
              <a:r>
                <a:rPr lang="ar-SY" sz="2800" b="1" dirty="0">
                  <a:solidFill>
                    <a:schemeClr val="bg1"/>
                  </a:solidFill>
                </a:rPr>
                <a:t> :</a:t>
              </a:r>
              <a:endPara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442857" y="1319752"/>
            <a:ext cx="560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نهى </a:t>
            </a:r>
            <a:r>
              <a:rPr lang="ar-SA" sz="2000" dirty="0"/>
              <a:t>الرسول صلى الله عليه وسلم المسلم عن الاكل متكئاً</a:t>
            </a:r>
            <a:r>
              <a:rPr lang="ar-SY" sz="2000" dirty="0"/>
              <a:t>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7657" y="3413151"/>
            <a:ext cx="1884145" cy="2433188"/>
            <a:chOff x="10084839" y="2824855"/>
            <a:chExt cx="1884145" cy="243318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4839" y="2824855"/>
              <a:ext cx="1884145" cy="2433188"/>
              <a:chOff x="395817" y="4308237"/>
              <a:chExt cx="1884145" cy="243318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6265" y="4679322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آداب الطعام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78627" y="3914975"/>
              <a:ext cx="1567357" cy="961743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443557" y="1240514"/>
            <a:ext cx="2185292" cy="1940316"/>
            <a:chOff x="7508080" y="1603531"/>
            <a:chExt cx="2185292" cy="194031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08080" y="1603531"/>
              <a:ext cx="2185292" cy="1940316"/>
              <a:chOff x="2569570" y="1944914"/>
              <a:chExt cx="2975118" cy="26416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>
                <a:off x="2569570" y="1945626"/>
                <a:ext cx="2975118" cy="2520408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1944652"/>
            <a:ext cx="1834212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878286" y="2211997"/>
            <a:ext cx="513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السكين تستخدم للأكل لا لتناول الطعام أو الإشارة بها</a:t>
            </a:r>
            <a:r>
              <a:rPr lang="ar-SY" sz="2000" dirty="0"/>
              <a:t>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631648" y="2724490"/>
            <a:ext cx="2062856" cy="735691"/>
            <a:chOff x="1431941" y="2643418"/>
            <a:chExt cx="1834212" cy="635091"/>
          </a:xfrm>
        </p:grpSpPr>
        <p:sp>
          <p:nvSpPr>
            <p:cNvPr id="3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715571" y="3031825"/>
            <a:ext cx="3216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لا تتحدثي و فمك مملوء بالطعام</a:t>
            </a:r>
            <a:r>
              <a:rPr lang="ar-SY" sz="2000" dirty="0"/>
              <a:t>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8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3710432"/>
            <a:ext cx="1834212" cy="635091"/>
            <a:chOff x="1431941" y="2643418"/>
            <a:chExt cx="1834212" cy="635091"/>
          </a:xfrm>
        </p:grpSpPr>
        <p:sp>
          <p:nvSpPr>
            <p:cNvPr id="39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326743" y="3955692"/>
            <a:ext cx="568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ضعي في الطبق قدر حاجتك من الطعام</a:t>
            </a:r>
            <a:r>
              <a:rPr lang="ar-SY" sz="2000" dirty="0"/>
              <a:t>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2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4597888"/>
            <a:ext cx="1834212" cy="635091"/>
            <a:chOff x="1431941" y="2643418"/>
            <a:chExt cx="1834212" cy="635091"/>
          </a:xfrm>
        </p:grpSpPr>
        <p:sp>
          <p:nvSpPr>
            <p:cNvPr id="62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158737" y="4925039"/>
            <a:ext cx="3805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لا تحدثي صوتاً أثناء الأكل </a:t>
            </a:r>
            <a:r>
              <a:rPr lang="ar-SY" sz="2000" dirty="0"/>
              <a:t>أ</a:t>
            </a:r>
            <a:r>
              <a:rPr lang="ar-SA" sz="2000" dirty="0"/>
              <a:t>و الشرب</a:t>
            </a:r>
            <a:r>
              <a:rPr lang="ar-SY" sz="2000" dirty="0"/>
              <a:t>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68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5464155"/>
            <a:ext cx="1834212" cy="635091"/>
            <a:chOff x="1431941" y="2643418"/>
            <a:chExt cx="1834212" cy="635091"/>
          </a:xfrm>
        </p:grpSpPr>
        <p:sp>
          <p:nvSpPr>
            <p:cNvPr id="69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5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157440" y="5699137"/>
            <a:ext cx="3805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تجنّبي التنفس في الكوب أثناء الشرب</a:t>
            </a:r>
            <a:r>
              <a:rPr lang="ar-SY" sz="2000" dirty="0"/>
              <a:t>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76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3745935" y="3856335"/>
            <a:ext cx="1904396" cy="1857829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t="1000" r="3000" b="3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77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4645724" y="3941001"/>
            <a:ext cx="195363" cy="301117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8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8699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31" dur="200" fill="hold"/>
                                        <p:tgtEl>
                                          <p:spTgt spid="7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37" grpId="0"/>
      <p:bldP spid="41" grpId="0"/>
      <p:bldP spid="64" grpId="0"/>
      <p:bldP spid="75" grpId="0"/>
      <p:bldP spid="76" grpId="0" animBg="1"/>
      <p:bldP spid="7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7541" y="3413024"/>
            <a:ext cx="1898187" cy="2128425"/>
            <a:chOff x="10074723" y="2824728"/>
            <a:chExt cx="1898187" cy="212842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4723" y="2824728"/>
              <a:ext cx="1898187" cy="2128425"/>
              <a:chOff x="395817" y="4308237"/>
              <a:chExt cx="1898187" cy="212842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3" y="4682336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آداب الطعام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97980" y="3768076"/>
              <a:ext cx="1525299" cy="971332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27876" cy="2136989"/>
            <a:chOff x="7624954" y="1603531"/>
            <a:chExt cx="2227876" cy="213698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27876" cy="2136989"/>
              <a:chOff x="2728686" y="1944914"/>
              <a:chExt cx="3033093" cy="290935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786661" y="2333862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8269676" y="-141645"/>
            <a:ext cx="2984634" cy="1823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rgbClr val="FFFF00"/>
                </a:solidFill>
              </a:rPr>
              <a:t>هيا نمرح</a:t>
            </a:r>
          </a:p>
          <a:p>
            <a:pPr algn="r"/>
            <a:r>
              <a:rPr lang="ar-SY" sz="2000" dirty="0"/>
              <a:t>حدّدي السلوك الصحيح و السلوك الخاطئ مما يأتي</a:t>
            </a:r>
          </a:p>
        </p:txBody>
      </p:sp>
      <p:sp>
        <p:nvSpPr>
          <p:cNvPr id="68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19100609">
            <a:off x="7500159" y="1128955"/>
            <a:ext cx="1200211" cy="223119"/>
          </a:xfrm>
          <a:custGeom>
            <a:avLst/>
            <a:gdLst>
              <a:gd name="connsiteX0" fmla="*/ 1200211 w 1200211"/>
              <a:gd name="connsiteY0" fmla="*/ 177361 h 223119"/>
              <a:gd name="connsiteX1" fmla="*/ 657807 w 1200211"/>
              <a:gd name="connsiteY1" fmla="*/ 212994 h 223119"/>
              <a:gd name="connsiteX2" fmla="*/ 369295 w 1200211"/>
              <a:gd name="connsiteY2" fmla="*/ 17017 h 223119"/>
              <a:gd name="connsiteX3" fmla="*/ 0 w 1200211"/>
              <a:gd name="connsiteY3" fmla="*/ 22956 h 22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211" h="223119" extrusionOk="0">
                <a:moveTo>
                  <a:pt x="1200211" y="177361"/>
                </a:moveTo>
                <a:cubicBezTo>
                  <a:pt x="995468" y="218333"/>
                  <a:pt x="813078" y="240495"/>
                  <a:pt x="657807" y="212994"/>
                </a:cubicBezTo>
                <a:cubicBezTo>
                  <a:pt x="490896" y="182925"/>
                  <a:pt x="507280" y="87315"/>
                  <a:pt x="369295" y="17017"/>
                </a:cubicBezTo>
                <a:cubicBezTo>
                  <a:pt x="223660" y="-37327"/>
                  <a:pt x="153590" y="25500"/>
                  <a:pt x="0" y="22956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758" y="1855983"/>
            <a:ext cx="6413713" cy="3312103"/>
          </a:xfrm>
          <a:prstGeom prst="rect">
            <a:avLst/>
          </a:prstGeom>
        </p:spPr>
      </p:pic>
      <p:sp>
        <p:nvSpPr>
          <p:cNvPr id="29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6807568" y="3149127"/>
            <a:ext cx="1423323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خاطئ</a:t>
            </a:r>
          </a:p>
        </p:txBody>
      </p:sp>
      <p:sp>
        <p:nvSpPr>
          <p:cNvPr id="30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3991428" y="3148013"/>
            <a:ext cx="1423323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صحيح</a:t>
            </a:r>
          </a:p>
        </p:txBody>
      </p:sp>
      <p:sp>
        <p:nvSpPr>
          <p:cNvPr id="31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6807570" y="4698809"/>
            <a:ext cx="1423323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صحيح</a:t>
            </a:r>
          </a:p>
        </p:txBody>
      </p:sp>
      <p:sp>
        <p:nvSpPr>
          <p:cNvPr id="32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3717412" y="4698809"/>
            <a:ext cx="1697339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خاطئ</a:t>
            </a:r>
          </a:p>
        </p:txBody>
      </p:sp>
      <p:sp>
        <p:nvSpPr>
          <p:cNvPr id="28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4629325" y="5606274"/>
            <a:ext cx="3076226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2000" b="1" dirty="0">
                <a:solidFill>
                  <a:srgbClr val="FFFF00"/>
                </a:solidFill>
              </a:rPr>
              <a:t>الصواب الجلوس أثناء الأكل</a:t>
            </a:r>
          </a:p>
        </p:txBody>
      </p:sp>
    </p:spTree>
    <p:extLst>
      <p:ext uri="{BB962C8B-B14F-4D97-AF65-F5344CB8AC3E}">
        <p14:creationId xmlns:p14="http://schemas.microsoft.com/office/powerpoint/2010/main" val="181194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8" dur="2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5" dur="200" fill="hold"/>
                                        <p:tgtEl>
                                          <p:spTgt spid="3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2" dur="200" fill="hold"/>
                                        <p:tgtEl>
                                          <p:spTgt spid="3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5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3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6" dur="200" fill="hold"/>
                                        <p:tgtEl>
                                          <p:spTgt spid="2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36" grpId="0" animBg="1"/>
      <p:bldP spid="6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28" grpId="0" animBg="1"/>
      <p:bldP spid="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0A874D0-1DC2-4B80-9009-7B708B072098}"/>
              </a:ext>
            </a:extLst>
          </p:cNvPr>
          <p:cNvGrpSpPr/>
          <p:nvPr/>
        </p:nvGrpSpPr>
        <p:grpSpPr>
          <a:xfrm>
            <a:off x="605899" y="3402873"/>
            <a:ext cx="1892395" cy="2453011"/>
            <a:chOff x="10103081" y="2813988"/>
            <a:chExt cx="1892395" cy="3003443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75DB8F-9891-438B-A0B6-BC3337378D97}"/>
                </a:ext>
              </a:extLst>
            </p:cNvPr>
            <p:cNvGrpSpPr/>
            <p:nvPr/>
          </p:nvGrpSpPr>
          <p:grpSpPr>
            <a:xfrm rot="21371849">
              <a:off x="10103081" y="2813988"/>
              <a:ext cx="1892395" cy="3003443"/>
              <a:chOff x="395817" y="4298249"/>
              <a:chExt cx="1892395" cy="300344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CA2150-715E-4F86-B5A0-17CE76F17C46}"/>
                  </a:ext>
                </a:extLst>
              </p:cNvPr>
              <p:cNvSpPr txBox="1"/>
              <p:nvPr/>
            </p:nvSpPr>
            <p:spPr>
              <a:xfrm>
                <a:off x="395817" y="4298249"/>
                <a:ext cx="1884145" cy="3893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FD7445-ECB0-453E-ABED-1007DF467EFE}"/>
                  </a:ext>
                </a:extLst>
              </p:cNvPr>
              <p:cNvSpPr txBox="1"/>
              <p:nvPr/>
            </p:nvSpPr>
            <p:spPr>
              <a:xfrm>
                <a:off x="416651" y="4747147"/>
                <a:ext cx="1871561" cy="255454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آداب الطعام</a:t>
                </a:r>
                <a:endParaRPr lang="en-US" sz="1600" b="1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600" b="1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600" b="1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600" b="1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600" b="1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600" b="1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600" b="1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600" b="1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600" b="1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6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7C0285D-B081-478F-81C3-FB993D3A3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54263" y="4210876"/>
              <a:ext cx="1450443" cy="1116642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8858567-22F7-4185-9E9C-9A4B165F3458}"/>
              </a:ext>
            </a:extLst>
          </p:cNvPr>
          <p:cNvGrpSpPr/>
          <p:nvPr/>
        </p:nvGrpSpPr>
        <p:grpSpPr>
          <a:xfrm>
            <a:off x="349694" y="1240514"/>
            <a:ext cx="2185292" cy="1954551"/>
            <a:chOff x="7414217" y="1603531"/>
            <a:chExt cx="2185292" cy="1954551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76744FC-B1FA-4CF3-A037-7F5FC6808D79}"/>
                </a:ext>
              </a:extLst>
            </p:cNvPr>
            <p:cNvGrpSpPr/>
            <p:nvPr/>
          </p:nvGrpSpPr>
          <p:grpSpPr>
            <a:xfrm>
              <a:off x="7414217" y="1603531"/>
              <a:ext cx="2185292" cy="1954551"/>
              <a:chOff x="2441783" y="1944914"/>
              <a:chExt cx="2975118" cy="2660981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5132994-272C-4414-AD34-FDA281D23816}"/>
                  </a:ext>
                </a:extLst>
              </p:cNvPr>
              <p:cNvSpPr/>
              <p:nvPr/>
            </p:nvSpPr>
            <p:spPr>
              <a:xfrm rot="21437240">
                <a:off x="2441783" y="2085486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ectangle: Top Corners One Rounded and One Snipped 129">
                <a:extLst>
                  <a:ext uri="{FF2B5EF4-FFF2-40B4-BE49-F238E27FC236}">
                    <a16:creationId xmlns:a16="http://schemas.microsoft.com/office/drawing/2014/main" id="{04D2D0A0-BFB9-48BF-AA0F-87289510F0A7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Right Triangle 19">
                <a:extLst>
                  <a:ext uri="{FF2B5EF4-FFF2-40B4-BE49-F238E27FC236}">
                    <a16:creationId xmlns:a16="http://schemas.microsoft.com/office/drawing/2014/main" id="{0EEC8579-EBD6-4F8A-AA1D-8CEC08CE2B4F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34D1F3-79D1-4E7D-9B65-064717BF53F6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Target Audience">
              <a:extLst>
                <a:ext uri="{FF2B5EF4-FFF2-40B4-BE49-F238E27FC236}">
                  <a16:creationId xmlns:a16="http://schemas.microsoft.com/office/drawing/2014/main" id="{6FD2B305-B17B-4419-BF9C-DAA8CBA7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D06412E-26F0-40B5-8037-2625D84BA16E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45B2BC8-7A58-4BB5-B29D-83031CA1D7E3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FC8173A-3F32-4900-A52A-20773605500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Trapezoid 10">
              <a:extLst>
                <a:ext uri="{FF2B5EF4-FFF2-40B4-BE49-F238E27FC236}">
                  <a16:creationId xmlns:a16="http://schemas.microsoft.com/office/drawing/2014/main" id="{FB7E5F81-3A83-4011-A1C9-1FECF1CDA69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2AB040-2EDF-4378-9C49-866B5B30E1F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457A9667-4B5C-49C6-95BF-74AB3EFB807C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9142" y="3437614"/>
            <a:ext cx="1806228" cy="3124286"/>
          </a:xfrm>
          <a:prstGeom prst="rect">
            <a:avLst/>
          </a:prstGeom>
        </p:spPr>
      </p:pic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7588924" y="3105910"/>
            <a:ext cx="1659573" cy="528665"/>
          </a:xfrm>
          <a:custGeom>
            <a:avLst/>
            <a:gdLst>
              <a:gd name="connsiteX0" fmla="*/ 1659573 w 1659573"/>
              <a:gd name="connsiteY0" fmla="*/ 420246 h 528665"/>
              <a:gd name="connsiteX1" fmla="*/ 909573 w 1659573"/>
              <a:gd name="connsiteY1" fmla="*/ 504674 h 528665"/>
              <a:gd name="connsiteX2" fmla="*/ 510637 w 1659573"/>
              <a:gd name="connsiteY2" fmla="*/ 40321 h 528665"/>
              <a:gd name="connsiteX3" fmla="*/ 0 w 1659573"/>
              <a:gd name="connsiteY3" fmla="*/ 54393 h 52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573" h="528665" extrusionOk="0">
                <a:moveTo>
                  <a:pt x="1659573" y="420246"/>
                </a:moveTo>
                <a:cubicBezTo>
                  <a:pt x="1377995" y="503209"/>
                  <a:pt x="1154140" y="570744"/>
                  <a:pt x="909573" y="504674"/>
                </a:cubicBezTo>
                <a:cubicBezTo>
                  <a:pt x="673052" y="434258"/>
                  <a:pt x="697244" y="170554"/>
                  <a:pt x="510637" y="40321"/>
                </a:cubicBezTo>
                <a:cubicBezTo>
                  <a:pt x="297504" y="-89497"/>
                  <a:pt x="208773" y="45841"/>
                  <a:pt x="0" y="54393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0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2699657" y="1240514"/>
            <a:ext cx="5950857" cy="20052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قال رسول الله صلى الله عليه وسلم</a:t>
            </a:r>
            <a:r>
              <a:rPr lang="ar-SY" sz="2000" b="1" dirty="0">
                <a:solidFill>
                  <a:srgbClr val="FF0000"/>
                </a:solidFill>
              </a:rPr>
              <a:t> </a:t>
            </a:r>
            <a:r>
              <a:rPr lang="ar-SA" sz="2000" b="1" dirty="0">
                <a:solidFill>
                  <a:srgbClr val="FF0000"/>
                </a:solidFill>
              </a:rPr>
              <a:t>: </a:t>
            </a:r>
            <a:endParaRPr lang="ar-SY" sz="2000" b="1" dirty="0">
              <a:solidFill>
                <a:srgbClr val="FF0000"/>
              </a:solidFill>
            </a:endParaRPr>
          </a:p>
          <a:p>
            <a:pPr algn="ctr"/>
            <a:r>
              <a:rPr lang="ar-SA" sz="2000" b="1" dirty="0"/>
              <a:t>ما ملأ ابن آدم وعاءً شرّ</a:t>
            </a:r>
            <a:r>
              <a:rPr lang="ar-SY" sz="2000" b="1" dirty="0"/>
              <a:t>اً </a:t>
            </a:r>
            <a:r>
              <a:rPr lang="ar-SA" sz="2000" b="1" dirty="0"/>
              <a:t>من بطن</a:t>
            </a:r>
            <a:r>
              <a:rPr lang="ar-SY" sz="2000" b="1" dirty="0"/>
              <a:t>ٍ </a:t>
            </a:r>
            <a:r>
              <a:rPr lang="ar-SA" sz="2000" b="1" dirty="0"/>
              <a:t>، ح</a:t>
            </a:r>
            <a:r>
              <a:rPr lang="ar-SY" sz="2000" b="1" dirty="0"/>
              <a:t>َ</a:t>
            </a:r>
            <a:r>
              <a:rPr lang="ar-SA" sz="2000" b="1" dirty="0"/>
              <a:t>س</a:t>
            </a:r>
            <a:r>
              <a:rPr lang="ar-SY" sz="2000" b="1" dirty="0"/>
              <a:t>ْ</a:t>
            </a:r>
            <a:r>
              <a:rPr lang="ar-SA" sz="2000" b="1" dirty="0"/>
              <a:t>ب</a:t>
            </a:r>
            <a:r>
              <a:rPr lang="ar-SY" sz="2000" b="1" dirty="0"/>
              <a:t>ُ</a:t>
            </a:r>
            <a:r>
              <a:rPr lang="ar-SA" sz="2000" b="1" dirty="0"/>
              <a:t> ابن آدم أكلات</a:t>
            </a:r>
            <a:r>
              <a:rPr lang="ar-SY" sz="2000" b="1" dirty="0"/>
              <a:t>ٌ</a:t>
            </a:r>
            <a:r>
              <a:rPr lang="ar-SA" sz="2000" b="1" dirty="0"/>
              <a:t> يقمن صُلبه، فإن كان لا بد فثلثٌ لطعامه و ثلثٌ لشرابه وثلثٌ</a:t>
            </a:r>
            <a:r>
              <a:rPr lang="ar-SY" sz="2000" b="1" dirty="0"/>
              <a:t> لنفسه</a:t>
            </a:r>
          </a:p>
        </p:txBody>
      </p:sp>
    </p:spTree>
    <p:extLst>
      <p:ext uri="{BB962C8B-B14F-4D97-AF65-F5344CB8AC3E}">
        <p14:creationId xmlns:p14="http://schemas.microsoft.com/office/powerpoint/2010/main" val="270364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09" grpId="0" animBg="1"/>
      <p:bldP spid="1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7775540" y="493486"/>
            <a:ext cx="3972903" cy="829295"/>
            <a:chOff x="1437355" y="1110008"/>
            <a:chExt cx="3972903" cy="82929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5" y="1110008"/>
              <a:ext cx="3972903" cy="7651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542345" y="1416083"/>
              <a:ext cx="2867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800" b="1" dirty="0">
                  <a:solidFill>
                    <a:schemeClr val="bg1"/>
                  </a:solidFill>
                </a:rPr>
                <a:t>آداب الطعام</a:t>
              </a:r>
              <a:endPara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7541" y="3413024"/>
            <a:ext cx="1898187" cy="2128425"/>
            <a:chOff x="10074723" y="2824728"/>
            <a:chExt cx="1898187" cy="212842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4723" y="2824728"/>
              <a:ext cx="1898187" cy="2128425"/>
              <a:chOff x="395817" y="4308237"/>
              <a:chExt cx="1898187" cy="212842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3" y="4682336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آداب الطعام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72797" y="3814983"/>
              <a:ext cx="1587892" cy="95306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51638" y="1240514"/>
            <a:ext cx="2185292" cy="1940316"/>
            <a:chOff x="7616161" y="1603531"/>
            <a:chExt cx="2185292" cy="194031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16161" y="1603531"/>
              <a:ext cx="2185292" cy="1940316"/>
              <a:chOff x="2716715" y="1944914"/>
              <a:chExt cx="2975118" cy="26416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716715" y="1980499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4284" y="4014192"/>
            <a:ext cx="1370799" cy="2371112"/>
          </a:xfrm>
          <a:prstGeom prst="rect">
            <a:avLst/>
          </a:prstGeom>
        </p:spPr>
      </p:pic>
      <p:sp>
        <p:nvSpPr>
          <p:cNvPr id="70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8134090" y="3652951"/>
            <a:ext cx="1439244" cy="550603"/>
          </a:xfrm>
          <a:custGeom>
            <a:avLst/>
            <a:gdLst>
              <a:gd name="connsiteX0" fmla="*/ 1439244 w 1439244"/>
              <a:gd name="connsiteY0" fmla="*/ 437685 h 550603"/>
              <a:gd name="connsiteX1" fmla="*/ 788816 w 1439244"/>
              <a:gd name="connsiteY1" fmla="*/ 525617 h 550603"/>
              <a:gd name="connsiteX2" fmla="*/ 442844 w 1439244"/>
              <a:gd name="connsiteY2" fmla="*/ 41994 h 550603"/>
              <a:gd name="connsiteX3" fmla="*/ 0 w 1439244"/>
              <a:gd name="connsiteY3" fmla="*/ 56650 h 55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9244" h="550603" extrusionOk="0">
                <a:moveTo>
                  <a:pt x="1439244" y="437685"/>
                </a:moveTo>
                <a:cubicBezTo>
                  <a:pt x="1192927" y="531992"/>
                  <a:pt x="972691" y="592519"/>
                  <a:pt x="788816" y="525617"/>
                </a:cubicBezTo>
                <a:cubicBezTo>
                  <a:pt x="562849" y="449419"/>
                  <a:pt x="602706" y="168401"/>
                  <a:pt x="442844" y="41994"/>
                </a:cubicBezTo>
                <a:cubicBezTo>
                  <a:pt x="270577" y="-77027"/>
                  <a:pt x="195272" y="65044"/>
                  <a:pt x="0" y="5665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5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4542970" y="1325071"/>
            <a:ext cx="4165599" cy="21440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FF00"/>
                </a:solidFill>
              </a:rPr>
              <a:t>قال رسول الله صلى الله عليه وسلم: يا غلام سمِّ الله و كُلْ بيمينك و كل مما يليك</a:t>
            </a:r>
            <a:br>
              <a:rPr lang="en-US" sz="2000" b="1" dirty="0">
                <a:solidFill>
                  <a:srgbClr val="FFFF00"/>
                </a:solidFill>
              </a:rPr>
            </a:br>
            <a:br>
              <a:rPr lang="en-US" sz="2000" b="1" dirty="0">
                <a:solidFill>
                  <a:srgbClr val="FFFF00"/>
                </a:solidFill>
              </a:rPr>
            </a:br>
            <a:endParaRPr lang="ar-SY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3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70" grpId="0" animBg="1"/>
      <p:bldP spid="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60168" y="1230782"/>
            <a:ext cx="1536829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7775540" y="493486"/>
            <a:ext cx="3972903" cy="829295"/>
            <a:chOff x="1437355" y="1110008"/>
            <a:chExt cx="3972903" cy="82929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5" y="1110008"/>
              <a:ext cx="3972903" cy="7651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542345" y="1416083"/>
              <a:ext cx="2867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800" b="1" dirty="0">
                  <a:solidFill>
                    <a:schemeClr val="bg1"/>
                  </a:solidFill>
                </a:rPr>
                <a:t>آداب الطعام</a:t>
              </a:r>
              <a:endPara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9138344" y="1452245"/>
            <a:ext cx="1818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التسمية 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7541" y="3413024"/>
            <a:ext cx="1898187" cy="2128425"/>
            <a:chOff x="10074723" y="2824728"/>
            <a:chExt cx="1898187" cy="212842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4723" y="2824728"/>
              <a:ext cx="1898187" cy="2128425"/>
              <a:chOff x="395817" y="4308237"/>
              <a:chExt cx="1898187" cy="212842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3" y="4682336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آداب الطعام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75342" y="3778184"/>
              <a:ext cx="1644954" cy="100709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1965776"/>
            <a:chOff x="7624954" y="1603531"/>
            <a:chExt cx="2244499" cy="196577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1965776"/>
              <a:chOff x="2728686" y="1944914"/>
              <a:chExt cx="3055724" cy="267626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100768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60168" y="1997359"/>
            <a:ext cx="1536829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893314" y="2218822"/>
            <a:ext cx="3221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 الأكل باليمين الأكل مما يلينا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60168" y="2737226"/>
            <a:ext cx="1536829" cy="635091"/>
            <a:chOff x="1431941" y="2643418"/>
            <a:chExt cx="1834212" cy="635091"/>
          </a:xfrm>
        </p:grpSpPr>
        <p:sp>
          <p:nvSpPr>
            <p:cNvPr id="3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8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787597" y="2958689"/>
            <a:ext cx="3327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أغسل يدي قبل الأكل و بعده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9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68561" y="3514910"/>
            <a:ext cx="1536829" cy="635091"/>
            <a:chOff x="1431941" y="2643418"/>
            <a:chExt cx="1834212" cy="635091"/>
          </a:xfrm>
        </p:grpSpPr>
        <p:sp>
          <p:nvSpPr>
            <p:cNvPr id="40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2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758228" y="3736373"/>
            <a:ext cx="6364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أجلس جلوساً صحيحاً عند الأكل و أتناول الطعام بهدوء مع مضغه جيداً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62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60168" y="4289171"/>
            <a:ext cx="1536829" cy="635091"/>
            <a:chOff x="1431941" y="2643418"/>
            <a:chExt cx="1834212" cy="635091"/>
          </a:xfrm>
        </p:grpSpPr>
        <p:sp>
          <p:nvSpPr>
            <p:cNvPr id="63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8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161886" y="4510634"/>
            <a:ext cx="3952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أتجنب الشرب و أنا واقفة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69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069196" y="5057573"/>
            <a:ext cx="1636194" cy="635091"/>
            <a:chOff x="1431941" y="2643418"/>
            <a:chExt cx="1834212" cy="635091"/>
          </a:xfrm>
        </p:grpSpPr>
        <p:sp>
          <p:nvSpPr>
            <p:cNvPr id="70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6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582469" y="5175065"/>
            <a:ext cx="6410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أقلِّم أظفاري إن كانت غير مقلمة</a:t>
            </a:r>
            <a:r>
              <a:rPr lang="ar-SY" sz="2000" dirty="0"/>
              <a:t> , </a:t>
            </a:r>
            <a:r>
              <a:rPr lang="ar-SA" sz="2000" dirty="0"/>
              <a:t>لأحافظ على نظافتها من الجراثيم 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77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4036221" y="1690018"/>
            <a:ext cx="1904396" cy="1857829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t="1000" r="3000" b="3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78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4936010" y="1774684"/>
            <a:ext cx="195363" cy="301117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9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1978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31" dur="200" fill="hold"/>
                                        <p:tgtEl>
                                          <p:spTgt spid="7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38" grpId="0"/>
      <p:bldP spid="42" grpId="0"/>
      <p:bldP spid="68" grpId="0"/>
      <p:bldP spid="76" grpId="0"/>
      <p:bldP spid="77" grpId="0" animBg="1"/>
      <p:bldP spid="7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8836667" y="1083636"/>
            <a:ext cx="2857836" cy="763106"/>
            <a:chOff x="1437353" y="1240018"/>
            <a:chExt cx="2857836" cy="763106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1240018"/>
              <a:ext cx="218764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247940" y="1479904"/>
              <a:ext cx="20472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800" b="1" dirty="0">
                  <a:solidFill>
                    <a:schemeClr val="bg1"/>
                  </a:solidFill>
                </a:rPr>
                <a:t>نشاط ١</a:t>
              </a:r>
              <a:endPara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396552" y="2263156"/>
            <a:ext cx="368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/>
              <a:t>لِمَ نغسل أيدينا قبل الطعام و بعده ؟ </a:t>
            </a:r>
            <a:endParaRPr lang="ar-SY" sz="2400" b="1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0089" y="3412936"/>
            <a:ext cx="1898185" cy="2205371"/>
            <a:chOff x="10077271" y="2824640"/>
            <a:chExt cx="1898185" cy="220537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7271" y="2824640"/>
              <a:ext cx="1898185" cy="2205371"/>
              <a:chOff x="395817" y="4308237"/>
              <a:chExt cx="1898185" cy="2205371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1" y="4605393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آداب الطعام</a:t>
                </a: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23546" y="3839875"/>
              <a:ext cx="1525299" cy="89916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368653" y="1240514"/>
            <a:ext cx="2185292" cy="1940316"/>
            <a:chOff x="7433176" y="1603531"/>
            <a:chExt cx="2185292" cy="194031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433176" y="1603531"/>
              <a:ext cx="2185292" cy="1940316"/>
              <a:chOff x="2467594" y="1944914"/>
              <a:chExt cx="2975118" cy="26416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>
                <a:off x="2467594" y="1988640"/>
                <a:ext cx="2975118" cy="2520408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2900615"/>
            <a:ext cx="1834212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8688422" y="3153887"/>
            <a:ext cx="242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/>
              <a:t>لنحافظ على نظافتهما</a:t>
            </a:r>
            <a:endParaRPr lang="ar-SY" sz="2400" b="1" dirty="0"/>
          </a:p>
        </p:txBody>
      </p:sp>
      <p:sp>
        <p:nvSpPr>
          <p:cNvPr id="35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4822182" y="2936255"/>
            <a:ext cx="1904396" cy="1857829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t="1000" r="3000" b="3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6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5721971" y="3020921"/>
            <a:ext cx="195363" cy="301117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7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5423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5" dur="200" fill="hold"/>
                                        <p:tgtEl>
                                          <p:spTgt spid="3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35" grpId="0" animBg="1"/>
      <p:bldP spid="3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8490857" y="841806"/>
            <a:ext cx="3203646" cy="876917"/>
            <a:chOff x="1437353" y="998188"/>
            <a:chExt cx="3203646" cy="876917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998188"/>
              <a:ext cx="3203646" cy="876917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73643" y="1394421"/>
              <a:ext cx="22931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أسرتي العزيزة :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007266" y="2263428"/>
            <a:ext cx="7164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/>
              <a:t>عزيزي الأب /الأم ساعد ابنتك في تحديد ما يجب أن يقال قبل الأكل و بعد الانتهاء منه</a:t>
            </a:r>
            <a:endParaRPr lang="ar-SY" sz="20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7541" y="3413024"/>
            <a:ext cx="1898186" cy="2128425"/>
            <a:chOff x="10074723" y="2824728"/>
            <a:chExt cx="1898186" cy="212842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4723" y="2824728"/>
              <a:ext cx="1898186" cy="2128425"/>
              <a:chOff x="395817" y="4308237"/>
              <a:chExt cx="1898186" cy="212842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2" y="4682336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آداب الطعام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51867" y="3831427"/>
              <a:ext cx="1525299" cy="747792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03956" y="1240514"/>
            <a:ext cx="2185292" cy="1995329"/>
            <a:chOff x="7568479" y="1603531"/>
            <a:chExt cx="2185292" cy="199532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68479" y="1603531"/>
              <a:ext cx="2185292" cy="1995329"/>
              <a:chOff x="2651799" y="1944914"/>
              <a:chExt cx="2975118" cy="271649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651799" y="2141002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2900615"/>
            <a:ext cx="1834212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089954" y="3122523"/>
            <a:ext cx="399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/>
              <a:t>قبل الأكل تقول </a:t>
            </a:r>
            <a:r>
              <a:rPr lang="ar-SA" sz="2400" b="1" dirty="0">
                <a:solidFill>
                  <a:srgbClr val="0070C0"/>
                </a:solidFill>
              </a:rPr>
              <a:t>بسم الله الرحمن الرحيم</a:t>
            </a:r>
            <a:endParaRPr lang="ar-SY" sz="2400" b="1" dirty="0">
              <a:solidFill>
                <a:srgbClr val="0070C0"/>
              </a:solidFill>
            </a:endParaRPr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3736588"/>
            <a:ext cx="1834212" cy="635091"/>
            <a:chOff x="1431941" y="2643418"/>
            <a:chExt cx="1834212" cy="635091"/>
          </a:xfrm>
        </p:grpSpPr>
        <p:sp>
          <p:nvSpPr>
            <p:cNvPr id="3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012297" y="4005319"/>
            <a:ext cx="410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/>
              <a:t> بعد الانتهاء منه تقول </a:t>
            </a:r>
            <a:r>
              <a:rPr lang="ar-SA" sz="2400" b="1" dirty="0">
                <a:solidFill>
                  <a:srgbClr val="0070C0"/>
                </a:solidFill>
              </a:rPr>
              <a:t>الحمد</a:t>
            </a:r>
            <a:r>
              <a:rPr lang="ar-SY" sz="2400" b="1" dirty="0">
                <a:solidFill>
                  <a:srgbClr val="0070C0"/>
                </a:solidFill>
              </a:rPr>
              <a:t> </a:t>
            </a:r>
            <a:r>
              <a:rPr lang="ar-SA" sz="2400" b="1" dirty="0">
                <a:solidFill>
                  <a:srgbClr val="0070C0"/>
                </a:solidFill>
              </a:rPr>
              <a:t>لله رب العالمين</a:t>
            </a:r>
            <a:endParaRPr lang="ar-SY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8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6CA2F8D-5BA3-4EA4-BA5F-8399C65458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6484910F-32B4-4719-8083-5694B9707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BD28504B-715B-4F34-B19D-D67EDD9D4638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8064354D-9BE3-476E-87C0-657AF4B29371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2F28E96B-904A-4019-80BC-690D16BA5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8836667" y="1083636"/>
            <a:ext cx="2857836" cy="763106"/>
            <a:chOff x="1437353" y="1240018"/>
            <a:chExt cx="2857836" cy="763106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1240018"/>
              <a:ext cx="218764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247940" y="1479904"/>
              <a:ext cx="20472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800" b="1" dirty="0">
                  <a:solidFill>
                    <a:schemeClr val="bg1"/>
                  </a:solidFill>
                </a:rPr>
                <a:t>نشاط </a:t>
              </a:r>
              <a:r>
                <a:rPr lang="ar-SY" sz="2800" b="1" dirty="0">
                  <a:solidFill>
                    <a:schemeClr val="bg1"/>
                  </a:solidFill>
                </a:rPr>
                <a:t>2</a:t>
              </a:r>
              <a:endPara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427478" y="2263156"/>
            <a:ext cx="368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/>
              <a:t>كيف تتصرفين في المواقف الآتية</a:t>
            </a:r>
            <a:r>
              <a:rPr lang="ar-SY" sz="2400" dirty="0"/>
              <a:t> 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7541" y="3413024"/>
            <a:ext cx="1898186" cy="2128425"/>
            <a:chOff x="10074723" y="2824728"/>
            <a:chExt cx="1898186" cy="212842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4723" y="2824728"/>
              <a:ext cx="1898186" cy="2128425"/>
              <a:chOff x="395817" y="4308237"/>
              <a:chExt cx="1898186" cy="212842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2" y="4682336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آداب الطعام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54822" y="3831329"/>
              <a:ext cx="1525299" cy="837299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463421" y="1221958"/>
            <a:ext cx="2185292" cy="1958872"/>
            <a:chOff x="7527944" y="1584975"/>
            <a:chExt cx="2185292" cy="195887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27944" y="1584975"/>
              <a:ext cx="2185292" cy="1958872"/>
              <a:chOff x="2596614" y="1919651"/>
              <a:chExt cx="2975118" cy="266686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596614" y="1919651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2900615"/>
            <a:ext cx="1834212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8836667" y="3123930"/>
            <a:ext cx="219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/>
              <a:t>إذا لم يعجبك الطعام</a:t>
            </a:r>
            <a:endParaRPr lang="ar-SY" sz="2400" dirty="0"/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33244" y="3685650"/>
            <a:ext cx="1834212" cy="635091"/>
            <a:chOff x="1431941" y="2643418"/>
            <a:chExt cx="1834212" cy="635091"/>
          </a:xfrm>
        </p:grpSpPr>
        <p:sp>
          <p:nvSpPr>
            <p:cNvPr id="3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8688065" y="3908965"/>
            <a:ext cx="219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/>
              <a:t>أتركه و لا أعيبه</a:t>
            </a:r>
            <a:r>
              <a:rPr lang="ar-SY" sz="2400" dirty="0"/>
              <a:t>     </a:t>
            </a:r>
          </a:p>
        </p:txBody>
      </p:sp>
      <p:grpSp>
        <p:nvGrpSpPr>
          <p:cNvPr id="38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37122" y="4470685"/>
            <a:ext cx="1834212" cy="635091"/>
            <a:chOff x="1431941" y="2643418"/>
            <a:chExt cx="1834212" cy="635091"/>
          </a:xfrm>
        </p:grpSpPr>
        <p:sp>
          <p:nvSpPr>
            <p:cNvPr id="39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723260" y="4739417"/>
            <a:ext cx="330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/>
              <a:t>إذا رأيت شيئاً غريباً في الطعام</a:t>
            </a:r>
            <a:endParaRPr lang="ar-SY" sz="2400" dirty="0"/>
          </a:p>
        </p:txBody>
      </p:sp>
      <p:grpSp>
        <p:nvGrpSpPr>
          <p:cNvPr id="42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41000" y="5255720"/>
            <a:ext cx="1834212" cy="635091"/>
            <a:chOff x="1431941" y="2643418"/>
            <a:chExt cx="1834212" cy="635091"/>
          </a:xfrm>
        </p:grpSpPr>
        <p:sp>
          <p:nvSpPr>
            <p:cNvPr id="62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8848301" y="5479035"/>
            <a:ext cx="219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/>
              <a:t>أتركه و لا أتكلم</a:t>
            </a:r>
            <a:r>
              <a:rPr lang="ar-SY" sz="2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75268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37" grpId="0"/>
      <p:bldP spid="41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8187207" y="493486"/>
            <a:ext cx="3561235" cy="842616"/>
            <a:chOff x="1437356" y="1110008"/>
            <a:chExt cx="3561235" cy="842616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6" y="1110008"/>
              <a:ext cx="3257586" cy="7651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30678" y="1429404"/>
              <a:ext cx="2867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FF00"/>
                  </a:solidFill>
                </a:rPr>
                <a:t>تجنَّب ما يأتي :</a:t>
              </a:r>
              <a:endParaRPr lang="ar-SY" sz="28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7541" y="3413024"/>
            <a:ext cx="1898187" cy="2128425"/>
            <a:chOff x="10074723" y="2824728"/>
            <a:chExt cx="1898187" cy="212842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4723" y="2824728"/>
              <a:ext cx="1898187" cy="2128425"/>
              <a:chOff x="395817" y="4308237"/>
              <a:chExt cx="1898187" cy="212842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3" y="4682336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آداب الطعام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72797" y="3814983"/>
              <a:ext cx="1587892" cy="95306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51638" y="1240514"/>
            <a:ext cx="2185292" cy="1940316"/>
            <a:chOff x="7616161" y="1603531"/>
            <a:chExt cx="2185292" cy="194031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16161" y="1603531"/>
              <a:ext cx="2185292" cy="1940316"/>
              <a:chOff x="2716715" y="1944914"/>
              <a:chExt cx="2975118" cy="26416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716715" y="1980499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4284" y="4014192"/>
            <a:ext cx="1370799" cy="2371112"/>
          </a:xfrm>
          <a:prstGeom prst="rect">
            <a:avLst/>
          </a:prstGeom>
        </p:spPr>
      </p:pic>
      <p:sp>
        <p:nvSpPr>
          <p:cNvPr id="70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8134090" y="3652951"/>
            <a:ext cx="1439244" cy="550603"/>
          </a:xfrm>
          <a:custGeom>
            <a:avLst/>
            <a:gdLst>
              <a:gd name="connsiteX0" fmla="*/ 1439244 w 1439244"/>
              <a:gd name="connsiteY0" fmla="*/ 437685 h 550603"/>
              <a:gd name="connsiteX1" fmla="*/ 788816 w 1439244"/>
              <a:gd name="connsiteY1" fmla="*/ 525617 h 550603"/>
              <a:gd name="connsiteX2" fmla="*/ 442844 w 1439244"/>
              <a:gd name="connsiteY2" fmla="*/ 41994 h 550603"/>
              <a:gd name="connsiteX3" fmla="*/ 0 w 1439244"/>
              <a:gd name="connsiteY3" fmla="*/ 56650 h 55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9244" h="550603" extrusionOk="0">
                <a:moveTo>
                  <a:pt x="1439244" y="437685"/>
                </a:moveTo>
                <a:cubicBezTo>
                  <a:pt x="1192927" y="531992"/>
                  <a:pt x="972691" y="592519"/>
                  <a:pt x="788816" y="525617"/>
                </a:cubicBezTo>
                <a:cubicBezTo>
                  <a:pt x="562849" y="449419"/>
                  <a:pt x="602706" y="168401"/>
                  <a:pt x="442844" y="41994"/>
                </a:cubicBezTo>
                <a:cubicBezTo>
                  <a:pt x="270577" y="-77027"/>
                  <a:pt x="195272" y="65044"/>
                  <a:pt x="0" y="5665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5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3396343" y="691718"/>
            <a:ext cx="5225142" cy="29582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FF00"/>
                </a:solidFill>
              </a:rPr>
              <a:t>تجنب</a:t>
            </a:r>
            <a:r>
              <a:rPr lang="ar-SA" sz="2400" dirty="0">
                <a:solidFill>
                  <a:srgbClr val="FFFF00"/>
                </a:solidFill>
              </a:rPr>
              <a:t> </a:t>
            </a:r>
            <a:r>
              <a:rPr lang="ar-SA" sz="2000" dirty="0">
                <a:solidFill>
                  <a:schemeClr val="bg1"/>
                </a:solidFill>
              </a:rPr>
              <a:t>النفخ </a:t>
            </a:r>
            <a:r>
              <a:rPr lang="ar-SA" sz="2000" dirty="0"/>
              <a:t>في الطعام و الشراب الحار . </a:t>
            </a:r>
            <a:r>
              <a:rPr lang="ar-SA" sz="2400" b="1" dirty="0">
                <a:solidFill>
                  <a:srgbClr val="FFFF00"/>
                </a:solidFill>
              </a:rPr>
              <a:t>لماذا</a:t>
            </a:r>
            <a:r>
              <a:rPr lang="ar-SA" sz="2400" dirty="0">
                <a:solidFill>
                  <a:srgbClr val="FFFF00"/>
                </a:solidFill>
              </a:rPr>
              <a:t> </a:t>
            </a:r>
            <a:r>
              <a:rPr lang="ar-SA" sz="2000" dirty="0"/>
              <a:t>؟</a:t>
            </a:r>
            <a:endParaRPr lang="ar-SY" sz="2000" dirty="0"/>
          </a:p>
          <a:p>
            <a:pPr algn="ctr"/>
            <a:r>
              <a:rPr lang="ar-SA" sz="2000" dirty="0"/>
              <a:t>لأن النبي محمد صلى الله عليه وسلم نهانا عن ذلك و لأننا عندما ننفخ تخرج جراثيم من فمنا فتدخل في الطعام أو الشراب الحار</a:t>
            </a:r>
            <a:r>
              <a:rPr lang="ar-SY" sz="2000" dirty="0"/>
              <a:t> </a:t>
            </a:r>
          </a:p>
          <a:p>
            <a:pPr algn="ctr"/>
            <a:r>
              <a:rPr lang="ar-SA" sz="2000" dirty="0"/>
              <a:t> </a:t>
            </a:r>
            <a:endParaRPr lang="ar-SY" sz="2000" b="1" dirty="0"/>
          </a:p>
        </p:txBody>
      </p:sp>
    </p:spTree>
    <p:extLst>
      <p:ext uri="{BB962C8B-B14F-4D97-AF65-F5344CB8AC3E}">
        <p14:creationId xmlns:p14="http://schemas.microsoft.com/office/powerpoint/2010/main" val="279316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70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391785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7541675" y="1245662"/>
            <a:ext cx="4152828" cy="697058"/>
            <a:chOff x="1437353" y="1240017"/>
            <a:chExt cx="4152828" cy="697058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1240017"/>
              <a:ext cx="413256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33745" y="1475410"/>
              <a:ext cx="3456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dirty="0">
                  <a:solidFill>
                    <a:schemeClr val="bg1"/>
                  </a:solidFill>
                </a:rPr>
                <a:t>قدمي نصيحة للموقف الآتي :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470401" y="2656971"/>
            <a:ext cx="6573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/>
              <a:t>تناولت فتاة طعام العشاء و أخرجت بقايا ال</a:t>
            </a:r>
            <a:r>
              <a:rPr lang="ar-SY" sz="2000" dirty="0"/>
              <a:t>ط</a:t>
            </a:r>
            <a:r>
              <a:rPr lang="ar-SA" sz="2000" dirty="0"/>
              <a:t>عام من فمها و وضعتها في الطبق</a:t>
            </a:r>
            <a:r>
              <a:rPr lang="ar-SY" sz="2000" dirty="0"/>
              <a:t> ؟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7541" y="3413024"/>
            <a:ext cx="1898187" cy="2128425"/>
            <a:chOff x="10074723" y="2824728"/>
            <a:chExt cx="1898187" cy="212842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4723" y="2824728"/>
              <a:ext cx="1898187" cy="2128425"/>
              <a:chOff x="395817" y="4308237"/>
              <a:chExt cx="1898187" cy="212842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3" y="4682336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آداب الطعام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58468" y="3831209"/>
              <a:ext cx="1525299" cy="94769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2280424"/>
            <a:chOff x="7624954" y="1603531"/>
            <a:chExt cx="2244499" cy="228042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280424"/>
              <a:chOff x="2728686" y="1944914"/>
              <a:chExt cx="3055724" cy="310463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529138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3274922"/>
            <a:ext cx="1834212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3129708" y="3541034"/>
            <a:ext cx="775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/>
              <a:t>أنصحها بأن هذا التصرف خاطئ</a:t>
            </a:r>
            <a:r>
              <a:rPr lang="ar-SY" b="1" dirty="0"/>
              <a:t> ,</a:t>
            </a:r>
            <a:r>
              <a:rPr lang="ar-SA" b="1" dirty="0"/>
              <a:t> إذا اضطرت لذلك فإنها تُخرجه و تضعه على مناديل ورقية</a:t>
            </a:r>
            <a:r>
              <a:rPr lang="ar-SY" b="1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73046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468</Words>
  <Application>Microsoft Office PowerPoint</Application>
  <PresentationFormat>شاشة عريضة</PresentationFormat>
  <Paragraphs>197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829</cp:revision>
  <dcterms:created xsi:type="dcterms:W3CDTF">2020-10-10T04:32:51Z</dcterms:created>
  <dcterms:modified xsi:type="dcterms:W3CDTF">2021-01-23T13:59:37Z</dcterms:modified>
</cp:coreProperties>
</file>