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6" r:id="rId15"/>
    <p:sldId id="270" r:id="rId16"/>
    <p:sldId id="271" r:id="rId17"/>
    <p:sldId id="272" r:id="rId18"/>
    <p:sldId id="273" r:id="rId19"/>
    <p:sldId id="274" r:id="rId20"/>
    <p:sldId id="275" r:id="rId21"/>
    <p:sldId id="277" r:id="rId22"/>
    <p:sldId id="278" r:id="rId23"/>
    <p:sldId id="279" r:id="rId24"/>
    <p:sldId id="284" r:id="rId25"/>
    <p:sldId id="280" r:id="rId26"/>
    <p:sldId id="281" r:id="rId27"/>
    <p:sldId id="282" r:id="rId28"/>
    <p:sldId id="283" r:id="rId29"/>
    <p:sldId id="286" r:id="rId30"/>
    <p:sldId id="292" r:id="rId31"/>
    <p:sldId id="287" r:id="rId32"/>
    <p:sldId id="288" r:id="rId33"/>
    <p:sldId id="289" r:id="rId34"/>
    <p:sldId id="290" r:id="rId35"/>
    <p:sldId id="291" r:id="rId36"/>
    <p:sldId id="285" r:id="rId37"/>
    <p:sldId id="293" r:id="rId38"/>
    <p:sldId id="294" r:id="rId39"/>
    <p:sldId id="303" r:id="rId40"/>
    <p:sldId id="295" r:id="rId41"/>
    <p:sldId id="296" r:id="rId42"/>
    <p:sldId id="297" r:id="rId43"/>
    <p:sldId id="298" r:id="rId44"/>
    <p:sldId id="299" r:id="rId45"/>
    <p:sldId id="300" r:id="rId46"/>
    <p:sldId id="310" r:id="rId47"/>
    <p:sldId id="301" r:id="rId48"/>
    <p:sldId id="302" r:id="rId49"/>
    <p:sldId id="304" r:id="rId50"/>
    <p:sldId id="311" r:id="rId51"/>
    <p:sldId id="305" r:id="rId52"/>
    <p:sldId id="306" r:id="rId53"/>
    <p:sldId id="307" r:id="rId54"/>
    <p:sldId id="308" r:id="rId55"/>
    <p:sldId id="317" r:id="rId56"/>
    <p:sldId id="309" r:id="rId57"/>
    <p:sldId id="312" r:id="rId58"/>
    <p:sldId id="318" r:id="rId59"/>
    <p:sldId id="313" r:id="rId60"/>
    <p:sldId id="314" r:id="rId61"/>
    <p:sldId id="315" r:id="rId62"/>
    <p:sldId id="316" r:id="rId63"/>
    <p:sldId id="319" r:id="rId64"/>
    <p:sldId id="320" r:id="rId65"/>
    <p:sldId id="321" r:id="rId66"/>
    <p:sldId id="327" r:id="rId67"/>
    <p:sldId id="322" r:id="rId68"/>
    <p:sldId id="323" r:id="rId69"/>
    <p:sldId id="324" r:id="rId70"/>
    <p:sldId id="325" r:id="rId71"/>
    <p:sldId id="326" r:id="rId72"/>
    <p:sldId id="335" r:id="rId73"/>
    <p:sldId id="336" r:id="rId74"/>
    <p:sldId id="328" r:id="rId75"/>
    <p:sldId id="329" r:id="rId76"/>
    <p:sldId id="337" r:id="rId77"/>
    <p:sldId id="330" r:id="rId78"/>
    <p:sldId id="331" r:id="rId79"/>
    <p:sldId id="332" r:id="rId80"/>
    <p:sldId id="333" r:id="rId81"/>
    <p:sldId id="334" r:id="rId82"/>
    <p:sldId id="338" r:id="rId83"/>
    <p:sldId id="339" r:id="rId84"/>
    <p:sldId id="340" r:id="rId85"/>
    <p:sldId id="341" r:id="rId86"/>
    <p:sldId id="342" r:id="rId87"/>
    <p:sldId id="343" r:id="rId88"/>
    <p:sldId id="344" r:id="rId89"/>
    <p:sldId id="345" r:id="rId90"/>
    <p:sldId id="346" r:id="rId91"/>
    <p:sldId id="347" r:id="rId92"/>
    <p:sldId id="357" r:id="rId93"/>
    <p:sldId id="348" r:id="rId94"/>
    <p:sldId id="349" r:id="rId95"/>
    <p:sldId id="350" r:id="rId96"/>
    <p:sldId id="351" r:id="rId97"/>
    <p:sldId id="358" r:id="rId98"/>
    <p:sldId id="359" r:id="rId99"/>
    <p:sldId id="352" r:id="rId100"/>
    <p:sldId id="353" r:id="rId101"/>
    <p:sldId id="354" r:id="rId102"/>
    <p:sldId id="360" r:id="rId103"/>
    <p:sldId id="355" r:id="rId104"/>
    <p:sldId id="356" r:id="rId105"/>
    <p:sldId id="361" r:id="rId106"/>
    <p:sldId id="366" r:id="rId107"/>
    <p:sldId id="362" r:id="rId108"/>
    <p:sldId id="363" r:id="rId109"/>
    <p:sldId id="372" r:id="rId110"/>
    <p:sldId id="364" r:id="rId111"/>
    <p:sldId id="373" r:id="rId112"/>
    <p:sldId id="367" r:id="rId113"/>
    <p:sldId id="368" r:id="rId114"/>
    <p:sldId id="369" r:id="rId115"/>
    <p:sldId id="370" r:id="rId116"/>
    <p:sldId id="371" r:id="rId1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CC"/>
    <a:srgbClr val="4EBE51"/>
    <a:srgbClr val="D43873"/>
    <a:srgbClr val="CC00CC"/>
    <a:srgbClr val="00602B"/>
    <a:srgbClr val="F2F29C"/>
    <a:srgbClr val="020406"/>
    <a:srgbClr val="262F13"/>
    <a:srgbClr val="CCFF33"/>
    <a:srgbClr val="002611"/>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6652" autoAdjust="0"/>
    <p:restoredTop sz="94660"/>
  </p:normalViewPr>
  <p:slideViewPr>
    <p:cSldViewPr>
      <p:cViewPr varScale="1">
        <p:scale>
          <a:sx n="67" d="100"/>
          <a:sy n="67" d="100"/>
        </p:scale>
        <p:origin x="-67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4D9C42C-80CB-4FBB-9292-56BD753027D3}" type="datetimeFigureOut">
              <a:rPr lang="ar-SA" smtClean="0"/>
              <a:pPr/>
              <a:t>04/03/1431</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D86D543-D042-491E-ADC0-36BE56832F37}"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D86D543-D042-491E-ADC0-36BE56832F37}" type="slidenum">
              <a:rPr lang="ar-SA" smtClean="0"/>
              <a:pPr/>
              <a:t>38</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3B9CF2B-683A-430D-BD7D-776CEAFF2996}" type="datetimeFigureOut">
              <a:rPr lang="ar-SA" smtClean="0"/>
              <a:pPr/>
              <a:t>04/03/1431</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4D5CBC99-0518-43EE-A6F1-1ED5F3956577}"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3B9CF2B-683A-430D-BD7D-776CEAFF2996}" type="datetimeFigureOut">
              <a:rPr lang="ar-SA" smtClean="0"/>
              <a:pPr/>
              <a:t>04/03/1431</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D5CBC99-0518-43EE-A6F1-1ED5F3956577}"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0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4" name="مستطيل 3"/>
          <p:cNvSpPr/>
          <p:nvPr/>
        </p:nvSpPr>
        <p:spPr>
          <a:xfrm rot="21373051">
            <a:off x="610789" y="1357298"/>
            <a:ext cx="7890301" cy="221599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13800" b="1" spc="50" dirty="0" smtClean="0">
                <a:ln w="11430"/>
                <a:gradFill>
                  <a:gsLst>
                    <a:gs pos="25000">
                      <a:schemeClr val="accent2">
                        <a:satMod val="155000"/>
                      </a:schemeClr>
                    </a:gs>
                    <a:gs pos="100000">
                      <a:schemeClr val="accent2">
                        <a:shade val="45000"/>
                        <a:satMod val="165000"/>
                      </a:schemeClr>
                    </a:gs>
                  </a:gsLst>
                  <a:lin ang="5400000"/>
                </a:gradFill>
                <a:effectLst>
                  <a:glow rad="101600">
                    <a:schemeClr val="accent1">
                      <a:lumMod val="50000"/>
                      <a:alpha val="60000"/>
                    </a:schemeClr>
                  </a:glow>
                  <a:outerShdw blurRad="76200" dist="50800" dir="5400000" algn="tl" rotWithShape="0">
                    <a:srgbClr val="000000">
                      <a:alpha val="65000"/>
                    </a:srgbClr>
                  </a:outerShdw>
                  <a:reflection blurRad="6350" stA="55000" endA="50" endPos="85000" dist="60007" dir="5400000" sy="-100000" algn="bl" rotWithShape="0"/>
                </a:effectLst>
              </a:rPr>
              <a:t>قضايا الشباب</a:t>
            </a:r>
            <a:endParaRPr lang="ar-SA" sz="13800" b="1" cap="none" spc="50" dirty="0">
              <a:ln w="11430"/>
              <a:gradFill>
                <a:gsLst>
                  <a:gs pos="25000">
                    <a:schemeClr val="accent2">
                      <a:satMod val="155000"/>
                    </a:schemeClr>
                  </a:gs>
                  <a:gs pos="100000">
                    <a:schemeClr val="accent2">
                      <a:shade val="45000"/>
                      <a:satMod val="165000"/>
                    </a:schemeClr>
                  </a:gs>
                </a:gsLst>
                <a:lin ang="5400000"/>
              </a:gradFill>
              <a:effectLst>
                <a:glow rad="101600">
                  <a:schemeClr val="accent1">
                    <a:lumMod val="50000"/>
                    <a:alpha val="60000"/>
                  </a:schemeClr>
                </a:glow>
                <a:outerShdw blurRad="76200" dist="50800" dir="5400000" algn="tl" rotWithShape="0">
                  <a:srgbClr val="000000">
                    <a:alpha val="65000"/>
                  </a:srgbClr>
                </a:outerShdw>
                <a:reflection blurRad="6350" stA="55000" endA="50" endPos="85000" dist="60007"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نجمة ذات 5 نقاط 2"/>
          <p:cNvSpPr/>
          <p:nvPr/>
        </p:nvSpPr>
        <p:spPr>
          <a:xfrm>
            <a:off x="5857884" y="285728"/>
            <a:ext cx="2500330" cy="500066"/>
          </a:xfrm>
          <a:prstGeom prst="star5">
            <a:avLst>
              <a:gd name="adj" fmla="val 34494"/>
              <a:gd name="hf" fmla="val 105146"/>
              <a:gd name="vf" fmla="val 110557"/>
            </a:avLst>
          </a:prstGeom>
          <a:solidFill>
            <a:schemeClr val="accent1">
              <a:lumMod val="40000"/>
              <a:lumOff val="60000"/>
            </a:schemeClr>
          </a:solidFill>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solidFill>
                  <a:schemeClr val="tx1"/>
                </a:solidFill>
              </a:rPr>
              <a:t>التهيئة</a:t>
            </a:r>
            <a:endParaRPr lang="ar-SA" sz="2800" b="1" dirty="0">
              <a:solidFill>
                <a:schemeClr val="tx1"/>
              </a:solidFill>
            </a:endParaRPr>
          </a:p>
        </p:txBody>
      </p:sp>
      <p:sp>
        <p:nvSpPr>
          <p:cNvPr id="4" name="شكل بيضاوي 3"/>
          <p:cNvSpPr/>
          <p:nvPr/>
        </p:nvSpPr>
        <p:spPr>
          <a:xfrm>
            <a:off x="7072330" y="857232"/>
            <a:ext cx="1357322" cy="428628"/>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وفى</a:t>
            </a:r>
            <a:endParaRPr lang="ar-SA" sz="1600" b="1" dirty="0"/>
          </a:p>
        </p:txBody>
      </p:sp>
      <p:sp>
        <p:nvSpPr>
          <p:cNvPr id="5" name="شكل بيضاوي 4"/>
          <p:cNvSpPr/>
          <p:nvPr/>
        </p:nvSpPr>
        <p:spPr>
          <a:xfrm>
            <a:off x="5500694" y="857232"/>
            <a:ext cx="1357322" cy="428628"/>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t>من</a:t>
            </a:r>
            <a:endParaRPr lang="ar-SA" b="1" dirty="0"/>
          </a:p>
        </p:txBody>
      </p:sp>
      <p:sp>
        <p:nvSpPr>
          <p:cNvPr id="6" name="شكل بيضاوي 5"/>
          <p:cNvSpPr/>
          <p:nvPr/>
        </p:nvSpPr>
        <p:spPr>
          <a:xfrm>
            <a:off x="4000496" y="857232"/>
            <a:ext cx="1357322" cy="428628"/>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واجعل</a:t>
            </a:r>
            <a:endParaRPr lang="ar-SA" sz="1600" b="1" dirty="0"/>
          </a:p>
        </p:txBody>
      </p:sp>
      <p:sp>
        <p:nvSpPr>
          <p:cNvPr id="7" name="شكل بيضاوي 6"/>
          <p:cNvSpPr/>
          <p:nvPr/>
        </p:nvSpPr>
        <p:spPr>
          <a:xfrm>
            <a:off x="2428860" y="857232"/>
            <a:ext cx="1357322" cy="428628"/>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لصديقه</a:t>
            </a:r>
            <a:endParaRPr lang="ar-SA" sz="1400" b="1" dirty="0"/>
          </a:p>
        </p:txBody>
      </p:sp>
      <p:sp>
        <p:nvSpPr>
          <p:cNvPr id="8" name="شكل بيضاوي 7"/>
          <p:cNvSpPr/>
          <p:nvPr/>
        </p:nvSpPr>
        <p:spPr>
          <a:xfrm>
            <a:off x="928662" y="857232"/>
            <a:ext cx="1357322" cy="428628"/>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صديقك</a:t>
            </a:r>
            <a:endParaRPr lang="ar-SA" sz="1400" b="1" dirty="0"/>
          </a:p>
        </p:txBody>
      </p:sp>
      <p:sp>
        <p:nvSpPr>
          <p:cNvPr id="9" name="مربع نص 8"/>
          <p:cNvSpPr txBox="1"/>
          <p:nvPr/>
        </p:nvSpPr>
        <p:spPr>
          <a:xfrm>
            <a:off x="428596" y="1285860"/>
            <a:ext cx="8215370" cy="461665"/>
          </a:xfrm>
          <a:prstGeom prst="rect">
            <a:avLst/>
          </a:prstGeom>
          <a:noFill/>
        </p:spPr>
        <p:txBody>
          <a:bodyPr wrap="square" rtlCol="1">
            <a:spAutoFit/>
          </a:bodyPr>
          <a:lstStyle/>
          <a:p>
            <a:r>
              <a:rPr lang="ar-SA" sz="2400" b="1" dirty="0" smtClean="0">
                <a:solidFill>
                  <a:srgbClr val="C00000"/>
                </a:solidFill>
              </a:rPr>
              <a:t>- أشارك من بجواري في ترتيب الكلمات السابقة؛لأكمل شطر البيت الشعري التالي:</a:t>
            </a:r>
            <a:endParaRPr lang="ar-SA" sz="2400" b="1" dirty="0">
              <a:solidFill>
                <a:srgbClr val="C00000"/>
              </a:solidFill>
            </a:endParaRPr>
          </a:p>
        </p:txBody>
      </p:sp>
      <p:sp>
        <p:nvSpPr>
          <p:cNvPr id="10" name="مخطط انسيابي: متعدد المستندات 9"/>
          <p:cNvSpPr/>
          <p:nvPr/>
        </p:nvSpPr>
        <p:spPr>
          <a:xfrm>
            <a:off x="928662" y="1785926"/>
            <a:ext cx="7500990" cy="1143008"/>
          </a:xfrm>
          <a:prstGeom prst="flowChartMultidocument">
            <a:avLst/>
          </a:prstGeom>
          <a:solidFill>
            <a:schemeClr val="bg2"/>
          </a:solidFill>
        </p:spPr>
        <p:style>
          <a:lnRef idx="2">
            <a:schemeClr val="accent2"/>
          </a:lnRef>
          <a:fillRef idx="1">
            <a:schemeClr val="lt1"/>
          </a:fillRef>
          <a:effectRef idx="0">
            <a:schemeClr val="accent2"/>
          </a:effectRef>
          <a:fontRef idx="minor">
            <a:schemeClr val="dk1"/>
          </a:fontRef>
        </p:style>
        <p:txBody>
          <a:bodyPr rtlCol="1" anchor="ctr"/>
          <a:lstStyle/>
          <a:p>
            <a:r>
              <a:rPr lang="ar-SA" sz="2400" b="1" i="1" u="sng" dirty="0" smtClean="0">
                <a:solidFill>
                  <a:schemeClr val="accent6">
                    <a:lumMod val="50000"/>
                  </a:schemeClr>
                </a:solidFill>
              </a:rPr>
              <a:t>يقول أبو العتاهية:</a:t>
            </a:r>
          </a:p>
          <a:p>
            <a:r>
              <a:rPr lang="ar-SA" sz="2400" b="1" i="1" u="sng" dirty="0" smtClean="0">
                <a:solidFill>
                  <a:schemeClr val="tx1"/>
                </a:solidFill>
              </a:rPr>
              <a:t>..............................      واجعل رفيقك حين تنزل من يرع                          </a:t>
            </a:r>
            <a:endParaRPr lang="ar-SA" sz="2400" b="1" i="1" u="sng" dirty="0">
              <a:solidFill>
                <a:schemeClr val="tx1"/>
              </a:solidFill>
            </a:endParaRPr>
          </a:p>
        </p:txBody>
      </p:sp>
      <p:sp>
        <p:nvSpPr>
          <p:cNvPr id="11" name="مربع نص 10"/>
          <p:cNvSpPr txBox="1"/>
          <p:nvPr/>
        </p:nvSpPr>
        <p:spPr>
          <a:xfrm>
            <a:off x="928662" y="2974959"/>
            <a:ext cx="6929486"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أقرأ الأنشطة ثم أستمع للنص وأجيب:</a:t>
            </a:r>
          </a:p>
        </p:txBody>
      </p:sp>
      <p:sp>
        <p:nvSpPr>
          <p:cNvPr id="12" name="سحابة 11"/>
          <p:cNvSpPr/>
          <p:nvPr/>
        </p:nvSpPr>
        <p:spPr>
          <a:xfrm>
            <a:off x="7500958" y="3500438"/>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أولاً</a:t>
            </a:r>
            <a:endParaRPr lang="ar-SA" sz="2000" b="1" dirty="0">
              <a:solidFill>
                <a:schemeClr val="tx1"/>
              </a:solidFill>
            </a:endParaRPr>
          </a:p>
        </p:txBody>
      </p:sp>
      <p:sp>
        <p:nvSpPr>
          <p:cNvPr id="13" name="مربع نص 12"/>
          <p:cNvSpPr txBox="1"/>
          <p:nvPr/>
        </p:nvSpPr>
        <p:spPr>
          <a:xfrm>
            <a:off x="714348" y="3477284"/>
            <a:ext cx="6858048"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أبين شروط اختيار الصحبة الكريمة:</a:t>
            </a:r>
          </a:p>
        </p:txBody>
      </p:sp>
      <p:sp>
        <p:nvSpPr>
          <p:cNvPr id="14" name="مخطط انسيابي: محطة طرفية 13"/>
          <p:cNvSpPr/>
          <p:nvPr/>
        </p:nvSpPr>
        <p:spPr>
          <a:xfrm>
            <a:off x="1000100" y="4000504"/>
            <a:ext cx="6715172" cy="571504"/>
          </a:xfrm>
          <a:prstGeom prst="flowChartTerminator">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مخطط انسيابي: محطة طرفية 15"/>
          <p:cNvSpPr/>
          <p:nvPr/>
        </p:nvSpPr>
        <p:spPr>
          <a:xfrm rot="21432266">
            <a:off x="1145036" y="4753480"/>
            <a:ext cx="6715172" cy="571504"/>
          </a:xfrm>
          <a:prstGeom prst="flowChartTerminator">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7" name="مخطط انسيابي: محطة طرفية 16"/>
          <p:cNvSpPr/>
          <p:nvPr/>
        </p:nvSpPr>
        <p:spPr>
          <a:xfrm rot="21102048">
            <a:off x="1434813" y="5553723"/>
            <a:ext cx="6715172" cy="571504"/>
          </a:xfrm>
          <a:prstGeom prst="flowChartTerminator">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8" name="شكل بيضاوي 17"/>
          <p:cNvSpPr/>
          <p:nvPr/>
        </p:nvSpPr>
        <p:spPr>
          <a:xfrm rot="20832557">
            <a:off x="7346897" y="3948892"/>
            <a:ext cx="679171" cy="1785950"/>
          </a:xfrm>
          <a:prstGeom prst="ellipse">
            <a:avLst/>
          </a:prstGeom>
          <a:solidFill>
            <a:schemeClr val="accent2">
              <a:lumMod val="40000"/>
              <a:lumOff val="60000"/>
            </a:schemeClr>
          </a:solidFill>
          <a:ln w="571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9" name="مربع نص 18"/>
          <p:cNvSpPr txBox="1"/>
          <p:nvPr/>
        </p:nvSpPr>
        <p:spPr>
          <a:xfrm>
            <a:off x="1857356" y="4071942"/>
            <a:ext cx="4857784" cy="523220"/>
          </a:xfrm>
          <a:prstGeom prst="rect">
            <a:avLst/>
          </a:prstGeom>
          <a:noFill/>
        </p:spPr>
        <p:txBody>
          <a:bodyPr wrap="square" rtlCol="1">
            <a:spAutoFit/>
          </a:bodyPr>
          <a:lstStyle/>
          <a:p>
            <a:pPr algn="ctr"/>
            <a:r>
              <a:rPr lang="ar-SA" sz="2800" b="1" dirty="0" smtClean="0"/>
              <a:t>أن تتبرأ من الأغراض الدنيوية </a:t>
            </a:r>
            <a:endParaRPr lang="ar-SA" sz="2800" b="1" dirty="0"/>
          </a:p>
        </p:txBody>
      </p:sp>
      <p:sp>
        <p:nvSpPr>
          <p:cNvPr id="20" name="مربع نص 19"/>
          <p:cNvSpPr txBox="1"/>
          <p:nvPr/>
        </p:nvSpPr>
        <p:spPr>
          <a:xfrm rot="21449850">
            <a:off x="2009756" y="4763168"/>
            <a:ext cx="4857784" cy="523220"/>
          </a:xfrm>
          <a:prstGeom prst="rect">
            <a:avLst/>
          </a:prstGeom>
          <a:noFill/>
        </p:spPr>
        <p:txBody>
          <a:bodyPr wrap="square" rtlCol="1">
            <a:spAutoFit/>
          </a:bodyPr>
          <a:lstStyle/>
          <a:p>
            <a:pPr algn="ctr"/>
            <a:r>
              <a:rPr lang="ar-SA" sz="2800" b="1" dirty="0" smtClean="0"/>
              <a:t>أن تخلص لوجه الله تعالى</a:t>
            </a:r>
            <a:endParaRPr lang="ar-SA" sz="2800" b="1" dirty="0"/>
          </a:p>
        </p:txBody>
      </p:sp>
      <p:sp>
        <p:nvSpPr>
          <p:cNvPr id="21" name="مربع نص 20"/>
          <p:cNvSpPr txBox="1"/>
          <p:nvPr/>
        </p:nvSpPr>
        <p:spPr>
          <a:xfrm rot="21066323">
            <a:off x="2131867" y="5605210"/>
            <a:ext cx="4857784" cy="523220"/>
          </a:xfrm>
          <a:prstGeom prst="rect">
            <a:avLst/>
          </a:prstGeom>
          <a:noFill/>
        </p:spPr>
        <p:txBody>
          <a:bodyPr wrap="square" rtlCol="1">
            <a:spAutoFit/>
          </a:bodyPr>
          <a:lstStyle/>
          <a:p>
            <a:pPr algn="ctr"/>
            <a:r>
              <a:rPr lang="ar-SA" sz="2800" b="1" dirty="0" smtClean="0"/>
              <a:t>أن يولد بإحسان وإيمان</a:t>
            </a:r>
            <a:endParaRPr lang="ar-SA"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500"/>
                                        <p:tgtEl>
                                          <p:spTgt spid="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in)">
                                      <p:cBhvr>
                                        <p:cTn id="13" dur="500"/>
                                        <p:tgtEl>
                                          <p:spTgt spid="5"/>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500"/>
                                        <p:tgtEl>
                                          <p:spTgt spid="6"/>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ircle(in)">
                                      <p:cBhvr>
                                        <p:cTn id="19" dur="500"/>
                                        <p:tgtEl>
                                          <p:spTgt spid="7"/>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ircle(in)">
                                      <p:cBhvr>
                                        <p:cTn id="22" dur="500"/>
                                        <p:tgtEl>
                                          <p:spTgt spid="8"/>
                                        </p:tgtEl>
                                      </p:cBhvr>
                                    </p:animEffect>
                                  </p:childTnLst>
                                </p:cTn>
                              </p:par>
                              <p:par>
                                <p:cTn id="23" presetID="13" presetClass="entr" presetSubtype="16"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plus(in)">
                                      <p:cBhvr>
                                        <p:cTn id="25" dur="500"/>
                                        <p:tgtEl>
                                          <p:spTgt spid="9"/>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amond(in)">
                                      <p:cBhvr>
                                        <p:cTn id="28" dur="1000"/>
                                        <p:tgtEl>
                                          <p:spTgt spid="10"/>
                                        </p:tgtEl>
                                      </p:cBhvr>
                                    </p:animEffect>
                                  </p:childTnLst>
                                </p:cTn>
                              </p:par>
                              <p:par>
                                <p:cTn id="29" presetID="17"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000" fill="hold"/>
                                        <p:tgtEl>
                                          <p:spTgt spid="11"/>
                                        </p:tgtEl>
                                        <p:attrNameLst>
                                          <p:attrName>ppt_w</p:attrName>
                                        </p:attrNameLst>
                                      </p:cBhvr>
                                      <p:tavLst>
                                        <p:tav tm="0">
                                          <p:val>
                                            <p:fltVal val="0"/>
                                          </p:val>
                                        </p:tav>
                                        <p:tav tm="100000">
                                          <p:val>
                                            <p:strVal val="#ppt_w"/>
                                          </p:val>
                                        </p:tav>
                                      </p:tavLst>
                                    </p:anim>
                                    <p:anim calcmode="lin" valueType="num">
                                      <p:cBhvr>
                                        <p:cTn id="32" dur="1000" fill="hold"/>
                                        <p:tgtEl>
                                          <p:spTgt spid="11"/>
                                        </p:tgtEl>
                                        <p:attrNameLst>
                                          <p:attrName>ppt_h</p:attrName>
                                        </p:attrNameLst>
                                      </p:cBhvr>
                                      <p:tavLst>
                                        <p:tav tm="0">
                                          <p:val>
                                            <p:strVal val="#ppt_h"/>
                                          </p:val>
                                        </p:tav>
                                        <p:tav tm="100000">
                                          <p:val>
                                            <p:strVal val="#ppt_h"/>
                                          </p:val>
                                        </p:tav>
                                      </p:tavLst>
                                    </p:anim>
                                  </p:childTnLst>
                                </p:cTn>
                              </p:par>
                              <p:par>
                                <p:cTn id="33" presetID="17" presetClass="entr" presetSubtype="1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fltVal val="0"/>
                                          </p:val>
                                        </p:tav>
                                        <p:tav tm="100000">
                                          <p:val>
                                            <p:strVal val="#ppt_w"/>
                                          </p:val>
                                        </p:tav>
                                      </p:tavLst>
                                    </p:anim>
                                    <p:anim calcmode="lin" valueType="num">
                                      <p:cBhvr>
                                        <p:cTn id="36" dur="1000" fill="hold"/>
                                        <p:tgtEl>
                                          <p:spTgt spid="13"/>
                                        </p:tgtEl>
                                        <p:attrNameLst>
                                          <p:attrName>ppt_h</p:attrName>
                                        </p:attrNameLst>
                                      </p:cBhvr>
                                      <p:tavLst>
                                        <p:tav tm="0">
                                          <p:val>
                                            <p:strVal val="#ppt_h"/>
                                          </p:val>
                                        </p:tav>
                                        <p:tav tm="100000">
                                          <p:val>
                                            <p:strVal val="#ppt_h"/>
                                          </p:val>
                                        </p:tav>
                                      </p:tavLst>
                                    </p:anim>
                                  </p:childTnLst>
                                </p:cTn>
                              </p:par>
                              <p:par>
                                <p:cTn id="37" presetID="17" presetClass="entr" presetSubtype="1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1000" fill="hold"/>
                                        <p:tgtEl>
                                          <p:spTgt spid="12"/>
                                        </p:tgtEl>
                                        <p:attrNameLst>
                                          <p:attrName>ppt_w</p:attrName>
                                        </p:attrNameLst>
                                      </p:cBhvr>
                                      <p:tavLst>
                                        <p:tav tm="0">
                                          <p:val>
                                            <p:fltVal val="0"/>
                                          </p:val>
                                        </p:tav>
                                        <p:tav tm="100000">
                                          <p:val>
                                            <p:strVal val="#ppt_w"/>
                                          </p:val>
                                        </p:tav>
                                      </p:tavLst>
                                    </p:anim>
                                    <p:anim calcmode="lin" valueType="num">
                                      <p:cBhvr>
                                        <p:cTn id="40"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12"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strips(downLeft)">
                                      <p:cBhvr>
                                        <p:cTn id="45" dur="5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12" fill="hold" grpId="0" nodeType="click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strips(downLeft)">
                                      <p:cBhvr>
                                        <p:cTn id="50" dur="500"/>
                                        <p:tgtEl>
                                          <p:spTgt spid="20"/>
                                        </p:tgtEl>
                                      </p:cBhvr>
                                    </p:animEffect>
                                  </p:childTnLst>
                                </p:cTn>
                              </p:par>
                            </p:childTnLst>
                          </p:cTn>
                        </p:par>
                      </p:childTnLst>
                    </p:cTn>
                  </p:par>
                  <p:par>
                    <p:cTn id="51" fill="hold">
                      <p:stCondLst>
                        <p:cond delay="indefinite"/>
                      </p:stCondLst>
                      <p:childTnLst>
                        <p:par>
                          <p:cTn id="52" fill="hold">
                            <p:stCondLst>
                              <p:cond delay="0"/>
                            </p:stCondLst>
                            <p:childTnLst>
                              <p:par>
                                <p:cTn id="53" presetID="18" presetClass="entr" presetSubtype="12"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strips(downLeft)">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animBg="1"/>
      <p:bldP spid="11" grpId="0"/>
      <p:bldP spid="12" grpId="0" animBg="1"/>
      <p:bldP spid="13" grpId="0"/>
      <p:bldP spid="19" grpId="0"/>
      <p:bldP spid="20" grpId="0"/>
      <p:bldP spid="21"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00034" y="188877"/>
            <a:ext cx="7786742"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3)أتخيل أني أعرف صديق الكاتب في المقطع السابق،ثم أحاول وصف شخصيته من أحد جوانبها المعطاة:</a:t>
            </a:r>
            <a:endParaRPr lang="ar-SA" sz="2800" b="1" dirty="0">
              <a:solidFill>
                <a:schemeClr val="tx2">
                  <a:lumMod val="50000"/>
                </a:schemeClr>
              </a:solidFill>
              <a:effectLst>
                <a:glow rad="228600">
                  <a:schemeClr val="accent3">
                    <a:satMod val="175000"/>
                    <a:alpha val="40000"/>
                  </a:schemeClr>
                </a:glow>
              </a:effectLst>
            </a:endParaRPr>
          </a:p>
        </p:txBody>
      </p:sp>
      <p:sp>
        <p:nvSpPr>
          <p:cNvPr id="4" name="شكل بيضاوي 3"/>
          <p:cNvSpPr/>
          <p:nvPr/>
        </p:nvSpPr>
        <p:spPr>
          <a:xfrm>
            <a:off x="5929322" y="1142984"/>
            <a:ext cx="2714644" cy="500066"/>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معلومات تعريفية</a:t>
            </a:r>
            <a:endParaRPr lang="ar-SA" sz="2400" b="1" dirty="0">
              <a:solidFill>
                <a:schemeClr val="tx1"/>
              </a:solidFill>
            </a:endParaRPr>
          </a:p>
        </p:txBody>
      </p:sp>
      <p:sp>
        <p:nvSpPr>
          <p:cNvPr id="5" name="شكل بيضاوي 4"/>
          <p:cNvSpPr/>
          <p:nvPr/>
        </p:nvSpPr>
        <p:spPr>
          <a:xfrm>
            <a:off x="3143240" y="1142984"/>
            <a:ext cx="2714644" cy="500066"/>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الشكل/الهيئة</a:t>
            </a:r>
            <a:endParaRPr lang="ar-SA" sz="2400" b="1" dirty="0">
              <a:solidFill>
                <a:schemeClr val="tx1"/>
              </a:solidFill>
            </a:endParaRPr>
          </a:p>
        </p:txBody>
      </p:sp>
      <p:sp>
        <p:nvSpPr>
          <p:cNvPr id="6" name="شكل بيضاوي 5"/>
          <p:cNvSpPr/>
          <p:nvPr/>
        </p:nvSpPr>
        <p:spPr>
          <a:xfrm>
            <a:off x="357158" y="1142984"/>
            <a:ext cx="2714644" cy="500066"/>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الجانب النفسي</a:t>
            </a:r>
            <a:endParaRPr lang="ar-SA" sz="2400" b="1" dirty="0">
              <a:solidFill>
                <a:schemeClr val="tx1"/>
              </a:solidFill>
            </a:endParaRPr>
          </a:p>
        </p:txBody>
      </p:sp>
      <p:sp>
        <p:nvSpPr>
          <p:cNvPr id="7" name="مربع نص 6"/>
          <p:cNvSpPr txBox="1"/>
          <p:nvPr/>
        </p:nvSpPr>
        <p:spPr>
          <a:xfrm>
            <a:off x="1357290" y="1834210"/>
            <a:ext cx="6215106"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1/أكتب وصفاً تفصيلياً لما أراه في الصور التالية:</a:t>
            </a:r>
            <a:endParaRPr lang="ar-SA" sz="2800" b="1" dirty="0">
              <a:solidFill>
                <a:schemeClr val="tx2">
                  <a:lumMod val="50000"/>
                </a:schemeClr>
              </a:solidFill>
              <a:effectLst>
                <a:glow rad="228600">
                  <a:schemeClr val="accent3">
                    <a:satMod val="175000"/>
                    <a:alpha val="40000"/>
                  </a:schemeClr>
                </a:glow>
              </a:effectLst>
            </a:endParaRPr>
          </a:p>
        </p:txBody>
      </p:sp>
      <p:sp>
        <p:nvSpPr>
          <p:cNvPr id="8" name="شكل بيضاوي 7"/>
          <p:cNvSpPr/>
          <p:nvPr/>
        </p:nvSpPr>
        <p:spPr>
          <a:xfrm>
            <a:off x="7358082" y="1928802"/>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pic>
        <p:nvPicPr>
          <p:cNvPr id="1026" name="Picture 2" descr="C:\Documents and Settings\user\My Documents\صورة٠١٣١.jpg"/>
          <p:cNvPicPr>
            <a:picLocks noChangeAspect="1" noChangeArrowheads="1"/>
          </p:cNvPicPr>
          <p:nvPr/>
        </p:nvPicPr>
        <p:blipFill>
          <a:blip r:embed="rId3" cstate="print">
            <a:lum bright="10000" contrast="20000"/>
          </a:blip>
          <a:srcRect t="17167" b="21032"/>
          <a:stretch>
            <a:fillRect/>
          </a:stretch>
        </p:blipFill>
        <p:spPr bwMode="auto">
          <a:xfrm>
            <a:off x="214282" y="2357430"/>
            <a:ext cx="2143139" cy="2071702"/>
          </a:xfrm>
          <a:prstGeom prst="rect">
            <a:avLst/>
          </a:prstGeom>
          <a:noFill/>
          <a:ln>
            <a:solidFill>
              <a:schemeClr val="tx1"/>
            </a:solidFill>
          </a:ln>
        </p:spPr>
      </p:pic>
      <p:pic>
        <p:nvPicPr>
          <p:cNvPr id="1027" name="Picture 3" descr="C:\Documents and Settings\user\My Documents\صورة٠١٢٨.jpg"/>
          <p:cNvPicPr>
            <a:picLocks noChangeAspect="1" noChangeArrowheads="1"/>
          </p:cNvPicPr>
          <p:nvPr/>
        </p:nvPicPr>
        <p:blipFill>
          <a:blip r:embed="rId4" cstate="print">
            <a:lum bright="10000" contrast="20000"/>
          </a:blip>
          <a:srcRect t="18311" b="16454"/>
          <a:stretch>
            <a:fillRect/>
          </a:stretch>
        </p:blipFill>
        <p:spPr bwMode="auto">
          <a:xfrm>
            <a:off x="6715141" y="3357562"/>
            <a:ext cx="2071702" cy="2071702"/>
          </a:xfrm>
          <a:prstGeom prst="rect">
            <a:avLst/>
          </a:prstGeom>
          <a:noFill/>
          <a:ln>
            <a:solidFill>
              <a:schemeClr val="tx1"/>
            </a:solidFill>
          </a:ln>
        </p:spPr>
      </p:pic>
      <p:pic>
        <p:nvPicPr>
          <p:cNvPr id="1028" name="Picture 4" descr="C:\Documents and Settings\user\My Documents\صورة٠١٢٩.jpg"/>
          <p:cNvPicPr>
            <a:picLocks noChangeAspect="1" noChangeArrowheads="1"/>
          </p:cNvPicPr>
          <p:nvPr/>
        </p:nvPicPr>
        <p:blipFill>
          <a:blip r:embed="rId5" cstate="print">
            <a:lum bright="10000" contrast="20000"/>
          </a:blip>
          <a:srcRect t="21744" b="15310"/>
          <a:stretch>
            <a:fillRect/>
          </a:stretch>
        </p:blipFill>
        <p:spPr bwMode="auto">
          <a:xfrm>
            <a:off x="4500562" y="2428868"/>
            <a:ext cx="2214578" cy="2000264"/>
          </a:xfrm>
          <a:prstGeom prst="rect">
            <a:avLst/>
          </a:prstGeom>
          <a:noFill/>
          <a:ln>
            <a:solidFill>
              <a:schemeClr val="tx1"/>
            </a:solidFill>
          </a:ln>
        </p:spPr>
      </p:pic>
      <p:pic>
        <p:nvPicPr>
          <p:cNvPr id="1029" name="Picture 5" descr="C:\Documents and Settings\user\My Documents\صورة٠١٣٠.jpg"/>
          <p:cNvPicPr>
            <a:picLocks noChangeAspect="1" noChangeArrowheads="1"/>
          </p:cNvPicPr>
          <p:nvPr/>
        </p:nvPicPr>
        <p:blipFill>
          <a:blip r:embed="rId6" cstate="print">
            <a:lum bright="10000" contrast="20000"/>
          </a:blip>
          <a:srcRect t="17297" b="16399"/>
          <a:stretch>
            <a:fillRect/>
          </a:stretch>
        </p:blipFill>
        <p:spPr bwMode="auto">
          <a:xfrm>
            <a:off x="2357422" y="3429000"/>
            <a:ext cx="2143140" cy="1928826"/>
          </a:xfrm>
          <a:prstGeom prst="rect">
            <a:avLst/>
          </a:prstGeom>
          <a:noFill/>
          <a:ln>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fltVal val="0"/>
                                          </p:val>
                                        </p:tav>
                                        <p:tav tm="100000">
                                          <p:val>
                                            <p:strVal val="#ppt_w"/>
                                          </p:val>
                                        </p:tav>
                                      </p:tavLst>
                                    </p:anim>
                                    <p:anim calcmode="lin" valueType="num">
                                      <p:cBhvr>
                                        <p:cTn id="12" dur="1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1357290" y="714356"/>
            <a:ext cx="6215106"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2/وصف مشهد(منظر):</a:t>
            </a:r>
            <a:endParaRPr lang="ar-SA" sz="2800" b="1" dirty="0">
              <a:solidFill>
                <a:schemeClr val="tx2">
                  <a:lumMod val="50000"/>
                </a:schemeClr>
              </a:solidFill>
              <a:effectLst>
                <a:glow rad="228600">
                  <a:schemeClr val="accent3">
                    <a:satMod val="175000"/>
                    <a:alpha val="40000"/>
                  </a:schemeClr>
                </a:glow>
              </a:effectLst>
            </a:endParaRPr>
          </a:p>
        </p:txBody>
      </p:sp>
      <p:pic>
        <p:nvPicPr>
          <p:cNvPr id="2" name="Picture 2" descr="C:\Documents and Settings\user\My Documents\صورة٠١٣٢.jpg"/>
          <p:cNvPicPr>
            <a:picLocks noChangeAspect="1" noChangeArrowheads="1"/>
          </p:cNvPicPr>
          <p:nvPr/>
        </p:nvPicPr>
        <p:blipFill>
          <a:blip r:embed="rId3">
            <a:lum bright="10000"/>
          </a:blip>
          <a:srcRect l="6364" t="11736" r="2727" b="21762"/>
          <a:stretch>
            <a:fillRect/>
          </a:stretch>
        </p:blipFill>
        <p:spPr bwMode="auto">
          <a:xfrm>
            <a:off x="1142976" y="1214422"/>
            <a:ext cx="7143800" cy="5072098"/>
          </a:xfrm>
          <a:prstGeom prst="ellipse">
            <a:avLst/>
          </a:prstGeom>
          <a:ln>
            <a:solidFill>
              <a:schemeClr val="accent3">
                <a:lumMod val="60000"/>
                <a:lumOff val="40000"/>
              </a:schemeClr>
            </a:solid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800" b="1" dirty="0" smtClean="0">
                <a:solidFill>
                  <a:schemeClr val="tx1"/>
                </a:solidFill>
                <a:effectLst>
                  <a:glow rad="228600">
                    <a:schemeClr val="accent3">
                      <a:satMod val="175000"/>
                      <a:alpha val="40000"/>
                    </a:schemeClr>
                  </a:glow>
                </a:effectLst>
              </a:rPr>
              <a:t>تخطيط كتابة</a:t>
            </a:r>
          </a:p>
          <a:p>
            <a:pPr algn="ctr"/>
            <a:r>
              <a:rPr lang="ar-SA" sz="8800" b="1" dirty="0" smtClean="0">
                <a:solidFill>
                  <a:schemeClr val="tx1"/>
                </a:solidFill>
                <a:effectLst>
                  <a:glow rad="228600">
                    <a:schemeClr val="accent3">
                      <a:satMod val="175000"/>
                      <a:alpha val="40000"/>
                    </a:schemeClr>
                  </a:glow>
                </a:effectLst>
              </a:rPr>
              <a:t>الموضوع</a:t>
            </a:r>
            <a:endParaRPr lang="ar-SA" sz="8800" b="1" dirty="0">
              <a:solidFill>
                <a:schemeClr val="tx1"/>
              </a:solidFill>
              <a:effectLst>
                <a:glow rad="228600">
                  <a:schemeClr val="accent3">
                    <a:satMod val="175000"/>
                    <a:alpha val="40000"/>
                  </a:schemeClr>
                </a:glow>
              </a:effectLst>
            </a:endParaRPr>
          </a:p>
        </p:txBody>
      </p:sp>
      <p:sp>
        <p:nvSpPr>
          <p:cNvPr id="4" name="سحابة 3"/>
          <p:cNvSpPr/>
          <p:nvPr/>
        </p:nvSpPr>
        <p:spPr>
          <a:xfrm>
            <a:off x="5500694" y="571480"/>
            <a:ext cx="2428892" cy="714380"/>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effectLst>
                  <a:glow rad="228600">
                    <a:schemeClr val="accent3">
                      <a:satMod val="175000"/>
                      <a:alpha val="40000"/>
                    </a:schemeClr>
                  </a:glow>
                </a:effectLst>
              </a:rPr>
              <a:t>الأداء الكتابي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357158" y="142852"/>
            <a:ext cx="714380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أنفذ التدريبات اللاحقة،لكتابة موضوع وصفي مختار مما يلي:</a:t>
            </a:r>
            <a:endParaRPr lang="ar-SA" sz="2800" b="1" dirty="0">
              <a:solidFill>
                <a:schemeClr val="tx2">
                  <a:lumMod val="50000"/>
                </a:schemeClr>
              </a:solidFill>
              <a:effectLst>
                <a:glow rad="228600">
                  <a:schemeClr val="accent3">
                    <a:satMod val="175000"/>
                    <a:alpha val="40000"/>
                  </a:schemeClr>
                </a:glow>
              </a:effectLst>
            </a:endParaRPr>
          </a:p>
        </p:txBody>
      </p:sp>
      <p:sp>
        <p:nvSpPr>
          <p:cNvPr id="4" name="شكل بيضاوي 3"/>
          <p:cNvSpPr/>
          <p:nvPr/>
        </p:nvSpPr>
        <p:spPr>
          <a:xfrm>
            <a:off x="7500958"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5" name="مربع نص 4"/>
          <p:cNvSpPr txBox="1"/>
          <p:nvPr/>
        </p:nvSpPr>
        <p:spPr>
          <a:xfrm>
            <a:off x="571472" y="615245"/>
            <a:ext cx="7786742" cy="1815882"/>
          </a:xfrm>
          <a:prstGeom prst="rect">
            <a:avLst/>
          </a:prstGeom>
          <a:noFill/>
        </p:spPr>
        <p:txBody>
          <a:bodyPr wrap="square" rtlCol="1">
            <a:spAutoFit/>
          </a:bodyPr>
          <a:lstStyle/>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1)على شاشات(التلفاز)نشاهد حوادث مؤلمة ومفرحة يتعرض لها البشر في كل مكان،أصف إحداها وفق المهارات التي درستها.</a:t>
            </a:r>
          </a:p>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2)موضوع مقترح مناسب للوصف غير ما ذكر.</a:t>
            </a:r>
          </a:p>
          <a:p>
            <a:pPr algn="ctr"/>
            <a:r>
              <a:rPr lang="ar-SA" sz="2800" b="1" u="sng" cap="all" dirty="0" smtClean="0">
                <a:ln w="9000" cmpd="sng">
                  <a:solidFill>
                    <a:schemeClr val="accent4">
                      <a:shade val="50000"/>
                      <a:satMod val="120000"/>
                    </a:schemeClr>
                  </a:solidFill>
                  <a:prstDash val="solid"/>
                </a:ln>
                <a:solidFill>
                  <a:srgbClr val="00602B"/>
                </a:solidFill>
                <a:effectLst>
                  <a:reflection blurRad="12700" stA="28000" endPos="45000" dist="1000" dir="5400000" sy="-100000" algn="bl" rotWithShape="0"/>
                </a:effectLst>
              </a:rPr>
              <a:t>* بعد كتابة الموضوع الوصفي المختار،أحوله إلى صورة مرسومة.</a:t>
            </a:r>
            <a:endParaRPr lang="ar-SA" sz="2800" b="1" u="sng" cap="all" dirty="0">
              <a:ln w="9000" cmpd="sng">
                <a:solidFill>
                  <a:schemeClr val="accent4">
                    <a:shade val="50000"/>
                    <a:satMod val="120000"/>
                  </a:schemeClr>
                </a:solidFill>
                <a:prstDash val="solid"/>
              </a:ln>
              <a:solidFill>
                <a:srgbClr val="00602B"/>
              </a:solidFill>
              <a:effectLst>
                <a:reflection blurRad="12700" stA="28000" endPos="45000" dist="1000" dir="5400000" sy="-100000" algn="bl" rotWithShape="0"/>
              </a:effectLst>
            </a:endParaRPr>
          </a:p>
        </p:txBody>
      </p:sp>
      <p:sp>
        <p:nvSpPr>
          <p:cNvPr id="6" name="مربع نص 5"/>
          <p:cNvSpPr txBox="1"/>
          <p:nvPr/>
        </p:nvSpPr>
        <p:spPr>
          <a:xfrm>
            <a:off x="642910" y="2428868"/>
            <a:ext cx="714380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1/أعد أفكاري ومعلوماتي على الورق،كما ترد إلى العقل،دون الاهتمام بتسلسلها أو تصحيح الأخطاء فيها:</a:t>
            </a:r>
            <a:endParaRPr lang="ar-SA" sz="2800" b="1" dirty="0">
              <a:solidFill>
                <a:schemeClr val="tx2">
                  <a:lumMod val="50000"/>
                </a:schemeClr>
              </a:solidFill>
              <a:effectLst>
                <a:glow rad="228600">
                  <a:schemeClr val="accent3">
                    <a:satMod val="175000"/>
                    <a:alpha val="40000"/>
                  </a:schemeClr>
                </a:glow>
              </a:effectLst>
            </a:endParaRPr>
          </a:p>
        </p:txBody>
      </p:sp>
      <p:sp>
        <p:nvSpPr>
          <p:cNvPr id="7" name="مربع نص 6"/>
          <p:cNvSpPr txBox="1"/>
          <p:nvPr/>
        </p:nvSpPr>
        <p:spPr>
          <a:xfrm>
            <a:off x="642910" y="3286124"/>
            <a:ext cx="714380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2/أجمع الأفكار والمعلومات المتماثلة معاً في كل قائمة:</a:t>
            </a:r>
            <a:endParaRPr lang="ar-SA" sz="2800" b="1" dirty="0">
              <a:solidFill>
                <a:schemeClr val="tx2">
                  <a:lumMod val="50000"/>
                </a:schemeClr>
              </a:solidFill>
              <a:effectLst>
                <a:glow rad="228600">
                  <a:schemeClr val="accent3">
                    <a:satMod val="175000"/>
                    <a:alpha val="40000"/>
                  </a:schemeClr>
                </a:glow>
              </a:effectLst>
            </a:endParaRPr>
          </a:p>
        </p:txBody>
      </p:sp>
      <p:sp>
        <p:nvSpPr>
          <p:cNvPr id="8" name="مربع نص 7"/>
          <p:cNvSpPr txBox="1"/>
          <p:nvPr/>
        </p:nvSpPr>
        <p:spPr>
          <a:xfrm>
            <a:off x="642910" y="3714752"/>
            <a:ext cx="714380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3/أملأ المخطط الذي يناسب موضوعي،مع إتباع التعليمات المناسبة له:</a:t>
            </a:r>
            <a:endParaRPr lang="ar-SA" sz="2800" b="1" dirty="0">
              <a:solidFill>
                <a:schemeClr val="tx2">
                  <a:lumMod val="50000"/>
                </a:schemeClr>
              </a:solidFill>
              <a:effectLst>
                <a:glow rad="228600">
                  <a:schemeClr val="accent3">
                    <a:satMod val="175000"/>
                    <a:alpha val="40000"/>
                  </a:schemeClr>
                </a:glow>
              </a:effectLst>
            </a:endParaRPr>
          </a:p>
        </p:txBody>
      </p:sp>
      <p:sp>
        <p:nvSpPr>
          <p:cNvPr id="9" name="شكل بيضاوي 8"/>
          <p:cNvSpPr/>
          <p:nvPr/>
        </p:nvSpPr>
        <p:spPr>
          <a:xfrm>
            <a:off x="5000628" y="4643446"/>
            <a:ext cx="2714644" cy="500066"/>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معلومات تعريفية</a:t>
            </a:r>
            <a:endParaRPr lang="ar-SA" sz="2400" b="1" dirty="0">
              <a:solidFill>
                <a:schemeClr val="tx1"/>
              </a:solidFill>
            </a:endParaRPr>
          </a:p>
        </p:txBody>
      </p:sp>
      <p:sp>
        <p:nvSpPr>
          <p:cNvPr id="10" name="شكل بيضاوي 9"/>
          <p:cNvSpPr/>
          <p:nvPr/>
        </p:nvSpPr>
        <p:spPr>
          <a:xfrm>
            <a:off x="2214546" y="4643446"/>
            <a:ext cx="2714644" cy="500066"/>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الشكل/الهيئة</a:t>
            </a:r>
            <a:endParaRPr lang="ar-SA" sz="2400" b="1" dirty="0">
              <a:solidFill>
                <a:schemeClr val="tx1"/>
              </a:solidFill>
            </a:endParaRPr>
          </a:p>
        </p:txBody>
      </p:sp>
      <p:sp>
        <p:nvSpPr>
          <p:cNvPr id="11" name="شكل بيضاوي 10"/>
          <p:cNvSpPr/>
          <p:nvPr/>
        </p:nvSpPr>
        <p:spPr>
          <a:xfrm>
            <a:off x="1500166" y="5429264"/>
            <a:ext cx="2714644" cy="500066"/>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الجانب النفسي</a:t>
            </a:r>
            <a:endParaRPr lang="ar-SA" sz="2400" b="1" dirty="0">
              <a:solidFill>
                <a:schemeClr val="tx1"/>
              </a:solidFill>
            </a:endParaRPr>
          </a:p>
        </p:txBody>
      </p:sp>
      <p:sp>
        <p:nvSpPr>
          <p:cNvPr id="12" name="شكل بيضاوي 11"/>
          <p:cNvSpPr/>
          <p:nvPr/>
        </p:nvSpPr>
        <p:spPr>
          <a:xfrm>
            <a:off x="4714876" y="5500702"/>
            <a:ext cx="2714644" cy="785818"/>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b="1" dirty="0" smtClean="0">
                <a:solidFill>
                  <a:schemeClr val="tx1"/>
                </a:solidFill>
              </a:rPr>
              <a:t>موقف الكاتب من الشخصية وعواطف نحوها</a:t>
            </a:r>
            <a:endParaRPr lang="ar-SA"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fltVal val="0"/>
                                          </p:val>
                                        </p:tav>
                                        <p:tav tm="100000">
                                          <p:val>
                                            <p:strVal val="#ppt_w"/>
                                          </p:val>
                                        </p:tav>
                                      </p:tavLst>
                                    </p:anim>
                                    <p:anim calcmode="lin" valueType="num">
                                      <p:cBhvr>
                                        <p:cTn id="16" dur="1000" fill="hold"/>
                                        <p:tgtEl>
                                          <p:spTgt spid="7"/>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graphicFrame>
        <p:nvGraphicFramePr>
          <p:cNvPr id="3" name="جدول 2"/>
          <p:cNvGraphicFramePr>
            <a:graphicFrameLocks noGrp="1"/>
          </p:cNvGraphicFramePr>
          <p:nvPr/>
        </p:nvGraphicFramePr>
        <p:xfrm>
          <a:off x="642910" y="1142984"/>
          <a:ext cx="7858182" cy="4795136"/>
        </p:xfrm>
        <a:graphic>
          <a:graphicData uri="http://schemas.openxmlformats.org/drawingml/2006/table">
            <a:tbl>
              <a:tblPr rtl="1" firstRow="1" bandRow="1">
                <a:tableStyleId>{5C22544A-7EE6-4342-B048-85BDC9FD1C3A}</a:tableStyleId>
              </a:tblPr>
              <a:tblGrid>
                <a:gridCol w="1309697"/>
                <a:gridCol w="1309697"/>
                <a:gridCol w="1309697"/>
                <a:gridCol w="471487"/>
                <a:gridCol w="838210"/>
                <a:gridCol w="1309697"/>
                <a:gridCol w="1309697"/>
              </a:tblGrid>
              <a:tr h="714382">
                <a:tc rowSpan="2">
                  <a:txBody>
                    <a:bodyPr/>
                    <a:lstStyle/>
                    <a:p>
                      <a:pPr algn="ctr" rtl="1"/>
                      <a:endParaRPr lang="ar-SA" sz="2800" b="1" i="1" dirty="0" smtClean="0">
                        <a:solidFill>
                          <a:schemeClr val="tx1"/>
                        </a:solidFill>
                      </a:endParaRPr>
                    </a:p>
                    <a:p>
                      <a:pPr algn="ctr" rtl="1"/>
                      <a:endParaRPr lang="ar-SA" sz="2800" b="1" i="1" dirty="0" smtClean="0">
                        <a:solidFill>
                          <a:schemeClr val="tx1"/>
                        </a:solidFill>
                      </a:endParaRPr>
                    </a:p>
                    <a:p>
                      <a:pPr algn="ctr" rtl="1"/>
                      <a:r>
                        <a:rPr lang="ar-SA" sz="2800" b="1" i="1" dirty="0" smtClean="0">
                          <a:solidFill>
                            <a:schemeClr val="tx1"/>
                          </a:solidFill>
                        </a:rPr>
                        <a:t>الوصف الحسيّ</a:t>
                      </a:r>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000" b="1" i="1" dirty="0" smtClean="0">
                          <a:solidFill>
                            <a:schemeClr val="tx1"/>
                          </a:solidFill>
                        </a:rPr>
                        <a:t>المرئيات</a:t>
                      </a:r>
                      <a:endParaRPr lang="ar-SA" sz="2000" b="1" i="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000" b="1" i="1" dirty="0" smtClean="0">
                          <a:solidFill>
                            <a:schemeClr val="tx1"/>
                          </a:solidFill>
                        </a:rPr>
                        <a:t>المسموعات</a:t>
                      </a:r>
                      <a:endParaRPr lang="ar-SA" sz="2000" b="1" i="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gridSpan="2">
                  <a:txBody>
                    <a:bodyPr/>
                    <a:lstStyle/>
                    <a:p>
                      <a:pPr algn="ctr" rtl="1"/>
                      <a:r>
                        <a:rPr lang="ar-SA" sz="2000" b="1" i="1" dirty="0" smtClean="0">
                          <a:solidFill>
                            <a:schemeClr val="tx1"/>
                          </a:solidFill>
                        </a:rPr>
                        <a:t>المشمومات</a:t>
                      </a:r>
                      <a:endParaRPr lang="ar-SA" sz="2000" b="1" i="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hMerge="1">
                  <a:txBody>
                    <a:bodyPr/>
                    <a:lstStyle/>
                    <a:p>
                      <a:pPr rtl="1"/>
                      <a:endParaRPr lang="ar-SA"/>
                    </a:p>
                  </a:txBody>
                  <a:tcPr/>
                </a:tc>
                <a:tc>
                  <a:txBody>
                    <a:bodyPr/>
                    <a:lstStyle/>
                    <a:p>
                      <a:pPr algn="ctr" rtl="1"/>
                      <a:r>
                        <a:rPr lang="ar-SA" sz="2000" b="1" i="1" dirty="0" smtClean="0">
                          <a:solidFill>
                            <a:schemeClr val="tx1"/>
                          </a:solidFill>
                        </a:rPr>
                        <a:t>الملموسات</a:t>
                      </a:r>
                      <a:endParaRPr lang="ar-SA" sz="2000" b="1" i="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000" b="1" i="1" dirty="0" smtClean="0">
                          <a:solidFill>
                            <a:schemeClr val="tx1"/>
                          </a:solidFill>
                        </a:rPr>
                        <a:t>المذاقات</a:t>
                      </a:r>
                      <a:endParaRPr lang="ar-SA" sz="2000" b="1" i="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1232306">
                <a:tc vMerge="1">
                  <a:txBody>
                    <a:bodyPr/>
                    <a:lstStyle/>
                    <a:p>
                      <a:pPr algn="ctr" rtl="1"/>
                      <a:endParaRPr lang="ar-SA" sz="2800" b="1"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rtl="1"/>
                      <a:endParaRPr lang="ar-SA" sz="2800" b="1" i="1" dirty="0" smtClean="0">
                        <a:solidFill>
                          <a:schemeClr val="tx1"/>
                        </a:solidFill>
                      </a:endParaRPr>
                    </a:p>
                    <a:p>
                      <a:pPr algn="ctr" rtl="1"/>
                      <a:endParaRPr lang="ar-SA" sz="2800" b="1" i="1" dirty="0" smtClean="0">
                        <a:solidFill>
                          <a:schemeClr val="tx1"/>
                        </a:solidFill>
                      </a:endParaRPr>
                    </a:p>
                    <a:p>
                      <a:pPr algn="ctr" rtl="1"/>
                      <a:endParaRPr lang="ar-SA" sz="2800" b="1" i="1" dirty="0" smtClean="0">
                        <a:solidFill>
                          <a:schemeClr val="tx1"/>
                        </a:solidFill>
                      </a:endParaRPr>
                    </a:p>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gridSpan="2">
                  <a:txBody>
                    <a:bodyPr/>
                    <a:lstStyle/>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rtl="1"/>
                      <a:endParaRPr lang="ar-SA"/>
                    </a:p>
                  </a:txBody>
                  <a:tcPr/>
                </a:tc>
                <a:tc>
                  <a:txBody>
                    <a:bodyPr/>
                    <a:lstStyle/>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910834">
                <a:tc rowSpan="2">
                  <a:txBody>
                    <a:bodyPr/>
                    <a:lstStyle/>
                    <a:p>
                      <a:pPr algn="ctr" rtl="1"/>
                      <a:endParaRPr lang="ar-SA" sz="2800" b="1" i="1" dirty="0" smtClean="0">
                        <a:solidFill>
                          <a:schemeClr val="tx1"/>
                        </a:solidFill>
                      </a:endParaRPr>
                    </a:p>
                    <a:p>
                      <a:pPr algn="ctr" rtl="1"/>
                      <a:r>
                        <a:rPr lang="ar-SA" sz="2800" b="1" i="1" dirty="0" smtClean="0">
                          <a:solidFill>
                            <a:schemeClr val="tx1"/>
                          </a:solidFill>
                        </a:rPr>
                        <a:t>الوصف الوجداني</a:t>
                      </a:r>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gridSpan="3">
                  <a:txBody>
                    <a:bodyPr/>
                    <a:lstStyle/>
                    <a:p>
                      <a:pPr algn="ctr" rtl="1"/>
                      <a:r>
                        <a:rPr lang="ar-SA" sz="2800" b="1" i="1" dirty="0" smtClean="0">
                          <a:solidFill>
                            <a:schemeClr val="tx1"/>
                          </a:solidFill>
                        </a:rPr>
                        <a:t>الحالة النفسية</a:t>
                      </a:r>
                      <a:endParaRPr lang="ar-SA" sz="2800" b="1" i="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hMerge="1">
                  <a:txBody>
                    <a:bodyPr/>
                    <a:lstStyle/>
                    <a:p>
                      <a:pPr algn="ctr" rtl="1"/>
                      <a:endParaRPr lang="ar-SA" sz="2800" b="1"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gridSpan="3">
                  <a:txBody>
                    <a:bodyPr/>
                    <a:lstStyle/>
                    <a:p>
                      <a:pPr algn="ctr" rtl="1"/>
                      <a:r>
                        <a:rPr lang="ar-SA" sz="2400" b="1" i="1" dirty="0" smtClean="0">
                          <a:solidFill>
                            <a:schemeClr val="tx1"/>
                          </a:solidFill>
                        </a:rPr>
                        <a:t>أبرز ما أثار مشاعري وخيالي</a:t>
                      </a:r>
                      <a:endParaRPr lang="ar-SA" sz="2400" b="1" i="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hMerge="1">
                  <a:txBody>
                    <a:bodyPr/>
                    <a:lstStyle/>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algn="ctr" rtl="1"/>
                      <a:endParaRPr lang="ar-SA" sz="2800" b="1"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1232306">
                <a:tc vMerge="1">
                  <a:txBody>
                    <a:bodyPr/>
                    <a:lstStyle/>
                    <a:p>
                      <a:pPr algn="ctr" rtl="1"/>
                      <a:endParaRPr lang="ar-SA" sz="2800" b="1"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gridSpan="3">
                  <a:txBody>
                    <a:bodyPr/>
                    <a:lstStyle/>
                    <a:p>
                      <a:pPr algn="ctr" rtl="1"/>
                      <a:endParaRPr lang="ar-SA" sz="2800" b="1" i="1" dirty="0" smtClean="0">
                        <a:solidFill>
                          <a:schemeClr val="tx1"/>
                        </a:solidFill>
                      </a:endParaRPr>
                    </a:p>
                    <a:p>
                      <a:pPr algn="ctr" rtl="1"/>
                      <a:endParaRPr lang="ar-SA" sz="2800" b="1" i="1" dirty="0" smtClean="0">
                        <a:solidFill>
                          <a:schemeClr val="tx1"/>
                        </a:solidFill>
                      </a:endParaRPr>
                    </a:p>
                    <a:p>
                      <a:pPr algn="ctr" rtl="1"/>
                      <a:endParaRPr lang="ar-SA" sz="2800" b="1" i="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algn="ctr" rtl="1"/>
                      <a:endParaRPr lang="ar-SA" sz="2800" b="1"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gridSpan="3">
                  <a:txBody>
                    <a:bodyPr/>
                    <a:lstStyle/>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algn="ctr" rtl="1"/>
                      <a:endParaRPr lang="ar-SA" sz="28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bl>
          </a:graphicData>
        </a:graphic>
      </p:graphicFrame>
      <p:sp>
        <p:nvSpPr>
          <p:cNvPr id="4" name="سحابة 3"/>
          <p:cNvSpPr/>
          <p:nvPr/>
        </p:nvSpPr>
        <p:spPr>
          <a:xfrm>
            <a:off x="2786050" y="357166"/>
            <a:ext cx="3786214" cy="642942"/>
          </a:xfrm>
          <a:prstGeom prst="cloud">
            <a:avLst/>
          </a:prstGeom>
          <a:solidFill>
            <a:schemeClr val="accent2">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solidFill>
                  <a:schemeClr val="tx1"/>
                </a:solidFill>
              </a:rPr>
              <a:t>وصف مشهد</a:t>
            </a:r>
            <a:endParaRPr lang="ar-SA" sz="3200" b="1" dirty="0">
              <a:solidFill>
                <a:schemeClr val="tx1"/>
              </a:solidFill>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2714612" y="142852"/>
            <a:ext cx="3786214" cy="500066"/>
          </a:xfrm>
          <a:prstGeom prst="cloud">
            <a:avLst/>
          </a:prstGeom>
          <a:solidFill>
            <a:schemeClr val="accent2">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solidFill>
                  <a:schemeClr val="tx1"/>
                </a:solidFill>
              </a:rPr>
              <a:t>وصف الحادثة</a:t>
            </a:r>
            <a:endParaRPr lang="ar-SA" sz="3200" b="1" dirty="0">
              <a:solidFill>
                <a:schemeClr val="tx1"/>
              </a:solidFill>
            </a:endParaRPr>
          </a:p>
        </p:txBody>
      </p:sp>
      <p:sp>
        <p:nvSpPr>
          <p:cNvPr id="4" name="شكل بيضاوي 3"/>
          <p:cNvSpPr/>
          <p:nvPr/>
        </p:nvSpPr>
        <p:spPr>
          <a:xfrm>
            <a:off x="3857620" y="2571744"/>
            <a:ext cx="1571636" cy="1357322"/>
          </a:xfrm>
          <a:prstGeom prst="ellipse">
            <a:avLst/>
          </a:prstGeom>
          <a:solidFill>
            <a:schemeClr val="accent2">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solidFill>
                  <a:schemeClr val="tx1"/>
                </a:solidFill>
              </a:rPr>
              <a:t>عناصر </a:t>
            </a:r>
          </a:p>
          <a:p>
            <a:pPr algn="ctr"/>
            <a:r>
              <a:rPr lang="ar-SA" sz="2400" b="1" dirty="0" smtClean="0">
                <a:solidFill>
                  <a:schemeClr val="tx1"/>
                </a:solidFill>
              </a:rPr>
              <a:t>الوصف </a:t>
            </a:r>
          </a:p>
          <a:p>
            <a:pPr algn="ctr"/>
            <a:r>
              <a:rPr lang="ar-SA" sz="2400" b="1" dirty="0" smtClean="0">
                <a:solidFill>
                  <a:schemeClr val="tx1"/>
                </a:solidFill>
              </a:rPr>
              <a:t>الحسي</a:t>
            </a:r>
            <a:endParaRPr lang="ar-SA" sz="2400" b="1" dirty="0">
              <a:solidFill>
                <a:schemeClr val="tx1"/>
              </a:solidFill>
            </a:endParaRPr>
          </a:p>
        </p:txBody>
      </p:sp>
      <p:sp>
        <p:nvSpPr>
          <p:cNvPr id="6" name="مخطط انسيابي: شريط مثقب 5"/>
          <p:cNvSpPr/>
          <p:nvPr/>
        </p:nvSpPr>
        <p:spPr>
          <a:xfrm>
            <a:off x="3571868" y="785794"/>
            <a:ext cx="2000264" cy="1357322"/>
          </a:xfrm>
          <a:prstGeom prst="flowChartPunchedTape">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7" name="مخطط انسيابي: شريط مثقب 6"/>
          <p:cNvSpPr/>
          <p:nvPr/>
        </p:nvSpPr>
        <p:spPr>
          <a:xfrm>
            <a:off x="6357950" y="1428736"/>
            <a:ext cx="2000264" cy="1357322"/>
          </a:xfrm>
          <a:prstGeom prst="flowChartPunchedTape">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8" name="مخطط انسيابي: شريط مثقب 7"/>
          <p:cNvSpPr/>
          <p:nvPr/>
        </p:nvSpPr>
        <p:spPr>
          <a:xfrm>
            <a:off x="6357950" y="2857496"/>
            <a:ext cx="2000264" cy="1357322"/>
          </a:xfrm>
          <a:prstGeom prst="flowChartPunchedTape">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9" name="مخطط انسيابي: شريط مثقب 8"/>
          <p:cNvSpPr/>
          <p:nvPr/>
        </p:nvSpPr>
        <p:spPr>
          <a:xfrm>
            <a:off x="6429388" y="4214818"/>
            <a:ext cx="2000264" cy="1357322"/>
          </a:xfrm>
          <a:prstGeom prst="flowChartPunchedTape">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1" name="مخطط انسيابي: شريط مثقب 10"/>
          <p:cNvSpPr/>
          <p:nvPr/>
        </p:nvSpPr>
        <p:spPr>
          <a:xfrm>
            <a:off x="714348" y="1428736"/>
            <a:ext cx="2000264" cy="1357322"/>
          </a:xfrm>
          <a:prstGeom prst="flowChartPunchedTape">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2" name="مخطط انسيابي: شريط مثقب 11"/>
          <p:cNvSpPr/>
          <p:nvPr/>
        </p:nvSpPr>
        <p:spPr>
          <a:xfrm>
            <a:off x="714348" y="2857496"/>
            <a:ext cx="2000264" cy="1357322"/>
          </a:xfrm>
          <a:prstGeom prst="flowChartPunchedTape">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3" name="مخطط انسيابي: شريط مثقب 12"/>
          <p:cNvSpPr/>
          <p:nvPr/>
        </p:nvSpPr>
        <p:spPr>
          <a:xfrm>
            <a:off x="785786" y="4214818"/>
            <a:ext cx="2000264" cy="1357322"/>
          </a:xfrm>
          <a:prstGeom prst="flowChartPunchedTape">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cxnSp>
        <p:nvCxnSpPr>
          <p:cNvPr id="15" name="رابط كسهم مستقيم 14"/>
          <p:cNvCxnSpPr/>
          <p:nvPr/>
        </p:nvCxnSpPr>
        <p:spPr>
          <a:xfrm rot="5400000" flipH="1" flipV="1">
            <a:off x="4429918" y="2214554"/>
            <a:ext cx="570710" cy="794"/>
          </a:xfrm>
          <a:prstGeom prst="straightConnector1">
            <a:avLst/>
          </a:prstGeom>
          <a:ln>
            <a:prstDash val="sysDot"/>
            <a:tailEnd type="arrow"/>
          </a:ln>
        </p:spPr>
        <p:style>
          <a:lnRef idx="3">
            <a:schemeClr val="accent2"/>
          </a:lnRef>
          <a:fillRef idx="0">
            <a:schemeClr val="accent2"/>
          </a:fillRef>
          <a:effectRef idx="2">
            <a:schemeClr val="accent2"/>
          </a:effectRef>
          <a:fontRef idx="minor">
            <a:schemeClr val="tx1"/>
          </a:fontRef>
        </p:style>
      </p:cxnSp>
      <p:cxnSp>
        <p:nvCxnSpPr>
          <p:cNvPr id="20" name="رابط كسهم مستقيم 19"/>
          <p:cNvCxnSpPr/>
          <p:nvPr/>
        </p:nvCxnSpPr>
        <p:spPr>
          <a:xfrm flipV="1">
            <a:off x="5286380" y="2000240"/>
            <a:ext cx="928694" cy="500066"/>
          </a:xfrm>
          <a:prstGeom prst="straightConnector1">
            <a:avLst/>
          </a:prstGeom>
          <a:ln>
            <a:prstDash val="sysDot"/>
            <a:tailEnd type="arrow"/>
          </a:ln>
        </p:spPr>
        <p:style>
          <a:lnRef idx="3">
            <a:schemeClr val="accent2"/>
          </a:lnRef>
          <a:fillRef idx="0">
            <a:schemeClr val="accent2"/>
          </a:fillRef>
          <a:effectRef idx="2">
            <a:schemeClr val="accent2"/>
          </a:effectRef>
          <a:fontRef idx="minor">
            <a:schemeClr val="tx1"/>
          </a:fontRef>
        </p:style>
      </p:cxnSp>
      <p:cxnSp>
        <p:nvCxnSpPr>
          <p:cNvPr id="23" name="رابط كسهم مستقيم 22"/>
          <p:cNvCxnSpPr/>
          <p:nvPr/>
        </p:nvCxnSpPr>
        <p:spPr>
          <a:xfrm>
            <a:off x="5500694" y="3357562"/>
            <a:ext cx="785818" cy="285752"/>
          </a:xfrm>
          <a:prstGeom prst="straightConnector1">
            <a:avLst/>
          </a:prstGeom>
          <a:ln>
            <a:prstDash val="sysDot"/>
            <a:tailEnd type="arrow"/>
          </a:ln>
        </p:spPr>
        <p:style>
          <a:lnRef idx="3">
            <a:schemeClr val="accent2"/>
          </a:lnRef>
          <a:fillRef idx="0">
            <a:schemeClr val="accent2"/>
          </a:fillRef>
          <a:effectRef idx="2">
            <a:schemeClr val="accent2"/>
          </a:effectRef>
          <a:fontRef idx="minor">
            <a:schemeClr val="tx1"/>
          </a:fontRef>
        </p:style>
      </p:cxnSp>
      <p:cxnSp>
        <p:nvCxnSpPr>
          <p:cNvPr id="26" name="رابط كسهم مستقيم 25"/>
          <p:cNvCxnSpPr/>
          <p:nvPr/>
        </p:nvCxnSpPr>
        <p:spPr>
          <a:xfrm flipV="1">
            <a:off x="5500694" y="4786322"/>
            <a:ext cx="785818" cy="285752"/>
          </a:xfrm>
          <a:prstGeom prst="straightConnector1">
            <a:avLst/>
          </a:prstGeom>
          <a:ln>
            <a:prstDash val="sysDot"/>
            <a:tailEnd type="arrow"/>
          </a:ln>
        </p:spPr>
        <p:style>
          <a:lnRef idx="3">
            <a:schemeClr val="accent2"/>
          </a:lnRef>
          <a:fillRef idx="0">
            <a:schemeClr val="accent2"/>
          </a:fillRef>
          <a:effectRef idx="2">
            <a:schemeClr val="accent2"/>
          </a:effectRef>
          <a:fontRef idx="minor">
            <a:schemeClr val="tx1"/>
          </a:fontRef>
        </p:style>
      </p:cxnSp>
      <p:cxnSp>
        <p:nvCxnSpPr>
          <p:cNvPr id="28" name="رابط كسهم مستقيم 27"/>
          <p:cNvCxnSpPr/>
          <p:nvPr/>
        </p:nvCxnSpPr>
        <p:spPr>
          <a:xfrm rot="10800000">
            <a:off x="2858282" y="4929992"/>
            <a:ext cx="856462" cy="213520"/>
          </a:xfrm>
          <a:prstGeom prst="straightConnector1">
            <a:avLst/>
          </a:prstGeom>
          <a:ln>
            <a:prstDash val="sysDot"/>
            <a:tailEnd type="arrow"/>
          </a:ln>
        </p:spPr>
        <p:style>
          <a:lnRef idx="3">
            <a:schemeClr val="accent2"/>
          </a:lnRef>
          <a:fillRef idx="0">
            <a:schemeClr val="accent2"/>
          </a:fillRef>
          <a:effectRef idx="2">
            <a:schemeClr val="accent2"/>
          </a:effectRef>
          <a:fontRef idx="minor">
            <a:schemeClr val="tx1"/>
          </a:fontRef>
        </p:style>
      </p:cxnSp>
      <p:cxnSp>
        <p:nvCxnSpPr>
          <p:cNvPr id="31" name="رابط كسهم مستقيم 30"/>
          <p:cNvCxnSpPr/>
          <p:nvPr/>
        </p:nvCxnSpPr>
        <p:spPr>
          <a:xfrm rot="10800000" flipV="1">
            <a:off x="2786050" y="3357562"/>
            <a:ext cx="928694" cy="71438"/>
          </a:xfrm>
          <a:prstGeom prst="straightConnector1">
            <a:avLst/>
          </a:prstGeom>
          <a:ln>
            <a:prstDash val="sysDot"/>
            <a:tailEnd type="arrow"/>
          </a:ln>
        </p:spPr>
        <p:style>
          <a:lnRef idx="3">
            <a:schemeClr val="accent2"/>
          </a:lnRef>
          <a:fillRef idx="0">
            <a:schemeClr val="accent2"/>
          </a:fillRef>
          <a:effectRef idx="2">
            <a:schemeClr val="accent2"/>
          </a:effectRef>
          <a:fontRef idx="minor">
            <a:schemeClr val="tx1"/>
          </a:fontRef>
        </p:style>
      </p:cxnSp>
      <p:cxnSp>
        <p:nvCxnSpPr>
          <p:cNvPr id="34" name="رابط كسهم مستقيم 33"/>
          <p:cNvCxnSpPr/>
          <p:nvPr/>
        </p:nvCxnSpPr>
        <p:spPr>
          <a:xfrm rot="10800000">
            <a:off x="2786050" y="2214554"/>
            <a:ext cx="1000132" cy="642942"/>
          </a:xfrm>
          <a:prstGeom prst="straightConnector1">
            <a:avLst/>
          </a:prstGeom>
          <a:ln>
            <a:prstDash val="sysDot"/>
            <a:tailEnd type="arrow"/>
          </a:ln>
        </p:spPr>
        <p:style>
          <a:lnRef idx="3">
            <a:schemeClr val="accent2"/>
          </a:lnRef>
          <a:fillRef idx="0">
            <a:schemeClr val="accent2"/>
          </a:fillRef>
          <a:effectRef idx="2">
            <a:schemeClr val="accent2"/>
          </a:effectRef>
          <a:fontRef idx="minor">
            <a:schemeClr val="tx1"/>
          </a:fontRef>
        </p:style>
      </p:cxnSp>
      <p:sp>
        <p:nvSpPr>
          <p:cNvPr id="42" name="شكل بيضاوي 41"/>
          <p:cNvSpPr/>
          <p:nvPr/>
        </p:nvSpPr>
        <p:spPr>
          <a:xfrm>
            <a:off x="3857620" y="4429132"/>
            <a:ext cx="1571636" cy="1357322"/>
          </a:xfrm>
          <a:prstGeom prst="ellipse">
            <a:avLst/>
          </a:prstGeom>
          <a:solidFill>
            <a:schemeClr val="accent2">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solidFill>
                  <a:schemeClr val="tx1"/>
                </a:solidFill>
              </a:rPr>
              <a:t>الوصف الوجداني</a:t>
            </a:r>
            <a:endParaRPr lang="ar-SA" sz="2400" b="1" dirty="0">
              <a:solidFill>
                <a:schemeClr val="tx1"/>
              </a:solidFill>
            </a:endParaRPr>
          </a:p>
        </p:txBody>
      </p:sp>
      <p:sp>
        <p:nvSpPr>
          <p:cNvPr id="45" name="شكل بيضاوي 44"/>
          <p:cNvSpPr/>
          <p:nvPr/>
        </p:nvSpPr>
        <p:spPr>
          <a:xfrm>
            <a:off x="4286248" y="5857892"/>
            <a:ext cx="714380" cy="642942"/>
          </a:xfrm>
          <a:prstGeom prst="ellipse">
            <a:avLst/>
          </a:prstGeom>
          <a:solidFill>
            <a:schemeClr val="accent2">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solidFill>
                  <a:schemeClr val="tx1"/>
                </a:solidFill>
              </a:rPr>
              <a:t>أو</a:t>
            </a:r>
            <a:endParaRPr lang="ar-SA" sz="2400" b="1" dirty="0">
              <a:solidFill>
                <a:schemeClr val="tx1"/>
              </a:solidFill>
            </a:endParaRPr>
          </a:p>
        </p:txBody>
      </p:sp>
      <p:sp>
        <p:nvSpPr>
          <p:cNvPr id="46" name="مربع نص 45"/>
          <p:cNvSpPr txBox="1"/>
          <p:nvPr/>
        </p:nvSpPr>
        <p:spPr>
          <a:xfrm>
            <a:off x="4643438" y="1857364"/>
            <a:ext cx="857256" cy="584775"/>
          </a:xfrm>
          <a:prstGeom prst="rect">
            <a:avLst/>
          </a:prstGeom>
          <a:noFill/>
        </p:spPr>
        <p:txBody>
          <a:bodyPr wrap="square" rtlCol="1">
            <a:spAutoFit/>
          </a:bodyPr>
          <a:lstStyle/>
          <a:p>
            <a:pPr algn="ctr"/>
            <a:r>
              <a:rPr lang="ar-SA" sz="1600" b="1" dirty="0" smtClean="0"/>
              <a:t>من</a:t>
            </a:r>
            <a:r>
              <a:rPr lang="ar-SA" sz="2000" b="1" dirty="0" smtClean="0"/>
              <a:t>؟</a:t>
            </a:r>
          </a:p>
          <a:p>
            <a:pPr algn="ctr"/>
            <a:r>
              <a:rPr lang="ar-SA" sz="1200" b="1" dirty="0" smtClean="0"/>
              <a:t>الشخصيات</a:t>
            </a:r>
            <a:endParaRPr lang="ar-SA" sz="1200" b="1" dirty="0"/>
          </a:p>
        </p:txBody>
      </p:sp>
      <p:sp>
        <p:nvSpPr>
          <p:cNvPr id="47" name="مربع نص 46"/>
          <p:cNvSpPr txBox="1"/>
          <p:nvPr/>
        </p:nvSpPr>
        <p:spPr>
          <a:xfrm>
            <a:off x="5500694" y="2285992"/>
            <a:ext cx="857256" cy="584775"/>
          </a:xfrm>
          <a:prstGeom prst="rect">
            <a:avLst/>
          </a:prstGeom>
          <a:noFill/>
        </p:spPr>
        <p:txBody>
          <a:bodyPr wrap="square" rtlCol="1">
            <a:spAutoFit/>
          </a:bodyPr>
          <a:lstStyle/>
          <a:p>
            <a:pPr algn="ctr"/>
            <a:r>
              <a:rPr lang="ar-SA" sz="1600" b="1" dirty="0" smtClean="0"/>
              <a:t>أين</a:t>
            </a:r>
            <a:r>
              <a:rPr lang="ar-SA" sz="2000" b="1" dirty="0" smtClean="0"/>
              <a:t>؟</a:t>
            </a:r>
          </a:p>
          <a:p>
            <a:pPr algn="ctr"/>
            <a:r>
              <a:rPr lang="ar-SA" sz="1200" b="1" dirty="0" smtClean="0"/>
              <a:t>مكان الحادثة</a:t>
            </a:r>
            <a:endParaRPr lang="ar-SA" sz="1200" b="1" dirty="0"/>
          </a:p>
        </p:txBody>
      </p:sp>
      <p:sp>
        <p:nvSpPr>
          <p:cNvPr id="48" name="مربع نص 47"/>
          <p:cNvSpPr txBox="1"/>
          <p:nvPr/>
        </p:nvSpPr>
        <p:spPr>
          <a:xfrm>
            <a:off x="5429256" y="3429000"/>
            <a:ext cx="857256" cy="584775"/>
          </a:xfrm>
          <a:prstGeom prst="rect">
            <a:avLst/>
          </a:prstGeom>
          <a:noFill/>
        </p:spPr>
        <p:txBody>
          <a:bodyPr wrap="square" rtlCol="1">
            <a:spAutoFit/>
          </a:bodyPr>
          <a:lstStyle/>
          <a:p>
            <a:pPr algn="ctr"/>
            <a:r>
              <a:rPr lang="ar-SA" sz="1600" b="1" dirty="0" smtClean="0"/>
              <a:t>متى</a:t>
            </a:r>
            <a:r>
              <a:rPr lang="ar-SA" sz="2000" b="1" dirty="0" smtClean="0"/>
              <a:t>؟</a:t>
            </a:r>
          </a:p>
          <a:p>
            <a:pPr algn="ctr"/>
            <a:r>
              <a:rPr lang="ar-SA" sz="1200" b="1" dirty="0" smtClean="0"/>
              <a:t>زمان الحادثة</a:t>
            </a:r>
            <a:endParaRPr lang="ar-SA" sz="1200" b="1" dirty="0"/>
          </a:p>
        </p:txBody>
      </p:sp>
      <p:sp>
        <p:nvSpPr>
          <p:cNvPr id="49" name="مربع نص 48"/>
          <p:cNvSpPr txBox="1"/>
          <p:nvPr/>
        </p:nvSpPr>
        <p:spPr>
          <a:xfrm>
            <a:off x="5429256" y="5007130"/>
            <a:ext cx="857256" cy="707886"/>
          </a:xfrm>
          <a:prstGeom prst="rect">
            <a:avLst/>
          </a:prstGeom>
          <a:noFill/>
        </p:spPr>
        <p:txBody>
          <a:bodyPr wrap="square" rtlCol="1">
            <a:spAutoFit/>
          </a:bodyPr>
          <a:lstStyle/>
          <a:p>
            <a:pPr algn="ctr"/>
            <a:r>
              <a:rPr lang="ar-SA" sz="1600" b="1" dirty="0" smtClean="0"/>
              <a:t>مشاعر</a:t>
            </a:r>
            <a:endParaRPr lang="ar-SA" sz="2000" b="1" dirty="0" smtClean="0"/>
          </a:p>
          <a:p>
            <a:pPr algn="ctr"/>
            <a:r>
              <a:rPr lang="ar-SA" sz="1200" b="1" dirty="0" smtClean="0"/>
              <a:t>راوي</a:t>
            </a:r>
          </a:p>
          <a:p>
            <a:pPr algn="ctr"/>
            <a:r>
              <a:rPr lang="ar-SA" sz="1200" b="1" dirty="0" smtClean="0"/>
              <a:t>الحادثة</a:t>
            </a:r>
            <a:endParaRPr lang="ar-SA" sz="1200" b="1" dirty="0"/>
          </a:p>
        </p:txBody>
      </p:sp>
      <p:sp>
        <p:nvSpPr>
          <p:cNvPr id="50" name="مربع نص 49"/>
          <p:cNvSpPr txBox="1"/>
          <p:nvPr/>
        </p:nvSpPr>
        <p:spPr>
          <a:xfrm>
            <a:off x="2786050" y="5000636"/>
            <a:ext cx="857256" cy="707886"/>
          </a:xfrm>
          <a:prstGeom prst="rect">
            <a:avLst/>
          </a:prstGeom>
          <a:noFill/>
        </p:spPr>
        <p:txBody>
          <a:bodyPr wrap="square" rtlCol="1">
            <a:spAutoFit/>
          </a:bodyPr>
          <a:lstStyle/>
          <a:p>
            <a:pPr algn="ctr"/>
            <a:r>
              <a:rPr lang="ar-SA" sz="1600" b="1" dirty="0" smtClean="0"/>
              <a:t>مشاعر</a:t>
            </a:r>
            <a:endParaRPr lang="ar-SA" sz="2000" b="1" dirty="0" smtClean="0"/>
          </a:p>
          <a:p>
            <a:pPr algn="ctr"/>
            <a:r>
              <a:rPr lang="ar-SA" sz="1200" b="1" dirty="0" smtClean="0"/>
              <a:t>راوي</a:t>
            </a:r>
          </a:p>
          <a:p>
            <a:pPr algn="ctr"/>
            <a:r>
              <a:rPr lang="ar-SA" sz="1200" b="1" dirty="0" smtClean="0"/>
              <a:t>الحادثة</a:t>
            </a:r>
            <a:endParaRPr lang="ar-SA" sz="1200" b="1" dirty="0"/>
          </a:p>
        </p:txBody>
      </p:sp>
      <p:sp>
        <p:nvSpPr>
          <p:cNvPr id="51" name="مربع نص 50"/>
          <p:cNvSpPr txBox="1"/>
          <p:nvPr/>
        </p:nvSpPr>
        <p:spPr>
          <a:xfrm>
            <a:off x="2857488" y="3429000"/>
            <a:ext cx="1000132" cy="584775"/>
          </a:xfrm>
          <a:prstGeom prst="rect">
            <a:avLst/>
          </a:prstGeom>
          <a:noFill/>
        </p:spPr>
        <p:txBody>
          <a:bodyPr wrap="square" rtlCol="1">
            <a:spAutoFit/>
          </a:bodyPr>
          <a:lstStyle/>
          <a:p>
            <a:pPr algn="ctr"/>
            <a:r>
              <a:rPr lang="ar-SA" sz="1600" b="1" dirty="0" smtClean="0"/>
              <a:t>كيف</a:t>
            </a:r>
            <a:r>
              <a:rPr lang="ar-SA" sz="2000" b="1" dirty="0" smtClean="0"/>
              <a:t>؟</a:t>
            </a:r>
          </a:p>
          <a:p>
            <a:pPr algn="ctr"/>
            <a:r>
              <a:rPr lang="ar-SA" sz="1200" b="1" dirty="0" smtClean="0"/>
              <a:t>تفاصيل الحادثة</a:t>
            </a:r>
            <a:endParaRPr lang="ar-SA" sz="1200" b="1" dirty="0"/>
          </a:p>
        </p:txBody>
      </p:sp>
      <p:sp>
        <p:nvSpPr>
          <p:cNvPr id="52" name="مربع نص 51"/>
          <p:cNvSpPr txBox="1"/>
          <p:nvPr/>
        </p:nvSpPr>
        <p:spPr>
          <a:xfrm>
            <a:off x="2643174" y="1643050"/>
            <a:ext cx="928694" cy="584775"/>
          </a:xfrm>
          <a:prstGeom prst="rect">
            <a:avLst/>
          </a:prstGeom>
          <a:noFill/>
        </p:spPr>
        <p:txBody>
          <a:bodyPr wrap="square" rtlCol="1">
            <a:spAutoFit/>
          </a:bodyPr>
          <a:lstStyle/>
          <a:p>
            <a:pPr algn="ctr"/>
            <a:r>
              <a:rPr lang="ar-SA" sz="1600" b="1" dirty="0" smtClean="0"/>
              <a:t>ماذا</a:t>
            </a:r>
            <a:r>
              <a:rPr lang="ar-SA" sz="2000" b="1" dirty="0" smtClean="0"/>
              <a:t>؟</a:t>
            </a:r>
          </a:p>
          <a:p>
            <a:pPr algn="ctr"/>
            <a:r>
              <a:rPr lang="ar-SA" sz="1200" b="1" dirty="0" smtClean="0"/>
              <a:t>تفاصيل الحادثة</a:t>
            </a:r>
            <a:endParaRPr lang="ar-SA" sz="1200" b="1"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800" b="1" dirty="0" smtClean="0">
                <a:solidFill>
                  <a:schemeClr val="tx1"/>
                </a:solidFill>
                <a:effectLst>
                  <a:glow rad="228600">
                    <a:schemeClr val="accent3">
                      <a:satMod val="175000"/>
                      <a:alpha val="40000"/>
                    </a:schemeClr>
                  </a:glow>
                </a:effectLst>
              </a:rPr>
              <a:t>كتابة المسودة</a:t>
            </a:r>
            <a:endParaRPr lang="ar-SA" sz="8800" b="1" dirty="0">
              <a:solidFill>
                <a:schemeClr val="tx1"/>
              </a:solidFill>
              <a:effectLst>
                <a:glow rad="228600">
                  <a:schemeClr val="accent3">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357158" y="71414"/>
            <a:ext cx="714380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1/أكتب مسودة في كتابة النص المعطى،مع مراعاة التعليمات التي تعلمتها في فن الوصف.</a:t>
            </a:r>
            <a:endParaRPr lang="ar-SA" sz="2800" b="1" dirty="0">
              <a:solidFill>
                <a:schemeClr val="tx2">
                  <a:lumMod val="50000"/>
                </a:schemeClr>
              </a:solidFill>
              <a:effectLst>
                <a:glow rad="228600">
                  <a:schemeClr val="accent3">
                    <a:satMod val="175000"/>
                    <a:alpha val="40000"/>
                  </a:schemeClr>
                </a:glow>
              </a:effectLst>
            </a:endParaRPr>
          </a:p>
        </p:txBody>
      </p:sp>
      <p:sp>
        <p:nvSpPr>
          <p:cNvPr id="4" name="شكل بيضاوي 3"/>
          <p:cNvSpPr/>
          <p:nvPr/>
        </p:nvSpPr>
        <p:spPr>
          <a:xfrm>
            <a:off x="7500958"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5" name="مربع نص 4"/>
          <p:cNvSpPr txBox="1"/>
          <p:nvPr/>
        </p:nvSpPr>
        <p:spPr>
          <a:xfrm>
            <a:off x="214282" y="857232"/>
            <a:ext cx="8572560"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2/أقوم ومن بجواري بتبادل الأسئلة والإجابة عنها،بعد قراءة ما كتبته كل منا:</a:t>
            </a:r>
            <a:endParaRPr lang="ar-SA" sz="2400" b="1" dirty="0">
              <a:solidFill>
                <a:schemeClr val="tx2">
                  <a:lumMod val="50000"/>
                </a:schemeClr>
              </a:solidFill>
              <a:effectLst>
                <a:glow rad="228600">
                  <a:schemeClr val="accent3">
                    <a:satMod val="175000"/>
                    <a:alpha val="40000"/>
                  </a:schemeClr>
                </a:glow>
              </a:effectLst>
            </a:endParaRPr>
          </a:p>
        </p:txBody>
      </p:sp>
      <p:graphicFrame>
        <p:nvGraphicFramePr>
          <p:cNvPr id="7" name="جدول 6"/>
          <p:cNvGraphicFramePr>
            <a:graphicFrameLocks noGrp="1"/>
          </p:cNvGraphicFramePr>
          <p:nvPr/>
        </p:nvGraphicFramePr>
        <p:xfrm>
          <a:off x="428596" y="1335428"/>
          <a:ext cx="8286810" cy="5379720"/>
        </p:xfrm>
        <a:graphic>
          <a:graphicData uri="http://schemas.openxmlformats.org/drawingml/2006/table">
            <a:tbl>
              <a:tblPr rtl="1" firstRow="1" bandRow="1">
                <a:tableStyleId>{5C22544A-7EE6-4342-B048-85BDC9FD1C3A}</a:tableStyleId>
              </a:tblPr>
              <a:tblGrid>
                <a:gridCol w="7015171"/>
                <a:gridCol w="457198"/>
                <a:gridCol w="457197"/>
                <a:gridCol w="357244"/>
              </a:tblGrid>
              <a:tr h="285752">
                <a:tc>
                  <a:txBody>
                    <a:bodyPr/>
                    <a:lstStyle/>
                    <a:p>
                      <a:pPr algn="ctr" rtl="1"/>
                      <a:r>
                        <a:rPr lang="ar-SA" sz="2000" b="1" i="1" dirty="0" smtClean="0">
                          <a:solidFill>
                            <a:schemeClr val="tx1"/>
                          </a:solidFill>
                        </a:rPr>
                        <a:t>الأسئلة</a:t>
                      </a:r>
                      <a:endParaRPr lang="ar-SA" sz="20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rtl="1"/>
                      <a:r>
                        <a:rPr lang="ar-SA" sz="2000" b="1" i="1" dirty="0" smtClean="0">
                          <a:solidFill>
                            <a:schemeClr val="tx1"/>
                          </a:solidFill>
                        </a:rPr>
                        <a:t>نعم</a:t>
                      </a:r>
                      <a:endParaRPr lang="ar-SA" sz="20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rtl="1"/>
                      <a:r>
                        <a:rPr lang="ar-SA" sz="1050" b="1" i="1" dirty="0" smtClean="0">
                          <a:solidFill>
                            <a:schemeClr val="tx1"/>
                          </a:solidFill>
                        </a:rPr>
                        <a:t>إلى حد ما</a:t>
                      </a:r>
                      <a:endParaRPr lang="ar-SA" sz="105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rtl="1"/>
                      <a:r>
                        <a:rPr lang="ar-SA" sz="2000" b="1" i="1" dirty="0" smtClean="0">
                          <a:solidFill>
                            <a:schemeClr val="tx1"/>
                          </a:solidFill>
                        </a:rPr>
                        <a:t>لا</a:t>
                      </a:r>
                      <a:endParaRPr lang="ar-SA" sz="20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2607487">
                <a:tc>
                  <a:txBody>
                    <a:bodyPr/>
                    <a:lstStyle/>
                    <a:p>
                      <a:pPr algn="r" rtl="1">
                        <a:buFont typeface="Arial" pitchFamily="34" charset="0"/>
                        <a:buChar char="•"/>
                      </a:pPr>
                      <a:r>
                        <a:rPr lang="ar-SA" sz="2000" b="1" i="1" dirty="0" smtClean="0">
                          <a:solidFill>
                            <a:schemeClr val="tx1"/>
                          </a:solidFill>
                        </a:rPr>
                        <a:t>هل موضوعي جذاب وممتع؟</a:t>
                      </a:r>
                    </a:p>
                    <a:p>
                      <a:pPr algn="r" rtl="1">
                        <a:buFont typeface="Arial" pitchFamily="34" charset="0"/>
                        <a:buChar char="•"/>
                      </a:pPr>
                      <a:r>
                        <a:rPr lang="ar-SA" sz="2000" b="1" i="1" dirty="0" smtClean="0">
                          <a:solidFill>
                            <a:schemeClr val="tx1"/>
                          </a:solidFill>
                        </a:rPr>
                        <a:t>هل يستطيع القارئ فهم موضوعي في يسر؟</a:t>
                      </a:r>
                    </a:p>
                    <a:p>
                      <a:pPr algn="r" rtl="1">
                        <a:buFont typeface="Arial" pitchFamily="34" charset="0"/>
                        <a:buChar char="•"/>
                      </a:pPr>
                      <a:r>
                        <a:rPr lang="ar-SA" sz="2000" b="1" i="1" dirty="0" smtClean="0">
                          <a:solidFill>
                            <a:schemeClr val="tx1"/>
                          </a:solidFill>
                        </a:rPr>
                        <a:t>هل</a:t>
                      </a:r>
                      <a:r>
                        <a:rPr lang="ar-SA" sz="2000" b="1" i="1" baseline="0" dirty="0" smtClean="0">
                          <a:solidFill>
                            <a:schemeClr val="tx1"/>
                          </a:solidFill>
                        </a:rPr>
                        <a:t> رتبت الفقرات بطريقة منطقية؟</a:t>
                      </a:r>
                    </a:p>
                    <a:p>
                      <a:pPr algn="r" rtl="1">
                        <a:buFont typeface="Arial" pitchFamily="34" charset="0"/>
                        <a:buChar char="•"/>
                      </a:pPr>
                      <a:r>
                        <a:rPr lang="ar-SA" sz="2000" b="1" i="1" baseline="0" dirty="0" smtClean="0">
                          <a:solidFill>
                            <a:schemeClr val="tx1"/>
                          </a:solidFill>
                        </a:rPr>
                        <a:t>هل استعملت كلمات تصويرية معبرة(تشبيهات)؟</a:t>
                      </a:r>
                    </a:p>
                    <a:p>
                      <a:pPr algn="r" rtl="1">
                        <a:buFont typeface="Arial" pitchFamily="34" charset="0"/>
                        <a:buChar char="•"/>
                      </a:pPr>
                      <a:r>
                        <a:rPr lang="ar-SA" sz="2000" b="1" i="1" baseline="0" dirty="0" smtClean="0">
                          <a:solidFill>
                            <a:schemeClr val="tx1"/>
                          </a:solidFill>
                        </a:rPr>
                        <a:t>هل ظهرت دقة الملاحظة والتصوير في أثناء الوصف؟</a:t>
                      </a:r>
                    </a:p>
                    <a:p>
                      <a:pPr algn="r" rtl="1">
                        <a:buFont typeface="Arial" pitchFamily="34" charset="0"/>
                        <a:buChar char="•"/>
                      </a:pPr>
                      <a:r>
                        <a:rPr lang="ar-SA" sz="2000" b="1" i="1" baseline="0" dirty="0" smtClean="0">
                          <a:solidFill>
                            <a:schemeClr val="tx1"/>
                          </a:solidFill>
                        </a:rPr>
                        <a:t>هل افتتاحية الموضوع مثيرة تشد القارئ؟</a:t>
                      </a:r>
                    </a:p>
                    <a:p>
                      <a:pPr algn="r" rtl="1">
                        <a:buFont typeface="Arial" pitchFamily="34" charset="0"/>
                        <a:buChar char="•"/>
                      </a:pPr>
                      <a:r>
                        <a:rPr lang="ar-SA" sz="2000" b="1" i="1" baseline="0" dirty="0" smtClean="0">
                          <a:solidFill>
                            <a:schemeClr val="tx1"/>
                          </a:solidFill>
                        </a:rPr>
                        <a:t>هل توافرت جميع عناصر نوع الوصف الذي اخترته(وصف مشاهد،شخصيات،حادثة)؟</a:t>
                      </a:r>
                    </a:p>
                    <a:p>
                      <a:pPr algn="r" rtl="1">
                        <a:buFont typeface="Arial" pitchFamily="34" charset="0"/>
                        <a:buChar char="•"/>
                      </a:pPr>
                      <a:r>
                        <a:rPr lang="ar-SA" sz="2000" b="1" i="1" baseline="0" dirty="0" smtClean="0">
                          <a:solidFill>
                            <a:schemeClr val="tx1"/>
                          </a:solidFill>
                        </a:rPr>
                        <a:t>هل استخدمت الحواس الخمس في وصف المشاهد؟</a:t>
                      </a:r>
                    </a:p>
                    <a:p>
                      <a:pPr algn="r" rtl="1">
                        <a:buFont typeface="Arial" pitchFamily="34" charset="0"/>
                        <a:buChar char="•"/>
                      </a:pPr>
                      <a:r>
                        <a:rPr lang="ar-SA" sz="2000" b="1" i="1" baseline="0" dirty="0" smtClean="0">
                          <a:solidFill>
                            <a:schemeClr val="tx1"/>
                          </a:solidFill>
                        </a:rPr>
                        <a:t>هل اعتمدت على التصوير الخيالي لا التقرير؟</a:t>
                      </a:r>
                    </a:p>
                    <a:p>
                      <a:pPr algn="r" rtl="1">
                        <a:buFont typeface="Arial" pitchFamily="34" charset="0"/>
                        <a:buChar char="•"/>
                      </a:pPr>
                      <a:r>
                        <a:rPr lang="ar-SA" sz="2000" b="1" i="1" baseline="0" dirty="0" smtClean="0">
                          <a:solidFill>
                            <a:schemeClr val="tx1"/>
                          </a:solidFill>
                        </a:rPr>
                        <a:t>هل امتزج الحس بالوجدان عند كتابتي؟</a:t>
                      </a:r>
                    </a:p>
                    <a:p>
                      <a:pPr algn="r" rtl="1">
                        <a:buFont typeface="Arial" pitchFamily="34" charset="0"/>
                        <a:buChar char="•"/>
                      </a:pPr>
                      <a:r>
                        <a:rPr lang="ar-SA" sz="2000" b="1" i="1" baseline="0" dirty="0" smtClean="0">
                          <a:solidFill>
                            <a:schemeClr val="tx1"/>
                          </a:solidFill>
                        </a:rPr>
                        <a:t>هل ألممت بجميع أجزاء الموضوع الرئيسة والفرعية؟</a:t>
                      </a:r>
                    </a:p>
                    <a:p>
                      <a:pPr algn="r" rtl="1">
                        <a:buFont typeface="Arial" pitchFamily="34" charset="0"/>
                        <a:buChar char="•"/>
                      </a:pPr>
                      <a:r>
                        <a:rPr lang="ar-SA" sz="2000" b="1" i="1" baseline="0" dirty="0" smtClean="0">
                          <a:solidFill>
                            <a:schemeClr val="tx1"/>
                          </a:solidFill>
                        </a:rPr>
                        <a:t>هل أجبت عن الاستفهامات الخمسة عند وصفي للحادثة؟</a:t>
                      </a:r>
                    </a:p>
                    <a:p>
                      <a:pPr algn="r" rtl="1">
                        <a:buFont typeface="Arial" pitchFamily="34" charset="0"/>
                        <a:buChar char="•"/>
                      </a:pPr>
                      <a:r>
                        <a:rPr lang="ar-SA" sz="2000" b="1" i="1" baseline="0" dirty="0" smtClean="0">
                          <a:solidFill>
                            <a:schemeClr val="tx1"/>
                          </a:solidFill>
                        </a:rPr>
                        <a:t>هل راعيت عند الكتابة التدرج وفق طريقة ترتيب الوصف المختارة؟</a:t>
                      </a:r>
                    </a:p>
                    <a:p>
                      <a:pPr algn="r" rtl="1">
                        <a:buFont typeface="Arial" pitchFamily="34" charset="0"/>
                        <a:buChar char="•"/>
                      </a:pPr>
                      <a:r>
                        <a:rPr lang="ar-SA" sz="2000" b="1" i="1" baseline="0" dirty="0" smtClean="0">
                          <a:solidFill>
                            <a:schemeClr val="tx1"/>
                          </a:solidFill>
                        </a:rPr>
                        <a:t>هل هناك أخطاء في الإملاء،قواعد النحو،علامات الترقيم؟(أصحح الأخطاء إن وجدت)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sz="20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sz="20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sz="20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809107" y="212454"/>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1</a:t>
            </a:r>
          </a:p>
          <a:p>
            <a:pPr algn="ctr"/>
            <a:endParaRPr lang="ar-SA" sz="2000" b="1" dirty="0">
              <a:solidFill>
                <a:schemeClr val="tx1"/>
              </a:solidFill>
            </a:endParaRPr>
          </a:p>
        </p:txBody>
      </p:sp>
      <p:sp>
        <p:nvSpPr>
          <p:cNvPr id="4" name="مربع نص 3"/>
          <p:cNvSpPr txBox="1"/>
          <p:nvPr/>
        </p:nvSpPr>
        <p:spPr>
          <a:xfrm>
            <a:off x="214282" y="210950"/>
            <a:ext cx="7572428" cy="3539430"/>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أ/أختار أحد الموضوعات التالية،لكتابة نص وصفي وفق المهارات التي درستها،مع توظيف كل ما تعلمته في الوحدة سابقاً:</a:t>
            </a:r>
          </a:p>
          <a:p>
            <a:pPr algn="ctr"/>
            <a:r>
              <a:rPr lang="ar-SA" sz="2800" b="1" dirty="0" smtClean="0">
                <a:solidFill>
                  <a:schemeClr val="tx2">
                    <a:lumMod val="75000"/>
                  </a:schemeClr>
                </a:solidFill>
                <a:effectLst>
                  <a:glow rad="63500">
                    <a:schemeClr val="accent6">
                      <a:satMod val="175000"/>
                      <a:alpha val="40000"/>
                    </a:schemeClr>
                  </a:glow>
                </a:effectLst>
              </a:rPr>
              <a:t>**على شاشات(التلفاز)نشاهد حوادث مؤلمة ومفرحة يتعرض لها البشر في كل مكان أصف إحداها وفق المهارات التي درستها.</a:t>
            </a:r>
          </a:p>
          <a:p>
            <a:pPr algn="ctr"/>
            <a:r>
              <a:rPr lang="ar-SA" sz="2800" b="1" dirty="0" smtClean="0">
                <a:solidFill>
                  <a:schemeClr val="tx2">
                    <a:lumMod val="75000"/>
                  </a:schemeClr>
                </a:solidFill>
                <a:effectLst>
                  <a:glow rad="63500">
                    <a:schemeClr val="accent6">
                      <a:satMod val="175000"/>
                      <a:alpha val="40000"/>
                    </a:schemeClr>
                  </a:glow>
                </a:effectLst>
              </a:rPr>
              <a:t>**موضوع مقترح مناسب للوصف غير ما ذكر.</a:t>
            </a:r>
          </a:p>
          <a:p>
            <a:pPr algn="ctr"/>
            <a:r>
              <a:rPr lang="ar-SA" sz="2800" b="1" dirty="0" smtClean="0">
                <a:solidFill>
                  <a:schemeClr val="tx2">
                    <a:lumMod val="75000"/>
                  </a:schemeClr>
                </a:solidFill>
                <a:effectLst>
                  <a:glow rad="63500">
                    <a:schemeClr val="accent6">
                      <a:satMod val="175000"/>
                      <a:alpha val="40000"/>
                    </a:schemeClr>
                  </a:glow>
                </a:effectLst>
              </a:rPr>
              <a:t>ب/أحول الموضوع الوصفي المكتوب إلى صورة مرسومة في الإطار التالي:</a:t>
            </a:r>
            <a:endParaRPr lang="ar-SA" sz="2800" b="1" dirty="0">
              <a:solidFill>
                <a:schemeClr val="tx2">
                  <a:lumMod val="75000"/>
                </a:schemeClr>
              </a:solidFill>
              <a:effectLst>
                <a:glow rad="63500">
                  <a:schemeClr val="accent6">
                    <a:satMod val="175000"/>
                    <a:alpha val="40000"/>
                  </a:schemeClr>
                </a:glow>
              </a:effectLst>
            </a:endParaRPr>
          </a:p>
        </p:txBody>
      </p:sp>
      <p:sp>
        <p:nvSpPr>
          <p:cNvPr id="5" name="مجسم مشطوف الحواف 4"/>
          <p:cNvSpPr/>
          <p:nvPr/>
        </p:nvSpPr>
        <p:spPr>
          <a:xfrm>
            <a:off x="2214546" y="3786190"/>
            <a:ext cx="4214842" cy="2571768"/>
          </a:xfrm>
          <a:prstGeom prst="bevel">
            <a:avLst/>
          </a:prstGeom>
          <a:solidFill>
            <a:schemeClr val="accent6">
              <a:lumMod val="40000"/>
              <a:lumOff val="60000"/>
            </a:schemeClr>
          </a:solidFill>
          <a:ln w="38100"/>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800" b="1" dirty="0" smtClean="0">
                <a:solidFill>
                  <a:schemeClr val="tx1"/>
                </a:solidFill>
                <a:effectLst>
                  <a:glow rad="228600">
                    <a:schemeClr val="accent3">
                      <a:satMod val="175000"/>
                      <a:alpha val="40000"/>
                    </a:schemeClr>
                  </a:glow>
                </a:effectLst>
              </a:rPr>
              <a:t>مهارة التحدث</a:t>
            </a:r>
          </a:p>
          <a:p>
            <a:pPr algn="ctr"/>
            <a:r>
              <a:rPr lang="ar-SA" sz="7200" b="1" dirty="0" smtClean="0">
                <a:solidFill>
                  <a:schemeClr val="tx1"/>
                </a:solidFill>
                <a:effectLst>
                  <a:glow rad="228600">
                    <a:schemeClr val="accent3">
                      <a:satMod val="175000"/>
                      <a:alpha val="40000"/>
                    </a:schemeClr>
                  </a:glow>
                </a:effectLst>
              </a:rPr>
              <a:t>(التحاور مع مجموعة داخل الصف)</a:t>
            </a:r>
            <a:endParaRPr lang="ar-SA" sz="7200" b="1" dirty="0">
              <a:solidFill>
                <a:schemeClr val="tx1"/>
              </a:solidFill>
              <a:effectLst>
                <a:glow rad="228600">
                  <a:schemeClr val="accent3">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7500958" y="214290"/>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4" name="مربع نص 3"/>
          <p:cNvSpPr txBox="1"/>
          <p:nvPr/>
        </p:nvSpPr>
        <p:spPr>
          <a:xfrm>
            <a:off x="714348" y="191136"/>
            <a:ext cx="6858048" cy="1384995"/>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أوضح رأيي حول شروط اختيار الصحبة الكريمة التي وردت في النص من حيث شمولها لكل شروط الصحبة،مع التعليل لما أقول: </a:t>
            </a:r>
          </a:p>
        </p:txBody>
      </p:sp>
      <p:sp>
        <p:nvSpPr>
          <p:cNvPr id="5" name="سحابة 4"/>
          <p:cNvSpPr/>
          <p:nvPr/>
        </p:nvSpPr>
        <p:spPr>
          <a:xfrm>
            <a:off x="7500958" y="1567093"/>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ثالثاً</a:t>
            </a:r>
            <a:endParaRPr lang="ar-SA" sz="2000" b="1" dirty="0">
              <a:solidFill>
                <a:schemeClr val="tx1"/>
              </a:solidFill>
            </a:endParaRPr>
          </a:p>
        </p:txBody>
      </p:sp>
      <p:sp>
        <p:nvSpPr>
          <p:cNvPr id="6" name="مربع نص 5"/>
          <p:cNvSpPr txBox="1"/>
          <p:nvPr/>
        </p:nvSpPr>
        <p:spPr>
          <a:xfrm>
            <a:off x="714348" y="1543939"/>
            <a:ext cx="6858048"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أشارك من بجواري في تدوين ما لاحظناه حول موقف الإسلام من مخالطة الناس،مع الاستعانة بالأسئلة المكتوبة:</a:t>
            </a:r>
          </a:p>
        </p:txBody>
      </p:sp>
      <p:sp>
        <p:nvSpPr>
          <p:cNvPr id="7" name="مخطط انسيابي: معالجة متعاقبة 6"/>
          <p:cNvSpPr/>
          <p:nvPr/>
        </p:nvSpPr>
        <p:spPr>
          <a:xfrm rot="21215979">
            <a:off x="1464193" y="2752321"/>
            <a:ext cx="6000792" cy="3535162"/>
          </a:xfrm>
          <a:prstGeom prst="flowChartAlternateProcess">
            <a:avLst/>
          </a:prstGeom>
          <a:solidFill>
            <a:schemeClr val="accent3">
              <a:lumMod val="40000"/>
              <a:lumOff val="60000"/>
            </a:schemeClr>
          </a:solidFill>
          <a:ln w="57150">
            <a:solidFill>
              <a:schemeClr val="accent2">
                <a:lumMod val="75000"/>
              </a:schemeClr>
            </a:solid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solidFill>
                  <a:schemeClr val="tx1"/>
                </a:solidFill>
              </a:rPr>
              <a:t>س1/هل يدعو الإسلام إلى التجمع والاختلاط بالناس؟</a:t>
            </a:r>
          </a:p>
          <a:p>
            <a:pPr algn="ctr"/>
            <a:r>
              <a:rPr lang="ar-SA" sz="2800" b="1" dirty="0" smtClean="0">
                <a:solidFill>
                  <a:schemeClr val="tx1"/>
                </a:solidFill>
              </a:rPr>
              <a:t>س2/هل يوصي الإسلام من يخالط الناس،بشيء معين؟</a:t>
            </a:r>
          </a:p>
          <a:p>
            <a:pPr algn="ctr"/>
            <a:r>
              <a:rPr lang="ar-SA" sz="2800" b="1" dirty="0" smtClean="0">
                <a:solidFill>
                  <a:schemeClr val="tx1"/>
                </a:solidFill>
              </a:rPr>
              <a:t>س3/متى يدعو الإسلام إلى اعتزال الناس؟</a:t>
            </a:r>
            <a:endParaRPr lang="ar-SA"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نجمة ذات 5 نقاط 2"/>
          <p:cNvSpPr/>
          <p:nvPr/>
        </p:nvSpPr>
        <p:spPr>
          <a:xfrm>
            <a:off x="7286644" y="214290"/>
            <a:ext cx="1428760" cy="500066"/>
          </a:xfrm>
          <a:prstGeom prst="star5">
            <a:avLst>
              <a:gd name="adj" fmla="val 39772"/>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التهيئة</a:t>
            </a:r>
            <a:endParaRPr lang="ar-SA" b="1" dirty="0">
              <a:solidFill>
                <a:schemeClr val="tx1"/>
              </a:solidFill>
            </a:endParaRPr>
          </a:p>
        </p:txBody>
      </p:sp>
      <p:sp>
        <p:nvSpPr>
          <p:cNvPr id="5" name="مربع نص 4"/>
          <p:cNvSpPr txBox="1"/>
          <p:nvPr/>
        </p:nvSpPr>
        <p:spPr>
          <a:xfrm>
            <a:off x="428596" y="191136"/>
            <a:ext cx="714380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1/أملأ الفقاعات الفارغة بما يناسبها من وجهة نظري:</a:t>
            </a:r>
            <a:endParaRPr lang="ar-SA" sz="2800" b="1" dirty="0">
              <a:solidFill>
                <a:schemeClr val="tx2">
                  <a:lumMod val="50000"/>
                </a:schemeClr>
              </a:solidFill>
              <a:effectLst>
                <a:glow rad="228600">
                  <a:schemeClr val="accent3">
                    <a:satMod val="175000"/>
                    <a:alpha val="40000"/>
                  </a:schemeClr>
                </a:glow>
              </a:effectLst>
            </a:endParaRPr>
          </a:p>
        </p:txBody>
      </p:sp>
      <p:sp>
        <p:nvSpPr>
          <p:cNvPr id="6" name="شكل بيضاوي 5"/>
          <p:cNvSpPr/>
          <p:nvPr/>
        </p:nvSpPr>
        <p:spPr>
          <a:xfrm>
            <a:off x="6357950" y="785794"/>
            <a:ext cx="2286016" cy="121444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solidFill>
                  <a:schemeClr val="tx1"/>
                </a:solidFill>
              </a:rPr>
              <a:t>تخيل شخصاً يحرق كل يوم خمسة ريالات،أتراه عاقلاً أم مجنوناً؟</a:t>
            </a:r>
            <a:endParaRPr lang="ar-SA" b="1" dirty="0">
              <a:solidFill>
                <a:schemeClr val="tx1"/>
              </a:solidFill>
            </a:endParaRPr>
          </a:p>
        </p:txBody>
      </p:sp>
      <p:sp>
        <p:nvSpPr>
          <p:cNvPr id="7" name="شكل بيضاوي 6"/>
          <p:cNvSpPr/>
          <p:nvPr/>
        </p:nvSpPr>
        <p:spPr>
          <a:xfrm>
            <a:off x="4429124" y="785794"/>
            <a:ext cx="2286016" cy="121444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solidFill>
                  <a:schemeClr val="tx1"/>
                </a:solidFill>
              </a:rPr>
              <a:t>............................................</a:t>
            </a:r>
            <a:endParaRPr lang="ar-SA" b="1" dirty="0">
              <a:solidFill>
                <a:schemeClr val="tx1"/>
              </a:solidFill>
            </a:endParaRPr>
          </a:p>
        </p:txBody>
      </p:sp>
      <p:sp>
        <p:nvSpPr>
          <p:cNvPr id="8" name="شكل بيضاوي 7"/>
          <p:cNvSpPr/>
          <p:nvPr/>
        </p:nvSpPr>
        <p:spPr>
          <a:xfrm>
            <a:off x="2071670" y="642918"/>
            <a:ext cx="2286016" cy="121444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solidFill>
                  <a:schemeClr val="tx1"/>
                </a:solidFill>
              </a:rPr>
              <a:t>طالما الأمر كذلك،أفلا تقلع عن التدخين يا صديقي العزيز؟</a:t>
            </a:r>
            <a:endParaRPr lang="ar-SA" b="1" dirty="0">
              <a:solidFill>
                <a:schemeClr val="tx1"/>
              </a:solidFill>
            </a:endParaRPr>
          </a:p>
        </p:txBody>
      </p:sp>
      <p:sp>
        <p:nvSpPr>
          <p:cNvPr id="9" name="شكل بيضاوي 8"/>
          <p:cNvSpPr/>
          <p:nvPr/>
        </p:nvSpPr>
        <p:spPr>
          <a:xfrm>
            <a:off x="214282" y="857232"/>
            <a:ext cx="2286016" cy="121444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solidFill>
                  <a:schemeClr val="tx1"/>
                </a:solidFill>
              </a:rPr>
              <a:t>...........................................</a:t>
            </a:r>
            <a:endParaRPr lang="ar-SA" b="1" dirty="0">
              <a:solidFill>
                <a:schemeClr val="tx1"/>
              </a:solidFill>
            </a:endParaRPr>
          </a:p>
        </p:txBody>
      </p:sp>
      <p:sp>
        <p:nvSpPr>
          <p:cNvPr id="10" name="مربع نص 9"/>
          <p:cNvSpPr txBox="1"/>
          <p:nvPr/>
        </p:nvSpPr>
        <p:spPr>
          <a:xfrm>
            <a:off x="500034" y="2041746"/>
            <a:ext cx="7858180" cy="1815882"/>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2/أملأ الفراغات التالية:</a:t>
            </a:r>
          </a:p>
          <a:p>
            <a:pPr algn="ctr"/>
            <a:r>
              <a:rPr lang="ar-SA" sz="2800" b="1" dirty="0" smtClean="0">
                <a:solidFill>
                  <a:schemeClr val="tx2">
                    <a:lumMod val="50000"/>
                  </a:schemeClr>
                </a:solidFill>
                <a:effectLst>
                  <a:glow rad="228600">
                    <a:schemeClr val="accent3">
                      <a:satMod val="175000"/>
                      <a:alpha val="40000"/>
                    </a:schemeClr>
                  </a:glow>
                </a:effectLst>
              </a:rPr>
              <a:t>أ)عناصر الاتصال في الموقف السابق هي:</a:t>
            </a:r>
          </a:p>
          <a:p>
            <a:pPr algn="ctr"/>
            <a:r>
              <a:rPr lang="ar-SA" sz="2800" b="1" dirty="0" smtClean="0">
                <a:solidFill>
                  <a:schemeClr val="tx2">
                    <a:lumMod val="50000"/>
                  </a:schemeClr>
                </a:solidFill>
                <a:effectLst>
                  <a:glow rad="228600">
                    <a:schemeClr val="accent3">
                      <a:satMod val="175000"/>
                      <a:alpha val="40000"/>
                    </a:schemeClr>
                  </a:glow>
                </a:effectLst>
              </a:rPr>
              <a:t>.................،...............،الرسالة(الموضوع)</a:t>
            </a:r>
          </a:p>
          <a:p>
            <a:pPr algn="ctr"/>
            <a:r>
              <a:rPr lang="ar-SA" sz="2800" b="1" dirty="0" smtClean="0">
                <a:solidFill>
                  <a:schemeClr val="tx2">
                    <a:lumMod val="50000"/>
                  </a:schemeClr>
                </a:solidFill>
                <a:effectLst>
                  <a:glow rad="228600">
                    <a:schemeClr val="accent3">
                      <a:satMod val="175000"/>
                      <a:alpha val="40000"/>
                    </a:schemeClr>
                  </a:glow>
                </a:effectLst>
              </a:rPr>
              <a:t>ب)الفن التواصلي في الموقف السابق هو:................</a:t>
            </a:r>
            <a:endParaRPr lang="ar-SA" sz="2800" b="1" dirty="0">
              <a:solidFill>
                <a:schemeClr val="tx2">
                  <a:lumMod val="50000"/>
                </a:schemeClr>
              </a:solidFill>
              <a:effectLst>
                <a:glow rad="228600">
                  <a:schemeClr val="accent3">
                    <a:satMod val="175000"/>
                    <a:alpha val="40000"/>
                  </a:schemeClr>
                </a:glow>
              </a:effectLst>
            </a:endParaRPr>
          </a:p>
        </p:txBody>
      </p:sp>
      <p:sp>
        <p:nvSpPr>
          <p:cNvPr id="11" name="مربع نص 10"/>
          <p:cNvSpPr txBox="1"/>
          <p:nvPr/>
        </p:nvSpPr>
        <p:spPr>
          <a:xfrm>
            <a:off x="642910" y="3760777"/>
            <a:ext cx="714380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1/أشاهد البرنامج المسجل على القرص المدمج،ثم أكمل مع مجموعتي المخطط أمامي:</a:t>
            </a:r>
            <a:endParaRPr lang="ar-SA" sz="2800" b="1" dirty="0">
              <a:solidFill>
                <a:schemeClr val="tx2">
                  <a:lumMod val="50000"/>
                </a:schemeClr>
              </a:solidFill>
              <a:effectLst>
                <a:glow rad="228600">
                  <a:schemeClr val="accent3">
                    <a:satMod val="175000"/>
                    <a:alpha val="40000"/>
                  </a:schemeClr>
                </a:glow>
              </a:effectLst>
            </a:endParaRPr>
          </a:p>
        </p:txBody>
      </p:sp>
      <p:sp>
        <p:nvSpPr>
          <p:cNvPr id="12" name="شكل بيضاوي 11"/>
          <p:cNvSpPr/>
          <p:nvPr/>
        </p:nvSpPr>
        <p:spPr>
          <a:xfrm>
            <a:off x="7786710" y="3903653"/>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13" name="مربع نص 12"/>
          <p:cNvSpPr txBox="1"/>
          <p:nvPr/>
        </p:nvSpPr>
        <p:spPr>
          <a:xfrm>
            <a:off x="3071802" y="4643447"/>
            <a:ext cx="2857520"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a:r>
              <a:rPr lang="ar-SA"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المناسبة(أهميته للمستمعين)</a:t>
            </a:r>
          </a:p>
          <a:p>
            <a:pPr algn="ctr"/>
            <a:r>
              <a:rPr lang="ar-SA"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p:txBody>
      </p:sp>
      <p:sp>
        <p:nvSpPr>
          <p:cNvPr id="14" name="مربع نص 13"/>
          <p:cNvSpPr txBox="1"/>
          <p:nvPr/>
        </p:nvSpPr>
        <p:spPr>
          <a:xfrm>
            <a:off x="5857884" y="5143512"/>
            <a:ext cx="2857520"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a:r>
              <a:rPr lang="ar-SA"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المعلومات والأفكار الأساسية فيه</a:t>
            </a:r>
          </a:p>
          <a:p>
            <a:pPr algn="ctr"/>
            <a:r>
              <a:rPr lang="ar-SA"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p:txBody>
      </p:sp>
      <p:sp>
        <p:nvSpPr>
          <p:cNvPr id="15" name="مربع نص 14"/>
          <p:cNvSpPr txBox="1"/>
          <p:nvPr/>
        </p:nvSpPr>
        <p:spPr>
          <a:xfrm>
            <a:off x="2928926" y="5935824"/>
            <a:ext cx="3214710"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a:r>
              <a:rPr lang="ar-SA"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الفكرة الجديدة التي يمكن إضافتها</a:t>
            </a:r>
          </a:p>
          <a:p>
            <a:pPr algn="ctr"/>
            <a:r>
              <a:rPr lang="ar-SA"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p:txBody>
      </p:sp>
      <p:sp>
        <p:nvSpPr>
          <p:cNvPr id="16" name="مربع نص 15"/>
          <p:cNvSpPr txBox="1"/>
          <p:nvPr/>
        </p:nvSpPr>
        <p:spPr>
          <a:xfrm>
            <a:off x="428596" y="5143512"/>
            <a:ext cx="2857520"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a:r>
              <a:rPr lang="ar-SA"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أساليب التأثير المستخدمة فيه</a:t>
            </a:r>
          </a:p>
          <a:p>
            <a:pPr algn="ctr"/>
            <a:r>
              <a:rPr lang="ar-SA"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fltVal val="0"/>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fltVal val="0"/>
                                          </p:val>
                                        </p:tav>
                                        <p:tav tm="100000">
                                          <p:val>
                                            <p:strVal val="#ppt_w"/>
                                          </p:val>
                                        </p:tav>
                                      </p:tavLst>
                                    </p:anim>
                                    <p:anim calcmode="lin" valueType="num">
                                      <p:cBhvr>
                                        <p:cTn id="16" dur="1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1"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زاوية مطوية 2"/>
          <p:cNvSpPr/>
          <p:nvPr/>
        </p:nvSpPr>
        <p:spPr>
          <a:xfrm rot="593922">
            <a:off x="1576476" y="783033"/>
            <a:ext cx="6218898" cy="5581981"/>
          </a:xfrm>
          <a:prstGeom prst="foldedCorner">
            <a:avLst>
              <a:gd name="adj" fmla="val 22381"/>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sz="3200" b="1" u="sng" dirty="0" smtClean="0">
              <a:solidFill>
                <a:schemeClr val="tx1"/>
              </a:solidFill>
            </a:endParaRPr>
          </a:p>
          <a:p>
            <a:pPr algn="ctr"/>
            <a:endParaRPr lang="ar-SA" sz="3200" b="1" u="sng" dirty="0" smtClean="0">
              <a:solidFill>
                <a:schemeClr val="tx1"/>
              </a:solidFill>
            </a:endParaRPr>
          </a:p>
          <a:p>
            <a:pPr algn="ctr"/>
            <a:endParaRPr lang="ar-SA" sz="3600" b="1" u="sng" dirty="0" smtClean="0">
              <a:solidFill>
                <a:schemeClr val="tx1"/>
              </a:solidFill>
            </a:endParaRPr>
          </a:p>
          <a:p>
            <a:pPr algn="ctr"/>
            <a:r>
              <a:rPr lang="ar-SA" sz="4400" b="1" u="sng" dirty="0" smtClean="0">
                <a:solidFill>
                  <a:schemeClr val="tx1"/>
                </a:solidFill>
              </a:rPr>
              <a:t>الحوار هو:</a:t>
            </a:r>
          </a:p>
          <a:p>
            <a:pPr algn="ctr">
              <a:buFontTx/>
              <a:buChar char="-"/>
            </a:pPr>
            <a:r>
              <a:rPr lang="ar-SA" sz="4400" b="1" dirty="0" smtClean="0">
                <a:solidFill>
                  <a:schemeClr val="tx1"/>
                </a:solidFill>
              </a:rPr>
              <a:t>محادثة بين طرفين أو أكثر،تتنامى من خلالها أفكار الموضوع المطروح حتى تتضح جوانبها</a:t>
            </a:r>
          </a:p>
          <a:p>
            <a:pPr algn="ctr"/>
            <a:r>
              <a:rPr lang="ar-SA" sz="3200" b="1" dirty="0" smtClean="0">
                <a:solidFill>
                  <a:schemeClr val="tx1"/>
                </a:solidFill>
              </a:rPr>
              <a:t>*******</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285720" y="71414"/>
            <a:ext cx="8143932"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2/أعيد مع من بجواري تمثيل مقطع من البرنامج السابق مع مراعاة آداب الحوار التي درستها،ثم أدون ملحوظاتي في الجدول المعطى:</a:t>
            </a:r>
            <a:endParaRPr lang="ar-SA" sz="2800" b="1" dirty="0">
              <a:solidFill>
                <a:schemeClr val="tx2">
                  <a:lumMod val="50000"/>
                </a:schemeClr>
              </a:solidFill>
              <a:effectLst>
                <a:glow rad="228600">
                  <a:schemeClr val="accent3">
                    <a:satMod val="175000"/>
                    <a:alpha val="40000"/>
                  </a:schemeClr>
                </a:glow>
              </a:effectLst>
            </a:endParaRPr>
          </a:p>
        </p:txBody>
      </p:sp>
      <p:graphicFrame>
        <p:nvGraphicFramePr>
          <p:cNvPr id="4" name="جدول 3"/>
          <p:cNvGraphicFramePr>
            <a:graphicFrameLocks noGrp="1"/>
          </p:cNvGraphicFramePr>
          <p:nvPr/>
        </p:nvGraphicFramePr>
        <p:xfrm>
          <a:off x="714345" y="1071546"/>
          <a:ext cx="7858183" cy="2529840"/>
        </p:xfrm>
        <a:graphic>
          <a:graphicData uri="http://schemas.openxmlformats.org/drawingml/2006/table">
            <a:tbl>
              <a:tblPr rtl="1" firstRow="1" bandRow="1">
                <a:tableStyleId>{21E4AEA4-8DFA-4A89-87EB-49C32662AFE0}</a:tableStyleId>
              </a:tblPr>
              <a:tblGrid>
                <a:gridCol w="4777135"/>
                <a:gridCol w="918072"/>
                <a:gridCol w="1182602"/>
                <a:gridCol w="980374"/>
              </a:tblGrid>
              <a:tr h="2357454">
                <a:tc>
                  <a:txBody>
                    <a:bodyPr/>
                    <a:lstStyle/>
                    <a:p>
                      <a:pPr algn="ctr" rtl="1"/>
                      <a:r>
                        <a:rPr lang="ar-SA" sz="2000" dirty="0" smtClean="0">
                          <a:solidFill>
                            <a:schemeClr val="tx1"/>
                          </a:solidFill>
                        </a:rPr>
                        <a:t>المهارات</a:t>
                      </a:r>
                    </a:p>
                    <a:p>
                      <a:pPr algn="ctr" rtl="1"/>
                      <a:r>
                        <a:rPr lang="ar-SA" sz="2000" dirty="0" smtClean="0">
                          <a:solidFill>
                            <a:schemeClr val="tx1"/>
                          </a:solidFill>
                        </a:rPr>
                        <a:t>*تقدير آراء</a:t>
                      </a:r>
                      <a:r>
                        <a:rPr lang="ar-SA" sz="2000" baseline="0" dirty="0" smtClean="0">
                          <a:solidFill>
                            <a:schemeClr val="tx1"/>
                          </a:solidFill>
                        </a:rPr>
                        <a:t> الآخرين واحترام أفكارهم وآرائهم.</a:t>
                      </a:r>
                    </a:p>
                    <a:p>
                      <a:pPr algn="ctr" rtl="1"/>
                      <a:r>
                        <a:rPr lang="ar-SA" sz="2000" baseline="0" dirty="0" smtClean="0">
                          <a:solidFill>
                            <a:schemeClr val="tx1"/>
                          </a:solidFill>
                        </a:rPr>
                        <a:t>*الإنصات الجيد إلى المتحدث.</a:t>
                      </a:r>
                    </a:p>
                    <a:p>
                      <a:pPr algn="ctr" rtl="1"/>
                      <a:r>
                        <a:rPr lang="ar-SA" sz="2000" baseline="0" dirty="0" smtClean="0">
                          <a:solidFill>
                            <a:schemeClr val="tx1"/>
                          </a:solidFill>
                        </a:rPr>
                        <a:t>*تنوع أساليب التأثير والإقناع.</a:t>
                      </a:r>
                    </a:p>
                    <a:p>
                      <a:pPr algn="ctr" rtl="1"/>
                      <a:r>
                        <a:rPr lang="ar-SA" sz="2000" baseline="0" dirty="0" smtClean="0">
                          <a:solidFill>
                            <a:schemeClr val="tx1"/>
                          </a:solidFill>
                        </a:rPr>
                        <a:t>*الطلاقة في الحديث،واستخدام اللغة الفصحى.</a:t>
                      </a:r>
                    </a:p>
                    <a:p>
                      <a:pPr algn="ctr" rtl="1"/>
                      <a:r>
                        <a:rPr lang="ar-SA" sz="2000" baseline="0" dirty="0" smtClean="0">
                          <a:solidFill>
                            <a:schemeClr val="tx1"/>
                          </a:solidFill>
                        </a:rPr>
                        <a:t>*استخدام تعابير الوجه وحركات الجسد المناسبة للحديث.</a:t>
                      </a:r>
                    </a:p>
                    <a:p>
                      <a:pPr algn="ctr" rtl="1"/>
                      <a:r>
                        <a:rPr lang="ar-SA" sz="2000" baseline="0" dirty="0" smtClean="0">
                          <a:solidFill>
                            <a:schemeClr val="tx1"/>
                          </a:solidFill>
                        </a:rPr>
                        <a:t>ملاءمة درجة الصوت ونبرته للحديث.</a:t>
                      </a:r>
                    </a:p>
                    <a:p>
                      <a:pPr algn="ctr" rtl="1"/>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path path="circle">
                        <a:fillToRect l="100000" t="100000"/>
                      </a:path>
                      <a:tileRect r="-100000" b="-100000"/>
                    </a:gradFill>
                  </a:tcPr>
                </a:tc>
                <a:tc>
                  <a:txBody>
                    <a:bodyPr/>
                    <a:lstStyle/>
                    <a:p>
                      <a:pPr algn="ctr" rtl="1"/>
                      <a:r>
                        <a:rPr lang="ar-SA" sz="1600" dirty="0" smtClean="0">
                          <a:solidFill>
                            <a:schemeClr val="tx1"/>
                          </a:solidFill>
                        </a:rPr>
                        <a:t>متوافرة</a:t>
                      </a:r>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path path="circle">
                        <a:fillToRect l="100000" t="100000"/>
                      </a:path>
                      <a:tileRect r="-100000" b="-100000"/>
                    </a:gradFill>
                  </a:tcPr>
                </a:tc>
                <a:tc>
                  <a:txBody>
                    <a:bodyPr/>
                    <a:lstStyle/>
                    <a:p>
                      <a:pPr algn="ctr" rtl="1"/>
                      <a:r>
                        <a:rPr lang="ar-SA" sz="1600" dirty="0" smtClean="0">
                          <a:solidFill>
                            <a:schemeClr val="tx1"/>
                          </a:solidFill>
                        </a:rPr>
                        <a:t>غير</a:t>
                      </a:r>
                      <a:r>
                        <a:rPr lang="ar-SA" sz="1600" baseline="0" dirty="0" smtClean="0">
                          <a:solidFill>
                            <a:schemeClr val="tx1"/>
                          </a:solidFill>
                        </a:rPr>
                        <a:t> متوافرة</a:t>
                      </a:r>
                      <a:endParaRPr lang="ar-SA"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path path="circle">
                        <a:fillToRect l="100000" t="100000"/>
                      </a:path>
                      <a:tileRect r="-100000" b="-100000"/>
                    </a:gradFill>
                  </a:tcPr>
                </a:tc>
                <a:tc>
                  <a:txBody>
                    <a:bodyPr/>
                    <a:lstStyle/>
                    <a:p>
                      <a:pPr algn="ctr" rtl="1"/>
                      <a:r>
                        <a:rPr lang="ar-SA" sz="1600" dirty="0" smtClean="0">
                          <a:solidFill>
                            <a:schemeClr val="tx1"/>
                          </a:solidFill>
                        </a:rPr>
                        <a:t>إلى حد ما</a:t>
                      </a:r>
                      <a:endParaRPr lang="ar-SA"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path path="circle">
                        <a:fillToRect l="100000" t="100000"/>
                      </a:path>
                      <a:tileRect r="-100000" b="-100000"/>
                    </a:gradFill>
                  </a:tcPr>
                </a:tc>
              </a:tr>
            </a:tbl>
          </a:graphicData>
        </a:graphic>
      </p:graphicFrame>
      <p:sp>
        <p:nvSpPr>
          <p:cNvPr id="5" name="مربع نص 4"/>
          <p:cNvSpPr txBox="1"/>
          <p:nvPr/>
        </p:nvSpPr>
        <p:spPr>
          <a:xfrm>
            <a:off x="1857356" y="3620160"/>
            <a:ext cx="5214974"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أقرأ العبارة التالية،ثم أجيب عن المطلوب:</a:t>
            </a:r>
            <a:endParaRPr lang="ar-SA" sz="2800" b="1" dirty="0">
              <a:solidFill>
                <a:schemeClr val="tx2">
                  <a:lumMod val="50000"/>
                </a:schemeClr>
              </a:solidFill>
              <a:effectLst>
                <a:glow rad="228600">
                  <a:schemeClr val="accent3">
                    <a:satMod val="175000"/>
                    <a:alpha val="40000"/>
                  </a:schemeClr>
                </a:glow>
              </a:effectLst>
            </a:endParaRPr>
          </a:p>
        </p:txBody>
      </p:sp>
      <p:sp>
        <p:nvSpPr>
          <p:cNvPr id="6" name="شكل بيضاوي 5"/>
          <p:cNvSpPr/>
          <p:nvPr/>
        </p:nvSpPr>
        <p:spPr>
          <a:xfrm>
            <a:off x="7143768" y="3714752"/>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7" name="تمرير أفقي 6"/>
          <p:cNvSpPr/>
          <p:nvPr/>
        </p:nvSpPr>
        <p:spPr>
          <a:xfrm>
            <a:off x="928662" y="4214818"/>
            <a:ext cx="7143800" cy="2071702"/>
          </a:xfrm>
          <a:prstGeom prst="horizontalScroll">
            <a:avLst>
              <a:gd name="adj" fmla="val 18017"/>
            </a:avLst>
          </a:prstGeom>
          <a:solidFill>
            <a:srgbClr val="D43873"/>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يقضي أكثر الشباب جُلّ أوقاتهم في التعامل مع الجوالات أو السيارات أو المواقع أو غير ذلك،مما يحزن القلب ويكدر الخاطر. </a:t>
            </a:r>
            <a:endParaRPr lang="ar-SA"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357158" y="331753"/>
            <a:ext cx="8286808"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أ/أحدد لمحاوري النقاط التي أود طرحها عليه حول ما سبق،ثم أصوغ أسئلة مناسبة لها،على غرار المثال:</a:t>
            </a:r>
            <a:endParaRPr lang="ar-SA" sz="2800" b="1" dirty="0">
              <a:solidFill>
                <a:schemeClr val="tx2">
                  <a:lumMod val="50000"/>
                </a:schemeClr>
              </a:solidFill>
              <a:effectLst>
                <a:glow rad="228600">
                  <a:schemeClr val="accent3">
                    <a:satMod val="175000"/>
                    <a:alpha val="40000"/>
                  </a:schemeClr>
                </a:glow>
              </a:effectLst>
            </a:endParaRPr>
          </a:p>
        </p:txBody>
      </p:sp>
      <p:graphicFrame>
        <p:nvGraphicFramePr>
          <p:cNvPr id="4" name="جدول 3"/>
          <p:cNvGraphicFramePr>
            <a:graphicFrameLocks noGrp="1"/>
          </p:cNvGraphicFramePr>
          <p:nvPr/>
        </p:nvGraphicFramePr>
        <p:xfrm>
          <a:off x="928662" y="1493512"/>
          <a:ext cx="7215238" cy="792480"/>
        </p:xfrm>
        <a:graphic>
          <a:graphicData uri="http://schemas.openxmlformats.org/drawingml/2006/table">
            <a:tbl>
              <a:tblPr rtl="1" firstRow="1" bandRow="1">
                <a:tableStyleId>{21E4AEA4-8DFA-4A89-87EB-49C32662AFE0}</a:tableStyleId>
              </a:tblPr>
              <a:tblGrid>
                <a:gridCol w="3607619"/>
                <a:gridCol w="3607619"/>
              </a:tblGrid>
              <a:tr h="370840">
                <a:tc>
                  <a:txBody>
                    <a:bodyPr/>
                    <a:lstStyle/>
                    <a:p>
                      <a:pPr algn="ctr" rtl="1"/>
                      <a:r>
                        <a:rPr lang="ar-SA" sz="2000" b="1" i="1" dirty="0" smtClean="0">
                          <a:solidFill>
                            <a:schemeClr val="tx1"/>
                          </a:solidFill>
                        </a:rPr>
                        <a:t>النقاط(محاور الموضوع)</a:t>
                      </a:r>
                      <a:endParaRPr lang="ar-SA" sz="2000" b="1" i="1" dirty="0">
                        <a:solidFill>
                          <a:schemeClr val="tx1"/>
                        </a:solidFill>
                      </a:endParaRPr>
                    </a:p>
                  </a:txBody>
                  <a:tcPr/>
                </a:tc>
                <a:tc>
                  <a:txBody>
                    <a:bodyPr/>
                    <a:lstStyle/>
                    <a:p>
                      <a:pPr algn="ctr" rtl="1"/>
                      <a:r>
                        <a:rPr lang="ar-SA" sz="2000" b="1" i="1" dirty="0" smtClean="0">
                          <a:solidFill>
                            <a:schemeClr val="tx1"/>
                          </a:solidFill>
                        </a:rPr>
                        <a:t>الأسئلة</a:t>
                      </a:r>
                      <a:endParaRPr lang="ar-SA" sz="2000" b="1" i="1" dirty="0">
                        <a:solidFill>
                          <a:schemeClr val="tx1"/>
                        </a:solidFill>
                      </a:endParaRPr>
                    </a:p>
                  </a:txBody>
                  <a:tcPr/>
                </a:tc>
              </a:tr>
              <a:tr h="370840">
                <a:tc>
                  <a:txBody>
                    <a:bodyPr/>
                    <a:lstStyle/>
                    <a:p>
                      <a:pPr algn="ctr" rtl="1"/>
                      <a:r>
                        <a:rPr lang="ar-SA" sz="2000" b="1" i="1" dirty="0" smtClean="0">
                          <a:solidFill>
                            <a:schemeClr val="tx1"/>
                          </a:solidFill>
                        </a:rPr>
                        <a:t>كيفية قضاء الشباب أوقاتهم</a:t>
                      </a:r>
                      <a:endParaRPr lang="ar-SA" sz="2000" b="1" i="1" dirty="0">
                        <a:solidFill>
                          <a:schemeClr val="tx1"/>
                        </a:solidFill>
                      </a:endParaRPr>
                    </a:p>
                  </a:txBody>
                  <a:tcPr/>
                </a:tc>
                <a:tc>
                  <a:txBody>
                    <a:bodyPr/>
                    <a:lstStyle/>
                    <a:p>
                      <a:pPr algn="ctr" rtl="1"/>
                      <a:r>
                        <a:rPr lang="ar-SA" sz="2000" b="1" i="1" dirty="0" smtClean="0">
                          <a:solidFill>
                            <a:schemeClr val="tx1"/>
                          </a:solidFill>
                        </a:rPr>
                        <a:t>كيف يقضي الشباب</a:t>
                      </a:r>
                      <a:r>
                        <a:rPr lang="ar-SA" sz="2000" b="1" i="1" baseline="0" dirty="0" smtClean="0">
                          <a:solidFill>
                            <a:schemeClr val="tx1"/>
                          </a:solidFill>
                        </a:rPr>
                        <a:t> أوقاتهم؟</a:t>
                      </a:r>
                      <a:endParaRPr lang="ar-SA" sz="2000" b="1" i="1" dirty="0">
                        <a:solidFill>
                          <a:schemeClr val="tx1"/>
                        </a:solidFill>
                      </a:endParaRPr>
                    </a:p>
                  </a:txBody>
                  <a:tcPr/>
                </a:tc>
              </a:tr>
            </a:tbl>
          </a:graphicData>
        </a:graphic>
      </p:graphicFrame>
      <p:sp>
        <p:nvSpPr>
          <p:cNvPr id="5" name="مربع نص 4"/>
          <p:cNvSpPr txBox="1"/>
          <p:nvPr/>
        </p:nvSpPr>
        <p:spPr>
          <a:xfrm>
            <a:off x="357158" y="2677911"/>
            <a:ext cx="8286808" cy="3108543"/>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ب/أتوقع من الشباب أن يجيبوا عن الأسئلة السابقة بما يلي،ثم أحاول إقناعهم:</a:t>
            </a:r>
          </a:p>
          <a:p>
            <a:pPr algn="ctr"/>
            <a:r>
              <a:rPr lang="ar-SA" sz="2800" b="1" dirty="0" smtClean="0">
                <a:solidFill>
                  <a:srgbClr val="C00000"/>
                </a:solidFill>
                <a:effectLst>
                  <a:glow rad="228600">
                    <a:schemeClr val="accent3">
                      <a:satMod val="175000"/>
                      <a:alpha val="40000"/>
                    </a:schemeClr>
                  </a:glow>
                </a:effectLst>
              </a:rPr>
              <a:t>*أليس من حقنا أن نستمتع بهذه المرحلة من عمرنا كما يحلو لنا؟</a:t>
            </a:r>
          </a:p>
          <a:p>
            <a:pPr algn="ctr"/>
            <a:r>
              <a:rPr lang="ar-SA" sz="2800" b="1" dirty="0" smtClean="0">
                <a:solidFill>
                  <a:srgbClr val="C00000"/>
                </a:solidFill>
                <a:effectLst>
                  <a:glow rad="228600">
                    <a:schemeClr val="accent3">
                      <a:satMod val="175000"/>
                      <a:alpha val="40000"/>
                    </a:schemeClr>
                  </a:glow>
                </a:effectLst>
              </a:rPr>
              <a:t>*لقد تغيرت الظروف والأحوال في عصرنا الجديد،فما كان مناسباً لكم لم يعد مناسباً لنا اليوم.</a:t>
            </a:r>
          </a:p>
          <a:p>
            <a:pPr algn="ctr"/>
            <a:r>
              <a:rPr lang="ar-SA" sz="2800" b="1" dirty="0" smtClean="0">
                <a:solidFill>
                  <a:srgbClr val="C00000"/>
                </a:solidFill>
                <a:effectLst>
                  <a:glow rad="228600">
                    <a:schemeClr val="accent3">
                      <a:satMod val="175000"/>
                      <a:alpha val="40000"/>
                    </a:schemeClr>
                  </a:glow>
                </a:effectLst>
              </a:rPr>
              <a:t>*هل تريد أن تكون حياتنا كلها جداً وعملاً لا هزل فيها ولا ضحك؟</a:t>
            </a:r>
          </a:p>
          <a:p>
            <a:pPr algn="ctr"/>
            <a:r>
              <a:rPr lang="ar-SA" sz="2800" b="1" dirty="0" smtClean="0">
                <a:solidFill>
                  <a:srgbClr val="C00000"/>
                </a:solidFill>
                <a:effectLst>
                  <a:glow rad="228600">
                    <a:schemeClr val="accent3">
                      <a:satMod val="175000"/>
                      <a:alpha val="40000"/>
                    </a:schemeClr>
                  </a:glow>
                </a:effectLst>
              </a:rPr>
              <a:t>*إجابات أخرى أتوقعها من الشباب..........................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1500166" y="262574"/>
            <a:ext cx="6286544"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2)أتبادل الأدوار مع مجموعتي في تنفيذ ما يلي:</a:t>
            </a:r>
            <a:endParaRPr lang="ar-SA" sz="2800" b="1" dirty="0">
              <a:solidFill>
                <a:schemeClr val="tx2">
                  <a:lumMod val="50000"/>
                </a:schemeClr>
              </a:solidFill>
              <a:effectLst>
                <a:glow rad="228600">
                  <a:schemeClr val="accent3">
                    <a:satMod val="175000"/>
                    <a:alpha val="40000"/>
                  </a:schemeClr>
                </a:glow>
              </a:effectLst>
            </a:endParaRPr>
          </a:p>
        </p:txBody>
      </p:sp>
      <p:sp>
        <p:nvSpPr>
          <p:cNvPr id="4" name="مربع نص 3"/>
          <p:cNvSpPr txBox="1"/>
          <p:nvPr/>
        </p:nvSpPr>
        <p:spPr>
          <a:xfrm>
            <a:off x="357158" y="882924"/>
            <a:ext cx="8429684" cy="4832092"/>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أ/أتوقع مع محاوري طلب استيضاح النقاط التالية:</a:t>
            </a:r>
          </a:p>
          <a:p>
            <a:pPr algn="ctr"/>
            <a:r>
              <a:rPr lang="ar-SA" sz="2800" b="1" dirty="0" smtClean="0">
                <a:solidFill>
                  <a:srgbClr val="C00000"/>
                </a:solidFill>
                <a:effectLst>
                  <a:glow rad="228600">
                    <a:schemeClr val="accent3">
                      <a:satMod val="175000"/>
                      <a:alpha val="40000"/>
                    </a:schemeClr>
                  </a:glow>
                </a:effectLst>
              </a:rPr>
              <a:t>*التأثير الإيجابي لارتياد الشباب مقاهي الإنترنت.</a:t>
            </a:r>
          </a:p>
          <a:p>
            <a:pPr algn="ctr"/>
            <a:r>
              <a:rPr lang="ar-SA" sz="2800" b="1" dirty="0" smtClean="0">
                <a:solidFill>
                  <a:srgbClr val="C00000"/>
                </a:solidFill>
                <a:effectLst>
                  <a:glow rad="228600">
                    <a:schemeClr val="accent3">
                      <a:satMod val="175000"/>
                      <a:alpha val="40000"/>
                    </a:schemeClr>
                  </a:glow>
                </a:effectLst>
              </a:rPr>
              <a:t>*التعدي على حرية الآخرين برفع صوت المذياع أو أجهزة التسجيل عالياً في المنزل،أو في أثناء قيادة السيارات.</a:t>
            </a:r>
          </a:p>
          <a:p>
            <a:pPr algn="ctr"/>
            <a:r>
              <a:rPr lang="ar-SA" sz="2800" b="1" dirty="0" smtClean="0">
                <a:solidFill>
                  <a:schemeClr val="tx2">
                    <a:lumMod val="50000"/>
                  </a:schemeClr>
                </a:solidFill>
                <a:effectLst>
                  <a:glow rad="228600">
                    <a:schemeClr val="accent3">
                      <a:satMod val="175000"/>
                      <a:alpha val="40000"/>
                    </a:schemeClr>
                  </a:glow>
                </a:effectLst>
              </a:rPr>
              <a:t>ب/كيف سأقنعهم فيما سبق؟</a:t>
            </a:r>
          </a:p>
          <a:p>
            <a:pPr algn="ctr"/>
            <a:r>
              <a:rPr lang="ar-SA" sz="2800" b="1" dirty="0" smtClean="0">
                <a:solidFill>
                  <a:schemeClr val="tx2">
                    <a:lumMod val="50000"/>
                  </a:schemeClr>
                </a:solidFill>
                <a:effectLst>
                  <a:glow rad="228600">
                    <a:schemeClr val="accent3">
                      <a:satMod val="175000"/>
                      <a:alpha val="40000"/>
                    </a:schemeClr>
                  </a:glow>
                </a:effectLst>
              </a:rPr>
              <a:t>ج/أتوقع من محاوري طرح أمثلة أخرى عن استغلال الوقت بطريقة سيئة،ثم أناقشه فيها:</a:t>
            </a:r>
          </a:p>
          <a:p>
            <a:pPr algn="ctr"/>
            <a:r>
              <a:rPr lang="ar-SA" sz="2800" b="1" dirty="0" smtClean="0">
                <a:solidFill>
                  <a:srgbClr val="C00000"/>
                </a:solidFill>
                <a:effectLst>
                  <a:glow rad="228600">
                    <a:schemeClr val="accent3">
                      <a:satMod val="175000"/>
                      <a:alpha val="40000"/>
                    </a:schemeClr>
                  </a:glow>
                </a:effectLst>
              </a:rPr>
              <a:t>*مضايقة الآخرين في الطرقات والأسواق والحدائق.</a:t>
            </a:r>
          </a:p>
          <a:p>
            <a:pPr algn="ctr"/>
            <a:r>
              <a:rPr lang="ar-SA" sz="2800" b="1" dirty="0" smtClean="0">
                <a:solidFill>
                  <a:srgbClr val="C00000"/>
                </a:solidFill>
                <a:effectLst>
                  <a:glow rad="228600">
                    <a:schemeClr val="accent3">
                      <a:satMod val="175000"/>
                      <a:alpha val="40000"/>
                    </a:schemeClr>
                  </a:glow>
                </a:effectLst>
              </a:rPr>
              <a:t>*قراءة القصص والمجلات الرخيصة.</a:t>
            </a:r>
          </a:p>
          <a:p>
            <a:pPr algn="ctr"/>
            <a:r>
              <a:rPr lang="ar-SA" sz="2800" b="1" dirty="0" smtClean="0">
                <a:solidFill>
                  <a:srgbClr val="C00000"/>
                </a:solidFill>
                <a:effectLst>
                  <a:glow rad="228600">
                    <a:schemeClr val="accent3">
                      <a:satMod val="175000"/>
                      <a:alpha val="40000"/>
                    </a:schemeClr>
                  </a:glow>
                </a:effectLst>
              </a:rPr>
              <a:t>*إتلاف بعض المرافق المدرسية أو الحكومية(كسد النوافذ،تحطيم المقاعد)</a:t>
            </a:r>
            <a:endParaRPr lang="ar-SA" sz="2800" b="1" dirty="0">
              <a:solidFill>
                <a:srgbClr val="C00000"/>
              </a:solidFill>
              <a:effectLst>
                <a:glow rad="228600">
                  <a:schemeClr val="accent3">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285720" y="142852"/>
            <a:ext cx="7929618" cy="3970318"/>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1/أستعين بالرمزين(</a:t>
            </a:r>
            <a:r>
              <a:rPr lang="ar-SA" sz="2800" b="1" dirty="0" smtClean="0">
                <a:solidFill>
                  <a:schemeClr val="tx2">
                    <a:lumMod val="50000"/>
                  </a:schemeClr>
                </a:solidFill>
                <a:effectLst>
                  <a:glow rad="228600">
                    <a:schemeClr val="accent3">
                      <a:satMod val="175000"/>
                      <a:alpha val="40000"/>
                    </a:schemeClr>
                  </a:glow>
                </a:effectLst>
                <a:sym typeface="Wingdings"/>
              </a:rPr>
              <a:t>،)في تصنيف الأفكار المعطاة إلى ما يستحسن ومالا يستحسن،مع التعليق شفهياً:</a:t>
            </a:r>
          </a:p>
          <a:p>
            <a:r>
              <a:rPr lang="ar-SA" sz="2800" b="1" dirty="0" smtClean="0">
                <a:solidFill>
                  <a:srgbClr val="C00000"/>
                </a:solidFill>
                <a:effectLst>
                  <a:glow rad="228600">
                    <a:schemeClr val="accent3">
                      <a:satMod val="175000"/>
                      <a:alpha val="40000"/>
                    </a:schemeClr>
                  </a:glow>
                </a:effectLst>
                <a:sym typeface="Wingdings"/>
              </a:rPr>
              <a:t>*الصداقة في جوهرها الأصيل تحسب بالأرقام لا بالأفعال.(   )</a:t>
            </a:r>
          </a:p>
          <a:p>
            <a:r>
              <a:rPr lang="ar-SA" sz="2800" b="1" dirty="0" smtClean="0">
                <a:solidFill>
                  <a:srgbClr val="C00000"/>
                </a:solidFill>
                <a:effectLst>
                  <a:glow rad="228600">
                    <a:schemeClr val="accent3">
                      <a:satMod val="175000"/>
                      <a:alpha val="40000"/>
                    </a:schemeClr>
                  </a:glow>
                </a:effectLst>
                <a:sym typeface="Wingdings"/>
              </a:rPr>
              <a:t>*الصعاب والعقبات تهون إذا هيأ الإنسان نفسه لمواجهتها وتوقع حصولها(   )</a:t>
            </a:r>
          </a:p>
          <a:p>
            <a:r>
              <a:rPr lang="ar-SA" sz="2800" b="1" dirty="0" smtClean="0">
                <a:solidFill>
                  <a:srgbClr val="C00000"/>
                </a:solidFill>
                <a:effectLst>
                  <a:glow rad="228600">
                    <a:schemeClr val="accent3">
                      <a:satMod val="175000"/>
                      <a:alpha val="40000"/>
                    </a:schemeClr>
                  </a:glow>
                </a:effectLst>
                <a:sym typeface="Wingdings"/>
              </a:rPr>
              <a:t>*من السخرية أن نستمع لحديث الكبار عن روعة الماضي وما فيه،وننسى روعة المستقبل(   )</a:t>
            </a:r>
          </a:p>
          <a:p>
            <a:r>
              <a:rPr lang="ar-SA" sz="2800" b="1" dirty="0" smtClean="0">
                <a:solidFill>
                  <a:srgbClr val="C00000"/>
                </a:solidFill>
                <a:effectLst>
                  <a:glow rad="228600">
                    <a:schemeClr val="accent3">
                      <a:satMod val="175000"/>
                      <a:alpha val="40000"/>
                    </a:schemeClr>
                  </a:glow>
                </a:effectLst>
                <a:sym typeface="Wingdings"/>
              </a:rPr>
              <a:t>*الشباب مرحلة مليئة بالحياة،فإذا ضحك الشاب ضحك عالياً،وإذا نكت نكت مسموعاً،وإذا طمح جمح،ولا يبالي بشيء.(   )</a:t>
            </a:r>
            <a:endParaRPr lang="ar-SA" sz="2800" b="1" dirty="0">
              <a:solidFill>
                <a:srgbClr val="C00000"/>
              </a:solidFill>
              <a:effectLst>
                <a:glow rad="228600">
                  <a:schemeClr val="accent3">
                    <a:satMod val="175000"/>
                    <a:alpha val="40000"/>
                  </a:schemeClr>
                </a:glow>
              </a:effectLst>
            </a:endParaRPr>
          </a:p>
        </p:txBody>
      </p:sp>
      <p:sp>
        <p:nvSpPr>
          <p:cNvPr id="4" name="شكل بيضاوي 3"/>
          <p:cNvSpPr/>
          <p:nvPr/>
        </p:nvSpPr>
        <p:spPr>
          <a:xfrm>
            <a:off x="7858148" y="285728"/>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ثالثاً</a:t>
            </a:r>
            <a:endParaRPr lang="ar-SA" sz="2000" b="1" dirty="0">
              <a:solidFill>
                <a:schemeClr val="tx1"/>
              </a:solidFill>
            </a:endParaRPr>
          </a:p>
        </p:txBody>
      </p:sp>
      <p:sp>
        <p:nvSpPr>
          <p:cNvPr id="5" name="مربع نص 4"/>
          <p:cNvSpPr txBox="1"/>
          <p:nvPr/>
        </p:nvSpPr>
        <p:spPr>
          <a:xfrm>
            <a:off x="1000100" y="4048788"/>
            <a:ext cx="7286676"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2)أنفذ المطلوب حول ما يلي،ثم أمثل الدور مع مجموعتي:</a:t>
            </a:r>
            <a:endParaRPr lang="ar-SA" sz="2800" b="1" dirty="0">
              <a:solidFill>
                <a:schemeClr val="tx2">
                  <a:lumMod val="50000"/>
                </a:schemeClr>
              </a:solidFill>
              <a:effectLst>
                <a:glow rad="228600">
                  <a:schemeClr val="accent3">
                    <a:satMod val="175000"/>
                    <a:alpha val="40000"/>
                  </a:schemeClr>
                </a:glow>
              </a:effectLst>
            </a:endParaRPr>
          </a:p>
        </p:txBody>
      </p:sp>
      <p:sp>
        <p:nvSpPr>
          <p:cNvPr id="6" name="مخطط انسيابي: شريط مثقب 5"/>
          <p:cNvSpPr/>
          <p:nvPr/>
        </p:nvSpPr>
        <p:spPr>
          <a:xfrm>
            <a:off x="785786" y="4572008"/>
            <a:ext cx="7429552" cy="1714512"/>
          </a:xfrm>
          <a:prstGeom prst="flowChartPunchedTape">
            <a:avLst/>
          </a:prstGeom>
          <a:solidFill>
            <a:srgbClr val="00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انتشرت بين بعض الشباب ظاهرة تداول بعض الأدوات المدرسية والشخصية،أو الملابس،أو الألعاب التي تحمل صوراً،أو رموزاً أو رسومات أو كتابات تتضمن مخالفات شرعية وتربوية.</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357158" y="142852"/>
            <a:ext cx="8286808" cy="2554545"/>
          </a:xfrm>
          <a:prstGeom prst="rect">
            <a:avLst/>
          </a:prstGeom>
          <a:noFill/>
        </p:spPr>
        <p:txBody>
          <a:bodyPr wrap="square" rtlCol="1">
            <a:spAutoFit/>
          </a:bodyPr>
          <a:lstStyle/>
          <a:p>
            <a:pPr algn="ctr"/>
            <a:r>
              <a:rPr lang="ar-SA" sz="3200" b="1" dirty="0" smtClean="0">
                <a:solidFill>
                  <a:schemeClr val="tx2">
                    <a:lumMod val="50000"/>
                  </a:schemeClr>
                </a:solidFill>
                <a:effectLst>
                  <a:glow rad="228600">
                    <a:schemeClr val="accent3">
                      <a:satMod val="175000"/>
                      <a:alpha val="40000"/>
                    </a:schemeClr>
                  </a:glow>
                </a:effectLst>
              </a:rPr>
              <a:t>أ/أتحاور مع مجموعتي لتكزين موقفين متناقضين من الظاهرة أعلاه،بحيث تكون إجابة أحد الطرفين معارضة لإجابة الطرف الآخر.</a:t>
            </a:r>
          </a:p>
          <a:p>
            <a:pPr algn="ctr"/>
            <a:r>
              <a:rPr lang="ar-SA" sz="3200" b="1" dirty="0" smtClean="0">
                <a:solidFill>
                  <a:schemeClr val="tx2">
                    <a:lumMod val="50000"/>
                  </a:schemeClr>
                </a:solidFill>
                <a:effectLst>
                  <a:glow rad="228600">
                    <a:schemeClr val="accent3">
                      <a:satMod val="175000"/>
                      <a:alpha val="40000"/>
                    </a:schemeClr>
                  </a:glow>
                </a:effectLst>
              </a:rPr>
              <a:t>ب/أتأكل الشكلين التاليين الدالين على نوعين من أنواع التأثير المختلفة،ثم أحدد أيا منها حققه حوارنا السابق في نهايته:</a:t>
            </a:r>
            <a:endParaRPr lang="ar-SA" sz="3200" b="1" dirty="0">
              <a:solidFill>
                <a:schemeClr val="tx2">
                  <a:lumMod val="50000"/>
                </a:schemeClr>
              </a:solidFill>
              <a:effectLst>
                <a:glow rad="228600">
                  <a:schemeClr val="accent3">
                    <a:satMod val="175000"/>
                    <a:alpha val="40000"/>
                  </a:schemeClr>
                </a:glow>
              </a:effectLst>
            </a:endParaRPr>
          </a:p>
        </p:txBody>
      </p:sp>
      <p:cxnSp>
        <p:nvCxnSpPr>
          <p:cNvPr id="5" name="رابط مستقيم 4"/>
          <p:cNvCxnSpPr/>
          <p:nvPr/>
        </p:nvCxnSpPr>
        <p:spPr>
          <a:xfrm rot="5400000">
            <a:off x="6394463" y="3320255"/>
            <a:ext cx="1499404" cy="794"/>
          </a:xfrm>
          <a:prstGeom prst="line">
            <a:avLst/>
          </a:prstGeom>
        </p:spPr>
        <p:style>
          <a:lnRef idx="3">
            <a:schemeClr val="accent2"/>
          </a:lnRef>
          <a:fillRef idx="0">
            <a:schemeClr val="accent2"/>
          </a:fillRef>
          <a:effectRef idx="2">
            <a:schemeClr val="accent2"/>
          </a:effectRef>
          <a:fontRef idx="minor">
            <a:schemeClr val="tx1"/>
          </a:fontRef>
        </p:style>
      </p:cxnSp>
      <p:cxnSp>
        <p:nvCxnSpPr>
          <p:cNvPr id="13" name="رابط مستقيم 12"/>
          <p:cNvCxnSpPr/>
          <p:nvPr/>
        </p:nvCxnSpPr>
        <p:spPr>
          <a:xfrm>
            <a:off x="5643570" y="4070354"/>
            <a:ext cx="1500198"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18" name="رابط كسهم مستقيم 17"/>
          <p:cNvCxnSpPr/>
          <p:nvPr/>
        </p:nvCxnSpPr>
        <p:spPr>
          <a:xfrm rot="10800000">
            <a:off x="6215074" y="3141660"/>
            <a:ext cx="928694"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رابط كسهم مستقيم 19"/>
          <p:cNvCxnSpPr/>
          <p:nvPr/>
        </p:nvCxnSpPr>
        <p:spPr>
          <a:xfrm rot="16200000" flipV="1">
            <a:off x="6215074" y="3141660"/>
            <a:ext cx="928694" cy="9286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رابط مستقيم 22"/>
          <p:cNvCxnSpPr/>
          <p:nvPr/>
        </p:nvCxnSpPr>
        <p:spPr>
          <a:xfrm rot="5400000">
            <a:off x="3465505" y="3249611"/>
            <a:ext cx="1499404" cy="794"/>
          </a:xfrm>
          <a:prstGeom prst="line">
            <a:avLst/>
          </a:prstGeom>
        </p:spPr>
        <p:style>
          <a:lnRef idx="3">
            <a:schemeClr val="accent2"/>
          </a:lnRef>
          <a:fillRef idx="0">
            <a:schemeClr val="accent2"/>
          </a:fillRef>
          <a:effectRef idx="2">
            <a:schemeClr val="accent2"/>
          </a:effectRef>
          <a:fontRef idx="minor">
            <a:schemeClr val="tx1"/>
          </a:fontRef>
        </p:style>
      </p:cxnSp>
      <p:cxnSp>
        <p:nvCxnSpPr>
          <p:cNvPr id="24" name="رابط مستقيم 23"/>
          <p:cNvCxnSpPr/>
          <p:nvPr/>
        </p:nvCxnSpPr>
        <p:spPr>
          <a:xfrm>
            <a:off x="2714612" y="3999710"/>
            <a:ext cx="1500198"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25" name="رابط كسهم مستقيم 24"/>
          <p:cNvCxnSpPr/>
          <p:nvPr/>
        </p:nvCxnSpPr>
        <p:spPr>
          <a:xfrm rot="10800000">
            <a:off x="3286116" y="3071016"/>
            <a:ext cx="928694"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6" name="رابط كسهم مستقيم 25"/>
          <p:cNvCxnSpPr/>
          <p:nvPr/>
        </p:nvCxnSpPr>
        <p:spPr>
          <a:xfrm rot="10800000">
            <a:off x="3286116" y="3571876"/>
            <a:ext cx="928694"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1" name="مربع نص 30"/>
          <p:cNvSpPr txBox="1"/>
          <p:nvPr/>
        </p:nvSpPr>
        <p:spPr>
          <a:xfrm>
            <a:off x="7286644" y="2857497"/>
            <a:ext cx="1643074"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b="1" dirty="0" smtClean="0"/>
              <a:t>موقف الطرف المؤثر</a:t>
            </a:r>
            <a:endParaRPr lang="ar-SA" b="1" dirty="0"/>
          </a:p>
        </p:txBody>
      </p:sp>
      <p:sp>
        <p:nvSpPr>
          <p:cNvPr id="32" name="مربع نص 31"/>
          <p:cNvSpPr txBox="1"/>
          <p:nvPr/>
        </p:nvSpPr>
        <p:spPr>
          <a:xfrm>
            <a:off x="7286644" y="3782801"/>
            <a:ext cx="1643074"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b="1" dirty="0" smtClean="0"/>
              <a:t>موقف الطرف المتلقي</a:t>
            </a:r>
            <a:endParaRPr lang="ar-SA" b="1" dirty="0"/>
          </a:p>
        </p:txBody>
      </p:sp>
      <p:sp>
        <p:nvSpPr>
          <p:cNvPr id="33" name="مربع نص 32"/>
          <p:cNvSpPr txBox="1"/>
          <p:nvPr/>
        </p:nvSpPr>
        <p:spPr>
          <a:xfrm>
            <a:off x="857224" y="2857496"/>
            <a:ext cx="1643074"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b="1" dirty="0" smtClean="0"/>
              <a:t>موقف الطرف المؤثر</a:t>
            </a:r>
            <a:endParaRPr lang="ar-SA" b="1" dirty="0"/>
          </a:p>
        </p:txBody>
      </p:sp>
      <p:sp>
        <p:nvSpPr>
          <p:cNvPr id="34" name="مربع نص 33"/>
          <p:cNvSpPr txBox="1"/>
          <p:nvPr/>
        </p:nvSpPr>
        <p:spPr>
          <a:xfrm>
            <a:off x="857224" y="3782800"/>
            <a:ext cx="1643074"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b="1" dirty="0" smtClean="0"/>
              <a:t>موقف الطرف المتلقي</a:t>
            </a:r>
            <a:endParaRPr lang="ar-SA" b="1" dirty="0"/>
          </a:p>
        </p:txBody>
      </p:sp>
      <p:sp>
        <p:nvSpPr>
          <p:cNvPr id="35" name="سحابة 34"/>
          <p:cNvSpPr/>
          <p:nvPr/>
        </p:nvSpPr>
        <p:spPr>
          <a:xfrm>
            <a:off x="6000760" y="4786322"/>
            <a:ext cx="1857388" cy="928694"/>
          </a:xfrm>
          <a:prstGeom prst="cloud">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solidFill>
                  <a:schemeClr val="tx1"/>
                </a:solidFill>
              </a:rPr>
              <a:t>الإقناع</a:t>
            </a:r>
            <a:endParaRPr lang="ar-SA" b="1" dirty="0">
              <a:solidFill>
                <a:schemeClr val="tx1"/>
              </a:solidFill>
            </a:endParaRPr>
          </a:p>
        </p:txBody>
      </p:sp>
      <p:sp>
        <p:nvSpPr>
          <p:cNvPr id="37" name="سحابة 36"/>
          <p:cNvSpPr/>
          <p:nvPr/>
        </p:nvSpPr>
        <p:spPr>
          <a:xfrm>
            <a:off x="2285984" y="4857760"/>
            <a:ext cx="1857388" cy="928694"/>
          </a:xfrm>
          <a:prstGeom prst="cloud">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solidFill>
                  <a:schemeClr val="tx1"/>
                </a:solidFill>
              </a:rPr>
              <a:t>التعصب</a:t>
            </a:r>
            <a:endParaRPr lang="ar-SA"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7072330" y="285728"/>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رابعاً</a:t>
            </a:r>
            <a:endParaRPr lang="ar-SA" sz="2000" b="1" dirty="0">
              <a:solidFill>
                <a:schemeClr val="tx1"/>
              </a:solidFill>
            </a:endParaRPr>
          </a:p>
        </p:txBody>
      </p:sp>
      <p:sp>
        <p:nvSpPr>
          <p:cNvPr id="4" name="مربع نص 3"/>
          <p:cNvSpPr txBox="1"/>
          <p:nvPr/>
        </p:nvSpPr>
        <p:spPr>
          <a:xfrm>
            <a:off x="714348" y="214290"/>
            <a:ext cx="6858048"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أتعاون مع من بجواري في تصنيف الأفكار التالية إلى(رئيسة،فرعية،ضمنية).</a:t>
            </a:r>
          </a:p>
        </p:txBody>
      </p:sp>
      <p:sp>
        <p:nvSpPr>
          <p:cNvPr id="5" name="وسيلة شرح بيضاوية 4"/>
          <p:cNvSpPr/>
          <p:nvPr/>
        </p:nvSpPr>
        <p:spPr>
          <a:xfrm>
            <a:off x="5286380" y="1071546"/>
            <a:ext cx="3071834" cy="1357322"/>
          </a:xfrm>
          <a:prstGeom prst="wedgeEllipseCallout">
            <a:avLst>
              <a:gd name="adj1" fmla="val -54321"/>
              <a:gd name="adj2" fmla="val 58290"/>
            </a:avLst>
          </a:prstGeom>
          <a:solidFill>
            <a:schemeClr val="bg2">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الإسلام يدعو إلى مخالطة الناس مع الصبر على أذاهم</a:t>
            </a:r>
            <a:endParaRPr lang="ar-SA" sz="2400" b="1" dirty="0">
              <a:solidFill>
                <a:schemeClr val="tx1"/>
              </a:solidFill>
            </a:endParaRPr>
          </a:p>
        </p:txBody>
      </p:sp>
      <p:sp>
        <p:nvSpPr>
          <p:cNvPr id="6" name="وسيلة شرح بيضاوية 5"/>
          <p:cNvSpPr/>
          <p:nvPr/>
        </p:nvSpPr>
        <p:spPr>
          <a:xfrm>
            <a:off x="1500166" y="1214422"/>
            <a:ext cx="3071834" cy="1357322"/>
          </a:xfrm>
          <a:prstGeom prst="wedgeEllipseCallout">
            <a:avLst>
              <a:gd name="adj1" fmla="val -54321"/>
              <a:gd name="adj2" fmla="val 58290"/>
            </a:avLst>
          </a:prstGeom>
          <a:solidFill>
            <a:schemeClr val="bg2">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المتحابون بجلال الله في ظل عرشه</a:t>
            </a:r>
            <a:endParaRPr lang="ar-SA" sz="2400" b="1" dirty="0">
              <a:solidFill>
                <a:schemeClr val="tx1"/>
              </a:solidFill>
            </a:endParaRPr>
          </a:p>
        </p:txBody>
      </p:sp>
      <p:sp>
        <p:nvSpPr>
          <p:cNvPr id="7" name="وسيلة شرح بيضاوية 6"/>
          <p:cNvSpPr/>
          <p:nvPr/>
        </p:nvSpPr>
        <p:spPr>
          <a:xfrm>
            <a:off x="4929190" y="2714620"/>
            <a:ext cx="3071834" cy="1357322"/>
          </a:xfrm>
          <a:prstGeom prst="wedgeEllipseCallout">
            <a:avLst>
              <a:gd name="adj1" fmla="val -54321"/>
              <a:gd name="adj2" fmla="val 58290"/>
            </a:avLst>
          </a:prstGeom>
          <a:solidFill>
            <a:schemeClr val="bg2">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النصرانية واليهودية تدعوان إلى الانقطاع عن الناس</a:t>
            </a:r>
            <a:endParaRPr lang="ar-SA" sz="2400" b="1" dirty="0">
              <a:solidFill>
                <a:schemeClr val="tx1"/>
              </a:solidFill>
            </a:endParaRPr>
          </a:p>
        </p:txBody>
      </p:sp>
      <p:sp>
        <p:nvSpPr>
          <p:cNvPr id="8" name="وسيلة شرح بيضاوية 7"/>
          <p:cNvSpPr/>
          <p:nvPr/>
        </p:nvSpPr>
        <p:spPr>
          <a:xfrm>
            <a:off x="500034" y="2928934"/>
            <a:ext cx="3071834" cy="1357322"/>
          </a:xfrm>
          <a:prstGeom prst="wedgeEllipseCallout">
            <a:avLst>
              <a:gd name="adj1" fmla="val -54321"/>
              <a:gd name="adj2" fmla="val 58290"/>
            </a:avLst>
          </a:prstGeom>
          <a:solidFill>
            <a:schemeClr val="bg2">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موقف الإسلام من اعتزال الفتن</a:t>
            </a:r>
            <a:endParaRPr lang="ar-SA" sz="2400" b="1" dirty="0">
              <a:solidFill>
                <a:schemeClr val="tx1"/>
              </a:solidFill>
            </a:endParaRPr>
          </a:p>
        </p:txBody>
      </p:sp>
      <p:sp>
        <p:nvSpPr>
          <p:cNvPr id="9" name="سحابة 8"/>
          <p:cNvSpPr/>
          <p:nvPr/>
        </p:nvSpPr>
        <p:spPr>
          <a:xfrm>
            <a:off x="7358082" y="4975223"/>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خامساً</a:t>
            </a:r>
            <a:endParaRPr lang="ar-SA" b="1" dirty="0">
              <a:solidFill>
                <a:schemeClr val="tx1"/>
              </a:solidFill>
            </a:endParaRPr>
          </a:p>
        </p:txBody>
      </p:sp>
      <p:sp>
        <p:nvSpPr>
          <p:cNvPr id="10" name="مربع نص 9"/>
          <p:cNvSpPr txBox="1"/>
          <p:nvPr/>
        </p:nvSpPr>
        <p:spPr>
          <a:xfrm>
            <a:off x="714348" y="4903785"/>
            <a:ext cx="6858048"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أستمع لوجهات نظر بعض من في الصف حول موضوع اختيار الأصدقاء،ثم أعيد صياغة إحداها شفهياً.</a:t>
            </a:r>
          </a:p>
        </p:txBody>
      </p:sp>
      <p:sp>
        <p:nvSpPr>
          <p:cNvPr id="11" name="شكل بيضاوي 10"/>
          <p:cNvSpPr/>
          <p:nvPr/>
        </p:nvSpPr>
        <p:spPr>
          <a:xfrm>
            <a:off x="4572000" y="2143116"/>
            <a:ext cx="1000132" cy="571504"/>
          </a:xfrm>
          <a:prstGeom prst="ellipse">
            <a:avLst/>
          </a:prstGeom>
          <a:solidFill>
            <a:schemeClr val="accent4">
              <a:lumMod val="40000"/>
              <a:lumOff val="60000"/>
            </a:schemeClr>
          </a:solidFill>
        </p:spPr>
        <p:style>
          <a:lnRef idx="2">
            <a:schemeClr val="accent4"/>
          </a:lnRef>
          <a:fillRef idx="1">
            <a:schemeClr val="lt1"/>
          </a:fillRef>
          <a:effectRef idx="0">
            <a:schemeClr val="accent4"/>
          </a:effectRef>
          <a:fontRef idx="minor">
            <a:schemeClr val="dk1"/>
          </a:fontRef>
        </p:style>
        <p:txBody>
          <a:bodyPr rtlCol="1" anchor="ctr"/>
          <a:lstStyle/>
          <a:p>
            <a:pPr algn="ctr"/>
            <a:endParaRPr lang="ar-SA" dirty="0"/>
          </a:p>
        </p:txBody>
      </p:sp>
      <p:sp>
        <p:nvSpPr>
          <p:cNvPr id="12" name="شكل بيضاوي 11"/>
          <p:cNvSpPr/>
          <p:nvPr/>
        </p:nvSpPr>
        <p:spPr>
          <a:xfrm>
            <a:off x="4286248" y="3786190"/>
            <a:ext cx="1000132" cy="571504"/>
          </a:xfrm>
          <a:prstGeom prst="ellipse">
            <a:avLst/>
          </a:prstGeom>
          <a:solidFill>
            <a:schemeClr val="accent4">
              <a:lumMod val="40000"/>
              <a:lumOff val="60000"/>
            </a:schemeClr>
          </a:solidFill>
        </p:spPr>
        <p:style>
          <a:lnRef idx="2">
            <a:schemeClr val="accent4"/>
          </a:lnRef>
          <a:fillRef idx="1">
            <a:schemeClr val="lt1"/>
          </a:fillRef>
          <a:effectRef idx="0">
            <a:schemeClr val="accent4"/>
          </a:effectRef>
          <a:fontRef idx="minor">
            <a:schemeClr val="dk1"/>
          </a:fontRef>
        </p:style>
        <p:txBody>
          <a:bodyPr rtlCol="1" anchor="ctr"/>
          <a:lstStyle/>
          <a:p>
            <a:pPr algn="ctr"/>
            <a:endParaRPr lang="ar-SA" dirty="0"/>
          </a:p>
        </p:txBody>
      </p:sp>
      <p:sp>
        <p:nvSpPr>
          <p:cNvPr id="13" name="شكل بيضاوي 12"/>
          <p:cNvSpPr/>
          <p:nvPr/>
        </p:nvSpPr>
        <p:spPr>
          <a:xfrm>
            <a:off x="785786" y="2285992"/>
            <a:ext cx="1000132" cy="571504"/>
          </a:xfrm>
          <a:prstGeom prst="ellipse">
            <a:avLst/>
          </a:prstGeom>
          <a:solidFill>
            <a:schemeClr val="accent4">
              <a:lumMod val="40000"/>
              <a:lumOff val="60000"/>
            </a:schemeClr>
          </a:solidFill>
        </p:spPr>
        <p:style>
          <a:lnRef idx="2">
            <a:schemeClr val="accent4"/>
          </a:lnRef>
          <a:fillRef idx="1">
            <a:schemeClr val="lt1"/>
          </a:fillRef>
          <a:effectRef idx="0">
            <a:schemeClr val="accent4"/>
          </a:effectRef>
          <a:fontRef idx="minor">
            <a:schemeClr val="dk1"/>
          </a:fontRef>
        </p:style>
        <p:txBody>
          <a:bodyPr rtlCol="1" anchor="ctr"/>
          <a:lstStyle/>
          <a:p>
            <a:pPr algn="ctr"/>
            <a:endParaRPr lang="ar-SA" dirty="0"/>
          </a:p>
        </p:txBody>
      </p:sp>
      <p:sp>
        <p:nvSpPr>
          <p:cNvPr id="14" name="شكل بيضاوي 13"/>
          <p:cNvSpPr/>
          <p:nvPr/>
        </p:nvSpPr>
        <p:spPr>
          <a:xfrm>
            <a:off x="214282" y="4071942"/>
            <a:ext cx="1000132" cy="571504"/>
          </a:xfrm>
          <a:prstGeom prst="ellipse">
            <a:avLst/>
          </a:prstGeom>
          <a:solidFill>
            <a:schemeClr val="accent4">
              <a:lumMod val="40000"/>
              <a:lumOff val="60000"/>
            </a:schemeClr>
          </a:solidFill>
        </p:spPr>
        <p:style>
          <a:lnRef idx="2">
            <a:schemeClr val="accent4"/>
          </a:lnRef>
          <a:fillRef idx="1">
            <a:schemeClr val="lt1"/>
          </a:fillRef>
          <a:effectRef idx="0">
            <a:schemeClr val="accent4"/>
          </a:effectRef>
          <a:fontRef idx="minor">
            <a:schemeClr val="dk1"/>
          </a:fontRef>
        </p:style>
        <p:txBody>
          <a:bodyPr rtlCol="1" anchor="ctr"/>
          <a:lstStyle/>
          <a:p>
            <a:pPr algn="ctr"/>
            <a:endParaRPr lang="ar-SA" dirty="0"/>
          </a:p>
        </p:txBody>
      </p:sp>
      <p:sp>
        <p:nvSpPr>
          <p:cNvPr id="15" name="مربع نص 14"/>
          <p:cNvSpPr txBox="1"/>
          <p:nvPr/>
        </p:nvSpPr>
        <p:spPr>
          <a:xfrm>
            <a:off x="4500562" y="2214554"/>
            <a:ext cx="1071570" cy="461665"/>
          </a:xfrm>
          <a:prstGeom prst="rect">
            <a:avLst/>
          </a:prstGeom>
          <a:noFill/>
        </p:spPr>
        <p:txBody>
          <a:bodyPr wrap="square" rtlCol="1">
            <a:spAutoFit/>
          </a:bodyPr>
          <a:lstStyle/>
          <a:p>
            <a:pPr algn="ctr"/>
            <a:r>
              <a:rPr lang="ar-SA" sz="2400" b="1" dirty="0" smtClean="0">
                <a:solidFill>
                  <a:srgbClr val="C00000"/>
                </a:solidFill>
              </a:rPr>
              <a:t>رئيسة</a:t>
            </a:r>
            <a:endParaRPr lang="ar-SA" sz="2400" b="1" dirty="0">
              <a:solidFill>
                <a:srgbClr val="C00000"/>
              </a:solidFill>
            </a:endParaRPr>
          </a:p>
        </p:txBody>
      </p:sp>
      <p:sp>
        <p:nvSpPr>
          <p:cNvPr id="16" name="مربع نص 15"/>
          <p:cNvSpPr txBox="1"/>
          <p:nvPr/>
        </p:nvSpPr>
        <p:spPr>
          <a:xfrm>
            <a:off x="4214810" y="3824591"/>
            <a:ext cx="1071570" cy="461665"/>
          </a:xfrm>
          <a:prstGeom prst="rect">
            <a:avLst/>
          </a:prstGeom>
          <a:noFill/>
        </p:spPr>
        <p:txBody>
          <a:bodyPr wrap="square" rtlCol="1">
            <a:spAutoFit/>
          </a:bodyPr>
          <a:lstStyle/>
          <a:p>
            <a:pPr algn="ctr"/>
            <a:r>
              <a:rPr lang="ar-SA" sz="2400" b="1" dirty="0" smtClean="0">
                <a:solidFill>
                  <a:srgbClr val="C00000"/>
                </a:solidFill>
              </a:rPr>
              <a:t>ضمنية</a:t>
            </a:r>
            <a:endParaRPr lang="ar-SA" sz="2400" b="1" dirty="0">
              <a:solidFill>
                <a:srgbClr val="C00000"/>
              </a:solidFill>
            </a:endParaRPr>
          </a:p>
        </p:txBody>
      </p:sp>
      <p:sp>
        <p:nvSpPr>
          <p:cNvPr id="17" name="مربع نص 16"/>
          <p:cNvSpPr txBox="1"/>
          <p:nvPr/>
        </p:nvSpPr>
        <p:spPr>
          <a:xfrm>
            <a:off x="714348" y="2324393"/>
            <a:ext cx="1071570" cy="461665"/>
          </a:xfrm>
          <a:prstGeom prst="rect">
            <a:avLst/>
          </a:prstGeom>
          <a:noFill/>
        </p:spPr>
        <p:txBody>
          <a:bodyPr wrap="square" rtlCol="1">
            <a:spAutoFit/>
          </a:bodyPr>
          <a:lstStyle/>
          <a:p>
            <a:pPr algn="ctr"/>
            <a:r>
              <a:rPr lang="ar-SA" sz="2400" b="1" dirty="0" smtClean="0">
                <a:solidFill>
                  <a:srgbClr val="C00000"/>
                </a:solidFill>
              </a:rPr>
              <a:t>فرعية</a:t>
            </a:r>
            <a:endParaRPr lang="ar-SA" sz="2400" b="1" dirty="0">
              <a:solidFill>
                <a:srgbClr val="C00000"/>
              </a:solidFill>
            </a:endParaRPr>
          </a:p>
        </p:txBody>
      </p:sp>
      <p:sp>
        <p:nvSpPr>
          <p:cNvPr id="18" name="مربع نص 17"/>
          <p:cNvSpPr txBox="1"/>
          <p:nvPr/>
        </p:nvSpPr>
        <p:spPr>
          <a:xfrm>
            <a:off x="142844" y="4110343"/>
            <a:ext cx="1071570" cy="461665"/>
          </a:xfrm>
          <a:prstGeom prst="rect">
            <a:avLst/>
          </a:prstGeom>
          <a:noFill/>
        </p:spPr>
        <p:txBody>
          <a:bodyPr wrap="square" rtlCol="1">
            <a:spAutoFit/>
          </a:bodyPr>
          <a:lstStyle/>
          <a:p>
            <a:pPr algn="ctr"/>
            <a:r>
              <a:rPr lang="ar-SA" sz="2400" b="1" dirty="0" smtClean="0">
                <a:solidFill>
                  <a:srgbClr val="C00000"/>
                </a:solidFill>
              </a:rPr>
              <a:t>رئيسة</a:t>
            </a:r>
            <a:endParaRPr lang="ar-SA"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fltVal val="0"/>
                                          </p:val>
                                        </p:tav>
                                        <p:tav tm="100000">
                                          <p:val>
                                            <p:strVal val="#ppt_w"/>
                                          </p:val>
                                        </p:tav>
                                      </p:tavLst>
                                    </p:anim>
                                    <p:anim calcmode="lin" valueType="num">
                                      <p:cBhvr>
                                        <p:cTn id="16" dur="1000" fill="hold"/>
                                        <p:tgtEl>
                                          <p:spTgt spid="10"/>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32"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circle(out)">
                                      <p:cBhvr>
                                        <p:cTn id="25" dur="10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32"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circle(out)">
                                      <p:cBhvr>
                                        <p:cTn id="30" dur="10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32"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circle(out)">
                                      <p:cBhvr>
                                        <p:cTn id="35" dur="10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32"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circle(out)">
                                      <p:cBhvr>
                                        <p:cTn id="4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9" grpId="0" animBg="1"/>
      <p:bldP spid="10" grpId="0"/>
      <p:bldP spid="15"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خطط انسيابي: تخزين داخلي 2"/>
          <p:cNvSpPr/>
          <p:nvPr/>
        </p:nvSpPr>
        <p:spPr>
          <a:xfrm>
            <a:off x="642910" y="500042"/>
            <a:ext cx="7786742" cy="5643602"/>
          </a:xfrm>
          <a:prstGeom prst="flowChartInternalStorage">
            <a:avLst/>
          </a:prstGeom>
          <a:ln>
            <a:solidFill>
              <a:schemeClr val="accent3">
                <a:lumMod val="50000"/>
              </a:schemeClr>
            </a:solidFill>
          </a:ln>
          <a:effectLst>
            <a:glow rad="228600">
              <a:schemeClr val="accent4">
                <a:satMod val="175000"/>
                <a:alpha val="40000"/>
              </a:schemeClr>
            </a:glow>
            <a:outerShdw blurRad="40000" dist="20000" dir="5400000" rotWithShape="0">
              <a:srgbClr val="000000">
                <a:alpha val="38000"/>
              </a:srgbClr>
            </a:outerShdw>
            <a:softEdge rad="317500"/>
          </a:effectLst>
        </p:spPr>
        <p:style>
          <a:lnRef idx="1">
            <a:schemeClr val="accent3"/>
          </a:lnRef>
          <a:fillRef idx="2">
            <a:schemeClr val="accent3"/>
          </a:fillRef>
          <a:effectRef idx="1">
            <a:schemeClr val="accent3"/>
          </a:effectRef>
          <a:fontRef idx="minor">
            <a:schemeClr val="dk1"/>
          </a:fontRef>
        </p:style>
        <p:txBody>
          <a:bodyPr rtlCol="1" anchor="ctr"/>
          <a:lstStyle/>
          <a:p>
            <a:pPr algn="ctr">
              <a:buFontTx/>
              <a:buChar char="-"/>
            </a:pPr>
            <a:r>
              <a:rPr lang="ar-SA" sz="3600" b="1" u="sng" dirty="0" smtClean="0">
                <a:solidFill>
                  <a:srgbClr val="C00000"/>
                </a:solidFill>
              </a:rPr>
              <a:t>صياغة وجهة النظر تستلزم ما يلي:</a:t>
            </a:r>
          </a:p>
          <a:p>
            <a:pPr algn="ctr">
              <a:buFontTx/>
              <a:buChar char="-"/>
            </a:pPr>
            <a:r>
              <a:rPr lang="ar-SA" sz="3600" b="1" dirty="0" smtClean="0"/>
              <a:t> الاستماع باحترام لما يطرح من أفكار حول الموضوع.</a:t>
            </a:r>
          </a:p>
          <a:p>
            <a:pPr algn="ctr">
              <a:buFontTx/>
              <a:buChar char="-"/>
            </a:pPr>
            <a:r>
              <a:rPr lang="ar-SA" sz="3600" b="1" dirty="0" smtClean="0"/>
              <a:t>تلخيص الفكرة المعروضة.</a:t>
            </a:r>
          </a:p>
          <a:p>
            <a:pPr algn="ctr">
              <a:buFontTx/>
              <a:buChar char="-"/>
            </a:pPr>
            <a:r>
              <a:rPr lang="ar-SA" sz="3600" b="1" dirty="0" smtClean="0"/>
              <a:t>تدوين أهم الملاحظات عليها.</a:t>
            </a:r>
          </a:p>
          <a:p>
            <a:pPr algn="ctr">
              <a:buFontTx/>
              <a:buChar char="-"/>
            </a:pPr>
            <a:r>
              <a:rPr lang="ar-SA" sz="3600" b="1" dirty="0" smtClean="0"/>
              <a:t>تغيير ما تم ملاحظته بما هو أفضل كتغيير الاستهلال أو</a:t>
            </a:r>
          </a:p>
          <a:p>
            <a:pPr algn="ctr"/>
            <a:r>
              <a:rPr lang="ar-SA" sz="3600" b="1" dirty="0" smtClean="0"/>
              <a:t> الاستشهادات  أو ترتيب العناصر بشكل أكثر منطقية.</a:t>
            </a:r>
            <a:endParaRPr lang="ar-SA" sz="3600" b="1" dirty="0"/>
          </a:p>
        </p:txBody>
      </p:sp>
      <p:sp>
        <p:nvSpPr>
          <p:cNvPr id="4" name="مربع نص 3"/>
          <p:cNvSpPr txBox="1"/>
          <p:nvPr/>
        </p:nvSpPr>
        <p:spPr>
          <a:xfrm>
            <a:off x="5286380" y="571480"/>
            <a:ext cx="2786082" cy="646331"/>
          </a:xfrm>
          <a:prstGeom prst="rect">
            <a:avLst/>
          </a:prstGeom>
          <a:noFill/>
        </p:spPr>
        <p:txBody>
          <a:bodyPr wrap="square" rtlCol="1">
            <a:spAutoFit/>
          </a:bodyPr>
          <a:lstStyle/>
          <a:p>
            <a:pPr algn="ctr"/>
            <a:r>
              <a:rPr lang="ar-SA" sz="3600" b="1" u="sng" dirty="0" smtClean="0">
                <a:solidFill>
                  <a:srgbClr val="C00000"/>
                </a:solidFill>
                <a:effectLst>
                  <a:glow rad="139700">
                    <a:schemeClr val="accent3">
                      <a:satMod val="175000"/>
                      <a:alpha val="40000"/>
                    </a:schemeClr>
                  </a:glow>
                </a:effectLst>
              </a:rPr>
              <a:t>أعــلــم أن:</a:t>
            </a:r>
            <a:endParaRPr lang="ar-SA" sz="3600" b="1" u="sng" dirty="0">
              <a:solidFill>
                <a:srgbClr val="C00000"/>
              </a:solidFill>
              <a:effectLst>
                <a:glow rad="139700">
                  <a:schemeClr val="accent3">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par>
                                <p:cTn id="11" presetID="17"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ppt_x</p:attrName>
                                        </p:attrNameLst>
                                      </p:cBhvr>
                                      <p:tavLst>
                                        <p:tav tm="0">
                                          <p:val>
                                            <p:strVal val="#ppt_x-#ppt_w/2"/>
                                          </p:val>
                                        </p:tav>
                                        <p:tav tm="100000">
                                          <p:val>
                                            <p:strVal val="#ppt_x"/>
                                          </p:val>
                                        </p:tav>
                                      </p:tavLst>
                                    </p:anim>
                                    <p:anim calcmode="lin" valueType="num">
                                      <p:cBhvr>
                                        <p:cTn id="14" dur="500" fill="hold"/>
                                        <p:tgtEl>
                                          <p:spTgt spid="4"/>
                                        </p:tgtEl>
                                        <p:attrNameLst>
                                          <p:attrName>ppt_y</p:attrName>
                                        </p:attrNameLst>
                                      </p:cBhvr>
                                      <p:tavLst>
                                        <p:tav tm="0">
                                          <p:val>
                                            <p:strVal val="#ppt_y"/>
                                          </p:val>
                                        </p:tav>
                                        <p:tav tm="100000">
                                          <p:val>
                                            <p:strVal val="#ppt_y"/>
                                          </p:val>
                                        </p:tav>
                                      </p:tavLst>
                                    </p:anim>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1500" b="1" dirty="0" smtClean="0">
                <a:solidFill>
                  <a:schemeClr val="tx1"/>
                </a:solidFill>
                <a:effectLst>
                  <a:glow rad="228600">
                    <a:schemeClr val="accent3">
                      <a:satMod val="175000"/>
                      <a:alpha val="40000"/>
                    </a:schemeClr>
                  </a:glow>
                </a:effectLst>
              </a:rPr>
              <a:t>الفهم القرائي</a:t>
            </a:r>
            <a:endParaRPr lang="ar-SA" sz="11500" b="1" dirty="0">
              <a:solidFill>
                <a:schemeClr val="tx1"/>
              </a:solidFill>
              <a:effectLst>
                <a:glow rad="228600">
                  <a:schemeClr val="accent3">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وجة 2"/>
          <p:cNvSpPr/>
          <p:nvPr/>
        </p:nvSpPr>
        <p:spPr>
          <a:xfrm>
            <a:off x="7358082" y="214290"/>
            <a:ext cx="1428760" cy="1357322"/>
          </a:xfrm>
          <a:prstGeom prst="wave">
            <a:avLst>
              <a:gd name="adj1" fmla="val 12500"/>
              <a:gd name="adj2" fmla="val -5000"/>
            </a:avLst>
          </a:prstGeom>
          <a:ln w="57150"/>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solidFill>
                  <a:srgbClr val="C00000"/>
                </a:solidFill>
              </a:rPr>
              <a:t>أنمي لغتي</a:t>
            </a:r>
            <a:endParaRPr lang="ar-SA" sz="3200" b="1" dirty="0">
              <a:solidFill>
                <a:srgbClr val="C00000"/>
              </a:solidFill>
            </a:endParaRPr>
          </a:p>
        </p:txBody>
      </p:sp>
      <p:sp>
        <p:nvSpPr>
          <p:cNvPr id="4" name="مربع نص 3"/>
          <p:cNvSpPr txBox="1"/>
          <p:nvPr/>
        </p:nvSpPr>
        <p:spPr>
          <a:xfrm>
            <a:off x="1714480" y="142852"/>
            <a:ext cx="5072098"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1)أصل كل كلمة بالمعنى المرادف لها:</a:t>
            </a:r>
          </a:p>
        </p:txBody>
      </p:sp>
      <p:sp>
        <p:nvSpPr>
          <p:cNvPr id="5" name="مخطط انسيابي: معالجة متعاقبة 4"/>
          <p:cNvSpPr/>
          <p:nvPr/>
        </p:nvSpPr>
        <p:spPr>
          <a:xfrm>
            <a:off x="4786314" y="739769"/>
            <a:ext cx="2357454" cy="500066"/>
          </a:xfrm>
          <a:prstGeom prst="flowChartAlternateProcess">
            <a:avLst/>
          </a:prstGeom>
          <a:solidFill>
            <a:schemeClr val="accent2">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شمخ</a:t>
            </a:r>
            <a:endParaRPr lang="ar-SA" sz="3200" b="1" dirty="0">
              <a:solidFill>
                <a:schemeClr val="tx1"/>
              </a:solidFill>
            </a:endParaRPr>
          </a:p>
        </p:txBody>
      </p:sp>
      <p:sp>
        <p:nvSpPr>
          <p:cNvPr id="6" name="مخطط انسيابي: معالجة متعاقبة 5"/>
          <p:cNvSpPr/>
          <p:nvPr/>
        </p:nvSpPr>
        <p:spPr>
          <a:xfrm>
            <a:off x="1142976" y="739769"/>
            <a:ext cx="2428892" cy="500066"/>
          </a:xfrm>
          <a:prstGeom prst="flowChartAlternateProcess">
            <a:avLst/>
          </a:prstGeom>
          <a:solidFill>
            <a:schemeClr val="accent2">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الزمن</a:t>
            </a:r>
          </a:p>
        </p:txBody>
      </p:sp>
      <p:sp>
        <p:nvSpPr>
          <p:cNvPr id="7" name="مخطط انسيابي: معالجة متعاقبة 6"/>
          <p:cNvSpPr/>
          <p:nvPr/>
        </p:nvSpPr>
        <p:spPr>
          <a:xfrm>
            <a:off x="4786314" y="1311273"/>
            <a:ext cx="2357454" cy="500066"/>
          </a:xfrm>
          <a:prstGeom prst="flowChartAlternateProcess">
            <a:avLst/>
          </a:prstGeom>
          <a:solidFill>
            <a:schemeClr val="accent2">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المؤمل</a:t>
            </a:r>
          </a:p>
        </p:txBody>
      </p:sp>
      <p:sp>
        <p:nvSpPr>
          <p:cNvPr id="8" name="مخطط انسيابي: معالجة متعاقبة 7"/>
          <p:cNvSpPr/>
          <p:nvPr/>
        </p:nvSpPr>
        <p:spPr>
          <a:xfrm>
            <a:off x="1142976" y="1311273"/>
            <a:ext cx="2428892" cy="500066"/>
          </a:xfrm>
          <a:prstGeom prst="flowChartAlternateProcess">
            <a:avLst/>
          </a:prstGeom>
          <a:solidFill>
            <a:schemeClr val="accent2">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يتحمل بمشقة</a:t>
            </a:r>
          </a:p>
        </p:txBody>
      </p:sp>
      <p:sp>
        <p:nvSpPr>
          <p:cNvPr id="9" name="مخطط انسيابي: معالجة متعاقبة 8"/>
          <p:cNvSpPr/>
          <p:nvPr/>
        </p:nvSpPr>
        <p:spPr>
          <a:xfrm>
            <a:off x="4786314" y="1882777"/>
            <a:ext cx="2357454" cy="500066"/>
          </a:xfrm>
          <a:prstGeom prst="flowChartAlternateProcess">
            <a:avLst/>
          </a:prstGeom>
          <a:solidFill>
            <a:schemeClr val="accent2">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الأمد</a:t>
            </a:r>
          </a:p>
        </p:txBody>
      </p:sp>
      <p:sp>
        <p:nvSpPr>
          <p:cNvPr id="10" name="مخطط انسيابي: معالجة متعاقبة 9"/>
          <p:cNvSpPr/>
          <p:nvPr/>
        </p:nvSpPr>
        <p:spPr>
          <a:xfrm>
            <a:off x="1142976" y="1882777"/>
            <a:ext cx="2428892" cy="500066"/>
          </a:xfrm>
          <a:prstGeom prst="flowChartAlternateProcess">
            <a:avLst/>
          </a:prstGeom>
          <a:solidFill>
            <a:schemeClr val="accent2">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ارتفع</a:t>
            </a:r>
          </a:p>
        </p:txBody>
      </p:sp>
      <p:sp>
        <p:nvSpPr>
          <p:cNvPr id="11" name="مخطط انسيابي: معالجة متعاقبة 10"/>
          <p:cNvSpPr/>
          <p:nvPr/>
        </p:nvSpPr>
        <p:spPr>
          <a:xfrm>
            <a:off x="4786314" y="2454281"/>
            <a:ext cx="2357454" cy="500066"/>
          </a:xfrm>
          <a:prstGeom prst="flowChartAlternateProcess">
            <a:avLst/>
          </a:prstGeom>
          <a:solidFill>
            <a:schemeClr val="accent2">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يكابد</a:t>
            </a:r>
          </a:p>
        </p:txBody>
      </p:sp>
      <p:sp>
        <p:nvSpPr>
          <p:cNvPr id="12" name="مخطط انسيابي: معالجة متعاقبة 11"/>
          <p:cNvSpPr/>
          <p:nvPr/>
        </p:nvSpPr>
        <p:spPr>
          <a:xfrm>
            <a:off x="1142976" y="2454281"/>
            <a:ext cx="2428892" cy="500066"/>
          </a:xfrm>
          <a:prstGeom prst="flowChartAlternateProcess">
            <a:avLst/>
          </a:prstGeom>
          <a:solidFill>
            <a:schemeClr val="accent2">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يدافع عن نفسه</a:t>
            </a:r>
          </a:p>
        </p:txBody>
      </p:sp>
      <p:sp>
        <p:nvSpPr>
          <p:cNvPr id="14" name="مخطط انسيابي: معالجة متعاقبة 13"/>
          <p:cNvSpPr/>
          <p:nvPr/>
        </p:nvSpPr>
        <p:spPr>
          <a:xfrm>
            <a:off x="1142976" y="3025785"/>
            <a:ext cx="2428892" cy="500066"/>
          </a:xfrm>
          <a:prstGeom prst="flowChartAlternateProcess">
            <a:avLst/>
          </a:prstGeom>
          <a:solidFill>
            <a:schemeClr val="accent2">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المترقب والمرجو</a:t>
            </a:r>
          </a:p>
        </p:txBody>
      </p:sp>
      <p:cxnSp>
        <p:nvCxnSpPr>
          <p:cNvPr id="16" name="رابط كسهم مستقيم 15"/>
          <p:cNvCxnSpPr>
            <a:endCxn id="10" idx="3"/>
          </p:cNvCxnSpPr>
          <p:nvPr/>
        </p:nvCxnSpPr>
        <p:spPr>
          <a:xfrm rot="10800000" flipV="1">
            <a:off x="3571868" y="1096960"/>
            <a:ext cx="1143008" cy="103584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8" name="رابط كسهم مستقيم 17"/>
          <p:cNvCxnSpPr>
            <a:endCxn id="14" idx="3"/>
          </p:cNvCxnSpPr>
          <p:nvPr/>
        </p:nvCxnSpPr>
        <p:spPr>
          <a:xfrm rot="5400000">
            <a:off x="3303976" y="1793479"/>
            <a:ext cx="1750231" cy="121444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رابط كسهم مستقيم 19"/>
          <p:cNvCxnSpPr>
            <a:stCxn id="9" idx="1"/>
            <a:endCxn id="6" idx="3"/>
          </p:cNvCxnSpPr>
          <p:nvPr/>
        </p:nvCxnSpPr>
        <p:spPr>
          <a:xfrm rot="10800000">
            <a:off x="3571868" y="989802"/>
            <a:ext cx="1214446" cy="114300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رابط كسهم مستقيم 22"/>
          <p:cNvCxnSpPr>
            <a:stCxn id="11" idx="1"/>
            <a:endCxn id="8" idx="3"/>
          </p:cNvCxnSpPr>
          <p:nvPr/>
        </p:nvCxnSpPr>
        <p:spPr>
          <a:xfrm rot="10800000">
            <a:off x="3571868" y="1561306"/>
            <a:ext cx="1214446" cy="114300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6" name="مربع نص 25"/>
          <p:cNvSpPr txBox="1"/>
          <p:nvPr/>
        </p:nvSpPr>
        <p:spPr>
          <a:xfrm>
            <a:off x="1142976" y="3500438"/>
            <a:ext cx="6000792"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2)أضع علامة(</a:t>
            </a:r>
            <a:r>
              <a:rPr lang="ar-SA" sz="2800" b="1" dirty="0" smtClean="0">
                <a:solidFill>
                  <a:schemeClr val="tx2">
                    <a:lumMod val="50000"/>
                  </a:schemeClr>
                </a:solidFill>
                <a:effectLst>
                  <a:glow rad="228600">
                    <a:schemeClr val="accent3">
                      <a:satMod val="175000"/>
                      <a:alpha val="40000"/>
                    </a:schemeClr>
                  </a:glow>
                </a:effectLst>
                <a:sym typeface="Wingdings"/>
              </a:rPr>
              <a:t></a:t>
            </a:r>
            <a:r>
              <a:rPr lang="ar-SA" sz="2800" b="1" dirty="0" smtClean="0">
                <a:solidFill>
                  <a:schemeClr val="tx2">
                    <a:lumMod val="50000"/>
                  </a:schemeClr>
                </a:solidFill>
                <a:effectLst>
                  <a:glow rad="228600">
                    <a:schemeClr val="accent3">
                      <a:satMod val="175000"/>
                      <a:alpha val="40000"/>
                    </a:schemeClr>
                  </a:glow>
                </a:effectLst>
              </a:rPr>
              <a:t>)أمام ما يفيد معنى ما تحته خط:</a:t>
            </a:r>
          </a:p>
        </p:txBody>
      </p:sp>
      <p:sp>
        <p:nvSpPr>
          <p:cNvPr id="27" name="مستطيل مستدير الزوايا 26"/>
          <p:cNvSpPr/>
          <p:nvPr/>
        </p:nvSpPr>
        <p:spPr>
          <a:xfrm>
            <a:off x="5643570" y="4071942"/>
            <a:ext cx="3000396" cy="5715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السيارة </a:t>
            </a:r>
            <a:r>
              <a:rPr lang="ar-SA" sz="2800" b="1" u="sng" dirty="0" smtClean="0">
                <a:solidFill>
                  <a:schemeClr val="tx1"/>
                </a:solidFill>
              </a:rPr>
              <a:t>الفارهة</a:t>
            </a:r>
            <a:endParaRPr lang="ar-SA" sz="2800" b="1" u="sng" dirty="0">
              <a:solidFill>
                <a:schemeClr val="tx1"/>
              </a:solidFill>
            </a:endParaRPr>
          </a:p>
        </p:txBody>
      </p:sp>
      <p:sp>
        <p:nvSpPr>
          <p:cNvPr id="28" name="مستطيل مستدير الزوايا 27"/>
          <p:cNvSpPr/>
          <p:nvPr/>
        </p:nvSpPr>
        <p:spPr>
          <a:xfrm>
            <a:off x="5643570" y="5214950"/>
            <a:ext cx="3000396" cy="5715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u="sng" dirty="0" smtClean="0">
                <a:solidFill>
                  <a:schemeClr val="tx1"/>
                </a:solidFill>
              </a:rPr>
              <a:t>جُلّ </a:t>
            </a:r>
            <a:r>
              <a:rPr lang="ar-SA" sz="2800" b="1" dirty="0" smtClean="0">
                <a:solidFill>
                  <a:schemeClr val="tx1"/>
                </a:solidFill>
              </a:rPr>
              <a:t>أوقاتهم</a:t>
            </a:r>
            <a:endParaRPr lang="ar-SA" sz="2800" b="1" u="sng" dirty="0">
              <a:solidFill>
                <a:schemeClr val="tx1"/>
              </a:solidFill>
            </a:endParaRPr>
          </a:p>
        </p:txBody>
      </p:sp>
      <p:sp>
        <p:nvSpPr>
          <p:cNvPr id="29" name="مربع نص 28"/>
          <p:cNvSpPr txBox="1"/>
          <p:nvPr/>
        </p:nvSpPr>
        <p:spPr>
          <a:xfrm>
            <a:off x="928662" y="4774180"/>
            <a:ext cx="7072362" cy="461665"/>
          </a:xfrm>
          <a:prstGeom prst="rect">
            <a:avLst/>
          </a:prstGeom>
          <a:noFill/>
        </p:spPr>
        <p:txBody>
          <a:bodyPr wrap="square" rtlCol="1">
            <a:spAutoFit/>
          </a:bodyPr>
          <a:lstStyle/>
          <a:p>
            <a:pPr algn="ctr"/>
            <a:r>
              <a:rPr lang="ar-SA" sz="2400" b="1" dirty="0" smtClean="0"/>
              <a:t>  السيارة الغالية             السيارة الجميلة        السيارة الكبيرة</a:t>
            </a:r>
            <a:endParaRPr lang="ar-SA" sz="2400" b="1" dirty="0"/>
          </a:p>
        </p:txBody>
      </p:sp>
      <p:sp>
        <p:nvSpPr>
          <p:cNvPr id="30" name="مربع نص 29"/>
          <p:cNvSpPr txBox="1"/>
          <p:nvPr/>
        </p:nvSpPr>
        <p:spPr>
          <a:xfrm>
            <a:off x="928662" y="5753417"/>
            <a:ext cx="7072362" cy="461665"/>
          </a:xfrm>
          <a:prstGeom prst="rect">
            <a:avLst/>
          </a:prstGeom>
          <a:noFill/>
        </p:spPr>
        <p:txBody>
          <a:bodyPr wrap="square" rtlCol="1">
            <a:spAutoFit/>
          </a:bodyPr>
          <a:lstStyle/>
          <a:p>
            <a:pPr algn="ctr"/>
            <a:r>
              <a:rPr lang="ar-SA" sz="2400" b="1" dirty="0" smtClean="0"/>
              <a:t>  معظم أوقاتهم             بعض أوقاتهم           أجمل أوقاتهم</a:t>
            </a:r>
            <a:endParaRPr lang="ar-SA" sz="2400" b="1" dirty="0"/>
          </a:p>
        </p:txBody>
      </p:sp>
      <p:sp>
        <p:nvSpPr>
          <p:cNvPr id="31" name="مستطيل مستدير الزوايا 30"/>
          <p:cNvSpPr/>
          <p:nvPr/>
        </p:nvSpPr>
        <p:spPr>
          <a:xfrm>
            <a:off x="7500958" y="4786322"/>
            <a:ext cx="285752" cy="35719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2" name="مستطيل مستدير الزوايا 31"/>
          <p:cNvSpPr/>
          <p:nvPr/>
        </p:nvSpPr>
        <p:spPr>
          <a:xfrm>
            <a:off x="7500958" y="5857892"/>
            <a:ext cx="285752" cy="35719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3" name="مستطيل مستدير الزوايا 32"/>
          <p:cNvSpPr/>
          <p:nvPr/>
        </p:nvSpPr>
        <p:spPr>
          <a:xfrm>
            <a:off x="5072066" y="4786322"/>
            <a:ext cx="285752" cy="35719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مستطيل مستدير الزوايا 33"/>
          <p:cNvSpPr/>
          <p:nvPr/>
        </p:nvSpPr>
        <p:spPr>
          <a:xfrm>
            <a:off x="5072066" y="5857892"/>
            <a:ext cx="285752" cy="35719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مستطيل مستدير الزوايا 34"/>
          <p:cNvSpPr/>
          <p:nvPr/>
        </p:nvSpPr>
        <p:spPr>
          <a:xfrm>
            <a:off x="2857488" y="4786322"/>
            <a:ext cx="285752" cy="35719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6" name="مستطيل مستدير الزوايا 35"/>
          <p:cNvSpPr/>
          <p:nvPr/>
        </p:nvSpPr>
        <p:spPr>
          <a:xfrm>
            <a:off x="2857488" y="5857892"/>
            <a:ext cx="285752" cy="35719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7" name="مربع نص 36"/>
          <p:cNvSpPr txBox="1"/>
          <p:nvPr/>
        </p:nvSpPr>
        <p:spPr>
          <a:xfrm>
            <a:off x="5000628" y="4714884"/>
            <a:ext cx="500066"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sz="2800" b="1" dirty="0">
              <a:solidFill>
                <a:srgbClr val="C00000"/>
              </a:solidFill>
            </a:endParaRPr>
          </a:p>
        </p:txBody>
      </p:sp>
      <p:sp>
        <p:nvSpPr>
          <p:cNvPr id="38" name="مربع نص 37"/>
          <p:cNvSpPr txBox="1"/>
          <p:nvPr/>
        </p:nvSpPr>
        <p:spPr>
          <a:xfrm>
            <a:off x="7429520" y="5763300"/>
            <a:ext cx="500066"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1000" fill="hold"/>
                                        <p:tgtEl>
                                          <p:spTgt spid="26"/>
                                        </p:tgtEl>
                                        <p:attrNameLst>
                                          <p:attrName>ppt_w</p:attrName>
                                        </p:attrNameLst>
                                      </p:cBhvr>
                                      <p:tavLst>
                                        <p:tav tm="0">
                                          <p:val>
                                            <p:fltVal val="0"/>
                                          </p:val>
                                        </p:tav>
                                        <p:tav tm="100000">
                                          <p:val>
                                            <p:strVal val="#ppt_w"/>
                                          </p:val>
                                        </p:tav>
                                      </p:tavLst>
                                    </p:anim>
                                    <p:anim calcmode="lin" valueType="num">
                                      <p:cBhvr>
                                        <p:cTn id="12" dur="10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37">
                                            <p:txEl>
                                              <p:pRg st="0" end="0"/>
                                            </p:txEl>
                                          </p:spTgt>
                                        </p:tgtEl>
                                        <p:attrNameLst>
                                          <p:attrName>style.visibility</p:attrName>
                                        </p:attrNameLst>
                                      </p:cBhvr>
                                      <p:to>
                                        <p:strVal val="visible"/>
                                      </p:to>
                                    </p:set>
                                    <p:animEffect transition="in" filter="plus(in)">
                                      <p:cBhvr>
                                        <p:cTn id="17" dur="500"/>
                                        <p:tgtEl>
                                          <p:spTgt spid="3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nodeType="clickEffect">
                                  <p:stCondLst>
                                    <p:cond delay="0"/>
                                  </p:stCondLst>
                                  <p:childTnLst>
                                    <p:set>
                                      <p:cBhvr>
                                        <p:cTn id="21" dur="1" fill="hold">
                                          <p:stCondLst>
                                            <p:cond delay="0"/>
                                          </p:stCondLst>
                                        </p:cTn>
                                        <p:tgtEl>
                                          <p:spTgt spid="38">
                                            <p:txEl>
                                              <p:pRg st="0" end="0"/>
                                            </p:txEl>
                                          </p:spTgt>
                                        </p:tgtEl>
                                        <p:attrNameLst>
                                          <p:attrName>style.visibility</p:attrName>
                                        </p:attrNameLst>
                                      </p:cBhvr>
                                      <p:to>
                                        <p:strVal val="visible"/>
                                      </p:to>
                                    </p:set>
                                    <p:animEffect transition="in" filter="plus(in)">
                                      <p:cBhvr>
                                        <p:cTn id="22"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1071538" y="142852"/>
            <a:ext cx="678661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3)أوظف اشتقاقات الفعل في جمل مفيدة؛لأبين معناه:</a:t>
            </a:r>
          </a:p>
        </p:txBody>
      </p:sp>
      <p:sp>
        <p:nvSpPr>
          <p:cNvPr id="4" name="نجمة مكونة من 7 نقاط 3"/>
          <p:cNvSpPr/>
          <p:nvPr/>
        </p:nvSpPr>
        <p:spPr>
          <a:xfrm>
            <a:off x="7429520" y="1500174"/>
            <a:ext cx="1214446" cy="714380"/>
          </a:xfrm>
          <a:prstGeom prst="star7">
            <a:avLst>
              <a:gd name="adj" fmla="val 37526"/>
              <a:gd name="hf" fmla="val 102572"/>
              <a:gd name="vf" fmla="val 105210"/>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اغتنم</a:t>
            </a:r>
            <a:endParaRPr lang="ar-SA" b="1" dirty="0">
              <a:solidFill>
                <a:schemeClr val="tx1"/>
              </a:solidFill>
            </a:endParaRPr>
          </a:p>
        </p:txBody>
      </p:sp>
      <p:sp>
        <p:nvSpPr>
          <p:cNvPr id="5" name="نجمة مكونة من 7 نقاط 4"/>
          <p:cNvSpPr/>
          <p:nvPr/>
        </p:nvSpPr>
        <p:spPr>
          <a:xfrm>
            <a:off x="5929322" y="642918"/>
            <a:ext cx="1214446" cy="714380"/>
          </a:xfrm>
          <a:prstGeom prst="star7">
            <a:avLst>
              <a:gd name="adj" fmla="val 37526"/>
              <a:gd name="hf" fmla="val 102572"/>
              <a:gd name="vf" fmla="val 105210"/>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غانم</a:t>
            </a:r>
            <a:endParaRPr lang="ar-SA" b="1" dirty="0">
              <a:solidFill>
                <a:schemeClr val="tx1"/>
              </a:solidFill>
            </a:endParaRPr>
          </a:p>
        </p:txBody>
      </p:sp>
      <p:sp>
        <p:nvSpPr>
          <p:cNvPr id="6" name="نجمة مكونة من 7 نقاط 5"/>
          <p:cNvSpPr/>
          <p:nvPr/>
        </p:nvSpPr>
        <p:spPr>
          <a:xfrm>
            <a:off x="5929322" y="1428736"/>
            <a:ext cx="1214446" cy="714380"/>
          </a:xfrm>
          <a:prstGeom prst="star7">
            <a:avLst>
              <a:gd name="adj" fmla="val 37526"/>
              <a:gd name="hf" fmla="val 102572"/>
              <a:gd name="vf" fmla="val 105210"/>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غنماً</a:t>
            </a:r>
            <a:endParaRPr lang="ar-SA" b="1" dirty="0">
              <a:solidFill>
                <a:schemeClr val="tx1"/>
              </a:solidFill>
            </a:endParaRPr>
          </a:p>
        </p:txBody>
      </p:sp>
      <p:sp>
        <p:nvSpPr>
          <p:cNvPr id="7" name="نجمة مكونة من 7 نقاط 6"/>
          <p:cNvSpPr/>
          <p:nvPr/>
        </p:nvSpPr>
        <p:spPr>
          <a:xfrm>
            <a:off x="6000760" y="2143116"/>
            <a:ext cx="1214446" cy="714380"/>
          </a:xfrm>
          <a:prstGeom prst="star7">
            <a:avLst>
              <a:gd name="adj" fmla="val 37526"/>
              <a:gd name="hf" fmla="val 102572"/>
              <a:gd name="vf" fmla="val 105210"/>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غنيمة</a:t>
            </a:r>
            <a:endParaRPr lang="ar-SA" b="1" dirty="0">
              <a:solidFill>
                <a:schemeClr val="tx1"/>
              </a:solidFill>
            </a:endParaRPr>
          </a:p>
        </p:txBody>
      </p:sp>
      <p:sp>
        <p:nvSpPr>
          <p:cNvPr id="8" name="نجمة مكونة من 7 نقاط 7"/>
          <p:cNvSpPr/>
          <p:nvPr/>
        </p:nvSpPr>
        <p:spPr>
          <a:xfrm>
            <a:off x="285720" y="642918"/>
            <a:ext cx="5214974" cy="714380"/>
          </a:xfrm>
          <a:prstGeom prst="star7">
            <a:avLst>
              <a:gd name="adj" fmla="val 37526"/>
              <a:gd name="hf" fmla="val 102572"/>
              <a:gd name="vf" fmla="val 105210"/>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a:t>
            </a:r>
            <a:endParaRPr lang="ar-SA" b="1" dirty="0">
              <a:solidFill>
                <a:schemeClr val="tx1"/>
              </a:solidFill>
            </a:endParaRPr>
          </a:p>
        </p:txBody>
      </p:sp>
      <p:sp>
        <p:nvSpPr>
          <p:cNvPr id="9" name="نجمة مكونة من 7 نقاط 8"/>
          <p:cNvSpPr/>
          <p:nvPr/>
        </p:nvSpPr>
        <p:spPr>
          <a:xfrm>
            <a:off x="285720" y="1428736"/>
            <a:ext cx="5214974" cy="714380"/>
          </a:xfrm>
          <a:prstGeom prst="star7">
            <a:avLst>
              <a:gd name="adj" fmla="val 37526"/>
              <a:gd name="hf" fmla="val 102572"/>
              <a:gd name="vf" fmla="val 105210"/>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a:t>
            </a:r>
            <a:endParaRPr lang="ar-SA" b="1" dirty="0">
              <a:solidFill>
                <a:schemeClr val="tx1"/>
              </a:solidFill>
            </a:endParaRPr>
          </a:p>
        </p:txBody>
      </p:sp>
      <p:sp>
        <p:nvSpPr>
          <p:cNvPr id="10" name="نجمة مكونة من 7 نقاط 9"/>
          <p:cNvSpPr/>
          <p:nvPr/>
        </p:nvSpPr>
        <p:spPr>
          <a:xfrm>
            <a:off x="357158" y="2143116"/>
            <a:ext cx="5214974" cy="714380"/>
          </a:xfrm>
          <a:prstGeom prst="star7">
            <a:avLst>
              <a:gd name="adj" fmla="val 37526"/>
              <a:gd name="hf" fmla="val 102572"/>
              <a:gd name="vf" fmla="val 105210"/>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a:t>
            </a:r>
            <a:endParaRPr lang="ar-SA" b="1" dirty="0">
              <a:solidFill>
                <a:schemeClr val="tx1"/>
              </a:solidFill>
            </a:endParaRPr>
          </a:p>
        </p:txBody>
      </p:sp>
      <p:sp>
        <p:nvSpPr>
          <p:cNvPr id="11" name="قوس كبير أيمن 10"/>
          <p:cNvSpPr/>
          <p:nvPr/>
        </p:nvSpPr>
        <p:spPr>
          <a:xfrm>
            <a:off x="7215206" y="1071546"/>
            <a:ext cx="214314" cy="1500198"/>
          </a:xfrm>
          <a:prstGeom prst="rightBrace">
            <a:avLst/>
          </a:prstGeom>
        </p:spPr>
        <p:style>
          <a:lnRef idx="2">
            <a:schemeClr val="accent2"/>
          </a:lnRef>
          <a:fillRef idx="0">
            <a:schemeClr val="accent2"/>
          </a:fillRef>
          <a:effectRef idx="1">
            <a:schemeClr val="accent2"/>
          </a:effectRef>
          <a:fontRef idx="minor">
            <a:schemeClr val="tx1"/>
          </a:fontRef>
        </p:style>
        <p:txBody>
          <a:bodyPr rtlCol="1" anchor="ctr"/>
          <a:lstStyle/>
          <a:p>
            <a:pPr algn="ctr"/>
            <a:endParaRPr lang="ar-SA" dirty="0"/>
          </a:p>
        </p:txBody>
      </p:sp>
      <p:cxnSp>
        <p:nvCxnSpPr>
          <p:cNvPr id="14" name="رابط كسهم مستقيم 13"/>
          <p:cNvCxnSpPr/>
          <p:nvPr/>
        </p:nvCxnSpPr>
        <p:spPr>
          <a:xfrm rot="10800000">
            <a:off x="5429256" y="928670"/>
            <a:ext cx="428611"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5" name="رابط كسهم مستقيم 14"/>
          <p:cNvCxnSpPr/>
          <p:nvPr/>
        </p:nvCxnSpPr>
        <p:spPr>
          <a:xfrm rot="10800000">
            <a:off x="5429256" y="1643051"/>
            <a:ext cx="428611"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6" name="رابط كسهم مستقيم 15"/>
          <p:cNvCxnSpPr/>
          <p:nvPr/>
        </p:nvCxnSpPr>
        <p:spPr>
          <a:xfrm rot="10800000">
            <a:off x="5429256" y="2355841"/>
            <a:ext cx="428611"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7" name="مربع نص 16"/>
          <p:cNvSpPr txBox="1"/>
          <p:nvPr/>
        </p:nvSpPr>
        <p:spPr>
          <a:xfrm>
            <a:off x="6000760" y="2905780"/>
            <a:ext cx="1857388" cy="584775"/>
          </a:xfrm>
          <a:prstGeom prst="rect">
            <a:avLst/>
          </a:prstGeom>
          <a:noFill/>
        </p:spPr>
        <p:txBody>
          <a:bodyPr wrap="square" rtlCol="1">
            <a:spAutoFit/>
          </a:bodyPr>
          <a:lstStyle/>
          <a:p>
            <a:pPr algn="ctr"/>
            <a:r>
              <a:rPr lang="ar-SA" sz="3200" b="1" dirty="0" smtClean="0">
                <a:solidFill>
                  <a:schemeClr val="tx2">
                    <a:lumMod val="50000"/>
                  </a:schemeClr>
                </a:solidFill>
                <a:effectLst>
                  <a:glow rad="228600">
                    <a:schemeClr val="accent3">
                      <a:satMod val="175000"/>
                      <a:alpha val="40000"/>
                    </a:schemeClr>
                  </a:glow>
                </a:effectLst>
              </a:rPr>
              <a:t>أجيب:</a:t>
            </a:r>
          </a:p>
        </p:txBody>
      </p:sp>
      <p:sp>
        <p:nvSpPr>
          <p:cNvPr id="18" name="مربع نص 17"/>
          <p:cNvSpPr txBox="1"/>
          <p:nvPr/>
        </p:nvSpPr>
        <p:spPr>
          <a:xfrm>
            <a:off x="1142976" y="3405846"/>
            <a:ext cx="678661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1)ما معنى الطموح؟</a:t>
            </a:r>
          </a:p>
        </p:txBody>
      </p:sp>
      <p:sp>
        <p:nvSpPr>
          <p:cNvPr id="19" name="مربع نص 18"/>
          <p:cNvSpPr txBox="1"/>
          <p:nvPr/>
        </p:nvSpPr>
        <p:spPr>
          <a:xfrm>
            <a:off x="1142976" y="4120226"/>
            <a:ext cx="678661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2)بم ينصح الكاتب كل شاب؟</a:t>
            </a:r>
          </a:p>
        </p:txBody>
      </p:sp>
      <p:sp>
        <p:nvSpPr>
          <p:cNvPr id="20" name="مربع نص 19"/>
          <p:cNvSpPr txBox="1"/>
          <p:nvPr/>
        </p:nvSpPr>
        <p:spPr>
          <a:xfrm>
            <a:off x="1142976" y="4763168"/>
            <a:ext cx="678661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3)ما الذي يكدر خاطر الكاتب ويحزن قلبه؟</a:t>
            </a:r>
          </a:p>
        </p:txBody>
      </p:sp>
      <p:sp>
        <p:nvSpPr>
          <p:cNvPr id="21" name="مربع نص 20"/>
          <p:cNvSpPr txBox="1"/>
          <p:nvPr/>
        </p:nvSpPr>
        <p:spPr>
          <a:xfrm>
            <a:off x="785786" y="5406110"/>
            <a:ext cx="729620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4)هل يبتسم المستقبل لمن لا يتعب؟وماذا يجب على كل شاب؟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1000" fill="hold"/>
                                        <p:tgtEl>
                                          <p:spTgt spid="18"/>
                                        </p:tgtEl>
                                        <p:attrNameLst>
                                          <p:attrName>ppt_w</p:attrName>
                                        </p:attrNameLst>
                                      </p:cBhvr>
                                      <p:tavLst>
                                        <p:tav tm="0">
                                          <p:val>
                                            <p:fltVal val="0"/>
                                          </p:val>
                                        </p:tav>
                                        <p:tav tm="100000">
                                          <p:val>
                                            <p:strVal val="#ppt_w"/>
                                          </p:val>
                                        </p:tav>
                                      </p:tavLst>
                                    </p:anim>
                                    <p:anim calcmode="lin" valueType="num">
                                      <p:cBhvr>
                                        <p:cTn id="16" dur="1000" fill="hold"/>
                                        <p:tgtEl>
                                          <p:spTgt spid="18"/>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000" fill="hold"/>
                                        <p:tgtEl>
                                          <p:spTgt spid="19"/>
                                        </p:tgtEl>
                                        <p:attrNameLst>
                                          <p:attrName>ppt_w</p:attrName>
                                        </p:attrNameLst>
                                      </p:cBhvr>
                                      <p:tavLst>
                                        <p:tav tm="0">
                                          <p:val>
                                            <p:fltVal val="0"/>
                                          </p:val>
                                        </p:tav>
                                        <p:tav tm="100000">
                                          <p:val>
                                            <p:strVal val="#ppt_w"/>
                                          </p:val>
                                        </p:tav>
                                      </p:tavLst>
                                    </p:anim>
                                    <p:anim calcmode="lin" valueType="num">
                                      <p:cBhvr>
                                        <p:cTn id="20" dur="1000" fill="hold"/>
                                        <p:tgtEl>
                                          <p:spTgt spid="19"/>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1000" fill="hold"/>
                                        <p:tgtEl>
                                          <p:spTgt spid="20"/>
                                        </p:tgtEl>
                                        <p:attrNameLst>
                                          <p:attrName>ppt_w</p:attrName>
                                        </p:attrNameLst>
                                      </p:cBhvr>
                                      <p:tavLst>
                                        <p:tav tm="0">
                                          <p:val>
                                            <p:fltVal val="0"/>
                                          </p:val>
                                        </p:tav>
                                        <p:tav tm="100000">
                                          <p:val>
                                            <p:strVal val="#ppt_w"/>
                                          </p:val>
                                        </p:tav>
                                      </p:tavLst>
                                    </p:anim>
                                    <p:anim calcmode="lin" valueType="num">
                                      <p:cBhvr>
                                        <p:cTn id="24" dur="1000" fill="hold"/>
                                        <p:tgtEl>
                                          <p:spTgt spid="20"/>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1000" fill="hold"/>
                                        <p:tgtEl>
                                          <p:spTgt spid="21"/>
                                        </p:tgtEl>
                                        <p:attrNameLst>
                                          <p:attrName>ppt_w</p:attrName>
                                        </p:attrNameLst>
                                      </p:cBhvr>
                                      <p:tavLst>
                                        <p:tav tm="0">
                                          <p:val>
                                            <p:fltVal val="0"/>
                                          </p:val>
                                        </p:tav>
                                        <p:tav tm="100000">
                                          <p:val>
                                            <p:strVal val="#ppt_w"/>
                                          </p:val>
                                        </p:tav>
                                      </p:tavLst>
                                    </p:anim>
                                    <p:anim calcmode="lin" valueType="num">
                                      <p:cBhvr>
                                        <p:cTn id="28" dur="1000" fill="hold"/>
                                        <p:tgtEl>
                                          <p:spTgt spid="2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18" grpId="0"/>
      <p:bldP spid="19"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وجة 2"/>
          <p:cNvSpPr/>
          <p:nvPr/>
        </p:nvSpPr>
        <p:spPr>
          <a:xfrm>
            <a:off x="7358082" y="214290"/>
            <a:ext cx="1428760" cy="928694"/>
          </a:xfrm>
          <a:prstGeom prst="wave">
            <a:avLst>
              <a:gd name="adj1" fmla="val 12500"/>
              <a:gd name="adj2" fmla="val -5000"/>
            </a:avLst>
          </a:prstGeom>
          <a:ln w="57150"/>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solidFill>
                  <a:srgbClr val="C00000"/>
                </a:solidFill>
              </a:rPr>
              <a:t>أفكر</a:t>
            </a:r>
            <a:endParaRPr lang="ar-SA" sz="3200" b="1" dirty="0">
              <a:solidFill>
                <a:srgbClr val="C00000"/>
              </a:solidFill>
            </a:endParaRPr>
          </a:p>
        </p:txBody>
      </p:sp>
      <p:sp>
        <p:nvSpPr>
          <p:cNvPr id="4" name="مربع نص 3"/>
          <p:cNvSpPr txBox="1"/>
          <p:nvPr/>
        </p:nvSpPr>
        <p:spPr>
          <a:xfrm>
            <a:off x="642910" y="357166"/>
            <a:ext cx="678661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1)ماذا تقول في المواقف التالية،مع الاستفادة من النص:</a:t>
            </a:r>
          </a:p>
        </p:txBody>
      </p:sp>
      <p:graphicFrame>
        <p:nvGraphicFramePr>
          <p:cNvPr id="5" name="جدول 4"/>
          <p:cNvGraphicFramePr>
            <a:graphicFrameLocks noGrp="1"/>
          </p:cNvGraphicFramePr>
          <p:nvPr/>
        </p:nvGraphicFramePr>
        <p:xfrm>
          <a:off x="1142976" y="1500174"/>
          <a:ext cx="6858048" cy="3992896"/>
        </p:xfrm>
        <a:graphic>
          <a:graphicData uri="http://schemas.openxmlformats.org/drawingml/2006/table">
            <a:tbl>
              <a:tblPr rtl="1" firstRow="1" bandRow="1">
                <a:tableStyleId>{5C22544A-7EE6-4342-B048-85BDC9FD1C3A}</a:tableStyleId>
              </a:tblPr>
              <a:tblGrid>
                <a:gridCol w="3757634"/>
                <a:gridCol w="3100414"/>
              </a:tblGrid>
              <a:tr h="428628">
                <a:tc>
                  <a:txBody>
                    <a:bodyPr/>
                    <a:lstStyle/>
                    <a:p>
                      <a:pPr algn="ctr" rtl="1"/>
                      <a:r>
                        <a:rPr lang="ar-SA" sz="2800" b="1" dirty="0" smtClean="0">
                          <a:solidFill>
                            <a:schemeClr val="tx1"/>
                          </a:solidFill>
                        </a:rPr>
                        <a:t>الموقف</a:t>
                      </a:r>
                      <a:endParaRPr lang="ar-SA" sz="2800" b="1" dirty="0">
                        <a:solidFill>
                          <a:schemeClr val="tx1"/>
                        </a:solidFill>
                      </a:endParaRPr>
                    </a:p>
                  </a:txBody>
                  <a:tcPr>
                    <a:solidFill>
                      <a:schemeClr val="accent2">
                        <a:lumMod val="60000"/>
                        <a:lumOff val="40000"/>
                      </a:schemeClr>
                    </a:solidFill>
                  </a:tcPr>
                </a:tc>
                <a:tc>
                  <a:txBody>
                    <a:bodyPr/>
                    <a:lstStyle/>
                    <a:p>
                      <a:pPr algn="ctr" rtl="1"/>
                      <a:r>
                        <a:rPr lang="ar-SA" sz="2800" b="1" dirty="0" smtClean="0">
                          <a:solidFill>
                            <a:schemeClr val="tx1"/>
                          </a:solidFill>
                        </a:rPr>
                        <a:t>القول المناسب</a:t>
                      </a:r>
                      <a:endParaRPr lang="ar-SA" sz="2800" b="1" dirty="0">
                        <a:solidFill>
                          <a:schemeClr val="tx1"/>
                        </a:solidFill>
                      </a:endParaRPr>
                    </a:p>
                  </a:txBody>
                  <a:tcPr>
                    <a:solidFill>
                      <a:schemeClr val="accent2">
                        <a:lumMod val="60000"/>
                        <a:lumOff val="40000"/>
                      </a:schemeClr>
                    </a:solidFill>
                  </a:tcPr>
                </a:tc>
              </a:tr>
              <a:tr h="1143008">
                <a:tc>
                  <a:txBody>
                    <a:bodyPr/>
                    <a:lstStyle/>
                    <a:p>
                      <a:pPr algn="ctr" rtl="1"/>
                      <a:r>
                        <a:rPr lang="ar-SA" sz="2800" b="1" dirty="0" smtClean="0">
                          <a:solidFill>
                            <a:schemeClr val="tx1"/>
                          </a:solidFill>
                        </a:rPr>
                        <a:t>شاب يملك مالاً وينفقه</a:t>
                      </a:r>
                    </a:p>
                    <a:p>
                      <a:pPr algn="ctr" rtl="1"/>
                      <a:r>
                        <a:rPr lang="ar-SA" sz="2800" b="1" dirty="0" smtClean="0">
                          <a:solidFill>
                            <a:schemeClr val="tx1"/>
                          </a:solidFill>
                        </a:rPr>
                        <a:t> في أحدث الجوالات</a:t>
                      </a:r>
                      <a:endParaRPr lang="ar-SA" sz="2800" b="1" dirty="0">
                        <a:solidFill>
                          <a:schemeClr val="tx1"/>
                        </a:solidFill>
                      </a:endParaRPr>
                    </a:p>
                  </a:txBody>
                  <a:tcPr/>
                </a:tc>
                <a:tc>
                  <a:txBody>
                    <a:bodyPr/>
                    <a:lstStyle/>
                    <a:p>
                      <a:pPr algn="ctr" rtl="1"/>
                      <a:endParaRPr lang="ar-SA" sz="2000" b="1" dirty="0" smtClean="0">
                        <a:solidFill>
                          <a:schemeClr val="tx1"/>
                        </a:solidFill>
                      </a:endParaRPr>
                    </a:p>
                    <a:p>
                      <a:pPr algn="ctr" rtl="1"/>
                      <a:r>
                        <a:rPr lang="ar-SA" sz="2000" b="1" dirty="0" smtClean="0">
                          <a:solidFill>
                            <a:schemeClr val="tx1"/>
                          </a:solidFill>
                        </a:rPr>
                        <a:t>...........................</a:t>
                      </a:r>
                      <a:endParaRPr lang="ar-SA" sz="2000" b="1" dirty="0">
                        <a:solidFill>
                          <a:schemeClr val="tx1"/>
                        </a:solidFill>
                      </a:endParaRPr>
                    </a:p>
                  </a:txBody>
                  <a:tcPr/>
                </a:tc>
              </a:tr>
              <a:tr h="1143008">
                <a:tc>
                  <a:txBody>
                    <a:bodyPr/>
                    <a:lstStyle/>
                    <a:p>
                      <a:pPr algn="ctr" rtl="1"/>
                      <a:r>
                        <a:rPr lang="ar-SA" sz="2800" b="1" dirty="0" smtClean="0">
                          <a:solidFill>
                            <a:schemeClr val="tx1"/>
                          </a:solidFill>
                        </a:rPr>
                        <a:t>شاب يريد</a:t>
                      </a:r>
                      <a:r>
                        <a:rPr lang="ar-SA" sz="2800" b="1" baseline="0" dirty="0" smtClean="0">
                          <a:solidFill>
                            <a:schemeClr val="tx1"/>
                          </a:solidFill>
                        </a:rPr>
                        <a:t> النجاح</a:t>
                      </a:r>
                    </a:p>
                    <a:p>
                      <a:pPr algn="ctr" rtl="1"/>
                      <a:r>
                        <a:rPr lang="ar-SA" sz="2800" b="1" baseline="0" dirty="0" smtClean="0">
                          <a:solidFill>
                            <a:schemeClr val="tx1"/>
                          </a:solidFill>
                        </a:rPr>
                        <a:t> دون مشقه</a:t>
                      </a:r>
                      <a:endParaRPr lang="ar-SA" sz="2000" b="1" dirty="0">
                        <a:solidFill>
                          <a:schemeClr val="tx1"/>
                        </a:solidFill>
                      </a:endParaRPr>
                    </a:p>
                  </a:txBody>
                  <a:tcPr/>
                </a:tc>
                <a:tc>
                  <a:txBody>
                    <a:bodyPr/>
                    <a:lstStyle/>
                    <a:p>
                      <a:pPr algn="ctr" rtl="1"/>
                      <a:endParaRPr lang="ar-SA" sz="2000" b="1" dirty="0" smtClean="0">
                        <a:solidFill>
                          <a:schemeClr val="tx1"/>
                        </a:solidFill>
                      </a:endParaRPr>
                    </a:p>
                    <a:p>
                      <a:pPr algn="ctr" rtl="1"/>
                      <a:r>
                        <a:rPr lang="ar-SA" sz="2000" b="1" dirty="0" smtClean="0">
                          <a:solidFill>
                            <a:schemeClr val="tx1"/>
                          </a:solidFill>
                        </a:rPr>
                        <a:t>...........................</a:t>
                      </a:r>
                      <a:endParaRPr lang="ar-SA" sz="2000" b="1" dirty="0">
                        <a:solidFill>
                          <a:schemeClr val="tx1"/>
                        </a:solidFill>
                      </a:endParaRPr>
                    </a:p>
                  </a:txBody>
                  <a:tcPr/>
                </a:tc>
              </a:tr>
              <a:tr h="1143008">
                <a:tc>
                  <a:txBody>
                    <a:bodyPr/>
                    <a:lstStyle/>
                    <a:p>
                      <a:pPr algn="ctr" rtl="1"/>
                      <a:r>
                        <a:rPr lang="ar-SA" sz="2400" b="1" dirty="0" smtClean="0">
                          <a:solidFill>
                            <a:schemeClr val="tx1"/>
                          </a:solidFill>
                        </a:rPr>
                        <a:t>شاب يضع لنفسه أعذاراً </a:t>
                      </a:r>
                    </a:p>
                    <a:p>
                      <a:pPr algn="ctr" rtl="1"/>
                      <a:r>
                        <a:rPr lang="ar-SA" sz="2400" b="1" dirty="0" smtClean="0">
                          <a:solidFill>
                            <a:schemeClr val="tx1"/>
                          </a:solidFill>
                        </a:rPr>
                        <a:t>وعوائق</a:t>
                      </a:r>
                      <a:r>
                        <a:rPr lang="ar-SA" sz="2400" b="1" baseline="0" dirty="0" smtClean="0">
                          <a:solidFill>
                            <a:schemeClr val="tx1"/>
                          </a:solidFill>
                        </a:rPr>
                        <a:t> تحده من الجد</a:t>
                      </a:r>
                    </a:p>
                    <a:p>
                      <a:pPr algn="ctr" rtl="1"/>
                      <a:r>
                        <a:rPr lang="ar-SA" sz="2400" b="1" baseline="0" dirty="0" smtClean="0">
                          <a:solidFill>
                            <a:schemeClr val="tx1"/>
                          </a:solidFill>
                        </a:rPr>
                        <a:t> وتضيع وقته</a:t>
                      </a:r>
                      <a:endParaRPr lang="ar-SA" sz="2400" b="1" dirty="0">
                        <a:solidFill>
                          <a:schemeClr val="tx1"/>
                        </a:solidFill>
                      </a:endParaRPr>
                    </a:p>
                  </a:txBody>
                  <a:tcPr/>
                </a:tc>
                <a:tc>
                  <a:txBody>
                    <a:bodyPr/>
                    <a:lstStyle/>
                    <a:p>
                      <a:pPr algn="ctr" rtl="1"/>
                      <a:endParaRPr lang="ar-SA" sz="2000" b="1" dirty="0" smtClean="0">
                        <a:solidFill>
                          <a:schemeClr val="tx1"/>
                        </a:solidFill>
                      </a:endParaRPr>
                    </a:p>
                    <a:p>
                      <a:pPr algn="ctr" rtl="1"/>
                      <a:r>
                        <a:rPr lang="ar-SA" sz="2000" b="1" dirty="0" smtClean="0">
                          <a:solidFill>
                            <a:schemeClr val="tx1"/>
                          </a:solidFill>
                        </a:rPr>
                        <a:t>..........................</a:t>
                      </a:r>
                      <a:endParaRPr lang="ar-SA" sz="2000" b="1" dirty="0">
                        <a:solidFill>
                          <a:schemeClr val="tx1"/>
                        </a:solidFill>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928662" y="928670"/>
            <a:ext cx="6786610" cy="1815882"/>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2)(الجسد أمانة)</a:t>
            </a:r>
          </a:p>
          <a:p>
            <a:pPr algn="ctr"/>
            <a:r>
              <a:rPr lang="ar-SA" sz="2800" b="1" dirty="0" smtClean="0">
                <a:solidFill>
                  <a:schemeClr val="tx2">
                    <a:lumMod val="50000"/>
                  </a:schemeClr>
                </a:solidFill>
                <a:effectLst>
                  <a:glow rad="228600">
                    <a:schemeClr val="accent3">
                      <a:satMod val="175000"/>
                      <a:alpha val="40000"/>
                    </a:schemeClr>
                  </a:glow>
                </a:effectLst>
              </a:rPr>
              <a:t>أناقش هذه العبارة وأجيب عن سؤالين:</a:t>
            </a:r>
          </a:p>
          <a:p>
            <a:pPr algn="ctr"/>
            <a:r>
              <a:rPr lang="ar-SA" sz="2800" b="1" dirty="0" smtClean="0">
                <a:solidFill>
                  <a:schemeClr val="tx2">
                    <a:lumMod val="50000"/>
                  </a:schemeClr>
                </a:solidFill>
                <a:effectLst>
                  <a:glow rad="228600">
                    <a:schemeClr val="accent3">
                      <a:satMod val="175000"/>
                      <a:alpha val="40000"/>
                    </a:schemeClr>
                  </a:glow>
                </a:effectLst>
              </a:rPr>
              <a:t>1-فيم تكون مضرة الجسد؟</a:t>
            </a:r>
          </a:p>
          <a:p>
            <a:pPr algn="ctr"/>
            <a:r>
              <a:rPr lang="ar-SA" sz="2800" b="1" dirty="0" smtClean="0">
                <a:solidFill>
                  <a:schemeClr val="tx2">
                    <a:lumMod val="50000"/>
                  </a:schemeClr>
                </a:solidFill>
                <a:effectLst>
                  <a:glow rad="228600">
                    <a:schemeClr val="accent3">
                      <a:satMod val="175000"/>
                      <a:alpha val="40000"/>
                    </a:schemeClr>
                  </a:glow>
                </a:effectLst>
              </a:rPr>
              <a:t>2-فيم تكون منفعته؟</a:t>
            </a:r>
          </a:p>
        </p:txBody>
      </p:sp>
      <p:sp>
        <p:nvSpPr>
          <p:cNvPr id="4" name="مربع نص 3"/>
          <p:cNvSpPr txBox="1"/>
          <p:nvPr/>
        </p:nvSpPr>
        <p:spPr>
          <a:xfrm>
            <a:off x="1071538" y="3286124"/>
            <a:ext cx="678661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 (شراء الشباب السيارات بهدف السرعة والاستعراض)</a:t>
            </a:r>
          </a:p>
          <a:p>
            <a:pPr algn="ctr"/>
            <a:r>
              <a:rPr lang="ar-SA" sz="2800" b="1" dirty="0" smtClean="0">
                <a:solidFill>
                  <a:schemeClr val="tx2">
                    <a:lumMod val="50000"/>
                  </a:schemeClr>
                </a:solidFill>
                <a:effectLst>
                  <a:glow rad="228600">
                    <a:schemeClr val="accent3">
                      <a:satMod val="175000"/>
                      <a:alpha val="40000"/>
                    </a:schemeClr>
                  </a:glow>
                </a:effectLst>
              </a:rPr>
              <a:t>أبين تأييدي أو رفضي لهذه الفكرة،مع التعليل:</a:t>
            </a:r>
          </a:p>
        </p:txBody>
      </p:sp>
      <p:pic>
        <p:nvPicPr>
          <p:cNvPr id="1026" name="Picture 2" descr="C:\Program Files\Microsoft Office\MEDIA\CAGCAT10\j0216858.wmf"/>
          <p:cNvPicPr>
            <a:picLocks noChangeAspect="1" noChangeArrowheads="1"/>
          </p:cNvPicPr>
          <p:nvPr/>
        </p:nvPicPr>
        <p:blipFill>
          <a:blip r:embed="rId3">
            <a:lum bright="10000"/>
          </a:blip>
          <a:srcRect/>
          <a:stretch>
            <a:fillRect/>
          </a:stretch>
        </p:blipFill>
        <p:spPr bwMode="auto">
          <a:xfrm>
            <a:off x="6500826" y="4286256"/>
            <a:ext cx="1826971" cy="1071570"/>
          </a:xfrm>
          <a:prstGeom prst="rect">
            <a:avLst/>
          </a:prstGeom>
          <a:noFill/>
        </p:spPr>
      </p:pic>
      <p:pic>
        <p:nvPicPr>
          <p:cNvPr id="1027" name="Picture 3" descr="C:\Program Files\Microsoft Office\MEDIA\CAGCAT10\j0240719.wmf"/>
          <p:cNvPicPr>
            <a:picLocks noChangeAspect="1" noChangeArrowheads="1"/>
          </p:cNvPicPr>
          <p:nvPr/>
        </p:nvPicPr>
        <p:blipFill>
          <a:blip r:embed="rId4">
            <a:lum bright="10000"/>
          </a:blip>
          <a:srcRect/>
          <a:stretch>
            <a:fillRect/>
          </a:stretch>
        </p:blipFill>
        <p:spPr bwMode="auto">
          <a:xfrm>
            <a:off x="6715140" y="785794"/>
            <a:ext cx="1214446" cy="182697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1000100" y="142852"/>
            <a:ext cx="7072362"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4)أكمل الخارطة التالية؛لأتبع أسباب المشكلة وآثارها السلبية والإيجابية:</a:t>
            </a:r>
          </a:p>
        </p:txBody>
      </p:sp>
      <p:sp>
        <p:nvSpPr>
          <p:cNvPr id="4" name="مخطط انسيابي: تحضير 3"/>
          <p:cNvSpPr/>
          <p:nvPr/>
        </p:nvSpPr>
        <p:spPr>
          <a:xfrm>
            <a:off x="6429388" y="2000240"/>
            <a:ext cx="2214578" cy="928694"/>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الالتحاق بمراكز تعليم اللغة والحاسوب</a:t>
            </a:r>
            <a:endParaRPr lang="ar-SA" b="1" dirty="0">
              <a:solidFill>
                <a:schemeClr val="tx1"/>
              </a:solidFill>
            </a:endParaRPr>
          </a:p>
        </p:txBody>
      </p:sp>
      <p:sp>
        <p:nvSpPr>
          <p:cNvPr id="5" name="مخطط انسيابي: تحضير 4"/>
          <p:cNvSpPr/>
          <p:nvPr/>
        </p:nvSpPr>
        <p:spPr>
          <a:xfrm>
            <a:off x="6429388" y="3143248"/>
            <a:ext cx="2214578" cy="928694"/>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6" name="مخطط انسيابي: تحضير 5"/>
          <p:cNvSpPr/>
          <p:nvPr/>
        </p:nvSpPr>
        <p:spPr>
          <a:xfrm>
            <a:off x="6429388" y="4214818"/>
            <a:ext cx="2214578" cy="928694"/>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7" name="مخطط انسيابي: تحضير 6"/>
          <p:cNvSpPr/>
          <p:nvPr/>
        </p:nvSpPr>
        <p:spPr>
          <a:xfrm>
            <a:off x="571472" y="2000240"/>
            <a:ext cx="2214578" cy="928694"/>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8" name="مخطط انسيابي: تحضير 7"/>
          <p:cNvSpPr/>
          <p:nvPr/>
        </p:nvSpPr>
        <p:spPr>
          <a:xfrm>
            <a:off x="571472" y="3143248"/>
            <a:ext cx="2214578" cy="928694"/>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قراءة القصص الرديئة</a:t>
            </a:r>
            <a:endParaRPr lang="ar-SA" b="1" dirty="0">
              <a:solidFill>
                <a:schemeClr val="tx1"/>
              </a:solidFill>
            </a:endParaRPr>
          </a:p>
        </p:txBody>
      </p:sp>
      <p:sp>
        <p:nvSpPr>
          <p:cNvPr id="9" name="مخطط انسيابي: تحضير 8"/>
          <p:cNvSpPr/>
          <p:nvPr/>
        </p:nvSpPr>
        <p:spPr>
          <a:xfrm>
            <a:off x="571472" y="4214818"/>
            <a:ext cx="2214578" cy="928694"/>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0" name="مخطط انسيابي: تحضير 9"/>
          <p:cNvSpPr/>
          <p:nvPr/>
        </p:nvSpPr>
        <p:spPr>
          <a:xfrm>
            <a:off x="1500166" y="1071546"/>
            <a:ext cx="2214578" cy="642942"/>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 name="مخطط انسيابي: تحضير 10"/>
          <p:cNvSpPr/>
          <p:nvPr/>
        </p:nvSpPr>
        <p:spPr>
          <a:xfrm>
            <a:off x="3786182" y="1071546"/>
            <a:ext cx="2214578" cy="642942"/>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مخطط انسيابي: تحضير 11"/>
          <p:cNvSpPr/>
          <p:nvPr/>
        </p:nvSpPr>
        <p:spPr>
          <a:xfrm>
            <a:off x="6143636" y="1142984"/>
            <a:ext cx="2214578" cy="642942"/>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التفكك الأسري</a:t>
            </a:r>
            <a:endParaRPr lang="ar-SA" sz="2000" b="1" dirty="0">
              <a:solidFill>
                <a:schemeClr val="tx1"/>
              </a:solidFill>
            </a:endParaRPr>
          </a:p>
        </p:txBody>
      </p:sp>
      <p:sp>
        <p:nvSpPr>
          <p:cNvPr id="14" name="مخطط انسيابي: تحضير 13"/>
          <p:cNvSpPr/>
          <p:nvPr/>
        </p:nvSpPr>
        <p:spPr>
          <a:xfrm>
            <a:off x="4929190" y="5429264"/>
            <a:ext cx="3786214" cy="1143008"/>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000" b="1" dirty="0" smtClean="0">
                <a:solidFill>
                  <a:schemeClr val="tx1"/>
                </a:solidFill>
              </a:rPr>
              <a:t>1-تحقيق النجاح.</a:t>
            </a:r>
          </a:p>
          <a:p>
            <a:r>
              <a:rPr lang="ar-SA" sz="2000" b="1" dirty="0" smtClean="0">
                <a:solidFill>
                  <a:schemeClr val="tx1"/>
                </a:solidFill>
              </a:rPr>
              <a:t>2-</a:t>
            </a:r>
          </a:p>
          <a:p>
            <a:r>
              <a:rPr lang="ar-SA" sz="2000" b="1" dirty="0" smtClean="0">
                <a:solidFill>
                  <a:schemeClr val="tx1"/>
                </a:solidFill>
              </a:rPr>
              <a:t>3-</a:t>
            </a:r>
            <a:endParaRPr lang="ar-SA" sz="2000" b="1" dirty="0">
              <a:solidFill>
                <a:schemeClr val="tx1"/>
              </a:solidFill>
            </a:endParaRPr>
          </a:p>
        </p:txBody>
      </p:sp>
      <p:sp>
        <p:nvSpPr>
          <p:cNvPr id="15" name="مخطط انسيابي: تحضير 14"/>
          <p:cNvSpPr/>
          <p:nvPr/>
        </p:nvSpPr>
        <p:spPr>
          <a:xfrm>
            <a:off x="1000100" y="5429264"/>
            <a:ext cx="3786214" cy="1143008"/>
          </a:xfrm>
          <a:prstGeom prst="flowChartPreparation">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000" b="1" dirty="0" smtClean="0">
                <a:solidFill>
                  <a:schemeClr val="tx1"/>
                </a:solidFill>
              </a:rPr>
              <a:t>1- الفشل</a:t>
            </a:r>
          </a:p>
          <a:p>
            <a:r>
              <a:rPr lang="ar-SA" sz="2000" b="1" dirty="0" smtClean="0">
                <a:solidFill>
                  <a:schemeClr val="tx1"/>
                </a:solidFill>
              </a:rPr>
              <a:t>2-</a:t>
            </a:r>
          </a:p>
          <a:p>
            <a:r>
              <a:rPr lang="ar-SA" sz="2000" b="1" dirty="0" smtClean="0">
                <a:solidFill>
                  <a:schemeClr val="tx1"/>
                </a:solidFill>
              </a:rPr>
              <a:t>3-</a:t>
            </a:r>
            <a:endParaRPr lang="ar-SA" sz="2000" b="1" dirty="0">
              <a:solidFill>
                <a:schemeClr val="tx1"/>
              </a:solidFill>
            </a:endParaRPr>
          </a:p>
        </p:txBody>
      </p:sp>
      <p:sp>
        <p:nvSpPr>
          <p:cNvPr id="16" name="شكل بيضاوي 15"/>
          <p:cNvSpPr/>
          <p:nvPr/>
        </p:nvSpPr>
        <p:spPr>
          <a:xfrm>
            <a:off x="3571868" y="2357430"/>
            <a:ext cx="2214578" cy="2357454"/>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000" b="1" dirty="0" smtClean="0">
                <a:solidFill>
                  <a:schemeClr val="tx1"/>
                </a:solidFill>
              </a:rPr>
              <a:t>الفراغ في حياة الشباب</a:t>
            </a:r>
            <a:endParaRPr lang="ar-SA" sz="4000" b="1" dirty="0">
              <a:solidFill>
                <a:schemeClr val="tx1"/>
              </a:solidFill>
            </a:endParaRPr>
          </a:p>
        </p:txBody>
      </p:sp>
      <p:sp>
        <p:nvSpPr>
          <p:cNvPr id="17" name="قوس كبير أيسر 16"/>
          <p:cNvSpPr/>
          <p:nvPr/>
        </p:nvSpPr>
        <p:spPr>
          <a:xfrm>
            <a:off x="6000760" y="2428868"/>
            <a:ext cx="357190" cy="2357454"/>
          </a:xfrm>
          <a:prstGeom prst="leftBrace">
            <a:avLst/>
          </a:prstGeom>
        </p:spPr>
        <p:style>
          <a:lnRef idx="3">
            <a:schemeClr val="dk1"/>
          </a:lnRef>
          <a:fillRef idx="0">
            <a:schemeClr val="dk1"/>
          </a:fillRef>
          <a:effectRef idx="2">
            <a:schemeClr val="dk1"/>
          </a:effectRef>
          <a:fontRef idx="minor">
            <a:schemeClr val="tx1"/>
          </a:fontRef>
        </p:style>
        <p:txBody>
          <a:bodyPr rtlCol="1" anchor="ctr"/>
          <a:lstStyle/>
          <a:p>
            <a:pPr algn="ctr"/>
            <a:endParaRPr lang="ar-SA" dirty="0"/>
          </a:p>
        </p:txBody>
      </p:sp>
      <p:sp>
        <p:nvSpPr>
          <p:cNvPr id="18" name="قوس كبير أيسر 17"/>
          <p:cNvSpPr/>
          <p:nvPr/>
        </p:nvSpPr>
        <p:spPr>
          <a:xfrm rot="5400000">
            <a:off x="4536281" y="3893347"/>
            <a:ext cx="428628" cy="2357454"/>
          </a:xfrm>
          <a:prstGeom prst="leftBrace">
            <a:avLst/>
          </a:prstGeom>
        </p:spPr>
        <p:style>
          <a:lnRef idx="3">
            <a:schemeClr val="dk1"/>
          </a:lnRef>
          <a:fillRef idx="0">
            <a:schemeClr val="dk1"/>
          </a:fillRef>
          <a:effectRef idx="2">
            <a:schemeClr val="dk1"/>
          </a:effectRef>
          <a:fontRef idx="minor">
            <a:schemeClr val="tx1"/>
          </a:fontRef>
        </p:style>
        <p:txBody>
          <a:bodyPr rtlCol="1" anchor="ctr"/>
          <a:lstStyle/>
          <a:p>
            <a:pPr algn="ctr"/>
            <a:endParaRPr lang="ar-SA" dirty="0"/>
          </a:p>
        </p:txBody>
      </p:sp>
      <p:sp>
        <p:nvSpPr>
          <p:cNvPr id="19" name="قوس كبير أيسر 18"/>
          <p:cNvSpPr/>
          <p:nvPr/>
        </p:nvSpPr>
        <p:spPr>
          <a:xfrm rot="10800000">
            <a:off x="2786051" y="2357430"/>
            <a:ext cx="428629" cy="2357454"/>
          </a:xfrm>
          <a:prstGeom prst="leftBrace">
            <a:avLst/>
          </a:prstGeom>
        </p:spPr>
        <p:style>
          <a:lnRef idx="3">
            <a:schemeClr val="dk1"/>
          </a:lnRef>
          <a:fillRef idx="0">
            <a:schemeClr val="dk1"/>
          </a:fillRef>
          <a:effectRef idx="2">
            <a:schemeClr val="dk1"/>
          </a:effectRef>
          <a:fontRef idx="minor">
            <a:schemeClr val="tx1"/>
          </a:fontRef>
        </p:style>
        <p:txBody>
          <a:bodyPr rtlCol="1" anchor="ctr"/>
          <a:lstStyle/>
          <a:p>
            <a:pPr algn="ctr"/>
            <a:endParaRPr lang="ar-SA" dirty="0"/>
          </a:p>
        </p:txBody>
      </p:sp>
      <p:sp>
        <p:nvSpPr>
          <p:cNvPr id="20" name="قوس كبير أيسر 19"/>
          <p:cNvSpPr/>
          <p:nvPr/>
        </p:nvSpPr>
        <p:spPr>
          <a:xfrm rot="16200000">
            <a:off x="4697017" y="124993"/>
            <a:ext cx="285752" cy="3607619"/>
          </a:xfrm>
          <a:prstGeom prst="leftBrace">
            <a:avLst/>
          </a:prstGeom>
        </p:spPr>
        <p:style>
          <a:lnRef idx="3">
            <a:schemeClr val="dk1"/>
          </a:lnRef>
          <a:fillRef idx="0">
            <a:schemeClr val="dk1"/>
          </a:fillRef>
          <a:effectRef idx="2">
            <a:schemeClr val="dk1"/>
          </a:effectRef>
          <a:fontRef idx="minor">
            <a:schemeClr val="tx1"/>
          </a:fontRef>
        </p:style>
        <p:txBody>
          <a:bodyPr rtlCol="1" anchor="ctr"/>
          <a:lstStyle/>
          <a:p>
            <a:pPr algn="ctr"/>
            <a:endParaRPr lang="ar-SA" dirty="0"/>
          </a:p>
        </p:txBody>
      </p:sp>
      <p:sp>
        <p:nvSpPr>
          <p:cNvPr id="21" name="مربع نص 20"/>
          <p:cNvSpPr txBox="1"/>
          <p:nvPr/>
        </p:nvSpPr>
        <p:spPr>
          <a:xfrm>
            <a:off x="3500430" y="4714884"/>
            <a:ext cx="1143008" cy="400110"/>
          </a:xfrm>
          <a:prstGeom prst="rect">
            <a:avLst/>
          </a:prstGeom>
          <a:noFill/>
        </p:spPr>
        <p:txBody>
          <a:bodyPr wrap="square" rtlCol="1">
            <a:spAutoFit/>
          </a:bodyPr>
          <a:lstStyle/>
          <a:p>
            <a:pPr algn="ctr"/>
            <a:r>
              <a:rPr lang="ar-SA" sz="2000" b="1" dirty="0" smtClean="0">
                <a:solidFill>
                  <a:srgbClr val="C00000"/>
                </a:solidFill>
              </a:rPr>
              <a:t>النتائج</a:t>
            </a:r>
            <a:endParaRPr lang="ar-SA" sz="2000" b="1" dirty="0">
              <a:solidFill>
                <a:srgbClr val="C00000"/>
              </a:solidFill>
            </a:endParaRPr>
          </a:p>
        </p:txBody>
      </p:sp>
      <p:sp>
        <p:nvSpPr>
          <p:cNvPr id="22" name="مربع نص 21"/>
          <p:cNvSpPr txBox="1"/>
          <p:nvPr/>
        </p:nvSpPr>
        <p:spPr>
          <a:xfrm>
            <a:off x="5000628" y="1928802"/>
            <a:ext cx="1643074" cy="400110"/>
          </a:xfrm>
          <a:prstGeom prst="rect">
            <a:avLst/>
          </a:prstGeom>
          <a:noFill/>
        </p:spPr>
        <p:txBody>
          <a:bodyPr wrap="square" rtlCol="1">
            <a:spAutoFit/>
          </a:bodyPr>
          <a:lstStyle/>
          <a:p>
            <a:pPr algn="ctr"/>
            <a:r>
              <a:rPr lang="ar-SA" sz="2000" b="1" dirty="0" smtClean="0">
                <a:solidFill>
                  <a:srgbClr val="C00000"/>
                </a:solidFill>
              </a:rPr>
              <a:t>أسباب المشكلة</a:t>
            </a:r>
            <a:endParaRPr lang="ar-SA" sz="2000" b="1" dirty="0">
              <a:solidFill>
                <a:srgbClr val="C00000"/>
              </a:solidFill>
            </a:endParaRPr>
          </a:p>
        </p:txBody>
      </p:sp>
      <p:sp>
        <p:nvSpPr>
          <p:cNvPr id="23" name="مربع نص 22"/>
          <p:cNvSpPr txBox="1"/>
          <p:nvPr/>
        </p:nvSpPr>
        <p:spPr>
          <a:xfrm rot="5400000">
            <a:off x="5149357" y="3413355"/>
            <a:ext cx="1633550" cy="400110"/>
          </a:xfrm>
          <a:prstGeom prst="rect">
            <a:avLst/>
          </a:prstGeom>
          <a:noFill/>
        </p:spPr>
        <p:txBody>
          <a:bodyPr wrap="square" rtlCol="1">
            <a:spAutoFit/>
          </a:bodyPr>
          <a:lstStyle/>
          <a:p>
            <a:pPr algn="ctr"/>
            <a:r>
              <a:rPr lang="ar-SA" sz="2000" b="1" dirty="0" smtClean="0">
                <a:solidFill>
                  <a:srgbClr val="C00000"/>
                </a:solidFill>
              </a:rPr>
              <a:t>استثمار إيجابي</a:t>
            </a:r>
            <a:endParaRPr lang="ar-SA" sz="2000" b="1" dirty="0">
              <a:solidFill>
                <a:srgbClr val="C00000"/>
              </a:solidFill>
            </a:endParaRPr>
          </a:p>
        </p:txBody>
      </p:sp>
      <p:sp>
        <p:nvSpPr>
          <p:cNvPr id="24" name="مربع نص 23"/>
          <p:cNvSpPr txBox="1"/>
          <p:nvPr/>
        </p:nvSpPr>
        <p:spPr>
          <a:xfrm rot="16200000">
            <a:off x="2447880" y="4019525"/>
            <a:ext cx="1562112" cy="400110"/>
          </a:xfrm>
          <a:prstGeom prst="rect">
            <a:avLst/>
          </a:prstGeom>
          <a:noFill/>
        </p:spPr>
        <p:txBody>
          <a:bodyPr wrap="square" rtlCol="1">
            <a:spAutoFit/>
          </a:bodyPr>
          <a:lstStyle/>
          <a:p>
            <a:pPr algn="ctr"/>
            <a:r>
              <a:rPr lang="ar-SA" sz="2000" b="1" dirty="0" smtClean="0">
                <a:solidFill>
                  <a:srgbClr val="C00000"/>
                </a:solidFill>
              </a:rPr>
              <a:t>استغلال سلبي</a:t>
            </a:r>
            <a:endParaRPr lang="ar-SA" sz="2000" b="1" dirty="0">
              <a:solidFill>
                <a:srgbClr val="C00000"/>
              </a:solidFill>
            </a:endParaRPr>
          </a:p>
        </p:txBody>
      </p:sp>
      <p:sp>
        <p:nvSpPr>
          <p:cNvPr id="25" name="مربع نص 24"/>
          <p:cNvSpPr txBox="1"/>
          <p:nvPr/>
        </p:nvSpPr>
        <p:spPr>
          <a:xfrm>
            <a:off x="3857620" y="1119830"/>
            <a:ext cx="2000264" cy="523220"/>
          </a:xfrm>
          <a:prstGeom prst="rect">
            <a:avLst/>
          </a:prstGeom>
          <a:noFill/>
        </p:spPr>
        <p:txBody>
          <a:bodyPr wrap="square" rtlCol="1">
            <a:spAutoFit/>
          </a:bodyPr>
          <a:lstStyle/>
          <a:p>
            <a:pPr algn="ctr"/>
            <a:r>
              <a:rPr lang="ar-SA" sz="2800" b="1" dirty="0" smtClean="0">
                <a:solidFill>
                  <a:srgbClr val="C00000"/>
                </a:solidFill>
              </a:rPr>
              <a:t>إهمال الوالدين</a:t>
            </a:r>
            <a:endParaRPr lang="ar-SA" sz="2800" b="1" dirty="0">
              <a:solidFill>
                <a:srgbClr val="C00000"/>
              </a:solidFill>
            </a:endParaRPr>
          </a:p>
        </p:txBody>
      </p:sp>
      <p:sp>
        <p:nvSpPr>
          <p:cNvPr id="26" name="مربع نص 25"/>
          <p:cNvSpPr txBox="1"/>
          <p:nvPr/>
        </p:nvSpPr>
        <p:spPr>
          <a:xfrm>
            <a:off x="1571604" y="1142984"/>
            <a:ext cx="2000264" cy="523220"/>
          </a:xfrm>
          <a:prstGeom prst="rect">
            <a:avLst/>
          </a:prstGeom>
          <a:noFill/>
        </p:spPr>
        <p:txBody>
          <a:bodyPr wrap="square" rtlCol="1">
            <a:spAutoFit/>
          </a:bodyPr>
          <a:lstStyle/>
          <a:p>
            <a:pPr algn="ctr"/>
            <a:r>
              <a:rPr lang="ar-SA" sz="2800" b="1" dirty="0" smtClean="0">
                <a:solidFill>
                  <a:srgbClr val="C00000"/>
                </a:solidFill>
              </a:rPr>
              <a:t>ضعف الدين</a:t>
            </a:r>
            <a:endParaRPr lang="ar-SA" sz="2800" b="1" dirty="0">
              <a:solidFill>
                <a:srgbClr val="C00000"/>
              </a:solidFill>
            </a:endParaRPr>
          </a:p>
        </p:txBody>
      </p:sp>
      <p:sp>
        <p:nvSpPr>
          <p:cNvPr id="27" name="مربع نص 26"/>
          <p:cNvSpPr txBox="1"/>
          <p:nvPr/>
        </p:nvSpPr>
        <p:spPr>
          <a:xfrm>
            <a:off x="6500826" y="3143248"/>
            <a:ext cx="2000264" cy="954107"/>
          </a:xfrm>
          <a:prstGeom prst="rect">
            <a:avLst/>
          </a:prstGeom>
          <a:noFill/>
        </p:spPr>
        <p:txBody>
          <a:bodyPr wrap="square" rtlCol="1">
            <a:spAutoFit/>
          </a:bodyPr>
          <a:lstStyle/>
          <a:p>
            <a:pPr algn="ctr"/>
            <a:r>
              <a:rPr lang="ar-SA" sz="2800" b="1" dirty="0" smtClean="0">
                <a:solidFill>
                  <a:srgbClr val="C00000"/>
                </a:solidFill>
              </a:rPr>
              <a:t>قراءة الكتب النافعة</a:t>
            </a:r>
            <a:endParaRPr lang="ar-SA" sz="2800" b="1" dirty="0">
              <a:solidFill>
                <a:srgbClr val="C00000"/>
              </a:solidFill>
            </a:endParaRPr>
          </a:p>
        </p:txBody>
      </p:sp>
      <p:sp>
        <p:nvSpPr>
          <p:cNvPr id="28" name="مربع نص 27"/>
          <p:cNvSpPr txBox="1"/>
          <p:nvPr/>
        </p:nvSpPr>
        <p:spPr>
          <a:xfrm>
            <a:off x="6500826" y="4214818"/>
            <a:ext cx="2000264" cy="954107"/>
          </a:xfrm>
          <a:prstGeom prst="rect">
            <a:avLst/>
          </a:prstGeom>
          <a:noFill/>
        </p:spPr>
        <p:txBody>
          <a:bodyPr wrap="square" rtlCol="1">
            <a:spAutoFit/>
          </a:bodyPr>
          <a:lstStyle/>
          <a:p>
            <a:pPr algn="ctr"/>
            <a:r>
              <a:rPr lang="ar-SA" sz="2800" b="1" dirty="0" smtClean="0">
                <a:solidFill>
                  <a:srgbClr val="C00000"/>
                </a:solidFill>
              </a:rPr>
              <a:t>حفظ القرآن</a:t>
            </a:r>
          </a:p>
          <a:p>
            <a:pPr algn="ctr"/>
            <a:r>
              <a:rPr lang="ar-SA" sz="2800" b="1" dirty="0" smtClean="0">
                <a:solidFill>
                  <a:srgbClr val="C00000"/>
                </a:solidFill>
              </a:rPr>
              <a:t>الرياضة</a:t>
            </a:r>
            <a:endParaRPr lang="ar-SA" sz="2800" b="1" dirty="0">
              <a:solidFill>
                <a:srgbClr val="C00000"/>
              </a:solidFill>
            </a:endParaRPr>
          </a:p>
        </p:txBody>
      </p:sp>
      <p:sp>
        <p:nvSpPr>
          <p:cNvPr id="29" name="مربع نص 28"/>
          <p:cNvSpPr txBox="1"/>
          <p:nvPr/>
        </p:nvSpPr>
        <p:spPr>
          <a:xfrm>
            <a:off x="642910" y="1928802"/>
            <a:ext cx="2000264" cy="954107"/>
          </a:xfrm>
          <a:prstGeom prst="rect">
            <a:avLst/>
          </a:prstGeom>
          <a:noFill/>
        </p:spPr>
        <p:txBody>
          <a:bodyPr wrap="square" rtlCol="1">
            <a:spAutoFit/>
          </a:bodyPr>
          <a:lstStyle/>
          <a:p>
            <a:pPr algn="ctr"/>
            <a:r>
              <a:rPr lang="ar-SA" sz="2800" b="1" dirty="0" smtClean="0">
                <a:solidFill>
                  <a:srgbClr val="C00000"/>
                </a:solidFill>
              </a:rPr>
              <a:t>السهر دون فائدة</a:t>
            </a:r>
            <a:endParaRPr lang="ar-SA" sz="2800" b="1" dirty="0">
              <a:solidFill>
                <a:srgbClr val="C00000"/>
              </a:solidFill>
            </a:endParaRPr>
          </a:p>
        </p:txBody>
      </p:sp>
      <p:sp>
        <p:nvSpPr>
          <p:cNvPr id="30" name="مربع نص 29"/>
          <p:cNvSpPr txBox="1"/>
          <p:nvPr/>
        </p:nvSpPr>
        <p:spPr>
          <a:xfrm>
            <a:off x="642910" y="4214818"/>
            <a:ext cx="2000264" cy="954107"/>
          </a:xfrm>
          <a:prstGeom prst="rect">
            <a:avLst/>
          </a:prstGeom>
          <a:noFill/>
        </p:spPr>
        <p:txBody>
          <a:bodyPr wrap="square" rtlCol="1">
            <a:spAutoFit/>
          </a:bodyPr>
          <a:lstStyle/>
          <a:p>
            <a:pPr algn="ctr"/>
            <a:r>
              <a:rPr lang="ar-SA" sz="2800" b="1" dirty="0" smtClean="0">
                <a:solidFill>
                  <a:srgbClr val="C00000"/>
                </a:solidFill>
              </a:rPr>
              <a:t>تتبع المواقع غير المفيدة</a:t>
            </a:r>
            <a:endParaRPr lang="ar-SA" sz="2800" b="1" dirty="0">
              <a:solidFill>
                <a:srgbClr val="C00000"/>
              </a:solidFill>
            </a:endParaRPr>
          </a:p>
        </p:txBody>
      </p:sp>
      <p:sp>
        <p:nvSpPr>
          <p:cNvPr id="31" name="مربع نص 30"/>
          <p:cNvSpPr txBox="1"/>
          <p:nvPr/>
        </p:nvSpPr>
        <p:spPr>
          <a:xfrm>
            <a:off x="5500694" y="5786454"/>
            <a:ext cx="2000264" cy="400110"/>
          </a:xfrm>
          <a:prstGeom prst="rect">
            <a:avLst/>
          </a:prstGeom>
          <a:noFill/>
        </p:spPr>
        <p:txBody>
          <a:bodyPr wrap="square" rtlCol="1">
            <a:spAutoFit/>
          </a:bodyPr>
          <a:lstStyle/>
          <a:p>
            <a:pPr algn="ctr"/>
            <a:r>
              <a:rPr lang="ar-SA" sz="2000" b="1" dirty="0" smtClean="0">
                <a:solidFill>
                  <a:srgbClr val="C00000"/>
                </a:solidFill>
              </a:rPr>
              <a:t>رقي العقل وحياة طيبة</a:t>
            </a:r>
            <a:endParaRPr lang="ar-SA" sz="2000" b="1" dirty="0">
              <a:solidFill>
                <a:srgbClr val="C00000"/>
              </a:solidFill>
            </a:endParaRPr>
          </a:p>
        </p:txBody>
      </p:sp>
      <p:sp>
        <p:nvSpPr>
          <p:cNvPr id="32" name="مربع نص 31"/>
          <p:cNvSpPr txBox="1"/>
          <p:nvPr/>
        </p:nvSpPr>
        <p:spPr>
          <a:xfrm>
            <a:off x="5500694" y="6100724"/>
            <a:ext cx="2000264" cy="400110"/>
          </a:xfrm>
          <a:prstGeom prst="rect">
            <a:avLst/>
          </a:prstGeom>
          <a:noFill/>
        </p:spPr>
        <p:txBody>
          <a:bodyPr wrap="square" rtlCol="1">
            <a:spAutoFit/>
          </a:bodyPr>
          <a:lstStyle/>
          <a:p>
            <a:pPr algn="ctr"/>
            <a:r>
              <a:rPr lang="ar-SA" sz="2000" b="1" dirty="0" smtClean="0">
                <a:solidFill>
                  <a:srgbClr val="C00000"/>
                </a:solidFill>
              </a:rPr>
              <a:t>تحقيق الكسب المادي</a:t>
            </a:r>
            <a:endParaRPr lang="ar-SA" sz="2000" b="1" dirty="0">
              <a:solidFill>
                <a:srgbClr val="C00000"/>
              </a:solidFill>
            </a:endParaRPr>
          </a:p>
        </p:txBody>
      </p:sp>
      <p:sp>
        <p:nvSpPr>
          <p:cNvPr id="33" name="مربع نص 32"/>
          <p:cNvSpPr txBox="1"/>
          <p:nvPr/>
        </p:nvSpPr>
        <p:spPr>
          <a:xfrm>
            <a:off x="1428728" y="5786454"/>
            <a:ext cx="2428892" cy="400110"/>
          </a:xfrm>
          <a:prstGeom prst="rect">
            <a:avLst/>
          </a:prstGeom>
          <a:noFill/>
        </p:spPr>
        <p:txBody>
          <a:bodyPr wrap="square" rtlCol="1">
            <a:spAutoFit/>
          </a:bodyPr>
          <a:lstStyle/>
          <a:p>
            <a:pPr algn="ctr"/>
            <a:r>
              <a:rPr lang="ar-SA" sz="2000" b="1" dirty="0" smtClean="0">
                <a:solidFill>
                  <a:srgbClr val="C00000"/>
                </a:solidFill>
              </a:rPr>
              <a:t>الانضمام إلى رفقة السوء</a:t>
            </a:r>
            <a:endParaRPr lang="ar-SA" sz="2000" b="1" dirty="0">
              <a:solidFill>
                <a:srgbClr val="C00000"/>
              </a:solidFill>
            </a:endParaRPr>
          </a:p>
        </p:txBody>
      </p:sp>
      <p:sp>
        <p:nvSpPr>
          <p:cNvPr id="34" name="مربع نص 33"/>
          <p:cNvSpPr txBox="1"/>
          <p:nvPr/>
        </p:nvSpPr>
        <p:spPr>
          <a:xfrm>
            <a:off x="1214414" y="6143644"/>
            <a:ext cx="2643206" cy="400110"/>
          </a:xfrm>
          <a:prstGeom prst="rect">
            <a:avLst/>
          </a:prstGeom>
          <a:noFill/>
        </p:spPr>
        <p:txBody>
          <a:bodyPr wrap="square" rtlCol="1">
            <a:spAutoFit/>
          </a:bodyPr>
          <a:lstStyle/>
          <a:p>
            <a:pPr algn="ctr"/>
            <a:r>
              <a:rPr lang="ar-SA" sz="2000" b="1" dirty="0" smtClean="0">
                <a:solidFill>
                  <a:srgbClr val="C00000"/>
                </a:solidFill>
              </a:rPr>
              <a:t>الضيق النفسي وإهدار الوقت</a:t>
            </a:r>
            <a:endParaRPr lang="ar-SA" sz="20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17" presetClass="entr" presetSubtype="10"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strVal val="#ppt_h"/>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17" presetClass="entr" presetSubtype="10" fill="hold" grpId="0" nodeType="click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fltVal val="0"/>
                                          </p:val>
                                        </p:tav>
                                        <p:tav tm="100000">
                                          <p:val>
                                            <p:strVal val="#ppt_w"/>
                                          </p:val>
                                        </p:tav>
                                      </p:tavLst>
                                    </p:anim>
                                    <p:anim calcmode="lin" valueType="num">
                                      <p:cBhvr>
                                        <p:cTn id="62" dur="500" fill="hold"/>
                                        <p:tgtEl>
                                          <p:spTgt spid="33"/>
                                        </p:tgtEl>
                                        <p:attrNameLst>
                                          <p:attrName>ppt_h</p:attrName>
                                        </p:attrNameLst>
                                      </p:cBhvr>
                                      <p:tavLst>
                                        <p:tav tm="0">
                                          <p:val>
                                            <p:strVal val="#ppt_h"/>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17" presetClass="entr" presetSubtype="10"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5" grpId="0"/>
      <p:bldP spid="26" grpId="0"/>
      <p:bldP spid="27" grpId="0"/>
      <p:bldP spid="28" grpId="0"/>
      <p:bldP spid="29" grpId="0"/>
      <p:bldP spid="30" grpId="0"/>
      <p:bldP spid="31" grpId="0"/>
      <p:bldP spid="32" grpId="0"/>
      <p:bldP spid="33" grpId="0"/>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7500958" y="571480"/>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4" name="مربع نص 3"/>
          <p:cNvSpPr txBox="1"/>
          <p:nvPr/>
        </p:nvSpPr>
        <p:spPr>
          <a:xfrm>
            <a:off x="2357422" y="548326"/>
            <a:ext cx="5214974" cy="523220"/>
          </a:xfrm>
          <a:prstGeom prst="rect">
            <a:avLst/>
          </a:prstGeom>
          <a:noFill/>
        </p:spPr>
        <p:txBody>
          <a:bodyPr wrap="square" rtlCol="1">
            <a:spAutoFit/>
          </a:bodyPr>
          <a:lstStyle/>
          <a:p>
            <a:r>
              <a:rPr lang="ar-SA" sz="2800" b="1" dirty="0" smtClean="0">
                <a:solidFill>
                  <a:schemeClr val="tx2">
                    <a:lumMod val="50000"/>
                  </a:schemeClr>
                </a:solidFill>
                <a:effectLst>
                  <a:glow rad="228600">
                    <a:schemeClr val="accent3">
                      <a:satMod val="175000"/>
                      <a:alpha val="40000"/>
                    </a:schemeClr>
                  </a:glow>
                </a:effectLst>
              </a:rPr>
              <a:t>1) أقرا النص التالي قراءة معبرة:</a:t>
            </a:r>
            <a:endParaRPr lang="ar-SA" sz="2800" b="1" dirty="0">
              <a:solidFill>
                <a:schemeClr val="tx2">
                  <a:lumMod val="50000"/>
                </a:schemeClr>
              </a:solidFill>
              <a:effectLst>
                <a:glow rad="228600">
                  <a:schemeClr val="accent3">
                    <a:satMod val="175000"/>
                    <a:alpha val="40000"/>
                  </a:schemeClr>
                </a:glow>
              </a:effectLst>
            </a:endParaRPr>
          </a:p>
        </p:txBody>
      </p:sp>
      <p:sp>
        <p:nvSpPr>
          <p:cNvPr id="6" name="مستطيل مستدير الزوايا 5"/>
          <p:cNvSpPr/>
          <p:nvPr/>
        </p:nvSpPr>
        <p:spPr>
          <a:xfrm>
            <a:off x="500034" y="1785926"/>
            <a:ext cx="8072494" cy="4572032"/>
          </a:xfrm>
          <a:prstGeom prst="roundRect">
            <a:avLst/>
          </a:prstGeom>
          <a:noFill/>
          <a:ln w="76200"/>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سعادة الإنسان وشقاوته أو قلقه وسكينته،تنبع من نفسه وحدها،إنه هو الذي يعطي الحياة لونها البهيج أو المنقبض،كما يتلون السائل بلون الإناء الذي يحتويه</a:t>
            </a:r>
            <a:r>
              <a:rPr lang="ar-SA" sz="2400" b="1" dirty="0" smtClean="0">
                <a:solidFill>
                  <a:schemeClr val="tx1"/>
                </a:solidFill>
                <a:sym typeface="Wingdings" pitchFamily="2" charset="2"/>
              </a:rPr>
              <a:t>:(فمن رضي فله الرضا،ومن سخط فله السخط).</a:t>
            </a:r>
          </a:p>
          <a:p>
            <a:pPr algn="ctr"/>
            <a:r>
              <a:rPr lang="ar-SA" sz="2400" b="1" dirty="0" smtClean="0">
                <a:solidFill>
                  <a:schemeClr val="tx1"/>
                </a:solidFill>
                <a:sym typeface="Wingdings" pitchFamily="2" charset="2"/>
              </a:rPr>
              <a:t>عاد النبي صلى الله عليه وسلم أعرابيا مريضا يتلوى من شدة الحمى مواساة وتشجيعا،فقال له:(لا بأس عليك،طهور إن شاء الله)،فقال الأعرابي:بل هي حمى تفور،على شيخ كبير لتورده القبور.قال صلى الله عليه وسلم:(فنعم إذاً).</a:t>
            </a:r>
          </a:p>
          <a:p>
            <a:pPr algn="ctr"/>
            <a:r>
              <a:rPr lang="ar-SA" sz="2400" b="1" dirty="0" smtClean="0">
                <a:solidFill>
                  <a:schemeClr val="tx1"/>
                </a:solidFill>
                <a:sym typeface="Wingdings" pitchFamily="2" charset="2"/>
              </a:rPr>
              <a:t>يعني أن الأمر يخضع للاعتبار الشخصي،فإن شئت رضيت وجعلتها تطيراً،وإن شئت سخطت وجعلتها هلاكاً.واعتقادي الجازم أن المشكلة التي تواجهنا هي:كيف نختار الأفكار الصحيحة؟فإذا خلت هذه المشكلة،حلت بعدها سائر مشكلاتنا واحدة إثر أخرى.</a:t>
            </a:r>
            <a:endParaRPr lang="ar-SA" sz="2400" b="1" dirty="0">
              <a:solidFill>
                <a:schemeClr val="tx1"/>
              </a:solidFill>
            </a:endParaRPr>
          </a:p>
        </p:txBody>
      </p:sp>
      <p:sp>
        <p:nvSpPr>
          <p:cNvPr id="5" name="وسيلة شرح على شكل سحابة 4"/>
          <p:cNvSpPr/>
          <p:nvPr/>
        </p:nvSpPr>
        <p:spPr>
          <a:xfrm>
            <a:off x="642910" y="357166"/>
            <a:ext cx="2357454" cy="1714512"/>
          </a:xfrm>
          <a:prstGeom prst="cloudCallout">
            <a:avLst>
              <a:gd name="adj1" fmla="val 69166"/>
              <a:gd name="adj2" fmla="val 43409"/>
            </a:avLst>
          </a:prstGeom>
          <a:effectLst>
            <a:glow rad="2286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solidFill>
                  <a:srgbClr val="C00000"/>
                </a:solidFill>
              </a:rPr>
              <a:t>حياتك من صنع أفكارك</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928662" y="214290"/>
            <a:ext cx="7072362" cy="1384995"/>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5)أبحث في الشبكة العنكبوتية عن موضوع يبين معالجة أخطاء الشباب وفشلهم في الحياة،ثم أسجل بعض هذه المعالجات:</a:t>
            </a:r>
          </a:p>
        </p:txBody>
      </p:sp>
      <p:sp>
        <p:nvSpPr>
          <p:cNvPr id="4" name="موجة 3"/>
          <p:cNvSpPr/>
          <p:nvPr/>
        </p:nvSpPr>
        <p:spPr>
          <a:xfrm>
            <a:off x="7358082" y="1428736"/>
            <a:ext cx="1428760" cy="928694"/>
          </a:xfrm>
          <a:prstGeom prst="wave">
            <a:avLst>
              <a:gd name="adj1" fmla="val 12500"/>
              <a:gd name="adj2" fmla="val -5000"/>
            </a:avLst>
          </a:prstGeom>
          <a:ln w="57150"/>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solidFill>
                  <a:srgbClr val="C00000"/>
                </a:solidFill>
              </a:rPr>
              <a:t>أقرأ</a:t>
            </a:r>
            <a:endParaRPr lang="ar-SA" sz="3200" b="1" dirty="0">
              <a:solidFill>
                <a:srgbClr val="C00000"/>
              </a:solidFill>
            </a:endParaRPr>
          </a:p>
        </p:txBody>
      </p:sp>
      <p:sp>
        <p:nvSpPr>
          <p:cNvPr id="5" name="مربع نص 4"/>
          <p:cNvSpPr txBox="1"/>
          <p:nvPr/>
        </p:nvSpPr>
        <p:spPr>
          <a:xfrm>
            <a:off x="571472" y="1428736"/>
            <a:ext cx="7500990" cy="1815882"/>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a:t>
            </a:r>
          </a:p>
          <a:p>
            <a:pPr algn="ctr"/>
            <a:r>
              <a:rPr lang="ar-SA" sz="2800" b="1" dirty="0" smtClean="0">
                <a:solidFill>
                  <a:schemeClr val="tx2">
                    <a:lumMod val="50000"/>
                  </a:schemeClr>
                </a:solidFill>
                <a:effectLst>
                  <a:glow rad="228600">
                    <a:schemeClr val="accent3">
                      <a:satMod val="175000"/>
                      <a:alpha val="40000"/>
                    </a:schemeClr>
                  </a:glow>
                </a:effectLst>
              </a:rPr>
              <a:t>أ/أقترح مع مجموعتي عنواناً آخر لهذا النص:</a:t>
            </a:r>
          </a:p>
          <a:p>
            <a:pPr algn="ctr"/>
            <a:r>
              <a:rPr lang="ar-SA" sz="2800" b="1" dirty="0" smtClean="0">
                <a:solidFill>
                  <a:schemeClr val="tx2">
                    <a:lumMod val="50000"/>
                  </a:schemeClr>
                </a:solidFill>
                <a:effectLst>
                  <a:glow rad="228600">
                    <a:schemeClr val="accent3">
                      <a:satMod val="175000"/>
                      <a:alpha val="40000"/>
                    </a:schemeClr>
                  </a:glow>
                </a:effectLst>
              </a:rPr>
              <a:t>ب/أصوغ فكرة عامة للنص:</a:t>
            </a:r>
          </a:p>
          <a:p>
            <a:pPr algn="ctr"/>
            <a:r>
              <a:rPr lang="ar-SA" sz="2800" b="1" dirty="0" smtClean="0">
                <a:solidFill>
                  <a:schemeClr val="tx2">
                    <a:lumMod val="50000"/>
                  </a:schemeClr>
                </a:solidFill>
                <a:effectLst>
                  <a:glow rad="228600">
                    <a:schemeClr val="accent3">
                      <a:satMod val="175000"/>
                      <a:alpha val="40000"/>
                    </a:schemeClr>
                  </a:glow>
                </a:effectLst>
              </a:rPr>
              <a:t>ج/أضع العناوين الجانبية التالية أمام ما يماثلها من فِقر النص:</a:t>
            </a:r>
          </a:p>
        </p:txBody>
      </p:sp>
      <p:sp>
        <p:nvSpPr>
          <p:cNvPr id="6" name="سحابة 5"/>
          <p:cNvSpPr/>
          <p:nvPr/>
        </p:nvSpPr>
        <p:spPr>
          <a:xfrm>
            <a:off x="857224" y="3286124"/>
            <a:ext cx="7286644" cy="714380"/>
          </a:xfrm>
          <a:prstGeom prst="cloud">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تحديد الأهداف من أسباب النجاح</a:t>
            </a:r>
            <a:endParaRPr lang="ar-SA" sz="2800" b="1" dirty="0">
              <a:solidFill>
                <a:schemeClr val="tx1"/>
              </a:solidFill>
            </a:endParaRPr>
          </a:p>
        </p:txBody>
      </p:sp>
      <p:sp>
        <p:nvSpPr>
          <p:cNvPr id="7" name="سحابة 6"/>
          <p:cNvSpPr/>
          <p:nvPr/>
        </p:nvSpPr>
        <p:spPr>
          <a:xfrm>
            <a:off x="1357322" y="4071942"/>
            <a:ext cx="7286644" cy="714380"/>
          </a:xfrm>
          <a:prstGeom prst="cloud">
            <a:avLst/>
          </a:prstGeom>
          <a:solidFill>
            <a:schemeClr val="accent2">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تألم الكاتب من حال بعض الشباب</a:t>
            </a:r>
            <a:endParaRPr lang="ar-SA" sz="2800" b="1" dirty="0">
              <a:solidFill>
                <a:schemeClr val="tx1"/>
              </a:solidFill>
            </a:endParaRPr>
          </a:p>
        </p:txBody>
      </p:sp>
      <p:sp>
        <p:nvSpPr>
          <p:cNvPr id="8" name="سحابة 7"/>
          <p:cNvSpPr/>
          <p:nvPr/>
        </p:nvSpPr>
        <p:spPr>
          <a:xfrm>
            <a:off x="500034" y="4857760"/>
            <a:ext cx="7286644" cy="714380"/>
          </a:xfrm>
          <a:prstGeom prst="cloud">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تعريف الطموح</a:t>
            </a:r>
            <a:endParaRPr lang="ar-SA" sz="2800" b="1" dirty="0">
              <a:solidFill>
                <a:schemeClr val="tx1"/>
              </a:solidFill>
            </a:endParaRPr>
          </a:p>
        </p:txBody>
      </p:sp>
      <p:sp>
        <p:nvSpPr>
          <p:cNvPr id="9" name="سحابة 8"/>
          <p:cNvSpPr/>
          <p:nvPr/>
        </p:nvSpPr>
        <p:spPr>
          <a:xfrm>
            <a:off x="1143008" y="5643578"/>
            <a:ext cx="7286644" cy="714380"/>
          </a:xfrm>
          <a:prstGeom prst="cloud">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نصيحة الكاتب للشباب</a:t>
            </a:r>
            <a:endParaRPr lang="ar-SA"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71472" y="71414"/>
            <a:ext cx="7500990" cy="1384995"/>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a:t>
            </a:r>
          </a:p>
          <a:p>
            <a:pPr algn="ctr"/>
            <a:r>
              <a:rPr lang="ar-SA" sz="2800" b="1" dirty="0" smtClean="0">
                <a:solidFill>
                  <a:schemeClr val="tx2">
                    <a:lumMod val="50000"/>
                  </a:schemeClr>
                </a:solidFill>
                <a:effectLst>
                  <a:glow rad="228600">
                    <a:schemeClr val="accent3">
                      <a:satMod val="175000"/>
                      <a:alpha val="40000"/>
                    </a:schemeClr>
                  </a:glow>
                </a:effectLst>
              </a:rPr>
              <a:t>أقرأ ما يلي قراءة جهرية،مع مراعاة صحة الأداء وضبط الكلمات ضبطاً صحيحاً:</a:t>
            </a:r>
          </a:p>
        </p:txBody>
      </p:sp>
      <p:sp>
        <p:nvSpPr>
          <p:cNvPr id="4" name="مربع نص 3"/>
          <p:cNvSpPr txBox="1"/>
          <p:nvPr/>
        </p:nvSpPr>
        <p:spPr>
          <a:xfrm>
            <a:off x="428596" y="4357694"/>
            <a:ext cx="8143932" cy="1384995"/>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a:t>
            </a:r>
          </a:p>
          <a:p>
            <a:pPr algn="ctr"/>
            <a:r>
              <a:rPr lang="ar-SA" sz="2800" b="1" dirty="0" smtClean="0">
                <a:solidFill>
                  <a:schemeClr val="tx2">
                    <a:lumMod val="50000"/>
                  </a:schemeClr>
                </a:solidFill>
                <a:effectLst>
                  <a:glow rad="228600">
                    <a:schemeClr val="accent3">
                      <a:satMod val="175000"/>
                      <a:alpha val="40000"/>
                    </a:schemeClr>
                  </a:glow>
                </a:effectLst>
              </a:rPr>
              <a:t>أستظهر من النص الحديثين الشريفين من قوله –عليه الصلاة والسلام -:(اغتنم خمساً قبل خمس....)إلى قوله</a:t>
            </a:r>
            <a:r>
              <a:rPr lang="ar-SA" sz="2800" b="1" dirty="0" smtClean="0">
                <a:solidFill>
                  <a:schemeClr val="tx2">
                    <a:lumMod val="50000"/>
                  </a:schemeClr>
                </a:solidFill>
                <a:effectLst>
                  <a:glow rad="228600">
                    <a:schemeClr val="accent3">
                      <a:satMod val="175000"/>
                      <a:alpha val="40000"/>
                    </a:schemeClr>
                  </a:glow>
                </a:effectLst>
                <a:sym typeface="Wingdings" pitchFamily="2" charset="2"/>
              </a:rPr>
              <a:t>:(...اكتسبه وفيم أنفقه).</a:t>
            </a:r>
            <a:endParaRPr lang="ar-SA" sz="2800" b="1" dirty="0" smtClean="0">
              <a:solidFill>
                <a:schemeClr val="tx2">
                  <a:lumMod val="50000"/>
                </a:schemeClr>
              </a:solidFill>
              <a:effectLst>
                <a:glow rad="228600">
                  <a:schemeClr val="accent3">
                    <a:satMod val="175000"/>
                    <a:alpha val="40000"/>
                  </a:schemeClr>
                </a:glow>
              </a:effectLst>
            </a:endParaRPr>
          </a:p>
        </p:txBody>
      </p:sp>
      <p:sp>
        <p:nvSpPr>
          <p:cNvPr id="5" name="زاوية مطوية 4"/>
          <p:cNvSpPr/>
          <p:nvPr/>
        </p:nvSpPr>
        <p:spPr>
          <a:xfrm>
            <a:off x="1071538" y="1428736"/>
            <a:ext cx="6786610" cy="2928958"/>
          </a:xfrm>
          <a:prstGeom prst="foldedCorner">
            <a:avLst>
              <a:gd name="adj" fmla="val 18131"/>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b="1" dirty="0" smtClean="0">
              <a:solidFill>
                <a:srgbClr val="C00000"/>
              </a:solidFill>
            </a:endParaRPr>
          </a:p>
          <a:p>
            <a:pPr algn="ctr"/>
            <a:r>
              <a:rPr lang="ar-SA" sz="2400" b="1" dirty="0" smtClean="0">
                <a:solidFill>
                  <a:srgbClr val="C00000"/>
                </a:solidFill>
              </a:rPr>
              <a:t>   إن كل من يظن أن ما يدور حوله سيكون متوافقاً مع الطموح فهو مخطئ ومجانب للصواب،وجان على نفسه،فلعلّ الصعاب والعقبات هينة إذا هيأ الإنسان نفسه لمواجهتها وتوقع حصولها.</a:t>
            </a:r>
          </a:p>
          <a:p>
            <a:pPr algn="ctr"/>
            <a:r>
              <a:rPr lang="ar-SA" sz="2400" b="1" dirty="0" smtClean="0">
                <a:solidFill>
                  <a:srgbClr val="C00000"/>
                </a:solidFill>
              </a:rPr>
              <a:t>أختم هذه الكلمات فأقول:كل من وضع أهدافاً في حياته،وكان الساعي والمجاهد لتحقيقها لمدة ولو يسيرة،فإنه سيسعد بإذن الله وسيتعود على حياة الجد واحترام الذات فعسى الشباب أن يحققوا المؤمل منهم،وتكون غاياتهم أرقى وأسمى في الحياة.</a:t>
            </a:r>
            <a:endParaRPr lang="ar-SA"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753707" y="212647"/>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1</a:t>
            </a:r>
          </a:p>
          <a:p>
            <a:pPr algn="ctr"/>
            <a:endParaRPr lang="ar-SA" sz="2000" b="1" dirty="0">
              <a:solidFill>
                <a:schemeClr val="tx1"/>
              </a:solidFill>
            </a:endParaRPr>
          </a:p>
        </p:txBody>
      </p:sp>
      <p:sp>
        <p:nvSpPr>
          <p:cNvPr id="4" name="مربع نص 3"/>
          <p:cNvSpPr txBox="1"/>
          <p:nvPr/>
        </p:nvSpPr>
        <p:spPr>
          <a:xfrm>
            <a:off x="571472" y="228407"/>
            <a:ext cx="7215238" cy="1200329"/>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أ/من قول الرسول </a:t>
            </a:r>
            <a:r>
              <a:rPr lang="ar-SA" sz="2400" b="1" dirty="0" smtClean="0">
                <a:solidFill>
                  <a:schemeClr val="tx2">
                    <a:lumMod val="75000"/>
                  </a:schemeClr>
                </a:solidFill>
                <a:effectLst>
                  <a:glow rad="63500">
                    <a:schemeClr val="accent6">
                      <a:satMod val="175000"/>
                      <a:alpha val="40000"/>
                    </a:schemeClr>
                  </a:glow>
                </a:effectLst>
                <a:sym typeface="AGA Arabesque"/>
              </a:rPr>
              <a:t> الوارد في النص:“اغتنم خمساً قبل خمس:حياتك قبل موتك،وصحتك قبل سقمك،وفراغك قبل شغلك،وشبابك قبل هرمك،وغناك قبل فقرك“أستخرج كل كلمة وضدها:</a:t>
            </a:r>
            <a:endParaRPr lang="ar-SA" sz="2400" b="1" dirty="0">
              <a:solidFill>
                <a:schemeClr val="tx2">
                  <a:lumMod val="75000"/>
                </a:schemeClr>
              </a:solidFill>
              <a:effectLst>
                <a:glow rad="63500">
                  <a:schemeClr val="accent6">
                    <a:satMod val="175000"/>
                    <a:alpha val="40000"/>
                  </a:schemeClr>
                </a:glow>
              </a:effectLst>
            </a:endParaRPr>
          </a:p>
        </p:txBody>
      </p:sp>
      <p:graphicFrame>
        <p:nvGraphicFramePr>
          <p:cNvPr id="5" name="جدول 4"/>
          <p:cNvGraphicFramePr>
            <a:graphicFrameLocks noGrp="1"/>
          </p:cNvGraphicFramePr>
          <p:nvPr/>
        </p:nvGraphicFramePr>
        <p:xfrm>
          <a:off x="1428728" y="1503362"/>
          <a:ext cx="6096000" cy="1981200"/>
        </p:xfrm>
        <a:graphic>
          <a:graphicData uri="http://schemas.openxmlformats.org/drawingml/2006/table">
            <a:tbl>
              <a:tblPr rtl="1" firstRow="1" bandRow="1">
                <a:tableStyleId>{F5AB1C69-6EDB-4FF4-983F-18BD219EF322}</a:tableStyleId>
              </a:tblPr>
              <a:tblGrid>
                <a:gridCol w="3048000"/>
                <a:gridCol w="3048000"/>
              </a:tblGrid>
              <a:tr h="370840">
                <a:tc>
                  <a:txBody>
                    <a:bodyPr/>
                    <a:lstStyle/>
                    <a:p>
                      <a:pPr algn="ctr" rtl="1"/>
                      <a:r>
                        <a:rPr lang="ar-SA" sz="2000" b="1" dirty="0" smtClean="0">
                          <a:solidFill>
                            <a:schemeClr val="tx2">
                              <a:lumMod val="75000"/>
                            </a:schemeClr>
                          </a:solidFill>
                        </a:rPr>
                        <a:t>الكلمة </a:t>
                      </a:r>
                      <a:endParaRPr lang="ar-SA" sz="2000" b="1" dirty="0">
                        <a:solidFill>
                          <a:schemeClr val="tx2">
                            <a:lumMod val="75000"/>
                          </a:schemeClr>
                        </a:solidFill>
                      </a:endParaRPr>
                    </a:p>
                  </a:txBody>
                  <a:tcPr/>
                </a:tc>
                <a:tc>
                  <a:txBody>
                    <a:bodyPr/>
                    <a:lstStyle/>
                    <a:p>
                      <a:pPr algn="ctr" rtl="1"/>
                      <a:r>
                        <a:rPr lang="ar-SA" sz="2000" b="1" dirty="0" smtClean="0">
                          <a:solidFill>
                            <a:schemeClr val="tx2">
                              <a:lumMod val="75000"/>
                            </a:schemeClr>
                          </a:solidFill>
                        </a:rPr>
                        <a:t>ضدها</a:t>
                      </a:r>
                      <a:endParaRPr lang="ar-SA" sz="2000" b="1" dirty="0">
                        <a:solidFill>
                          <a:schemeClr val="tx2">
                            <a:lumMod val="75000"/>
                          </a:schemeClr>
                        </a:solidFill>
                      </a:endParaRPr>
                    </a:p>
                  </a:txBody>
                  <a:tcPr/>
                </a:tc>
              </a:tr>
              <a:tr h="370840">
                <a:tc>
                  <a:txBody>
                    <a:bodyPr/>
                    <a:lstStyle/>
                    <a:p>
                      <a:pPr algn="ctr" rtl="1"/>
                      <a:endParaRPr lang="ar-SA" sz="2000" b="1" dirty="0">
                        <a:solidFill>
                          <a:schemeClr val="tx2">
                            <a:lumMod val="75000"/>
                          </a:schemeClr>
                        </a:solidFill>
                      </a:endParaRPr>
                    </a:p>
                  </a:txBody>
                  <a:tcPr/>
                </a:tc>
                <a:tc>
                  <a:txBody>
                    <a:bodyPr/>
                    <a:lstStyle/>
                    <a:p>
                      <a:pPr algn="ctr" rtl="1"/>
                      <a:endParaRPr lang="ar-SA" sz="2000" b="1" dirty="0">
                        <a:solidFill>
                          <a:schemeClr val="tx2">
                            <a:lumMod val="75000"/>
                          </a:schemeClr>
                        </a:solidFill>
                      </a:endParaRPr>
                    </a:p>
                  </a:txBody>
                  <a:tcPr/>
                </a:tc>
              </a:tr>
              <a:tr h="370840">
                <a:tc>
                  <a:txBody>
                    <a:bodyPr/>
                    <a:lstStyle/>
                    <a:p>
                      <a:pPr algn="ctr" rtl="1"/>
                      <a:endParaRPr lang="ar-SA" sz="2000" b="1" dirty="0">
                        <a:solidFill>
                          <a:schemeClr val="tx2">
                            <a:lumMod val="75000"/>
                          </a:schemeClr>
                        </a:solidFill>
                      </a:endParaRPr>
                    </a:p>
                  </a:txBody>
                  <a:tcPr/>
                </a:tc>
                <a:tc>
                  <a:txBody>
                    <a:bodyPr/>
                    <a:lstStyle/>
                    <a:p>
                      <a:pPr algn="ctr" rtl="1"/>
                      <a:endParaRPr lang="ar-SA" sz="2000" b="1" dirty="0">
                        <a:solidFill>
                          <a:schemeClr val="tx2">
                            <a:lumMod val="75000"/>
                          </a:schemeClr>
                        </a:solidFill>
                      </a:endParaRPr>
                    </a:p>
                  </a:txBody>
                  <a:tcPr/>
                </a:tc>
              </a:tr>
              <a:tr h="370840">
                <a:tc>
                  <a:txBody>
                    <a:bodyPr/>
                    <a:lstStyle/>
                    <a:p>
                      <a:pPr algn="ctr" rtl="1"/>
                      <a:endParaRPr lang="ar-SA" sz="2000" b="1" dirty="0">
                        <a:solidFill>
                          <a:schemeClr val="tx2">
                            <a:lumMod val="75000"/>
                          </a:schemeClr>
                        </a:solidFill>
                      </a:endParaRPr>
                    </a:p>
                  </a:txBody>
                  <a:tcPr/>
                </a:tc>
                <a:tc>
                  <a:txBody>
                    <a:bodyPr/>
                    <a:lstStyle/>
                    <a:p>
                      <a:pPr algn="ctr" rtl="1"/>
                      <a:endParaRPr lang="ar-SA" sz="2000" b="1" dirty="0">
                        <a:solidFill>
                          <a:schemeClr val="tx2">
                            <a:lumMod val="75000"/>
                          </a:schemeClr>
                        </a:solidFill>
                      </a:endParaRPr>
                    </a:p>
                  </a:txBody>
                  <a:tcPr/>
                </a:tc>
              </a:tr>
              <a:tr h="370840">
                <a:tc>
                  <a:txBody>
                    <a:bodyPr/>
                    <a:lstStyle/>
                    <a:p>
                      <a:pPr algn="ctr" rtl="1"/>
                      <a:endParaRPr lang="ar-SA" sz="2000" b="1" dirty="0">
                        <a:solidFill>
                          <a:schemeClr val="tx2">
                            <a:lumMod val="75000"/>
                          </a:schemeClr>
                        </a:solidFill>
                      </a:endParaRPr>
                    </a:p>
                  </a:txBody>
                  <a:tcPr/>
                </a:tc>
                <a:tc>
                  <a:txBody>
                    <a:bodyPr/>
                    <a:lstStyle/>
                    <a:p>
                      <a:pPr algn="ctr" rtl="1"/>
                      <a:endParaRPr lang="ar-SA" sz="2000" b="1" dirty="0">
                        <a:solidFill>
                          <a:schemeClr val="tx2">
                            <a:lumMod val="75000"/>
                          </a:schemeClr>
                        </a:solidFill>
                      </a:endParaRPr>
                    </a:p>
                  </a:txBody>
                  <a:tcPr/>
                </a:tc>
              </a:tr>
            </a:tbl>
          </a:graphicData>
        </a:graphic>
      </p:graphicFrame>
      <p:sp>
        <p:nvSpPr>
          <p:cNvPr id="6" name="مربع نص 5"/>
          <p:cNvSpPr txBox="1"/>
          <p:nvPr/>
        </p:nvSpPr>
        <p:spPr>
          <a:xfrm>
            <a:off x="5286380" y="1834210"/>
            <a:ext cx="1357322" cy="523220"/>
          </a:xfrm>
          <a:prstGeom prst="rect">
            <a:avLst/>
          </a:prstGeom>
          <a:noFill/>
        </p:spPr>
        <p:txBody>
          <a:bodyPr wrap="square" rtlCol="1">
            <a:spAutoFit/>
          </a:bodyPr>
          <a:lstStyle/>
          <a:p>
            <a:pPr algn="ctr"/>
            <a:r>
              <a:rPr lang="ar-SA" sz="2800" b="1" dirty="0" smtClean="0">
                <a:solidFill>
                  <a:srgbClr val="C00000"/>
                </a:solidFill>
              </a:rPr>
              <a:t>حياتك</a:t>
            </a:r>
            <a:endParaRPr lang="ar-SA" sz="2800" b="1" dirty="0">
              <a:solidFill>
                <a:srgbClr val="C00000"/>
              </a:solidFill>
            </a:endParaRPr>
          </a:p>
        </p:txBody>
      </p:sp>
      <p:sp>
        <p:nvSpPr>
          <p:cNvPr id="7" name="مربع نص 6"/>
          <p:cNvSpPr txBox="1"/>
          <p:nvPr/>
        </p:nvSpPr>
        <p:spPr>
          <a:xfrm>
            <a:off x="5286380" y="2262838"/>
            <a:ext cx="1357322" cy="523220"/>
          </a:xfrm>
          <a:prstGeom prst="rect">
            <a:avLst/>
          </a:prstGeom>
          <a:noFill/>
        </p:spPr>
        <p:txBody>
          <a:bodyPr wrap="square" rtlCol="1">
            <a:spAutoFit/>
          </a:bodyPr>
          <a:lstStyle/>
          <a:p>
            <a:pPr algn="ctr"/>
            <a:r>
              <a:rPr lang="ar-SA" sz="2800" b="1" dirty="0" smtClean="0">
                <a:solidFill>
                  <a:srgbClr val="C00000"/>
                </a:solidFill>
              </a:rPr>
              <a:t>صحتك</a:t>
            </a:r>
            <a:endParaRPr lang="ar-SA" sz="2800" b="1" dirty="0">
              <a:solidFill>
                <a:srgbClr val="C00000"/>
              </a:solidFill>
            </a:endParaRPr>
          </a:p>
        </p:txBody>
      </p:sp>
      <p:sp>
        <p:nvSpPr>
          <p:cNvPr id="8" name="مربع نص 7"/>
          <p:cNvSpPr txBox="1"/>
          <p:nvPr/>
        </p:nvSpPr>
        <p:spPr>
          <a:xfrm>
            <a:off x="5286380" y="2620028"/>
            <a:ext cx="1357322" cy="523220"/>
          </a:xfrm>
          <a:prstGeom prst="rect">
            <a:avLst/>
          </a:prstGeom>
          <a:noFill/>
        </p:spPr>
        <p:txBody>
          <a:bodyPr wrap="square" rtlCol="1">
            <a:spAutoFit/>
          </a:bodyPr>
          <a:lstStyle/>
          <a:p>
            <a:pPr algn="ctr"/>
            <a:r>
              <a:rPr lang="ar-SA" sz="2800" b="1" dirty="0" smtClean="0">
                <a:solidFill>
                  <a:srgbClr val="C00000"/>
                </a:solidFill>
              </a:rPr>
              <a:t>فراغك</a:t>
            </a:r>
            <a:endParaRPr lang="ar-SA" sz="2800" b="1" dirty="0">
              <a:solidFill>
                <a:srgbClr val="C00000"/>
              </a:solidFill>
            </a:endParaRPr>
          </a:p>
        </p:txBody>
      </p:sp>
      <p:sp>
        <p:nvSpPr>
          <p:cNvPr id="9" name="مربع نص 8"/>
          <p:cNvSpPr txBox="1"/>
          <p:nvPr/>
        </p:nvSpPr>
        <p:spPr>
          <a:xfrm>
            <a:off x="5214942" y="3071810"/>
            <a:ext cx="1357322" cy="523220"/>
          </a:xfrm>
          <a:prstGeom prst="rect">
            <a:avLst/>
          </a:prstGeom>
          <a:noFill/>
        </p:spPr>
        <p:txBody>
          <a:bodyPr wrap="square" rtlCol="1">
            <a:spAutoFit/>
          </a:bodyPr>
          <a:lstStyle/>
          <a:p>
            <a:pPr algn="ctr"/>
            <a:r>
              <a:rPr lang="ar-SA" sz="2800" b="1" dirty="0" smtClean="0">
                <a:solidFill>
                  <a:srgbClr val="C00000"/>
                </a:solidFill>
              </a:rPr>
              <a:t>شبابك</a:t>
            </a:r>
            <a:endParaRPr lang="ar-SA" sz="2800" b="1" dirty="0">
              <a:solidFill>
                <a:srgbClr val="C00000"/>
              </a:solidFill>
            </a:endParaRPr>
          </a:p>
        </p:txBody>
      </p:sp>
      <p:sp>
        <p:nvSpPr>
          <p:cNvPr id="10" name="مربع نص 9"/>
          <p:cNvSpPr txBox="1"/>
          <p:nvPr/>
        </p:nvSpPr>
        <p:spPr>
          <a:xfrm>
            <a:off x="2428860" y="1882494"/>
            <a:ext cx="1357322" cy="523220"/>
          </a:xfrm>
          <a:prstGeom prst="rect">
            <a:avLst/>
          </a:prstGeom>
          <a:noFill/>
        </p:spPr>
        <p:txBody>
          <a:bodyPr wrap="square" rtlCol="1">
            <a:spAutoFit/>
          </a:bodyPr>
          <a:lstStyle/>
          <a:p>
            <a:pPr algn="ctr"/>
            <a:r>
              <a:rPr lang="ar-SA" sz="2800" b="1" dirty="0" smtClean="0">
                <a:solidFill>
                  <a:srgbClr val="C00000"/>
                </a:solidFill>
              </a:rPr>
              <a:t>مماتك</a:t>
            </a:r>
            <a:endParaRPr lang="ar-SA" sz="2800" b="1" dirty="0">
              <a:solidFill>
                <a:srgbClr val="C00000"/>
              </a:solidFill>
            </a:endParaRPr>
          </a:p>
        </p:txBody>
      </p:sp>
      <p:sp>
        <p:nvSpPr>
          <p:cNvPr id="11" name="مربع نص 10"/>
          <p:cNvSpPr txBox="1"/>
          <p:nvPr/>
        </p:nvSpPr>
        <p:spPr>
          <a:xfrm>
            <a:off x="2428860" y="2311122"/>
            <a:ext cx="1357322" cy="523220"/>
          </a:xfrm>
          <a:prstGeom prst="rect">
            <a:avLst/>
          </a:prstGeom>
          <a:noFill/>
        </p:spPr>
        <p:txBody>
          <a:bodyPr wrap="square" rtlCol="1">
            <a:spAutoFit/>
          </a:bodyPr>
          <a:lstStyle/>
          <a:p>
            <a:pPr algn="ctr"/>
            <a:r>
              <a:rPr lang="ar-SA" sz="2800" b="1" dirty="0" smtClean="0">
                <a:solidFill>
                  <a:srgbClr val="C00000"/>
                </a:solidFill>
              </a:rPr>
              <a:t>مرضك</a:t>
            </a:r>
            <a:endParaRPr lang="ar-SA" sz="2800" b="1" dirty="0">
              <a:solidFill>
                <a:srgbClr val="C00000"/>
              </a:solidFill>
            </a:endParaRPr>
          </a:p>
        </p:txBody>
      </p:sp>
      <p:sp>
        <p:nvSpPr>
          <p:cNvPr id="12" name="مربع نص 11"/>
          <p:cNvSpPr txBox="1"/>
          <p:nvPr/>
        </p:nvSpPr>
        <p:spPr>
          <a:xfrm>
            <a:off x="2357422" y="2668312"/>
            <a:ext cx="1357322" cy="523220"/>
          </a:xfrm>
          <a:prstGeom prst="rect">
            <a:avLst/>
          </a:prstGeom>
          <a:noFill/>
        </p:spPr>
        <p:txBody>
          <a:bodyPr wrap="square" rtlCol="1">
            <a:spAutoFit/>
          </a:bodyPr>
          <a:lstStyle/>
          <a:p>
            <a:pPr algn="ctr"/>
            <a:r>
              <a:rPr lang="ar-SA" sz="2800" b="1" dirty="0" smtClean="0">
                <a:solidFill>
                  <a:srgbClr val="C00000"/>
                </a:solidFill>
              </a:rPr>
              <a:t>شغلك</a:t>
            </a:r>
            <a:endParaRPr lang="ar-SA" sz="2800" b="1" dirty="0">
              <a:solidFill>
                <a:srgbClr val="C00000"/>
              </a:solidFill>
            </a:endParaRPr>
          </a:p>
        </p:txBody>
      </p:sp>
      <p:sp>
        <p:nvSpPr>
          <p:cNvPr id="13" name="مربع نص 12"/>
          <p:cNvSpPr txBox="1"/>
          <p:nvPr/>
        </p:nvSpPr>
        <p:spPr>
          <a:xfrm>
            <a:off x="2357422" y="3071810"/>
            <a:ext cx="1357322" cy="523220"/>
          </a:xfrm>
          <a:prstGeom prst="rect">
            <a:avLst/>
          </a:prstGeom>
          <a:noFill/>
        </p:spPr>
        <p:txBody>
          <a:bodyPr wrap="square" rtlCol="1">
            <a:spAutoFit/>
          </a:bodyPr>
          <a:lstStyle/>
          <a:p>
            <a:pPr algn="ctr"/>
            <a:r>
              <a:rPr lang="ar-SA" sz="2800" b="1" dirty="0" smtClean="0">
                <a:solidFill>
                  <a:srgbClr val="C00000"/>
                </a:solidFill>
              </a:rPr>
              <a:t>هرمك</a:t>
            </a:r>
            <a:endParaRPr lang="ar-SA" sz="2800" b="1" dirty="0">
              <a:solidFill>
                <a:srgbClr val="C00000"/>
              </a:solidFill>
            </a:endParaRPr>
          </a:p>
        </p:txBody>
      </p:sp>
      <p:sp>
        <p:nvSpPr>
          <p:cNvPr id="14" name="مربع نص 13"/>
          <p:cNvSpPr txBox="1"/>
          <p:nvPr/>
        </p:nvSpPr>
        <p:spPr>
          <a:xfrm>
            <a:off x="571472" y="3514555"/>
            <a:ext cx="7215238" cy="1938992"/>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ب/أكمل الاستخدامات الواردة لكلمة(يتكدر)،ثم أبين ضدها:</a:t>
            </a:r>
          </a:p>
          <a:p>
            <a:r>
              <a:rPr lang="ar-SA" sz="2400" b="1" dirty="0" smtClean="0">
                <a:solidFill>
                  <a:schemeClr val="tx2">
                    <a:lumMod val="75000"/>
                  </a:schemeClr>
                </a:solidFill>
                <a:effectLst>
                  <a:glow rad="63500">
                    <a:schemeClr val="accent6">
                      <a:satMod val="175000"/>
                      <a:alpha val="40000"/>
                    </a:schemeClr>
                  </a:glow>
                </a:effectLst>
              </a:rPr>
              <a:t>نقول:يتكدر       العيش</a:t>
            </a:r>
          </a:p>
          <a:p>
            <a:r>
              <a:rPr lang="ar-SA" sz="2400" b="1" dirty="0" smtClean="0">
                <a:solidFill>
                  <a:schemeClr val="tx2">
                    <a:lumMod val="75000"/>
                  </a:schemeClr>
                </a:solidFill>
                <a:effectLst>
                  <a:glow rad="63500">
                    <a:schemeClr val="accent6">
                      <a:satMod val="175000"/>
                      <a:alpha val="40000"/>
                    </a:schemeClr>
                  </a:glow>
                </a:effectLst>
              </a:rPr>
              <a:t>       يتكدر</a:t>
            </a:r>
          </a:p>
          <a:p>
            <a:r>
              <a:rPr lang="ar-SA" sz="2400" b="1" dirty="0" smtClean="0">
                <a:solidFill>
                  <a:schemeClr val="tx2">
                    <a:lumMod val="75000"/>
                  </a:schemeClr>
                </a:solidFill>
                <a:effectLst>
                  <a:glow rad="63500">
                    <a:schemeClr val="accent6">
                      <a:satMod val="175000"/>
                      <a:alpha val="40000"/>
                    </a:schemeClr>
                  </a:glow>
                </a:effectLst>
              </a:rPr>
              <a:t>       يتكدر</a:t>
            </a:r>
          </a:p>
          <a:p>
            <a:r>
              <a:rPr lang="ar-SA" sz="2400" b="1" dirty="0" smtClean="0">
                <a:solidFill>
                  <a:schemeClr val="tx2">
                    <a:lumMod val="75000"/>
                  </a:schemeClr>
                </a:solidFill>
                <a:effectLst>
                  <a:glow rad="63500">
                    <a:schemeClr val="accent6">
                      <a:satMod val="175000"/>
                      <a:alpha val="40000"/>
                    </a:schemeClr>
                  </a:glow>
                </a:effectLst>
              </a:rPr>
              <a:t>       يتكدر       اللون</a:t>
            </a:r>
            <a:endParaRPr lang="ar-SA" sz="2400" b="1" dirty="0">
              <a:solidFill>
                <a:schemeClr val="tx2">
                  <a:lumMod val="75000"/>
                </a:schemeClr>
              </a:solidFill>
              <a:effectLst>
                <a:glow rad="63500">
                  <a:schemeClr val="accent6">
                    <a:satMod val="175000"/>
                    <a:alpha val="40000"/>
                  </a:schemeClr>
                </a:glow>
              </a:effectLst>
            </a:endParaRPr>
          </a:p>
        </p:txBody>
      </p:sp>
      <p:sp>
        <p:nvSpPr>
          <p:cNvPr id="15" name="مربع نص 14"/>
          <p:cNvSpPr txBox="1"/>
          <p:nvPr/>
        </p:nvSpPr>
        <p:spPr>
          <a:xfrm>
            <a:off x="5286380" y="4286256"/>
            <a:ext cx="928694" cy="461665"/>
          </a:xfrm>
          <a:prstGeom prst="rect">
            <a:avLst/>
          </a:prstGeom>
          <a:noFill/>
        </p:spPr>
        <p:txBody>
          <a:bodyPr wrap="square" rtlCol="1">
            <a:spAutoFit/>
          </a:bodyPr>
          <a:lstStyle/>
          <a:p>
            <a:pPr algn="ctr"/>
            <a:r>
              <a:rPr lang="ar-SA" sz="2400" b="1" dirty="0" smtClean="0">
                <a:solidFill>
                  <a:srgbClr val="C00000"/>
                </a:solidFill>
              </a:rPr>
              <a:t>المزاج</a:t>
            </a:r>
            <a:endParaRPr lang="ar-SA" sz="2400" b="1" dirty="0">
              <a:solidFill>
                <a:srgbClr val="C00000"/>
              </a:solidFill>
            </a:endParaRPr>
          </a:p>
        </p:txBody>
      </p:sp>
      <p:sp>
        <p:nvSpPr>
          <p:cNvPr id="16" name="مربع نص 15"/>
          <p:cNvSpPr txBox="1"/>
          <p:nvPr/>
        </p:nvSpPr>
        <p:spPr>
          <a:xfrm>
            <a:off x="5286380" y="4610409"/>
            <a:ext cx="928694" cy="461665"/>
          </a:xfrm>
          <a:prstGeom prst="rect">
            <a:avLst/>
          </a:prstGeom>
          <a:noFill/>
        </p:spPr>
        <p:txBody>
          <a:bodyPr wrap="square" rtlCol="1">
            <a:spAutoFit/>
          </a:bodyPr>
          <a:lstStyle/>
          <a:p>
            <a:pPr algn="ctr"/>
            <a:r>
              <a:rPr lang="ar-SA" sz="2400" b="1" dirty="0" smtClean="0">
                <a:solidFill>
                  <a:srgbClr val="C00000"/>
                </a:solidFill>
              </a:rPr>
              <a:t>الخاطر</a:t>
            </a:r>
            <a:endParaRPr lang="ar-SA" sz="2400" b="1" dirty="0">
              <a:solidFill>
                <a:srgbClr val="C00000"/>
              </a:solidFill>
            </a:endParaRPr>
          </a:p>
        </p:txBody>
      </p:sp>
      <p:sp>
        <p:nvSpPr>
          <p:cNvPr id="17" name="شكل بيضاوي 16"/>
          <p:cNvSpPr/>
          <p:nvPr/>
        </p:nvSpPr>
        <p:spPr>
          <a:xfrm>
            <a:off x="2643174" y="4286256"/>
            <a:ext cx="1500198" cy="1214446"/>
          </a:xfrm>
          <a:prstGeom prst="ellipse">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solidFill>
                  <a:schemeClr val="tx1"/>
                </a:solidFill>
              </a:rPr>
              <a:t>يصفوا</a:t>
            </a:r>
            <a:endParaRPr lang="ar-SA" sz="2800" b="1" dirty="0">
              <a:solidFill>
                <a:schemeClr val="tx1"/>
              </a:solidFill>
            </a:endParaRPr>
          </a:p>
        </p:txBody>
      </p:sp>
      <p:cxnSp>
        <p:nvCxnSpPr>
          <p:cNvPr id="19" name="رابط كسهم مستقيم 18"/>
          <p:cNvCxnSpPr/>
          <p:nvPr/>
        </p:nvCxnSpPr>
        <p:spPr>
          <a:xfrm rot="10800000" flipV="1">
            <a:off x="4143372" y="4143380"/>
            <a:ext cx="1214446" cy="5000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رابط كسهم مستقيم 19"/>
          <p:cNvCxnSpPr/>
          <p:nvPr/>
        </p:nvCxnSpPr>
        <p:spPr>
          <a:xfrm rot="10800000" flipV="1">
            <a:off x="4143373" y="4572006"/>
            <a:ext cx="1214447" cy="21431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رابط كسهم مستقيم 21"/>
          <p:cNvCxnSpPr/>
          <p:nvPr/>
        </p:nvCxnSpPr>
        <p:spPr>
          <a:xfrm rot="10800000" flipV="1">
            <a:off x="4143373" y="4857758"/>
            <a:ext cx="1214447" cy="14287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رابط كسهم مستقيم 23"/>
          <p:cNvCxnSpPr/>
          <p:nvPr/>
        </p:nvCxnSpPr>
        <p:spPr>
          <a:xfrm rot="10800000">
            <a:off x="4143373" y="5143513"/>
            <a:ext cx="1214447" cy="7143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6" name="مربع نص 25"/>
          <p:cNvSpPr txBox="1"/>
          <p:nvPr/>
        </p:nvSpPr>
        <p:spPr>
          <a:xfrm>
            <a:off x="500034" y="4572008"/>
            <a:ext cx="1714512" cy="646331"/>
          </a:xfrm>
          <a:prstGeom prst="rect">
            <a:avLst/>
          </a:prstGeom>
          <a:noFill/>
        </p:spPr>
        <p:txBody>
          <a:bodyPr wrap="square" rtlCol="1">
            <a:spAutoFit/>
          </a:bodyPr>
          <a:lstStyle/>
          <a:p>
            <a:pPr algn="ctr"/>
            <a:r>
              <a:rPr lang="ar-SA" sz="3600" b="1" dirty="0" smtClean="0">
                <a:solidFill>
                  <a:srgbClr val="C00000"/>
                </a:solidFill>
              </a:rPr>
              <a:t>يصفوا</a:t>
            </a:r>
            <a:endParaRPr lang="ar-SA" sz="3600" b="1" dirty="0">
              <a:solidFill>
                <a:srgbClr val="C00000"/>
              </a:solidFill>
            </a:endParaRPr>
          </a:p>
        </p:txBody>
      </p:sp>
      <p:cxnSp>
        <p:nvCxnSpPr>
          <p:cNvPr id="27" name="رابط كسهم مستقيم 26"/>
          <p:cNvCxnSpPr/>
          <p:nvPr/>
        </p:nvCxnSpPr>
        <p:spPr>
          <a:xfrm rot="10800000">
            <a:off x="1857356" y="4927610"/>
            <a:ext cx="714382"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0-#ppt_w/2"/>
                                          </p:val>
                                        </p:tav>
                                        <p:tav tm="100000">
                                          <p:val>
                                            <p:strVal val="#ppt_x"/>
                                          </p:val>
                                        </p:tav>
                                      </p:tavLst>
                                    </p:anim>
                                    <p:anim calcmode="lin" valueType="num">
                                      <p:cBhvr additive="base">
                                        <p:cTn id="5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 presetClass="entr" presetSubtype="16"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box(in)">
                                      <p:cBhvr>
                                        <p:cTn id="55" dur="500"/>
                                        <p:tgtEl>
                                          <p:spTgt spid="15"/>
                                        </p:tgtEl>
                                      </p:cBhvr>
                                    </p:animEffect>
                                  </p:childTnLst>
                                </p:cTn>
                              </p:par>
                            </p:childTnLst>
                          </p:cTn>
                        </p:par>
                      </p:childTnLst>
                    </p:cTn>
                  </p:par>
                  <p:par>
                    <p:cTn id="56" fill="hold">
                      <p:stCondLst>
                        <p:cond delay="indefinite"/>
                      </p:stCondLst>
                      <p:childTnLst>
                        <p:par>
                          <p:cTn id="57" fill="hold">
                            <p:stCondLst>
                              <p:cond delay="0"/>
                            </p:stCondLst>
                            <p:childTnLst>
                              <p:par>
                                <p:cTn id="58" presetID="4" presetClass="entr" presetSubtype="16"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box(in)">
                                      <p:cBhvr>
                                        <p:cTn id="60" dur="5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4" presetClass="entr" presetSubtype="16" fill="hold" grpId="0" nodeType="click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box(in)">
                                      <p:cBhvr>
                                        <p:cTn id="6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5" grpId="0"/>
      <p:bldP spid="16"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753707" y="212647"/>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2</a:t>
            </a:r>
          </a:p>
          <a:p>
            <a:pPr algn="ctr"/>
            <a:endParaRPr lang="ar-SA" sz="2000" b="1" dirty="0">
              <a:solidFill>
                <a:schemeClr val="tx1"/>
              </a:solidFill>
            </a:endParaRPr>
          </a:p>
        </p:txBody>
      </p:sp>
      <p:sp>
        <p:nvSpPr>
          <p:cNvPr id="4" name="مربع نص 3"/>
          <p:cNvSpPr txBox="1"/>
          <p:nvPr/>
        </p:nvSpPr>
        <p:spPr>
          <a:xfrm>
            <a:off x="571472" y="228407"/>
            <a:ext cx="7215238" cy="830997"/>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أ/أبحث في المعجم عن معنى كلمة(أهمس)،ثم أكمل دائرة اشتقاقات هذه الكلمة:</a:t>
            </a:r>
            <a:endParaRPr lang="ar-SA" sz="2400" b="1" dirty="0">
              <a:solidFill>
                <a:schemeClr val="tx2">
                  <a:lumMod val="75000"/>
                </a:schemeClr>
              </a:solidFill>
              <a:effectLst>
                <a:glow rad="63500">
                  <a:schemeClr val="accent6">
                    <a:satMod val="175000"/>
                    <a:alpha val="40000"/>
                  </a:schemeClr>
                </a:glow>
              </a:effectLst>
            </a:endParaRPr>
          </a:p>
        </p:txBody>
      </p:sp>
      <p:sp>
        <p:nvSpPr>
          <p:cNvPr id="5" name="مربع نص 4"/>
          <p:cNvSpPr txBox="1"/>
          <p:nvPr/>
        </p:nvSpPr>
        <p:spPr>
          <a:xfrm>
            <a:off x="571472" y="2285992"/>
            <a:ext cx="7215238" cy="461665"/>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ب/أبحث في المعجم عن معنى كلمتي</a:t>
            </a:r>
            <a:r>
              <a:rPr lang="ar-SA" sz="2400" b="1" dirty="0" smtClean="0">
                <a:solidFill>
                  <a:schemeClr val="tx2">
                    <a:lumMod val="75000"/>
                  </a:schemeClr>
                </a:solidFill>
                <a:effectLst>
                  <a:glow rad="63500">
                    <a:schemeClr val="accent6">
                      <a:satMod val="175000"/>
                      <a:alpha val="40000"/>
                    </a:schemeClr>
                  </a:glow>
                </a:effectLst>
                <a:sym typeface="Wingdings" pitchFamily="2" charset="2"/>
              </a:rPr>
              <a:t>:(معشار)،(محط):</a:t>
            </a:r>
            <a:endParaRPr lang="ar-SA" sz="2400" b="1" dirty="0">
              <a:solidFill>
                <a:schemeClr val="tx2">
                  <a:lumMod val="75000"/>
                </a:schemeClr>
              </a:solidFill>
              <a:effectLst>
                <a:glow rad="63500">
                  <a:schemeClr val="accent6">
                    <a:satMod val="175000"/>
                    <a:alpha val="40000"/>
                  </a:schemeClr>
                </a:glow>
              </a:effectLst>
            </a:endParaRPr>
          </a:p>
        </p:txBody>
      </p:sp>
      <p:sp>
        <p:nvSpPr>
          <p:cNvPr id="6" name="دائرة مجوفة 5"/>
          <p:cNvSpPr/>
          <p:nvPr/>
        </p:nvSpPr>
        <p:spPr>
          <a:xfrm>
            <a:off x="3571868" y="1000108"/>
            <a:ext cx="1714512" cy="1285884"/>
          </a:xfrm>
          <a:prstGeom prst="donut">
            <a:avLst/>
          </a:prstGeom>
          <a:solidFill>
            <a:schemeClr val="accent1">
              <a:lumMod val="40000"/>
              <a:lumOff val="60000"/>
            </a:schemeClr>
          </a:solidFill>
        </p:spPr>
        <p:style>
          <a:lnRef idx="2">
            <a:schemeClr val="accent5"/>
          </a:lnRef>
          <a:fillRef idx="1">
            <a:schemeClr val="lt1"/>
          </a:fillRef>
          <a:effectRef idx="0">
            <a:schemeClr val="accent5"/>
          </a:effectRef>
          <a:fontRef idx="minor">
            <a:schemeClr val="dk1"/>
          </a:fontRef>
        </p:style>
        <p:txBody>
          <a:bodyPr rtlCol="1" anchor="ctr"/>
          <a:lstStyle/>
          <a:p>
            <a:pPr algn="ctr"/>
            <a:r>
              <a:rPr lang="ar-SA" sz="2400" b="1" dirty="0" smtClean="0">
                <a:solidFill>
                  <a:schemeClr val="tx1"/>
                </a:solidFill>
              </a:rPr>
              <a:t>الهمس:</a:t>
            </a:r>
            <a:endParaRPr lang="ar-SA" sz="2400" b="1" dirty="0">
              <a:solidFill>
                <a:schemeClr val="tx1"/>
              </a:solidFill>
            </a:endParaRPr>
          </a:p>
        </p:txBody>
      </p:sp>
      <p:sp>
        <p:nvSpPr>
          <p:cNvPr id="7" name="مربع نص 6"/>
          <p:cNvSpPr txBox="1"/>
          <p:nvPr/>
        </p:nvSpPr>
        <p:spPr>
          <a:xfrm>
            <a:off x="3786182" y="1000108"/>
            <a:ext cx="1000132" cy="400110"/>
          </a:xfrm>
          <a:prstGeom prst="rect">
            <a:avLst/>
          </a:prstGeom>
          <a:noFill/>
        </p:spPr>
        <p:txBody>
          <a:bodyPr wrap="square" rtlCol="1">
            <a:spAutoFit/>
          </a:bodyPr>
          <a:lstStyle/>
          <a:p>
            <a:pPr algn="ctr"/>
            <a:r>
              <a:rPr lang="ar-SA" sz="2000" b="1" dirty="0" smtClean="0"/>
              <a:t>الهمس</a:t>
            </a:r>
            <a:endParaRPr lang="ar-SA" sz="2000" b="1" dirty="0"/>
          </a:p>
        </p:txBody>
      </p:sp>
      <p:sp>
        <p:nvSpPr>
          <p:cNvPr id="8" name="مربع نص 7"/>
          <p:cNvSpPr txBox="1"/>
          <p:nvPr/>
        </p:nvSpPr>
        <p:spPr>
          <a:xfrm rot="20617757">
            <a:off x="4321573" y="1824486"/>
            <a:ext cx="1000132" cy="400110"/>
          </a:xfrm>
          <a:prstGeom prst="rect">
            <a:avLst/>
          </a:prstGeom>
          <a:noFill/>
        </p:spPr>
        <p:txBody>
          <a:bodyPr wrap="square" rtlCol="1">
            <a:spAutoFit/>
          </a:bodyPr>
          <a:lstStyle/>
          <a:p>
            <a:pPr algn="ctr"/>
            <a:r>
              <a:rPr lang="ar-SA" sz="2000" b="1" dirty="0" smtClean="0"/>
              <a:t>الهمّاس</a:t>
            </a:r>
            <a:endParaRPr lang="ar-SA" sz="2000" b="1" dirty="0"/>
          </a:p>
        </p:txBody>
      </p:sp>
      <p:sp>
        <p:nvSpPr>
          <p:cNvPr id="9" name="مربع نص 8"/>
          <p:cNvSpPr txBox="1"/>
          <p:nvPr/>
        </p:nvSpPr>
        <p:spPr>
          <a:xfrm rot="5744645">
            <a:off x="3322768" y="1425483"/>
            <a:ext cx="1000132" cy="400110"/>
          </a:xfrm>
          <a:prstGeom prst="rect">
            <a:avLst/>
          </a:prstGeom>
          <a:noFill/>
        </p:spPr>
        <p:txBody>
          <a:bodyPr wrap="square" rtlCol="1">
            <a:spAutoFit/>
          </a:bodyPr>
          <a:lstStyle/>
          <a:p>
            <a:pPr algn="ctr"/>
            <a:r>
              <a:rPr lang="ar-SA" sz="2000" b="1" dirty="0" smtClean="0"/>
              <a:t>الهميس</a:t>
            </a:r>
            <a:endParaRPr lang="ar-SA" sz="2000" b="1" dirty="0"/>
          </a:p>
        </p:txBody>
      </p:sp>
      <p:cxnSp>
        <p:nvCxnSpPr>
          <p:cNvPr id="12" name="رابط مستقيم 11"/>
          <p:cNvCxnSpPr>
            <a:stCxn id="9" idx="1"/>
          </p:cNvCxnSpPr>
          <p:nvPr/>
        </p:nvCxnSpPr>
        <p:spPr>
          <a:xfrm rot="16200000" flipH="1">
            <a:off x="3786312" y="1214553"/>
            <a:ext cx="300753" cy="127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رابط مستقيم 13"/>
          <p:cNvCxnSpPr>
            <a:endCxn id="9" idx="3"/>
          </p:cNvCxnSpPr>
          <p:nvPr/>
        </p:nvCxnSpPr>
        <p:spPr>
          <a:xfrm rot="5400000">
            <a:off x="3754571" y="1876373"/>
            <a:ext cx="264935" cy="2285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rot="5400000">
            <a:off x="4539594" y="1089761"/>
            <a:ext cx="264935" cy="2285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rot="10800000">
            <a:off x="5000628" y="1643051"/>
            <a:ext cx="285752" cy="71439"/>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رابط مستقيم 21"/>
          <p:cNvCxnSpPr/>
          <p:nvPr/>
        </p:nvCxnSpPr>
        <p:spPr>
          <a:xfrm rot="10800000">
            <a:off x="5153028" y="1795451"/>
            <a:ext cx="285752" cy="71439"/>
          </a:xfrm>
          <a:prstGeom prst="line">
            <a:avLst/>
          </a:prstGeom>
        </p:spPr>
        <p:style>
          <a:lnRef idx="1">
            <a:schemeClr val="accent1"/>
          </a:lnRef>
          <a:fillRef idx="0">
            <a:schemeClr val="accent1"/>
          </a:fillRef>
          <a:effectRef idx="0">
            <a:schemeClr val="accent1"/>
          </a:effectRef>
          <a:fontRef idx="minor">
            <a:schemeClr val="tx1"/>
          </a:fontRef>
        </p:style>
      </p:cxnSp>
      <p:sp>
        <p:nvSpPr>
          <p:cNvPr id="23" name="تمرير أفقي 22"/>
          <p:cNvSpPr/>
          <p:nvPr/>
        </p:nvSpPr>
        <p:spPr>
          <a:xfrm rot="21091942">
            <a:off x="7264246" y="2784220"/>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3</a:t>
            </a:r>
          </a:p>
          <a:p>
            <a:pPr algn="ctr"/>
            <a:endParaRPr lang="ar-SA" sz="2000" b="1" dirty="0">
              <a:solidFill>
                <a:schemeClr val="tx1"/>
              </a:solidFill>
            </a:endParaRPr>
          </a:p>
        </p:txBody>
      </p:sp>
      <p:sp>
        <p:nvSpPr>
          <p:cNvPr id="24" name="مربع نص 23"/>
          <p:cNvSpPr txBox="1"/>
          <p:nvPr/>
        </p:nvSpPr>
        <p:spPr>
          <a:xfrm>
            <a:off x="571472" y="2967335"/>
            <a:ext cx="7215238" cy="461665"/>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أنسخ فقرة من النص الوصفي في الموضع المحدد:</a:t>
            </a:r>
            <a:endParaRPr lang="ar-SA" sz="2400" b="1" dirty="0">
              <a:solidFill>
                <a:schemeClr val="tx2">
                  <a:lumMod val="75000"/>
                </a:schemeClr>
              </a:solidFill>
              <a:effectLst>
                <a:glow rad="63500">
                  <a:schemeClr val="accent6">
                    <a:satMod val="175000"/>
                    <a:alpha val="40000"/>
                  </a:schemeClr>
                </a:glow>
              </a:effectLs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1500" b="1" dirty="0" smtClean="0">
                <a:solidFill>
                  <a:schemeClr val="tx1"/>
                </a:solidFill>
                <a:effectLst>
                  <a:glow rad="228600">
                    <a:schemeClr val="accent3">
                      <a:satMod val="175000"/>
                      <a:alpha val="40000"/>
                    </a:schemeClr>
                  </a:glow>
                </a:effectLst>
              </a:rPr>
              <a:t>إستراتيجية </a:t>
            </a:r>
          </a:p>
          <a:p>
            <a:pPr algn="ctr"/>
            <a:r>
              <a:rPr lang="ar-SA" sz="11500" b="1" dirty="0" smtClean="0">
                <a:solidFill>
                  <a:schemeClr val="tx1"/>
                </a:solidFill>
                <a:effectLst>
                  <a:glow rad="228600">
                    <a:schemeClr val="accent3">
                      <a:satMod val="175000"/>
                      <a:alpha val="40000"/>
                    </a:schemeClr>
                  </a:glow>
                </a:effectLst>
              </a:rPr>
              <a:t>قراءة</a:t>
            </a:r>
            <a:endParaRPr lang="ar-SA" sz="11500" b="1" dirty="0">
              <a:solidFill>
                <a:schemeClr val="tx1"/>
              </a:solidFill>
              <a:effectLst>
                <a:glow rad="228600">
                  <a:schemeClr val="accent3">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428596" y="142852"/>
            <a:ext cx="7500990" cy="1692771"/>
          </a:xfrm>
          <a:prstGeom prst="rect">
            <a:avLst/>
          </a:prstGeom>
          <a:noFill/>
        </p:spPr>
        <p:txBody>
          <a:bodyPr wrap="square" rtlCol="1">
            <a:spAutoFit/>
          </a:bodyPr>
          <a:lstStyle/>
          <a:p>
            <a:pPr algn="ctr"/>
            <a:r>
              <a:rPr lang="ar-SA" sz="2800" b="1" i="1" u="sng" dirty="0" smtClean="0"/>
              <a:t>خطوات القراءة المتعمقة</a:t>
            </a:r>
          </a:p>
          <a:p>
            <a:pPr algn="ctr"/>
            <a:r>
              <a:rPr lang="ar-SA" sz="4000" b="1" i="1" u="sng" dirty="0" smtClean="0">
                <a:solidFill>
                  <a:schemeClr val="tx1">
                    <a:lumMod val="95000"/>
                    <a:lumOff val="5000"/>
                  </a:schemeClr>
                </a:solidFill>
                <a:effectLst>
                  <a:glow rad="228600">
                    <a:schemeClr val="accent6">
                      <a:satMod val="175000"/>
                      <a:alpha val="40000"/>
                    </a:schemeClr>
                  </a:glow>
                </a:effectLst>
              </a:rPr>
              <a:t>أقـــــرأ</a:t>
            </a:r>
          </a:p>
          <a:p>
            <a:pPr algn="ctr"/>
            <a:r>
              <a:rPr lang="ar-SA" sz="3600" b="1" i="1" u="sng" dirty="0" smtClean="0">
                <a:solidFill>
                  <a:schemeClr val="tx1">
                    <a:lumMod val="95000"/>
                    <a:lumOff val="5000"/>
                  </a:schemeClr>
                </a:solidFill>
                <a:effectLst>
                  <a:glow rad="228600">
                    <a:schemeClr val="accent6">
                      <a:satMod val="175000"/>
                      <a:alpha val="40000"/>
                    </a:schemeClr>
                  </a:glow>
                </a:effectLst>
              </a:rPr>
              <a:t>الخطوة الخامسة من خطوات القراءة المتعمقة:</a:t>
            </a:r>
            <a:endParaRPr lang="ar-SA" sz="3600" b="1" i="1" u="sng" dirty="0">
              <a:solidFill>
                <a:schemeClr val="tx1">
                  <a:lumMod val="95000"/>
                  <a:lumOff val="5000"/>
                </a:schemeClr>
              </a:solidFill>
              <a:effectLst>
                <a:glow rad="228600">
                  <a:schemeClr val="accent6">
                    <a:satMod val="175000"/>
                    <a:alpha val="40000"/>
                  </a:schemeClr>
                </a:glow>
              </a:effectLst>
            </a:endParaRPr>
          </a:p>
        </p:txBody>
      </p:sp>
      <p:sp>
        <p:nvSpPr>
          <p:cNvPr id="4" name="نجمة ذات 5 نقاط 3"/>
          <p:cNvSpPr/>
          <p:nvPr/>
        </p:nvSpPr>
        <p:spPr>
          <a:xfrm rot="614827">
            <a:off x="7119718" y="58645"/>
            <a:ext cx="1571636" cy="1214446"/>
          </a:xfrm>
          <a:prstGeom prst="star5">
            <a:avLst>
              <a:gd name="adj" fmla="val 21226"/>
              <a:gd name="hf" fmla="val 105146"/>
              <a:gd name="vf" fmla="val 110557"/>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i="1" dirty="0" smtClean="0">
                <a:solidFill>
                  <a:schemeClr val="tx1">
                    <a:lumMod val="95000"/>
                    <a:lumOff val="5000"/>
                  </a:schemeClr>
                </a:solidFill>
              </a:rPr>
              <a:t>ورشة</a:t>
            </a:r>
          </a:p>
          <a:p>
            <a:pPr algn="ctr"/>
            <a:r>
              <a:rPr lang="ar-SA" sz="2000" b="1" i="1" dirty="0" smtClean="0">
                <a:solidFill>
                  <a:schemeClr val="tx1">
                    <a:lumMod val="95000"/>
                    <a:lumOff val="5000"/>
                  </a:schemeClr>
                </a:solidFill>
              </a:rPr>
              <a:t>عمل</a:t>
            </a:r>
            <a:endParaRPr lang="ar-SA" sz="2000" b="1" i="1" dirty="0">
              <a:solidFill>
                <a:schemeClr val="tx1">
                  <a:lumMod val="95000"/>
                  <a:lumOff val="5000"/>
                </a:schemeClr>
              </a:solidFill>
            </a:endParaRPr>
          </a:p>
        </p:txBody>
      </p:sp>
      <p:sp>
        <p:nvSpPr>
          <p:cNvPr id="5" name="شكل بيضاوي 4"/>
          <p:cNvSpPr/>
          <p:nvPr/>
        </p:nvSpPr>
        <p:spPr>
          <a:xfrm>
            <a:off x="3357554" y="1857364"/>
            <a:ext cx="1928826" cy="500066"/>
          </a:xfrm>
          <a:prstGeom prst="ellipse">
            <a:avLst/>
          </a:prstGeom>
          <a:ln>
            <a:prstDash val="sysDash"/>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lumMod val="95000"/>
                    <a:lumOff val="5000"/>
                  </a:schemeClr>
                </a:solidFill>
              </a:rPr>
              <a:t>المراجعة</a:t>
            </a:r>
            <a:endParaRPr lang="ar-SA" sz="2000" b="1" dirty="0">
              <a:solidFill>
                <a:schemeClr val="tx1">
                  <a:lumMod val="95000"/>
                  <a:lumOff val="5000"/>
                </a:schemeClr>
              </a:solidFill>
            </a:endParaRPr>
          </a:p>
        </p:txBody>
      </p:sp>
      <p:sp>
        <p:nvSpPr>
          <p:cNvPr id="6" name="مستطيل مستدير الزوايا 5"/>
          <p:cNvSpPr/>
          <p:nvPr/>
        </p:nvSpPr>
        <p:spPr>
          <a:xfrm>
            <a:off x="857224" y="2428868"/>
            <a:ext cx="7429552" cy="1214446"/>
          </a:xfrm>
          <a:prstGeom prst="roundRect">
            <a:avLst/>
          </a:prstGeom>
          <a:solidFill>
            <a:schemeClr val="accent4">
              <a:lumMod val="40000"/>
              <a:lumOff val="60000"/>
            </a:schemeClr>
          </a:solidFill>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solidFill>
                  <a:schemeClr val="tx1">
                    <a:lumMod val="95000"/>
                    <a:lumOff val="5000"/>
                  </a:schemeClr>
                </a:solidFill>
              </a:rPr>
              <a:t>* بالعودة إلى الكتاب للتأكد من صحة الإجابة ودقتها وتمامها.(من المهم عدم تجاوز الموضوع إلا بعد التأكد من صحة الإجابة عن جميع الأسئلة)</a:t>
            </a:r>
            <a:endParaRPr lang="ar-SA" sz="2400" b="1" dirty="0">
              <a:solidFill>
                <a:schemeClr val="tx1">
                  <a:lumMod val="95000"/>
                  <a:lumOff val="5000"/>
                </a:schemeClr>
              </a:solidFill>
            </a:endParaRPr>
          </a:p>
        </p:txBody>
      </p:sp>
      <p:sp>
        <p:nvSpPr>
          <p:cNvPr id="7" name="مربع نص 6"/>
          <p:cNvSpPr txBox="1"/>
          <p:nvPr/>
        </p:nvSpPr>
        <p:spPr>
          <a:xfrm>
            <a:off x="714348" y="3620160"/>
            <a:ext cx="750099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1)أقرأ الفقرة التالية،ثم أملأ المطلوب:</a:t>
            </a:r>
          </a:p>
        </p:txBody>
      </p:sp>
      <p:sp>
        <p:nvSpPr>
          <p:cNvPr id="8" name="مستطيل مستدير الزوايا 7"/>
          <p:cNvSpPr/>
          <p:nvPr/>
        </p:nvSpPr>
        <p:spPr>
          <a:xfrm>
            <a:off x="785786" y="4143380"/>
            <a:ext cx="7572428" cy="2357454"/>
          </a:xfrm>
          <a:prstGeom prst="roundRect">
            <a:avLst/>
          </a:prstGeom>
          <a:solidFill>
            <a:schemeClr val="accent3">
              <a:lumMod val="40000"/>
              <a:lumOff val="60000"/>
            </a:schemeClr>
          </a:solidFill>
        </p:spPr>
        <p:style>
          <a:lnRef idx="2">
            <a:schemeClr val="accent1"/>
          </a:lnRef>
          <a:fillRef idx="1">
            <a:schemeClr val="lt1"/>
          </a:fillRef>
          <a:effectRef idx="0">
            <a:schemeClr val="accent1"/>
          </a:effectRef>
          <a:fontRef idx="minor">
            <a:schemeClr val="dk1"/>
          </a:fontRef>
        </p:style>
        <p:txBody>
          <a:bodyPr rtlCol="1" anchor="ctr"/>
          <a:lstStyle/>
          <a:p>
            <a:pPr algn="ctr"/>
            <a:r>
              <a:rPr lang="ar-SA" sz="2200" b="1" dirty="0" smtClean="0">
                <a:solidFill>
                  <a:schemeClr val="tx1">
                    <a:lumMod val="95000"/>
                    <a:lumOff val="5000"/>
                  </a:schemeClr>
                </a:solidFill>
              </a:rPr>
              <a:t>جميل في الشباب أن يكون مجدداً ومتجدداً،يعلم أن الحياة لابد أن تسير نحو النور،فالعلم لا بد أن يتجدد وتتجدد أساليبه،والمال لابد أن تتجدد طرائقه ويتجدد كاسبه،والصحة لابد أن تتجدد سبلها،والأدب لابد له في العصر الجديد والحاجات الجديدة من أساليب جديدة،والصناعة تتجدد فينتقل بها المجدون من عمل اليد إلى عمل البُخار فعمل الكهرباء،فعمل الطاقة...كل هذا جميل أن يتجدد الشباب فيه.</a:t>
            </a:r>
          </a:p>
          <a:p>
            <a:pPr algn="ctr"/>
            <a:r>
              <a:rPr lang="ar-SA" b="1" dirty="0" smtClean="0">
                <a:solidFill>
                  <a:schemeClr val="tx1">
                    <a:lumMod val="95000"/>
                    <a:lumOff val="5000"/>
                  </a:schemeClr>
                </a:solidFill>
              </a:rPr>
              <a:t>                                               تيسير الإنشاء لخليل هنداوي(بتصرف)</a:t>
            </a:r>
            <a:endParaRPr lang="ar-SA" b="1"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شكل بيضاوي 2"/>
          <p:cNvSpPr/>
          <p:nvPr/>
        </p:nvSpPr>
        <p:spPr>
          <a:xfrm>
            <a:off x="6500826" y="285728"/>
            <a:ext cx="2143140" cy="500066"/>
          </a:xfrm>
          <a:prstGeom prst="ellipse">
            <a:avLst/>
          </a:prstGeom>
          <a:ln>
            <a:prstDash val="sysDash"/>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lumMod val="95000"/>
                    <a:lumOff val="5000"/>
                  </a:schemeClr>
                </a:solidFill>
              </a:rPr>
              <a:t>الجملة المفتاحية </a:t>
            </a:r>
            <a:endParaRPr lang="ar-SA" sz="2000" b="1" dirty="0">
              <a:solidFill>
                <a:schemeClr val="tx1">
                  <a:lumMod val="95000"/>
                  <a:lumOff val="5000"/>
                </a:schemeClr>
              </a:solidFill>
            </a:endParaRPr>
          </a:p>
        </p:txBody>
      </p:sp>
      <p:sp>
        <p:nvSpPr>
          <p:cNvPr id="4" name="شكل بيضاوي 3"/>
          <p:cNvSpPr/>
          <p:nvPr/>
        </p:nvSpPr>
        <p:spPr>
          <a:xfrm>
            <a:off x="3857620" y="285728"/>
            <a:ext cx="2143140" cy="500066"/>
          </a:xfrm>
          <a:prstGeom prst="ellipse">
            <a:avLst/>
          </a:prstGeom>
          <a:ln>
            <a:prstDash val="sysDash"/>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lumMod val="95000"/>
                    <a:lumOff val="5000"/>
                  </a:schemeClr>
                </a:solidFill>
              </a:rPr>
              <a:t>الفكرة الرئيسة</a:t>
            </a:r>
            <a:endParaRPr lang="ar-SA" sz="2000" b="1" dirty="0">
              <a:solidFill>
                <a:schemeClr val="tx1">
                  <a:lumMod val="95000"/>
                  <a:lumOff val="5000"/>
                </a:schemeClr>
              </a:solidFill>
            </a:endParaRPr>
          </a:p>
        </p:txBody>
      </p:sp>
      <p:sp>
        <p:nvSpPr>
          <p:cNvPr id="5" name="شكل بيضاوي 4"/>
          <p:cNvSpPr/>
          <p:nvPr/>
        </p:nvSpPr>
        <p:spPr>
          <a:xfrm>
            <a:off x="857224" y="285728"/>
            <a:ext cx="2500330" cy="500066"/>
          </a:xfrm>
          <a:prstGeom prst="ellipse">
            <a:avLst/>
          </a:prstGeom>
          <a:ln>
            <a:prstDash val="sysDash"/>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lumMod val="95000"/>
                    <a:lumOff val="5000"/>
                  </a:schemeClr>
                </a:solidFill>
              </a:rPr>
              <a:t>السؤال عن الفكرة</a:t>
            </a:r>
            <a:endParaRPr lang="ar-SA" sz="2000" b="1" dirty="0">
              <a:solidFill>
                <a:schemeClr val="tx1">
                  <a:lumMod val="95000"/>
                  <a:lumOff val="5000"/>
                </a:schemeClr>
              </a:solidFill>
            </a:endParaRPr>
          </a:p>
        </p:txBody>
      </p:sp>
      <p:sp>
        <p:nvSpPr>
          <p:cNvPr id="6" name="مربع نص 5"/>
          <p:cNvSpPr txBox="1"/>
          <p:nvPr/>
        </p:nvSpPr>
        <p:spPr>
          <a:xfrm>
            <a:off x="714348" y="857232"/>
            <a:ext cx="750099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2)أدون إجابة مناسبة للسؤال المطروح في الفقرتين التاليتين:</a:t>
            </a:r>
          </a:p>
        </p:txBody>
      </p:sp>
      <p:graphicFrame>
        <p:nvGraphicFramePr>
          <p:cNvPr id="7" name="جدول 6"/>
          <p:cNvGraphicFramePr>
            <a:graphicFrameLocks noGrp="1"/>
          </p:cNvGraphicFramePr>
          <p:nvPr/>
        </p:nvGraphicFramePr>
        <p:xfrm>
          <a:off x="785786" y="1397000"/>
          <a:ext cx="7286676" cy="2389190"/>
        </p:xfrm>
        <a:graphic>
          <a:graphicData uri="http://schemas.openxmlformats.org/drawingml/2006/table">
            <a:tbl>
              <a:tblPr rtl="1" firstRow="1" bandRow="1">
                <a:tableStyleId>{21E4AEA4-8DFA-4A89-87EB-49C32662AFE0}</a:tableStyleId>
              </a:tblPr>
              <a:tblGrid>
                <a:gridCol w="3643338"/>
                <a:gridCol w="3643338"/>
              </a:tblGrid>
              <a:tr h="2389190">
                <a:tc>
                  <a:txBody>
                    <a:bodyPr/>
                    <a:lstStyle/>
                    <a:p>
                      <a:pPr algn="ctr" rtl="1"/>
                      <a:r>
                        <a:rPr lang="ar-SA" sz="2000" dirty="0" smtClean="0">
                          <a:solidFill>
                            <a:schemeClr val="tx1">
                              <a:lumMod val="95000"/>
                              <a:lumOff val="5000"/>
                            </a:schemeClr>
                          </a:solidFill>
                        </a:rPr>
                        <a:t>ليس أضر بحياة الشباب من</a:t>
                      </a:r>
                      <a:r>
                        <a:rPr lang="ar-SA" sz="2000" baseline="0" dirty="0" smtClean="0">
                          <a:solidFill>
                            <a:schemeClr val="tx1">
                              <a:lumMod val="95000"/>
                              <a:lumOff val="5000"/>
                            </a:schemeClr>
                          </a:solidFill>
                        </a:rPr>
                        <a:t> الفراغ الذي قد يُغريه،والترف الذي قد يطغيه،فليحذرهما الشاب العاقل؛لأنها قد تدفع إلى الاغترار والفساد،وتجر إلى الانحراف،وتقود إلى التهلكة،فما أحرانا باستغلالهما فيما يُغني الفكر،ويثري العقل،ويسعد القلب والروح.</a:t>
                      </a:r>
                      <a:endParaRPr lang="ar-SA" sz="20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100000" t="100000"/>
                      </a:path>
                      <a:tileRect r="-100000" b="-100000"/>
                    </a:gradFill>
                  </a:tcPr>
                </a:tc>
                <a:tc>
                  <a:txBody>
                    <a:bodyPr/>
                    <a:lstStyle/>
                    <a:p>
                      <a:pPr algn="ctr" rtl="1"/>
                      <a:r>
                        <a:rPr lang="ar-SA" sz="2000" dirty="0" smtClean="0">
                          <a:solidFill>
                            <a:srgbClr val="002611"/>
                          </a:solidFill>
                        </a:rPr>
                        <a:t>السؤال:</a:t>
                      </a:r>
                    </a:p>
                    <a:p>
                      <a:pPr algn="ctr" rtl="1"/>
                      <a:r>
                        <a:rPr lang="ar-SA" sz="2000" dirty="0" smtClean="0">
                          <a:solidFill>
                            <a:schemeClr val="tx1">
                              <a:lumMod val="95000"/>
                              <a:lumOff val="5000"/>
                            </a:schemeClr>
                          </a:solidFill>
                        </a:rPr>
                        <a:t>ما الأمور المضرة بالشباب؟</a:t>
                      </a:r>
                    </a:p>
                    <a:p>
                      <a:pPr algn="ctr" rtl="1"/>
                      <a:r>
                        <a:rPr lang="ar-SA" sz="2000" b="1" kern="1200" dirty="0" smtClean="0">
                          <a:solidFill>
                            <a:srgbClr val="002611"/>
                          </a:solidFill>
                          <a:latin typeface="+mn-lt"/>
                          <a:ea typeface="+mn-ea"/>
                          <a:cs typeface="+mn-cs"/>
                        </a:rPr>
                        <a:t>الإجابة: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100000" t="100000"/>
                      </a:path>
                      <a:tileRect r="-100000" b="-100000"/>
                    </a:gradFill>
                  </a:tcPr>
                </a:tc>
              </a:tr>
            </a:tbl>
          </a:graphicData>
        </a:graphic>
      </p:graphicFrame>
      <p:graphicFrame>
        <p:nvGraphicFramePr>
          <p:cNvPr id="8" name="جدول 7"/>
          <p:cNvGraphicFramePr>
            <a:graphicFrameLocks noGrp="1"/>
          </p:cNvGraphicFramePr>
          <p:nvPr/>
        </p:nvGraphicFramePr>
        <p:xfrm>
          <a:off x="428596" y="4000504"/>
          <a:ext cx="8143933" cy="2529840"/>
        </p:xfrm>
        <a:graphic>
          <a:graphicData uri="http://schemas.openxmlformats.org/drawingml/2006/table">
            <a:tbl>
              <a:tblPr rtl="1" firstRow="1" bandRow="1">
                <a:tableStyleId>{F5AB1C69-6EDB-4FF4-983F-18BD219EF322}</a:tableStyleId>
              </a:tblPr>
              <a:tblGrid>
                <a:gridCol w="5016655"/>
                <a:gridCol w="3127278"/>
              </a:tblGrid>
              <a:tr h="2286016">
                <a:tc>
                  <a:txBody>
                    <a:bodyPr/>
                    <a:lstStyle/>
                    <a:p>
                      <a:pPr algn="ctr" rtl="1"/>
                      <a:r>
                        <a:rPr lang="ar-SA" sz="2000" dirty="0" smtClean="0">
                          <a:solidFill>
                            <a:schemeClr val="tx1"/>
                          </a:solidFill>
                        </a:rPr>
                        <a:t>إن</a:t>
                      </a:r>
                      <a:r>
                        <a:rPr lang="ar-SA" sz="2000" baseline="0" dirty="0" smtClean="0">
                          <a:solidFill>
                            <a:schemeClr val="tx1"/>
                          </a:solidFill>
                        </a:rPr>
                        <a:t> كثيراً من الشباب يعتقدون أن هناك من منحوا أعلى درجات التفوق من غير جهد،وعلى الإتيان بالعجائب من غير مشقة،وعلى قلب التراب ذهبا،وكل هذه أفكار معوقة عن العمل وعن النجاح؛لأن الشاب إذا بدأ حياته أحس أن في يده مصباحا من نفسه يضيء له الطريق،وكلما سار خطوة استحثه مصباحه على متابعة الخطى من غير خوف يضعف حماسته،ومتى بدا له أنه سائر على هدى استمر في طريق النجاح حتى يبلغ غايته.</a:t>
                      </a:r>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a:tcPr>
                </a:tc>
                <a:tc>
                  <a:txBody>
                    <a:bodyPr/>
                    <a:lstStyle/>
                    <a:p>
                      <a:pPr algn="ctr" rtl="1"/>
                      <a:r>
                        <a:rPr lang="ar-SA" sz="2000" b="1" kern="1200" dirty="0" smtClean="0">
                          <a:solidFill>
                            <a:srgbClr val="002611"/>
                          </a:solidFill>
                          <a:latin typeface="+mn-lt"/>
                          <a:ea typeface="+mn-ea"/>
                          <a:cs typeface="+mn-cs"/>
                        </a:rPr>
                        <a:t>السؤال:</a:t>
                      </a:r>
                    </a:p>
                    <a:p>
                      <a:pPr algn="ctr" rtl="1"/>
                      <a:r>
                        <a:rPr lang="ar-SA" dirty="0" smtClean="0">
                          <a:solidFill>
                            <a:schemeClr val="tx1"/>
                          </a:solidFill>
                        </a:rPr>
                        <a:t>كيف يستمر الشاب في طريق النجاح؟</a:t>
                      </a:r>
                    </a:p>
                    <a:p>
                      <a:pPr marL="0" algn="ctr" defTabSz="914400" rtl="1" eaLnBrk="1" latinLnBrk="0" hangingPunct="1"/>
                      <a:r>
                        <a:rPr lang="ar-SA" sz="2000" b="1" kern="1200" dirty="0" smtClean="0">
                          <a:solidFill>
                            <a:srgbClr val="002611"/>
                          </a:solidFill>
                          <a:latin typeface="+mn-lt"/>
                          <a:ea typeface="+mn-ea"/>
                          <a:cs typeface="+mn-cs"/>
                        </a:rPr>
                        <a:t>الإجابة: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bl>
          </a:graphicData>
        </a:graphic>
      </p:graphicFrame>
      <p:sp>
        <p:nvSpPr>
          <p:cNvPr id="9" name="مربع نص 8"/>
          <p:cNvSpPr txBox="1"/>
          <p:nvPr/>
        </p:nvSpPr>
        <p:spPr>
          <a:xfrm>
            <a:off x="1071538" y="2500306"/>
            <a:ext cx="3143272" cy="954107"/>
          </a:xfrm>
          <a:prstGeom prst="rect">
            <a:avLst/>
          </a:prstGeom>
          <a:noFill/>
        </p:spPr>
        <p:txBody>
          <a:bodyPr wrap="square" rtlCol="1">
            <a:spAutoFit/>
          </a:bodyPr>
          <a:lstStyle/>
          <a:p>
            <a:pPr algn="ctr"/>
            <a:r>
              <a:rPr lang="ar-SA" sz="2800" b="1" dirty="0" smtClean="0">
                <a:solidFill>
                  <a:srgbClr val="C00000"/>
                </a:solidFill>
              </a:rPr>
              <a:t>الأمور المضرة بالشباب الفراغ والوقت</a:t>
            </a:r>
            <a:endParaRPr lang="ar-SA" sz="2800" b="1" dirty="0">
              <a:solidFill>
                <a:srgbClr val="C00000"/>
              </a:solidFill>
            </a:endParaRPr>
          </a:p>
        </p:txBody>
      </p:sp>
      <p:sp>
        <p:nvSpPr>
          <p:cNvPr id="10" name="مربع نص 9"/>
          <p:cNvSpPr txBox="1"/>
          <p:nvPr/>
        </p:nvSpPr>
        <p:spPr>
          <a:xfrm>
            <a:off x="357158" y="4891643"/>
            <a:ext cx="3286148" cy="1323439"/>
          </a:xfrm>
          <a:prstGeom prst="rect">
            <a:avLst/>
          </a:prstGeom>
          <a:noFill/>
        </p:spPr>
        <p:txBody>
          <a:bodyPr wrap="square" rtlCol="1">
            <a:spAutoFit/>
          </a:bodyPr>
          <a:lstStyle/>
          <a:p>
            <a:pPr algn="ctr"/>
            <a:r>
              <a:rPr lang="ar-SA" sz="2000" b="1" dirty="0" smtClean="0">
                <a:solidFill>
                  <a:srgbClr val="C00000"/>
                </a:solidFill>
              </a:rPr>
              <a:t>إذا أحس أن في يده مصباحا من</a:t>
            </a:r>
          </a:p>
          <a:p>
            <a:pPr algn="ctr"/>
            <a:r>
              <a:rPr lang="ar-SA" sz="2000" b="1" dirty="0" smtClean="0">
                <a:solidFill>
                  <a:srgbClr val="C00000"/>
                </a:solidFill>
              </a:rPr>
              <a:t> نفسه يضيء له الطريق،وكلما سار خطوة استحثه مصباحه على متابعة الخطى من غير خوف</a:t>
            </a:r>
            <a:r>
              <a:rPr lang="ar-SA" sz="2000" dirty="0" smtClean="0"/>
              <a:t> </a:t>
            </a:r>
            <a:endParaRPr lang="ar-SA" sz="20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blinds(horizontal)">
                                      <p:cBhvr>
                                        <p:cTn id="13" dur="500"/>
                                        <p:tgtEl>
                                          <p:spTgt spid="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blinds(horizontal)">
                                      <p:cBhvr>
                                        <p:cTn id="18" dur="500"/>
                                        <p:tgtEl>
                                          <p:spTgt spid="1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0">
                                            <p:txEl>
                                              <p:pRg st="1" end="1"/>
                                            </p:txEl>
                                          </p:spTgt>
                                        </p:tgtEl>
                                        <p:attrNameLst>
                                          <p:attrName>style.visibility</p:attrName>
                                        </p:attrNameLst>
                                      </p:cBhvr>
                                      <p:to>
                                        <p:strVal val="visible"/>
                                      </p:to>
                                    </p:set>
                                    <p:animEffect transition="in" filter="blinds(horizontal)">
                                      <p:cBhvr>
                                        <p:cTn id="23"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71472" y="142852"/>
            <a:ext cx="7786742"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3)أصوغ أسئلة على الفقرتين التاليتين،ثم أراجع إجابتي بمضمون ما كتب:</a:t>
            </a:r>
          </a:p>
        </p:txBody>
      </p:sp>
      <p:graphicFrame>
        <p:nvGraphicFramePr>
          <p:cNvPr id="4" name="جدول 3"/>
          <p:cNvGraphicFramePr>
            <a:graphicFrameLocks noGrp="1"/>
          </p:cNvGraphicFramePr>
          <p:nvPr/>
        </p:nvGraphicFramePr>
        <p:xfrm>
          <a:off x="785786" y="785794"/>
          <a:ext cx="7286676" cy="2643206"/>
        </p:xfrm>
        <a:graphic>
          <a:graphicData uri="http://schemas.openxmlformats.org/drawingml/2006/table">
            <a:tbl>
              <a:tblPr rtl="1" firstRow="1" bandRow="1">
                <a:tableStyleId>{21E4AEA4-8DFA-4A89-87EB-49C32662AFE0}</a:tableStyleId>
              </a:tblPr>
              <a:tblGrid>
                <a:gridCol w="3643338"/>
                <a:gridCol w="3643338"/>
              </a:tblGrid>
              <a:tr h="2643206">
                <a:tc>
                  <a:txBody>
                    <a:bodyPr/>
                    <a:lstStyle/>
                    <a:p>
                      <a:pPr algn="ctr" rtl="1"/>
                      <a:r>
                        <a:rPr lang="ar-SA" sz="2000" dirty="0" smtClean="0">
                          <a:solidFill>
                            <a:schemeClr val="tx1">
                              <a:lumMod val="95000"/>
                              <a:lumOff val="5000"/>
                            </a:schemeClr>
                          </a:solidFill>
                        </a:rPr>
                        <a:t>إن للشباب ابتهاجه ومرحه،ونشاطه وطربه،وله حظه المحمود من متع الحياة ومباهج الدنيا،ولكن ليس معنى هذا أن ينطلق الشاب في ميدان المتع بغير قيد،أو يجري وراء مباهجه بغير حساب،أو أن يفرغ للتجمل والتصنع على الوجه الذي لايليق،غافلاً عن مهمته الكبرى،وعمله الأصيل في المجتمع.</a:t>
                      </a:r>
                      <a:r>
                        <a:rPr lang="ar-SA" sz="2000" baseline="0" dirty="0" smtClean="0">
                          <a:solidFill>
                            <a:schemeClr val="tx1">
                              <a:lumMod val="95000"/>
                              <a:lumOff val="5000"/>
                            </a:schemeClr>
                          </a:solidFill>
                        </a:rPr>
                        <a:t> </a:t>
                      </a:r>
                      <a:endParaRPr lang="ar-SA" sz="20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100000" t="100000"/>
                      </a:path>
                      <a:tileRect r="-100000" b="-100000"/>
                    </a:gradFill>
                  </a:tcPr>
                </a:tc>
                <a:tc>
                  <a:txBody>
                    <a:bodyPr/>
                    <a:lstStyle/>
                    <a:p>
                      <a:pPr algn="ctr" rtl="1"/>
                      <a:r>
                        <a:rPr lang="ar-SA" sz="2000" dirty="0" smtClean="0">
                          <a:solidFill>
                            <a:srgbClr val="002611"/>
                          </a:solidFill>
                        </a:rPr>
                        <a:t>السؤال:</a:t>
                      </a:r>
                    </a:p>
                    <a:p>
                      <a:pPr algn="ctr" rtl="1"/>
                      <a:endParaRPr lang="ar-SA" sz="2000" dirty="0" smtClean="0">
                        <a:solidFill>
                          <a:srgbClr val="002611"/>
                        </a:solidFill>
                      </a:endParaRPr>
                    </a:p>
                    <a:p>
                      <a:pPr algn="ctr" rtl="1"/>
                      <a:endParaRPr lang="ar-SA" sz="2000" b="1" kern="1200" dirty="0" smtClean="0">
                        <a:solidFill>
                          <a:srgbClr val="002611"/>
                        </a:solidFill>
                        <a:latin typeface="+mn-lt"/>
                        <a:ea typeface="+mn-ea"/>
                        <a:cs typeface="+mn-cs"/>
                      </a:endParaRPr>
                    </a:p>
                    <a:p>
                      <a:pPr algn="ctr" rtl="1"/>
                      <a:endParaRPr lang="ar-SA" sz="2000" b="1" kern="1200" dirty="0" smtClean="0">
                        <a:solidFill>
                          <a:srgbClr val="002611"/>
                        </a:solidFill>
                        <a:latin typeface="+mn-lt"/>
                        <a:ea typeface="+mn-ea"/>
                        <a:cs typeface="+mn-cs"/>
                      </a:endParaRPr>
                    </a:p>
                    <a:p>
                      <a:pPr algn="ctr" rtl="1"/>
                      <a:r>
                        <a:rPr lang="ar-SA" sz="2000" b="1" kern="1200" dirty="0" smtClean="0">
                          <a:solidFill>
                            <a:srgbClr val="002611"/>
                          </a:solidFill>
                          <a:latin typeface="+mn-lt"/>
                          <a:ea typeface="+mn-ea"/>
                          <a:cs typeface="+mn-cs"/>
                        </a:rPr>
                        <a:t>الإجابة:</a:t>
                      </a:r>
                    </a:p>
                    <a:p>
                      <a:pPr algn="ctr" rtl="1"/>
                      <a:r>
                        <a:rPr lang="ar-SA" sz="2000" b="1" kern="1200" dirty="0" smtClean="0">
                          <a:solidFill>
                            <a:srgbClr val="002611"/>
                          </a:solidFill>
                          <a:latin typeface="+mn-lt"/>
                          <a:ea typeface="+mn-ea"/>
                          <a:cs typeface="+mn-cs"/>
                        </a:rPr>
                        <a:t>لا ينطلق</a:t>
                      </a:r>
                      <a:r>
                        <a:rPr lang="ar-SA" sz="2000" b="1" kern="1200" baseline="0" dirty="0" smtClean="0">
                          <a:solidFill>
                            <a:srgbClr val="002611"/>
                          </a:solidFill>
                          <a:latin typeface="+mn-lt"/>
                          <a:ea typeface="+mn-ea"/>
                          <a:cs typeface="+mn-cs"/>
                        </a:rPr>
                        <a:t> فيها بغير قيد،ولا يجري وراءها بغير حساب،ولا يفرغ للتجمل والتصنع على الوجه الذي لا يليق.</a:t>
                      </a:r>
                      <a:endParaRPr lang="ar-SA" sz="2000" b="1" kern="1200" dirty="0" smtClean="0">
                        <a:solidFill>
                          <a:srgbClr val="00261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100000" t="100000"/>
                      </a:path>
                      <a:tileRect r="-100000" b="-100000"/>
                    </a:gradFill>
                  </a:tcPr>
                </a:tc>
              </a:tr>
            </a:tbl>
          </a:graphicData>
        </a:graphic>
      </p:graphicFrame>
      <p:graphicFrame>
        <p:nvGraphicFramePr>
          <p:cNvPr id="5" name="جدول 4"/>
          <p:cNvGraphicFramePr>
            <a:graphicFrameLocks noGrp="1"/>
          </p:cNvGraphicFramePr>
          <p:nvPr/>
        </p:nvGraphicFramePr>
        <p:xfrm>
          <a:off x="857277" y="3685242"/>
          <a:ext cx="7286624" cy="2286016"/>
        </p:xfrm>
        <a:graphic>
          <a:graphicData uri="http://schemas.openxmlformats.org/drawingml/2006/table">
            <a:tbl>
              <a:tblPr rtl="1" firstRow="1" bandRow="1">
                <a:tableStyleId>{F5AB1C69-6EDB-4FF4-983F-18BD219EF322}</a:tableStyleId>
              </a:tblPr>
              <a:tblGrid>
                <a:gridCol w="3940199"/>
                <a:gridCol w="3346425"/>
              </a:tblGrid>
              <a:tr h="2286016">
                <a:tc>
                  <a:txBody>
                    <a:bodyPr/>
                    <a:lstStyle/>
                    <a:p>
                      <a:pPr algn="ctr" rtl="1"/>
                      <a:r>
                        <a:rPr lang="ar-SA" sz="2000" dirty="0" smtClean="0">
                          <a:solidFill>
                            <a:schemeClr val="tx1"/>
                          </a:solidFill>
                        </a:rPr>
                        <a:t>يجب على السباب المسلم أن يحصل في</a:t>
                      </a:r>
                      <a:r>
                        <a:rPr lang="ar-SA" sz="2000" baseline="0" dirty="0" smtClean="0">
                          <a:solidFill>
                            <a:schemeClr val="tx1"/>
                          </a:solidFill>
                        </a:rPr>
                        <a:t> هذا العصر على اكبر قدر من العلم والمعرفة والثقافة؛لأننا في عصر لا تتنافس فيه الأمم بأجسامها،أو سعة أرضها،أو كثرة أفرادها،أو انفساح مداها،بل نحن في عصر التنافس بالعقول،والأفكار،والاختراع والابتكار،عصر العلم والفكر،عصر البحث والدرس والاطلاع.</a:t>
                      </a:r>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0800000" scaled="1"/>
                      <a:tileRect/>
                    </a:gradFill>
                  </a:tcPr>
                </a:tc>
                <a:tc>
                  <a:txBody>
                    <a:bodyPr/>
                    <a:lstStyle/>
                    <a:p>
                      <a:pPr algn="ctr" rtl="1"/>
                      <a:r>
                        <a:rPr lang="ar-SA" sz="2000" b="1" kern="1200" dirty="0" smtClean="0">
                          <a:solidFill>
                            <a:srgbClr val="002611"/>
                          </a:solidFill>
                          <a:latin typeface="+mn-lt"/>
                          <a:ea typeface="+mn-ea"/>
                          <a:cs typeface="+mn-cs"/>
                        </a:rPr>
                        <a:t>السؤال:</a:t>
                      </a:r>
                    </a:p>
                    <a:p>
                      <a:pPr marL="0" algn="ctr" defTabSz="914400" rtl="1" eaLnBrk="1" latinLnBrk="0" hangingPunct="1"/>
                      <a:endParaRPr lang="ar-SA" sz="2000" b="1" kern="1200" dirty="0" smtClean="0">
                        <a:solidFill>
                          <a:srgbClr val="002611"/>
                        </a:solidFill>
                        <a:latin typeface="+mn-lt"/>
                        <a:ea typeface="+mn-ea"/>
                        <a:cs typeface="+mn-cs"/>
                      </a:endParaRPr>
                    </a:p>
                    <a:p>
                      <a:pPr marL="0" algn="ctr" defTabSz="914400" rtl="1" eaLnBrk="1" latinLnBrk="0" hangingPunct="1"/>
                      <a:r>
                        <a:rPr lang="ar-SA" sz="2000" b="1" kern="1200" dirty="0" smtClean="0">
                          <a:solidFill>
                            <a:srgbClr val="002611"/>
                          </a:solidFill>
                          <a:latin typeface="+mn-lt"/>
                          <a:ea typeface="+mn-ea"/>
                          <a:cs typeface="+mn-cs"/>
                        </a:rPr>
                        <a:t>الإجابة:</a:t>
                      </a:r>
                    </a:p>
                    <a:p>
                      <a:pPr marL="0" algn="ctr" defTabSz="914400" rtl="1" eaLnBrk="1" latinLnBrk="0" hangingPunct="1"/>
                      <a:r>
                        <a:rPr lang="ar-SA" sz="2000" b="1" kern="1200" dirty="0" smtClean="0">
                          <a:solidFill>
                            <a:srgbClr val="002611"/>
                          </a:solidFill>
                          <a:latin typeface="+mn-lt"/>
                          <a:ea typeface="+mn-ea"/>
                          <a:cs typeface="+mn-cs"/>
                        </a:rPr>
                        <a:t>أن يحصل على أكبر قدر ممكن من العلم والمعرفة والثقافة والبحث والدرس.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bl>
          </a:graphicData>
        </a:graphic>
      </p:graphicFrame>
      <p:sp>
        <p:nvSpPr>
          <p:cNvPr id="6" name="مربع نص 5"/>
          <p:cNvSpPr txBox="1"/>
          <p:nvPr/>
        </p:nvSpPr>
        <p:spPr>
          <a:xfrm>
            <a:off x="1000100" y="1071546"/>
            <a:ext cx="3143272" cy="954107"/>
          </a:xfrm>
          <a:prstGeom prst="rect">
            <a:avLst/>
          </a:prstGeom>
          <a:noFill/>
        </p:spPr>
        <p:txBody>
          <a:bodyPr wrap="square" rtlCol="1">
            <a:spAutoFit/>
          </a:bodyPr>
          <a:lstStyle/>
          <a:p>
            <a:pPr algn="ctr"/>
            <a:r>
              <a:rPr lang="ar-SA" sz="2800" b="1" dirty="0" smtClean="0">
                <a:solidFill>
                  <a:srgbClr val="C00000"/>
                </a:solidFill>
              </a:rPr>
              <a:t>ما موقف الشباب من متع الحياة ومباهجها؟</a:t>
            </a:r>
            <a:endParaRPr lang="ar-SA" sz="2800" b="1" dirty="0">
              <a:solidFill>
                <a:srgbClr val="C00000"/>
              </a:solidFill>
            </a:endParaRPr>
          </a:p>
        </p:txBody>
      </p:sp>
      <p:sp>
        <p:nvSpPr>
          <p:cNvPr id="7" name="مربع نص 6"/>
          <p:cNvSpPr txBox="1"/>
          <p:nvPr/>
        </p:nvSpPr>
        <p:spPr>
          <a:xfrm>
            <a:off x="1000100" y="4000504"/>
            <a:ext cx="3286148" cy="400110"/>
          </a:xfrm>
          <a:prstGeom prst="rect">
            <a:avLst/>
          </a:prstGeom>
          <a:noFill/>
        </p:spPr>
        <p:txBody>
          <a:bodyPr wrap="square" rtlCol="1">
            <a:spAutoFit/>
          </a:bodyPr>
          <a:lstStyle/>
          <a:p>
            <a:pPr algn="ctr"/>
            <a:r>
              <a:rPr lang="ar-SA" sz="2000" b="1" dirty="0" smtClean="0">
                <a:solidFill>
                  <a:srgbClr val="C00000"/>
                </a:solidFill>
              </a:rPr>
              <a:t>ما واجب الشاب في هذا العمر؟</a:t>
            </a:r>
            <a:endParaRPr lang="ar-SA" sz="20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blinds(horizontal)">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blinds(horizontal)">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428596" y="285728"/>
            <a:ext cx="7643866"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1)أقرأ الفقرة الأولى من نص(حاول من جديد)،ثم أراجع إجابتي وأتأكد من صحتها:</a:t>
            </a:r>
          </a:p>
        </p:txBody>
      </p:sp>
      <p:sp>
        <p:nvSpPr>
          <p:cNvPr id="4" name="مخطط انسيابي: محطة طرفية 3"/>
          <p:cNvSpPr/>
          <p:nvPr/>
        </p:nvSpPr>
        <p:spPr>
          <a:xfrm rot="20488205">
            <a:off x="8000404" y="352365"/>
            <a:ext cx="642942" cy="1000132"/>
          </a:xfrm>
          <a:prstGeom prst="flowChartTerminator">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solidFill>
                  <a:schemeClr val="tx1"/>
                </a:solidFill>
              </a:rPr>
              <a:t>حاول</a:t>
            </a:r>
          </a:p>
          <a:p>
            <a:pPr algn="ctr"/>
            <a:r>
              <a:rPr lang="ar-SA" b="1" dirty="0" smtClean="0">
                <a:solidFill>
                  <a:schemeClr val="tx1"/>
                </a:solidFill>
              </a:rPr>
              <a:t>من </a:t>
            </a:r>
          </a:p>
          <a:p>
            <a:pPr algn="ctr"/>
            <a:r>
              <a:rPr lang="ar-SA" b="1" dirty="0" smtClean="0">
                <a:solidFill>
                  <a:schemeClr val="tx1"/>
                </a:solidFill>
              </a:rPr>
              <a:t>جديد</a:t>
            </a:r>
            <a:endParaRPr lang="ar-SA" b="1" dirty="0">
              <a:solidFill>
                <a:schemeClr val="tx1"/>
              </a:solidFill>
            </a:endParaRPr>
          </a:p>
        </p:txBody>
      </p:sp>
      <p:sp>
        <p:nvSpPr>
          <p:cNvPr id="5" name="مستطيل مستدير الزوايا 4"/>
          <p:cNvSpPr/>
          <p:nvPr/>
        </p:nvSpPr>
        <p:spPr>
          <a:xfrm>
            <a:off x="857224" y="1285860"/>
            <a:ext cx="7143800" cy="71438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السؤال على الفقرة:إلا يؤدي الفشل؟</a:t>
            </a:r>
            <a:endParaRPr lang="ar-SA" sz="2400" b="1" dirty="0">
              <a:solidFill>
                <a:schemeClr val="tx1"/>
              </a:solidFill>
            </a:endParaRPr>
          </a:p>
        </p:txBody>
      </p:sp>
      <p:sp>
        <p:nvSpPr>
          <p:cNvPr id="6" name="مستطيل مستدير الزوايا 5"/>
          <p:cNvSpPr/>
          <p:nvPr/>
        </p:nvSpPr>
        <p:spPr>
          <a:xfrm>
            <a:off x="857224" y="2285992"/>
            <a:ext cx="7143800" cy="857256"/>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الإجابة:يؤدي الفشل إلى الهم والحزن والانكسار والظلام والأبواب المسدودة. </a:t>
            </a:r>
            <a:endParaRPr lang="ar-SA" sz="2400" b="1" dirty="0">
              <a:solidFill>
                <a:schemeClr val="tx1"/>
              </a:solidFill>
            </a:endParaRPr>
          </a:p>
        </p:txBody>
      </p:sp>
      <p:sp>
        <p:nvSpPr>
          <p:cNvPr id="7" name="مستطيل مستدير الزوايا 6"/>
          <p:cNvSpPr/>
          <p:nvPr/>
        </p:nvSpPr>
        <p:spPr>
          <a:xfrm>
            <a:off x="857224" y="3429000"/>
            <a:ext cx="7143800" cy="1285884"/>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8" name="مربع نص 7"/>
          <p:cNvSpPr txBox="1"/>
          <p:nvPr/>
        </p:nvSpPr>
        <p:spPr>
          <a:xfrm>
            <a:off x="1428728" y="3786190"/>
            <a:ext cx="6000792" cy="523220"/>
          </a:xfrm>
          <a:prstGeom prst="rect">
            <a:avLst/>
          </a:prstGeom>
          <a:noFill/>
        </p:spPr>
        <p:txBody>
          <a:bodyPr wrap="square" rtlCol="1">
            <a:spAutoFit/>
          </a:bodyPr>
          <a:lstStyle/>
          <a:p>
            <a:pPr algn="ctr"/>
            <a:r>
              <a:rPr lang="ar-SA" sz="2800" b="1" dirty="0" smtClean="0"/>
              <a:t>الإجابة:يؤدي الفشل إلى الهم والحزن واليأس </a:t>
            </a:r>
            <a:endParaRPr lang="ar-SA"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amond(in)">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428596" y="142852"/>
            <a:ext cx="7643866"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2)أ/أقرأ النص خطوة خطوة،كما يصف الجدول التالي،ثم أملأ الفراغات:</a:t>
            </a:r>
          </a:p>
        </p:txBody>
      </p:sp>
      <p:graphicFrame>
        <p:nvGraphicFramePr>
          <p:cNvPr id="4" name="جدول 3"/>
          <p:cNvGraphicFramePr>
            <a:graphicFrameLocks noGrp="1"/>
          </p:cNvGraphicFramePr>
          <p:nvPr/>
        </p:nvGraphicFramePr>
        <p:xfrm>
          <a:off x="714348" y="642918"/>
          <a:ext cx="7572429" cy="4937760"/>
        </p:xfrm>
        <a:graphic>
          <a:graphicData uri="http://schemas.openxmlformats.org/drawingml/2006/table">
            <a:tbl>
              <a:tblPr rtl="1" firstRow="1" bandRow="1">
                <a:tableStyleId>{5C22544A-7EE6-4342-B048-85BDC9FD1C3A}</a:tableStyleId>
              </a:tblPr>
              <a:tblGrid>
                <a:gridCol w="3476737"/>
                <a:gridCol w="697971"/>
                <a:gridCol w="3397721"/>
              </a:tblGrid>
              <a:tr h="829474">
                <a:tc>
                  <a:txBody>
                    <a:bodyPr/>
                    <a:lstStyle/>
                    <a:p>
                      <a:pPr algn="ctr" rtl="1"/>
                      <a:r>
                        <a:rPr lang="ar-SA" sz="2400" b="1" dirty="0" smtClean="0">
                          <a:solidFill>
                            <a:schemeClr val="tx1"/>
                          </a:solidFill>
                        </a:rPr>
                        <a:t>(أقرأ فقط مطالع الفقرات،ثم</a:t>
                      </a:r>
                      <a:r>
                        <a:rPr lang="ar-SA" sz="2400" b="1" baseline="0" dirty="0" smtClean="0">
                          <a:solidFill>
                            <a:schemeClr val="tx1"/>
                          </a:solidFill>
                        </a:rPr>
                        <a:t> أسجل فكرة لكل فقرة</a:t>
                      </a:r>
                      <a:r>
                        <a:rPr lang="ar-SA" sz="2000" b="1" dirty="0" smtClean="0">
                          <a:solidFill>
                            <a:schemeClr val="tx1"/>
                          </a:solidFill>
                        </a:rPr>
                        <a:t>)</a:t>
                      </a:r>
                      <a:endParaRPr lang="ar-SA" sz="2000" b="1"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rtl="1"/>
                      <a:r>
                        <a:rPr lang="ar-SA" sz="2000" b="1" dirty="0" smtClean="0">
                          <a:solidFill>
                            <a:schemeClr val="tx1"/>
                          </a:solidFill>
                        </a:rPr>
                        <a:t>2</a:t>
                      </a:r>
                    </a:p>
                    <a:p>
                      <a:pPr algn="ctr" rtl="1"/>
                      <a:r>
                        <a:rPr lang="ar-SA" sz="2000" b="1" dirty="0" smtClean="0">
                          <a:solidFill>
                            <a:schemeClr val="tx1"/>
                          </a:solidFill>
                        </a:rPr>
                        <a:t>3</a:t>
                      </a:r>
                    </a:p>
                    <a:p>
                      <a:pPr algn="ctr" rtl="1"/>
                      <a:r>
                        <a:rPr lang="ar-SA" sz="2000" b="1" dirty="0" smtClean="0">
                          <a:solidFill>
                            <a:schemeClr val="tx1"/>
                          </a:solidFill>
                        </a:rPr>
                        <a:t>4</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40000"/>
                        <a:lumOff val="60000"/>
                      </a:schemeClr>
                    </a:solidFill>
                  </a:tcPr>
                </a:tc>
                <a:tc>
                  <a:txBody>
                    <a:bodyPr/>
                    <a:lstStyle/>
                    <a:p>
                      <a:pPr algn="ctr" rtl="1"/>
                      <a:r>
                        <a:rPr lang="ar-SA" sz="2000" b="1" dirty="0" smtClean="0">
                          <a:solidFill>
                            <a:schemeClr val="tx1"/>
                          </a:solidFill>
                        </a:rPr>
                        <a:t>................................</a:t>
                      </a:r>
                    </a:p>
                    <a:p>
                      <a:pPr algn="ctr" rtl="1"/>
                      <a:r>
                        <a:rPr lang="ar-SA" sz="2000" b="1" dirty="0" smtClean="0">
                          <a:solidFill>
                            <a:schemeClr val="tx1"/>
                          </a:solidFill>
                        </a:rPr>
                        <a:t>................................</a:t>
                      </a:r>
                    </a:p>
                    <a:p>
                      <a:pPr algn="ctr" rtl="1"/>
                      <a:r>
                        <a:rPr lang="ar-SA" sz="2000" b="1" dirty="0" smtClean="0">
                          <a:solidFill>
                            <a:schemeClr val="tx1"/>
                          </a:solidFill>
                        </a:rPr>
                        <a:t>................................</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1080830">
                <a:tc>
                  <a:txBody>
                    <a:bodyPr/>
                    <a:lstStyle/>
                    <a:p>
                      <a:pPr algn="ctr" rtl="1"/>
                      <a:r>
                        <a:rPr lang="ar-SA" sz="2400" b="1" dirty="0" smtClean="0">
                          <a:solidFill>
                            <a:schemeClr val="tx1"/>
                          </a:solidFill>
                        </a:rPr>
                        <a:t>(أطرح سؤالا عن كل فكرة من أفكار النص كما يوحي به محتوى الفكرة)</a:t>
                      </a:r>
                      <a:endParaRPr lang="ar-SA" sz="2400" b="1"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000" b="1" dirty="0" smtClean="0">
                          <a:solidFill>
                            <a:schemeClr val="tx1"/>
                          </a:solidFill>
                        </a:rPr>
                        <a:t>2</a:t>
                      </a:r>
                    </a:p>
                    <a:p>
                      <a:pPr algn="ctr" rtl="1"/>
                      <a:r>
                        <a:rPr lang="ar-SA" sz="2000" b="1" dirty="0" smtClean="0">
                          <a:solidFill>
                            <a:schemeClr val="tx1"/>
                          </a:solidFill>
                        </a:rPr>
                        <a:t>3</a:t>
                      </a:r>
                    </a:p>
                    <a:p>
                      <a:pPr algn="ctr" rtl="1"/>
                      <a:r>
                        <a:rPr lang="ar-SA" sz="2000" b="1" dirty="0" smtClean="0">
                          <a:solidFill>
                            <a:schemeClr val="tx1"/>
                          </a:solidFill>
                        </a:rPr>
                        <a:t>4</a:t>
                      </a:r>
                      <a:endParaRPr lang="ar-SA" sz="2000" b="1"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smtClean="0">
                          <a:solidFill>
                            <a:schemeClr val="tx1"/>
                          </a:solidFill>
                        </a:rPr>
                        <a:t>................................</a:t>
                      </a:r>
                    </a:p>
                    <a:p>
                      <a:pPr algn="ctr" rtl="1"/>
                      <a:r>
                        <a:rPr lang="ar-SA" sz="2000" b="1" dirty="0" smtClean="0">
                          <a:solidFill>
                            <a:schemeClr val="tx1"/>
                          </a:solidFill>
                        </a:rPr>
                        <a:t>................................</a:t>
                      </a:r>
                    </a:p>
                    <a:p>
                      <a:pPr algn="ctr" rtl="1"/>
                      <a:r>
                        <a:rPr lang="ar-SA" sz="2000" b="1" dirty="0" smtClean="0">
                          <a:solidFill>
                            <a:schemeClr val="tx1"/>
                          </a:solidFill>
                        </a:rPr>
                        <a:t>................................</a:t>
                      </a:r>
                    </a:p>
                    <a:p>
                      <a:pPr algn="ctr" rtl="1"/>
                      <a:endParaRPr lang="ar-SA" sz="2000" b="1"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80830">
                <a:tc>
                  <a:txBody>
                    <a:bodyPr/>
                    <a:lstStyle/>
                    <a:p>
                      <a:pPr algn="ctr" rtl="1"/>
                      <a:r>
                        <a:rPr lang="ar-SA" sz="2000" b="1" dirty="0" smtClean="0">
                          <a:solidFill>
                            <a:schemeClr val="tx1"/>
                          </a:solidFill>
                        </a:rPr>
                        <a:t>(أقرأ الفقرات جميعها للبحث عن أجوبة للأسئلة</a:t>
                      </a:r>
                      <a:r>
                        <a:rPr lang="ar-SA" sz="2000" b="1" baseline="0" dirty="0" smtClean="0">
                          <a:solidFill>
                            <a:schemeClr val="tx1"/>
                          </a:solidFill>
                        </a:rPr>
                        <a:t> المطروحة،ثم أعدل الأسئلة بناء على نتائج القراءة</a:t>
                      </a:r>
                      <a:r>
                        <a:rPr lang="ar-SA" sz="2000" b="1" dirty="0" smtClean="0">
                          <a:solidFill>
                            <a:schemeClr val="tx1"/>
                          </a:solidFill>
                        </a:rPr>
                        <a:t>)</a:t>
                      </a:r>
                      <a:endParaRPr lang="ar-SA" sz="2000" b="1"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rtl="1"/>
                      <a:r>
                        <a:rPr lang="ar-SA" sz="2000" b="1" dirty="0" smtClean="0">
                          <a:solidFill>
                            <a:schemeClr val="tx1"/>
                          </a:solidFill>
                        </a:rPr>
                        <a:t>2</a:t>
                      </a:r>
                    </a:p>
                    <a:p>
                      <a:pPr algn="ctr" rtl="1"/>
                      <a:r>
                        <a:rPr lang="ar-SA" sz="2000" b="1" dirty="0" smtClean="0">
                          <a:solidFill>
                            <a:schemeClr val="tx1"/>
                          </a:solidFill>
                        </a:rPr>
                        <a:t>3</a:t>
                      </a:r>
                    </a:p>
                    <a:p>
                      <a:pPr algn="ctr" rtl="1"/>
                      <a:r>
                        <a:rPr lang="ar-SA" sz="2000" b="1" dirty="0" smtClean="0">
                          <a:solidFill>
                            <a:schemeClr val="tx1"/>
                          </a:solidFill>
                        </a:rPr>
                        <a:t>4</a:t>
                      </a:r>
                      <a:endParaRPr lang="ar-SA" sz="2000" b="1"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40000"/>
                        <a:lumOff val="60000"/>
                      </a:schemeClr>
                    </a:solidFill>
                  </a:tcPr>
                </a:tc>
                <a:tc>
                  <a:txBody>
                    <a:bodyPr/>
                    <a:lstStyle/>
                    <a:p>
                      <a:pPr algn="ctr" rtl="1"/>
                      <a:r>
                        <a:rPr lang="ar-SA" sz="2000" b="1" dirty="0" smtClean="0">
                          <a:solidFill>
                            <a:schemeClr val="tx1"/>
                          </a:solidFill>
                        </a:rPr>
                        <a:t>................................</a:t>
                      </a:r>
                    </a:p>
                    <a:p>
                      <a:pPr algn="ctr" rtl="1"/>
                      <a:r>
                        <a:rPr lang="ar-SA" sz="2000" b="1" dirty="0" smtClean="0">
                          <a:solidFill>
                            <a:schemeClr val="tx1"/>
                          </a:solidFill>
                        </a:rPr>
                        <a:t>................................</a:t>
                      </a:r>
                    </a:p>
                    <a:p>
                      <a:pPr algn="ctr" rtl="1"/>
                      <a:r>
                        <a:rPr lang="ar-SA" sz="2000" b="1" dirty="0" smtClean="0">
                          <a:solidFill>
                            <a:schemeClr val="tx1"/>
                          </a:solidFill>
                        </a:rPr>
                        <a:t>................................</a:t>
                      </a:r>
                    </a:p>
                    <a:p>
                      <a:pPr algn="ctr" rtl="1"/>
                      <a:endParaRPr lang="ar-SA" sz="2000" b="1"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1080830">
                <a:tc>
                  <a:txBody>
                    <a:bodyPr/>
                    <a:lstStyle/>
                    <a:p>
                      <a:pPr algn="ctr" rtl="1"/>
                      <a:r>
                        <a:rPr lang="ar-SA" sz="2000" b="1" dirty="0" smtClean="0">
                          <a:solidFill>
                            <a:schemeClr val="tx1"/>
                          </a:solidFill>
                        </a:rPr>
                        <a:t>(أجيب عن الأسئلة المطروحة من الذاكرة بعد إغلاق النص)</a:t>
                      </a:r>
                      <a:endParaRPr lang="ar-SA" sz="2000" b="1"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000" b="1" dirty="0" smtClean="0">
                          <a:solidFill>
                            <a:schemeClr val="tx1"/>
                          </a:solidFill>
                        </a:rPr>
                        <a:t>2</a:t>
                      </a:r>
                    </a:p>
                    <a:p>
                      <a:pPr algn="ctr" rtl="1"/>
                      <a:r>
                        <a:rPr lang="ar-SA" sz="2000" b="1" dirty="0" smtClean="0">
                          <a:solidFill>
                            <a:schemeClr val="tx1"/>
                          </a:solidFill>
                        </a:rPr>
                        <a:t>3</a:t>
                      </a:r>
                    </a:p>
                    <a:p>
                      <a:pPr algn="ctr" rtl="1"/>
                      <a:r>
                        <a:rPr lang="ar-SA" sz="2000" b="1" dirty="0" smtClean="0">
                          <a:solidFill>
                            <a:schemeClr val="tx1"/>
                          </a:solidFill>
                        </a:rPr>
                        <a:t>4</a:t>
                      </a:r>
                      <a:endParaRPr lang="ar-SA" sz="2000" b="1"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smtClean="0">
                          <a:solidFill>
                            <a:schemeClr val="tx1"/>
                          </a:solidFill>
                        </a:rPr>
                        <a:t>................................</a:t>
                      </a:r>
                    </a:p>
                    <a:p>
                      <a:pPr algn="ctr" rtl="1"/>
                      <a:r>
                        <a:rPr lang="ar-SA" sz="2000" b="1" dirty="0" smtClean="0">
                          <a:solidFill>
                            <a:schemeClr val="tx1"/>
                          </a:solidFill>
                        </a:rPr>
                        <a:t>................................</a:t>
                      </a:r>
                    </a:p>
                    <a:p>
                      <a:pPr algn="ctr" rtl="1"/>
                      <a:r>
                        <a:rPr lang="ar-SA" sz="2000" b="1" dirty="0" smtClean="0">
                          <a:solidFill>
                            <a:schemeClr val="tx1"/>
                          </a:solidFill>
                        </a:rPr>
                        <a:t>................................</a:t>
                      </a:r>
                    </a:p>
                    <a:p>
                      <a:pPr algn="ctr" rtl="1"/>
                      <a:endParaRPr lang="ar-SA" sz="2000" b="1" dirty="0">
                        <a:solidFill>
                          <a:schemeClr val="tx1"/>
                        </a:solidFill>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مربع نص 4"/>
          <p:cNvSpPr txBox="1"/>
          <p:nvPr/>
        </p:nvSpPr>
        <p:spPr>
          <a:xfrm>
            <a:off x="642910" y="5572140"/>
            <a:ext cx="7643866"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2)أ/أقرأ النص خطوة خطوة،كما يصف الجدول التالي،ثم أملأ الفراغات: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4" name="تمرير عمودي 3"/>
          <p:cNvSpPr/>
          <p:nvPr/>
        </p:nvSpPr>
        <p:spPr>
          <a:xfrm rot="21439913">
            <a:off x="571472" y="390885"/>
            <a:ext cx="7715304" cy="5500726"/>
          </a:xfrm>
          <a:prstGeom prst="verticalScroll">
            <a:avLst>
              <a:gd name="adj" fmla="val 14319"/>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شباب قومي وأنتم في الدجى قبس</a:t>
            </a:r>
          </a:p>
          <a:p>
            <a:pPr algn="ctr"/>
            <a:r>
              <a:rPr lang="ar-SA" sz="2400" b="1" dirty="0" smtClean="0">
                <a:solidFill>
                  <a:schemeClr val="tx1"/>
                </a:solidFill>
              </a:rPr>
              <a:t>                       للقانطين...أجيبوا دعوة الداعي</a:t>
            </a:r>
          </a:p>
          <a:p>
            <a:pPr algn="ctr"/>
            <a:r>
              <a:rPr lang="ar-SA" sz="2400" b="1" dirty="0" smtClean="0">
                <a:solidFill>
                  <a:schemeClr val="tx1"/>
                </a:solidFill>
              </a:rPr>
              <a:t> للعلم للنور للإيمان في وطن</a:t>
            </a:r>
          </a:p>
          <a:p>
            <a:pPr algn="ctr"/>
            <a:r>
              <a:rPr lang="ar-SA" sz="2400" b="1" dirty="0" smtClean="0">
                <a:solidFill>
                  <a:schemeClr val="tx1"/>
                </a:solidFill>
              </a:rPr>
              <a:t>                     الدين وحّد فيه الشعب والراعي</a:t>
            </a:r>
          </a:p>
          <a:p>
            <a:pPr algn="ctr"/>
            <a:r>
              <a:rPr lang="ar-SA" sz="2400" b="1" dirty="0" smtClean="0">
                <a:solidFill>
                  <a:schemeClr val="tx1"/>
                </a:solidFill>
              </a:rPr>
              <a:t>دعوا تقاليد أهل الغرب والتمسوا </a:t>
            </a:r>
          </a:p>
          <a:p>
            <a:pPr algn="ctr"/>
            <a:r>
              <a:rPr lang="ar-SA" sz="2400" b="1" dirty="0" smtClean="0">
                <a:solidFill>
                  <a:schemeClr val="tx1"/>
                </a:solidFill>
              </a:rPr>
              <a:t>                    في دينكم بلسماً للمسلم الواعي</a:t>
            </a:r>
          </a:p>
          <a:p>
            <a:pPr algn="ctr"/>
            <a:r>
              <a:rPr lang="ar-SA" sz="2400" b="1" dirty="0" smtClean="0">
                <a:solidFill>
                  <a:schemeClr val="tx1"/>
                </a:solidFill>
              </a:rPr>
              <a:t>شباب قومي أرى في فجركم أملاً</a:t>
            </a:r>
          </a:p>
          <a:p>
            <a:pPr algn="ctr"/>
            <a:r>
              <a:rPr lang="ar-SA" sz="2400" b="1" dirty="0" smtClean="0">
                <a:solidFill>
                  <a:schemeClr val="tx1"/>
                </a:solidFill>
              </a:rPr>
              <a:t>                هيهات يفني بأعداء وأطماع</a:t>
            </a:r>
          </a:p>
          <a:p>
            <a:pPr algn="ctr"/>
            <a:r>
              <a:rPr lang="ar-SA" sz="2400" b="1" dirty="0" smtClean="0">
                <a:solidFill>
                  <a:schemeClr val="tx1"/>
                </a:solidFill>
              </a:rPr>
              <a:t>الدرع أنتم لأقوام يشتتهم </a:t>
            </a:r>
          </a:p>
          <a:p>
            <a:pPr algn="ctr"/>
            <a:r>
              <a:rPr lang="ar-SA" sz="2400" b="1" dirty="0" smtClean="0">
                <a:solidFill>
                  <a:schemeClr val="tx1"/>
                </a:solidFill>
              </a:rPr>
              <a:t>                 تخطيطهم أبداً في غير إجماع</a:t>
            </a:r>
          </a:p>
          <a:p>
            <a:pPr algn="ctr"/>
            <a:r>
              <a:rPr lang="ar-SA" sz="2400" b="1" dirty="0" smtClean="0">
                <a:solidFill>
                  <a:schemeClr val="tx1"/>
                </a:solidFill>
              </a:rPr>
              <a:t>كونوا لهم قدوة في ليل فرقتهم</a:t>
            </a:r>
          </a:p>
          <a:p>
            <a:pPr algn="ctr"/>
            <a:r>
              <a:rPr lang="ar-SA" sz="2400" b="1" dirty="0" smtClean="0">
                <a:solidFill>
                  <a:schemeClr val="tx1"/>
                </a:solidFill>
              </a:rPr>
              <a:t>                وحققوا الحلم في الدنيا بإبداع</a:t>
            </a:r>
            <a:endParaRPr lang="ar-SA" sz="2400" b="1" dirty="0">
              <a:solidFill>
                <a:schemeClr val="tx1"/>
              </a:solidFill>
            </a:endParaRPr>
          </a:p>
        </p:txBody>
      </p:sp>
      <p:sp>
        <p:nvSpPr>
          <p:cNvPr id="3" name="مربع نص 2"/>
          <p:cNvSpPr txBox="1"/>
          <p:nvPr/>
        </p:nvSpPr>
        <p:spPr>
          <a:xfrm rot="21436790">
            <a:off x="1938272" y="496312"/>
            <a:ext cx="5214974" cy="523220"/>
          </a:xfrm>
          <a:prstGeom prst="rect">
            <a:avLst/>
          </a:prstGeom>
          <a:noFill/>
        </p:spPr>
        <p:txBody>
          <a:bodyPr wrap="square" rtlCol="1">
            <a:spAutoFit/>
          </a:bodyPr>
          <a:lstStyle/>
          <a:p>
            <a:r>
              <a:rPr lang="ar-SA" sz="2800" b="1" dirty="0" smtClean="0">
                <a:solidFill>
                  <a:schemeClr val="tx2">
                    <a:lumMod val="50000"/>
                  </a:schemeClr>
                </a:solidFill>
                <a:effectLst>
                  <a:glow rad="228600">
                    <a:schemeClr val="accent3">
                      <a:satMod val="175000"/>
                      <a:alpha val="40000"/>
                    </a:schemeClr>
                  </a:glow>
                </a:effectLst>
              </a:rPr>
              <a:t>2)أستمع للأبيات التالية؛لأحاكيها إلقاءً:</a:t>
            </a:r>
            <a:endParaRPr lang="ar-SA" sz="2800" b="1" dirty="0">
              <a:solidFill>
                <a:schemeClr val="tx2">
                  <a:lumMod val="50000"/>
                </a:schemeClr>
              </a:solidFill>
              <a:effectLst>
                <a:glow rad="228600">
                  <a:schemeClr val="accent3">
                    <a:satMod val="175000"/>
                    <a:alpha val="40000"/>
                  </a:schemeClr>
                </a:glow>
              </a:effectLst>
            </a:endParaRPr>
          </a:p>
        </p:txBody>
      </p:sp>
      <p:sp>
        <p:nvSpPr>
          <p:cNvPr id="5" name="مربع نص 4"/>
          <p:cNvSpPr txBox="1"/>
          <p:nvPr/>
        </p:nvSpPr>
        <p:spPr>
          <a:xfrm rot="21436790">
            <a:off x="2295494" y="5904578"/>
            <a:ext cx="5158993"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 أضع عنواناً مناسباً للأبيات:</a:t>
            </a:r>
            <a:endParaRPr lang="ar-SA" sz="2800" b="1" dirty="0">
              <a:solidFill>
                <a:schemeClr val="tx2">
                  <a:lumMod val="50000"/>
                </a:schemeClr>
              </a:solidFill>
              <a:effectLst>
                <a:glow rad="228600">
                  <a:schemeClr val="accent3">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1500" b="1" dirty="0" smtClean="0">
                <a:solidFill>
                  <a:schemeClr val="tx1"/>
                </a:solidFill>
                <a:effectLst>
                  <a:glow rad="228600">
                    <a:schemeClr val="accent3">
                      <a:satMod val="175000"/>
                      <a:alpha val="40000"/>
                    </a:schemeClr>
                  </a:glow>
                </a:effectLst>
              </a:rPr>
              <a:t>تحية للشباب</a:t>
            </a:r>
            <a:endParaRPr lang="ar-SA" sz="11500" b="1" dirty="0">
              <a:solidFill>
                <a:schemeClr val="tx1"/>
              </a:solidFill>
              <a:effectLst>
                <a:glow rad="228600">
                  <a:schemeClr val="accent3">
                    <a:satMod val="175000"/>
                    <a:alpha val="40000"/>
                  </a:schemeClr>
                </a:glow>
              </a:effectLst>
            </a:endParaRPr>
          </a:p>
        </p:txBody>
      </p:sp>
      <p:sp>
        <p:nvSpPr>
          <p:cNvPr id="4" name="سحابة 3"/>
          <p:cNvSpPr/>
          <p:nvPr/>
        </p:nvSpPr>
        <p:spPr>
          <a:xfrm>
            <a:off x="5643570" y="571480"/>
            <a:ext cx="2357454" cy="714380"/>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effectLst>
                  <a:glow rad="228600">
                    <a:schemeClr val="accent3">
                      <a:satMod val="175000"/>
                      <a:alpha val="40000"/>
                    </a:schemeClr>
                  </a:glow>
                </a:effectLst>
              </a:rPr>
              <a:t>التحليل الأدبي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4429124" y="214290"/>
            <a:ext cx="2500330"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أتعرف الأديب:</a:t>
            </a:r>
          </a:p>
        </p:txBody>
      </p:sp>
      <p:sp>
        <p:nvSpPr>
          <p:cNvPr id="4" name="مخطط انسيابي: محطة طرفية 3"/>
          <p:cNvSpPr/>
          <p:nvPr/>
        </p:nvSpPr>
        <p:spPr>
          <a:xfrm rot="20488205">
            <a:off x="7838581" y="169090"/>
            <a:ext cx="761556" cy="900245"/>
          </a:xfrm>
          <a:prstGeom prst="flowChartTerminator">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1600" b="1" dirty="0" smtClean="0">
                <a:solidFill>
                  <a:schemeClr val="tx1"/>
                </a:solidFill>
              </a:rPr>
              <a:t>أكتشف النص</a:t>
            </a:r>
            <a:endParaRPr lang="ar-SA" sz="1600" b="1" dirty="0">
              <a:solidFill>
                <a:schemeClr val="tx1"/>
              </a:solidFill>
            </a:endParaRPr>
          </a:p>
        </p:txBody>
      </p:sp>
      <p:sp>
        <p:nvSpPr>
          <p:cNvPr id="6" name="شكل بيضاوي 5"/>
          <p:cNvSpPr/>
          <p:nvPr/>
        </p:nvSpPr>
        <p:spPr>
          <a:xfrm>
            <a:off x="6643702"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7" name="مستطيل مستدير الزوايا 6"/>
          <p:cNvSpPr/>
          <p:nvPr/>
        </p:nvSpPr>
        <p:spPr>
          <a:xfrm>
            <a:off x="642910" y="857232"/>
            <a:ext cx="7358114" cy="2071702"/>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000" b="1" dirty="0" smtClean="0">
                <a:solidFill>
                  <a:schemeClr val="tx1"/>
                </a:solidFill>
              </a:rPr>
              <a:t>عبد الله عمر بلخير:شاعر سعودي ولد عام 1333هـ،وتوفي عام1423هـرحمه الله.تخرج في مدرسة الفلاح بمكة المكرم،وبعد إتمامه الدراسة الجامعية تولى العديد من المناصب في ديوان الملك عبد العزيز،وفي مكتب شؤون الجامعة العربية والمؤتمرات وفي شؤون الصحافة والإذاعة،وعين مترجماً للملك إلى غير ذلك من المناصب.لقب بشاعر الشباب لأنه بدأ قول الشعر بداية قوية وهو طالب.</a:t>
            </a:r>
          </a:p>
          <a:p>
            <a:pPr algn="ctr"/>
            <a:r>
              <a:rPr lang="ar-SA" sz="2000" b="1" dirty="0" smtClean="0">
                <a:solidFill>
                  <a:schemeClr val="tx1"/>
                </a:solidFill>
              </a:rPr>
              <a:t>كتب العديد من الملاحم والروائع الشعرية منها هذا النص.</a:t>
            </a:r>
            <a:endParaRPr lang="ar-SA" sz="2000" b="1" dirty="0">
              <a:solidFill>
                <a:schemeClr val="tx1"/>
              </a:solidFill>
            </a:endParaRPr>
          </a:p>
        </p:txBody>
      </p:sp>
      <p:sp>
        <p:nvSpPr>
          <p:cNvPr id="8" name="مربع نص 7"/>
          <p:cNvSpPr txBox="1"/>
          <p:nvPr/>
        </p:nvSpPr>
        <p:spPr>
          <a:xfrm>
            <a:off x="3000364" y="2928934"/>
            <a:ext cx="4000528"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1/إلى من يوجه الشاعر تحيته؟</a:t>
            </a:r>
          </a:p>
        </p:txBody>
      </p:sp>
      <p:sp>
        <p:nvSpPr>
          <p:cNvPr id="9" name="شكل بيضاوي 8"/>
          <p:cNvSpPr/>
          <p:nvPr/>
        </p:nvSpPr>
        <p:spPr>
          <a:xfrm>
            <a:off x="6643702" y="2967335"/>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10" name="مستطيل ذو زوايا قطرية مستديرة 9"/>
          <p:cNvSpPr/>
          <p:nvPr/>
        </p:nvSpPr>
        <p:spPr>
          <a:xfrm rot="21263959">
            <a:off x="2804900" y="3612392"/>
            <a:ext cx="3786214" cy="571504"/>
          </a:xfrm>
          <a:prstGeom prst="round2DiagRect">
            <a:avLst>
              <a:gd name="adj1" fmla="val 36667"/>
              <a:gd name="adj2" fmla="val 0"/>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1" name="مربع نص 10"/>
          <p:cNvSpPr txBox="1"/>
          <p:nvPr/>
        </p:nvSpPr>
        <p:spPr>
          <a:xfrm rot="21278228">
            <a:off x="3929058" y="3612621"/>
            <a:ext cx="1714512" cy="523220"/>
          </a:xfrm>
          <a:prstGeom prst="rect">
            <a:avLst/>
          </a:prstGeom>
          <a:noFill/>
        </p:spPr>
        <p:txBody>
          <a:bodyPr wrap="square" rtlCol="1">
            <a:spAutoFit/>
          </a:bodyPr>
          <a:lstStyle/>
          <a:p>
            <a:pPr algn="ctr"/>
            <a:r>
              <a:rPr lang="ar-SA" sz="2800" b="1" dirty="0" smtClean="0">
                <a:solidFill>
                  <a:srgbClr val="C00000"/>
                </a:solidFill>
              </a:rPr>
              <a:t>شباب الوطن</a:t>
            </a:r>
            <a:endParaRPr lang="ar-SA" sz="2800" b="1" dirty="0">
              <a:solidFill>
                <a:srgbClr val="C00000"/>
              </a:solidFill>
            </a:endParaRPr>
          </a:p>
        </p:txBody>
      </p:sp>
      <p:sp>
        <p:nvSpPr>
          <p:cNvPr id="12" name="مربع نص 11"/>
          <p:cNvSpPr txBox="1"/>
          <p:nvPr/>
        </p:nvSpPr>
        <p:spPr>
          <a:xfrm>
            <a:off x="1571604" y="4419536"/>
            <a:ext cx="5429288"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2/من الذين حجب الشاعر عنهم التحية؟ولم فعل ذلك؟</a:t>
            </a:r>
          </a:p>
        </p:txBody>
      </p:sp>
      <p:sp>
        <p:nvSpPr>
          <p:cNvPr id="13" name="مستطيل ذو زوايا قطرية مستديرة 12"/>
          <p:cNvSpPr/>
          <p:nvPr/>
        </p:nvSpPr>
        <p:spPr>
          <a:xfrm rot="21263959">
            <a:off x="1047270" y="5188967"/>
            <a:ext cx="5548050" cy="571504"/>
          </a:xfrm>
          <a:prstGeom prst="round2DiagRect">
            <a:avLst>
              <a:gd name="adj1" fmla="val 36667"/>
              <a:gd name="adj2" fmla="val 0"/>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4" name="مربع نص 13"/>
          <p:cNvSpPr txBox="1"/>
          <p:nvPr/>
        </p:nvSpPr>
        <p:spPr>
          <a:xfrm rot="21278228">
            <a:off x="1323389" y="5185428"/>
            <a:ext cx="5174437" cy="523220"/>
          </a:xfrm>
          <a:prstGeom prst="rect">
            <a:avLst/>
          </a:prstGeom>
          <a:noFill/>
        </p:spPr>
        <p:txBody>
          <a:bodyPr wrap="square" rtlCol="1">
            <a:spAutoFit/>
          </a:bodyPr>
          <a:lstStyle/>
          <a:p>
            <a:pPr algn="ctr"/>
            <a:r>
              <a:rPr lang="ar-SA" sz="2800" b="1" dirty="0" smtClean="0">
                <a:solidFill>
                  <a:srgbClr val="C00000"/>
                </a:solidFill>
              </a:rPr>
              <a:t>الشباب السيئين لأنهم بالتأكيد اساؤا للوطن</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circle(in)">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circle(in)">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1" grpId="0"/>
      <p:bldP spid="12"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4214810" y="214290"/>
            <a:ext cx="2500330"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أتأمل المعاني التالية:</a:t>
            </a:r>
          </a:p>
        </p:txBody>
      </p:sp>
      <p:sp>
        <p:nvSpPr>
          <p:cNvPr id="4" name="مخطط انسيابي: محطة طرفية 3"/>
          <p:cNvSpPr/>
          <p:nvPr/>
        </p:nvSpPr>
        <p:spPr>
          <a:xfrm rot="20488205">
            <a:off x="7838581" y="169090"/>
            <a:ext cx="761556" cy="900245"/>
          </a:xfrm>
          <a:prstGeom prst="flowChartTerminator">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solidFill>
                  <a:schemeClr val="tx1"/>
                </a:solidFill>
              </a:rPr>
              <a:t>أنمي </a:t>
            </a:r>
          </a:p>
          <a:p>
            <a:pPr algn="ctr"/>
            <a:r>
              <a:rPr lang="ar-SA" b="1" dirty="0" smtClean="0">
                <a:solidFill>
                  <a:schemeClr val="tx1"/>
                </a:solidFill>
              </a:rPr>
              <a:t>لغتي</a:t>
            </a:r>
            <a:endParaRPr lang="ar-SA" b="1" dirty="0">
              <a:solidFill>
                <a:schemeClr val="tx1"/>
              </a:solidFill>
            </a:endParaRPr>
          </a:p>
        </p:txBody>
      </p:sp>
      <p:sp>
        <p:nvSpPr>
          <p:cNvPr id="5" name="شكل بيضاوي 4"/>
          <p:cNvSpPr/>
          <p:nvPr/>
        </p:nvSpPr>
        <p:spPr>
          <a:xfrm>
            <a:off x="6643702"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6" name="سهم للأسفل 5"/>
          <p:cNvSpPr/>
          <p:nvPr/>
        </p:nvSpPr>
        <p:spPr>
          <a:xfrm>
            <a:off x="6429388" y="857232"/>
            <a:ext cx="1214446" cy="928694"/>
          </a:xfrm>
          <a:prstGeom prst="downArrow">
            <a:avLst>
              <a:gd name="adj1" fmla="val 75882"/>
              <a:gd name="adj2" fmla="val 50000"/>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ذّلل</a:t>
            </a:r>
            <a:endParaRPr lang="ar-SA" sz="3200" b="1" dirty="0">
              <a:solidFill>
                <a:schemeClr val="tx1"/>
              </a:solidFill>
            </a:endParaRPr>
          </a:p>
        </p:txBody>
      </p:sp>
      <p:sp>
        <p:nvSpPr>
          <p:cNvPr id="7" name="سهم للأسفل 6"/>
          <p:cNvSpPr/>
          <p:nvPr/>
        </p:nvSpPr>
        <p:spPr>
          <a:xfrm>
            <a:off x="4929190" y="714356"/>
            <a:ext cx="1214446" cy="928694"/>
          </a:xfrm>
          <a:prstGeom prst="downArrow">
            <a:avLst>
              <a:gd name="adj1" fmla="val 75882"/>
              <a:gd name="adj2" fmla="val 50000"/>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الصواخب</a:t>
            </a:r>
          </a:p>
        </p:txBody>
      </p:sp>
      <p:sp>
        <p:nvSpPr>
          <p:cNvPr id="8" name="سهم للأسفل 7"/>
          <p:cNvSpPr/>
          <p:nvPr/>
        </p:nvSpPr>
        <p:spPr>
          <a:xfrm>
            <a:off x="3286116" y="785794"/>
            <a:ext cx="1214446" cy="928694"/>
          </a:xfrm>
          <a:prstGeom prst="downArrow">
            <a:avLst>
              <a:gd name="adj1" fmla="val 75882"/>
              <a:gd name="adj2" fmla="val 50000"/>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عثرت</a:t>
            </a:r>
            <a:endParaRPr lang="ar-SA" sz="2400" b="1" dirty="0">
              <a:solidFill>
                <a:schemeClr val="tx1"/>
              </a:solidFill>
            </a:endParaRPr>
          </a:p>
        </p:txBody>
      </p:sp>
      <p:sp>
        <p:nvSpPr>
          <p:cNvPr id="9" name="سهم للأسفل 8"/>
          <p:cNvSpPr/>
          <p:nvPr/>
        </p:nvSpPr>
        <p:spPr>
          <a:xfrm>
            <a:off x="1500166" y="714356"/>
            <a:ext cx="1214446" cy="928694"/>
          </a:xfrm>
          <a:prstGeom prst="downArrow">
            <a:avLst>
              <a:gd name="adj1" fmla="val 75882"/>
              <a:gd name="adj2" fmla="val 50000"/>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طباق</a:t>
            </a:r>
            <a:endParaRPr lang="ar-SA" sz="2400" b="1" dirty="0">
              <a:solidFill>
                <a:schemeClr val="tx1"/>
              </a:solidFill>
            </a:endParaRPr>
          </a:p>
        </p:txBody>
      </p:sp>
      <p:sp>
        <p:nvSpPr>
          <p:cNvPr id="10" name="سهم لأعلى 9"/>
          <p:cNvSpPr/>
          <p:nvPr/>
        </p:nvSpPr>
        <p:spPr>
          <a:xfrm>
            <a:off x="6215074" y="1857364"/>
            <a:ext cx="1643074" cy="1143008"/>
          </a:xfrm>
          <a:prstGeom prst="upArrow">
            <a:avLst>
              <a:gd name="adj1" fmla="val 77826"/>
              <a:gd name="adj2" fmla="val 50000"/>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6200000" scaled="1"/>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سهّل ومهّد</a:t>
            </a:r>
          </a:p>
        </p:txBody>
      </p:sp>
      <p:sp>
        <p:nvSpPr>
          <p:cNvPr id="11" name="سهم لأعلى 10"/>
          <p:cNvSpPr/>
          <p:nvPr/>
        </p:nvSpPr>
        <p:spPr>
          <a:xfrm>
            <a:off x="4714876" y="1714488"/>
            <a:ext cx="1643074" cy="1714512"/>
          </a:xfrm>
          <a:prstGeom prst="upArrow">
            <a:avLst>
              <a:gd name="adj1" fmla="val 77826"/>
              <a:gd name="adj2" fmla="val 50000"/>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6200000" scaled="1"/>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جمع صاخب وهو البحر تلاطمت أمواجه</a:t>
            </a:r>
            <a:endParaRPr lang="ar-SA" sz="2000" b="1" dirty="0">
              <a:solidFill>
                <a:schemeClr val="tx1"/>
              </a:solidFill>
            </a:endParaRPr>
          </a:p>
        </p:txBody>
      </p:sp>
      <p:sp>
        <p:nvSpPr>
          <p:cNvPr id="12" name="سهم لأعلى 11"/>
          <p:cNvSpPr/>
          <p:nvPr/>
        </p:nvSpPr>
        <p:spPr>
          <a:xfrm>
            <a:off x="3000364" y="1785926"/>
            <a:ext cx="1643074" cy="1071570"/>
          </a:xfrm>
          <a:prstGeom prst="upArrow">
            <a:avLst>
              <a:gd name="adj1" fmla="val 77826"/>
              <a:gd name="adj2" fmla="val 50000"/>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6200000" scaled="1"/>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زللت</a:t>
            </a:r>
            <a:endParaRPr lang="ar-SA" sz="3200" b="1" dirty="0">
              <a:solidFill>
                <a:schemeClr val="tx1"/>
              </a:solidFill>
            </a:endParaRPr>
          </a:p>
        </p:txBody>
      </p:sp>
      <p:sp>
        <p:nvSpPr>
          <p:cNvPr id="13" name="سهم لأعلى 12"/>
          <p:cNvSpPr/>
          <p:nvPr/>
        </p:nvSpPr>
        <p:spPr>
          <a:xfrm>
            <a:off x="1285852" y="1785926"/>
            <a:ext cx="1643074" cy="1285884"/>
          </a:xfrm>
          <a:prstGeom prst="upArrow">
            <a:avLst>
              <a:gd name="adj1" fmla="val 77826"/>
              <a:gd name="adj2" fmla="val 50000"/>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6200000" scaled="1"/>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جمع طبق أو طبقة</a:t>
            </a:r>
            <a:endParaRPr lang="ar-SA" sz="2400" b="1" dirty="0">
              <a:solidFill>
                <a:schemeClr val="tx1"/>
              </a:solidFill>
            </a:endParaRPr>
          </a:p>
        </p:txBody>
      </p:sp>
      <p:sp>
        <p:nvSpPr>
          <p:cNvPr id="14" name="مربع نص 13"/>
          <p:cNvSpPr txBox="1"/>
          <p:nvPr/>
        </p:nvSpPr>
        <p:spPr>
          <a:xfrm>
            <a:off x="285720" y="3500438"/>
            <a:ext cx="7358114"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أكمل الفراغات بكلمات مناسبة من النص،مع الاستفادة من المثال المعطى:</a:t>
            </a:r>
          </a:p>
        </p:txBody>
      </p:sp>
      <p:sp>
        <p:nvSpPr>
          <p:cNvPr id="15" name="شكل بيضاوي 14"/>
          <p:cNvSpPr/>
          <p:nvPr/>
        </p:nvSpPr>
        <p:spPr>
          <a:xfrm>
            <a:off x="7643834" y="3500438"/>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16" name="سحابة 15"/>
          <p:cNvSpPr/>
          <p:nvPr/>
        </p:nvSpPr>
        <p:spPr>
          <a:xfrm>
            <a:off x="5072066" y="4000504"/>
            <a:ext cx="3643338" cy="714380"/>
          </a:xfrm>
          <a:prstGeom prst="cloud">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lin ang="13500000" scaled="1"/>
            <a:tileRect/>
          </a:gra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مجتمع رأس العضد والكتف</a:t>
            </a:r>
            <a:endParaRPr lang="ar-SA" sz="2000" b="1" dirty="0">
              <a:solidFill>
                <a:schemeClr val="tx1"/>
              </a:solidFill>
            </a:endParaRPr>
          </a:p>
        </p:txBody>
      </p:sp>
      <p:sp>
        <p:nvSpPr>
          <p:cNvPr id="17" name="سحابة 16"/>
          <p:cNvSpPr/>
          <p:nvPr/>
        </p:nvSpPr>
        <p:spPr>
          <a:xfrm>
            <a:off x="1142976" y="3929066"/>
            <a:ext cx="3643338" cy="714380"/>
          </a:xfrm>
          <a:prstGeom prst="cloud">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lin ang="13500000" scaled="1"/>
            <a:tileRect/>
          </a:gra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 المراقي الصعبة من الجبال</a:t>
            </a:r>
            <a:endParaRPr lang="ar-SA" sz="2000" b="1" dirty="0">
              <a:solidFill>
                <a:schemeClr val="tx1"/>
              </a:solidFill>
            </a:endParaRPr>
          </a:p>
        </p:txBody>
      </p:sp>
      <p:sp>
        <p:nvSpPr>
          <p:cNvPr id="18" name="سحابة 17"/>
          <p:cNvSpPr/>
          <p:nvPr/>
        </p:nvSpPr>
        <p:spPr>
          <a:xfrm>
            <a:off x="4857752" y="5429264"/>
            <a:ext cx="3643338" cy="571504"/>
          </a:xfrm>
          <a:prstGeom prst="cloud">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lin ang="13500000" scaled="1"/>
            <a:tileRect/>
          </a:gra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عيوب</a:t>
            </a:r>
            <a:endParaRPr lang="ar-SA" sz="3200" b="1" dirty="0">
              <a:solidFill>
                <a:schemeClr val="tx1"/>
              </a:solidFill>
            </a:endParaRPr>
          </a:p>
        </p:txBody>
      </p:sp>
      <p:sp>
        <p:nvSpPr>
          <p:cNvPr id="19" name="سحابة 18"/>
          <p:cNvSpPr/>
          <p:nvPr/>
        </p:nvSpPr>
        <p:spPr>
          <a:xfrm>
            <a:off x="928662" y="5357826"/>
            <a:ext cx="3643338" cy="642942"/>
          </a:xfrm>
          <a:prstGeom prst="cloud">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lin ang="13500000" scaled="1"/>
            <a:tileRect/>
          </a:gra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برج من أبراج السماء</a:t>
            </a:r>
            <a:endParaRPr lang="ar-SA" sz="2400" b="1" dirty="0">
              <a:solidFill>
                <a:schemeClr val="tx1"/>
              </a:solidFill>
            </a:endParaRPr>
          </a:p>
        </p:txBody>
      </p:sp>
      <p:sp>
        <p:nvSpPr>
          <p:cNvPr id="20" name="شكل بيضاوي 19"/>
          <p:cNvSpPr/>
          <p:nvPr/>
        </p:nvSpPr>
        <p:spPr>
          <a:xfrm>
            <a:off x="5715008" y="4786322"/>
            <a:ext cx="1857388" cy="500066"/>
          </a:xfrm>
          <a:prstGeom prst="ellipse">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t>مناكب</a:t>
            </a:r>
            <a:endParaRPr lang="ar-SA" sz="2400" b="1" dirty="0"/>
          </a:p>
        </p:txBody>
      </p:sp>
      <p:sp>
        <p:nvSpPr>
          <p:cNvPr id="21" name="شكل بيضاوي 20"/>
          <p:cNvSpPr/>
          <p:nvPr/>
        </p:nvSpPr>
        <p:spPr>
          <a:xfrm>
            <a:off x="1928794" y="4786322"/>
            <a:ext cx="1857388" cy="500066"/>
          </a:xfrm>
          <a:prstGeom prst="ellipse">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sz="2400" b="1" dirty="0"/>
          </a:p>
        </p:txBody>
      </p:sp>
      <p:sp>
        <p:nvSpPr>
          <p:cNvPr id="22" name="شكل بيضاوي 21"/>
          <p:cNvSpPr/>
          <p:nvPr/>
        </p:nvSpPr>
        <p:spPr>
          <a:xfrm>
            <a:off x="5715008" y="6000768"/>
            <a:ext cx="1857388" cy="500066"/>
          </a:xfrm>
          <a:prstGeom prst="ellipse">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sz="2400" b="1" dirty="0"/>
          </a:p>
        </p:txBody>
      </p:sp>
      <p:sp>
        <p:nvSpPr>
          <p:cNvPr id="23" name="شكل بيضاوي 22"/>
          <p:cNvSpPr/>
          <p:nvPr/>
        </p:nvSpPr>
        <p:spPr>
          <a:xfrm>
            <a:off x="1857356" y="6072206"/>
            <a:ext cx="1857388" cy="500066"/>
          </a:xfrm>
          <a:prstGeom prst="ellipse">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sz="2400" b="1" dirty="0"/>
          </a:p>
        </p:txBody>
      </p:sp>
      <p:sp>
        <p:nvSpPr>
          <p:cNvPr id="24" name="مربع نص 23"/>
          <p:cNvSpPr txBox="1"/>
          <p:nvPr/>
        </p:nvSpPr>
        <p:spPr>
          <a:xfrm>
            <a:off x="2143108" y="4714884"/>
            <a:ext cx="1428760" cy="584775"/>
          </a:xfrm>
          <a:prstGeom prst="rect">
            <a:avLst/>
          </a:prstGeom>
          <a:noFill/>
        </p:spPr>
        <p:txBody>
          <a:bodyPr wrap="square" rtlCol="1">
            <a:spAutoFit/>
          </a:bodyPr>
          <a:lstStyle/>
          <a:p>
            <a:pPr algn="ctr"/>
            <a:r>
              <a:rPr lang="ar-SA" sz="3200" b="1" dirty="0" smtClean="0">
                <a:solidFill>
                  <a:srgbClr val="C00000"/>
                </a:solidFill>
              </a:rPr>
              <a:t>العقاب</a:t>
            </a:r>
            <a:endParaRPr lang="ar-SA" sz="3200" b="1" dirty="0">
              <a:solidFill>
                <a:srgbClr val="C00000"/>
              </a:solidFill>
            </a:endParaRPr>
          </a:p>
        </p:txBody>
      </p:sp>
      <p:sp>
        <p:nvSpPr>
          <p:cNvPr id="25" name="مربع نص 24"/>
          <p:cNvSpPr txBox="1"/>
          <p:nvPr/>
        </p:nvSpPr>
        <p:spPr>
          <a:xfrm>
            <a:off x="5929322" y="5987497"/>
            <a:ext cx="1428760" cy="584775"/>
          </a:xfrm>
          <a:prstGeom prst="rect">
            <a:avLst/>
          </a:prstGeom>
          <a:noFill/>
        </p:spPr>
        <p:txBody>
          <a:bodyPr wrap="square" rtlCol="1">
            <a:spAutoFit/>
          </a:bodyPr>
          <a:lstStyle/>
          <a:p>
            <a:pPr algn="ctr"/>
            <a:r>
              <a:rPr lang="ar-SA" sz="3200" b="1" dirty="0" smtClean="0">
                <a:solidFill>
                  <a:srgbClr val="C00000"/>
                </a:solidFill>
              </a:rPr>
              <a:t>المثالب</a:t>
            </a:r>
            <a:endParaRPr lang="ar-SA" sz="3200" b="1" dirty="0">
              <a:solidFill>
                <a:srgbClr val="C00000"/>
              </a:solidFill>
            </a:endParaRPr>
          </a:p>
        </p:txBody>
      </p:sp>
      <p:sp>
        <p:nvSpPr>
          <p:cNvPr id="26" name="مربع نص 25"/>
          <p:cNvSpPr txBox="1"/>
          <p:nvPr/>
        </p:nvSpPr>
        <p:spPr>
          <a:xfrm>
            <a:off x="2071670" y="6000768"/>
            <a:ext cx="1428760" cy="584775"/>
          </a:xfrm>
          <a:prstGeom prst="rect">
            <a:avLst/>
          </a:prstGeom>
          <a:noFill/>
        </p:spPr>
        <p:txBody>
          <a:bodyPr wrap="square" rtlCol="1">
            <a:spAutoFit/>
          </a:bodyPr>
          <a:lstStyle/>
          <a:p>
            <a:pPr algn="ctr"/>
            <a:r>
              <a:rPr lang="ar-SA" sz="3200" b="1" dirty="0" smtClean="0">
                <a:solidFill>
                  <a:srgbClr val="C00000"/>
                </a:solidFill>
              </a:rPr>
              <a:t>الجوزاء</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checkerboard(across)">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checkerboard(across)">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24" grpId="0"/>
      <p:bldP spid="25" grpId="0"/>
      <p:bldP spid="2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357158" y="142852"/>
            <a:ext cx="7358114"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أختار المعنى المناسب كما ورد في النص للكلمات التالية على غرار المثال:</a:t>
            </a:r>
          </a:p>
        </p:txBody>
      </p:sp>
      <p:sp>
        <p:nvSpPr>
          <p:cNvPr id="4" name="شكل بيضاوي 3"/>
          <p:cNvSpPr/>
          <p:nvPr/>
        </p:nvSpPr>
        <p:spPr>
          <a:xfrm>
            <a:off x="7429520"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ثالثاً</a:t>
            </a:r>
            <a:endParaRPr lang="ar-SA" sz="2000" b="1" dirty="0">
              <a:solidFill>
                <a:schemeClr val="tx1"/>
              </a:solidFill>
            </a:endParaRPr>
          </a:p>
        </p:txBody>
      </p:sp>
      <p:sp>
        <p:nvSpPr>
          <p:cNvPr id="5" name="مستطيل مستدير الزوايا 4"/>
          <p:cNvSpPr/>
          <p:nvPr/>
        </p:nvSpPr>
        <p:spPr>
          <a:xfrm>
            <a:off x="6215074" y="928670"/>
            <a:ext cx="2500330" cy="714380"/>
          </a:xfrm>
          <a:prstGeom prst="round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الآفاق:جمع أفق والأفق</a:t>
            </a:r>
            <a:endParaRPr lang="ar-SA" sz="2400" b="1" dirty="0">
              <a:solidFill>
                <a:schemeClr val="tx1"/>
              </a:solidFill>
            </a:endParaRPr>
          </a:p>
        </p:txBody>
      </p:sp>
      <p:sp>
        <p:nvSpPr>
          <p:cNvPr id="6" name="مستطيل مستدير الزوايا 5"/>
          <p:cNvSpPr/>
          <p:nvPr/>
        </p:nvSpPr>
        <p:spPr>
          <a:xfrm>
            <a:off x="6215074" y="1714488"/>
            <a:ext cx="2500330" cy="1928826"/>
          </a:xfrm>
          <a:prstGeom prst="round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1- الناحية.</a:t>
            </a:r>
          </a:p>
          <a:p>
            <a:pPr algn="ctr"/>
            <a:r>
              <a:rPr lang="ar-SA" sz="2000" b="1" dirty="0" smtClean="0">
                <a:solidFill>
                  <a:srgbClr val="262F13"/>
                </a:solidFill>
              </a:rPr>
              <a:t>2- خط دائري يرى فيه المشاهد أن السماء ملتقية بالأرض.</a:t>
            </a:r>
          </a:p>
          <a:p>
            <a:pPr algn="ctr"/>
            <a:r>
              <a:rPr lang="ar-SA" sz="2000" b="1" dirty="0" smtClean="0">
                <a:solidFill>
                  <a:schemeClr val="tx1"/>
                </a:solidFill>
              </a:rPr>
              <a:t>3- مدى الاطلاع</a:t>
            </a:r>
            <a:r>
              <a:rPr lang="ar-SA" dirty="0" smtClean="0"/>
              <a:t>.</a:t>
            </a:r>
            <a:endParaRPr lang="ar-SA" dirty="0"/>
          </a:p>
        </p:txBody>
      </p:sp>
      <p:sp>
        <p:nvSpPr>
          <p:cNvPr id="7" name="مستطيل مستدير الزوايا 6"/>
          <p:cNvSpPr/>
          <p:nvPr/>
        </p:nvSpPr>
        <p:spPr>
          <a:xfrm>
            <a:off x="3428992" y="928670"/>
            <a:ext cx="2500330" cy="714380"/>
          </a:xfrm>
          <a:prstGeom prst="round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فجازوا من جاز:</a:t>
            </a:r>
            <a:endParaRPr lang="ar-SA" sz="2400" b="1" dirty="0">
              <a:solidFill>
                <a:schemeClr val="tx1"/>
              </a:solidFill>
            </a:endParaRPr>
          </a:p>
        </p:txBody>
      </p:sp>
      <p:sp>
        <p:nvSpPr>
          <p:cNvPr id="8" name="مستطيل مستدير الزوايا 7"/>
          <p:cNvSpPr/>
          <p:nvPr/>
        </p:nvSpPr>
        <p:spPr>
          <a:xfrm>
            <a:off x="3428992" y="1714488"/>
            <a:ext cx="2500330" cy="1928826"/>
          </a:xfrm>
          <a:prstGeom prst="round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1- جاز القول:قبل ونفذ.</a:t>
            </a:r>
          </a:p>
          <a:p>
            <a:pPr algn="ctr"/>
            <a:r>
              <a:rPr lang="ar-SA" sz="2000" b="1" dirty="0" smtClean="0">
                <a:solidFill>
                  <a:schemeClr val="tx1"/>
                </a:solidFill>
              </a:rPr>
              <a:t>2- جاز العقد:نفذ ومضى على الصحة.</a:t>
            </a:r>
          </a:p>
          <a:p>
            <a:pPr algn="ctr"/>
            <a:r>
              <a:rPr lang="ar-SA" sz="2000" b="1" dirty="0" smtClean="0">
                <a:solidFill>
                  <a:schemeClr val="tx1"/>
                </a:solidFill>
              </a:rPr>
              <a:t>3- جاز الموضع:سار فيه وقطعه.</a:t>
            </a:r>
            <a:r>
              <a:rPr lang="ar-SA" dirty="0" smtClean="0"/>
              <a:t>.</a:t>
            </a:r>
            <a:endParaRPr lang="ar-SA" dirty="0"/>
          </a:p>
        </p:txBody>
      </p:sp>
      <p:sp>
        <p:nvSpPr>
          <p:cNvPr id="9" name="مستطيل مستدير الزوايا 8"/>
          <p:cNvSpPr/>
          <p:nvPr/>
        </p:nvSpPr>
        <p:spPr>
          <a:xfrm>
            <a:off x="642910" y="928670"/>
            <a:ext cx="2500330" cy="714380"/>
          </a:xfrm>
          <a:prstGeom prst="round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حلّق:</a:t>
            </a:r>
            <a:endParaRPr lang="ar-SA" sz="2400" b="1" dirty="0">
              <a:solidFill>
                <a:schemeClr val="tx1"/>
              </a:solidFill>
            </a:endParaRPr>
          </a:p>
        </p:txBody>
      </p:sp>
      <p:sp>
        <p:nvSpPr>
          <p:cNvPr id="10" name="مستطيل مستدير الزوايا 9"/>
          <p:cNvSpPr/>
          <p:nvPr/>
        </p:nvSpPr>
        <p:spPr>
          <a:xfrm>
            <a:off x="642910" y="1714488"/>
            <a:ext cx="2500330" cy="1928826"/>
          </a:xfrm>
          <a:prstGeom prst="round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1- حلق القمر:صارت حوله دائرة..</a:t>
            </a:r>
          </a:p>
          <a:p>
            <a:pPr algn="ctr"/>
            <a:r>
              <a:rPr lang="ar-SA" sz="2000" b="1" dirty="0" smtClean="0">
                <a:solidFill>
                  <a:schemeClr val="tx1"/>
                </a:solidFill>
              </a:rPr>
              <a:t>2- حلق الطائر:ارتفع في طيرانه واستدار.</a:t>
            </a:r>
          </a:p>
          <a:p>
            <a:pPr algn="ctr"/>
            <a:r>
              <a:rPr lang="ar-SA" sz="2000" b="1" dirty="0" smtClean="0">
                <a:solidFill>
                  <a:schemeClr val="tx1"/>
                </a:solidFill>
              </a:rPr>
              <a:t>3- حلق الإناء:بلغ ما فيه حلقه.</a:t>
            </a:r>
            <a:endParaRPr lang="ar-SA" dirty="0"/>
          </a:p>
        </p:txBody>
      </p:sp>
      <p:sp>
        <p:nvSpPr>
          <p:cNvPr id="11" name="مربع نص 10"/>
          <p:cNvSpPr txBox="1"/>
          <p:nvPr/>
        </p:nvSpPr>
        <p:spPr>
          <a:xfrm>
            <a:off x="357158" y="3643314"/>
            <a:ext cx="7500990"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أتعاون مع مجموعتي(مع الاستفادة من الإضاءة حول الأبيات1-4 )؛للإجابة عما يلي:</a:t>
            </a:r>
          </a:p>
        </p:txBody>
      </p:sp>
      <p:sp>
        <p:nvSpPr>
          <p:cNvPr id="12" name="شكل بيضاوي 11"/>
          <p:cNvSpPr/>
          <p:nvPr/>
        </p:nvSpPr>
        <p:spPr>
          <a:xfrm>
            <a:off x="7786710" y="3714752"/>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13" name="مستطيل مستدير الزوايا 12"/>
          <p:cNvSpPr/>
          <p:nvPr/>
        </p:nvSpPr>
        <p:spPr>
          <a:xfrm>
            <a:off x="1142976" y="4429132"/>
            <a:ext cx="6429420" cy="1857388"/>
          </a:xfrm>
          <a:prstGeom prst="roundRect">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يقول الشاعر:“وأبصر فيهم العجب العجابا“</a:t>
            </a:r>
          </a:p>
          <a:p>
            <a:pPr algn="ctr"/>
            <a:r>
              <a:rPr lang="ar-SA" sz="2400" b="1" dirty="0" smtClean="0">
                <a:solidFill>
                  <a:schemeClr val="tx1"/>
                </a:solidFill>
              </a:rPr>
              <a:t>1- عن أي شيء يعبر بقوله(العجب العجابا)؟</a:t>
            </a:r>
          </a:p>
          <a:p>
            <a:pPr algn="ctr"/>
            <a:r>
              <a:rPr lang="ar-SA" sz="2400" b="1" dirty="0" smtClean="0">
                <a:solidFill>
                  <a:schemeClr val="tx1"/>
                </a:solidFill>
              </a:rPr>
              <a:t>2- هل العجب له جسم،أم أنه إحساس؟</a:t>
            </a:r>
          </a:p>
          <a:p>
            <a:pPr algn="ctr"/>
            <a:r>
              <a:rPr lang="ar-SA" sz="2400" b="1" dirty="0" smtClean="0">
                <a:solidFill>
                  <a:schemeClr val="tx1"/>
                </a:solidFill>
              </a:rPr>
              <a:t>3- هل يبصر الشاعر العجب في الشباب،أم في أعمال الشباب؟</a:t>
            </a:r>
            <a:endParaRPr lang="ar-SA" sz="2400" b="1" dirty="0">
              <a:solidFill>
                <a:schemeClr val="tx1"/>
              </a:solidFill>
            </a:endParaRPr>
          </a:p>
        </p:txBody>
      </p:sp>
      <p:sp>
        <p:nvSpPr>
          <p:cNvPr id="14" name="شمس 13"/>
          <p:cNvSpPr/>
          <p:nvPr/>
        </p:nvSpPr>
        <p:spPr>
          <a:xfrm>
            <a:off x="6500826" y="4214818"/>
            <a:ext cx="1500198" cy="1000132"/>
          </a:xfrm>
          <a:prstGeom prst="sun">
            <a:avLst>
              <a:gd name="adj" fmla="val 17381"/>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b="1" dirty="0" smtClean="0"/>
              <a:t>شفهي</a:t>
            </a:r>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357158" y="142852"/>
            <a:ext cx="7500990"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أتعاون مع مجموعتي(مع الاستفادة من الإضاءة حول الأبيات5-7 )؛للإجابة عما يلي:</a:t>
            </a:r>
          </a:p>
        </p:txBody>
      </p:sp>
      <p:sp>
        <p:nvSpPr>
          <p:cNvPr id="4" name="شكل بيضاوي 3"/>
          <p:cNvSpPr/>
          <p:nvPr/>
        </p:nvSpPr>
        <p:spPr>
          <a:xfrm>
            <a:off x="7786710"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5" name="مستطيل مستدير الزوايا 4"/>
          <p:cNvSpPr/>
          <p:nvPr/>
        </p:nvSpPr>
        <p:spPr>
          <a:xfrm>
            <a:off x="1142976" y="928670"/>
            <a:ext cx="6429420" cy="1857388"/>
          </a:xfrm>
          <a:prstGeom prst="roundRect">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يقول الشاعر:“ترى في كل عاصمة شهابا“</a:t>
            </a:r>
          </a:p>
          <a:p>
            <a:pPr algn="ctr"/>
            <a:r>
              <a:rPr lang="ar-SA" sz="2400" b="1" dirty="0" smtClean="0">
                <a:solidFill>
                  <a:schemeClr val="tx1"/>
                </a:solidFill>
              </a:rPr>
              <a:t>1- ما معنى(شهابا)؟</a:t>
            </a:r>
          </a:p>
          <a:p>
            <a:pPr algn="ctr"/>
            <a:r>
              <a:rPr lang="ar-SA" sz="2400" b="1" dirty="0" smtClean="0">
                <a:solidFill>
                  <a:schemeClr val="tx1"/>
                </a:solidFill>
              </a:rPr>
              <a:t>2- ما الصورة التي نتخيلها من هذا التعبير؟</a:t>
            </a:r>
          </a:p>
          <a:p>
            <a:pPr algn="ctr"/>
            <a:r>
              <a:rPr lang="ar-SA" sz="2400" b="1" dirty="0" smtClean="0">
                <a:solidFill>
                  <a:schemeClr val="tx1"/>
                </a:solidFill>
              </a:rPr>
              <a:t>3- ما المعنى الذي تعبر عنه هذه الصورة؟</a:t>
            </a:r>
          </a:p>
          <a:p>
            <a:pPr algn="ctr"/>
            <a:r>
              <a:rPr lang="ar-SA" sz="2400" b="1" dirty="0" smtClean="0">
                <a:solidFill>
                  <a:schemeClr val="tx1"/>
                </a:solidFill>
              </a:rPr>
              <a:t>4- ما اللفظ الذي له أثر أكبر في هذا المعنى؟</a:t>
            </a:r>
            <a:endParaRPr lang="ar-SA" sz="2400" b="1" dirty="0">
              <a:solidFill>
                <a:schemeClr val="tx1"/>
              </a:solidFill>
            </a:endParaRPr>
          </a:p>
        </p:txBody>
      </p:sp>
      <p:sp>
        <p:nvSpPr>
          <p:cNvPr id="6" name="شمس 5"/>
          <p:cNvSpPr/>
          <p:nvPr/>
        </p:nvSpPr>
        <p:spPr>
          <a:xfrm>
            <a:off x="6500826" y="714356"/>
            <a:ext cx="1500198" cy="1000132"/>
          </a:xfrm>
          <a:prstGeom prst="sun">
            <a:avLst>
              <a:gd name="adj" fmla="val 17381"/>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b="1" dirty="0" smtClean="0"/>
              <a:t>شفهي</a:t>
            </a:r>
            <a:endParaRPr lang="ar-SA" b="1" dirty="0"/>
          </a:p>
        </p:txBody>
      </p:sp>
      <p:sp>
        <p:nvSpPr>
          <p:cNvPr id="7" name="مربع نص 6"/>
          <p:cNvSpPr txBox="1"/>
          <p:nvPr/>
        </p:nvSpPr>
        <p:spPr>
          <a:xfrm>
            <a:off x="285720" y="2857496"/>
            <a:ext cx="7643866" cy="1200329"/>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أتعاون مع من بجواري (مع الاستفادة من الإضاءة حول الأبيات8-10 )؛للإجابة عما يلي:</a:t>
            </a:r>
          </a:p>
          <a:p>
            <a:pPr algn="ctr"/>
            <a:r>
              <a:rPr lang="ar-SA" sz="2400" b="1" dirty="0" smtClean="0">
                <a:solidFill>
                  <a:schemeClr val="tx2">
                    <a:lumMod val="50000"/>
                  </a:schemeClr>
                </a:solidFill>
                <a:effectLst>
                  <a:glow rad="228600">
                    <a:schemeClr val="accent3">
                      <a:satMod val="175000"/>
                      <a:alpha val="40000"/>
                    </a:schemeClr>
                  </a:glow>
                </a:effectLst>
              </a:rPr>
              <a:t>1- المشاركة في إكمال الناقص من الأفكار:</a:t>
            </a:r>
          </a:p>
        </p:txBody>
      </p:sp>
      <p:sp>
        <p:nvSpPr>
          <p:cNvPr id="8" name="شكل بيضاوي 7"/>
          <p:cNvSpPr/>
          <p:nvPr/>
        </p:nvSpPr>
        <p:spPr>
          <a:xfrm>
            <a:off x="7786710" y="3143248"/>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ثالثاً</a:t>
            </a:r>
            <a:endParaRPr lang="ar-SA" sz="2000" b="1" dirty="0">
              <a:solidFill>
                <a:schemeClr val="tx1"/>
              </a:solidFill>
            </a:endParaRPr>
          </a:p>
        </p:txBody>
      </p:sp>
      <p:sp>
        <p:nvSpPr>
          <p:cNvPr id="11" name="مستطيل مستدير الزوايا 10"/>
          <p:cNvSpPr/>
          <p:nvPr/>
        </p:nvSpPr>
        <p:spPr>
          <a:xfrm>
            <a:off x="857224" y="4071942"/>
            <a:ext cx="7215238" cy="714380"/>
          </a:xfrm>
          <a:prstGeom prst="roundRect">
            <a:avLst>
              <a:gd name="adj" fmla="val 50000"/>
            </a:avLst>
          </a:prstGeom>
        </p:spPr>
        <p:style>
          <a:lnRef idx="1">
            <a:schemeClr val="accent6"/>
          </a:lnRef>
          <a:fillRef idx="2">
            <a:schemeClr val="accent6"/>
          </a:fillRef>
          <a:effectRef idx="1">
            <a:schemeClr val="accent6"/>
          </a:effectRef>
          <a:fontRef idx="minor">
            <a:schemeClr val="dk1"/>
          </a:fontRef>
        </p:style>
        <p:txBody>
          <a:bodyPr rtlCol="1" anchor="ctr"/>
          <a:lstStyle/>
          <a:p>
            <a:pPr algn="ctr">
              <a:buFontTx/>
              <a:buChar char="-"/>
            </a:pPr>
            <a:r>
              <a:rPr lang="ar-SA" sz="2400" b="1" dirty="0" smtClean="0">
                <a:solidFill>
                  <a:schemeClr val="tx1"/>
                </a:solidFill>
              </a:rPr>
              <a:t>همة الشباب العالية ترتفع بأعماله.</a:t>
            </a:r>
          </a:p>
          <a:p>
            <a:pPr algn="ctr">
              <a:buFontTx/>
              <a:buChar char="-"/>
            </a:pPr>
            <a:r>
              <a:rPr lang="ar-SA" sz="2400" b="1" dirty="0" smtClean="0">
                <a:solidFill>
                  <a:schemeClr val="tx1"/>
                </a:solidFill>
              </a:rPr>
              <a:t>- الهمة العالية......................................................</a:t>
            </a:r>
            <a:endParaRPr lang="ar-SA" sz="2400" b="1" dirty="0">
              <a:solidFill>
                <a:schemeClr val="tx1"/>
              </a:solidFill>
            </a:endParaRPr>
          </a:p>
        </p:txBody>
      </p:sp>
      <p:sp>
        <p:nvSpPr>
          <p:cNvPr id="16" name="مستطيل مستدير الزوايا 15"/>
          <p:cNvSpPr/>
          <p:nvPr/>
        </p:nvSpPr>
        <p:spPr>
          <a:xfrm>
            <a:off x="857224" y="5143512"/>
            <a:ext cx="7215238" cy="500066"/>
          </a:xfrm>
          <a:prstGeom prst="roundRect">
            <a:avLst>
              <a:gd name="adj" fmla="val 50000"/>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solidFill>
                  <a:schemeClr val="tx1"/>
                </a:solidFill>
              </a:rPr>
              <a:t>......................................................</a:t>
            </a:r>
            <a:endParaRPr lang="ar-SA" sz="2400" b="1" dirty="0">
              <a:solidFill>
                <a:schemeClr val="tx1"/>
              </a:solidFill>
            </a:endParaRPr>
          </a:p>
        </p:txBody>
      </p:sp>
      <p:sp>
        <p:nvSpPr>
          <p:cNvPr id="17" name="مربع نص 16"/>
          <p:cNvSpPr txBox="1"/>
          <p:nvPr/>
        </p:nvSpPr>
        <p:spPr>
          <a:xfrm>
            <a:off x="1142976" y="4786322"/>
            <a:ext cx="5929354"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2- تلخيص الأفكار السابقة في حدود سطر:</a:t>
            </a:r>
          </a:p>
        </p:txBody>
      </p:sp>
      <p:sp>
        <p:nvSpPr>
          <p:cNvPr id="18" name="مستطيل مستدير الزوايا 17"/>
          <p:cNvSpPr/>
          <p:nvPr/>
        </p:nvSpPr>
        <p:spPr>
          <a:xfrm>
            <a:off x="857224" y="6000768"/>
            <a:ext cx="7215238" cy="500066"/>
          </a:xfrm>
          <a:prstGeom prst="roundRect">
            <a:avLst>
              <a:gd name="adj" fmla="val 50000"/>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solidFill>
                  <a:schemeClr val="tx1"/>
                </a:solidFill>
              </a:rPr>
              <a:t>......................................................</a:t>
            </a:r>
            <a:endParaRPr lang="ar-SA" sz="2400" b="1" dirty="0">
              <a:solidFill>
                <a:schemeClr val="tx1"/>
              </a:solidFill>
            </a:endParaRPr>
          </a:p>
        </p:txBody>
      </p:sp>
      <p:sp>
        <p:nvSpPr>
          <p:cNvPr id="19" name="مربع نص 18"/>
          <p:cNvSpPr txBox="1"/>
          <p:nvPr/>
        </p:nvSpPr>
        <p:spPr>
          <a:xfrm>
            <a:off x="1142976" y="5643578"/>
            <a:ext cx="5929354"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3- اختصار التلخيص السابق في عنوان مناسب: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fltVal val="0"/>
                                          </p:val>
                                        </p:tav>
                                        <p:tav tm="100000">
                                          <p:val>
                                            <p:strVal val="#ppt_w"/>
                                          </p:val>
                                        </p:tav>
                                      </p:tavLst>
                                    </p:anim>
                                    <p:anim calcmode="lin" valueType="num">
                                      <p:cBhvr>
                                        <p:cTn id="12" dur="1000" fill="hold"/>
                                        <p:tgtEl>
                                          <p:spTgt spid="7"/>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1000" fill="hold"/>
                                        <p:tgtEl>
                                          <p:spTgt spid="17"/>
                                        </p:tgtEl>
                                        <p:attrNameLst>
                                          <p:attrName>ppt_w</p:attrName>
                                        </p:attrNameLst>
                                      </p:cBhvr>
                                      <p:tavLst>
                                        <p:tav tm="0">
                                          <p:val>
                                            <p:fltVal val="0"/>
                                          </p:val>
                                        </p:tav>
                                        <p:tav tm="100000">
                                          <p:val>
                                            <p:strVal val="#ppt_w"/>
                                          </p:val>
                                        </p:tav>
                                      </p:tavLst>
                                    </p:anim>
                                    <p:anim calcmode="lin" valueType="num">
                                      <p:cBhvr>
                                        <p:cTn id="16" dur="1000" fill="hold"/>
                                        <p:tgtEl>
                                          <p:spTgt spid="17"/>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000" fill="hold"/>
                                        <p:tgtEl>
                                          <p:spTgt spid="19"/>
                                        </p:tgtEl>
                                        <p:attrNameLst>
                                          <p:attrName>ppt_w</p:attrName>
                                        </p:attrNameLst>
                                      </p:cBhvr>
                                      <p:tavLst>
                                        <p:tav tm="0">
                                          <p:val>
                                            <p:fltVal val="0"/>
                                          </p:val>
                                        </p:tav>
                                        <p:tav tm="100000">
                                          <p:val>
                                            <p:strVal val="#ppt_w"/>
                                          </p:val>
                                        </p:tav>
                                      </p:tavLst>
                                    </p:anim>
                                    <p:anim calcmode="lin" valueType="num">
                                      <p:cBhvr>
                                        <p:cTn id="20" dur="1000" fill="hold"/>
                                        <p:tgtEl>
                                          <p:spTgt spid="1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17" grpId="0"/>
      <p:bldP spid="1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ستطيل مستدير الزوايا 2"/>
          <p:cNvSpPr/>
          <p:nvPr/>
        </p:nvSpPr>
        <p:spPr>
          <a:xfrm>
            <a:off x="857224" y="500042"/>
            <a:ext cx="7215238" cy="500066"/>
          </a:xfrm>
          <a:prstGeom prst="roundRect">
            <a:avLst>
              <a:gd name="adj" fmla="val 50000"/>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solidFill>
                  <a:schemeClr val="tx1"/>
                </a:solidFill>
              </a:rPr>
              <a:t>......................................................</a:t>
            </a:r>
            <a:endParaRPr lang="ar-SA" sz="2400" b="1" dirty="0">
              <a:solidFill>
                <a:schemeClr val="tx1"/>
              </a:solidFill>
            </a:endParaRPr>
          </a:p>
        </p:txBody>
      </p:sp>
      <p:sp>
        <p:nvSpPr>
          <p:cNvPr id="4" name="مربع نص 3"/>
          <p:cNvSpPr txBox="1"/>
          <p:nvPr/>
        </p:nvSpPr>
        <p:spPr>
          <a:xfrm>
            <a:off x="1142976" y="142852"/>
            <a:ext cx="5929354"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3- اختصار التلخيص السابق في عنوان مناسب:</a:t>
            </a:r>
          </a:p>
        </p:txBody>
      </p:sp>
      <p:sp>
        <p:nvSpPr>
          <p:cNvPr id="5" name="مربع نص 4"/>
          <p:cNvSpPr txBox="1"/>
          <p:nvPr/>
        </p:nvSpPr>
        <p:spPr>
          <a:xfrm>
            <a:off x="1142976" y="1000108"/>
            <a:ext cx="5929354" cy="2308324"/>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4- تأمل قول الشاعر:فيا عزم الشباب.........إلى آخر أبيات المجموعة الثالثة للإجابة عما يلي:</a:t>
            </a:r>
          </a:p>
          <a:p>
            <a:pPr algn="ctr"/>
            <a:r>
              <a:rPr lang="ar-SA" sz="2400" b="1" dirty="0" smtClean="0">
                <a:solidFill>
                  <a:schemeClr val="accent2">
                    <a:lumMod val="75000"/>
                  </a:schemeClr>
                </a:solidFill>
                <a:effectLst>
                  <a:glow rad="228600">
                    <a:schemeClr val="accent3">
                      <a:satMod val="175000"/>
                      <a:alpha val="40000"/>
                    </a:schemeClr>
                  </a:glow>
                </a:effectLst>
              </a:rPr>
              <a:t>أ-هل قصد الشاعر أن ينادي عزم الشباب؟</a:t>
            </a:r>
          </a:p>
          <a:p>
            <a:pPr algn="ctr"/>
            <a:r>
              <a:rPr lang="ar-SA" sz="2400" b="1" dirty="0" smtClean="0">
                <a:solidFill>
                  <a:schemeClr val="accent2">
                    <a:lumMod val="75000"/>
                  </a:schemeClr>
                </a:solidFill>
                <a:effectLst>
                  <a:glow rad="228600">
                    <a:schemeClr val="accent3">
                      <a:satMod val="175000"/>
                      <a:alpha val="40000"/>
                    </a:schemeClr>
                  </a:glow>
                </a:effectLst>
              </a:rPr>
              <a:t>ب-هل له قصد آخر؟مع التوضيح.</a:t>
            </a:r>
          </a:p>
          <a:p>
            <a:pPr algn="ctr"/>
            <a:r>
              <a:rPr lang="ar-SA" sz="2400" b="1" dirty="0" smtClean="0">
                <a:solidFill>
                  <a:schemeClr val="accent2">
                    <a:lumMod val="75000"/>
                  </a:schemeClr>
                </a:solidFill>
                <a:effectLst>
                  <a:glow rad="228600">
                    <a:schemeClr val="accent3">
                      <a:satMod val="175000"/>
                      <a:alpha val="40000"/>
                    </a:schemeClr>
                  </a:glow>
                </a:effectLst>
              </a:rPr>
              <a:t>ج-ما قيمة التعبير السابق في نقل فكرة وشعور الشاعر؟</a:t>
            </a:r>
          </a:p>
          <a:p>
            <a:pPr algn="ctr"/>
            <a:r>
              <a:rPr lang="ar-SA" sz="2400" b="1" dirty="0" smtClean="0">
                <a:solidFill>
                  <a:schemeClr val="accent2">
                    <a:lumMod val="75000"/>
                  </a:schemeClr>
                </a:solidFill>
                <a:effectLst>
                  <a:glow rad="228600">
                    <a:schemeClr val="accent3">
                      <a:satMod val="175000"/>
                      <a:alpha val="40000"/>
                    </a:schemeClr>
                  </a:glow>
                </a:effectLst>
              </a:rPr>
              <a:t>د-صياغة تعبير مشابه لما سبق؟</a:t>
            </a:r>
          </a:p>
        </p:txBody>
      </p:sp>
      <p:sp>
        <p:nvSpPr>
          <p:cNvPr id="6" name="مربع نص 5"/>
          <p:cNvSpPr txBox="1"/>
          <p:nvPr/>
        </p:nvSpPr>
        <p:spPr>
          <a:xfrm>
            <a:off x="4214810" y="3190659"/>
            <a:ext cx="2500330"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أكمل الناقص مما يلي:</a:t>
            </a:r>
          </a:p>
        </p:txBody>
      </p:sp>
      <p:sp>
        <p:nvSpPr>
          <p:cNvPr id="7" name="مخطط انسيابي: محطة طرفية 6"/>
          <p:cNvSpPr/>
          <p:nvPr/>
        </p:nvSpPr>
        <p:spPr>
          <a:xfrm rot="20488205">
            <a:off x="7838581" y="3145459"/>
            <a:ext cx="761556" cy="900245"/>
          </a:xfrm>
          <a:prstGeom prst="flowChartTerminator">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solidFill>
                  <a:schemeClr val="tx1"/>
                </a:solidFill>
              </a:rPr>
              <a:t>أتذوق</a:t>
            </a:r>
            <a:endParaRPr lang="ar-SA" b="1" dirty="0">
              <a:solidFill>
                <a:schemeClr val="tx1"/>
              </a:solidFill>
            </a:endParaRPr>
          </a:p>
        </p:txBody>
      </p:sp>
      <p:sp>
        <p:nvSpPr>
          <p:cNvPr id="8" name="شكل بيضاوي 7"/>
          <p:cNvSpPr/>
          <p:nvPr/>
        </p:nvSpPr>
        <p:spPr>
          <a:xfrm>
            <a:off x="6643702" y="3190659"/>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9" name="مخطط انسيابي: محطة طرفية 8"/>
          <p:cNvSpPr/>
          <p:nvPr/>
        </p:nvSpPr>
        <p:spPr>
          <a:xfrm>
            <a:off x="1285852" y="3643314"/>
            <a:ext cx="6215106" cy="500066"/>
          </a:xfrm>
          <a:prstGeom prst="flowChartTerminator">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l="100000" t="100000"/>
            </a:path>
            <a:tileRect r="-100000" b="-10000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فيا عزم الشباب إذا تعالى            وحلّق صاخباً يطوي السحابا</a:t>
            </a:r>
            <a:endParaRPr lang="ar-SA" sz="2000" b="1" dirty="0">
              <a:solidFill>
                <a:schemeClr val="tx1"/>
              </a:solidFill>
            </a:endParaRPr>
          </a:p>
        </p:txBody>
      </p:sp>
      <p:sp>
        <p:nvSpPr>
          <p:cNvPr id="10" name="مربع نص 9"/>
          <p:cNvSpPr txBox="1"/>
          <p:nvPr/>
        </p:nvSpPr>
        <p:spPr>
          <a:xfrm>
            <a:off x="642910" y="4202676"/>
            <a:ext cx="7500990" cy="830997"/>
          </a:xfrm>
          <a:prstGeom prst="rect">
            <a:avLst/>
          </a:prstGeom>
          <a:noFill/>
        </p:spPr>
        <p:txBody>
          <a:bodyPr wrap="square" rtlCol="1">
            <a:spAutoFit/>
          </a:bodyPr>
          <a:lstStyle/>
          <a:p>
            <a:pPr algn="ctr"/>
            <a:r>
              <a:rPr lang="ar-SA" sz="2400" b="1" dirty="0" smtClean="0"/>
              <a:t>1- الشاعر معجب بازدياد علو عزم الشباب،ولذلك نجد القيمة الكبيرة للفظ“........“في المعنى،فالتحليق لا يكون إلا.........  مكان الذي يقوم به.</a:t>
            </a:r>
            <a:endParaRPr lang="ar-SA" sz="2400" b="1" dirty="0"/>
          </a:p>
        </p:txBody>
      </p:sp>
      <p:sp>
        <p:nvSpPr>
          <p:cNvPr id="11" name="مربع نص 10"/>
          <p:cNvSpPr txBox="1"/>
          <p:nvPr/>
        </p:nvSpPr>
        <p:spPr>
          <a:xfrm>
            <a:off x="642910" y="5014753"/>
            <a:ext cx="7500990" cy="1569660"/>
          </a:xfrm>
          <a:prstGeom prst="rect">
            <a:avLst/>
          </a:prstGeom>
          <a:noFill/>
        </p:spPr>
        <p:txBody>
          <a:bodyPr wrap="square" rtlCol="1">
            <a:spAutoFit/>
          </a:bodyPr>
          <a:lstStyle/>
          <a:p>
            <a:pPr algn="ctr"/>
            <a:r>
              <a:rPr lang="ar-SA" sz="2400" b="1" dirty="0" smtClean="0"/>
              <a:t>2- ومثل ما سبق نجده في قوله:وذلك دون ما يرجو“العقابا“</a:t>
            </a:r>
          </a:p>
          <a:p>
            <a:pPr algn="ctr"/>
            <a:r>
              <a:rPr lang="ar-SA" sz="2400" b="1" dirty="0" smtClean="0"/>
              <a:t>فالشاعر يعبر عن.............................................؛ولذلك نجد القيمة الكبيرة للفظ (.......) في المعنى،حيث...................................................</a:t>
            </a:r>
            <a:endParaRPr lang="ar-SA" sz="2400" b="1" dirty="0"/>
          </a:p>
        </p:txBody>
      </p:sp>
      <p:sp>
        <p:nvSpPr>
          <p:cNvPr id="12" name="مربع نص 11"/>
          <p:cNvSpPr txBox="1"/>
          <p:nvPr/>
        </p:nvSpPr>
        <p:spPr>
          <a:xfrm>
            <a:off x="6643702" y="4500570"/>
            <a:ext cx="857256" cy="461665"/>
          </a:xfrm>
          <a:prstGeom prst="rect">
            <a:avLst/>
          </a:prstGeom>
          <a:noFill/>
        </p:spPr>
        <p:txBody>
          <a:bodyPr wrap="square" rtlCol="1">
            <a:spAutoFit/>
          </a:bodyPr>
          <a:lstStyle/>
          <a:p>
            <a:pPr algn="ctr"/>
            <a:r>
              <a:rPr lang="ar-SA" sz="2400" b="1" dirty="0" smtClean="0">
                <a:solidFill>
                  <a:srgbClr val="C00000"/>
                </a:solidFill>
              </a:rPr>
              <a:t>حلّق</a:t>
            </a:r>
            <a:endParaRPr lang="ar-SA" sz="2400" b="1" dirty="0">
              <a:solidFill>
                <a:srgbClr val="C00000"/>
              </a:solidFill>
            </a:endParaRPr>
          </a:p>
        </p:txBody>
      </p:sp>
      <p:sp>
        <p:nvSpPr>
          <p:cNvPr id="13" name="مربع نص 12"/>
          <p:cNvSpPr txBox="1"/>
          <p:nvPr/>
        </p:nvSpPr>
        <p:spPr>
          <a:xfrm>
            <a:off x="2643174" y="4500570"/>
            <a:ext cx="990608" cy="461665"/>
          </a:xfrm>
          <a:prstGeom prst="rect">
            <a:avLst/>
          </a:prstGeom>
          <a:noFill/>
        </p:spPr>
        <p:txBody>
          <a:bodyPr wrap="square" rtlCol="1">
            <a:spAutoFit/>
          </a:bodyPr>
          <a:lstStyle/>
          <a:p>
            <a:pPr algn="ctr"/>
            <a:r>
              <a:rPr lang="ar-SA" sz="2400" b="1" dirty="0" smtClean="0">
                <a:solidFill>
                  <a:srgbClr val="C00000"/>
                </a:solidFill>
              </a:rPr>
              <a:t>بارتفاع</a:t>
            </a:r>
            <a:endParaRPr lang="ar-SA" sz="2400" b="1" dirty="0">
              <a:solidFill>
                <a:srgbClr val="C00000"/>
              </a:solidFill>
            </a:endParaRPr>
          </a:p>
        </p:txBody>
      </p:sp>
      <p:sp>
        <p:nvSpPr>
          <p:cNvPr id="14" name="مربع نص 13"/>
          <p:cNvSpPr txBox="1"/>
          <p:nvPr/>
        </p:nvSpPr>
        <p:spPr>
          <a:xfrm>
            <a:off x="2500298" y="5286388"/>
            <a:ext cx="3857652" cy="461665"/>
          </a:xfrm>
          <a:prstGeom prst="rect">
            <a:avLst/>
          </a:prstGeom>
          <a:noFill/>
        </p:spPr>
        <p:txBody>
          <a:bodyPr wrap="square" rtlCol="1">
            <a:spAutoFit/>
          </a:bodyPr>
          <a:lstStyle/>
          <a:p>
            <a:pPr algn="ctr"/>
            <a:r>
              <a:rPr lang="ar-SA" sz="2400" b="1" dirty="0" smtClean="0">
                <a:solidFill>
                  <a:srgbClr val="C00000"/>
                </a:solidFill>
              </a:rPr>
              <a:t>حل الصعوبات وتسليمها بعزم الثياب</a:t>
            </a:r>
            <a:endParaRPr lang="ar-SA" sz="2400" b="1" dirty="0">
              <a:solidFill>
                <a:srgbClr val="C00000"/>
              </a:solidFill>
            </a:endParaRPr>
          </a:p>
        </p:txBody>
      </p:sp>
      <p:sp>
        <p:nvSpPr>
          <p:cNvPr id="15" name="مربع نص 14"/>
          <p:cNvSpPr txBox="1"/>
          <p:nvPr/>
        </p:nvSpPr>
        <p:spPr>
          <a:xfrm>
            <a:off x="428596" y="6000768"/>
            <a:ext cx="5643602" cy="461665"/>
          </a:xfrm>
          <a:prstGeom prst="rect">
            <a:avLst/>
          </a:prstGeom>
          <a:noFill/>
        </p:spPr>
        <p:txBody>
          <a:bodyPr wrap="square" rtlCol="1">
            <a:spAutoFit/>
          </a:bodyPr>
          <a:lstStyle/>
          <a:p>
            <a:pPr algn="ctr"/>
            <a:r>
              <a:rPr lang="ar-SA" sz="2400" b="1" dirty="0" smtClean="0">
                <a:solidFill>
                  <a:srgbClr val="C00000"/>
                </a:solidFill>
              </a:rPr>
              <a:t>تشير إلى تسهيل كل مرتقي بعزم الشاب الملتزم الواثق</a:t>
            </a:r>
            <a:endParaRPr lang="ar-SA" sz="2400" b="1" dirty="0">
              <a:solidFill>
                <a:srgbClr val="C00000"/>
              </a:solidFill>
            </a:endParaRPr>
          </a:p>
        </p:txBody>
      </p:sp>
      <p:sp>
        <p:nvSpPr>
          <p:cNvPr id="16" name="مربع نص 15"/>
          <p:cNvSpPr txBox="1"/>
          <p:nvPr/>
        </p:nvSpPr>
        <p:spPr>
          <a:xfrm>
            <a:off x="3500430" y="5681979"/>
            <a:ext cx="857256" cy="461665"/>
          </a:xfrm>
          <a:prstGeom prst="rect">
            <a:avLst/>
          </a:prstGeom>
          <a:noFill/>
        </p:spPr>
        <p:txBody>
          <a:bodyPr wrap="square" rtlCol="1">
            <a:spAutoFit/>
          </a:bodyPr>
          <a:lstStyle/>
          <a:p>
            <a:pPr algn="ctr"/>
            <a:r>
              <a:rPr lang="ar-SA" sz="2400" b="1" dirty="0" smtClean="0">
                <a:solidFill>
                  <a:srgbClr val="C00000"/>
                </a:solidFill>
              </a:rPr>
              <a:t>ذلل</a:t>
            </a:r>
            <a:endParaRPr lang="ar-SA"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diamond(in)">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diamond(in)">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diamond(in)">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8" presetClass="entr" presetSubtype="16"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diamond(in)">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ntr" presetSubtype="16"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diamond(in)">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2" grpId="0"/>
      <p:bldP spid="13" grpId="0"/>
      <p:bldP spid="14" grpId="0"/>
      <p:bldP spid="15"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1928794" y="428604"/>
            <a:ext cx="5500726"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أصف الصور التي أتخيلها في قول الشاعر:</a:t>
            </a:r>
          </a:p>
        </p:txBody>
      </p:sp>
      <p:sp>
        <p:nvSpPr>
          <p:cNvPr id="4" name="شكل بيضاوي 3"/>
          <p:cNvSpPr/>
          <p:nvPr/>
        </p:nvSpPr>
        <p:spPr>
          <a:xfrm>
            <a:off x="7000892" y="500042"/>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6" name="مخطط انسيابي: محطة طرفية 5"/>
          <p:cNvSpPr/>
          <p:nvPr/>
        </p:nvSpPr>
        <p:spPr>
          <a:xfrm>
            <a:off x="1571604" y="1071546"/>
            <a:ext cx="6429420" cy="1285884"/>
          </a:xfrm>
          <a:prstGeom prst="flowChartTerminator">
            <a:avLst/>
          </a:prstGeom>
          <a:solidFill>
            <a:schemeClr val="accent2">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فيا عزم الشباب إذا تعالى     وحلّق صاخباً يطوي السحاب وهــزّ مناكب الجوزاء هزاً    وذّلل دون مـــا يـرجو العقابا</a:t>
            </a:r>
            <a:endParaRPr lang="ar-SA" sz="2400" b="1" dirty="0">
              <a:solidFill>
                <a:schemeClr val="tx1"/>
              </a:solidFill>
            </a:endParaRPr>
          </a:p>
        </p:txBody>
      </p:sp>
      <p:sp>
        <p:nvSpPr>
          <p:cNvPr id="7" name="مربع نص 6"/>
          <p:cNvSpPr txBox="1"/>
          <p:nvPr/>
        </p:nvSpPr>
        <p:spPr>
          <a:xfrm>
            <a:off x="1928794" y="3357562"/>
            <a:ext cx="5500726"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أستخرج من النص تركيباً أعجبني.</a:t>
            </a:r>
          </a:p>
        </p:txBody>
      </p:sp>
      <p:sp>
        <p:nvSpPr>
          <p:cNvPr id="8" name="شكل بيضاوي 7"/>
          <p:cNvSpPr/>
          <p:nvPr/>
        </p:nvSpPr>
        <p:spPr>
          <a:xfrm>
            <a:off x="7000892" y="342900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ثالثاً</a:t>
            </a:r>
            <a:endParaRPr lang="ar-SA" sz="2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fltVal val="0"/>
                                          </p:val>
                                        </p:tav>
                                        <p:tav tm="100000">
                                          <p:val>
                                            <p:strVal val="#ppt_w"/>
                                          </p:val>
                                        </p:tav>
                                      </p:tavLst>
                                    </p:anim>
                                    <p:anim calcmode="lin" valueType="num">
                                      <p:cBhvr>
                                        <p:cTn id="12" dur="1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451917" y="190381"/>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1</a:t>
            </a:r>
          </a:p>
          <a:p>
            <a:pPr algn="ctr"/>
            <a:endParaRPr lang="ar-SA" sz="2000" b="1" dirty="0">
              <a:solidFill>
                <a:schemeClr val="tx1"/>
              </a:solidFill>
            </a:endParaRPr>
          </a:p>
        </p:txBody>
      </p:sp>
      <p:sp>
        <p:nvSpPr>
          <p:cNvPr id="4" name="مربع نص 3"/>
          <p:cNvSpPr txBox="1"/>
          <p:nvPr/>
        </p:nvSpPr>
        <p:spPr>
          <a:xfrm>
            <a:off x="428596" y="252691"/>
            <a:ext cx="7000924" cy="461665"/>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أشير( </a:t>
            </a:r>
            <a:r>
              <a:rPr lang="ar-SA" sz="2400" b="1" dirty="0" smtClean="0">
                <a:solidFill>
                  <a:schemeClr val="tx2">
                    <a:lumMod val="75000"/>
                  </a:schemeClr>
                </a:solidFill>
                <a:effectLst>
                  <a:glow rad="63500">
                    <a:schemeClr val="accent6">
                      <a:satMod val="175000"/>
                      <a:alpha val="40000"/>
                    </a:schemeClr>
                  </a:glow>
                </a:effectLst>
                <a:sym typeface="Wingdings"/>
              </a:rPr>
              <a:t></a:t>
            </a:r>
            <a:r>
              <a:rPr lang="ar-SA" sz="2400" b="1" dirty="0" smtClean="0">
                <a:solidFill>
                  <a:schemeClr val="tx2">
                    <a:lumMod val="75000"/>
                  </a:schemeClr>
                </a:solidFill>
                <a:effectLst>
                  <a:glow rad="63500">
                    <a:schemeClr val="accent6">
                      <a:satMod val="175000"/>
                      <a:alpha val="40000"/>
                    </a:schemeClr>
                  </a:glow>
                </a:effectLst>
              </a:rPr>
              <a:t>)إلى المعنى الذي أختاره لكل كلمة حسب ورودها في النص:</a:t>
            </a:r>
            <a:endParaRPr lang="ar-SA" sz="2400" b="1" dirty="0">
              <a:solidFill>
                <a:schemeClr val="tx2">
                  <a:lumMod val="75000"/>
                </a:schemeClr>
              </a:solidFill>
              <a:effectLst>
                <a:glow rad="63500">
                  <a:schemeClr val="accent6">
                    <a:satMod val="175000"/>
                    <a:alpha val="40000"/>
                  </a:schemeClr>
                </a:glow>
              </a:effectLst>
            </a:endParaRPr>
          </a:p>
        </p:txBody>
      </p:sp>
      <p:graphicFrame>
        <p:nvGraphicFramePr>
          <p:cNvPr id="5" name="جدول 4"/>
          <p:cNvGraphicFramePr>
            <a:graphicFrameLocks noGrp="1"/>
          </p:cNvGraphicFramePr>
          <p:nvPr/>
        </p:nvGraphicFramePr>
        <p:xfrm>
          <a:off x="5500694" y="728650"/>
          <a:ext cx="1643074" cy="457200"/>
        </p:xfrm>
        <a:graphic>
          <a:graphicData uri="http://schemas.openxmlformats.org/drawingml/2006/table">
            <a:tbl>
              <a:tblPr rtl="1" firstRow="1" bandRow="1">
                <a:tableStyleId>{5C22544A-7EE6-4342-B048-85BDC9FD1C3A}</a:tableStyleId>
              </a:tblPr>
              <a:tblGrid>
                <a:gridCol w="1643074"/>
              </a:tblGrid>
              <a:tr h="370840">
                <a:tc>
                  <a:txBody>
                    <a:bodyPr/>
                    <a:lstStyle/>
                    <a:p>
                      <a:pPr algn="ctr" rtl="1"/>
                      <a:r>
                        <a:rPr lang="ar-SA" sz="2400" dirty="0" smtClean="0">
                          <a:solidFill>
                            <a:schemeClr val="tx1"/>
                          </a:solidFill>
                        </a:rPr>
                        <a:t>ينتزعون </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bl>
          </a:graphicData>
        </a:graphic>
      </p:graphicFrame>
      <p:graphicFrame>
        <p:nvGraphicFramePr>
          <p:cNvPr id="6" name="جدول 5"/>
          <p:cNvGraphicFramePr>
            <a:graphicFrameLocks noGrp="1"/>
          </p:cNvGraphicFramePr>
          <p:nvPr/>
        </p:nvGraphicFramePr>
        <p:xfrm>
          <a:off x="4572000" y="1228716"/>
          <a:ext cx="3714776" cy="914400"/>
        </p:xfrm>
        <a:graphic>
          <a:graphicData uri="http://schemas.openxmlformats.org/drawingml/2006/table">
            <a:tbl>
              <a:tblPr rtl="1" firstRow="1" bandRow="1">
                <a:tableStyleId>{5C22544A-7EE6-4342-B048-85BDC9FD1C3A}</a:tableStyleId>
              </a:tblPr>
              <a:tblGrid>
                <a:gridCol w="3714776"/>
              </a:tblGrid>
              <a:tr h="370840">
                <a:tc>
                  <a:txBody>
                    <a:bodyPr/>
                    <a:lstStyle/>
                    <a:p>
                      <a:pPr algn="ctr" rtl="1"/>
                      <a:r>
                        <a:rPr lang="ar-SA" sz="2400" dirty="0" smtClean="0">
                          <a:solidFill>
                            <a:schemeClr val="tx1"/>
                          </a:solidFill>
                        </a:rPr>
                        <a:t>انتزع</a:t>
                      </a:r>
                      <a:r>
                        <a:rPr lang="ar-SA" sz="2400" baseline="0" dirty="0" smtClean="0">
                          <a:solidFill>
                            <a:schemeClr val="tx1"/>
                          </a:solidFill>
                        </a:rPr>
                        <a:t> الشيء:اقتلعه(     )</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370840">
                <a:tc>
                  <a:txBody>
                    <a:bodyPr/>
                    <a:lstStyle/>
                    <a:p>
                      <a:pPr algn="ctr" rtl="1"/>
                      <a:r>
                        <a:rPr lang="ar-SA" sz="2400" b="1" kern="1200" baseline="0" dirty="0" smtClean="0">
                          <a:solidFill>
                            <a:schemeClr val="tx1"/>
                          </a:solidFill>
                          <a:latin typeface="+mn-lt"/>
                          <a:ea typeface="+mn-ea"/>
                          <a:cs typeface="+mn-cs"/>
                        </a:rPr>
                        <a:t>انتزع الشيء:استلبه(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bl>
          </a:graphicData>
        </a:graphic>
      </p:graphicFrame>
      <p:graphicFrame>
        <p:nvGraphicFramePr>
          <p:cNvPr id="7" name="جدول 6"/>
          <p:cNvGraphicFramePr>
            <a:graphicFrameLocks noGrp="1"/>
          </p:cNvGraphicFramePr>
          <p:nvPr/>
        </p:nvGraphicFramePr>
        <p:xfrm>
          <a:off x="1571604" y="714356"/>
          <a:ext cx="1643074" cy="457200"/>
        </p:xfrm>
        <a:graphic>
          <a:graphicData uri="http://schemas.openxmlformats.org/drawingml/2006/table">
            <a:tbl>
              <a:tblPr rtl="1" firstRow="1" bandRow="1">
                <a:tableStyleId>{5C22544A-7EE6-4342-B048-85BDC9FD1C3A}</a:tableStyleId>
              </a:tblPr>
              <a:tblGrid>
                <a:gridCol w="1643074"/>
              </a:tblGrid>
              <a:tr h="370840">
                <a:tc>
                  <a:txBody>
                    <a:bodyPr/>
                    <a:lstStyle/>
                    <a:p>
                      <a:pPr algn="ctr" rtl="1"/>
                      <a:r>
                        <a:rPr lang="ar-SA" sz="2400" dirty="0" smtClean="0">
                          <a:solidFill>
                            <a:schemeClr val="tx1"/>
                          </a:solidFill>
                        </a:rPr>
                        <a:t>عنيت</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bl>
          </a:graphicData>
        </a:graphic>
      </p:graphicFrame>
      <p:graphicFrame>
        <p:nvGraphicFramePr>
          <p:cNvPr id="8" name="جدول 7"/>
          <p:cNvGraphicFramePr>
            <a:graphicFrameLocks noGrp="1"/>
          </p:cNvGraphicFramePr>
          <p:nvPr/>
        </p:nvGraphicFramePr>
        <p:xfrm>
          <a:off x="642910" y="1214422"/>
          <a:ext cx="3714776" cy="914400"/>
        </p:xfrm>
        <a:graphic>
          <a:graphicData uri="http://schemas.openxmlformats.org/drawingml/2006/table">
            <a:tbl>
              <a:tblPr rtl="1" firstRow="1" bandRow="1">
                <a:tableStyleId>{5C22544A-7EE6-4342-B048-85BDC9FD1C3A}</a:tableStyleId>
              </a:tblPr>
              <a:tblGrid>
                <a:gridCol w="3714776"/>
              </a:tblGrid>
              <a:tr h="370840">
                <a:tc>
                  <a:txBody>
                    <a:bodyPr/>
                    <a:lstStyle/>
                    <a:p>
                      <a:pPr algn="ctr" rtl="1"/>
                      <a:r>
                        <a:rPr lang="ar-SA" sz="2400" dirty="0" smtClean="0">
                          <a:solidFill>
                            <a:schemeClr val="tx1"/>
                          </a:solidFill>
                        </a:rPr>
                        <a:t>عنى به الأمر</a:t>
                      </a:r>
                      <a:r>
                        <a:rPr lang="ar-SA" sz="2400" baseline="0" dirty="0" smtClean="0">
                          <a:solidFill>
                            <a:schemeClr val="tx1"/>
                          </a:solidFill>
                        </a:rPr>
                        <a:t>:نزل(     )</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370840">
                <a:tc>
                  <a:txBody>
                    <a:bodyPr/>
                    <a:lstStyle/>
                    <a:p>
                      <a:pPr algn="ctr" rtl="1"/>
                      <a:r>
                        <a:rPr lang="ar-SA" sz="2400" b="1" kern="1200" baseline="0" dirty="0" smtClean="0">
                          <a:solidFill>
                            <a:schemeClr val="tx1"/>
                          </a:solidFill>
                          <a:latin typeface="+mn-lt"/>
                          <a:ea typeface="+mn-ea"/>
                          <a:cs typeface="+mn-cs"/>
                        </a:rPr>
                        <a:t>عنى بالقول:قصد(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bl>
          </a:graphicData>
        </a:graphic>
      </p:graphicFrame>
      <p:sp>
        <p:nvSpPr>
          <p:cNvPr id="9" name="مربع نص 8"/>
          <p:cNvSpPr txBox="1"/>
          <p:nvPr/>
        </p:nvSpPr>
        <p:spPr>
          <a:xfrm>
            <a:off x="5072066" y="1214422"/>
            <a:ext cx="714380"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sz="2800" b="1" dirty="0">
              <a:solidFill>
                <a:srgbClr val="C00000"/>
              </a:solidFill>
            </a:endParaRPr>
          </a:p>
        </p:txBody>
      </p:sp>
      <p:sp>
        <p:nvSpPr>
          <p:cNvPr id="10" name="مربع نص 9"/>
          <p:cNvSpPr txBox="1"/>
          <p:nvPr/>
        </p:nvSpPr>
        <p:spPr>
          <a:xfrm>
            <a:off x="1357290" y="1643050"/>
            <a:ext cx="714380"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sz="2800" b="1" dirty="0">
              <a:solidFill>
                <a:srgbClr val="C00000"/>
              </a:solidFill>
            </a:endParaRPr>
          </a:p>
        </p:txBody>
      </p:sp>
      <p:sp>
        <p:nvSpPr>
          <p:cNvPr id="11" name="مربع نص 10"/>
          <p:cNvSpPr txBox="1"/>
          <p:nvPr/>
        </p:nvSpPr>
        <p:spPr>
          <a:xfrm>
            <a:off x="642910" y="2214554"/>
            <a:ext cx="7572428" cy="4154984"/>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أ/قال الشاعر في الشباب المتنافسين في المعالي:</a:t>
            </a:r>
          </a:p>
          <a:p>
            <a:pPr algn="ctr"/>
            <a:r>
              <a:rPr lang="ar-SA" sz="2400" b="1" dirty="0" smtClean="0">
                <a:solidFill>
                  <a:schemeClr val="tx2">
                    <a:lumMod val="75000"/>
                  </a:schemeClr>
                </a:solidFill>
                <a:effectLst>
                  <a:glow rad="63500">
                    <a:schemeClr val="accent6">
                      <a:satMod val="175000"/>
                      <a:alpha val="40000"/>
                    </a:schemeClr>
                  </a:glow>
                </a:effectLst>
              </a:rPr>
              <a:t>مضوا يتواثبون إلى مداها     وينتزعون حقهم غلابا</a:t>
            </a:r>
          </a:p>
          <a:p>
            <a:pPr algn="ctr"/>
            <a:r>
              <a:rPr lang="ar-SA" sz="2400" b="1" dirty="0" smtClean="0">
                <a:solidFill>
                  <a:schemeClr val="tx2">
                    <a:lumMod val="75000"/>
                  </a:schemeClr>
                </a:solidFill>
                <a:effectLst>
                  <a:glow rad="63500">
                    <a:schemeClr val="accent6">
                      <a:satMod val="175000"/>
                      <a:alpha val="40000"/>
                    </a:schemeClr>
                  </a:glow>
                </a:effectLst>
              </a:rPr>
              <a:t>إذا قلنا:إن مجال المنافسة هو العلم،يمكن الإجابة عن التساؤلات التالية:</a:t>
            </a:r>
          </a:p>
          <a:p>
            <a:pPr algn="ctr"/>
            <a:r>
              <a:rPr lang="ar-SA" sz="2400" b="1" dirty="0" smtClean="0">
                <a:solidFill>
                  <a:srgbClr val="020406"/>
                </a:solidFill>
                <a:effectLst>
                  <a:glow rad="63500">
                    <a:schemeClr val="accent6">
                      <a:satMod val="175000"/>
                      <a:alpha val="40000"/>
                    </a:schemeClr>
                  </a:glow>
                </a:effectLst>
              </a:rPr>
              <a:t>*ما الحق الذي ينتزعه الشباب؟</a:t>
            </a:r>
          </a:p>
          <a:p>
            <a:pPr algn="ctr"/>
            <a:r>
              <a:rPr lang="ar-SA" sz="2400" b="1" dirty="0" smtClean="0">
                <a:solidFill>
                  <a:srgbClr val="020406"/>
                </a:solidFill>
                <a:effectLst>
                  <a:glow rad="63500">
                    <a:schemeClr val="accent6">
                      <a:satMod val="175000"/>
                      <a:alpha val="40000"/>
                    </a:schemeClr>
                  </a:glow>
                </a:effectLst>
              </a:rPr>
              <a:t>*ما الفرق بين“ينتزعون“و“يأخذون“؟</a:t>
            </a:r>
          </a:p>
          <a:p>
            <a:pPr algn="ctr"/>
            <a:r>
              <a:rPr lang="ar-SA" sz="2400" b="1" dirty="0" smtClean="0">
                <a:solidFill>
                  <a:srgbClr val="020406"/>
                </a:solidFill>
                <a:effectLst>
                  <a:glow rad="63500">
                    <a:schemeClr val="accent6">
                      <a:satMod val="175000"/>
                      <a:alpha val="40000"/>
                    </a:schemeClr>
                  </a:glow>
                </a:effectLst>
              </a:rPr>
              <a:t>مما قاله الشاعر:“شباب جزيرتي وصقور سربي“</a:t>
            </a:r>
          </a:p>
          <a:p>
            <a:pPr algn="ctr"/>
            <a:r>
              <a:rPr lang="ar-SA" sz="2400" b="1" dirty="0" smtClean="0">
                <a:solidFill>
                  <a:srgbClr val="020406"/>
                </a:solidFill>
                <a:effectLst>
                  <a:glow rad="63500">
                    <a:schemeClr val="accent6">
                      <a:satMod val="175000"/>
                      <a:alpha val="40000"/>
                    </a:schemeClr>
                  </a:glow>
                </a:effectLst>
              </a:rPr>
              <a:t>*ما الوصف الذي وصف به الشاعر الشباب؟</a:t>
            </a:r>
          </a:p>
          <a:p>
            <a:pPr algn="ctr"/>
            <a:r>
              <a:rPr lang="ar-SA" sz="2400" b="1" dirty="0" smtClean="0">
                <a:solidFill>
                  <a:srgbClr val="020406"/>
                </a:solidFill>
                <a:effectLst>
                  <a:glow rad="63500">
                    <a:schemeClr val="accent6">
                      <a:satMod val="175000"/>
                      <a:alpha val="40000"/>
                    </a:schemeClr>
                  </a:glow>
                </a:effectLst>
              </a:rPr>
              <a:t>*ما المعنى الذي يريده بهذا الوصف؟</a:t>
            </a:r>
          </a:p>
          <a:p>
            <a:pPr algn="ctr"/>
            <a:r>
              <a:rPr lang="ar-SA" sz="2400" b="1" dirty="0" smtClean="0">
                <a:solidFill>
                  <a:srgbClr val="020406"/>
                </a:solidFill>
                <a:effectLst>
                  <a:glow rad="63500">
                    <a:schemeClr val="accent6">
                      <a:satMod val="175000"/>
                      <a:alpha val="40000"/>
                    </a:schemeClr>
                  </a:glow>
                </a:effectLst>
              </a:rPr>
              <a:t>*ما الكلمة الأكثر أهمية في التعبير عن المعنى السابق؟</a:t>
            </a:r>
          </a:p>
          <a:p>
            <a:pPr algn="ctr"/>
            <a:r>
              <a:rPr lang="ar-SA" sz="2400" b="1" dirty="0" smtClean="0">
                <a:solidFill>
                  <a:srgbClr val="020406"/>
                </a:solidFill>
                <a:effectLst>
                  <a:glow rad="63500">
                    <a:schemeClr val="accent6">
                      <a:satMod val="175000"/>
                      <a:alpha val="40000"/>
                    </a:schemeClr>
                  </a:glow>
                </a:effectLst>
              </a:rPr>
              <a:t>*ماذا يحدث لو حذفناها؟</a:t>
            </a:r>
          </a:p>
          <a:p>
            <a:pPr algn="ctr"/>
            <a:r>
              <a:rPr lang="ar-SA" sz="2400" b="1" dirty="0" smtClean="0">
                <a:solidFill>
                  <a:srgbClr val="020406"/>
                </a:solidFill>
                <a:effectLst>
                  <a:glow rad="63500">
                    <a:schemeClr val="accent6">
                      <a:satMod val="175000"/>
                      <a:alpha val="40000"/>
                    </a:schemeClr>
                  </a:glow>
                </a:effectLst>
              </a:rPr>
              <a:t>*صُغ جملة أدبية بها لفظ له أثر كبير في معناها وضع خطاً تحت هذا اللفظ؟</a:t>
            </a:r>
          </a:p>
        </p:txBody>
      </p:sp>
      <p:sp>
        <p:nvSpPr>
          <p:cNvPr id="12" name="تمرير أفقي 11"/>
          <p:cNvSpPr/>
          <p:nvPr/>
        </p:nvSpPr>
        <p:spPr>
          <a:xfrm rot="21091942">
            <a:off x="7666231" y="2190645"/>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2</a:t>
            </a:r>
          </a:p>
          <a:p>
            <a:pPr algn="ctr"/>
            <a:endParaRPr lang="ar-SA" sz="2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trips(downLef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3">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1214414" y="181253"/>
            <a:ext cx="7000924" cy="461665"/>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 أختار عنواناً للأبيات 1،2،3،4 مما يلي،وأشير إليه بـ(  </a:t>
            </a:r>
            <a:r>
              <a:rPr lang="ar-SA" sz="2400" b="1" dirty="0" smtClean="0">
                <a:solidFill>
                  <a:schemeClr val="tx2">
                    <a:lumMod val="75000"/>
                  </a:schemeClr>
                </a:solidFill>
                <a:effectLst>
                  <a:glow rad="63500">
                    <a:schemeClr val="accent6">
                      <a:satMod val="175000"/>
                      <a:alpha val="40000"/>
                    </a:schemeClr>
                  </a:glow>
                </a:effectLst>
                <a:sym typeface="Wingdings"/>
              </a:rPr>
              <a:t></a:t>
            </a:r>
            <a:r>
              <a:rPr lang="ar-SA" sz="2400" b="1" dirty="0" smtClean="0">
                <a:solidFill>
                  <a:schemeClr val="tx2">
                    <a:lumMod val="75000"/>
                  </a:schemeClr>
                </a:solidFill>
                <a:effectLst>
                  <a:glow rad="63500">
                    <a:schemeClr val="accent6">
                      <a:satMod val="175000"/>
                      <a:alpha val="40000"/>
                    </a:schemeClr>
                  </a:glow>
                </a:effectLst>
              </a:rPr>
              <a:t> ):</a:t>
            </a:r>
            <a:endParaRPr lang="ar-SA" sz="2400" b="1" dirty="0">
              <a:solidFill>
                <a:schemeClr val="tx2">
                  <a:lumMod val="75000"/>
                </a:schemeClr>
              </a:solidFill>
              <a:effectLst>
                <a:glow rad="63500">
                  <a:schemeClr val="accent6">
                    <a:satMod val="175000"/>
                    <a:alpha val="40000"/>
                  </a:schemeClr>
                </a:glow>
              </a:effectLst>
            </a:endParaRPr>
          </a:p>
        </p:txBody>
      </p:sp>
      <p:sp>
        <p:nvSpPr>
          <p:cNvPr id="4" name="زاوية مطوية 3"/>
          <p:cNvSpPr/>
          <p:nvPr/>
        </p:nvSpPr>
        <p:spPr>
          <a:xfrm>
            <a:off x="5929322" y="714356"/>
            <a:ext cx="2428892" cy="642942"/>
          </a:xfrm>
          <a:prstGeom prst="foldedCorner">
            <a:avLst>
              <a:gd name="adj" fmla="val 50000"/>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dirty="0" smtClean="0"/>
          </a:p>
          <a:p>
            <a:pPr algn="ctr"/>
            <a:r>
              <a:rPr lang="ar-SA" sz="2400" b="1" dirty="0" smtClean="0">
                <a:solidFill>
                  <a:schemeClr val="tx1"/>
                </a:solidFill>
              </a:rPr>
              <a:t> تحية للشباب(     )</a:t>
            </a:r>
            <a:endParaRPr lang="ar-SA" sz="2400" b="1" dirty="0">
              <a:solidFill>
                <a:schemeClr val="tx1"/>
              </a:solidFill>
            </a:endParaRPr>
          </a:p>
        </p:txBody>
      </p:sp>
      <p:sp>
        <p:nvSpPr>
          <p:cNvPr id="5" name="زاوية مطوية 4"/>
          <p:cNvSpPr/>
          <p:nvPr/>
        </p:nvSpPr>
        <p:spPr>
          <a:xfrm>
            <a:off x="3286116" y="714356"/>
            <a:ext cx="2428892" cy="642942"/>
          </a:xfrm>
          <a:prstGeom prst="foldedCorner">
            <a:avLst>
              <a:gd name="adj" fmla="val 50000"/>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dirty="0" smtClean="0"/>
          </a:p>
          <a:p>
            <a:pPr algn="ctr"/>
            <a:r>
              <a:rPr lang="ar-SA" sz="2400" b="1" dirty="0" smtClean="0">
                <a:solidFill>
                  <a:schemeClr val="tx1"/>
                </a:solidFill>
              </a:rPr>
              <a:t> شبابنا الشجعان(     )</a:t>
            </a:r>
            <a:endParaRPr lang="ar-SA" sz="2400" b="1" dirty="0">
              <a:solidFill>
                <a:schemeClr val="tx1"/>
              </a:solidFill>
            </a:endParaRPr>
          </a:p>
        </p:txBody>
      </p:sp>
      <p:sp>
        <p:nvSpPr>
          <p:cNvPr id="6" name="زاوية مطوية 5"/>
          <p:cNvSpPr/>
          <p:nvPr/>
        </p:nvSpPr>
        <p:spPr>
          <a:xfrm>
            <a:off x="642910" y="714356"/>
            <a:ext cx="2428892" cy="642942"/>
          </a:xfrm>
          <a:prstGeom prst="foldedCorner">
            <a:avLst>
              <a:gd name="adj" fmla="val 50000"/>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dirty="0" smtClean="0"/>
          </a:p>
          <a:p>
            <a:pPr algn="ctr"/>
            <a:r>
              <a:rPr lang="ar-SA" sz="2400" b="1" dirty="0" smtClean="0">
                <a:solidFill>
                  <a:schemeClr val="tx1"/>
                </a:solidFill>
              </a:rPr>
              <a:t> اعتزاز وافتخار(     )</a:t>
            </a:r>
            <a:endParaRPr lang="ar-SA" sz="2400" b="1" dirty="0">
              <a:solidFill>
                <a:schemeClr val="tx1"/>
              </a:solidFill>
            </a:endParaRPr>
          </a:p>
        </p:txBody>
      </p:sp>
      <p:sp>
        <p:nvSpPr>
          <p:cNvPr id="7" name="مربع نص 6"/>
          <p:cNvSpPr txBox="1"/>
          <p:nvPr/>
        </p:nvSpPr>
        <p:spPr>
          <a:xfrm>
            <a:off x="6000760" y="762640"/>
            <a:ext cx="928694"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sz="2800" b="1" dirty="0">
              <a:solidFill>
                <a:srgbClr val="C00000"/>
              </a:solidFill>
            </a:endParaRPr>
          </a:p>
        </p:txBody>
      </p:sp>
      <p:sp>
        <p:nvSpPr>
          <p:cNvPr id="8" name="مستطيل مستدير الزوايا 7"/>
          <p:cNvSpPr/>
          <p:nvPr/>
        </p:nvSpPr>
        <p:spPr>
          <a:xfrm>
            <a:off x="1500166" y="1571612"/>
            <a:ext cx="5929354" cy="571504"/>
          </a:xfrm>
          <a:prstGeom prst="roundRect">
            <a:avLst/>
          </a:prstGeom>
          <a:solidFill>
            <a:schemeClr val="accent3">
              <a:lumMod val="75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ويمكنني وضع عنوان آخر  هو............................. </a:t>
            </a:r>
            <a:endParaRPr lang="ar-SA" sz="2400" b="1" dirty="0">
              <a:solidFill>
                <a:schemeClr val="tx1"/>
              </a:solidFill>
            </a:endParaRPr>
          </a:p>
        </p:txBody>
      </p:sp>
      <p:sp>
        <p:nvSpPr>
          <p:cNvPr id="9" name="مربع نص 8"/>
          <p:cNvSpPr txBox="1"/>
          <p:nvPr/>
        </p:nvSpPr>
        <p:spPr>
          <a:xfrm>
            <a:off x="714348" y="2203590"/>
            <a:ext cx="7572428" cy="1200329"/>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أ/أشرح الأبيات(11-13) شرحاً أدبياً. </a:t>
            </a:r>
          </a:p>
          <a:p>
            <a:pPr algn="ctr"/>
            <a:r>
              <a:rPr lang="ar-SA" sz="2400" b="1" dirty="0" smtClean="0">
                <a:solidFill>
                  <a:schemeClr val="tx2">
                    <a:lumMod val="75000"/>
                  </a:schemeClr>
                </a:solidFill>
                <a:effectLst>
                  <a:glow rad="63500">
                    <a:schemeClr val="accent6">
                      <a:satMod val="175000"/>
                      <a:alpha val="40000"/>
                    </a:schemeClr>
                  </a:glow>
                </a:effectLst>
              </a:rPr>
              <a:t>ب/أستخرج صورتين جميلتين من النص.</a:t>
            </a:r>
          </a:p>
          <a:p>
            <a:pPr algn="ctr"/>
            <a:r>
              <a:rPr lang="ar-SA" sz="2400" b="1" dirty="0" smtClean="0">
                <a:solidFill>
                  <a:schemeClr val="tx2">
                    <a:lumMod val="75000"/>
                  </a:schemeClr>
                </a:solidFill>
                <a:effectLst>
                  <a:glow rad="63500">
                    <a:schemeClr val="accent6">
                      <a:satMod val="175000"/>
                      <a:alpha val="40000"/>
                    </a:schemeClr>
                  </a:glow>
                </a:effectLst>
              </a:rPr>
              <a:t>ج-أعبر عن سلوك يعجبني من الشباب(من خلال تصوير جميل في تعبيري): </a:t>
            </a:r>
            <a:endParaRPr lang="ar-SA" sz="2400" b="1" dirty="0">
              <a:solidFill>
                <a:schemeClr val="tx2">
                  <a:lumMod val="75000"/>
                </a:schemeClr>
              </a:solidFill>
              <a:effectLst>
                <a:glow rad="63500">
                  <a:schemeClr val="accent6">
                    <a:satMod val="175000"/>
                    <a:alpha val="40000"/>
                  </a:schemeClr>
                </a:glow>
              </a:effectLst>
            </a:endParaRPr>
          </a:p>
        </p:txBody>
      </p:sp>
      <p:sp>
        <p:nvSpPr>
          <p:cNvPr id="10" name="تمرير أفقي 9"/>
          <p:cNvSpPr/>
          <p:nvPr/>
        </p:nvSpPr>
        <p:spPr>
          <a:xfrm rot="21091942">
            <a:off x="7335685" y="2141280"/>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3</a:t>
            </a:r>
          </a:p>
          <a:p>
            <a:pPr algn="ctr"/>
            <a:endParaRPr lang="ar-SA" sz="2000" b="1" dirty="0">
              <a:solidFill>
                <a:schemeClr val="tx1"/>
              </a:solidFill>
            </a:endParaRPr>
          </a:p>
        </p:txBody>
      </p:sp>
      <p:sp>
        <p:nvSpPr>
          <p:cNvPr id="11" name="تمرير أفقي 10"/>
          <p:cNvSpPr/>
          <p:nvPr/>
        </p:nvSpPr>
        <p:spPr>
          <a:xfrm rot="21091942">
            <a:off x="7451917" y="3490646"/>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4</a:t>
            </a:r>
          </a:p>
          <a:p>
            <a:pPr algn="ctr"/>
            <a:endParaRPr lang="ar-SA" sz="2000" b="1" dirty="0">
              <a:solidFill>
                <a:schemeClr val="tx1"/>
              </a:solidFill>
            </a:endParaRPr>
          </a:p>
        </p:txBody>
      </p:sp>
      <p:sp>
        <p:nvSpPr>
          <p:cNvPr id="12" name="مربع نص 11"/>
          <p:cNvSpPr txBox="1"/>
          <p:nvPr/>
        </p:nvSpPr>
        <p:spPr>
          <a:xfrm>
            <a:off x="357158" y="3714752"/>
            <a:ext cx="7572428" cy="1692771"/>
          </a:xfrm>
          <a:prstGeom prst="rect">
            <a:avLst/>
          </a:prstGeom>
          <a:noFill/>
        </p:spPr>
        <p:txBody>
          <a:bodyPr wrap="square" rtlCol="1">
            <a:spAutoFit/>
          </a:bodyPr>
          <a:lstStyle/>
          <a:p>
            <a:pPr algn="ctr"/>
            <a:r>
              <a:rPr lang="ar-SA" sz="2400" b="1" u="sng" dirty="0" smtClean="0">
                <a:solidFill>
                  <a:srgbClr val="C00000"/>
                </a:solidFill>
                <a:effectLst>
                  <a:glow rad="63500">
                    <a:schemeClr val="accent6">
                      <a:satMod val="175000"/>
                      <a:alpha val="40000"/>
                    </a:schemeClr>
                  </a:glow>
                </a:effectLst>
              </a:rPr>
              <a:t>(حيّا الشاعر فئة من الشباب وحجب التحية عن أخرى)</a:t>
            </a:r>
          </a:p>
          <a:p>
            <a:pPr algn="ctr"/>
            <a:endParaRPr lang="ar-SA" sz="2400" b="1" dirty="0" smtClean="0">
              <a:solidFill>
                <a:schemeClr val="tx2">
                  <a:lumMod val="75000"/>
                </a:schemeClr>
              </a:solidFill>
              <a:effectLst>
                <a:glow rad="63500">
                  <a:schemeClr val="accent6">
                    <a:satMod val="175000"/>
                    <a:alpha val="40000"/>
                  </a:schemeClr>
                </a:glow>
              </a:effectLst>
            </a:endParaRPr>
          </a:p>
          <a:p>
            <a:pPr algn="ctr"/>
            <a:r>
              <a:rPr lang="ar-SA" sz="2800" b="1" dirty="0" smtClean="0">
                <a:solidFill>
                  <a:schemeClr val="tx2">
                    <a:lumMod val="75000"/>
                  </a:schemeClr>
                </a:solidFill>
                <a:effectLst>
                  <a:glow rad="63500">
                    <a:schemeClr val="accent6">
                      <a:satMod val="175000"/>
                      <a:alpha val="40000"/>
                    </a:schemeClr>
                  </a:glow>
                </a:effectLst>
              </a:rPr>
              <a:t>كيف تكون ممن يستحقون التحية؟وكيف تساهم في استطلاع أمثال من حُجبت عنهم التحية؟</a:t>
            </a:r>
            <a:endParaRPr lang="ar-SA" sz="2800" b="1" dirty="0">
              <a:solidFill>
                <a:schemeClr val="tx2">
                  <a:lumMod val="75000"/>
                </a:schemeClr>
              </a:solidFill>
              <a:effectLst>
                <a:glow rad="63500">
                  <a:schemeClr val="accent6">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ircle(in)">
                                      <p:cBhvr>
                                        <p:cTn id="7"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800" b="1" dirty="0" smtClean="0">
                <a:solidFill>
                  <a:schemeClr val="tx1"/>
                </a:solidFill>
                <a:effectLst>
                  <a:glow rad="228600">
                    <a:schemeClr val="accent3">
                      <a:satMod val="175000"/>
                      <a:alpha val="40000"/>
                    </a:schemeClr>
                  </a:glow>
                </a:effectLst>
              </a:rPr>
              <a:t>الألف اللينة في آخر الحروف</a:t>
            </a:r>
            <a:endParaRPr lang="ar-SA" sz="8800" b="1" dirty="0">
              <a:solidFill>
                <a:schemeClr val="tx1"/>
              </a:solidFill>
              <a:effectLst>
                <a:glow rad="228600">
                  <a:schemeClr val="accent3">
                    <a:satMod val="175000"/>
                    <a:alpha val="40000"/>
                  </a:schemeClr>
                </a:glow>
              </a:effectLst>
            </a:endParaRPr>
          </a:p>
        </p:txBody>
      </p:sp>
      <p:sp>
        <p:nvSpPr>
          <p:cNvPr id="4" name="سحابة 3"/>
          <p:cNvSpPr/>
          <p:nvPr/>
        </p:nvSpPr>
        <p:spPr>
          <a:xfrm>
            <a:off x="5500694" y="571480"/>
            <a:ext cx="2428892" cy="714380"/>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effectLst>
                  <a:glow rad="228600">
                    <a:schemeClr val="accent3">
                      <a:satMod val="175000"/>
                      <a:alpha val="40000"/>
                    </a:schemeClr>
                  </a:glow>
                </a:effectLst>
              </a:rPr>
              <a:t>الرسم الإملائي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785786" y="117439"/>
            <a:ext cx="7383081"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4)أستخرج من النصين أوصافاً،ثم أضعها في جمل من عندي تتناسب مع الصورتين:</a:t>
            </a:r>
            <a:endParaRPr lang="ar-SA" sz="2800" b="1" dirty="0">
              <a:solidFill>
                <a:schemeClr val="tx2">
                  <a:lumMod val="50000"/>
                </a:schemeClr>
              </a:solidFill>
              <a:effectLst>
                <a:glow rad="228600">
                  <a:schemeClr val="accent3">
                    <a:satMod val="175000"/>
                    <a:alpha val="40000"/>
                  </a:schemeClr>
                </a:glow>
              </a:effectLst>
            </a:endParaRPr>
          </a:p>
        </p:txBody>
      </p:sp>
      <p:sp>
        <p:nvSpPr>
          <p:cNvPr id="4" name="مستطيل مستدير الزوايا 3"/>
          <p:cNvSpPr/>
          <p:nvPr/>
        </p:nvSpPr>
        <p:spPr>
          <a:xfrm>
            <a:off x="6072198" y="1071546"/>
            <a:ext cx="1785950" cy="4286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الأوصاف</a:t>
            </a:r>
            <a:endParaRPr lang="ar-SA" sz="2800" b="1" dirty="0"/>
          </a:p>
        </p:txBody>
      </p:sp>
      <p:sp>
        <p:nvSpPr>
          <p:cNvPr id="5" name="مستطيل مستدير الزوايا 4"/>
          <p:cNvSpPr/>
          <p:nvPr/>
        </p:nvSpPr>
        <p:spPr>
          <a:xfrm>
            <a:off x="2214546" y="1071546"/>
            <a:ext cx="1785950" cy="4286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الجُمل</a:t>
            </a:r>
            <a:endParaRPr lang="ar-SA" b="1" dirty="0"/>
          </a:p>
        </p:txBody>
      </p:sp>
      <p:sp>
        <p:nvSpPr>
          <p:cNvPr id="6" name="مستطيل مستدير الزوايا 5"/>
          <p:cNvSpPr/>
          <p:nvPr/>
        </p:nvSpPr>
        <p:spPr>
          <a:xfrm>
            <a:off x="6072198" y="1571612"/>
            <a:ext cx="1785950" cy="4286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البهيج</a:t>
            </a:r>
            <a:endParaRPr lang="ar-SA" sz="2800" b="1" dirty="0"/>
          </a:p>
        </p:txBody>
      </p:sp>
      <p:sp>
        <p:nvSpPr>
          <p:cNvPr id="7" name="مستطيل مستدير الزوايا 6"/>
          <p:cNvSpPr/>
          <p:nvPr/>
        </p:nvSpPr>
        <p:spPr>
          <a:xfrm>
            <a:off x="428596" y="1571612"/>
            <a:ext cx="4857784" cy="4286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000" b="1" dirty="0" smtClean="0"/>
              <a:t>مجالسة الصحبة الصالحة مما يدخل البهجة في النفس</a:t>
            </a:r>
            <a:endParaRPr lang="ar-SA" sz="1400" b="1" dirty="0"/>
          </a:p>
        </p:txBody>
      </p:sp>
      <p:sp>
        <p:nvSpPr>
          <p:cNvPr id="8" name="مستطيل مستدير الزوايا 7"/>
          <p:cNvSpPr/>
          <p:nvPr/>
        </p:nvSpPr>
        <p:spPr>
          <a:xfrm>
            <a:off x="6072198" y="2071678"/>
            <a:ext cx="1785950" cy="4286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800" b="1" dirty="0"/>
          </a:p>
        </p:txBody>
      </p:sp>
      <p:sp>
        <p:nvSpPr>
          <p:cNvPr id="9" name="مستطيل مستدير الزوايا 8"/>
          <p:cNvSpPr/>
          <p:nvPr/>
        </p:nvSpPr>
        <p:spPr>
          <a:xfrm>
            <a:off x="428596" y="2071678"/>
            <a:ext cx="4857784" cy="4286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1400" b="1" dirty="0"/>
          </a:p>
        </p:txBody>
      </p:sp>
      <p:sp>
        <p:nvSpPr>
          <p:cNvPr id="10" name="مستطيل مستدير الزوايا 9"/>
          <p:cNvSpPr/>
          <p:nvPr/>
        </p:nvSpPr>
        <p:spPr>
          <a:xfrm>
            <a:off x="6072198" y="2571744"/>
            <a:ext cx="1785950" cy="4286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800" b="1" dirty="0"/>
          </a:p>
        </p:txBody>
      </p:sp>
      <p:sp>
        <p:nvSpPr>
          <p:cNvPr id="11" name="مستطيل مستدير الزوايا 10"/>
          <p:cNvSpPr/>
          <p:nvPr/>
        </p:nvSpPr>
        <p:spPr>
          <a:xfrm>
            <a:off x="428596" y="2571744"/>
            <a:ext cx="4857784" cy="4286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1400" b="1" dirty="0"/>
          </a:p>
        </p:txBody>
      </p:sp>
      <p:sp>
        <p:nvSpPr>
          <p:cNvPr id="12" name="مستطيل مستدير الزوايا 11"/>
          <p:cNvSpPr/>
          <p:nvPr/>
        </p:nvSpPr>
        <p:spPr>
          <a:xfrm>
            <a:off x="6072198" y="3071810"/>
            <a:ext cx="1785950" cy="4286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800" b="1" dirty="0"/>
          </a:p>
        </p:txBody>
      </p:sp>
      <p:sp>
        <p:nvSpPr>
          <p:cNvPr id="13" name="مستطيل مستدير الزوايا 12"/>
          <p:cNvSpPr/>
          <p:nvPr/>
        </p:nvSpPr>
        <p:spPr>
          <a:xfrm>
            <a:off x="428596" y="3071810"/>
            <a:ext cx="4857784" cy="4286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1400" b="1" dirty="0"/>
          </a:p>
        </p:txBody>
      </p:sp>
      <p:sp>
        <p:nvSpPr>
          <p:cNvPr id="14" name="سحابة 13"/>
          <p:cNvSpPr/>
          <p:nvPr/>
        </p:nvSpPr>
        <p:spPr>
          <a:xfrm>
            <a:off x="7500958" y="3571876"/>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15" name="مربع نص 14"/>
          <p:cNvSpPr txBox="1"/>
          <p:nvPr/>
        </p:nvSpPr>
        <p:spPr>
          <a:xfrm>
            <a:off x="500034" y="3548722"/>
            <a:ext cx="7072362" cy="1384995"/>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أتعاون مع من بجواري؛لتصنيف الكلمات التالية صنفين حسب نطق آخرها:</a:t>
            </a:r>
          </a:p>
          <a:p>
            <a:pPr algn="ctr"/>
            <a:r>
              <a:rPr lang="ar-SA" sz="2800" b="1" dirty="0" smtClean="0">
                <a:solidFill>
                  <a:schemeClr val="tx2">
                    <a:lumMod val="50000"/>
                  </a:schemeClr>
                </a:solidFill>
                <a:effectLst>
                  <a:glow rad="228600">
                    <a:schemeClr val="accent3">
                      <a:satMod val="175000"/>
                      <a:alpha val="40000"/>
                    </a:schemeClr>
                  </a:glow>
                </a:effectLst>
              </a:rPr>
              <a:t>الدجى،الداعي،الراعي،الرضا،الحمى،الواعي</a:t>
            </a:r>
            <a:endParaRPr lang="ar-SA" sz="2800" b="1" dirty="0">
              <a:solidFill>
                <a:schemeClr val="tx2">
                  <a:lumMod val="50000"/>
                </a:schemeClr>
              </a:solidFill>
              <a:effectLst>
                <a:glow rad="228600">
                  <a:schemeClr val="accent3">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1000" fill="hold"/>
                                        <p:tgtEl>
                                          <p:spTgt spid="14"/>
                                        </p:tgtEl>
                                        <p:attrNameLst>
                                          <p:attrName>ppt_w</p:attrName>
                                        </p:attrNameLst>
                                      </p:cBhvr>
                                      <p:tavLst>
                                        <p:tav tm="0">
                                          <p:val>
                                            <p:fltVal val="0"/>
                                          </p:val>
                                        </p:tav>
                                        <p:tav tm="100000">
                                          <p:val>
                                            <p:strVal val="#ppt_w"/>
                                          </p:val>
                                        </p:tav>
                                      </p:tavLst>
                                    </p:anim>
                                    <p:anim calcmode="lin" valueType="num">
                                      <p:cBhvr>
                                        <p:cTn id="16" dur="1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animBg="1"/>
      <p:bldP spid="1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714348" y="233204"/>
            <a:ext cx="7929618" cy="6124754"/>
          </a:xfrm>
          <a:prstGeom prst="rect">
            <a:avLst/>
          </a:prstGeom>
          <a:noFill/>
        </p:spPr>
        <p:txBody>
          <a:bodyPr wrap="square" rtlCol="1">
            <a:spAutoFit/>
          </a:bodyPr>
          <a:lstStyle/>
          <a:p>
            <a:pPr>
              <a:buFont typeface="Arial" pitchFamily="34" charset="0"/>
              <a:buChar char="•"/>
            </a:pPr>
            <a:r>
              <a:rPr lang="ar-SA" sz="2800" b="1" dirty="0" smtClean="0">
                <a:solidFill>
                  <a:schemeClr val="accent6">
                    <a:lumMod val="50000"/>
                  </a:schemeClr>
                </a:solidFill>
              </a:rPr>
              <a:t>خالد:</a:t>
            </a:r>
            <a:r>
              <a:rPr lang="ar-SA" sz="2800" b="1" dirty="0" smtClean="0"/>
              <a:t>هل تعلم يا معاذ أن الألف اللينة تكون في وسط الكلمة أو آخرها وتكون في الأسماء والأفعال والحروف؟</a:t>
            </a:r>
          </a:p>
          <a:p>
            <a:pPr>
              <a:buFont typeface="Arial" pitchFamily="34" charset="0"/>
              <a:buChar char="•"/>
            </a:pPr>
            <a:r>
              <a:rPr lang="ar-SA" sz="2800" b="1" dirty="0" smtClean="0">
                <a:solidFill>
                  <a:schemeClr val="accent2">
                    <a:lumMod val="50000"/>
                  </a:schemeClr>
                </a:solidFill>
              </a:rPr>
              <a:t>معاذ:</a:t>
            </a:r>
            <a:r>
              <a:rPr lang="ar-SA" sz="2800" b="1" dirty="0" smtClean="0"/>
              <a:t>نعم،أعلم ذلك،ولكن ليست هنالك مشكلة في كتابة الألف اللينة في وسط الكلمة؛لأنها تكتب ألفاً قائمة.</a:t>
            </a:r>
          </a:p>
          <a:p>
            <a:pPr>
              <a:buFont typeface="Arial" pitchFamily="34" charset="0"/>
              <a:buChar char="•"/>
            </a:pPr>
            <a:r>
              <a:rPr lang="ar-SA" sz="2800" b="1" dirty="0" smtClean="0">
                <a:solidFill>
                  <a:schemeClr val="accent6">
                    <a:lumMod val="50000"/>
                  </a:schemeClr>
                </a:solidFill>
              </a:rPr>
              <a:t>خالد:</a:t>
            </a:r>
            <a:r>
              <a:rPr lang="ar-SA" sz="2800" b="1" dirty="0" smtClean="0"/>
              <a:t>ماذا تقصد بالتوسط هنا؟</a:t>
            </a:r>
          </a:p>
          <a:p>
            <a:pPr>
              <a:buFont typeface="Arial" pitchFamily="34" charset="0"/>
              <a:buChar char="•"/>
            </a:pPr>
            <a:r>
              <a:rPr lang="ar-SA" sz="2800" b="1" dirty="0" smtClean="0">
                <a:solidFill>
                  <a:schemeClr val="accent2">
                    <a:lumMod val="50000"/>
                  </a:schemeClr>
                </a:solidFill>
              </a:rPr>
              <a:t>معاذ:</a:t>
            </a:r>
            <a:r>
              <a:rPr lang="ar-SA" sz="2800" b="1" dirty="0" smtClean="0"/>
              <a:t>أقصد به مثل الذي نلحظه في(باع،شارع،صام،سامي،أمجاد،فتاك،عصاك،علام،إلام،ينساك،يخشاني).</a:t>
            </a:r>
          </a:p>
          <a:p>
            <a:pPr>
              <a:buFont typeface="Arial" pitchFamily="34" charset="0"/>
              <a:buChar char="•"/>
            </a:pPr>
            <a:r>
              <a:rPr lang="ar-SA" sz="2800" b="1" dirty="0" smtClean="0">
                <a:solidFill>
                  <a:schemeClr val="accent6">
                    <a:lumMod val="50000"/>
                  </a:schemeClr>
                </a:solidFill>
              </a:rPr>
              <a:t>خالد:</a:t>
            </a:r>
            <a:r>
              <a:rPr lang="ar-SA" sz="2800" b="1" dirty="0" smtClean="0"/>
              <a:t>نعم،يا معاذ،لقد عرفت التوسط في وحدة سابقة،ولكن أوافقك القول أنه ليست هناك مشكلة في كتابة الألف في وسط الكلمة،وأعتقد أن الألف اللينة المتطرفة هي التي تشكل مشكلة؛لذا يجب علينا أن ندرسها في الحروف،والأفعال والأسماء،وسندرس في هذه الوحدة الألف اللينة(المقصورة)في الحروف.</a:t>
            </a:r>
          </a:p>
          <a:p>
            <a:pPr>
              <a:buFont typeface="Arial" pitchFamily="34" charset="0"/>
              <a:buChar char="•"/>
            </a:pPr>
            <a:r>
              <a:rPr lang="ar-SA" sz="2800" b="1" dirty="0" smtClean="0">
                <a:solidFill>
                  <a:schemeClr val="accent2">
                    <a:lumMod val="50000"/>
                  </a:schemeClr>
                </a:solidFill>
              </a:rPr>
              <a:t>معاذ:</a:t>
            </a:r>
            <a:r>
              <a:rPr lang="ar-SA" sz="2800" b="1" dirty="0" smtClean="0"/>
              <a:t>توكلنا على الله.</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785786" y="214290"/>
            <a:ext cx="7072362"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أقرأ العبارات التالية،وأتأمل الكلمات الملونة لأجيب وفق المطلوب:</a:t>
            </a:r>
          </a:p>
        </p:txBody>
      </p:sp>
      <p:sp>
        <p:nvSpPr>
          <p:cNvPr id="4" name="شكل بيضاوي 3"/>
          <p:cNvSpPr/>
          <p:nvPr/>
        </p:nvSpPr>
        <p:spPr>
          <a:xfrm>
            <a:off x="7786710"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5" name="مستطيل مستدير الزوايا 4"/>
          <p:cNvSpPr/>
          <p:nvPr/>
        </p:nvSpPr>
        <p:spPr>
          <a:xfrm>
            <a:off x="785786" y="714356"/>
            <a:ext cx="7358114" cy="2928958"/>
          </a:xfrm>
          <a:prstGeom prst="roundRect">
            <a:avLst/>
          </a:prstGeom>
          <a:noFill/>
          <a:ln>
            <a:prstDash val="lgDash"/>
          </a:ln>
          <a:effectLst>
            <a:glow rad="101600">
              <a:schemeClr val="accent1">
                <a:lumMod val="75000"/>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smtClean="0">
              <a:solidFill>
                <a:schemeClr val="tx1"/>
              </a:solidFill>
            </a:endParaRPr>
          </a:p>
          <a:p>
            <a:pPr algn="ctr"/>
            <a:r>
              <a:rPr lang="ar-SA" sz="2000" b="1" dirty="0" smtClean="0">
                <a:solidFill>
                  <a:schemeClr val="tx1"/>
                </a:solidFill>
              </a:rPr>
              <a:t>*</a:t>
            </a:r>
            <a:r>
              <a:rPr lang="ar-SA" sz="2200" b="1" dirty="0" smtClean="0">
                <a:solidFill>
                  <a:schemeClr val="tx1"/>
                </a:solidFill>
              </a:rPr>
              <a:t>حدد طموحك وأهدافك في الحياة من الآن </a:t>
            </a:r>
            <a:r>
              <a:rPr lang="ar-SA" sz="2200" b="1" dirty="0" smtClean="0">
                <a:solidFill>
                  <a:srgbClr val="C00000"/>
                </a:solidFill>
              </a:rPr>
              <a:t>حتى</a:t>
            </a:r>
            <a:r>
              <a:rPr lang="ar-SA" sz="2200" b="1" dirty="0" smtClean="0">
                <a:solidFill>
                  <a:srgbClr val="00602B"/>
                </a:solidFill>
                <a:effectLst>
                  <a:glow rad="228600">
                    <a:schemeClr val="accent3">
                      <a:satMod val="175000"/>
                      <a:alpha val="40000"/>
                    </a:schemeClr>
                  </a:glow>
                </a:effectLst>
              </a:rPr>
              <a:t> لا </a:t>
            </a:r>
            <a:r>
              <a:rPr lang="ar-SA" sz="2200" b="1" dirty="0" smtClean="0">
                <a:solidFill>
                  <a:schemeClr val="tx1"/>
                </a:solidFill>
              </a:rPr>
              <a:t>تندم حين لا ينفع الندم.</a:t>
            </a:r>
          </a:p>
          <a:p>
            <a:pPr algn="ctr"/>
            <a:r>
              <a:rPr lang="ar-SA" sz="2200" b="1" dirty="0" smtClean="0">
                <a:solidFill>
                  <a:schemeClr val="tx1"/>
                </a:solidFill>
              </a:rPr>
              <a:t>*أليست السيارة الفارهة التي هي محط أنظار الشباب عما قريب لا تكون كذلك؟سيكون الجواب:</a:t>
            </a:r>
            <a:r>
              <a:rPr lang="ar-SA" sz="2200" b="1" dirty="0" smtClean="0">
                <a:solidFill>
                  <a:srgbClr val="C00000"/>
                </a:solidFill>
              </a:rPr>
              <a:t>بلى</a:t>
            </a:r>
            <a:r>
              <a:rPr lang="ar-SA" sz="2200" b="1" dirty="0" smtClean="0">
                <a:solidFill>
                  <a:schemeClr val="tx1"/>
                </a:solidFill>
              </a:rPr>
              <a:t>.</a:t>
            </a:r>
          </a:p>
          <a:p>
            <a:pPr algn="ctr"/>
            <a:r>
              <a:rPr lang="ar-SA" sz="2200" b="1" dirty="0" smtClean="0">
                <a:solidFill>
                  <a:schemeClr val="tx1"/>
                </a:solidFill>
              </a:rPr>
              <a:t>*و</a:t>
            </a:r>
            <a:r>
              <a:rPr lang="ar-SA" sz="2200" b="1" dirty="0" smtClean="0">
                <a:solidFill>
                  <a:srgbClr val="00602B"/>
                </a:solidFill>
                <a:effectLst>
                  <a:glow rad="228600">
                    <a:schemeClr val="accent3">
                      <a:satMod val="175000"/>
                      <a:alpha val="40000"/>
                    </a:schemeClr>
                  </a:glow>
                </a:effectLst>
              </a:rPr>
              <a:t>لوما </a:t>
            </a:r>
            <a:r>
              <a:rPr lang="ar-SA" sz="2200" b="1" dirty="0" smtClean="0">
                <a:solidFill>
                  <a:schemeClr val="tx1"/>
                </a:solidFill>
              </a:rPr>
              <a:t>العزم والصبر ووضوح الهدف والطموح،وتوفيق الله – قبل ذلك – لما انفتحت الأبواب.</a:t>
            </a:r>
          </a:p>
          <a:p>
            <a:pPr algn="ctr"/>
            <a:r>
              <a:rPr lang="ar-SA" sz="2200" b="1" dirty="0" smtClean="0">
                <a:solidFill>
                  <a:schemeClr val="tx1"/>
                </a:solidFill>
              </a:rPr>
              <a:t>*استقر طموحه </a:t>
            </a:r>
            <a:r>
              <a:rPr lang="ar-SA" sz="2200" b="1" dirty="0" smtClean="0">
                <a:solidFill>
                  <a:srgbClr val="C00000"/>
                </a:solidFill>
              </a:rPr>
              <a:t>إلى</a:t>
            </a:r>
            <a:r>
              <a:rPr lang="ar-SA" sz="2200" b="1" dirty="0" smtClean="0">
                <a:solidFill>
                  <a:schemeClr val="tx1"/>
                </a:solidFill>
              </a:rPr>
              <a:t> أعلى مرتفع؟</a:t>
            </a:r>
          </a:p>
          <a:p>
            <a:pPr algn="ctr"/>
            <a:r>
              <a:rPr lang="ar-SA" sz="2200" b="1" dirty="0" smtClean="0">
                <a:solidFill>
                  <a:schemeClr val="tx1"/>
                </a:solidFill>
              </a:rPr>
              <a:t>*ف</a:t>
            </a:r>
            <a:r>
              <a:rPr lang="ar-SA" sz="2200" b="1" dirty="0" smtClean="0">
                <a:solidFill>
                  <a:srgbClr val="00602B"/>
                </a:solidFill>
                <a:effectLst>
                  <a:glow rad="228600">
                    <a:schemeClr val="accent3">
                      <a:satMod val="175000"/>
                      <a:alpha val="40000"/>
                    </a:schemeClr>
                  </a:glow>
                </a:effectLst>
              </a:rPr>
              <a:t>إذا</a:t>
            </a:r>
            <a:r>
              <a:rPr lang="ar-SA" sz="2200" b="1" dirty="0" smtClean="0">
                <a:solidFill>
                  <a:schemeClr val="tx1"/>
                </a:solidFill>
              </a:rPr>
              <a:t> أبواب الصمت كانت مقفلة في وجهه.</a:t>
            </a:r>
          </a:p>
          <a:p>
            <a:pPr algn="ctr"/>
            <a:r>
              <a:rPr lang="ar-SA" sz="2200" b="1" dirty="0" smtClean="0">
                <a:solidFill>
                  <a:schemeClr val="tx1"/>
                </a:solidFill>
              </a:rPr>
              <a:t>*</a:t>
            </a:r>
            <a:r>
              <a:rPr lang="ar-SA" sz="2200" b="1" dirty="0" smtClean="0">
                <a:solidFill>
                  <a:srgbClr val="C00000"/>
                </a:solidFill>
              </a:rPr>
              <a:t>على </a:t>
            </a:r>
            <a:r>
              <a:rPr lang="ar-SA" sz="2200" b="1" dirty="0" smtClean="0">
                <a:solidFill>
                  <a:schemeClr val="tx1"/>
                </a:solidFill>
              </a:rPr>
              <a:t>خلق من الإسلام يأبى        المثالب والشتائم والسبابا </a:t>
            </a:r>
          </a:p>
          <a:p>
            <a:pPr algn="ctr"/>
            <a:endParaRPr lang="ar-SA" dirty="0"/>
          </a:p>
        </p:txBody>
      </p:sp>
      <p:sp>
        <p:nvSpPr>
          <p:cNvPr id="6" name="مربع نص 5"/>
          <p:cNvSpPr txBox="1"/>
          <p:nvPr/>
        </p:nvSpPr>
        <p:spPr>
          <a:xfrm>
            <a:off x="857224" y="3753153"/>
            <a:ext cx="7072362"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1/أنسخ الكلمات الملونة في المكان المخصص وفق اللون:</a:t>
            </a:r>
          </a:p>
        </p:txBody>
      </p:sp>
      <p:sp>
        <p:nvSpPr>
          <p:cNvPr id="7" name="مخطط انسيابي: تخزين بالوصول التسلسلي 6"/>
          <p:cNvSpPr/>
          <p:nvPr/>
        </p:nvSpPr>
        <p:spPr>
          <a:xfrm rot="988430">
            <a:off x="4883063" y="4263321"/>
            <a:ext cx="2143140" cy="2000264"/>
          </a:xfrm>
          <a:prstGeom prst="flowChartMagneticTape">
            <a:avLst/>
          </a:prstGeom>
          <a:solidFill>
            <a:schemeClr val="accent2">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8" name="مخطط انسيابي: تخزين بالوصول التسلسلي 7"/>
          <p:cNvSpPr/>
          <p:nvPr/>
        </p:nvSpPr>
        <p:spPr>
          <a:xfrm rot="1123530">
            <a:off x="2407463" y="4220138"/>
            <a:ext cx="2143140" cy="2000264"/>
          </a:xfrm>
          <a:prstGeom prst="flowChartMagneticTape">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9" name="مربع نص 8"/>
          <p:cNvSpPr txBox="1"/>
          <p:nvPr/>
        </p:nvSpPr>
        <p:spPr>
          <a:xfrm>
            <a:off x="5500694" y="4286256"/>
            <a:ext cx="857256" cy="1815882"/>
          </a:xfrm>
          <a:prstGeom prst="rect">
            <a:avLst/>
          </a:prstGeom>
          <a:noFill/>
        </p:spPr>
        <p:txBody>
          <a:bodyPr wrap="square" rtlCol="1">
            <a:spAutoFit/>
          </a:bodyPr>
          <a:lstStyle/>
          <a:p>
            <a:pPr algn="ctr"/>
            <a:r>
              <a:rPr lang="ar-SA" sz="2800" b="1" dirty="0" smtClean="0"/>
              <a:t>حتى</a:t>
            </a:r>
          </a:p>
          <a:p>
            <a:pPr algn="ctr"/>
            <a:r>
              <a:rPr lang="ar-SA" sz="2800" b="1" dirty="0" smtClean="0"/>
              <a:t>بلى</a:t>
            </a:r>
          </a:p>
          <a:p>
            <a:pPr algn="ctr"/>
            <a:r>
              <a:rPr lang="ar-SA" sz="2800" b="1" dirty="0" smtClean="0"/>
              <a:t>إلى</a:t>
            </a:r>
          </a:p>
          <a:p>
            <a:pPr algn="ctr"/>
            <a:r>
              <a:rPr lang="ar-SA" sz="2800" b="1" dirty="0" smtClean="0"/>
              <a:t>على</a:t>
            </a:r>
            <a:endParaRPr lang="ar-SA" sz="2800" b="1" dirty="0"/>
          </a:p>
        </p:txBody>
      </p:sp>
      <p:sp>
        <p:nvSpPr>
          <p:cNvPr id="10" name="مربع نص 9"/>
          <p:cNvSpPr txBox="1"/>
          <p:nvPr/>
        </p:nvSpPr>
        <p:spPr>
          <a:xfrm>
            <a:off x="3000364" y="4472897"/>
            <a:ext cx="857256" cy="1384995"/>
          </a:xfrm>
          <a:prstGeom prst="rect">
            <a:avLst/>
          </a:prstGeom>
          <a:noFill/>
        </p:spPr>
        <p:txBody>
          <a:bodyPr wrap="square" rtlCol="1">
            <a:spAutoFit/>
          </a:bodyPr>
          <a:lstStyle/>
          <a:p>
            <a:pPr algn="ctr"/>
            <a:r>
              <a:rPr lang="ar-SA" sz="2800" b="1" dirty="0" smtClean="0"/>
              <a:t>لا</a:t>
            </a:r>
          </a:p>
          <a:p>
            <a:pPr algn="ctr"/>
            <a:r>
              <a:rPr lang="ar-SA" sz="2800" b="1" dirty="0" smtClean="0"/>
              <a:t>لوما</a:t>
            </a:r>
          </a:p>
          <a:p>
            <a:pPr algn="ctr"/>
            <a:r>
              <a:rPr lang="ar-SA" sz="2800" b="1" dirty="0" smtClean="0"/>
              <a:t>فإذا</a:t>
            </a:r>
            <a:endParaRPr lang="ar-SA"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8" presetClass="entr" presetSubtype="3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amond(ou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32"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amond(ou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714348" y="142852"/>
            <a:ext cx="7286676"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2/أصنف الكلمات الملونة وفق الفئة(حسب أواخرها)،مع الاستفادة من المثال المعطى:</a:t>
            </a:r>
          </a:p>
        </p:txBody>
      </p:sp>
      <p:sp>
        <p:nvSpPr>
          <p:cNvPr id="4" name="وسيلة شرح على شكل سحابة 3"/>
          <p:cNvSpPr/>
          <p:nvPr/>
        </p:nvSpPr>
        <p:spPr>
          <a:xfrm>
            <a:off x="2500298" y="928670"/>
            <a:ext cx="4000528" cy="64294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الألف اللينة في الحروف</a:t>
            </a:r>
            <a:endParaRPr lang="ar-SA" sz="2400" b="1" dirty="0">
              <a:solidFill>
                <a:schemeClr val="tx1"/>
              </a:solidFill>
            </a:endParaRPr>
          </a:p>
        </p:txBody>
      </p:sp>
      <p:sp>
        <p:nvSpPr>
          <p:cNvPr id="5" name="وسيلة شرح على شكل سحابة 4"/>
          <p:cNvSpPr/>
          <p:nvPr/>
        </p:nvSpPr>
        <p:spPr>
          <a:xfrm>
            <a:off x="4714876" y="1785926"/>
            <a:ext cx="4071966" cy="785818"/>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200" b="1" dirty="0" smtClean="0">
                <a:solidFill>
                  <a:schemeClr val="tx1"/>
                </a:solidFill>
              </a:rPr>
              <a:t>على صورة ياء</a:t>
            </a:r>
          </a:p>
          <a:p>
            <a:pPr algn="ctr"/>
            <a:r>
              <a:rPr lang="ar-SA" sz="2200" b="1" dirty="0" smtClean="0">
                <a:solidFill>
                  <a:schemeClr val="tx1"/>
                </a:solidFill>
              </a:rPr>
              <a:t> غير منقوطة</a:t>
            </a:r>
            <a:endParaRPr lang="ar-SA" sz="2200" b="1" dirty="0">
              <a:solidFill>
                <a:schemeClr val="tx1"/>
              </a:solidFill>
            </a:endParaRPr>
          </a:p>
        </p:txBody>
      </p:sp>
      <p:sp>
        <p:nvSpPr>
          <p:cNvPr id="6" name="وسيلة شرح على شكل سحابة 5"/>
          <p:cNvSpPr/>
          <p:nvPr/>
        </p:nvSpPr>
        <p:spPr>
          <a:xfrm>
            <a:off x="642910" y="1857364"/>
            <a:ext cx="4000528" cy="714380"/>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ألفاً قائمة</a:t>
            </a:r>
            <a:endParaRPr lang="ar-SA" sz="2400" b="1" dirty="0">
              <a:solidFill>
                <a:schemeClr val="tx1"/>
              </a:solidFill>
            </a:endParaRPr>
          </a:p>
        </p:txBody>
      </p:sp>
      <p:sp>
        <p:nvSpPr>
          <p:cNvPr id="7" name="وسيلة شرح على شكل سحابة 6"/>
          <p:cNvSpPr/>
          <p:nvPr/>
        </p:nvSpPr>
        <p:spPr>
          <a:xfrm>
            <a:off x="5857884" y="2857496"/>
            <a:ext cx="2152664" cy="64294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حتى</a:t>
            </a:r>
            <a:endParaRPr lang="ar-SA" sz="3200" b="1" dirty="0">
              <a:solidFill>
                <a:schemeClr val="tx1"/>
              </a:solidFill>
            </a:endParaRPr>
          </a:p>
        </p:txBody>
      </p:sp>
      <p:sp>
        <p:nvSpPr>
          <p:cNvPr id="8" name="وسيلة شرح على شكل سحابة 7"/>
          <p:cNvSpPr/>
          <p:nvPr/>
        </p:nvSpPr>
        <p:spPr>
          <a:xfrm>
            <a:off x="5857884" y="3714752"/>
            <a:ext cx="2152664" cy="64294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9" name="وسيلة شرح على شكل سحابة 8"/>
          <p:cNvSpPr/>
          <p:nvPr/>
        </p:nvSpPr>
        <p:spPr>
          <a:xfrm>
            <a:off x="5929322" y="4643446"/>
            <a:ext cx="2152664" cy="64294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10" name="وسيلة شرح على شكل سحابة 9"/>
          <p:cNvSpPr/>
          <p:nvPr/>
        </p:nvSpPr>
        <p:spPr>
          <a:xfrm>
            <a:off x="6000760" y="5429264"/>
            <a:ext cx="2152664" cy="64294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11" name="وسيلة شرح على شكل سحابة 10"/>
          <p:cNvSpPr/>
          <p:nvPr/>
        </p:nvSpPr>
        <p:spPr>
          <a:xfrm>
            <a:off x="1428728" y="2786058"/>
            <a:ext cx="2152664" cy="64294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لا</a:t>
            </a:r>
            <a:endParaRPr lang="ar-SA" sz="3200" b="1" dirty="0">
              <a:solidFill>
                <a:schemeClr val="tx1"/>
              </a:solidFill>
            </a:endParaRPr>
          </a:p>
        </p:txBody>
      </p:sp>
      <p:sp>
        <p:nvSpPr>
          <p:cNvPr id="12" name="وسيلة شرح على شكل سحابة 11"/>
          <p:cNvSpPr/>
          <p:nvPr/>
        </p:nvSpPr>
        <p:spPr>
          <a:xfrm>
            <a:off x="1357290" y="3643314"/>
            <a:ext cx="2152664" cy="64294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13" name="وسيلة شرح على شكل سحابة 12"/>
          <p:cNvSpPr/>
          <p:nvPr/>
        </p:nvSpPr>
        <p:spPr>
          <a:xfrm>
            <a:off x="1428728" y="4572008"/>
            <a:ext cx="2152664" cy="64294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14" name="وسيلة شرح على شكل سحابة 13"/>
          <p:cNvSpPr/>
          <p:nvPr/>
        </p:nvSpPr>
        <p:spPr>
          <a:xfrm>
            <a:off x="1357290" y="5429264"/>
            <a:ext cx="2152664" cy="64294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15" name="مربع نص 14"/>
          <p:cNvSpPr txBox="1"/>
          <p:nvPr/>
        </p:nvSpPr>
        <p:spPr>
          <a:xfrm>
            <a:off x="6286512" y="3714752"/>
            <a:ext cx="1285884" cy="584775"/>
          </a:xfrm>
          <a:prstGeom prst="rect">
            <a:avLst/>
          </a:prstGeom>
          <a:noFill/>
        </p:spPr>
        <p:txBody>
          <a:bodyPr wrap="square" rtlCol="1">
            <a:spAutoFit/>
          </a:bodyPr>
          <a:lstStyle/>
          <a:p>
            <a:pPr algn="ctr"/>
            <a:r>
              <a:rPr lang="ar-SA" sz="3200" b="1" dirty="0" smtClean="0">
                <a:solidFill>
                  <a:srgbClr val="C00000"/>
                </a:solidFill>
              </a:rPr>
              <a:t>بلى</a:t>
            </a:r>
            <a:endParaRPr lang="ar-SA" sz="3200" b="1" dirty="0">
              <a:solidFill>
                <a:srgbClr val="C00000"/>
              </a:solidFill>
            </a:endParaRPr>
          </a:p>
        </p:txBody>
      </p:sp>
      <p:sp>
        <p:nvSpPr>
          <p:cNvPr id="16" name="مربع نص 15"/>
          <p:cNvSpPr txBox="1"/>
          <p:nvPr/>
        </p:nvSpPr>
        <p:spPr>
          <a:xfrm>
            <a:off x="6286512" y="4630175"/>
            <a:ext cx="1285884" cy="584775"/>
          </a:xfrm>
          <a:prstGeom prst="rect">
            <a:avLst/>
          </a:prstGeom>
          <a:noFill/>
        </p:spPr>
        <p:txBody>
          <a:bodyPr wrap="square" rtlCol="1">
            <a:spAutoFit/>
          </a:bodyPr>
          <a:lstStyle/>
          <a:p>
            <a:pPr algn="ctr"/>
            <a:r>
              <a:rPr lang="ar-SA" sz="3200" b="1" dirty="0" smtClean="0">
                <a:solidFill>
                  <a:srgbClr val="C00000"/>
                </a:solidFill>
              </a:rPr>
              <a:t>إلى</a:t>
            </a:r>
            <a:endParaRPr lang="ar-SA" sz="3200" b="1" dirty="0">
              <a:solidFill>
                <a:srgbClr val="C00000"/>
              </a:solidFill>
            </a:endParaRPr>
          </a:p>
        </p:txBody>
      </p:sp>
      <p:sp>
        <p:nvSpPr>
          <p:cNvPr id="17" name="مربع نص 16"/>
          <p:cNvSpPr txBox="1"/>
          <p:nvPr/>
        </p:nvSpPr>
        <p:spPr>
          <a:xfrm>
            <a:off x="6286512" y="5415993"/>
            <a:ext cx="1285884" cy="584775"/>
          </a:xfrm>
          <a:prstGeom prst="rect">
            <a:avLst/>
          </a:prstGeom>
          <a:noFill/>
        </p:spPr>
        <p:txBody>
          <a:bodyPr wrap="square" rtlCol="1">
            <a:spAutoFit/>
          </a:bodyPr>
          <a:lstStyle/>
          <a:p>
            <a:pPr algn="ctr"/>
            <a:r>
              <a:rPr lang="ar-SA" sz="3200" b="1" dirty="0" smtClean="0">
                <a:solidFill>
                  <a:srgbClr val="C00000"/>
                </a:solidFill>
              </a:rPr>
              <a:t>على</a:t>
            </a:r>
            <a:endParaRPr lang="ar-SA" sz="3200" b="1" dirty="0">
              <a:solidFill>
                <a:srgbClr val="C00000"/>
              </a:solidFill>
            </a:endParaRPr>
          </a:p>
        </p:txBody>
      </p:sp>
      <p:sp>
        <p:nvSpPr>
          <p:cNvPr id="18" name="مربع نص 17"/>
          <p:cNvSpPr txBox="1"/>
          <p:nvPr/>
        </p:nvSpPr>
        <p:spPr>
          <a:xfrm>
            <a:off x="1714480" y="3643314"/>
            <a:ext cx="1285884" cy="584775"/>
          </a:xfrm>
          <a:prstGeom prst="rect">
            <a:avLst/>
          </a:prstGeom>
          <a:noFill/>
        </p:spPr>
        <p:txBody>
          <a:bodyPr wrap="square" rtlCol="1">
            <a:spAutoFit/>
          </a:bodyPr>
          <a:lstStyle/>
          <a:p>
            <a:pPr algn="ctr"/>
            <a:r>
              <a:rPr lang="ar-SA" sz="3200" b="1" dirty="0" smtClean="0">
                <a:solidFill>
                  <a:srgbClr val="C00000"/>
                </a:solidFill>
              </a:rPr>
              <a:t>إذا</a:t>
            </a:r>
            <a:endParaRPr lang="ar-SA" sz="3200" b="1" dirty="0">
              <a:solidFill>
                <a:srgbClr val="C00000"/>
              </a:solidFill>
            </a:endParaRPr>
          </a:p>
        </p:txBody>
      </p:sp>
      <p:sp>
        <p:nvSpPr>
          <p:cNvPr id="19" name="مربع نص 18"/>
          <p:cNvSpPr txBox="1"/>
          <p:nvPr/>
        </p:nvSpPr>
        <p:spPr>
          <a:xfrm>
            <a:off x="1714480" y="4630175"/>
            <a:ext cx="1285884" cy="584775"/>
          </a:xfrm>
          <a:prstGeom prst="rect">
            <a:avLst/>
          </a:prstGeom>
          <a:noFill/>
        </p:spPr>
        <p:txBody>
          <a:bodyPr wrap="square" rtlCol="1">
            <a:spAutoFit/>
          </a:bodyPr>
          <a:lstStyle/>
          <a:p>
            <a:pPr algn="ctr"/>
            <a:r>
              <a:rPr lang="ar-SA" sz="3200" b="1" dirty="0" smtClean="0">
                <a:solidFill>
                  <a:srgbClr val="C00000"/>
                </a:solidFill>
              </a:rPr>
              <a:t>ما</a:t>
            </a:r>
            <a:endParaRPr lang="ar-SA" sz="3200" b="1" dirty="0">
              <a:solidFill>
                <a:srgbClr val="C00000"/>
              </a:solidFill>
            </a:endParaRPr>
          </a:p>
        </p:txBody>
      </p:sp>
      <p:sp>
        <p:nvSpPr>
          <p:cNvPr id="20" name="قوس كبير أيسر 19"/>
          <p:cNvSpPr/>
          <p:nvPr/>
        </p:nvSpPr>
        <p:spPr>
          <a:xfrm rot="5400000">
            <a:off x="4536281" y="-464371"/>
            <a:ext cx="214314" cy="4286280"/>
          </a:xfrm>
          <a:prstGeom prst="leftBrace">
            <a:avLst/>
          </a:pr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dirty="0"/>
          </a:p>
        </p:txBody>
      </p:sp>
      <p:cxnSp>
        <p:nvCxnSpPr>
          <p:cNvPr id="22" name="رابط كسهم مستقيم 21"/>
          <p:cNvCxnSpPr/>
          <p:nvPr/>
        </p:nvCxnSpPr>
        <p:spPr>
          <a:xfrm rot="5400000">
            <a:off x="6680215" y="2749545"/>
            <a:ext cx="35719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3" name="رابط كسهم مستقيم 22"/>
          <p:cNvCxnSpPr/>
          <p:nvPr/>
        </p:nvCxnSpPr>
        <p:spPr>
          <a:xfrm rot="5400000">
            <a:off x="2249471" y="2749545"/>
            <a:ext cx="35719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4" name="مربع نص 23"/>
          <p:cNvSpPr txBox="1"/>
          <p:nvPr/>
        </p:nvSpPr>
        <p:spPr>
          <a:xfrm>
            <a:off x="6929454" y="1357298"/>
            <a:ext cx="928694" cy="461665"/>
          </a:xfrm>
          <a:prstGeom prst="rect">
            <a:avLst/>
          </a:prstGeom>
          <a:noFill/>
        </p:spPr>
        <p:txBody>
          <a:bodyPr wrap="square" rtlCol="1">
            <a:spAutoFit/>
          </a:bodyPr>
          <a:lstStyle/>
          <a:p>
            <a:pPr algn="ctr"/>
            <a:r>
              <a:rPr lang="ar-SA" sz="2400" b="1" i="1" u="sng" dirty="0" smtClean="0">
                <a:effectLst>
                  <a:glow rad="228600">
                    <a:schemeClr val="accent6">
                      <a:satMod val="175000"/>
                      <a:alpha val="40000"/>
                    </a:schemeClr>
                  </a:glow>
                </a:effectLst>
              </a:rPr>
              <a:t>ترسم</a:t>
            </a:r>
            <a:endParaRPr lang="ar-SA" sz="2400" b="1" i="1" u="sng" dirty="0">
              <a:effectLst>
                <a:glow rad="228600">
                  <a:schemeClr val="accent6">
                    <a:satMod val="175000"/>
                    <a:alpha val="40000"/>
                  </a:schemeClr>
                </a:glow>
              </a:effectLst>
            </a:endParaRPr>
          </a:p>
        </p:txBody>
      </p:sp>
      <p:sp>
        <p:nvSpPr>
          <p:cNvPr id="25" name="مربع نص 24"/>
          <p:cNvSpPr txBox="1"/>
          <p:nvPr/>
        </p:nvSpPr>
        <p:spPr>
          <a:xfrm>
            <a:off x="1500166" y="1395699"/>
            <a:ext cx="928694" cy="461665"/>
          </a:xfrm>
          <a:prstGeom prst="rect">
            <a:avLst/>
          </a:prstGeom>
          <a:noFill/>
        </p:spPr>
        <p:txBody>
          <a:bodyPr wrap="square" rtlCol="1">
            <a:spAutoFit/>
          </a:bodyPr>
          <a:lstStyle/>
          <a:p>
            <a:pPr algn="ctr"/>
            <a:r>
              <a:rPr lang="ar-SA" sz="2400" b="1" i="1" u="sng" dirty="0" smtClean="0">
                <a:effectLst>
                  <a:glow rad="228600">
                    <a:schemeClr val="accent6">
                      <a:satMod val="175000"/>
                      <a:alpha val="40000"/>
                    </a:schemeClr>
                  </a:glow>
                </a:effectLst>
              </a:rPr>
              <a:t>ترسم</a:t>
            </a:r>
            <a:endParaRPr lang="ar-SA" sz="2400" b="1" i="1" u="sng" dirty="0">
              <a:effectLst>
                <a:glow rad="228600">
                  <a:schemeClr val="accent6">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circle(in)">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circle(in)">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circle(in)">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circle(in)">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circle(in)">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P spid="16" grpId="0"/>
      <p:bldP spid="17" grpId="0"/>
      <p:bldP spid="18" grpId="0"/>
      <p:bldP spid="1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642910" y="97673"/>
            <a:ext cx="7072362"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أتعاون مع من بجواري في تحديد أوجه التشابه والاختلاف بين الكلمات الملونة مع الاستعانة بالشكل التالي:</a:t>
            </a:r>
          </a:p>
        </p:txBody>
      </p:sp>
      <p:sp>
        <p:nvSpPr>
          <p:cNvPr id="4" name="شكل بيضاوي 3"/>
          <p:cNvSpPr/>
          <p:nvPr/>
        </p:nvSpPr>
        <p:spPr>
          <a:xfrm>
            <a:off x="7786710"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5" name="شكل بيضاوي 4"/>
          <p:cNvSpPr/>
          <p:nvPr/>
        </p:nvSpPr>
        <p:spPr>
          <a:xfrm>
            <a:off x="4214810" y="1285860"/>
            <a:ext cx="2857520" cy="1357322"/>
          </a:xfrm>
          <a:prstGeom prst="ellipse">
            <a:avLst/>
          </a:prstGeom>
          <a:solidFill>
            <a:schemeClr val="accent3">
              <a:lumMod val="60000"/>
              <a:lumOff val="40000"/>
            </a:schemeClr>
          </a:solidFill>
          <a:ln w="57150">
            <a:solidFill>
              <a:schemeClr val="accent2">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6" name="شكل بيضاوي 5"/>
          <p:cNvSpPr/>
          <p:nvPr/>
        </p:nvSpPr>
        <p:spPr>
          <a:xfrm>
            <a:off x="2000232" y="1285860"/>
            <a:ext cx="3000396" cy="1357322"/>
          </a:xfrm>
          <a:prstGeom prst="ellipse">
            <a:avLst/>
          </a:prstGeom>
          <a:solidFill>
            <a:schemeClr val="accent3">
              <a:lumMod val="60000"/>
              <a:lumOff val="40000"/>
            </a:schemeClr>
          </a:solidFill>
          <a:ln w="57150">
            <a:solidFill>
              <a:schemeClr val="accent2">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7" name="مربع نص 6"/>
          <p:cNvSpPr txBox="1"/>
          <p:nvPr/>
        </p:nvSpPr>
        <p:spPr>
          <a:xfrm>
            <a:off x="3786182" y="857233"/>
            <a:ext cx="1500198" cy="461665"/>
          </a:xfrm>
          <a:prstGeom prst="rect">
            <a:avLst/>
          </a:prstGeom>
          <a:noFill/>
        </p:spPr>
        <p:txBody>
          <a:bodyPr wrap="square" rtlCol="1">
            <a:spAutoFit/>
          </a:bodyPr>
          <a:lstStyle/>
          <a:p>
            <a:pPr algn="ctr"/>
            <a:r>
              <a:rPr lang="ar-SA" sz="2400" b="1" dirty="0" smtClean="0">
                <a:solidFill>
                  <a:srgbClr val="C00000"/>
                </a:solidFill>
              </a:rPr>
              <a:t>أوجه التشابه</a:t>
            </a:r>
            <a:endParaRPr lang="ar-SA" sz="2400" b="1" dirty="0">
              <a:solidFill>
                <a:srgbClr val="C00000"/>
              </a:solidFill>
            </a:endParaRPr>
          </a:p>
        </p:txBody>
      </p:sp>
      <p:sp>
        <p:nvSpPr>
          <p:cNvPr id="8" name="قوس 7"/>
          <p:cNvSpPr/>
          <p:nvPr/>
        </p:nvSpPr>
        <p:spPr>
          <a:xfrm rot="12496065">
            <a:off x="4055661" y="645566"/>
            <a:ext cx="642942" cy="1875113"/>
          </a:xfrm>
          <a:prstGeom prst="arc">
            <a:avLst>
              <a:gd name="adj1" fmla="val 16202128"/>
              <a:gd name="adj2" fmla="val 0"/>
            </a:avLst>
          </a:prstGeom>
          <a:ln w="57150">
            <a:solidFill>
              <a:srgbClr val="C00000"/>
            </a:solidFill>
            <a:prstDash val="lg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dirty="0"/>
          </a:p>
        </p:txBody>
      </p:sp>
      <p:sp>
        <p:nvSpPr>
          <p:cNvPr id="9" name="مربع نص 8"/>
          <p:cNvSpPr txBox="1"/>
          <p:nvPr/>
        </p:nvSpPr>
        <p:spPr>
          <a:xfrm>
            <a:off x="4000496" y="1484643"/>
            <a:ext cx="847732" cy="1015663"/>
          </a:xfrm>
          <a:prstGeom prst="rect">
            <a:avLst/>
          </a:prstGeom>
          <a:noFill/>
        </p:spPr>
        <p:txBody>
          <a:bodyPr wrap="square" rtlCol="1">
            <a:spAutoFit/>
          </a:bodyPr>
          <a:lstStyle/>
          <a:p>
            <a:pPr algn="ctr"/>
            <a:r>
              <a:rPr lang="ar-SA" sz="2000" b="1" dirty="0" smtClean="0"/>
              <a:t>تتشابه في النطق</a:t>
            </a:r>
            <a:endParaRPr lang="ar-SA" sz="2000" b="1" dirty="0"/>
          </a:p>
        </p:txBody>
      </p:sp>
      <p:sp>
        <p:nvSpPr>
          <p:cNvPr id="10" name="مربع نص 9"/>
          <p:cNvSpPr txBox="1"/>
          <p:nvPr/>
        </p:nvSpPr>
        <p:spPr>
          <a:xfrm>
            <a:off x="3643306" y="2753021"/>
            <a:ext cx="1785950" cy="461665"/>
          </a:xfrm>
          <a:prstGeom prst="rect">
            <a:avLst/>
          </a:prstGeom>
          <a:noFill/>
        </p:spPr>
        <p:txBody>
          <a:bodyPr wrap="square" rtlCol="1">
            <a:spAutoFit/>
          </a:bodyPr>
          <a:lstStyle/>
          <a:p>
            <a:pPr algn="ctr"/>
            <a:r>
              <a:rPr lang="ar-SA" sz="2400" b="1" dirty="0" smtClean="0">
                <a:solidFill>
                  <a:srgbClr val="C00000"/>
                </a:solidFill>
              </a:rPr>
              <a:t>أوجه الاختلاف</a:t>
            </a:r>
            <a:endParaRPr lang="ar-SA" sz="2400" b="1" dirty="0">
              <a:solidFill>
                <a:srgbClr val="C00000"/>
              </a:solidFill>
            </a:endParaRPr>
          </a:p>
        </p:txBody>
      </p:sp>
      <p:sp>
        <p:nvSpPr>
          <p:cNvPr id="11" name="قوس كبير أيسر 10"/>
          <p:cNvSpPr/>
          <p:nvPr/>
        </p:nvSpPr>
        <p:spPr>
          <a:xfrm rot="16369737">
            <a:off x="4410930" y="2056884"/>
            <a:ext cx="177524" cy="1419988"/>
          </a:xfrm>
          <a:prstGeom prst="leftBrace">
            <a:avLst>
              <a:gd name="adj1" fmla="val 8333"/>
              <a:gd name="adj2" fmla="val 48896"/>
            </a:avLst>
          </a:prstGeom>
        </p:spPr>
        <p:style>
          <a:lnRef idx="3">
            <a:schemeClr val="dk1"/>
          </a:lnRef>
          <a:fillRef idx="0">
            <a:schemeClr val="dk1"/>
          </a:fillRef>
          <a:effectRef idx="2">
            <a:schemeClr val="dk1"/>
          </a:effectRef>
          <a:fontRef idx="minor">
            <a:schemeClr val="tx1"/>
          </a:fontRef>
        </p:style>
        <p:txBody>
          <a:bodyPr rtlCol="1" anchor="ctr"/>
          <a:lstStyle/>
          <a:p>
            <a:pPr algn="ctr"/>
            <a:endParaRPr lang="ar-SA" dirty="0"/>
          </a:p>
        </p:txBody>
      </p:sp>
      <p:cxnSp>
        <p:nvCxnSpPr>
          <p:cNvPr id="13" name="رابط كسهم مستقيم 12"/>
          <p:cNvCxnSpPr/>
          <p:nvPr/>
        </p:nvCxnSpPr>
        <p:spPr>
          <a:xfrm rot="5400000">
            <a:off x="4429918" y="1356504"/>
            <a:ext cx="28575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4" name="مربع نص 13"/>
          <p:cNvSpPr txBox="1"/>
          <p:nvPr/>
        </p:nvSpPr>
        <p:spPr>
          <a:xfrm>
            <a:off x="4929190" y="1484643"/>
            <a:ext cx="1857388" cy="1015663"/>
          </a:xfrm>
          <a:prstGeom prst="rect">
            <a:avLst/>
          </a:prstGeom>
          <a:noFill/>
        </p:spPr>
        <p:txBody>
          <a:bodyPr wrap="square" rtlCol="1">
            <a:spAutoFit/>
          </a:bodyPr>
          <a:lstStyle/>
          <a:p>
            <a:pPr algn="ctr"/>
            <a:r>
              <a:rPr lang="ar-SA" sz="2000" b="1" dirty="0" smtClean="0"/>
              <a:t>الكتابة مثل إلى /على تكتب على صورة ياء غير منقوطة</a:t>
            </a:r>
            <a:endParaRPr lang="ar-SA" sz="2000" b="1" dirty="0"/>
          </a:p>
        </p:txBody>
      </p:sp>
      <p:sp>
        <p:nvSpPr>
          <p:cNvPr id="15" name="مربع نص 14"/>
          <p:cNvSpPr txBox="1"/>
          <p:nvPr/>
        </p:nvSpPr>
        <p:spPr>
          <a:xfrm>
            <a:off x="571472" y="3240945"/>
            <a:ext cx="7072362"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أعيد ترتيب الكلمات التالية لأحصل؛على استنتاج حول موضوع الدرس،ثم أكتبه في الفراغ التالي:</a:t>
            </a:r>
          </a:p>
        </p:txBody>
      </p:sp>
      <p:sp>
        <p:nvSpPr>
          <p:cNvPr id="16" name="شكل بيضاوي 15"/>
          <p:cNvSpPr/>
          <p:nvPr/>
        </p:nvSpPr>
        <p:spPr>
          <a:xfrm>
            <a:off x="7358082" y="3357562"/>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ثالثاً</a:t>
            </a:r>
            <a:endParaRPr lang="ar-SA" sz="2000" b="1" dirty="0">
              <a:solidFill>
                <a:schemeClr val="tx1"/>
              </a:solidFill>
            </a:endParaRPr>
          </a:p>
        </p:txBody>
      </p:sp>
      <p:sp>
        <p:nvSpPr>
          <p:cNvPr id="17" name="مربع نص 16"/>
          <p:cNvSpPr txBox="1"/>
          <p:nvPr/>
        </p:nvSpPr>
        <p:spPr>
          <a:xfrm>
            <a:off x="571472" y="3929066"/>
            <a:ext cx="7715304" cy="954107"/>
          </a:xfrm>
          <a:prstGeom prst="rect">
            <a:avLst/>
          </a:prstGeom>
          <a:noFill/>
        </p:spPr>
        <p:txBody>
          <a:bodyPr wrap="square" rtlCol="1">
            <a:spAutoFit/>
          </a:bodyPr>
          <a:lstStyle/>
          <a:p>
            <a:pPr algn="ctr"/>
            <a:r>
              <a:rPr lang="ar-SA" sz="2800" b="1" dirty="0" smtClean="0"/>
              <a:t>في،ألفاً قائمة،آخر الحروف،فتكتب،(حتى،بلى،إلى،على)،تكتب الألف اللينة،إلا في أربعة منها،على صورة ياء غير منقوطة،هي:</a:t>
            </a:r>
            <a:endParaRPr lang="ar-SA" sz="2800" b="1" dirty="0"/>
          </a:p>
        </p:txBody>
      </p:sp>
      <p:sp>
        <p:nvSpPr>
          <p:cNvPr id="18" name="مخطط انسيابي: شريط مثقب 17"/>
          <p:cNvSpPr/>
          <p:nvPr/>
        </p:nvSpPr>
        <p:spPr>
          <a:xfrm>
            <a:off x="785786" y="4857760"/>
            <a:ext cx="7358114" cy="1643074"/>
          </a:xfrm>
          <a:prstGeom prst="flowChartPunchedTape">
            <a:avLst/>
          </a:prstGeom>
          <a:solidFill>
            <a:srgbClr val="F2F29C"/>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تكتب الألف اللينة في آخر الحروف ألفاً قائمة إلا في أربعة منها على صورة ياء غير منقوطة في(حتى،بلى،إلى،على)</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ox(in)">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ox(in)">
                                      <p:cBhvr>
                                        <p:cTn id="18" dur="500"/>
                                        <p:tgtEl>
                                          <p:spTgt spid="14"/>
                                        </p:tgtEl>
                                      </p:cBhvr>
                                    </p:animEffect>
                                  </p:childTnLst>
                                </p:cTn>
                              </p:par>
                              <p:par>
                                <p:cTn id="19" presetID="17" presetClass="entr" presetSubtype="1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ppt_w</p:attrName>
                                        </p:attrNameLst>
                                      </p:cBhvr>
                                      <p:tavLst>
                                        <p:tav tm="0">
                                          <p:val>
                                            <p:fltVal val="0"/>
                                          </p:val>
                                        </p:tav>
                                        <p:tav tm="100000">
                                          <p:val>
                                            <p:strVal val="#ppt_w"/>
                                          </p:val>
                                        </p:tav>
                                      </p:tavLst>
                                    </p:anim>
                                    <p:anim calcmode="lin" valueType="num">
                                      <p:cBhvr>
                                        <p:cTn id="22" dur="10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56" presetClass="entr" presetSubtype="0" fill="hold" grpId="0" nodeType="click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by="(-#ppt_w*2)" calcmode="lin" valueType="num">
                                      <p:cBhvr rctx="PPT">
                                        <p:cTn id="27" dur="250" autoRev="1" fill="hold">
                                          <p:stCondLst>
                                            <p:cond delay="0"/>
                                          </p:stCondLst>
                                        </p:cTn>
                                        <p:tgtEl>
                                          <p:spTgt spid="18"/>
                                        </p:tgtEl>
                                        <p:attrNameLst>
                                          <p:attrName>ppt_w</p:attrName>
                                        </p:attrNameLst>
                                      </p:cBhvr>
                                    </p:anim>
                                    <p:anim by="(#ppt_w*0.50)" calcmode="lin" valueType="num">
                                      <p:cBhvr>
                                        <p:cTn id="28" dur="250" decel="50000" autoRev="1" fill="hold">
                                          <p:stCondLst>
                                            <p:cond delay="0"/>
                                          </p:stCondLst>
                                        </p:cTn>
                                        <p:tgtEl>
                                          <p:spTgt spid="18"/>
                                        </p:tgtEl>
                                        <p:attrNameLst>
                                          <p:attrName>ppt_x</p:attrName>
                                        </p:attrNameLst>
                                      </p:cBhvr>
                                    </p:anim>
                                    <p:anim from="(-#ppt_h/2)" to="(#ppt_y)" calcmode="lin" valueType="num">
                                      <p:cBhvr>
                                        <p:cTn id="29" dur="500" fill="hold">
                                          <p:stCondLst>
                                            <p:cond delay="0"/>
                                          </p:stCondLst>
                                        </p:cTn>
                                        <p:tgtEl>
                                          <p:spTgt spid="18"/>
                                        </p:tgtEl>
                                        <p:attrNameLst>
                                          <p:attrName>ppt_y</p:attrName>
                                        </p:attrNameLst>
                                      </p:cBhvr>
                                    </p:anim>
                                    <p:animRot by="21600000">
                                      <p:cBhvr>
                                        <p:cTn id="30" dur="500"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4" grpId="0"/>
      <p:bldP spid="15" grpId="0"/>
      <p:bldP spid="1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594793" y="190381"/>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1</a:t>
            </a:r>
          </a:p>
          <a:p>
            <a:pPr algn="ctr"/>
            <a:endParaRPr lang="ar-SA" sz="2000" b="1" dirty="0">
              <a:solidFill>
                <a:schemeClr val="tx1"/>
              </a:solidFill>
            </a:endParaRPr>
          </a:p>
        </p:txBody>
      </p:sp>
      <p:sp>
        <p:nvSpPr>
          <p:cNvPr id="4" name="مربع نص 3"/>
          <p:cNvSpPr txBox="1"/>
          <p:nvPr/>
        </p:nvSpPr>
        <p:spPr>
          <a:xfrm>
            <a:off x="571472" y="252691"/>
            <a:ext cx="7000924" cy="830997"/>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أ/أصل ما يمكن وصله من الحروف التالية بضمير أو غيره،ثم أضعه في جملة من إنشائي(إلى،على،بلى،حتى).</a:t>
            </a:r>
            <a:endParaRPr lang="ar-SA" sz="2400" b="1" dirty="0">
              <a:solidFill>
                <a:schemeClr val="tx2">
                  <a:lumMod val="75000"/>
                </a:schemeClr>
              </a:solidFill>
              <a:effectLst>
                <a:glow rad="63500">
                  <a:schemeClr val="accent6">
                    <a:satMod val="175000"/>
                    <a:alpha val="40000"/>
                  </a:schemeClr>
                </a:glow>
              </a:effectLst>
            </a:endParaRPr>
          </a:p>
        </p:txBody>
      </p:sp>
      <p:sp>
        <p:nvSpPr>
          <p:cNvPr id="5" name="مستطيل مستدير الزوايا 4"/>
          <p:cNvSpPr/>
          <p:nvPr/>
        </p:nvSpPr>
        <p:spPr>
          <a:xfrm>
            <a:off x="1785918" y="1146302"/>
            <a:ext cx="5000660" cy="857256"/>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6" name="مربع نص 5"/>
          <p:cNvSpPr txBox="1"/>
          <p:nvPr/>
        </p:nvSpPr>
        <p:spPr>
          <a:xfrm>
            <a:off x="1857356" y="1272589"/>
            <a:ext cx="4786346" cy="584775"/>
          </a:xfrm>
          <a:prstGeom prst="rect">
            <a:avLst/>
          </a:prstGeom>
          <a:noFill/>
        </p:spPr>
        <p:txBody>
          <a:bodyPr wrap="square" rtlCol="1">
            <a:spAutoFit/>
          </a:bodyPr>
          <a:lstStyle/>
          <a:p>
            <a:pPr algn="ctr"/>
            <a:r>
              <a:rPr lang="ar-SA" sz="3200" b="1" dirty="0" smtClean="0"/>
              <a:t>علام،حتام،إلام،عليهم</a:t>
            </a:r>
            <a:endParaRPr lang="ar-SA" sz="3200" b="1" dirty="0"/>
          </a:p>
        </p:txBody>
      </p:sp>
      <p:sp>
        <p:nvSpPr>
          <p:cNvPr id="7" name="مربع نص 6"/>
          <p:cNvSpPr txBox="1"/>
          <p:nvPr/>
        </p:nvSpPr>
        <p:spPr>
          <a:xfrm>
            <a:off x="642910" y="2192246"/>
            <a:ext cx="7000924" cy="461665"/>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ب/أملأ الفراغات التالية بما يناسبها مما يأتي(إلى،على،حتى،بلى،لا).</a:t>
            </a:r>
            <a:endParaRPr lang="ar-SA" sz="2400" b="1" dirty="0">
              <a:solidFill>
                <a:schemeClr val="tx2">
                  <a:lumMod val="75000"/>
                </a:schemeClr>
              </a:solidFill>
              <a:effectLst>
                <a:glow rad="63500">
                  <a:schemeClr val="accent6">
                    <a:satMod val="175000"/>
                    <a:alpha val="40000"/>
                  </a:schemeClr>
                </a:glow>
              </a:effectLst>
            </a:endParaRPr>
          </a:p>
        </p:txBody>
      </p:sp>
      <p:sp>
        <p:nvSpPr>
          <p:cNvPr id="8" name="مربع نص 7"/>
          <p:cNvSpPr txBox="1"/>
          <p:nvPr/>
        </p:nvSpPr>
        <p:spPr>
          <a:xfrm>
            <a:off x="357158" y="2692312"/>
            <a:ext cx="8286808" cy="2308324"/>
          </a:xfrm>
          <a:prstGeom prst="rect">
            <a:avLst/>
          </a:prstGeom>
          <a:noFill/>
        </p:spPr>
        <p:txBody>
          <a:bodyPr wrap="square" rtlCol="1">
            <a:spAutoFit/>
          </a:bodyPr>
          <a:lstStyle/>
          <a:p>
            <a:pPr algn="ctr">
              <a:buFont typeface="Arial" pitchFamily="34" charset="0"/>
              <a:buChar char="•"/>
            </a:pPr>
            <a:r>
              <a:rPr lang="ar-SA" sz="2400" b="1" dirty="0" smtClean="0"/>
              <a:t>استمع............نصح الناصح باهتمام.فقد يكن فيه الخير الكثير.</a:t>
            </a:r>
          </a:p>
          <a:p>
            <a:pPr algn="ctr">
              <a:buFont typeface="Arial" pitchFamily="34" charset="0"/>
              <a:buChar char="•"/>
            </a:pPr>
            <a:r>
              <a:rPr lang="ar-SA" sz="2400" b="1" dirty="0" smtClean="0"/>
              <a:t>.........قدر أهل العزم تأتي العزائم وتأتي على قدر الكرام المكارم.</a:t>
            </a:r>
          </a:p>
          <a:p>
            <a:pPr algn="ctr">
              <a:buFont typeface="Arial" pitchFamily="34" charset="0"/>
              <a:buChar char="•"/>
            </a:pPr>
            <a:r>
              <a:rPr lang="ar-SA" sz="2400" b="1" dirty="0" smtClean="0"/>
              <a:t>يُعلي التأدب أقواماً ويرفعهم.........يساووا ذوي العلياء في الرتب.</a:t>
            </a:r>
          </a:p>
          <a:p>
            <a:pPr algn="ctr">
              <a:buFont typeface="Arial" pitchFamily="34" charset="0"/>
              <a:buChar char="•"/>
            </a:pPr>
            <a:r>
              <a:rPr lang="ar-SA" sz="2400" b="1" dirty="0" smtClean="0"/>
              <a:t>أليس من الخير أن يحسب المرء لكل شيء حسابه،ويتوكل على ربه عز وجل؟.........</a:t>
            </a:r>
          </a:p>
          <a:p>
            <a:pPr algn="ctr">
              <a:buFont typeface="Arial" pitchFamily="34" charset="0"/>
              <a:buChar char="•"/>
            </a:pPr>
            <a:r>
              <a:rPr lang="ar-SA" sz="2400" b="1" dirty="0" smtClean="0"/>
              <a:t>هل التدخين مفيد؟........</a:t>
            </a:r>
          </a:p>
        </p:txBody>
      </p:sp>
      <p:sp>
        <p:nvSpPr>
          <p:cNvPr id="9" name="مربع نص 8"/>
          <p:cNvSpPr txBox="1"/>
          <p:nvPr/>
        </p:nvSpPr>
        <p:spPr>
          <a:xfrm>
            <a:off x="5857884" y="2474609"/>
            <a:ext cx="1000132" cy="584775"/>
          </a:xfrm>
          <a:prstGeom prst="rect">
            <a:avLst/>
          </a:prstGeom>
          <a:noFill/>
        </p:spPr>
        <p:txBody>
          <a:bodyPr wrap="square" rtlCol="1">
            <a:spAutoFit/>
          </a:bodyPr>
          <a:lstStyle/>
          <a:p>
            <a:pPr algn="ctr"/>
            <a:r>
              <a:rPr lang="ar-SA" sz="3200" b="1" dirty="0" smtClean="0">
                <a:solidFill>
                  <a:srgbClr val="C00000"/>
                </a:solidFill>
              </a:rPr>
              <a:t>إلى </a:t>
            </a:r>
            <a:endParaRPr lang="ar-SA" sz="3200" b="1" dirty="0">
              <a:solidFill>
                <a:srgbClr val="C00000"/>
              </a:solidFill>
            </a:endParaRPr>
          </a:p>
        </p:txBody>
      </p:sp>
      <p:sp>
        <p:nvSpPr>
          <p:cNvPr id="10" name="مربع نص 9"/>
          <p:cNvSpPr txBox="1"/>
          <p:nvPr/>
        </p:nvSpPr>
        <p:spPr>
          <a:xfrm>
            <a:off x="6715140" y="2906626"/>
            <a:ext cx="1000132" cy="584775"/>
          </a:xfrm>
          <a:prstGeom prst="rect">
            <a:avLst/>
          </a:prstGeom>
          <a:noFill/>
        </p:spPr>
        <p:txBody>
          <a:bodyPr wrap="square" rtlCol="1">
            <a:spAutoFit/>
          </a:bodyPr>
          <a:lstStyle/>
          <a:p>
            <a:pPr algn="ctr"/>
            <a:r>
              <a:rPr lang="ar-SA" sz="3200" b="1" dirty="0" smtClean="0">
                <a:solidFill>
                  <a:srgbClr val="C00000"/>
                </a:solidFill>
              </a:rPr>
              <a:t>على</a:t>
            </a:r>
            <a:endParaRPr lang="ar-SA" sz="3200" b="1" dirty="0">
              <a:solidFill>
                <a:srgbClr val="C00000"/>
              </a:solidFill>
            </a:endParaRPr>
          </a:p>
        </p:txBody>
      </p:sp>
      <p:sp>
        <p:nvSpPr>
          <p:cNvPr id="11" name="مربع نص 10"/>
          <p:cNvSpPr txBox="1"/>
          <p:nvPr/>
        </p:nvSpPr>
        <p:spPr>
          <a:xfrm>
            <a:off x="4143372" y="3321983"/>
            <a:ext cx="1000132" cy="584775"/>
          </a:xfrm>
          <a:prstGeom prst="rect">
            <a:avLst/>
          </a:prstGeom>
          <a:noFill/>
        </p:spPr>
        <p:txBody>
          <a:bodyPr wrap="square" rtlCol="1">
            <a:spAutoFit/>
          </a:bodyPr>
          <a:lstStyle/>
          <a:p>
            <a:pPr algn="ctr"/>
            <a:r>
              <a:rPr lang="ar-SA" sz="3200" b="1" dirty="0" smtClean="0">
                <a:solidFill>
                  <a:srgbClr val="C00000"/>
                </a:solidFill>
              </a:rPr>
              <a:t>حتى</a:t>
            </a:r>
            <a:endParaRPr lang="ar-SA" sz="3200" b="1" dirty="0">
              <a:solidFill>
                <a:srgbClr val="C00000"/>
              </a:solidFill>
            </a:endParaRPr>
          </a:p>
        </p:txBody>
      </p:sp>
      <p:sp>
        <p:nvSpPr>
          <p:cNvPr id="12" name="مربع نص 11"/>
          <p:cNvSpPr txBox="1"/>
          <p:nvPr/>
        </p:nvSpPr>
        <p:spPr>
          <a:xfrm>
            <a:off x="3786182" y="4036363"/>
            <a:ext cx="1000132" cy="584775"/>
          </a:xfrm>
          <a:prstGeom prst="rect">
            <a:avLst/>
          </a:prstGeom>
          <a:noFill/>
        </p:spPr>
        <p:txBody>
          <a:bodyPr wrap="square" rtlCol="1">
            <a:spAutoFit/>
          </a:bodyPr>
          <a:lstStyle/>
          <a:p>
            <a:pPr algn="ctr"/>
            <a:r>
              <a:rPr lang="ar-SA" sz="3200" b="1" dirty="0" smtClean="0">
                <a:solidFill>
                  <a:srgbClr val="C00000"/>
                </a:solidFill>
              </a:rPr>
              <a:t>بلى</a:t>
            </a:r>
            <a:endParaRPr lang="ar-SA" sz="3200" b="1" dirty="0">
              <a:solidFill>
                <a:srgbClr val="C00000"/>
              </a:solidFill>
            </a:endParaRPr>
          </a:p>
        </p:txBody>
      </p:sp>
      <p:sp>
        <p:nvSpPr>
          <p:cNvPr id="13" name="مربع نص 12"/>
          <p:cNvSpPr txBox="1"/>
          <p:nvPr/>
        </p:nvSpPr>
        <p:spPr>
          <a:xfrm>
            <a:off x="3143240" y="4322115"/>
            <a:ext cx="1000132" cy="584775"/>
          </a:xfrm>
          <a:prstGeom prst="rect">
            <a:avLst/>
          </a:prstGeom>
          <a:noFill/>
        </p:spPr>
        <p:txBody>
          <a:bodyPr wrap="square" rtlCol="1">
            <a:spAutoFit/>
          </a:bodyPr>
          <a:lstStyle/>
          <a:p>
            <a:pPr algn="ctr"/>
            <a:r>
              <a:rPr lang="ar-SA" sz="3200" b="1" dirty="0" smtClean="0">
                <a:solidFill>
                  <a:srgbClr val="C00000"/>
                </a:solidFill>
              </a:rPr>
              <a:t>لا</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strips(downLeft)">
                                      <p:cBhvr>
                                        <p:cTn id="14" dur="500"/>
                                        <p:tgtEl>
                                          <p:spTgt spid="9">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strips(downLeft)">
                                      <p:cBhvr>
                                        <p:cTn id="19" dur="500"/>
                                        <p:tgtEl>
                                          <p:spTgt spid="10">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Effect transition="in" filter="strips(downLeft)">
                                      <p:cBhvr>
                                        <p:cTn id="24" dur="500"/>
                                        <p:tgtEl>
                                          <p:spTgt spid="1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nodeType="clickEffect">
                                  <p:stCondLst>
                                    <p:cond delay="0"/>
                                  </p:stCondLst>
                                  <p:childTnLst>
                                    <p:set>
                                      <p:cBhvr>
                                        <p:cTn id="28" dur="1" fill="hold">
                                          <p:stCondLst>
                                            <p:cond delay="0"/>
                                          </p:stCondLst>
                                        </p:cTn>
                                        <p:tgtEl>
                                          <p:spTgt spid="12">
                                            <p:txEl>
                                              <p:pRg st="0" end="0"/>
                                            </p:txEl>
                                          </p:spTgt>
                                        </p:tgtEl>
                                        <p:attrNameLst>
                                          <p:attrName>style.visibility</p:attrName>
                                        </p:attrNameLst>
                                      </p:cBhvr>
                                      <p:to>
                                        <p:strVal val="visible"/>
                                      </p:to>
                                    </p:set>
                                    <p:animEffect transition="in" filter="strips(downLeft)">
                                      <p:cBhvr>
                                        <p:cTn id="29" dur="500"/>
                                        <p:tgtEl>
                                          <p:spTgt spid="12">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8" presetClass="entr" presetSubtype="12" fill="hold" nodeType="click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strips(downLeft)">
                                      <p:cBhvr>
                                        <p:cTn id="3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478561" y="355329"/>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2</a:t>
            </a:r>
          </a:p>
          <a:p>
            <a:pPr algn="ctr"/>
            <a:endParaRPr lang="ar-SA" sz="2000" b="1" dirty="0">
              <a:solidFill>
                <a:schemeClr val="tx1"/>
              </a:solidFill>
            </a:endParaRPr>
          </a:p>
        </p:txBody>
      </p:sp>
      <p:sp>
        <p:nvSpPr>
          <p:cNvPr id="4" name="مربع نص 3"/>
          <p:cNvSpPr txBox="1"/>
          <p:nvPr/>
        </p:nvSpPr>
        <p:spPr>
          <a:xfrm>
            <a:off x="571472" y="857232"/>
            <a:ext cx="7000924" cy="1384995"/>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أبحث في مصادري الخاصة عن كلمات تمثل ما درسته في هذه الوحدة –الرسم الإملائي - :ثم أدونها في بطاقة وفق التالي:المرجع،الكلمة،العبارة التي وردت فيها الكلمة.</a:t>
            </a:r>
            <a:endParaRPr lang="ar-SA" sz="2800" b="1" dirty="0">
              <a:solidFill>
                <a:schemeClr val="tx2">
                  <a:lumMod val="75000"/>
                </a:schemeClr>
              </a:solidFill>
              <a:effectLst>
                <a:glow rad="63500">
                  <a:schemeClr val="accent6">
                    <a:satMod val="175000"/>
                    <a:alpha val="40000"/>
                  </a:schemeClr>
                </a:glow>
              </a:effectLst>
            </a:endParaRPr>
          </a:p>
        </p:txBody>
      </p:sp>
      <p:sp>
        <p:nvSpPr>
          <p:cNvPr id="5" name="تمرير أفقي 4"/>
          <p:cNvSpPr/>
          <p:nvPr/>
        </p:nvSpPr>
        <p:spPr>
          <a:xfrm rot="21091942">
            <a:off x="7192809" y="2569906"/>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3</a:t>
            </a:r>
          </a:p>
          <a:p>
            <a:pPr algn="ctr"/>
            <a:endParaRPr lang="ar-SA" sz="2000" b="1" dirty="0">
              <a:solidFill>
                <a:schemeClr val="tx1"/>
              </a:solidFill>
            </a:endParaRPr>
          </a:p>
        </p:txBody>
      </p:sp>
      <p:sp>
        <p:nvSpPr>
          <p:cNvPr id="6" name="مربع نص 5"/>
          <p:cNvSpPr txBox="1"/>
          <p:nvPr/>
        </p:nvSpPr>
        <p:spPr>
          <a:xfrm>
            <a:off x="1357290" y="2714620"/>
            <a:ext cx="5572164" cy="646331"/>
          </a:xfrm>
          <a:prstGeom prst="rect">
            <a:avLst/>
          </a:prstGeom>
          <a:noFill/>
        </p:spPr>
        <p:txBody>
          <a:bodyPr wrap="square" rtlCol="1">
            <a:spAutoFit/>
          </a:bodyPr>
          <a:lstStyle/>
          <a:p>
            <a:pPr algn="ctr"/>
            <a:r>
              <a:rPr lang="ar-SA" sz="3600" b="1" dirty="0" smtClean="0">
                <a:solidFill>
                  <a:schemeClr val="tx2">
                    <a:lumMod val="75000"/>
                  </a:schemeClr>
                </a:solidFill>
                <a:effectLst>
                  <a:glow rad="63500">
                    <a:schemeClr val="accent6">
                      <a:satMod val="175000"/>
                      <a:alpha val="40000"/>
                    </a:schemeClr>
                  </a:glow>
                </a:effectLst>
              </a:rPr>
              <a:t>أكتب ما يلي علي بخط جميل.</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800" b="1" dirty="0" smtClean="0">
                <a:solidFill>
                  <a:schemeClr val="tx1"/>
                </a:solidFill>
                <a:effectLst>
                  <a:glow rad="228600">
                    <a:schemeClr val="accent3">
                      <a:satMod val="175000"/>
                      <a:alpha val="40000"/>
                    </a:schemeClr>
                  </a:glow>
                </a:effectLst>
              </a:rPr>
              <a:t>رسم (ع،غ)بخط الرقعة</a:t>
            </a:r>
            <a:endParaRPr lang="ar-SA" sz="8800" b="1" dirty="0">
              <a:solidFill>
                <a:schemeClr val="tx1"/>
              </a:solidFill>
              <a:effectLst>
                <a:glow rad="228600">
                  <a:schemeClr val="accent3">
                    <a:satMod val="175000"/>
                    <a:alpha val="40000"/>
                  </a:schemeClr>
                </a:glow>
              </a:effectLst>
            </a:endParaRPr>
          </a:p>
        </p:txBody>
      </p:sp>
      <p:sp>
        <p:nvSpPr>
          <p:cNvPr id="4" name="سحابة 3"/>
          <p:cNvSpPr/>
          <p:nvPr/>
        </p:nvSpPr>
        <p:spPr>
          <a:xfrm>
            <a:off x="5500694" y="571480"/>
            <a:ext cx="2428892" cy="714380"/>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effectLst>
                  <a:glow rad="228600">
                    <a:schemeClr val="accent3">
                      <a:satMod val="175000"/>
                      <a:alpha val="40000"/>
                    </a:schemeClr>
                  </a:glow>
                </a:effectLst>
              </a:rPr>
              <a:t>الرسم الكتابي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71472" y="97673"/>
            <a:ext cx="7358114"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نشاط تمهيدي:</a:t>
            </a:r>
          </a:p>
          <a:p>
            <a:pPr algn="ctr"/>
            <a:r>
              <a:rPr lang="ar-SA" sz="2400" b="1" dirty="0" smtClean="0">
                <a:solidFill>
                  <a:schemeClr val="tx2">
                    <a:lumMod val="50000"/>
                  </a:schemeClr>
                </a:solidFill>
                <a:effectLst>
                  <a:glow rad="228600">
                    <a:schemeClr val="accent3">
                      <a:satMod val="175000"/>
                      <a:alpha val="40000"/>
                    </a:schemeClr>
                  </a:glow>
                </a:effectLst>
              </a:rPr>
              <a:t>1/أشارك من بجواري في إكمال مربعات الشكل التالي؛حتى أصل لما يلي:</a:t>
            </a:r>
          </a:p>
        </p:txBody>
      </p:sp>
      <p:sp>
        <p:nvSpPr>
          <p:cNvPr id="4" name="شكل بيضاوي 3"/>
          <p:cNvSpPr/>
          <p:nvPr/>
        </p:nvSpPr>
        <p:spPr>
          <a:xfrm>
            <a:off x="7786710"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5" name="مربع نص 4"/>
          <p:cNvSpPr txBox="1"/>
          <p:nvPr/>
        </p:nvSpPr>
        <p:spPr>
          <a:xfrm>
            <a:off x="3929058" y="928670"/>
            <a:ext cx="4714908" cy="1938992"/>
          </a:xfrm>
          <a:prstGeom prst="rect">
            <a:avLst/>
          </a:prstGeom>
          <a:noFill/>
        </p:spPr>
        <p:txBody>
          <a:bodyPr wrap="square" rtlCol="1">
            <a:spAutoFit/>
          </a:bodyPr>
          <a:lstStyle/>
          <a:p>
            <a:r>
              <a:rPr lang="ar-SA" sz="2400" b="1" dirty="0" smtClean="0"/>
              <a:t>1- صفة ينعت بها الشاب الذي لا يبرّ والديه.</a:t>
            </a:r>
          </a:p>
          <a:p>
            <a:r>
              <a:rPr lang="ar-SA" sz="2400" b="1" dirty="0" smtClean="0"/>
              <a:t>2- من النعم المغبون فيها كثير من الشباب.</a:t>
            </a:r>
          </a:p>
          <a:p>
            <a:r>
              <a:rPr lang="ar-SA" sz="2400" b="1" dirty="0" smtClean="0"/>
              <a:t>3- ضد ضار.</a:t>
            </a:r>
          </a:p>
          <a:p>
            <a:r>
              <a:rPr lang="ar-SA" sz="2400" b="1" dirty="0" smtClean="0"/>
              <a:t>4- سبب رئيس للحوادث المرورية.</a:t>
            </a:r>
          </a:p>
          <a:p>
            <a:r>
              <a:rPr lang="ar-SA" sz="2400" b="1" dirty="0" smtClean="0"/>
              <a:t>5- ضد الرفق.</a:t>
            </a:r>
            <a:endParaRPr lang="ar-SA" sz="2400" b="1" dirty="0"/>
          </a:p>
        </p:txBody>
      </p:sp>
      <p:sp>
        <p:nvSpPr>
          <p:cNvPr id="6" name="مخطط انسيابي: تحضير 5"/>
          <p:cNvSpPr/>
          <p:nvPr/>
        </p:nvSpPr>
        <p:spPr>
          <a:xfrm>
            <a:off x="2214546" y="1428736"/>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ا</a:t>
            </a:r>
            <a:endParaRPr lang="ar-SA" sz="3600" b="1" dirty="0">
              <a:solidFill>
                <a:schemeClr val="tx1"/>
              </a:solidFill>
            </a:endParaRPr>
          </a:p>
        </p:txBody>
      </p:sp>
      <p:sp>
        <p:nvSpPr>
          <p:cNvPr id="7" name="مخطط انسيابي: تحضير 6"/>
          <p:cNvSpPr/>
          <p:nvPr/>
        </p:nvSpPr>
        <p:spPr>
          <a:xfrm>
            <a:off x="1571604" y="1428736"/>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ق</a:t>
            </a:r>
            <a:endParaRPr lang="ar-SA" sz="3600" b="1" dirty="0">
              <a:solidFill>
                <a:schemeClr val="tx1"/>
              </a:solidFill>
            </a:endParaRPr>
          </a:p>
        </p:txBody>
      </p:sp>
      <p:sp>
        <p:nvSpPr>
          <p:cNvPr id="8" name="مخطط انسيابي: تحضير 7"/>
          <p:cNvSpPr/>
          <p:nvPr/>
        </p:nvSpPr>
        <p:spPr>
          <a:xfrm>
            <a:off x="2857488" y="1428736"/>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9" name="مخطط انسيابي: تحضير 8"/>
          <p:cNvSpPr/>
          <p:nvPr/>
        </p:nvSpPr>
        <p:spPr>
          <a:xfrm>
            <a:off x="2214546" y="1928802"/>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ل</a:t>
            </a:r>
          </a:p>
        </p:txBody>
      </p:sp>
      <p:sp>
        <p:nvSpPr>
          <p:cNvPr id="10" name="مخطط انسيابي: تحضير 9"/>
          <p:cNvSpPr/>
          <p:nvPr/>
        </p:nvSpPr>
        <p:spPr>
          <a:xfrm>
            <a:off x="2214546" y="2428868"/>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 name="مخطط انسيابي: تحضير 10"/>
          <p:cNvSpPr/>
          <p:nvPr/>
        </p:nvSpPr>
        <p:spPr>
          <a:xfrm>
            <a:off x="2214546" y="2928934"/>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ن</a:t>
            </a:r>
          </a:p>
        </p:txBody>
      </p:sp>
      <p:sp>
        <p:nvSpPr>
          <p:cNvPr id="12" name="مخطط انسيابي: تحضير 11"/>
          <p:cNvSpPr/>
          <p:nvPr/>
        </p:nvSpPr>
        <p:spPr>
          <a:xfrm>
            <a:off x="2214546" y="3429000"/>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3" name="مخطط انسيابي: تحضير 12"/>
          <p:cNvSpPr/>
          <p:nvPr/>
        </p:nvSpPr>
        <p:spPr>
          <a:xfrm>
            <a:off x="3500430" y="3429000"/>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ا</a:t>
            </a:r>
          </a:p>
        </p:txBody>
      </p:sp>
      <p:sp>
        <p:nvSpPr>
          <p:cNvPr id="14" name="مخطط انسيابي: تحضير 13"/>
          <p:cNvSpPr/>
          <p:nvPr/>
        </p:nvSpPr>
        <p:spPr>
          <a:xfrm>
            <a:off x="2857488" y="3429000"/>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ل</a:t>
            </a:r>
          </a:p>
        </p:txBody>
      </p:sp>
      <p:sp>
        <p:nvSpPr>
          <p:cNvPr id="15" name="مخطط انسيابي: تحضير 14"/>
          <p:cNvSpPr/>
          <p:nvPr/>
        </p:nvSpPr>
        <p:spPr>
          <a:xfrm>
            <a:off x="285720" y="3429000"/>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مخطط انسيابي: تحضير 15"/>
          <p:cNvSpPr/>
          <p:nvPr/>
        </p:nvSpPr>
        <p:spPr>
          <a:xfrm>
            <a:off x="1571604" y="3429000"/>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ر</a:t>
            </a:r>
          </a:p>
        </p:txBody>
      </p:sp>
      <p:sp>
        <p:nvSpPr>
          <p:cNvPr id="17" name="مخطط انسيابي: تحضير 16"/>
          <p:cNvSpPr/>
          <p:nvPr/>
        </p:nvSpPr>
        <p:spPr>
          <a:xfrm>
            <a:off x="928662" y="3429000"/>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ا</a:t>
            </a:r>
          </a:p>
        </p:txBody>
      </p:sp>
      <p:sp>
        <p:nvSpPr>
          <p:cNvPr id="18" name="مخطط انسيابي: تحضير 17"/>
          <p:cNvSpPr/>
          <p:nvPr/>
        </p:nvSpPr>
        <p:spPr>
          <a:xfrm>
            <a:off x="2214546" y="4429132"/>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9" name="مخطط انسيابي: تحضير 18"/>
          <p:cNvSpPr/>
          <p:nvPr/>
        </p:nvSpPr>
        <p:spPr>
          <a:xfrm>
            <a:off x="3500430" y="4429132"/>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ا</a:t>
            </a:r>
          </a:p>
        </p:txBody>
      </p:sp>
      <p:sp>
        <p:nvSpPr>
          <p:cNvPr id="20" name="مخطط انسيابي: تحضير 19"/>
          <p:cNvSpPr/>
          <p:nvPr/>
        </p:nvSpPr>
        <p:spPr>
          <a:xfrm>
            <a:off x="2857488" y="4429132"/>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ل</a:t>
            </a:r>
          </a:p>
        </p:txBody>
      </p:sp>
      <p:sp>
        <p:nvSpPr>
          <p:cNvPr id="21" name="مخطط انسيابي: تحضير 20"/>
          <p:cNvSpPr/>
          <p:nvPr/>
        </p:nvSpPr>
        <p:spPr>
          <a:xfrm>
            <a:off x="285720" y="4429132"/>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ة</a:t>
            </a:r>
          </a:p>
        </p:txBody>
      </p:sp>
      <p:sp>
        <p:nvSpPr>
          <p:cNvPr id="22" name="مخطط انسيابي: تحضير 21"/>
          <p:cNvSpPr/>
          <p:nvPr/>
        </p:nvSpPr>
        <p:spPr>
          <a:xfrm>
            <a:off x="1571604" y="4429132"/>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ر</a:t>
            </a:r>
          </a:p>
        </p:txBody>
      </p:sp>
      <p:sp>
        <p:nvSpPr>
          <p:cNvPr id="23" name="مخطط انسيابي: تحضير 22"/>
          <p:cNvSpPr/>
          <p:nvPr/>
        </p:nvSpPr>
        <p:spPr>
          <a:xfrm>
            <a:off x="928662" y="4429132"/>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4" name="مخطط انسيابي: تحضير 23"/>
          <p:cNvSpPr/>
          <p:nvPr/>
        </p:nvSpPr>
        <p:spPr>
          <a:xfrm>
            <a:off x="928662" y="3929066"/>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5" name="مخطط انسيابي: تحضير 24"/>
          <p:cNvSpPr/>
          <p:nvPr/>
        </p:nvSpPr>
        <p:spPr>
          <a:xfrm>
            <a:off x="928662" y="2928934"/>
            <a:ext cx="642942" cy="500066"/>
          </a:xfrm>
          <a:prstGeom prst="flowChartPreparation">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ن</a:t>
            </a:r>
          </a:p>
        </p:txBody>
      </p:sp>
      <p:sp>
        <p:nvSpPr>
          <p:cNvPr id="26" name="سهم إلى اليسار 25"/>
          <p:cNvSpPr/>
          <p:nvPr/>
        </p:nvSpPr>
        <p:spPr>
          <a:xfrm>
            <a:off x="4286248" y="3500438"/>
            <a:ext cx="857256" cy="500066"/>
          </a:xfrm>
          <a:prstGeom prst="leftArrow">
            <a:avLst>
              <a:gd name="adj1" fmla="val 67142"/>
              <a:gd name="adj2" fmla="val 50000"/>
            </a:avLst>
          </a:prstGeom>
          <a:solidFill>
            <a:schemeClr val="accent2">
              <a:lumMod val="75000"/>
            </a:schemeClr>
          </a:solidFill>
          <a:ln>
            <a:solidFill>
              <a:srgbClr val="F2F29C"/>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2</a:t>
            </a:r>
            <a:endParaRPr lang="ar-SA" b="1" dirty="0">
              <a:solidFill>
                <a:schemeClr val="tx1"/>
              </a:solidFill>
            </a:endParaRPr>
          </a:p>
        </p:txBody>
      </p:sp>
      <p:sp>
        <p:nvSpPr>
          <p:cNvPr id="27" name="سهم إلى اليسار 26"/>
          <p:cNvSpPr/>
          <p:nvPr/>
        </p:nvSpPr>
        <p:spPr>
          <a:xfrm>
            <a:off x="4286248" y="4357694"/>
            <a:ext cx="857256" cy="500066"/>
          </a:xfrm>
          <a:prstGeom prst="leftArrow">
            <a:avLst>
              <a:gd name="adj1" fmla="val 67142"/>
              <a:gd name="adj2" fmla="val 50000"/>
            </a:avLst>
          </a:prstGeom>
          <a:solidFill>
            <a:schemeClr val="accent2">
              <a:lumMod val="75000"/>
            </a:schemeClr>
          </a:solidFill>
          <a:ln>
            <a:solidFill>
              <a:srgbClr val="F2F29C"/>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4</a:t>
            </a:r>
            <a:endParaRPr lang="ar-SA" b="1" dirty="0">
              <a:solidFill>
                <a:schemeClr val="tx1"/>
              </a:solidFill>
            </a:endParaRPr>
          </a:p>
        </p:txBody>
      </p:sp>
      <p:sp>
        <p:nvSpPr>
          <p:cNvPr id="28" name="سهم إلى اليسار 27"/>
          <p:cNvSpPr/>
          <p:nvPr/>
        </p:nvSpPr>
        <p:spPr>
          <a:xfrm>
            <a:off x="3500430" y="1428736"/>
            <a:ext cx="857256" cy="500066"/>
          </a:xfrm>
          <a:prstGeom prst="leftArrow">
            <a:avLst>
              <a:gd name="adj1" fmla="val 67142"/>
              <a:gd name="adj2" fmla="val 50000"/>
            </a:avLst>
          </a:prstGeom>
          <a:solidFill>
            <a:schemeClr val="accent2">
              <a:lumMod val="75000"/>
            </a:schemeClr>
          </a:solidFill>
          <a:ln>
            <a:solidFill>
              <a:srgbClr val="F2F29C"/>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1</a:t>
            </a:r>
            <a:endParaRPr lang="ar-SA" b="1" dirty="0">
              <a:solidFill>
                <a:schemeClr val="tx1"/>
              </a:solidFill>
            </a:endParaRPr>
          </a:p>
        </p:txBody>
      </p:sp>
      <p:sp>
        <p:nvSpPr>
          <p:cNvPr id="29" name="سهم للأسفل 28"/>
          <p:cNvSpPr/>
          <p:nvPr/>
        </p:nvSpPr>
        <p:spPr>
          <a:xfrm>
            <a:off x="2214546" y="857232"/>
            <a:ext cx="642942" cy="500066"/>
          </a:xfrm>
          <a:prstGeom prst="downArrow">
            <a:avLst/>
          </a:prstGeom>
          <a:solidFill>
            <a:schemeClr val="accent2">
              <a:lumMod val="75000"/>
            </a:schemeClr>
          </a:solidFill>
          <a:ln>
            <a:solidFill>
              <a:srgbClr val="F2F29C"/>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5</a:t>
            </a:r>
          </a:p>
        </p:txBody>
      </p:sp>
      <p:sp>
        <p:nvSpPr>
          <p:cNvPr id="30" name="سهم للأسفل 29"/>
          <p:cNvSpPr/>
          <p:nvPr/>
        </p:nvSpPr>
        <p:spPr>
          <a:xfrm>
            <a:off x="928662" y="2357430"/>
            <a:ext cx="642942" cy="500066"/>
          </a:xfrm>
          <a:prstGeom prst="downArrow">
            <a:avLst/>
          </a:prstGeom>
          <a:solidFill>
            <a:schemeClr val="accent2">
              <a:lumMod val="75000"/>
            </a:schemeClr>
          </a:solidFill>
          <a:ln>
            <a:solidFill>
              <a:srgbClr val="F2F29C"/>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3</a:t>
            </a:r>
          </a:p>
        </p:txBody>
      </p:sp>
      <p:sp>
        <p:nvSpPr>
          <p:cNvPr id="31" name="مربع نص 30"/>
          <p:cNvSpPr txBox="1"/>
          <p:nvPr/>
        </p:nvSpPr>
        <p:spPr>
          <a:xfrm>
            <a:off x="785786" y="5072074"/>
            <a:ext cx="7643866"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2/أرسم الكلمات التي توصلت إليها بخط الرقعة،وألاحظ الحرف الذي ينزل جزء منه تحت السطر:</a:t>
            </a:r>
          </a:p>
        </p:txBody>
      </p:sp>
      <p:sp>
        <p:nvSpPr>
          <p:cNvPr id="33" name="مربع نص 32"/>
          <p:cNvSpPr txBox="1"/>
          <p:nvPr/>
        </p:nvSpPr>
        <p:spPr>
          <a:xfrm>
            <a:off x="2857488" y="1344027"/>
            <a:ext cx="571504" cy="584775"/>
          </a:xfrm>
          <a:prstGeom prst="rect">
            <a:avLst/>
          </a:prstGeom>
          <a:noFill/>
        </p:spPr>
        <p:txBody>
          <a:bodyPr wrap="square" rtlCol="1">
            <a:spAutoFit/>
          </a:bodyPr>
          <a:lstStyle/>
          <a:p>
            <a:pPr algn="ctr"/>
            <a:r>
              <a:rPr lang="ar-SA" sz="3200" b="1" i="1" dirty="0" smtClean="0">
                <a:solidFill>
                  <a:srgbClr val="C00000"/>
                </a:solidFill>
              </a:rPr>
              <a:t>ع</a:t>
            </a:r>
            <a:endParaRPr lang="ar-SA" sz="3200" b="1" i="1" dirty="0">
              <a:solidFill>
                <a:srgbClr val="C00000"/>
              </a:solidFill>
            </a:endParaRPr>
          </a:p>
        </p:txBody>
      </p:sp>
      <p:sp>
        <p:nvSpPr>
          <p:cNvPr id="34" name="مربع نص 33"/>
          <p:cNvSpPr txBox="1"/>
          <p:nvPr/>
        </p:nvSpPr>
        <p:spPr>
          <a:xfrm>
            <a:off x="2214546" y="2344159"/>
            <a:ext cx="571504" cy="584775"/>
          </a:xfrm>
          <a:prstGeom prst="rect">
            <a:avLst/>
          </a:prstGeom>
          <a:noFill/>
        </p:spPr>
        <p:txBody>
          <a:bodyPr wrap="square" rtlCol="1">
            <a:spAutoFit/>
          </a:bodyPr>
          <a:lstStyle/>
          <a:p>
            <a:pPr algn="ctr"/>
            <a:r>
              <a:rPr lang="ar-SA" sz="3200" b="1" i="1" dirty="0" smtClean="0">
                <a:solidFill>
                  <a:srgbClr val="C00000"/>
                </a:solidFill>
              </a:rPr>
              <a:t>ع</a:t>
            </a:r>
            <a:endParaRPr lang="ar-SA" sz="3200" b="1" i="1" dirty="0">
              <a:solidFill>
                <a:srgbClr val="C00000"/>
              </a:solidFill>
            </a:endParaRPr>
          </a:p>
        </p:txBody>
      </p:sp>
      <p:sp>
        <p:nvSpPr>
          <p:cNvPr id="35" name="مربع نص 34"/>
          <p:cNvSpPr txBox="1"/>
          <p:nvPr/>
        </p:nvSpPr>
        <p:spPr>
          <a:xfrm>
            <a:off x="2214546" y="3415729"/>
            <a:ext cx="571504" cy="584775"/>
          </a:xfrm>
          <a:prstGeom prst="rect">
            <a:avLst/>
          </a:prstGeom>
          <a:noFill/>
        </p:spPr>
        <p:txBody>
          <a:bodyPr wrap="square" rtlCol="1">
            <a:spAutoFit/>
          </a:bodyPr>
          <a:lstStyle/>
          <a:p>
            <a:pPr algn="ctr"/>
            <a:r>
              <a:rPr lang="ar-SA" sz="3200" b="1" i="1" dirty="0" smtClean="0">
                <a:solidFill>
                  <a:srgbClr val="C00000"/>
                </a:solidFill>
              </a:rPr>
              <a:t>ف</a:t>
            </a:r>
            <a:endParaRPr lang="ar-SA" sz="3200" b="1" i="1" dirty="0">
              <a:solidFill>
                <a:srgbClr val="C00000"/>
              </a:solidFill>
            </a:endParaRPr>
          </a:p>
        </p:txBody>
      </p:sp>
      <p:sp>
        <p:nvSpPr>
          <p:cNvPr id="36" name="مربع نص 35"/>
          <p:cNvSpPr txBox="1"/>
          <p:nvPr/>
        </p:nvSpPr>
        <p:spPr>
          <a:xfrm>
            <a:off x="285720" y="3344291"/>
            <a:ext cx="571504" cy="584775"/>
          </a:xfrm>
          <a:prstGeom prst="rect">
            <a:avLst/>
          </a:prstGeom>
          <a:noFill/>
        </p:spPr>
        <p:txBody>
          <a:bodyPr wrap="square" rtlCol="1">
            <a:spAutoFit/>
          </a:bodyPr>
          <a:lstStyle/>
          <a:p>
            <a:pPr algn="ctr"/>
            <a:r>
              <a:rPr lang="ar-SA" sz="3200" b="1" i="1" dirty="0" smtClean="0">
                <a:solidFill>
                  <a:srgbClr val="C00000"/>
                </a:solidFill>
              </a:rPr>
              <a:t>غ</a:t>
            </a:r>
            <a:endParaRPr lang="ar-SA" sz="3200" b="1" i="1" dirty="0">
              <a:solidFill>
                <a:srgbClr val="C00000"/>
              </a:solidFill>
            </a:endParaRPr>
          </a:p>
        </p:txBody>
      </p:sp>
      <p:sp>
        <p:nvSpPr>
          <p:cNvPr id="37" name="مربع نص 36"/>
          <p:cNvSpPr txBox="1"/>
          <p:nvPr/>
        </p:nvSpPr>
        <p:spPr>
          <a:xfrm>
            <a:off x="928662" y="3915795"/>
            <a:ext cx="571504" cy="584775"/>
          </a:xfrm>
          <a:prstGeom prst="rect">
            <a:avLst/>
          </a:prstGeom>
          <a:noFill/>
        </p:spPr>
        <p:txBody>
          <a:bodyPr wrap="square" rtlCol="1">
            <a:spAutoFit/>
          </a:bodyPr>
          <a:lstStyle/>
          <a:p>
            <a:pPr algn="ctr"/>
            <a:r>
              <a:rPr lang="ar-SA" sz="3200" b="1" i="1" dirty="0" smtClean="0">
                <a:solidFill>
                  <a:srgbClr val="C00000"/>
                </a:solidFill>
              </a:rPr>
              <a:t>ف</a:t>
            </a:r>
            <a:endParaRPr lang="ar-SA" sz="3200" b="1" i="1" dirty="0">
              <a:solidFill>
                <a:srgbClr val="C00000"/>
              </a:solidFill>
            </a:endParaRPr>
          </a:p>
        </p:txBody>
      </p:sp>
      <p:sp>
        <p:nvSpPr>
          <p:cNvPr id="38" name="مربع نص 37"/>
          <p:cNvSpPr txBox="1"/>
          <p:nvPr/>
        </p:nvSpPr>
        <p:spPr>
          <a:xfrm>
            <a:off x="2214546" y="4357694"/>
            <a:ext cx="571504" cy="584775"/>
          </a:xfrm>
          <a:prstGeom prst="rect">
            <a:avLst/>
          </a:prstGeom>
          <a:noFill/>
        </p:spPr>
        <p:txBody>
          <a:bodyPr wrap="square" rtlCol="1">
            <a:spAutoFit/>
          </a:bodyPr>
          <a:lstStyle/>
          <a:p>
            <a:pPr algn="ctr"/>
            <a:r>
              <a:rPr lang="ar-SA" sz="3200" b="1" i="1" dirty="0" smtClean="0">
                <a:solidFill>
                  <a:srgbClr val="C00000"/>
                </a:solidFill>
              </a:rPr>
              <a:t>س</a:t>
            </a:r>
            <a:endParaRPr lang="ar-SA" sz="3200" b="1" i="1" dirty="0">
              <a:solidFill>
                <a:srgbClr val="C00000"/>
              </a:solidFill>
            </a:endParaRPr>
          </a:p>
        </p:txBody>
      </p:sp>
      <p:sp>
        <p:nvSpPr>
          <p:cNvPr id="39" name="مربع نص 38"/>
          <p:cNvSpPr txBox="1"/>
          <p:nvPr/>
        </p:nvSpPr>
        <p:spPr>
          <a:xfrm>
            <a:off x="928662" y="4344423"/>
            <a:ext cx="571504" cy="584775"/>
          </a:xfrm>
          <a:prstGeom prst="rect">
            <a:avLst/>
          </a:prstGeom>
          <a:noFill/>
        </p:spPr>
        <p:txBody>
          <a:bodyPr wrap="square" rtlCol="1">
            <a:spAutoFit/>
          </a:bodyPr>
          <a:lstStyle/>
          <a:p>
            <a:pPr algn="ctr"/>
            <a:r>
              <a:rPr lang="ar-SA" sz="3200" b="1" i="1" dirty="0" smtClean="0">
                <a:solidFill>
                  <a:srgbClr val="C00000"/>
                </a:solidFill>
              </a:rPr>
              <a:t>ع</a:t>
            </a:r>
            <a:endParaRPr lang="ar-SA" sz="3200" b="1" i="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1000" fill="hold"/>
                                        <p:tgtEl>
                                          <p:spTgt spid="31"/>
                                        </p:tgtEl>
                                        <p:attrNameLst>
                                          <p:attrName>ppt_w</p:attrName>
                                        </p:attrNameLst>
                                      </p:cBhvr>
                                      <p:tavLst>
                                        <p:tav tm="0">
                                          <p:val>
                                            <p:fltVal val="0"/>
                                          </p:val>
                                        </p:tav>
                                        <p:tav tm="100000">
                                          <p:val>
                                            <p:strVal val="#ppt_w"/>
                                          </p:val>
                                        </p:tav>
                                      </p:tavLst>
                                    </p:anim>
                                    <p:anim calcmode="lin" valueType="num">
                                      <p:cBhvr>
                                        <p:cTn id="12" dur="1000" fill="hold"/>
                                        <p:tgtEl>
                                          <p:spTgt spid="31"/>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p:cTn id="29" dur="500" fill="hold"/>
                                        <p:tgtEl>
                                          <p:spTgt spid="35"/>
                                        </p:tgtEl>
                                        <p:attrNameLst>
                                          <p:attrName>ppt_w</p:attrName>
                                        </p:attrNameLst>
                                      </p:cBhvr>
                                      <p:tavLst>
                                        <p:tav tm="0">
                                          <p:val>
                                            <p:fltVal val="0"/>
                                          </p:val>
                                        </p:tav>
                                        <p:tav tm="100000">
                                          <p:val>
                                            <p:strVal val="#ppt_w"/>
                                          </p:val>
                                        </p:tav>
                                      </p:tavLst>
                                    </p:anim>
                                    <p:anim calcmode="lin" valueType="num">
                                      <p:cBhvr>
                                        <p:cTn id="30" dur="500" fill="hold"/>
                                        <p:tgtEl>
                                          <p:spTgt spid="35"/>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grpId="0" nodeType="click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10" fill="hold" grpId="0" nodeType="click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grpId="0" nodeType="click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strVal val="#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7" presetClass="entr" presetSubtype="10" fill="hold" grpId="0" nodeType="click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p:cTn id="53" dur="500" fill="hold"/>
                                        <p:tgtEl>
                                          <p:spTgt spid="39"/>
                                        </p:tgtEl>
                                        <p:attrNameLst>
                                          <p:attrName>ppt_w</p:attrName>
                                        </p:attrNameLst>
                                      </p:cBhvr>
                                      <p:tavLst>
                                        <p:tav tm="0">
                                          <p:val>
                                            <p:fltVal val="0"/>
                                          </p:val>
                                        </p:tav>
                                        <p:tav tm="100000">
                                          <p:val>
                                            <p:strVal val="#ppt_w"/>
                                          </p:val>
                                        </p:tav>
                                      </p:tavLst>
                                    </p:anim>
                                    <p:anim calcmode="lin" valueType="num">
                                      <p:cBhvr>
                                        <p:cTn id="54" dur="5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1" grpId="0"/>
      <p:bldP spid="33" grpId="0"/>
      <p:bldP spid="34" grpId="0"/>
      <p:bldP spid="35" grpId="0"/>
      <p:bldP spid="36" grpId="0"/>
      <p:bldP spid="37" grpId="0"/>
      <p:bldP spid="38" grpId="0"/>
      <p:bldP spid="3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71472" y="97673"/>
            <a:ext cx="7358114" cy="1077218"/>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أقرأ وأتأمل:</a:t>
            </a:r>
          </a:p>
          <a:p>
            <a:pPr algn="ctr"/>
            <a:r>
              <a:rPr lang="ar-SA" sz="4000" b="1" dirty="0" smtClean="0">
                <a:effectLst>
                  <a:glow rad="228600">
                    <a:schemeClr val="accent3">
                      <a:satMod val="175000"/>
                      <a:alpha val="40000"/>
                    </a:schemeClr>
                  </a:glow>
                </a:effectLst>
                <a:latin typeface="Arabic Typesetting" pitchFamily="66" charset="-78"/>
                <a:cs typeface="Arabic Typesetting" pitchFamily="66" charset="-78"/>
              </a:rPr>
              <a:t>”اغتنم ساعات الفراغ فيما يعود عليك بالنفع والسعادة“</a:t>
            </a:r>
          </a:p>
        </p:txBody>
      </p:sp>
      <p:sp>
        <p:nvSpPr>
          <p:cNvPr id="4" name="شكل بيضاوي 3"/>
          <p:cNvSpPr/>
          <p:nvPr/>
        </p:nvSpPr>
        <p:spPr>
          <a:xfrm>
            <a:off x="7786710"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7" name="زاوية مطوية 6"/>
          <p:cNvSpPr/>
          <p:nvPr/>
        </p:nvSpPr>
        <p:spPr>
          <a:xfrm rot="593922">
            <a:off x="1284090" y="1451531"/>
            <a:ext cx="5654019" cy="4356799"/>
          </a:xfrm>
          <a:prstGeom prst="foldedCorner">
            <a:avLst>
              <a:gd name="adj" fmla="val 22381"/>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sz="2400" b="1" dirty="0" smtClean="0">
              <a:solidFill>
                <a:schemeClr val="tx1"/>
              </a:solidFill>
            </a:endParaRPr>
          </a:p>
          <a:p>
            <a:pPr algn="ctr"/>
            <a:endParaRPr lang="ar-SA" sz="2400" b="1" dirty="0" smtClean="0">
              <a:solidFill>
                <a:schemeClr val="tx1"/>
              </a:solidFill>
            </a:endParaRPr>
          </a:p>
          <a:p>
            <a:pPr algn="ctr"/>
            <a:endParaRPr lang="ar-SA" sz="2400" b="1" dirty="0" smtClean="0">
              <a:solidFill>
                <a:schemeClr val="tx1"/>
              </a:solidFill>
            </a:endParaRPr>
          </a:p>
          <a:p>
            <a:pPr algn="ctr"/>
            <a:r>
              <a:rPr lang="ar-SA" sz="2400" b="1" dirty="0" smtClean="0">
                <a:solidFill>
                  <a:schemeClr val="tx1"/>
                </a:solidFill>
              </a:rPr>
              <a:t>حرف العين في النسخ والرقعة من الحروف التي ينزل جزء منها تحت السطر إذا كانت مفردة أو في آخر الكلمة.</a:t>
            </a:r>
          </a:p>
          <a:p>
            <a:pPr algn="ctr"/>
            <a:r>
              <a:rPr lang="ar-SA" sz="2400" b="1" dirty="0" smtClean="0">
                <a:solidFill>
                  <a:schemeClr val="tx1"/>
                </a:solidFill>
              </a:rPr>
              <a:t>*******</a:t>
            </a:r>
          </a:p>
          <a:p>
            <a:pPr algn="ctr"/>
            <a:r>
              <a:rPr lang="ar-SA" sz="2400" b="1" dirty="0" smtClean="0">
                <a:solidFill>
                  <a:schemeClr val="tx1"/>
                </a:solidFill>
              </a:rPr>
              <a:t>حرف  العين في النسخ يرسم على النحو التالي:</a:t>
            </a:r>
          </a:p>
          <a:p>
            <a:pPr algn="ctr"/>
            <a:r>
              <a:rPr lang="ar-SA" sz="4800" b="1" dirty="0" smtClean="0">
                <a:solidFill>
                  <a:schemeClr val="tx1"/>
                </a:solidFill>
              </a:rPr>
              <a:t>ع</a:t>
            </a:r>
            <a:r>
              <a:rPr lang="ar-SA" sz="4000" b="1" dirty="0" smtClean="0">
                <a:solidFill>
                  <a:schemeClr val="tx1"/>
                </a:solidFill>
              </a:rPr>
              <a:t> </a:t>
            </a:r>
            <a:r>
              <a:rPr lang="ar-SA" sz="1600" b="1" dirty="0" smtClean="0">
                <a:solidFill>
                  <a:schemeClr val="tx1"/>
                </a:solidFill>
              </a:rPr>
              <a:t>مفردة </a:t>
            </a:r>
            <a:endParaRPr lang="ar-SA" sz="4000" b="1" dirty="0" smtClean="0">
              <a:solidFill>
                <a:schemeClr val="tx1"/>
              </a:solidFill>
            </a:endParaRPr>
          </a:p>
          <a:p>
            <a:pPr algn="ctr"/>
            <a:r>
              <a:rPr lang="ar-SA" sz="4000" b="1" dirty="0" smtClean="0">
                <a:solidFill>
                  <a:schemeClr val="tx1"/>
                </a:solidFill>
              </a:rPr>
              <a:t>عــ     ـعــ</a:t>
            </a:r>
          </a:p>
          <a:p>
            <a:pPr algn="ctr"/>
            <a:r>
              <a:rPr lang="ar-SA" sz="1600" b="1" dirty="0" smtClean="0">
                <a:solidFill>
                  <a:schemeClr val="tx1"/>
                </a:solidFill>
              </a:rPr>
              <a:t>في أول الكلمة        وسط الكلمة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594793" y="190381"/>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1</a:t>
            </a:r>
          </a:p>
          <a:p>
            <a:pPr algn="ctr"/>
            <a:endParaRPr lang="ar-SA" sz="2000" b="1" dirty="0">
              <a:solidFill>
                <a:schemeClr val="tx1"/>
              </a:solidFill>
            </a:endParaRPr>
          </a:p>
        </p:txBody>
      </p:sp>
      <p:sp>
        <p:nvSpPr>
          <p:cNvPr id="4" name="مربع نص 3"/>
          <p:cNvSpPr txBox="1"/>
          <p:nvPr/>
        </p:nvSpPr>
        <p:spPr>
          <a:xfrm>
            <a:off x="571472" y="252691"/>
            <a:ext cx="7000924" cy="830997"/>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أعود إلى نص التحليل الأدبي،وأستخرج كل كلمة بدأت بحرف العين أو الغين،شريطة ألا تتكرر الكلمة،وأرسمها بخط الرقعة في الشكل التالي:</a:t>
            </a:r>
            <a:endParaRPr lang="ar-SA" sz="2400" b="1" dirty="0">
              <a:solidFill>
                <a:schemeClr val="tx2">
                  <a:lumMod val="75000"/>
                </a:schemeClr>
              </a:solidFill>
              <a:effectLst>
                <a:glow rad="63500">
                  <a:schemeClr val="accent6">
                    <a:satMod val="175000"/>
                    <a:alpha val="40000"/>
                  </a:schemeClr>
                </a:glow>
              </a:effectLst>
            </a:endParaRPr>
          </a:p>
        </p:txBody>
      </p:sp>
      <p:sp>
        <p:nvSpPr>
          <p:cNvPr id="5" name="مستطيل مستدير الزوايا 4"/>
          <p:cNvSpPr/>
          <p:nvPr/>
        </p:nvSpPr>
        <p:spPr>
          <a:xfrm>
            <a:off x="6072198" y="1214422"/>
            <a:ext cx="1071570" cy="428628"/>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dirty="0"/>
          </a:p>
        </p:txBody>
      </p:sp>
      <p:sp>
        <p:nvSpPr>
          <p:cNvPr id="6" name="مستطيل مستدير الزوايا 5"/>
          <p:cNvSpPr/>
          <p:nvPr/>
        </p:nvSpPr>
        <p:spPr>
          <a:xfrm>
            <a:off x="4786314" y="1214422"/>
            <a:ext cx="1071570" cy="428628"/>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dirty="0"/>
          </a:p>
        </p:txBody>
      </p:sp>
      <p:sp>
        <p:nvSpPr>
          <p:cNvPr id="7" name="مستطيل مستدير الزوايا 6"/>
          <p:cNvSpPr/>
          <p:nvPr/>
        </p:nvSpPr>
        <p:spPr>
          <a:xfrm>
            <a:off x="3428992" y="1214422"/>
            <a:ext cx="1071570" cy="428628"/>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dirty="0"/>
          </a:p>
        </p:txBody>
      </p:sp>
      <p:sp>
        <p:nvSpPr>
          <p:cNvPr id="8" name="مستطيل مستدير الزوايا 7"/>
          <p:cNvSpPr/>
          <p:nvPr/>
        </p:nvSpPr>
        <p:spPr>
          <a:xfrm>
            <a:off x="2143108" y="1214422"/>
            <a:ext cx="1071570" cy="428628"/>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dirty="0"/>
          </a:p>
        </p:txBody>
      </p:sp>
      <p:sp>
        <p:nvSpPr>
          <p:cNvPr id="9" name="تمرير أفقي 8"/>
          <p:cNvSpPr/>
          <p:nvPr/>
        </p:nvSpPr>
        <p:spPr>
          <a:xfrm rot="21091942">
            <a:off x="7594793" y="2674002"/>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2</a:t>
            </a:r>
          </a:p>
          <a:p>
            <a:pPr algn="ctr"/>
            <a:endParaRPr lang="ar-SA" sz="2000" b="1" dirty="0">
              <a:solidFill>
                <a:schemeClr val="tx1"/>
              </a:solidFill>
            </a:endParaRPr>
          </a:p>
        </p:txBody>
      </p:sp>
      <p:sp>
        <p:nvSpPr>
          <p:cNvPr id="10" name="مربع نص 9"/>
          <p:cNvSpPr txBox="1"/>
          <p:nvPr/>
        </p:nvSpPr>
        <p:spPr>
          <a:xfrm>
            <a:off x="571472" y="2643182"/>
            <a:ext cx="7000924" cy="1015663"/>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أولاً:أكتب العبارة التالية بخطي الرقعة والنسخ مبتدئاً من أسفل:</a:t>
            </a:r>
          </a:p>
          <a:p>
            <a:pPr algn="ctr"/>
            <a:r>
              <a:rPr lang="ar-SA" sz="3600" b="1" dirty="0" smtClean="0">
                <a:effectLst>
                  <a:glow rad="63500">
                    <a:schemeClr val="accent6">
                      <a:satMod val="175000"/>
                      <a:alpha val="40000"/>
                    </a:schemeClr>
                  </a:glow>
                </a:effectLst>
                <a:cs typeface="DecoType Naskh Variants" pitchFamily="2" charset="-78"/>
              </a:rPr>
              <a:t>اغتنم ساعات الفراغ فيما يعود عليك بالنفع والسعادة</a:t>
            </a:r>
            <a:endParaRPr lang="ar-SA" sz="3600" b="1" dirty="0">
              <a:effectLst>
                <a:glow rad="63500">
                  <a:schemeClr val="accent6">
                    <a:satMod val="175000"/>
                    <a:alpha val="40000"/>
                  </a:schemeClr>
                </a:glow>
              </a:effectLst>
              <a:cs typeface="DecoType Naskh Variants" pitchFamily="2" charset="-78"/>
            </a:endParaRPr>
          </a:p>
        </p:txBody>
      </p:sp>
      <p:sp>
        <p:nvSpPr>
          <p:cNvPr id="12" name="مربع نص 11"/>
          <p:cNvSpPr txBox="1"/>
          <p:nvPr/>
        </p:nvSpPr>
        <p:spPr>
          <a:xfrm>
            <a:off x="571472" y="3699221"/>
            <a:ext cx="7000924" cy="1015663"/>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ثانياً:ألاحظ وأتأمل الخط(الخط الفارسي)</a:t>
            </a:r>
          </a:p>
          <a:p>
            <a:pPr algn="ctr"/>
            <a:r>
              <a:rPr lang="ar-SA" sz="3600" b="1" dirty="0" smtClean="0">
                <a:effectLst>
                  <a:glow rad="63500">
                    <a:schemeClr val="accent6">
                      <a:satMod val="175000"/>
                      <a:alpha val="40000"/>
                    </a:schemeClr>
                  </a:glow>
                </a:effectLst>
                <a:cs typeface="DecoType Naskh Variants" pitchFamily="2" charset="-78"/>
              </a:rPr>
              <a:t>اغتنم ساعات الفراغ فيما يعود عليك بالنفع والسعادة</a:t>
            </a:r>
          </a:p>
        </p:txBody>
      </p:sp>
      <p:sp>
        <p:nvSpPr>
          <p:cNvPr id="13" name="مستطيل مستدير الزوايا 12"/>
          <p:cNvSpPr/>
          <p:nvPr/>
        </p:nvSpPr>
        <p:spPr>
          <a:xfrm>
            <a:off x="5286380" y="1857364"/>
            <a:ext cx="1071570" cy="428628"/>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dirty="0"/>
          </a:p>
        </p:txBody>
      </p:sp>
      <p:sp>
        <p:nvSpPr>
          <p:cNvPr id="14" name="مستطيل مستدير الزوايا 13"/>
          <p:cNvSpPr/>
          <p:nvPr/>
        </p:nvSpPr>
        <p:spPr>
          <a:xfrm>
            <a:off x="4000496" y="1857364"/>
            <a:ext cx="1071570" cy="428628"/>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dirty="0"/>
          </a:p>
        </p:txBody>
      </p:sp>
      <p:sp>
        <p:nvSpPr>
          <p:cNvPr id="15" name="مستطيل مستدير الزوايا 14"/>
          <p:cNvSpPr/>
          <p:nvPr/>
        </p:nvSpPr>
        <p:spPr>
          <a:xfrm>
            <a:off x="2643174" y="1857364"/>
            <a:ext cx="1071570" cy="428628"/>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dirty="0"/>
          </a:p>
        </p:txBody>
      </p:sp>
      <p:sp>
        <p:nvSpPr>
          <p:cNvPr id="16" name="مستطيل مستدير الزوايا 15"/>
          <p:cNvSpPr/>
          <p:nvPr/>
        </p:nvSpPr>
        <p:spPr>
          <a:xfrm>
            <a:off x="1357290" y="1857364"/>
            <a:ext cx="1071570" cy="428628"/>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7500958" y="166006"/>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ثالثاً</a:t>
            </a:r>
            <a:endParaRPr lang="ar-SA" sz="2000" b="1" dirty="0">
              <a:solidFill>
                <a:schemeClr val="tx1"/>
              </a:solidFill>
            </a:endParaRPr>
          </a:p>
        </p:txBody>
      </p:sp>
      <p:sp>
        <p:nvSpPr>
          <p:cNvPr id="4" name="مربع نص 3"/>
          <p:cNvSpPr txBox="1"/>
          <p:nvPr/>
        </p:nvSpPr>
        <p:spPr>
          <a:xfrm>
            <a:off x="500034" y="142852"/>
            <a:ext cx="7072362"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أعيد قراءة الأبيات،ثم أتعاون مع من بجواري؛لملء الفراغات التالية:</a:t>
            </a:r>
          </a:p>
        </p:txBody>
      </p:sp>
      <p:sp>
        <p:nvSpPr>
          <p:cNvPr id="5" name="مربع نص 4"/>
          <p:cNvSpPr txBox="1"/>
          <p:nvPr/>
        </p:nvSpPr>
        <p:spPr>
          <a:xfrm>
            <a:off x="214282" y="1000108"/>
            <a:ext cx="8215370" cy="1508105"/>
          </a:xfrm>
          <a:prstGeom prst="rect">
            <a:avLst/>
          </a:prstGeom>
          <a:noFill/>
        </p:spPr>
        <p:txBody>
          <a:bodyPr wrap="square" rtlCol="1">
            <a:spAutoFit/>
          </a:bodyPr>
          <a:lstStyle/>
          <a:p>
            <a:r>
              <a:rPr lang="ar-SA" sz="2400" b="1" dirty="0" smtClean="0">
                <a:solidFill>
                  <a:srgbClr val="C00000"/>
                </a:solidFill>
              </a:rPr>
              <a:t>1)ماذا كان يرجو الشاعر من شباب قومه؟</a:t>
            </a:r>
          </a:p>
          <a:p>
            <a:r>
              <a:rPr lang="ar-SA" sz="2000" b="1" dirty="0" smtClean="0">
                <a:solidFill>
                  <a:srgbClr val="C00000"/>
                </a:solidFill>
              </a:rPr>
              <a:t>2)لو عاد أخي إلى إهماله في تنظيم وقته،فإني سأرجوه مستخدماً مثل العبارتين التاليتين:</a:t>
            </a:r>
          </a:p>
          <a:p>
            <a:r>
              <a:rPr lang="ar-SA" sz="2400" b="1" dirty="0" smtClean="0">
                <a:solidFill>
                  <a:srgbClr val="C00000"/>
                </a:solidFill>
              </a:rPr>
              <a:t>لعلك:...............................................</a:t>
            </a:r>
          </a:p>
          <a:p>
            <a:r>
              <a:rPr lang="ar-SA" sz="2400" b="1" dirty="0" smtClean="0">
                <a:solidFill>
                  <a:srgbClr val="C00000"/>
                </a:solidFill>
              </a:rPr>
              <a:t>عسى أن:..........................................</a:t>
            </a:r>
            <a:endParaRPr lang="ar-SA" sz="2400" b="1" dirty="0">
              <a:solidFill>
                <a:srgbClr val="C00000"/>
              </a:solidFill>
            </a:endParaRPr>
          </a:p>
        </p:txBody>
      </p:sp>
      <p:sp>
        <p:nvSpPr>
          <p:cNvPr id="6" name="سحابة 5"/>
          <p:cNvSpPr/>
          <p:nvPr/>
        </p:nvSpPr>
        <p:spPr>
          <a:xfrm>
            <a:off x="7500958" y="2594898"/>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رابعاً</a:t>
            </a:r>
            <a:endParaRPr lang="ar-SA" sz="2000" b="1" dirty="0">
              <a:solidFill>
                <a:schemeClr val="tx1"/>
              </a:solidFill>
            </a:endParaRPr>
          </a:p>
        </p:txBody>
      </p:sp>
      <p:sp>
        <p:nvSpPr>
          <p:cNvPr id="7" name="مربع نص 6"/>
          <p:cNvSpPr txBox="1"/>
          <p:nvPr/>
        </p:nvSpPr>
        <p:spPr>
          <a:xfrm>
            <a:off x="2571736" y="2571744"/>
            <a:ext cx="500066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 أقرأ العبارة التالية،ثم أملأ الفراغين:</a:t>
            </a:r>
          </a:p>
        </p:txBody>
      </p:sp>
      <p:sp>
        <p:nvSpPr>
          <p:cNvPr id="8" name="مستطيل مستدير الزوايا 7"/>
          <p:cNvSpPr/>
          <p:nvPr/>
        </p:nvSpPr>
        <p:spPr>
          <a:xfrm>
            <a:off x="857224" y="3143248"/>
            <a:ext cx="7143800" cy="1143008"/>
          </a:xfrm>
          <a:prstGeom prst="roundRect">
            <a:avLst/>
          </a:prstGeom>
          <a:solidFill>
            <a:schemeClr val="bg2"/>
          </a:solidFill>
          <a:ln w="57150">
            <a:solidFill>
              <a:schemeClr val="bg2">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عاد النبي صلى الله عليه وسلم أعرابياً مريضاً يتلوى من شدة الحمى مواساة وتشجيعاً،فقال له:(لا بأس عليك،طهور إن شاء الله). </a:t>
            </a:r>
            <a:endParaRPr lang="ar-SA" sz="2400" b="1" dirty="0">
              <a:solidFill>
                <a:schemeClr val="tx1"/>
              </a:solidFill>
            </a:endParaRPr>
          </a:p>
        </p:txBody>
      </p:sp>
      <p:sp>
        <p:nvSpPr>
          <p:cNvPr id="9" name="شكل بيضاوي 8"/>
          <p:cNvSpPr/>
          <p:nvPr/>
        </p:nvSpPr>
        <p:spPr>
          <a:xfrm>
            <a:off x="1571604" y="4357694"/>
            <a:ext cx="5857916" cy="1714512"/>
          </a:xfrm>
          <a:prstGeom prst="ellipse">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عاد النبي صلى الله عليه وسلم الأعرابي            لأجل:............... ولأجل.................</a:t>
            </a:r>
            <a:endParaRPr lang="ar-SA"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childTnLst>
                                </p:cTn>
                              </p:par>
                              <p:par>
                                <p:cTn id="13" presetID="13" presetClass="entr" presetSubtype="16"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plus(in)">
                                      <p:cBhvr>
                                        <p:cTn id="15" dur="500"/>
                                        <p:tgtEl>
                                          <p:spTgt spid="5"/>
                                        </p:tgtEl>
                                      </p:cBhvr>
                                    </p:animEffect>
                                  </p:childTnLst>
                                </p:cTn>
                              </p:par>
                              <p:par>
                                <p:cTn id="16" presetID="17"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1000" fill="hold"/>
                                        <p:tgtEl>
                                          <p:spTgt spid="7"/>
                                        </p:tgtEl>
                                        <p:attrNameLst>
                                          <p:attrName>ppt_w</p:attrName>
                                        </p:attrNameLst>
                                      </p:cBhvr>
                                      <p:tavLst>
                                        <p:tav tm="0">
                                          <p:val>
                                            <p:fltVal val="0"/>
                                          </p:val>
                                        </p:tav>
                                        <p:tav tm="100000">
                                          <p:val>
                                            <p:strVal val="#ppt_w"/>
                                          </p:val>
                                        </p:tav>
                                      </p:tavLst>
                                    </p:anim>
                                    <p:anim calcmode="lin" valueType="num">
                                      <p:cBhvr>
                                        <p:cTn id="19" dur="1000" fill="hold"/>
                                        <p:tgtEl>
                                          <p:spTgt spid="7"/>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fltVal val="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animBg="1"/>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800" b="1" dirty="0" smtClean="0">
                <a:solidFill>
                  <a:schemeClr val="tx1"/>
                </a:solidFill>
                <a:effectLst>
                  <a:glow rad="228600">
                    <a:schemeClr val="accent3">
                      <a:satMod val="175000"/>
                      <a:alpha val="40000"/>
                    </a:schemeClr>
                  </a:glow>
                </a:effectLst>
              </a:rPr>
              <a:t>الاسم المقصور والمنقوص</a:t>
            </a:r>
            <a:endParaRPr lang="ar-SA" sz="8800" b="1" dirty="0">
              <a:solidFill>
                <a:schemeClr val="tx1"/>
              </a:solidFill>
              <a:effectLst>
                <a:glow rad="228600">
                  <a:schemeClr val="accent3">
                    <a:satMod val="175000"/>
                    <a:alpha val="40000"/>
                  </a:schemeClr>
                </a:glow>
              </a:effectLst>
            </a:endParaRPr>
          </a:p>
        </p:txBody>
      </p:sp>
      <p:sp>
        <p:nvSpPr>
          <p:cNvPr id="4" name="سحابة 3"/>
          <p:cNvSpPr/>
          <p:nvPr/>
        </p:nvSpPr>
        <p:spPr>
          <a:xfrm>
            <a:off x="5500694" y="571480"/>
            <a:ext cx="2428892" cy="714380"/>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effectLst>
                  <a:glow rad="228600">
                    <a:schemeClr val="accent3">
                      <a:satMod val="175000"/>
                      <a:alpha val="40000"/>
                    </a:schemeClr>
                  </a:glow>
                </a:effectLst>
              </a:rPr>
              <a:t>الصنف اللغوي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71472" y="97673"/>
            <a:ext cx="7358114" cy="1015663"/>
          </a:xfrm>
          <a:prstGeom prst="rect">
            <a:avLst/>
          </a:prstGeom>
          <a:noFill/>
        </p:spPr>
        <p:txBody>
          <a:bodyPr wrap="square" rtlCol="1">
            <a:spAutoFit/>
          </a:bodyPr>
          <a:lstStyle/>
          <a:p>
            <a:pPr algn="ctr"/>
            <a:r>
              <a:rPr lang="ar-SA" sz="3200" b="1" dirty="0" smtClean="0">
                <a:solidFill>
                  <a:schemeClr val="tx2">
                    <a:lumMod val="50000"/>
                  </a:schemeClr>
                </a:solidFill>
                <a:effectLst>
                  <a:glow rad="228600">
                    <a:srgbClr val="00602B">
                      <a:alpha val="40000"/>
                    </a:srgbClr>
                  </a:glow>
                </a:effectLst>
              </a:rPr>
              <a:t>التمهيد</a:t>
            </a:r>
            <a:r>
              <a:rPr lang="ar-SA" sz="2800" b="1" dirty="0" smtClean="0">
                <a:solidFill>
                  <a:schemeClr val="tx2">
                    <a:lumMod val="50000"/>
                  </a:schemeClr>
                </a:solidFill>
                <a:effectLst>
                  <a:glow rad="228600">
                    <a:srgbClr val="00602B">
                      <a:alpha val="40000"/>
                    </a:srgbClr>
                  </a:glow>
                </a:effectLst>
              </a:rPr>
              <a:t>:</a:t>
            </a:r>
          </a:p>
          <a:p>
            <a:pPr algn="ctr"/>
            <a:r>
              <a:rPr lang="ar-SA" sz="2800" b="1" dirty="0" smtClean="0">
                <a:solidFill>
                  <a:schemeClr val="tx2">
                    <a:lumMod val="50000"/>
                  </a:schemeClr>
                </a:solidFill>
                <a:effectLst>
                  <a:glow rad="228600">
                    <a:schemeClr val="accent3">
                      <a:satMod val="175000"/>
                      <a:alpha val="40000"/>
                    </a:schemeClr>
                  </a:glow>
                </a:effectLst>
              </a:rPr>
              <a:t>أصنف الكلمات التالية وفق المطلوب في الشكل أمامي:</a:t>
            </a:r>
          </a:p>
        </p:txBody>
      </p:sp>
      <p:sp>
        <p:nvSpPr>
          <p:cNvPr id="4" name="مستطيل مستدير الزوايا 3"/>
          <p:cNvSpPr/>
          <p:nvPr/>
        </p:nvSpPr>
        <p:spPr>
          <a:xfrm>
            <a:off x="7215206" y="1214422"/>
            <a:ext cx="1000132" cy="571504"/>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سعى</a:t>
            </a:r>
            <a:endParaRPr lang="ar-SA" sz="3200" b="1" dirty="0">
              <a:solidFill>
                <a:schemeClr val="tx1"/>
              </a:solidFill>
            </a:endParaRPr>
          </a:p>
        </p:txBody>
      </p:sp>
      <p:sp>
        <p:nvSpPr>
          <p:cNvPr id="5" name="مستطيل مستدير الزوايا 4"/>
          <p:cNvSpPr/>
          <p:nvPr/>
        </p:nvSpPr>
        <p:spPr>
          <a:xfrm>
            <a:off x="6143636" y="1214422"/>
            <a:ext cx="1000132" cy="571504"/>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فتى</a:t>
            </a:r>
            <a:endParaRPr lang="ar-SA" sz="3200" b="1" dirty="0">
              <a:solidFill>
                <a:schemeClr val="tx1"/>
              </a:solidFill>
            </a:endParaRPr>
          </a:p>
        </p:txBody>
      </p:sp>
      <p:sp>
        <p:nvSpPr>
          <p:cNvPr id="6" name="مستطيل مستدير الزوايا 5"/>
          <p:cNvSpPr/>
          <p:nvPr/>
        </p:nvSpPr>
        <p:spPr>
          <a:xfrm>
            <a:off x="5072066" y="1214422"/>
            <a:ext cx="1000132" cy="571504"/>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الهادي</a:t>
            </a:r>
            <a:endParaRPr lang="ar-SA" sz="2800" b="1" dirty="0">
              <a:solidFill>
                <a:schemeClr val="tx1"/>
              </a:solidFill>
            </a:endParaRPr>
          </a:p>
        </p:txBody>
      </p:sp>
      <p:sp>
        <p:nvSpPr>
          <p:cNvPr id="7" name="مستطيل مستدير الزوايا 6"/>
          <p:cNvSpPr/>
          <p:nvPr/>
        </p:nvSpPr>
        <p:spPr>
          <a:xfrm>
            <a:off x="4000496" y="1214422"/>
            <a:ext cx="1000132" cy="571504"/>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عُلا</a:t>
            </a:r>
            <a:endParaRPr lang="ar-SA" sz="3200" b="1" dirty="0">
              <a:solidFill>
                <a:schemeClr val="tx1"/>
              </a:solidFill>
            </a:endParaRPr>
          </a:p>
        </p:txBody>
      </p:sp>
      <p:sp>
        <p:nvSpPr>
          <p:cNvPr id="8" name="مستطيل مستدير الزوايا 7"/>
          <p:cNvSpPr/>
          <p:nvPr/>
        </p:nvSpPr>
        <p:spPr>
          <a:xfrm>
            <a:off x="2928926" y="1214422"/>
            <a:ext cx="1000132" cy="571504"/>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العالي</a:t>
            </a:r>
            <a:endParaRPr lang="ar-SA" sz="3200" b="1" dirty="0">
              <a:solidFill>
                <a:schemeClr val="tx1"/>
              </a:solidFill>
            </a:endParaRPr>
          </a:p>
        </p:txBody>
      </p:sp>
      <p:sp>
        <p:nvSpPr>
          <p:cNvPr id="9" name="مستطيل مستدير الزوايا 8"/>
          <p:cNvSpPr/>
          <p:nvPr/>
        </p:nvSpPr>
        <p:spPr>
          <a:xfrm>
            <a:off x="1857356" y="1214422"/>
            <a:ext cx="1000132" cy="571504"/>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الدنيا</a:t>
            </a:r>
            <a:endParaRPr lang="ar-SA" sz="3200" b="1" dirty="0">
              <a:solidFill>
                <a:schemeClr val="tx1"/>
              </a:solidFill>
            </a:endParaRPr>
          </a:p>
        </p:txBody>
      </p:sp>
      <p:sp>
        <p:nvSpPr>
          <p:cNvPr id="10" name="مستطيل مستدير الزوايا 9"/>
          <p:cNvSpPr/>
          <p:nvPr/>
        </p:nvSpPr>
        <p:spPr>
          <a:xfrm>
            <a:off x="785786" y="1214422"/>
            <a:ext cx="1000132" cy="571504"/>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الداعي</a:t>
            </a:r>
            <a:endParaRPr lang="ar-SA" sz="3200" b="1" dirty="0">
              <a:solidFill>
                <a:schemeClr val="tx1"/>
              </a:solidFill>
            </a:endParaRPr>
          </a:p>
        </p:txBody>
      </p:sp>
      <p:sp>
        <p:nvSpPr>
          <p:cNvPr id="11" name="شكل بيضاوي 10"/>
          <p:cNvSpPr/>
          <p:nvPr/>
        </p:nvSpPr>
        <p:spPr>
          <a:xfrm>
            <a:off x="2000232" y="2214554"/>
            <a:ext cx="4572032" cy="1000132"/>
          </a:xfrm>
          <a:prstGeom prst="ellipse">
            <a:avLst/>
          </a:prstGeom>
        </p:spPr>
        <p:style>
          <a:lnRef idx="1">
            <a:schemeClr val="accent5"/>
          </a:lnRef>
          <a:fillRef idx="3">
            <a:schemeClr val="accent5"/>
          </a:fillRef>
          <a:effectRef idx="2">
            <a:schemeClr val="accent5"/>
          </a:effectRef>
          <a:fontRef idx="minor">
            <a:schemeClr val="lt1"/>
          </a:fontRef>
        </p:style>
        <p:txBody>
          <a:bodyPr rtlCol="1" anchor="ctr"/>
          <a:lstStyle/>
          <a:p>
            <a:pPr algn="ctr"/>
            <a:r>
              <a:rPr lang="ar-SA" sz="5400" b="1" dirty="0" smtClean="0">
                <a:solidFill>
                  <a:schemeClr val="tx1"/>
                </a:solidFill>
              </a:rPr>
              <a:t>الاسم</a:t>
            </a:r>
            <a:endParaRPr lang="ar-SA" sz="5400" b="1" dirty="0">
              <a:solidFill>
                <a:schemeClr val="tx1"/>
              </a:solidFill>
            </a:endParaRPr>
          </a:p>
        </p:txBody>
      </p:sp>
      <p:sp>
        <p:nvSpPr>
          <p:cNvPr id="12" name="مستطيل مستدير الزوايا 11"/>
          <p:cNvSpPr/>
          <p:nvPr/>
        </p:nvSpPr>
        <p:spPr>
          <a:xfrm>
            <a:off x="5929322" y="3929066"/>
            <a:ext cx="1357322" cy="714380"/>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مقصور</a:t>
            </a:r>
            <a:endParaRPr lang="ar-SA" sz="3200" b="1" dirty="0">
              <a:solidFill>
                <a:schemeClr val="tx1"/>
              </a:solidFill>
            </a:endParaRPr>
          </a:p>
        </p:txBody>
      </p:sp>
      <p:sp>
        <p:nvSpPr>
          <p:cNvPr id="13" name="مستطيل مستدير الزوايا 12"/>
          <p:cNvSpPr/>
          <p:nvPr/>
        </p:nvSpPr>
        <p:spPr>
          <a:xfrm>
            <a:off x="1857356" y="3929066"/>
            <a:ext cx="1357322" cy="714380"/>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منقوص</a:t>
            </a:r>
            <a:endParaRPr lang="ar-SA" sz="3200" b="1" dirty="0">
              <a:solidFill>
                <a:schemeClr val="tx1"/>
              </a:solidFill>
            </a:endParaRPr>
          </a:p>
        </p:txBody>
      </p:sp>
      <p:sp>
        <p:nvSpPr>
          <p:cNvPr id="14" name="قوس كبير أيمن 13"/>
          <p:cNvSpPr/>
          <p:nvPr/>
        </p:nvSpPr>
        <p:spPr>
          <a:xfrm rot="16200000">
            <a:off x="4250529" y="1750207"/>
            <a:ext cx="571504" cy="3643338"/>
          </a:xfrm>
          <a:prstGeom prst="rightBrace">
            <a:avLst/>
          </a:pr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dirty="0"/>
          </a:p>
        </p:txBody>
      </p:sp>
      <p:sp>
        <p:nvSpPr>
          <p:cNvPr id="15" name="مستطيل مستدير الزوايا 14"/>
          <p:cNvSpPr/>
          <p:nvPr/>
        </p:nvSpPr>
        <p:spPr>
          <a:xfrm>
            <a:off x="7286644" y="5214950"/>
            <a:ext cx="1000132" cy="500066"/>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3200" b="1" dirty="0">
              <a:solidFill>
                <a:schemeClr val="tx1"/>
              </a:solidFill>
            </a:endParaRPr>
          </a:p>
        </p:txBody>
      </p:sp>
      <p:sp>
        <p:nvSpPr>
          <p:cNvPr id="16" name="مستطيل مستدير الزوايا 15"/>
          <p:cNvSpPr/>
          <p:nvPr/>
        </p:nvSpPr>
        <p:spPr>
          <a:xfrm>
            <a:off x="6215074" y="5214950"/>
            <a:ext cx="1000132" cy="500066"/>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3200" b="1" dirty="0">
              <a:solidFill>
                <a:schemeClr val="tx1"/>
              </a:solidFill>
            </a:endParaRPr>
          </a:p>
        </p:txBody>
      </p:sp>
      <p:sp>
        <p:nvSpPr>
          <p:cNvPr id="17" name="مستطيل مستدير الزوايا 16"/>
          <p:cNvSpPr/>
          <p:nvPr/>
        </p:nvSpPr>
        <p:spPr>
          <a:xfrm>
            <a:off x="5143504" y="5214950"/>
            <a:ext cx="1000132" cy="500066"/>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800" b="1" dirty="0">
              <a:solidFill>
                <a:schemeClr val="tx1"/>
              </a:solidFill>
            </a:endParaRPr>
          </a:p>
        </p:txBody>
      </p:sp>
      <p:sp>
        <p:nvSpPr>
          <p:cNvPr id="18" name="مستطيل مستدير الزوايا 17"/>
          <p:cNvSpPr/>
          <p:nvPr/>
        </p:nvSpPr>
        <p:spPr>
          <a:xfrm>
            <a:off x="3071802" y="5214950"/>
            <a:ext cx="1000132" cy="500066"/>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3200" b="1" dirty="0">
              <a:solidFill>
                <a:schemeClr val="tx1"/>
              </a:solidFill>
            </a:endParaRPr>
          </a:p>
        </p:txBody>
      </p:sp>
      <p:sp>
        <p:nvSpPr>
          <p:cNvPr id="19" name="مستطيل مستدير الزوايا 18"/>
          <p:cNvSpPr/>
          <p:nvPr/>
        </p:nvSpPr>
        <p:spPr>
          <a:xfrm>
            <a:off x="2000232" y="5214950"/>
            <a:ext cx="1000132" cy="500066"/>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3200" b="1" dirty="0">
              <a:solidFill>
                <a:schemeClr val="tx1"/>
              </a:solidFill>
            </a:endParaRPr>
          </a:p>
        </p:txBody>
      </p:sp>
      <p:sp>
        <p:nvSpPr>
          <p:cNvPr id="20" name="مستطيل مستدير الزوايا 19"/>
          <p:cNvSpPr/>
          <p:nvPr/>
        </p:nvSpPr>
        <p:spPr>
          <a:xfrm>
            <a:off x="928662" y="5214950"/>
            <a:ext cx="1000132" cy="500066"/>
          </a:xfrm>
          <a:prstGeom prst="roundRect">
            <a:avLst/>
          </a:prstGeom>
          <a:solidFill>
            <a:schemeClr val="accent2">
              <a:lumMod val="40000"/>
              <a:lumOff val="60000"/>
            </a:schemeClr>
          </a:solidFill>
          <a:ln>
            <a:solidFill>
              <a:schemeClr val="accent2">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3200" b="1" dirty="0">
              <a:solidFill>
                <a:schemeClr val="tx1"/>
              </a:solidFill>
            </a:endParaRPr>
          </a:p>
        </p:txBody>
      </p:sp>
      <p:sp>
        <p:nvSpPr>
          <p:cNvPr id="21" name="مربع نص 20"/>
          <p:cNvSpPr txBox="1"/>
          <p:nvPr/>
        </p:nvSpPr>
        <p:spPr>
          <a:xfrm>
            <a:off x="7215206" y="5140123"/>
            <a:ext cx="1071570" cy="646331"/>
          </a:xfrm>
          <a:prstGeom prst="rect">
            <a:avLst/>
          </a:prstGeom>
          <a:noFill/>
        </p:spPr>
        <p:txBody>
          <a:bodyPr wrap="square" rtlCol="1">
            <a:spAutoFit/>
          </a:bodyPr>
          <a:lstStyle/>
          <a:p>
            <a:pPr algn="ctr"/>
            <a:r>
              <a:rPr lang="ar-SA" sz="3600" b="1" dirty="0" smtClean="0">
                <a:solidFill>
                  <a:srgbClr val="C00000"/>
                </a:solidFill>
              </a:rPr>
              <a:t>الدنيا</a:t>
            </a:r>
            <a:endParaRPr lang="ar-SA" b="1" dirty="0">
              <a:solidFill>
                <a:srgbClr val="C00000"/>
              </a:solidFill>
            </a:endParaRPr>
          </a:p>
        </p:txBody>
      </p:sp>
      <p:sp>
        <p:nvSpPr>
          <p:cNvPr id="22" name="مربع نص 21"/>
          <p:cNvSpPr txBox="1"/>
          <p:nvPr/>
        </p:nvSpPr>
        <p:spPr>
          <a:xfrm>
            <a:off x="6143636" y="5143512"/>
            <a:ext cx="1071570" cy="646331"/>
          </a:xfrm>
          <a:prstGeom prst="rect">
            <a:avLst/>
          </a:prstGeom>
          <a:noFill/>
        </p:spPr>
        <p:txBody>
          <a:bodyPr wrap="square" rtlCol="1">
            <a:spAutoFit/>
          </a:bodyPr>
          <a:lstStyle/>
          <a:p>
            <a:pPr algn="ctr"/>
            <a:r>
              <a:rPr lang="ar-SA" sz="3600" b="1" dirty="0" smtClean="0">
                <a:solidFill>
                  <a:srgbClr val="C00000"/>
                </a:solidFill>
              </a:rPr>
              <a:t>فتى</a:t>
            </a:r>
            <a:endParaRPr lang="ar-SA" b="1" dirty="0">
              <a:solidFill>
                <a:srgbClr val="C00000"/>
              </a:solidFill>
            </a:endParaRPr>
          </a:p>
        </p:txBody>
      </p:sp>
      <p:sp>
        <p:nvSpPr>
          <p:cNvPr id="23" name="مربع نص 22"/>
          <p:cNvSpPr txBox="1"/>
          <p:nvPr/>
        </p:nvSpPr>
        <p:spPr>
          <a:xfrm>
            <a:off x="5143504" y="5143512"/>
            <a:ext cx="1071570" cy="646331"/>
          </a:xfrm>
          <a:prstGeom prst="rect">
            <a:avLst/>
          </a:prstGeom>
          <a:noFill/>
        </p:spPr>
        <p:txBody>
          <a:bodyPr wrap="square" rtlCol="1">
            <a:spAutoFit/>
          </a:bodyPr>
          <a:lstStyle/>
          <a:p>
            <a:pPr algn="ctr"/>
            <a:r>
              <a:rPr lang="ar-SA" sz="3600" b="1" dirty="0" smtClean="0">
                <a:solidFill>
                  <a:srgbClr val="C00000"/>
                </a:solidFill>
              </a:rPr>
              <a:t>علا</a:t>
            </a:r>
            <a:endParaRPr lang="ar-SA" b="1" dirty="0">
              <a:solidFill>
                <a:srgbClr val="C00000"/>
              </a:solidFill>
            </a:endParaRPr>
          </a:p>
        </p:txBody>
      </p:sp>
      <p:sp>
        <p:nvSpPr>
          <p:cNvPr id="24" name="مربع نص 23"/>
          <p:cNvSpPr txBox="1"/>
          <p:nvPr/>
        </p:nvSpPr>
        <p:spPr>
          <a:xfrm>
            <a:off x="3071802" y="5143512"/>
            <a:ext cx="1071570" cy="584775"/>
          </a:xfrm>
          <a:prstGeom prst="rect">
            <a:avLst/>
          </a:prstGeom>
          <a:noFill/>
        </p:spPr>
        <p:txBody>
          <a:bodyPr wrap="square" rtlCol="1">
            <a:spAutoFit/>
          </a:bodyPr>
          <a:lstStyle/>
          <a:p>
            <a:pPr algn="ctr"/>
            <a:r>
              <a:rPr lang="ar-SA" sz="3200" b="1" dirty="0" smtClean="0">
                <a:solidFill>
                  <a:srgbClr val="C00000"/>
                </a:solidFill>
              </a:rPr>
              <a:t>الداعي</a:t>
            </a:r>
            <a:endParaRPr lang="ar-SA" b="1" dirty="0">
              <a:solidFill>
                <a:srgbClr val="C00000"/>
              </a:solidFill>
            </a:endParaRPr>
          </a:p>
        </p:txBody>
      </p:sp>
      <p:sp>
        <p:nvSpPr>
          <p:cNvPr id="25" name="مربع نص 24"/>
          <p:cNvSpPr txBox="1"/>
          <p:nvPr/>
        </p:nvSpPr>
        <p:spPr>
          <a:xfrm>
            <a:off x="1928794" y="5143512"/>
            <a:ext cx="1071570" cy="584775"/>
          </a:xfrm>
          <a:prstGeom prst="rect">
            <a:avLst/>
          </a:prstGeom>
          <a:noFill/>
        </p:spPr>
        <p:txBody>
          <a:bodyPr wrap="square" rtlCol="1">
            <a:spAutoFit/>
          </a:bodyPr>
          <a:lstStyle/>
          <a:p>
            <a:pPr algn="ctr"/>
            <a:r>
              <a:rPr lang="ar-SA" sz="3200" b="1" dirty="0" smtClean="0">
                <a:solidFill>
                  <a:srgbClr val="C00000"/>
                </a:solidFill>
              </a:rPr>
              <a:t>العالي</a:t>
            </a:r>
            <a:endParaRPr lang="ar-SA" b="1" dirty="0">
              <a:solidFill>
                <a:srgbClr val="C00000"/>
              </a:solidFill>
            </a:endParaRPr>
          </a:p>
        </p:txBody>
      </p:sp>
      <p:sp>
        <p:nvSpPr>
          <p:cNvPr id="26" name="مربع نص 25"/>
          <p:cNvSpPr txBox="1"/>
          <p:nvPr/>
        </p:nvSpPr>
        <p:spPr>
          <a:xfrm>
            <a:off x="857224" y="5143512"/>
            <a:ext cx="1071570" cy="584775"/>
          </a:xfrm>
          <a:prstGeom prst="rect">
            <a:avLst/>
          </a:prstGeom>
          <a:noFill/>
        </p:spPr>
        <p:txBody>
          <a:bodyPr wrap="square" rtlCol="1">
            <a:spAutoFit/>
          </a:bodyPr>
          <a:lstStyle/>
          <a:p>
            <a:pPr algn="ctr"/>
            <a:r>
              <a:rPr lang="ar-SA" sz="3200" b="1" dirty="0" smtClean="0">
                <a:solidFill>
                  <a:srgbClr val="C00000"/>
                </a:solidFill>
              </a:rPr>
              <a:t>الهادي</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1" grpId="0"/>
      <p:bldP spid="22" grpId="0"/>
      <p:bldP spid="23" grpId="0"/>
      <p:bldP spid="24" grpId="0"/>
      <p:bldP spid="25" grpId="0"/>
      <p:bldP spid="2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زاوية مطوية 2"/>
          <p:cNvSpPr/>
          <p:nvPr/>
        </p:nvSpPr>
        <p:spPr>
          <a:xfrm rot="593922">
            <a:off x="1614043" y="1002147"/>
            <a:ext cx="6218898" cy="4356799"/>
          </a:xfrm>
          <a:prstGeom prst="foldedCorner">
            <a:avLst>
              <a:gd name="adj" fmla="val 22381"/>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sz="2400" b="1" dirty="0" smtClean="0">
              <a:solidFill>
                <a:schemeClr val="tx1"/>
              </a:solidFill>
            </a:endParaRPr>
          </a:p>
          <a:p>
            <a:pPr algn="ctr"/>
            <a:endParaRPr lang="ar-SA" sz="2400" b="1" dirty="0" smtClean="0">
              <a:solidFill>
                <a:schemeClr val="tx1"/>
              </a:solidFill>
            </a:endParaRPr>
          </a:p>
          <a:p>
            <a:pPr algn="ctr"/>
            <a:endParaRPr lang="ar-SA" sz="2400" b="1" dirty="0" smtClean="0">
              <a:solidFill>
                <a:schemeClr val="tx1"/>
              </a:solidFill>
            </a:endParaRPr>
          </a:p>
          <a:p>
            <a:pPr algn="ctr"/>
            <a:r>
              <a:rPr lang="ar-SA" sz="3600" b="1" u="sng" dirty="0" smtClean="0">
                <a:solidFill>
                  <a:schemeClr val="tx1"/>
                </a:solidFill>
              </a:rPr>
              <a:t>الاسم المقصور:</a:t>
            </a:r>
          </a:p>
          <a:p>
            <a:pPr algn="ctr"/>
            <a:r>
              <a:rPr lang="ar-SA" sz="3600" b="1" dirty="0" smtClean="0">
                <a:solidFill>
                  <a:schemeClr val="tx1"/>
                </a:solidFill>
              </a:rPr>
              <a:t>هو الذي ينتهي بألف لازمة مفتوح </a:t>
            </a:r>
          </a:p>
          <a:p>
            <a:pPr algn="ctr"/>
            <a:r>
              <a:rPr lang="ar-SA" sz="3600" b="1" dirty="0" smtClean="0">
                <a:solidFill>
                  <a:schemeClr val="tx1"/>
                </a:solidFill>
              </a:rPr>
              <a:t>ما قبلها.</a:t>
            </a:r>
          </a:p>
          <a:p>
            <a:pPr algn="ctr"/>
            <a:r>
              <a:rPr lang="ar-SA" sz="3600" b="1" u="sng" dirty="0" smtClean="0">
                <a:solidFill>
                  <a:schemeClr val="tx1"/>
                </a:solidFill>
              </a:rPr>
              <a:t>والاسم المنقوص:</a:t>
            </a:r>
          </a:p>
          <a:p>
            <a:pPr algn="ctr"/>
            <a:r>
              <a:rPr lang="ar-SA" sz="3600" b="1" dirty="0" smtClean="0">
                <a:solidFill>
                  <a:schemeClr val="tx1"/>
                </a:solidFill>
              </a:rPr>
              <a:t>هو الذي ينتهي بياء لازمة مكسور </a:t>
            </a:r>
          </a:p>
          <a:p>
            <a:pPr algn="ctr"/>
            <a:r>
              <a:rPr lang="ar-SA" sz="3600" b="1" dirty="0" smtClean="0">
                <a:solidFill>
                  <a:schemeClr val="tx1"/>
                </a:solidFill>
              </a:rPr>
              <a:t>ما قبلها.</a:t>
            </a:r>
          </a:p>
          <a:p>
            <a:pPr algn="ctr"/>
            <a:r>
              <a:rPr lang="ar-SA" sz="3600" b="1" dirty="0" smtClean="0">
                <a:solidFill>
                  <a:schemeClr val="tx1"/>
                </a:solidFill>
              </a:rPr>
              <a:t>*******</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71472" y="97673"/>
            <a:ext cx="7358114"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أتأمل الكلمات الملونة في الأمثلة الواردة في نصوص الوحدة ثم أكمل الفراغات:</a:t>
            </a:r>
          </a:p>
        </p:txBody>
      </p:sp>
      <p:sp>
        <p:nvSpPr>
          <p:cNvPr id="4" name="شكل بيضاوي 3"/>
          <p:cNvSpPr/>
          <p:nvPr/>
        </p:nvSpPr>
        <p:spPr>
          <a:xfrm>
            <a:off x="7786710"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5" name="مربع نص 4"/>
          <p:cNvSpPr txBox="1"/>
          <p:nvPr/>
        </p:nvSpPr>
        <p:spPr>
          <a:xfrm>
            <a:off x="4286248" y="714356"/>
            <a:ext cx="3500462" cy="461665"/>
          </a:xfrm>
          <a:prstGeom prst="rect">
            <a:avLst/>
          </a:prstGeom>
          <a:noFill/>
        </p:spPr>
        <p:txBody>
          <a:bodyPr wrap="square" rtlCol="1">
            <a:spAutoFit/>
          </a:bodyPr>
          <a:lstStyle/>
          <a:p>
            <a:r>
              <a:rPr lang="ar-SA" sz="2400" b="1" dirty="0" smtClean="0"/>
              <a:t>1- من رضي فله </a:t>
            </a:r>
            <a:r>
              <a:rPr lang="ar-SA" sz="2400" b="1" dirty="0" smtClean="0">
                <a:solidFill>
                  <a:srgbClr val="00602B"/>
                </a:solidFill>
              </a:rPr>
              <a:t>الرضا</a:t>
            </a:r>
            <a:endParaRPr lang="ar-SA" sz="2400" b="1" dirty="0">
              <a:solidFill>
                <a:srgbClr val="00602B"/>
              </a:solidFill>
            </a:endParaRPr>
          </a:p>
        </p:txBody>
      </p:sp>
      <p:sp>
        <p:nvSpPr>
          <p:cNvPr id="6" name="مستطيل مستدير الزوايا 5"/>
          <p:cNvSpPr/>
          <p:nvPr/>
        </p:nvSpPr>
        <p:spPr>
          <a:xfrm>
            <a:off x="1214414" y="1214422"/>
            <a:ext cx="6500858" cy="928694"/>
          </a:xfrm>
          <a:prstGeom prst="roundRect">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tx1"/>
                </a:solidFill>
              </a:rPr>
              <a:t>يجب أن يحرص الشباب على </a:t>
            </a:r>
            <a:r>
              <a:rPr lang="ar-SA" sz="2800" b="1" dirty="0" smtClean="0">
                <a:solidFill>
                  <a:schemeClr val="tx1">
                    <a:lumMod val="50000"/>
                    <a:lumOff val="50000"/>
                  </a:schemeClr>
                </a:solidFill>
              </a:rPr>
              <a:t>...........</a:t>
            </a:r>
            <a:r>
              <a:rPr lang="ar-SA" sz="2800" b="1" dirty="0" smtClean="0">
                <a:solidFill>
                  <a:schemeClr val="tx1"/>
                </a:solidFill>
              </a:rPr>
              <a:t> الوالدين</a:t>
            </a:r>
          </a:p>
          <a:p>
            <a:pPr algn="ctr"/>
            <a:r>
              <a:rPr lang="ar-SA" sz="2800" b="1" dirty="0" smtClean="0">
                <a:solidFill>
                  <a:schemeClr val="tx1"/>
                </a:solidFill>
              </a:rPr>
              <a:t>كتبت الألف المقصورة بشكل </a:t>
            </a:r>
            <a:r>
              <a:rPr lang="ar-SA" sz="2800" b="1" dirty="0" smtClean="0">
                <a:solidFill>
                  <a:schemeClr val="tx1">
                    <a:lumMod val="50000"/>
                    <a:lumOff val="50000"/>
                  </a:schemeClr>
                </a:solidFill>
              </a:rPr>
              <a:t>...........</a:t>
            </a:r>
            <a:r>
              <a:rPr lang="ar-SA" sz="2800" b="1" dirty="0" smtClean="0">
                <a:solidFill>
                  <a:schemeClr val="tx1"/>
                </a:solidFill>
              </a:rPr>
              <a:t> قائمة(ا)</a:t>
            </a:r>
            <a:endParaRPr lang="ar-SA" sz="2800" b="1" dirty="0">
              <a:solidFill>
                <a:schemeClr val="tx1"/>
              </a:solidFill>
            </a:endParaRPr>
          </a:p>
        </p:txBody>
      </p:sp>
      <p:sp>
        <p:nvSpPr>
          <p:cNvPr id="7" name="مربع نص 6"/>
          <p:cNvSpPr txBox="1"/>
          <p:nvPr/>
        </p:nvSpPr>
        <p:spPr>
          <a:xfrm>
            <a:off x="1000100" y="2143116"/>
            <a:ext cx="6786610" cy="461665"/>
          </a:xfrm>
          <a:prstGeom prst="rect">
            <a:avLst/>
          </a:prstGeom>
          <a:noFill/>
        </p:spPr>
        <p:txBody>
          <a:bodyPr wrap="square" rtlCol="1">
            <a:spAutoFit/>
          </a:bodyPr>
          <a:lstStyle/>
          <a:p>
            <a:r>
              <a:rPr lang="ar-SA" sz="2400" b="1" dirty="0" smtClean="0"/>
              <a:t>2- عاد النبي-عليه الصلاة والسلام-أعرابياً يتلوى من شدة </a:t>
            </a:r>
            <a:r>
              <a:rPr lang="ar-SA" sz="2400" b="1" dirty="0" smtClean="0">
                <a:solidFill>
                  <a:srgbClr val="00602B"/>
                </a:solidFill>
              </a:rPr>
              <a:t>الحمى</a:t>
            </a:r>
            <a:endParaRPr lang="ar-SA" sz="2400" b="1" dirty="0">
              <a:solidFill>
                <a:srgbClr val="00602B"/>
              </a:solidFill>
            </a:endParaRPr>
          </a:p>
        </p:txBody>
      </p:sp>
      <p:sp>
        <p:nvSpPr>
          <p:cNvPr id="8" name="مستطيل مستدير الزوايا 7"/>
          <p:cNvSpPr/>
          <p:nvPr/>
        </p:nvSpPr>
        <p:spPr>
          <a:xfrm>
            <a:off x="1214414" y="2643182"/>
            <a:ext cx="6500858" cy="928694"/>
          </a:xfrm>
          <a:prstGeom prst="roundRect">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tx1"/>
                </a:solidFill>
              </a:rPr>
              <a:t>خير الشباب من اقتدى برسول</a:t>
            </a:r>
            <a:r>
              <a:rPr lang="ar-SA" sz="2800" b="1" dirty="0" smtClean="0">
                <a:solidFill>
                  <a:schemeClr val="tx1">
                    <a:lumMod val="50000"/>
                    <a:lumOff val="50000"/>
                  </a:schemeClr>
                </a:solidFill>
              </a:rPr>
              <a:t>...........</a:t>
            </a:r>
            <a:r>
              <a:rPr lang="ar-SA" sz="2800" b="1" dirty="0" smtClean="0">
                <a:solidFill>
                  <a:schemeClr val="tx1"/>
                </a:solidFill>
              </a:rPr>
              <a:t> </a:t>
            </a:r>
          </a:p>
          <a:p>
            <a:pPr algn="ctr"/>
            <a:r>
              <a:rPr lang="ar-SA" sz="2800" b="1" dirty="0" smtClean="0">
                <a:solidFill>
                  <a:schemeClr val="tx1"/>
                </a:solidFill>
              </a:rPr>
              <a:t>كتبت الألف المقصورة بشكل </a:t>
            </a:r>
            <a:r>
              <a:rPr lang="ar-SA" sz="2800" b="1" dirty="0" smtClean="0">
                <a:solidFill>
                  <a:schemeClr val="tx1">
                    <a:lumMod val="50000"/>
                    <a:lumOff val="50000"/>
                  </a:schemeClr>
                </a:solidFill>
              </a:rPr>
              <a:t>......................</a:t>
            </a:r>
            <a:r>
              <a:rPr lang="ar-SA" sz="2800" b="1" dirty="0" smtClean="0">
                <a:solidFill>
                  <a:schemeClr val="tx1"/>
                </a:solidFill>
              </a:rPr>
              <a:t>(ى)</a:t>
            </a:r>
            <a:endParaRPr lang="ar-SA" sz="2800" b="1" dirty="0">
              <a:solidFill>
                <a:schemeClr val="tx1"/>
              </a:solidFill>
            </a:endParaRPr>
          </a:p>
        </p:txBody>
      </p:sp>
      <p:sp>
        <p:nvSpPr>
          <p:cNvPr id="9" name="مربع نص 8"/>
          <p:cNvSpPr txBox="1"/>
          <p:nvPr/>
        </p:nvSpPr>
        <p:spPr>
          <a:xfrm>
            <a:off x="1785918" y="3571876"/>
            <a:ext cx="6000792" cy="461665"/>
          </a:xfrm>
          <a:prstGeom prst="rect">
            <a:avLst/>
          </a:prstGeom>
          <a:noFill/>
        </p:spPr>
        <p:txBody>
          <a:bodyPr wrap="square" rtlCol="1">
            <a:spAutoFit/>
          </a:bodyPr>
          <a:lstStyle/>
          <a:p>
            <a:r>
              <a:rPr lang="ar-SA" sz="2400" b="1" dirty="0" smtClean="0"/>
              <a:t>3- لا يقوم البنيان إذا كان </a:t>
            </a:r>
            <a:r>
              <a:rPr lang="ar-SA" sz="2400" b="1" dirty="0" smtClean="0">
                <a:solidFill>
                  <a:srgbClr val="00602B"/>
                </a:solidFill>
              </a:rPr>
              <a:t>الباني </a:t>
            </a:r>
            <a:r>
              <a:rPr lang="ar-SA" sz="2400" b="1" dirty="0" smtClean="0"/>
              <a:t>مشغولاً بالهدم</a:t>
            </a:r>
            <a:endParaRPr lang="ar-SA" sz="2400" b="1" dirty="0"/>
          </a:p>
        </p:txBody>
      </p:sp>
      <p:sp>
        <p:nvSpPr>
          <p:cNvPr id="10" name="مستطيل مستدير الزوايا 9"/>
          <p:cNvSpPr/>
          <p:nvPr/>
        </p:nvSpPr>
        <p:spPr>
          <a:xfrm>
            <a:off x="1214414" y="4071942"/>
            <a:ext cx="6500858" cy="928694"/>
          </a:xfrm>
          <a:prstGeom prst="roundRect">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tx1"/>
                </a:solidFill>
              </a:rPr>
              <a:t>الشاب الذي يترك صلاته هو </a:t>
            </a:r>
            <a:r>
              <a:rPr lang="ar-SA" sz="2800" b="1" dirty="0" smtClean="0">
                <a:solidFill>
                  <a:schemeClr val="tx1">
                    <a:lumMod val="50000"/>
                    <a:lumOff val="50000"/>
                  </a:schemeClr>
                </a:solidFill>
              </a:rPr>
              <a:t>...........</a:t>
            </a:r>
            <a:r>
              <a:rPr lang="ar-SA" sz="2800" b="1" dirty="0" smtClean="0">
                <a:solidFill>
                  <a:schemeClr val="tx1"/>
                </a:solidFill>
              </a:rPr>
              <a:t> على نفسه</a:t>
            </a:r>
          </a:p>
          <a:p>
            <a:pPr algn="ctr"/>
            <a:r>
              <a:rPr lang="ar-SA" sz="2800" b="1" dirty="0" smtClean="0">
                <a:solidFill>
                  <a:schemeClr val="tx1"/>
                </a:solidFill>
              </a:rPr>
              <a:t>الياء</a:t>
            </a:r>
            <a:r>
              <a:rPr lang="ar-SA" sz="2800" b="1" dirty="0" smtClean="0">
                <a:solidFill>
                  <a:schemeClr val="tx1">
                    <a:lumMod val="50000"/>
                    <a:lumOff val="50000"/>
                  </a:schemeClr>
                </a:solidFill>
              </a:rPr>
              <a:t>...........</a:t>
            </a:r>
            <a:r>
              <a:rPr lang="ar-SA" sz="2800" b="1" dirty="0" smtClean="0">
                <a:solidFill>
                  <a:schemeClr val="tx1"/>
                </a:solidFill>
              </a:rPr>
              <a:t> في الاسم المنقوص</a:t>
            </a:r>
            <a:endParaRPr lang="ar-SA" sz="2800" b="1" dirty="0">
              <a:solidFill>
                <a:schemeClr val="tx1"/>
              </a:solidFill>
            </a:endParaRPr>
          </a:p>
        </p:txBody>
      </p:sp>
      <p:sp>
        <p:nvSpPr>
          <p:cNvPr id="11" name="مربع نص 10"/>
          <p:cNvSpPr txBox="1"/>
          <p:nvPr/>
        </p:nvSpPr>
        <p:spPr>
          <a:xfrm>
            <a:off x="357158" y="5000636"/>
            <a:ext cx="8143932" cy="461665"/>
          </a:xfrm>
          <a:prstGeom prst="rect">
            <a:avLst/>
          </a:prstGeom>
          <a:noFill/>
        </p:spPr>
        <p:txBody>
          <a:bodyPr wrap="square" rtlCol="1">
            <a:spAutoFit/>
          </a:bodyPr>
          <a:lstStyle/>
          <a:p>
            <a:r>
              <a:rPr lang="ar-SA" sz="2400" b="1" dirty="0" smtClean="0"/>
              <a:t>4- من يظن أن ما يدور حوله سيكون متوافقاً مع الطموح فهو </a:t>
            </a:r>
            <a:r>
              <a:rPr lang="ar-SA" sz="2400" b="1" dirty="0" smtClean="0">
                <a:solidFill>
                  <a:srgbClr val="00602B"/>
                </a:solidFill>
              </a:rPr>
              <a:t>جان </a:t>
            </a:r>
            <a:r>
              <a:rPr lang="ar-SA" sz="2400" b="1" dirty="0" smtClean="0"/>
              <a:t>على نفسه</a:t>
            </a:r>
            <a:endParaRPr lang="ar-SA" sz="2400" b="1" dirty="0"/>
          </a:p>
        </p:txBody>
      </p:sp>
      <p:sp>
        <p:nvSpPr>
          <p:cNvPr id="12" name="مستطيل مستدير الزوايا 11"/>
          <p:cNvSpPr/>
          <p:nvPr/>
        </p:nvSpPr>
        <p:spPr>
          <a:xfrm>
            <a:off x="1214414" y="5500702"/>
            <a:ext cx="6500858" cy="928694"/>
          </a:xfrm>
          <a:prstGeom prst="roundRect">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tx1"/>
                </a:solidFill>
              </a:rPr>
              <a:t>الشاب الصالح </a:t>
            </a:r>
            <a:r>
              <a:rPr lang="ar-SA" sz="2800" b="1" dirty="0" smtClean="0">
                <a:solidFill>
                  <a:schemeClr val="tx1">
                    <a:lumMod val="50000"/>
                    <a:lumOff val="50000"/>
                  </a:schemeClr>
                </a:solidFill>
              </a:rPr>
              <a:t>...........</a:t>
            </a:r>
            <a:r>
              <a:rPr lang="ar-SA" sz="2800" b="1" dirty="0" smtClean="0">
                <a:solidFill>
                  <a:schemeClr val="tx1"/>
                </a:solidFill>
              </a:rPr>
              <a:t> في الخير و</a:t>
            </a:r>
            <a:r>
              <a:rPr lang="ar-SA" sz="2800" b="1" dirty="0" smtClean="0">
                <a:solidFill>
                  <a:schemeClr val="tx1">
                    <a:lumMod val="50000"/>
                    <a:lumOff val="50000"/>
                  </a:schemeClr>
                </a:solidFill>
              </a:rPr>
              <a:t>.........</a:t>
            </a:r>
            <a:r>
              <a:rPr lang="ar-SA" sz="2800" b="1" dirty="0" smtClean="0">
                <a:solidFill>
                  <a:schemeClr val="tx1"/>
                </a:solidFill>
              </a:rPr>
              <a:t>إلى الحق</a:t>
            </a:r>
          </a:p>
          <a:p>
            <a:pPr algn="ctr"/>
            <a:r>
              <a:rPr lang="ar-SA" sz="2800" b="1" dirty="0" smtClean="0">
                <a:solidFill>
                  <a:schemeClr val="tx1"/>
                </a:solidFill>
              </a:rPr>
              <a:t>الياء</a:t>
            </a:r>
            <a:r>
              <a:rPr lang="ar-SA" sz="2800" b="1" dirty="0" smtClean="0">
                <a:solidFill>
                  <a:schemeClr val="tx1">
                    <a:lumMod val="50000"/>
                    <a:lumOff val="50000"/>
                  </a:schemeClr>
                </a:solidFill>
              </a:rPr>
              <a:t>...........</a:t>
            </a:r>
            <a:r>
              <a:rPr lang="ar-SA" sz="2800" b="1" dirty="0" smtClean="0">
                <a:solidFill>
                  <a:schemeClr val="tx1"/>
                </a:solidFill>
              </a:rPr>
              <a:t> من الاسم المنقوص</a:t>
            </a:r>
            <a:endParaRPr lang="ar-SA" sz="2800" b="1" dirty="0">
              <a:solidFill>
                <a:schemeClr val="tx1"/>
              </a:solidFill>
            </a:endParaRPr>
          </a:p>
        </p:txBody>
      </p:sp>
      <p:sp>
        <p:nvSpPr>
          <p:cNvPr id="13" name="مربع نص 12"/>
          <p:cNvSpPr txBox="1"/>
          <p:nvPr/>
        </p:nvSpPr>
        <p:spPr>
          <a:xfrm>
            <a:off x="2786050" y="1201151"/>
            <a:ext cx="1000132" cy="584775"/>
          </a:xfrm>
          <a:prstGeom prst="rect">
            <a:avLst/>
          </a:prstGeom>
          <a:noFill/>
        </p:spPr>
        <p:txBody>
          <a:bodyPr wrap="square" rtlCol="1">
            <a:spAutoFit/>
          </a:bodyPr>
          <a:lstStyle/>
          <a:p>
            <a:pPr algn="ctr"/>
            <a:r>
              <a:rPr lang="ar-SA" sz="3200" b="1" dirty="0" smtClean="0">
                <a:solidFill>
                  <a:srgbClr val="C00000"/>
                </a:solidFill>
              </a:rPr>
              <a:t>رضا</a:t>
            </a:r>
            <a:endParaRPr lang="ar-SA" b="1" dirty="0">
              <a:solidFill>
                <a:srgbClr val="C00000"/>
              </a:solidFill>
            </a:endParaRPr>
          </a:p>
        </p:txBody>
      </p:sp>
      <p:sp>
        <p:nvSpPr>
          <p:cNvPr id="14" name="مربع نص 13"/>
          <p:cNvSpPr txBox="1"/>
          <p:nvPr/>
        </p:nvSpPr>
        <p:spPr>
          <a:xfrm>
            <a:off x="2786050" y="1629779"/>
            <a:ext cx="1000132" cy="584775"/>
          </a:xfrm>
          <a:prstGeom prst="rect">
            <a:avLst/>
          </a:prstGeom>
          <a:noFill/>
        </p:spPr>
        <p:txBody>
          <a:bodyPr wrap="square" rtlCol="1">
            <a:spAutoFit/>
          </a:bodyPr>
          <a:lstStyle/>
          <a:p>
            <a:pPr algn="ctr"/>
            <a:r>
              <a:rPr lang="ar-SA" sz="3200" b="1" dirty="0" smtClean="0">
                <a:solidFill>
                  <a:srgbClr val="C00000"/>
                </a:solidFill>
              </a:rPr>
              <a:t>ألف</a:t>
            </a:r>
            <a:endParaRPr lang="ar-SA" b="1" dirty="0">
              <a:solidFill>
                <a:srgbClr val="C00000"/>
              </a:solidFill>
            </a:endParaRPr>
          </a:p>
        </p:txBody>
      </p:sp>
      <p:sp>
        <p:nvSpPr>
          <p:cNvPr id="15" name="مربع نص 14"/>
          <p:cNvSpPr txBox="1"/>
          <p:nvPr/>
        </p:nvSpPr>
        <p:spPr>
          <a:xfrm>
            <a:off x="2357422" y="2629911"/>
            <a:ext cx="1000132" cy="584775"/>
          </a:xfrm>
          <a:prstGeom prst="rect">
            <a:avLst/>
          </a:prstGeom>
          <a:noFill/>
        </p:spPr>
        <p:txBody>
          <a:bodyPr wrap="square" rtlCol="1">
            <a:spAutoFit/>
          </a:bodyPr>
          <a:lstStyle/>
          <a:p>
            <a:pPr algn="ctr"/>
            <a:r>
              <a:rPr lang="ar-SA" sz="3200" b="1" dirty="0" smtClean="0">
                <a:solidFill>
                  <a:srgbClr val="C00000"/>
                </a:solidFill>
              </a:rPr>
              <a:t>الهدى</a:t>
            </a:r>
            <a:endParaRPr lang="ar-SA" b="1" dirty="0">
              <a:solidFill>
                <a:srgbClr val="C00000"/>
              </a:solidFill>
            </a:endParaRPr>
          </a:p>
        </p:txBody>
      </p:sp>
      <p:sp>
        <p:nvSpPr>
          <p:cNvPr id="16" name="مربع نص 15"/>
          <p:cNvSpPr txBox="1"/>
          <p:nvPr/>
        </p:nvSpPr>
        <p:spPr>
          <a:xfrm>
            <a:off x="2000232" y="3048656"/>
            <a:ext cx="2143140" cy="523220"/>
          </a:xfrm>
          <a:prstGeom prst="rect">
            <a:avLst/>
          </a:prstGeom>
          <a:noFill/>
        </p:spPr>
        <p:txBody>
          <a:bodyPr wrap="square" rtlCol="1">
            <a:spAutoFit/>
          </a:bodyPr>
          <a:lstStyle/>
          <a:p>
            <a:pPr algn="ctr"/>
            <a:r>
              <a:rPr lang="ar-SA" sz="2800" b="1" dirty="0" smtClean="0">
                <a:solidFill>
                  <a:srgbClr val="C00000"/>
                </a:solidFill>
              </a:rPr>
              <a:t>ياء غير منقوطة</a:t>
            </a:r>
            <a:endParaRPr lang="ar-SA" sz="1600" b="1" dirty="0">
              <a:solidFill>
                <a:srgbClr val="C00000"/>
              </a:solidFill>
            </a:endParaRPr>
          </a:p>
        </p:txBody>
      </p:sp>
      <p:sp>
        <p:nvSpPr>
          <p:cNvPr id="17" name="مربع نص 16"/>
          <p:cNvSpPr txBox="1"/>
          <p:nvPr/>
        </p:nvSpPr>
        <p:spPr>
          <a:xfrm>
            <a:off x="2786050" y="4058671"/>
            <a:ext cx="1214446" cy="584775"/>
          </a:xfrm>
          <a:prstGeom prst="rect">
            <a:avLst/>
          </a:prstGeom>
          <a:noFill/>
        </p:spPr>
        <p:txBody>
          <a:bodyPr wrap="square" rtlCol="1">
            <a:spAutoFit/>
          </a:bodyPr>
          <a:lstStyle/>
          <a:p>
            <a:pPr algn="ctr"/>
            <a:r>
              <a:rPr lang="ar-SA" sz="3200" b="1" dirty="0" smtClean="0">
                <a:solidFill>
                  <a:srgbClr val="C00000"/>
                </a:solidFill>
              </a:rPr>
              <a:t>الجاني</a:t>
            </a:r>
            <a:endParaRPr lang="ar-SA" b="1" dirty="0">
              <a:solidFill>
                <a:srgbClr val="C00000"/>
              </a:solidFill>
            </a:endParaRPr>
          </a:p>
        </p:txBody>
      </p:sp>
      <p:sp>
        <p:nvSpPr>
          <p:cNvPr id="18" name="مربع نص 17"/>
          <p:cNvSpPr txBox="1"/>
          <p:nvPr/>
        </p:nvSpPr>
        <p:spPr>
          <a:xfrm>
            <a:off x="4714876" y="4415861"/>
            <a:ext cx="1214446" cy="584775"/>
          </a:xfrm>
          <a:prstGeom prst="rect">
            <a:avLst/>
          </a:prstGeom>
          <a:noFill/>
        </p:spPr>
        <p:txBody>
          <a:bodyPr wrap="square" rtlCol="1">
            <a:spAutoFit/>
          </a:bodyPr>
          <a:lstStyle/>
          <a:p>
            <a:pPr algn="ctr"/>
            <a:r>
              <a:rPr lang="ar-SA" sz="3200" b="1" dirty="0" smtClean="0">
                <a:solidFill>
                  <a:srgbClr val="C00000"/>
                </a:solidFill>
              </a:rPr>
              <a:t>منقوطة</a:t>
            </a:r>
            <a:endParaRPr lang="ar-SA" b="1" dirty="0">
              <a:solidFill>
                <a:srgbClr val="C00000"/>
              </a:solidFill>
            </a:endParaRPr>
          </a:p>
        </p:txBody>
      </p:sp>
      <p:sp>
        <p:nvSpPr>
          <p:cNvPr id="19" name="مربع نص 18"/>
          <p:cNvSpPr txBox="1"/>
          <p:nvPr/>
        </p:nvSpPr>
        <p:spPr>
          <a:xfrm>
            <a:off x="4786314" y="5487431"/>
            <a:ext cx="1000132" cy="584775"/>
          </a:xfrm>
          <a:prstGeom prst="rect">
            <a:avLst/>
          </a:prstGeom>
          <a:noFill/>
        </p:spPr>
        <p:txBody>
          <a:bodyPr wrap="square" rtlCol="1">
            <a:spAutoFit/>
          </a:bodyPr>
          <a:lstStyle/>
          <a:p>
            <a:pPr algn="ctr"/>
            <a:r>
              <a:rPr lang="ar-SA" sz="3200" b="1" dirty="0" smtClean="0">
                <a:solidFill>
                  <a:srgbClr val="C00000"/>
                </a:solidFill>
              </a:rPr>
              <a:t>ساعٍ</a:t>
            </a:r>
            <a:endParaRPr lang="ar-SA" b="1" dirty="0">
              <a:solidFill>
                <a:srgbClr val="C00000"/>
              </a:solidFill>
            </a:endParaRPr>
          </a:p>
        </p:txBody>
      </p:sp>
      <p:sp>
        <p:nvSpPr>
          <p:cNvPr id="20" name="مربع نص 19"/>
          <p:cNvSpPr txBox="1"/>
          <p:nvPr/>
        </p:nvSpPr>
        <p:spPr>
          <a:xfrm>
            <a:off x="2357422" y="5487431"/>
            <a:ext cx="1000132" cy="584775"/>
          </a:xfrm>
          <a:prstGeom prst="rect">
            <a:avLst/>
          </a:prstGeom>
          <a:noFill/>
        </p:spPr>
        <p:txBody>
          <a:bodyPr wrap="square" rtlCol="1">
            <a:spAutoFit/>
          </a:bodyPr>
          <a:lstStyle/>
          <a:p>
            <a:pPr algn="ctr"/>
            <a:r>
              <a:rPr lang="ar-SA" sz="3200" b="1" dirty="0" smtClean="0">
                <a:solidFill>
                  <a:srgbClr val="C00000"/>
                </a:solidFill>
              </a:rPr>
              <a:t>هادٍ</a:t>
            </a:r>
            <a:endParaRPr lang="ar-SA" b="1" dirty="0">
              <a:solidFill>
                <a:srgbClr val="C00000"/>
              </a:solidFill>
            </a:endParaRPr>
          </a:p>
        </p:txBody>
      </p:sp>
      <p:sp>
        <p:nvSpPr>
          <p:cNvPr id="21" name="مربع نص 20"/>
          <p:cNvSpPr txBox="1"/>
          <p:nvPr/>
        </p:nvSpPr>
        <p:spPr>
          <a:xfrm>
            <a:off x="4643438" y="5916059"/>
            <a:ext cx="1357322" cy="584775"/>
          </a:xfrm>
          <a:prstGeom prst="rect">
            <a:avLst/>
          </a:prstGeom>
          <a:noFill/>
        </p:spPr>
        <p:txBody>
          <a:bodyPr wrap="square" rtlCol="1">
            <a:spAutoFit/>
          </a:bodyPr>
          <a:lstStyle/>
          <a:p>
            <a:pPr algn="ctr"/>
            <a:r>
              <a:rPr lang="ar-SA" sz="3200" b="1" dirty="0" smtClean="0">
                <a:solidFill>
                  <a:srgbClr val="C00000"/>
                </a:solidFill>
              </a:rPr>
              <a:t>محذوفة</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ircle(in)">
                                      <p:cBhvr>
                                        <p:cTn id="13" dur="1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circle(in)">
                                      <p:cBhvr>
                                        <p:cTn id="18" dur="10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circle(in)">
                                      <p:cBhvr>
                                        <p:cTn id="23" dur="10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circle(in)">
                                      <p:cBhvr>
                                        <p:cTn id="28" dur="10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circle(in)">
                                      <p:cBhvr>
                                        <p:cTn id="33" dur="10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circle(in)">
                                      <p:cBhvr>
                                        <p:cTn id="38" dur="10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circle(in)">
                                      <p:cBhvr>
                                        <p:cTn id="43" dur="1000"/>
                                        <p:tgtEl>
                                          <p:spTgt spid="19"/>
                                        </p:tgtEl>
                                      </p:cBhvr>
                                    </p:animEffect>
                                  </p:childTnLst>
                                </p:cTn>
                              </p:par>
                            </p:childTnLst>
                          </p:cTn>
                        </p:par>
                      </p:childTnLst>
                    </p:cTn>
                  </p:par>
                  <p:par>
                    <p:cTn id="44" fill="hold">
                      <p:stCondLst>
                        <p:cond delay="indefinite"/>
                      </p:stCondLst>
                      <p:childTnLst>
                        <p:par>
                          <p:cTn id="45" fill="hold">
                            <p:stCondLst>
                              <p:cond delay="0"/>
                            </p:stCondLst>
                            <p:childTnLst>
                              <p:par>
                                <p:cTn id="46" presetID="6" presetClass="entr" presetSubtype="16" fill="hold" grpId="0"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circle(in)">
                                      <p:cBhvr>
                                        <p:cTn id="48" dur="1000"/>
                                        <p:tgtEl>
                                          <p:spTgt spid="20"/>
                                        </p:tgtEl>
                                      </p:cBhvr>
                                    </p:animEffect>
                                  </p:childTnLst>
                                </p:cTn>
                              </p:par>
                            </p:childTnLst>
                          </p:cTn>
                        </p:par>
                      </p:childTnLst>
                    </p:cTn>
                  </p:par>
                  <p:par>
                    <p:cTn id="49" fill="hold">
                      <p:stCondLst>
                        <p:cond delay="indefinite"/>
                      </p:stCondLst>
                      <p:childTnLst>
                        <p:par>
                          <p:cTn id="50" fill="hold">
                            <p:stCondLst>
                              <p:cond delay="0"/>
                            </p:stCondLst>
                            <p:childTnLst>
                              <p:par>
                                <p:cTn id="51" presetID="6" presetClass="entr" presetSubtype="16"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circle(in)">
                                      <p:cBhvr>
                                        <p:cTn id="5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4" grpId="0"/>
      <p:bldP spid="15" grpId="0"/>
      <p:bldP spid="16" grpId="0"/>
      <p:bldP spid="17" grpId="0"/>
      <p:bldP spid="18" grpId="0"/>
      <p:bldP spid="19" grpId="0"/>
      <p:bldP spid="20"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71472" y="97673"/>
            <a:ext cx="7358114"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أكمل التالي بتعليل كتابة الياء في الاسم المنقوص أو حذفها في المجموعتين؛مع الاستفادة من الإضاءة:</a:t>
            </a:r>
          </a:p>
        </p:txBody>
      </p:sp>
      <p:sp>
        <p:nvSpPr>
          <p:cNvPr id="4" name="شكل بيضاوي 3"/>
          <p:cNvSpPr/>
          <p:nvPr/>
        </p:nvSpPr>
        <p:spPr>
          <a:xfrm>
            <a:off x="7786710"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5" name="مستطيل مستدير الزوايا 4"/>
          <p:cNvSpPr/>
          <p:nvPr/>
        </p:nvSpPr>
        <p:spPr>
          <a:xfrm>
            <a:off x="357158" y="928670"/>
            <a:ext cx="8501122" cy="2500330"/>
          </a:xfrm>
          <a:prstGeom prst="roundRect">
            <a:avLst/>
          </a:prstGeom>
          <a:solidFill>
            <a:schemeClr val="accent1">
              <a:lumMod val="20000"/>
              <a:lumOff val="80000"/>
            </a:schemeClr>
          </a:solidFill>
          <a:ln w="38100">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6" name="شكل بيضاوي 5"/>
          <p:cNvSpPr/>
          <p:nvPr/>
        </p:nvSpPr>
        <p:spPr>
          <a:xfrm>
            <a:off x="5857884" y="1142984"/>
            <a:ext cx="1428760" cy="357190"/>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rgbClr val="C00000"/>
                </a:solidFill>
              </a:rPr>
              <a:t>المثال</a:t>
            </a:r>
            <a:endParaRPr lang="ar-SA" b="1" dirty="0">
              <a:solidFill>
                <a:srgbClr val="C00000"/>
              </a:solidFill>
            </a:endParaRPr>
          </a:p>
        </p:txBody>
      </p:sp>
      <p:sp>
        <p:nvSpPr>
          <p:cNvPr id="7" name="شكل بيضاوي 6"/>
          <p:cNvSpPr/>
          <p:nvPr/>
        </p:nvSpPr>
        <p:spPr>
          <a:xfrm>
            <a:off x="1643042" y="1142984"/>
            <a:ext cx="1428760" cy="357190"/>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rgbClr val="C00000"/>
                </a:solidFill>
              </a:rPr>
              <a:t>التعليل</a:t>
            </a:r>
            <a:endParaRPr lang="ar-SA" b="1" dirty="0">
              <a:solidFill>
                <a:srgbClr val="C00000"/>
              </a:solidFill>
            </a:endParaRPr>
          </a:p>
        </p:txBody>
      </p:sp>
      <p:cxnSp>
        <p:nvCxnSpPr>
          <p:cNvPr id="9" name="رابط مستقيم 8"/>
          <p:cNvCxnSpPr/>
          <p:nvPr/>
        </p:nvCxnSpPr>
        <p:spPr>
          <a:xfrm rot="5400000">
            <a:off x="2715406" y="2143116"/>
            <a:ext cx="2428892" cy="1588"/>
          </a:xfrm>
          <a:prstGeom prst="line">
            <a:avLst/>
          </a:prstGeom>
        </p:spPr>
        <p:style>
          <a:lnRef idx="3">
            <a:schemeClr val="accent2"/>
          </a:lnRef>
          <a:fillRef idx="0">
            <a:schemeClr val="accent2"/>
          </a:fillRef>
          <a:effectRef idx="2">
            <a:schemeClr val="accent2"/>
          </a:effectRef>
          <a:fontRef idx="minor">
            <a:schemeClr val="tx1"/>
          </a:fontRef>
        </p:style>
      </p:cxnSp>
      <p:sp>
        <p:nvSpPr>
          <p:cNvPr id="10" name="مربع نص 9"/>
          <p:cNvSpPr txBox="1"/>
          <p:nvPr/>
        </p:nvSpPr>
        <p:spPr>
          <a:xfrm>
            <a:off x="3714744" y="1535186"/>
            <a:ext cx="5357850" cy="1107996"/>
          </a:xfrm>
          <a:prstGeom prst="rect">
            <a:avLst/>
          </a:prstGeom>
          <a:noFill/>
        </p:spPr>
        <p:txBody>
          <a:bodyPr wrap="square" rtlCol="1">
            <a:spAutoFit/>
          </a:bodyPr>
          <a:lstStyle/>
          <a:p>
            <a:pPr algn="ctr"/>
            <a:r>
              <a:rPr lang="ar-SA" sz="2200" b="1" dirty="0" smtClean="0"/>
              <a:t>1- إنه الشاب </a:t>
            </a:r>
            <a:r>
              <a:rPr lang="ar-SA" sz="2200" b="1" dirty="0" smtClean="0">
                <a:solidFill>
                  <a:srgbClr val="00602B"/>
                </a:solidFill>
              </a:rPr>
              <a:t>الساعي</a:t>
            </a:r>
            <a:r>
              <a:rPr lang="ar-SA" sz="2200" b="1" dirty="0" smtClean="0"/>
              <a:t> والمجاهد لتحقيق أهدافه.</a:t>
            </a:r>
          </a:p>
          <a:p>
            <a:pPr algn="ctr"/>
            <a:r>
              <a:rPr lang="ar-SA" sz="2200" b="1" dirty="0" smtClean="0"/>
              <a:t>2- سررت بالشاب </a:t>
            </a:r>
            <a:r>
              <a:rPr lang="ar-SA" sz="2200" b="1" dirty="0" smtClean="0">
                <a:solidFill>
                  <a:srgbClr val="00602B"/>
                </a:solidFill>
              </a:rPr>
              <a:t>الساعي</a:t>
            </a:r>
            <a:r>
              <a:rPr lang="ar-SA" sz="2200" b="1" dirty="0" smtClean="0"/>
              <a:t> والمجاهد لتحقيق أهدافه.</a:t>
            </a:r>
          </a:p>
          <a:p>
            <a:pPr algn="ctr"/>
            <a:r>
              <a:rPr lang="ar-SA" sz="2200" b="1" dirty="0" smtClean="0"/>
              <a:t>3- وجدته الشاب </a:t>
            </a:r>
            <a:r>
              <a:rPr lang="ar-SA" sz="2200" b="1" dirty="0" smtClean="0">
                <a:solidFill>
                  <a:srgbClr val="00602B"/>
                </a:solidFill>
              </a:rPr>
              <a:t>الساعي</a:t>
            </a:r>
            <a:r>
              <a:rPr lang="ar-SA" sz="2200" b="1" dirty="0" smtClean="0"/>
              <a:t> والمجاهد لتحقيق أهدافه.</a:t>
            </a:r>
            <a:endParaRPr lang="ar-SA" sz="2200" b="1" dirty="0"/>
          </a:p>
        </p:txBody>
      </p:sp>
      <p:sp>
        <p:nvSpPr>
          <p:cNvPr id="11" name="مربع نص 10"/>
          <p:cNvSpPr txBox="1"/>
          <p:nvPr/>
        </p:nvSpPr>
        <p:spPr>
          <a:xfrm>
            <a:off x="357158" y="1500174"/>
            <a:ext cx="3500462" cy="430887"/>
          </a:xfrm>
          <a:prstGeom prst="rect">
            <a:avLst/>
          </a:prstGeom>
          <a:noFill/>
        </p:spPr>
        <p:txBody>
          <a:bodyPr wrap="square" rtlCol="1">
            <a:spAutoFit/>
          </a:bodyPr>
          <a:lstStyle/>
          <a:p>
            <a:pPr algn="ctr"/>
            <a:r>
              <a:rPr lang="ar-SA" sz="2200" b="1" dirty="0" smtClean="0"/>
              <a:t>بقيت الياء لأنه معرف بأل.</a:t>
            </a:r>
          </a:p>
        </p:txBody>
      </p:sp>
      <p:sp>
        <p:nvSpPr>
          <p:cNvPr id="13" name="مربع نص 12"/>
          <p:cNvSpPr txBox="1"/>
          <p:nvPr/>
        </p:nvSpPr>
        <p:spPr>
          <a:xfrm>
            <a:off x="357158" y="1783667"/>
            <a:ext cx="3500462" cy="430887"/>
          </a:xfrm>
          <a:prstGeom prst="rect">
            <a:avLst/>
          </a:prstGeom>
          <a:noFill/>
        </p:spPr>
        <p:txBody>
          <a:bodyPr wrap="square" rtlCol="1">
            <a:spAutoFit/>
          </a:bodyPr>
          <a:lstStyle/>
          <a:p>
            <a:pPr algn="ctr"/>
            <a:r>
              <a:rPr lang="ar-SA" sz="2200" b="1" dirty="0" smtClean="0">
                <a:solidFill>
                  <a:srgbClr val="C00000"/>
                </a:solidFill>
              </a:rPr>
              <a:t>بقيت الياء لأنه معرف بأل.</a:t>
            </a:r>
          </a:p>
        </p:txBody>
      </p:sp>
      <p:sp>
        <p:nvSpPr>
          <p:cNvPr id="14" name="مربع نص 13"/>
          <p:cNvSpPr txBox="1"/>
          <p:nvPr/>
        </p:nvSpPr>
        <p:spPr>
          <a:xfrm>
            <a:off x="357158" y="2143116"/>
            <a:ext cx="3500462" cy="430887"/>
          </a:xfrm>
          <a:prstGeom prst="rect">
            <a:avLst/>
          </a:prstGeom>
          <a:noFill/>
        </p:spPr>
        <p:txBody>
          <a:bodyPr wrap="square" rtlCol="1">
            <a:spAutoFit/>
          </a:bodyPr>
          <a:lstStyle/>
          <a:p>
            <a:pPr algn="ctr"/>
            <a:r>
              <a:rPr lang="ar-SA" sz="2200" b="1" dirty="0" smtClean="0">
                <a:solidFill>
                  <a:srgbClr val="C00000"/>
                </a:solidFill>
              </a:rPr>
              <a:t>بقيت الياء لأنه معرف بأل</a:t>
            </a:r>
            <a:r>
              <a:rPr lang="ar-SA" sz="2200" b="1" dirty="0" smtClean="0"/>
              <a:t>.</a:t>
            </a:r>
          </a:p>
        </p:txBody>
      </p:sp>
      <p:sp>
        <p:nvSpPr>
          <p:cNvPr id="15" name="مستطيل مستدير الزوايا 14"/>
          <p:cNvSpPr/>
          <p:nvPr/>
        </p:nvSpPr>
        <p:spPr>
          <a:xfrm>
            <a:off x="357158" y="3714752"/>
            <a:ext cx="8501122" cy="2500330"/>
          </a:xfrm>
          <a:prstGeom prst="roundRect">
            <a:avLst/>
          </a:prstGeom>
          <a:solidFill>
            <a:schemeClr val="accent1">
              <a:lumMod val="20000"/>
              <a:lumOff val="80000"/>
            </a:schemeClr>
          </a:solidFill>
          <a:ln w="38100">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شكل بيضاوي 15"/>
          <p:cNvSpPr/>
          <p:nvPr/>
        </p:nvSpPr>
        <p:spPr>
          <a:xfrm>
            <a:off x="5857884" y="3929066"/>
            <a:ext cx="1428760" cy="357190"/>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rgbClr val="C00000"/>
                </a:solidFill>
              </a:rPr>
              <a:t>المثال</a:t>
            </a:r>
            <a:endParaRPr lang="ar-SA" b="1" dirty="0">
              <a:solidFill>
                <a:srgbClr val="C00000"/>
              </a:solidFill>
            </a:endParaRPr>
          </a:p>
        </p:txBody>
      </p:sp>
      <p:sp>
        <p:nvSpPr>
          <p:cNvPr id="17" name="شكل بيضاوي 16"/>
          <p:cNvSpPr/>
          <p:nvPr/>
        </p:nvSpPr>
        <p:spPr>
          <a:xfrm>
            <a:off x="1643042" y="3929066"/>
            <a:ext cx="1428760" cy="357190"/>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rgbClr val="C00000"/>
                </a:solidFill>
              </a:rPr>
              <a:t>التعليل</a:t>
            </a:r>
            <a:endParaRPr lang="ar-SA" b="1" dirty="0">
              <a:solidFill>
                <a:srgbClr val="C00000"/>
              </a:solidFill>
            </a:endParaRPr>
          </a:p>
        </p:txBody>
      </p:sp>
      <p:cxnSp>
        <p:nvCxnSpPr>
          <p:cNvPr id="18" name="رابط مستقيم 17"/>
          <p:cNvCxnSpPr/>
          <p:nvPr/>
        </p:nvCxnSpPr>
        <p:spPr>
          <a:xfrm rot="5400000">
            <a:off x="2715406" y="4929198"/>
            <a:ext cx="2428892" cy="1588"/>
          </a:xfrm>
          <a:prstGeom prst="line">
            <a:avLst/>
          </a:prstGeom>
        </p:spPr>
        <p:style>
          <a:lnRef idx="3">
            <a:schemeClr val="accent2"/>
          </a:lnRef>
          <a:fillRef idx="0">
            <a:schemeClr val="accent2"/>
          </a:fillRef>
          <a:effectRef idx="2">
            <a:schemeClr val="accent2"/>
          </a:effectRef>
          <a:fontRef idx="minor">
            <a:schemeClr val="tx1"/>
          </a:fontRef>
        </p:style>
      </p:cxnSp>
      <p:sp>
        <p:nvSpPr>
          <p:cNvPr id="19" name="مربع نص 18"/>
          <p:cNvSpPr txBox="1"/>
          <p:nvPr/>
        </p:nvSpPr>
        <p:spPr>
          <a:xfrm>
            <a:off x="3714744" y="4321268"/>
            <a:ext cx="5357850" cy="1107996"/>
          </a:xfrm>
          <a:prstGeom prst="rect">
            <a:avLst/>
          </a:prstGeom>
          <a:noFill/>
        </p:spPr>
        <p:txBody>
          <a:bodyPr wrap="square" rtlCol="1">
            <a:spAutoFit/>
          </a:bodyPr>
          <a:lstStyle/>
          <a:p>
            <a:pPr algn="ctr"/>
            <a:r>
              <a:rPr lang="ar-SA" sz="2200" b="1" dirty="0" smtClean="0"/>
              <a:t>1- إنه شاب </a:t>
            </a:r>
            <a:r>
              <a:rPr lang="ar-SA" sz="2200" b="1" dirty="0" smtClean="0">
                <a:solidFill>
                  <a:srgbClr val="00602B"/>
                </a:solidFill>
              </a:rPr>
              <a:t>ساع</a:t>
            </a:r>
            <a:r>
              <a:rPr lang="ar-SA" sz="2200" b="1" dirty="0" smtClean="0"/>
              <a:t> ومجاهد لتحقيق أهدافه.</a:t>
            </a:r>
          </a:p>
          <a:p>
            <a:pPr algn="ctr"/>
            <a:r>
              <a:rPr lang="ar-SA" sz="2200" b="1" dirty="0" smtClean="0"/>
              <a:t>2- سررت بشاب </a:t>
            </a:r>
            <a:r>
              <a:rPr lang="ar-SA" sz="2200" b="1" dirty="0" smtClean="0">
                <a:solidFill>
                  <a:srgbClr val="00602B"/>
                </a:solidFill>
              </a:rPr>
              <a:t>ساع</a:t>
            </a:r>
            <a:r>
              <a:rPr lang="ar-SA" sz="2200" b="1" dirty="0" smtClean="0"/>
              <a:t> ومجاهد لتحقيق أهدافه.</a:t>
            </a:r>
          </a:p>
          <a:p>
            <a:pPr algn="ctr"/>
            <a:r>
              <a:rPr lang="ar-SA" sz="2200" b="1" dirty="0" smtClean="0"/>
              <a:t>3- وجدته شاباً </a:t>
            </a:r>
            <a:r>
              <a:rPr lang="ar-SA" sz="2200" b="1" dirty="0" smtClean="0">
                <a:solidFill>
                  <a:srgbClr val="00602B"/>
                </a:solidFill>
              </a:rPr>
              <a:t>ساعياً</a:t>
            </a:r>
            <a:r>
              <a:rPr lang="ar-SA" sz="2200" b="1" dirty="0" smtClean="0"/>
              <a:t> ومجاهداً لتحقيق أهدافه.</a:t>
            </a:r>
            <a:endParaRPr lang="ar-SA" sz="2200" b="1" dirty="0"/>
          </a:p>
        </p:txBody>
      </p:sp>
      <p:sp>
        <p:nvSpPr>
          <p:cNvPr id="20" name="مربع نص 19"/>
          <p:cNvSpPr txBox="1"/>
          <p:nvPr/>
        </p:nvSpPr>
        <p:spPr>
          <a:xfrm>
            <a:off x="357158" y="4286256"/>
            <a:ext cx="3500462" cy="430887"/>
          </a:xfrm>
          <a:prstGeom prst="rect">
            <a:avLst/>
          </a:prstGeom>
          <a:noFill/>
        </p:spPr>
        <p:txBody>
          <a:bodyPr wrap="square" rtlCol="1">
            <a:spAutoFit/>
          </a:bodyPr>
          <a:lstStyle/>
          <a:p>
            <a:pPr algn="ctr"/>
            <a:r>
              <a:rPr lang="ar-SA" sz="2200" b="1" dirty="0" smtClean="0"/>
              <a:t>حذفت الياء لأنه نكرة.</a:t>
            </a:r>
          </a:p>
        </p:txBody>
      </p:sp>
      <p:sp>
        <p:nvSpPr>
          <p:cNvPr id="21" name="مربع نص 20"/>
          <p:cNvSpPr txBox="1"/>
          <p:nvPr/>
        </p:nvSpPr>
        <p:spPr>
          <a:xfrm>
            <a:off x="357158" y="4569749"/>
            <a:ext cx="3500462" cy="430887"/>
          </a:xfrm>
          <a:prstGeom prst="rect">
            <a:avLst/>
          </a:prstGeom>
          <a:noFill/>
        </p:spPr>
        <p:txBody>
          <a:bodyPr wrap="square" rtlCol="1">
            <a:spAutoFit/>
          </a:bodyPr>
          <a:lstStyle/>
          <a:p>
            <a:pPr algn="ctr"/>
            <a:r>
              <a:rPr lang="ar-SA" sz="2200" b="1" dirty="0" smtClean="0">
                <a:solidFill>
                  <a:srgbClr val="C00000"/>
                </a:solidFill>
              </a:rPr>
              <a:t>حذفت الياء لأنه نكرة.</a:t>
            </a:r>
          </a:p>
        </p:txBody>
      </p:sp>
      <p:sp>
        <p:nvSpPr>
          <p:cNvPr id="22" name="مربع نص 21"/>
          <p:cNvSpPr txBox="1"/>
          <p:nvPr/>
        </p:nvSpPr>
        <p:spPr>
          <a:xfrm>
            <a:off x="357158" y="4929198"/>
            <a:ext cx="3500462" cy="430887"/>
          </a:xfrm>
          <a:prstGeom prst="rect">
            <a:avLst/>
          </a:prstGeom>
          <a:noFill/>
        </p:spPr>
        <p:txBody>
          <a:bodyPr wrap="square" rtlCol="1">
            <a:spAutoFit/>
          </a:bodyPr>
          <a:lstStyle/>
          <a:p>
            <a:pPr algn="ctr"/>
            <a:r>
              <a:rPr lang="ar-SA" sz="2200" b="1" dirty="0" smtClean="0">
                <a:solidFill>
                  <a:srgbClr val="C00000"/>
                </a:solidFill>
              </a:rPr>
              <a:t>بقيت الياء لأنه نكرة منصوب</a:t>
            </a:r>
            <a:r>
              <a:rPr lang="ar-SA" sz="2200" b="1" dirty="0" smtClean="0"/>
              <a:t>.</a:t>
            </a:r>
          </a:p>
        </p:txBody>
      </p:sp>
      <p:sp>
        <p:nvSpPr>
          <p:cNvPr id="23" name="شمس 22"/>
          <p:cNvSpPr/>
          <p:nvPr/>
        </p:nvSpPr>
        <p:spPr>
          <a:xfrm>
            <a:off x="4000496" y="1000108"/>
            <a:ext cx="714380" cy="571504"/>
          </a:xfrm>
          <a:prstGeom prst="su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solidFill>
                  <a:schemeClr val="tx1"/>
                </a:solidFill>
              </a:rPr>
              <a:t>أ</a:t>
            </a:r>
            <a:endParaRPr lang="ar-SA" dirty="0">
              <a:solidFill>
                <a:schemeClr val="tx1"/>
              </a:solidFill>
            </a:endParaRPr>
          </a:p>
        </p:txBody>
      </p:sp>
      <p:sp>
        <p:nvSpPr>
          <p:cNvPr id="24" name="شمس 23"/>
          <p:cNvSpPr/>
          <p:nvPr/>
        </p:nvSpPr>
        <p:spPr>
          <a:xfrm>
            <a:off x="4000496" y="3786190"/>
            <a:ext cx="714380" cy="571504"/>
          </a:xfrm>
          <a:prstGeom prst="su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ب</a:t>
            </a:r>
            <a:endParaRPr lang="ar-SA"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32"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amond(out)">
                                      <p:cBhvr>
                                        <p:cTn id="13" dur="500"/>
                                        <p:tgtEl>
                                          <p:spTgt spid="13"/>
                                        </p:tgtEl>
                                      </p:cBhvr>
                                    </p:animEffect>
                                  </p:childTnLst>
                                </p:cTn>
                              </p:par>
                              <p:par>
                                <p:cTn id="14" presetID="8" presetClass="entr" presetSubtype="32"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amond(out)">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ntr" presetSubtype="32"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diamond(out)">
                                      <p:cBhvr>
                                        <p:cTn id="21" dur="500"/>
                                        <p:tgtEl>
                                          <p:spTgt spid="21"/>
                                        </p:tgtEl>
                                      </p:cBhvr>
                                    </p:animEffect>
                                  </p:childTnLst>
                                </p:cTn>
                              </p:par>
                              <p:par>
                                <p:cTn id="22" presetID="8" presetClass="entr" presetSubtype="32"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diamond(out)">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4" grpId="0"/>
      <p:bldP spid="21" grpId="0"/>
      <p:bldP spid="2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زاوية مطوية 2"/>
          <p:cNvSpPr/>
          <p:nvPr/>
        </p:nvSpPr>
        <p:spPr>
          <a:xfrm rot="593922">
            <a:off x="1576476" y="783033"/>
            <a:ext cx="6218898" cy="5581981"/>
          </a:xfrm>
          <a:prstGeom prst="foldedCorner">
            <a:avLst>
              <a:gd name="adj" fmla="val 22381"/>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sz="3200" b="1" u="sng" dirty="0" smtClean="0">
              <a:solidFill>
                <a:schemeClr val="tx1"/>
              </a:solidFill>
            </a:endParaRPr>
          </a:p>
          <a:p>
            <a:pPr algn="ctr"/>
            <a:endParaRPr lang="ar-SA" sz="3200" b="1" u="sng" dirty="0" smtClean="0">
              <a:solidFill>
                <a:schemeClr val="tx1"/>
              </a:solidFill>
            </a:endParaRPr>
          </a:p>
          <a:p>
            <a:pPr algn="ctr"/>
            <a:r>
              <a:rPr lang="ar-SA" sz="3200" b="1" u="sng" dirty="0" smtClean="0">
                <a:solidFill>
                  <a:schemeClr val="tx1"/>
                </a:solidFill>
              </a:rPr>
              <a:t>الاسم المقصور:</a:t>
            </a:r>
          </a:p>
          <a:p>
            <a:pPr algn="ctr"/>
            <a:r>
              <a:rPr lang="ar-SA" sz="3200" b="1" dirty="0" smtClean="0">
                <a:solidFill>
                  <a:schemeClr val="tx1"/>
                </a:solidFill>
              </a:rPr>
              <a:t>تبقى ياؤه إذا كان معرفاً بـ(أل)أو نكرة في حالة النصب وتحذف إذا كان مجرداً من أل(نكرة) </a:t>
            </a:r>
          </a:p>
          <a:p>
            <a:pPr algn="ctr"/>
            <a:r>
              <a:rPr lang="ar-SA" sz="3200" b="1" dirty="0" smtClean="0">
                <a:solidFill>
                  <a:schemeClr val="tx1"/>
                </a:solidFill>
              </a:rPr>
              <a:t>ويعوض عنها بتنوين الكسر.</a:t>
            </a:r>
          </a:p>
          <a:p>
            <a:pPr algn="ctr"/>
            <a:r>
              <a:rPr lang="ar-SA" sz="3200" b="1" u="sng" dirty="0" smtClean="0">
                <a:solidFill>
                  <a:schemeClr val="tx1"/>
                </a:solidFill>
              </a:rPr>
              <a:t>والاسم المنقوص:</a:t>
            </a:r>
          </a:p>
          <a:p>
            <a:pPr algn="ctr"/>
            <a:r>
              <a:rPr lang="ar-SA" sz="3200" b="1" dirty="0" smtClean="0">
                <a:solidFill>
                  <a:schemeClr val="tx1"/>
                </a:solidFill>
              </a:rPr>
              <a:t>تقدر على آخره حركة الإعراب في حالتي الرفع والجر،سواء كان معرفاً بأل أو نكرة</a:t>
            </a:r>
          </a:p>
          <a:p>
            <a:pPr algn="ctr"/>
            <a:r>
              <a:rPr lang="ar-SA" sz="3200" b="1" dirty="0" smtClean="0">
                <a:solidFill>
                  <a:schemeClr val="tx1"/>
                </a:solidFill>
              </a:rPr>
              <a:t>وتظهر في حالة النصب،سواء كان معرفاً بأل أو نكرة.</a:t>
            </a:r>
          </a:p>
          <a:p>
            <a:pPr algn="ctr"/>
            <a:r>
              <a:rPr lang="ar-SA" sz="3200" b="1" dirty="0" smtClean="0">
                <a:solidFill>
                  <a:schemeClr val="tx1"/>
                </a:solidFill>
              </a:rPr>
              <a: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24"/>
            <a:ext cx="9144000" cy="6858000"/>
          </a:xfrm>
          <a:prstGeom prst="rect">
            <a:avLst/>
          </a:prstGeom>
          <a:noFill/>
        </p:spPr>
      </p:pic>
      <p:sp>
        <p:nvSpPr>
          <p:cNvPr id="3" name="مربع نص 2"/>
          <p:cNvSpPr txBox="1"/>
          <p:nvPr/>
        </p:nvSpPr>
        <p:spPr>
          <a:xfrm>
            <a:off x="4714876" y="214290"/>
            <a:ext cx="2714644"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أكمل المنظم التالي:</a:t>
            </a:r>
          </a:p>
        </p:txBody>
      </p:sp>
      <p:sp>
        <p:nvSpPr>
          <p:cNvPr id="4" name="شكل بيضاوي 3"/>
          <p:cNvSpPr/>
          <p:nvPr/>
        </p:nvSpPr>
        <p:spPr>
          <a:xfrm>
            <a:off x="7500958"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ثالثاً</a:t>
            </a:r>
            <a:endParaRPr lang="ar-SA" sz="2000" b="1" dirty="0">
              <a:solidFill>
                <a:schemeClr val="tx1"/>
              </a:solidFill>
            </a:endParaRPr>
          </a:p>
        </p:txBody>
      </p:sp>
      <p:sp>
        <p:nvSpPr>
          <p:cNvPr id="5" name="شكل بيضاوي 4"/>
          <p:cNvSpPr/>
          <p:nvPr/>
        </p:nvSpPr>
        <p:spPr>
          <a:xfrm>
            <a:off x="2571736" y="642918"/>
            <a:ext cx="3643338"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4000" b="1" dirty="0" smtClean="0"/>
              <a:t>الاسم</a:t>
            </a:r>
            <a:endParaRPr lang="ar-SA" b="1" dirty="0"/>
          </a:p>
        </p:txBody>
      </p:sp>
      <p:sp>
        <p:nvSpPr>
          <p:cNvPr id="6" name="شكل بيضاوي 5"/>
          <p:cNvSpPr/>
          <p:nvPr/>
        </p:nvSpPr>
        <p:spPr>
          <a:xfrm>
            <a:off x="5500694" y="1643050"/>
            <a:ext cx="2143140"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b="1" dirty="0"/>
          </a:p>
        </p:txBody>
      </p:sp>
      <p:sp>
        <p:nvSpPr>
          <p:cNvPr id="7" name="شكل بيضاوي 6"/>
          <p:cNvSpPr/>
          <p:nvPr/>
        </p:nvSpPr>
        <p:spPr>
          <a:xfrm>
            <a:off x="1285852" y="1643050"/>
            <a:ext cx="2143140"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t>منقوص</a:t>
            </a:r>
            <a:endParaRPr lang="ar-SA" b="1" dirty="0"/>
          </a:p>
        </p:txBody>
      </p:sp>
      <p:sp>
        <p:nvSpPr>
          <p:cNvPr id="8" name="شكل بيضاوي 7"/>
          <p:cNvSpPr/>
          <p:nvPr/>
        </p:nvSpPr>
        <p:spPr>
          <a:xfrm>
            <a:off x="6786578" y="2428868"/>
            <a:ext cx="1928826"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t>ألف ثالثة</a:t>
            </a:r>
            <a:endParaRPr lang="ar-SA" b="1" dirty="0"/>
          </a:p>
        </p:txBody>
      </p:sp>
      <p:sp>
        <p:nvSpPr>
          <p:cNvPr id="9" name="شكل بيضاوي 8"/>
          <p:cNvSpPr/>
          <p:nvPr/>
        </p:nvSpPr>
        <p:spPr>
          <a:xfrm>
            <a:off x="4643438" y="2428868"/>
            <a:ext cx="1928826" cy="857256"/>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t>ألفه............فأكثر</a:t>
            </a:r>
            <a:endParaRPr lang="ar-SA" b="1" dirty="0"/>
          </a:p>
        </p:txBody>
      </p:sp>
      <p:sp>
        <p:nvSpPr>
          <p:cNvPr id="10" name="شكل بيضاوي 9"/>
          <p:cNvSpPr/>
          <p:nvPr/>
        </p:nvSpPr>
        <p:spPr>
          <a:xfrm>
            <a:off x="2500298" y="2428868"/>
            <a:ext cx="1857388"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t>ياؤه موجودة</a:t>
            </a:r>
            <a:endParaRPr lang="ar-SA" b="1" dirty="0"/>
          </a:p>
        </p:txBody>
      </p:sp>
      <p:sp>
        <p:nvSpPr>
          <p:cNvPr id="11" name="شكل بيضاوي 10"/>
          <p:cNvSpPr/>
          <p:nvPr/>
        </p:nvSpPr>
        <p:spPr>
          <a:xfrm>
            <a:off x="357158" y="2428868"/>
            <a:ext cx="1857388"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b="1" dirty="0"/>
          </a:p>
        </p:txBody>
      </p:sp>
      <p:sp>
        <p:nvSpPr>
          <p:cNvPr id="12" name="شكل بيضاوي 11"/>
          <p:cNvSpPr/>
          <p:nvPr/>
        </p:nvSpPr>
        <p:spPr>
          <a:xfrm>
            <a:off x="7715272" y="3500438"/>
            <a:ext cx="1071570"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smtClean="0"/>
              <a:t>الألف</a:t>
            </a:r>
            <a:endParaRPr lang="ar-SA" sz="2000" b="1" dirty="0"/>
          </a:p>
        </p:txBody>
      </p:sp>
      <p:sp>
        <p:nvSpPr>
          <p:cNvPr id="13" name="شكل بيضاوي 12"/>
          <p:cNvSpPr/>
          <p:nvPr/>
        </p:nvSpPr>
        <p:spPr>
          <a:xfrm>
            <a:off x="6489836" y="3500438"/>
            <a:ext cx="1153998"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b="1" dirty="0"/>
          </a:p>
        </p:txBody>
      </p:sp>
      <p:sp>
        <p:nvSpPr>
          <p:cNvPr id="14" name="شكل بيضاوي 13"/>
          <p:cNvSpPr/>
          <p:nvPr/>
        </p:nvSpPr>
        <p:spPr>
          <a:xfrm>
            <a:off x="7786710" y="4286256"/>
            <a:ext cx="1071570"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b="1" dirty="0"/>
          </a:p>
        </p:txBody>
      </p:sp>
      <p:sp>
        <p:nvSpPr>
          <p:cNvPr id="15" name="شكل بيضاوي 14"/>
          <p:cNvSpPr/>
          <p:nvPr/>
        </p:nvSpPr>
        <p:spPr>
          <a:xfrm>
            <a:off x="6561274" y="4286256"/>
            <a:ext cx="1153998"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smtClean="0"/>
              <a:t>هدى</a:t>
            </a:r>
            <a:endParaRPr lang="ar-SA" b="1" dirty="0"/>
          </a:p>
        </p:txBody>
      </p:sp>
      <p:sp>
        <p:nvSpPr>
          <p:cNvPr id="17" name="شكل بيضاوي 16"/>
          <p:cNvSpPr/>
          <p:nvPr/>
        </p:nvSpPr>
        <p:spPr>
          <a:xfrm>
            <a:off x="4929190" y="3500438"/>
            <a:ext cx="1143008"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smtClean="0"/>
              <a:t>الياء</a:t>
            </a:r>
            <a:endParaRPr lang="ar-SA" b="1" dirty="0"/>
          </a:p>
        </p:txBody>
      </p:sp>
      <p:sp>
        <p:nvSpPr>
          <p:cNvPr id="19" name="شكل بيضاوي 18"/>
          <p:cNvSpPr/>
          <p:nvPr/>
        </p:nvSpPr>
        <p:spPr>
          <a:xfrm>
            <a:off x="4929190" y="4286256"/>
            <a:ext cx="1143008"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b="1" dirty="0"/>
          </a:p>
        </p:txBody>
      </p:sp>
      <p:sp>
        <p:nvSpPr>
          <p:cNvPr id="20" name="شكل بيضاوي 19"/>
          <p:cNvSpPr/>
          <p:nvPr/>
        </p:nvSpPr>
        <p:spPr>
          <a:xfrm>
            <a:off x="2714612" y="3500438"/>
            <a:ext cx="1214446"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b="1" dirty="0"/>
          </a:p>
        </p:txBody>
      </p:sp>
      <p:sp>
        <p:nvSpPr>
          <p:cNvPr id="21" name="شكل بيضاوي 20"/>
          <p:cNvSpPr/>
          <p:nvPr/>
        </p:nvSpPr>
        <p:spPr>
          <a:xfrm>
            <a:off x="571472" y="3500438"/>
            <a:ext cx="1214446" cy="642942"/>
          </a:xfrm>
          <a:prstGeom prst="ellipse">
            <a:avLst/>
          </a:prstGeom>
          <a:ln w="38100">
            <a:solidFill>
              <a:srgbClr val="00B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t>ساعٍ</a:t>
            </a:r>
            <a:endParaRPr lang="ar-SA" b="1" dirty="0"/>
          </a:p>
        </p:txBody>
      </p:sp>
      <p:sp>
        <p:nvSpPr>
          <p:cNvPr id="22" name="مربع نص 21"/>
          <p:cNvSpPr txBox="1"/>
          <p:nvPr/>
        </p:nvSpPr>
        <p:spPr>
          <a:xfrm>
            <a:off x="1000100" y="5000636"/>
            <a:ext cx="6643734" cy="1569660"/>
          </a:xfrm>
          <a:prstGeom prst="rect">
            <a:avLst/>
          </a:prstGeom>
          <a:noFill/>
        </p:spPr>
        <p:txBody>
          <a:bodyPr wrap="square" rtlCol="1">
            <a:spAutoFit/>
          </a:bodyPr>
          <a:lstStyle/>
          <a:p>
            <a:pPr algn="ctr"/>
            <a:r>
              <a:rPr lang="ar-SA" sz="3200" b="1" dirty="0" smtClean="0">
                <a:solidFill>
                  <a:schemeClr val="tx2">
                    <a:lumMod val="50000"/>
                  </a:schemeClr>
                </a:solidFill>
                <a:effectLst>
                  <a:glow rad="228600">
                    <a:schemeClr val="accent4">
                      <a:satMod val="175000"/>
                      <a:alpha val="40000"/>
                    </a:schemeClr>
                  </a:glow>
                </a:effectLst>
              </a:rPr>
              <a:t>أعود إلى نصوص الوحدة؛لأصنف الاسم المقصور والمنقوص غير الوارد في الأمثلة في جدول مناسب وأضمنه ملف إنجازي.</a:t>
            </a:r>
          </a:p>
        </p:txBody>
      </p:sp>
      <p:sp>
        <p:nvSpPr>
          <p:cNvPr id="23" name="شكل بيضاوي 22"/>
          <p:cNvSpPr/>
          <p:nvPr/>
        </p:nvSpPr>
        <p:spPr>
          <a:xfrm>
            <a:off x="7643834" y="5500702"/>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رابعاً</a:t>
            </a:r>
            <a:endParaRPr lang="ar-SA" sz="2000" b="1" dirty="0">
              <a:solidFill>
                <a:schemeClr val="tx1"/>
              </a:solidFill>
            </a:endParaRPr>
          </a:p>
        </p:txBody>
      </p:sp>
      <p:sp>
        <p:nvSpPr>
          <p:cNvPr id="24" name="مربع نص 23"/>
          <p:cNvSpPr txBox="1"/>
          <p:nvPr/>
        </p:nvSpPr>
        <p:spPr>
          <a:xfrm>
            <a:off x="5857884" y="1714488"/>
            <a:ext cx="1428760" cy="523220"/>
          </a:xfrm>
          <a:prstGeom prst="rect">
            <a:avLst/>
          </a:prstGeom>
          <a:noFill/>
        </p:spPr>
        <p:txBody>
          <a:bodyPr wrap="square" rtlCol="1">
            <a:spAutoFit/>
          </a:bodyPr>
          <a:lstStyle/>
          <a:p>
            <a:pPr algn="ctr"/>
            <a:r>
              <a:rPr lang="ar-SA" sz="2800" b="1" dirty="0" smtClean="0">
                <a:solidFill>
                  <a:srgbClr val="C00000"/>
                </a:solidFill>
              </a:rPr>
              <a:t>مقصور</a:t>
            </a:r>
            <a:endParaRPr lang="ar-SA" sz="2800" b="1" dirty="0">
              <a:solidFill>
                <a:srgbClr val="C00000"/>
              </a:solidFill>
            </a:endParaRPr>
          </a:p>
        </p:txBody>
      </p:sp>
      <p:sp>
        <p:nvSpPr>
          <p:cNvPr id="25" name="مربع نص 24"/>
          <p:cNvSpPr txBox="1"/>
          <p:nvPr/>
        </p:nvSpPr>
        <p:spPr>
          <a:xfrm>
            <a:off x="4929190" y="2477152"/>
            <a:ext cx="1000132" cy="523220"/>
          </a:xfrm>
          <a:prstGeom prst="rect">
            <a:avLst/>
          </a:prstGeom>
          <a:noFill/>
        </p:spPr>
        <p:txBody>
          <a:bodyPr wrap="square" rtlCol="1">
            <a:spAutoFit/>
          </a:bodyPr>
          <a:lstStyle/>
          <a:p>
            <a:pPr algn="ctr"/>
            <a:r>
              <a:rPr lang="ar-SA" sz="2800" b="1" dirty="0" smtClean="0">
                <a:solidFill>
                  <a:srgbClr val="C00000"/>
                </a:solidFill>
              </a:rPr>
              <a:t>رابعه</a:t>
            </a:r>
            <a:endParaRPr lang="ar-SA" sz="2800" b="1" dirty="0">
              <a:solidFill>
                <a:srgbClr val="C00000"/>
              </a:solidFill>
            </a:endParaRPr>
          </a:p>
        </p:txBody>
      </p:sp>
      <p:sp>
        <p:nvSpPr>
          <p:cNvPr id="26" name="مربع نص 25"/>
          <p:cNvSpPr txBox="1"/>
          <p:nvPr/>
        </p:nvSpPr>
        <p:spPr>
          <a:xfrm>
            <a:off x="285720" y="2500306"/>
            <a:ext cx="1928826" cy="523220"/>
          </a:xfrm>
          <a:prstGeom prst="rect">
            <a:avLst/>
          </a:prstGeom>
          <a:noFill/>
        </p:spPr>
        <p:txBody>
          <a:bodyPr wrap="square" rtlCol="1">
            <a:spAutoFit/>
          </a:bodyPr>
          <a:lstStyle/>
          <a:p>
            <a:pPr algn="ctr"/>
            <a:r>
              <a:rPr lang="ar-SA" sz="2800" b="1" dirty="0" smtClean="0">
                <a:solidFill>
                  <a:srgbClr val="C00000"/>
                </a:solidFill>
              </a:rPr>
              <a:t>ياؤه محذوفه</a:t>
            </a:r>
            <a:endParaRPr lang="ar-SA" sz="2800" b="1" dirty="0">
              <a:solidFill>
                <a:srgbClr val="C00000"/>
              </a:solidFill>
            </a:endParaRPr>
          </a:p>
        </p:txBody>
      </p:sp>
      <p:sp>
        <p:nvSpPr>
          <p:cNvPr id="27" name="مربع نص 26"/>
          <p:cNvSpPr txBox="1"/>
          <p:nvPr/>
        </p:nvSpPr>
        <p:spPr>
          <a:xfrm>
            <a:off x="6286512" y="3571876"/>
            <a:ext cx="1428760" cy="523220"/>
          </a:xfrm>
          <a:prstGeom prst="rect">
            <a:avLst/>
          </a:prstGeom>
          <a:noFill/>
        </p:spPr>
        <p:txBody>
          <a:bodyPr wrap="square" rtlCol="1">
            <a:spAutoFit/>
          </a:bodyPr>
          <a:lstStyle/>
          <a:p>
            <a:pPr algn="ctr"/>
            <a:r>
              <a:rPr lang="ar-SA" sz="2800" b="1" dirty="0" smtClean="0">
                <a:solidFill>
                  <a:srgbClr val="C00000"/>
                </a:solidFill>
              </a:rPr>
              <a:t>الياء</a:t>
            </a:r>
            <a:endParaRPr lang="ar-SA" sz="2800" b="1" dirty="0">
              <a:solidFill>
                <a:srgbClr val="C00000"/>
              </a:solidFill>
            </a:endParaRPr>
          </a:p>
        </p:txBody>
      </p:sp>
      <p:sp>
        <p:nvSpPr>
          <p:cNvPr id="28" name="مربع نص 27"/>
          <p:cNvSpPr txBox="1"/>
          <p:nvPr/>
        </p:nvSpPr>
        <p:spPr>
          <a:xfrm>
            <a:off x="7858148" y="4334540"/>
            <a:ext cx="928694" cy="523220"/>
          </a:xfrm>
          <a:prstGeom prst="rect">
            <a:avLst/>
          </a:prstGeom>
          <a:noFill/>
        </p:spPr>
        <p:txBody>
          <a:bodyPr wrap="square" rtlCol="1">
            <a:spAutoFit/>
          </a:bodyPr>
          <a:lstStyle/>
          <a:p>
            <a:pPr algn="ctr"/>
            <a:r>
              <a:rPr lang="ar-SA" sz="2800" b="1" dirty="0" smtClean="0">
                <a:solidFill>
                  <a:srgbClr val="C00000"/>
                </a:solidFill>
              </a:rPr>
              <a:t>رضا</a:t>
            </a:r>
            <a:endParaRPr lang="ar-SA" sz="2800" b="1" dirty="0">
              <a:solidFill>
                <a:srgbClr val="C00000"/>
              </a:solidFill>
            </a:endParaRPr>
          </a:p>
        </p:txBody>
      </p:sp>
      <p:sp>
        <p:nvSpPr>
          <p:cNvPr id="29" name="مربع نص 28"/>
          <p:cNvSpPr txBox="1"/>
          <p:nvPr/>
        </p:nvSpPr>
        <p:spPr>
          <a:xfrm>
            <a:off x="5072066" y="4357694"/>
            <a:ext cx="857256" cy="523220"/>
          </a:xfrm>
          <a:prstGeom prst="rect">
            <a:avLst/>
          </a:prstGeom>
          <a:noFill/>
        </p:spPr>
        <p:txBody>
          <a:bodyPr wrap="square" rtlCol="1">
            <a:spAutoFit/>
          </a:bodyPr>
          <a:lstStyle/>
          <a:p>
            <a:pPr algn="ctr"/>
            <a:r>
              <a:rPr lang="ar-SA" sz="2800" b="1" dirty="0" smtClean="0">
                <a:solidFill>
                  <a:srgbClr val="C00000"/>
                </a:solidFill>
              </a:rPr>
              <a:t>على</a:t>
            </a:r>
            <a:endParaRPr lang="ar-SA" sz="2800" b="1" dirty="0">
              <a:solidFill>
                <a:srgbClr val="C00000"/>
              </a:solidFill>
            </a:endParaRPr>
          </a:p>
        </p:txBody>
      </p:sp>
      <p:sp>
        <p:nvSpPr>
          <p:cNvPr id="30" name="مربع نص 29"/>
          <p:cNvSpPr txBox="1"/>
          <p:nvPr/>
        </p:nvSpPr>
        <p:spPr>
          <a:xfrm>
            <a:off x="2786050" y="3571876"/>
            <a:ext cx="1071570" cy="523220"/>
          </a:xfrm>
          <a:prstGeom prst="rect">
            <a:avLst/>
          </a:prstGeom>
          <a:noFill/>
        </p:spPr>
        <p:txBody>
          <a:bodyPr wrap="square" rtlCol="1">
            <a:spAutoFit/>
          </a:bodyPr>
          <a:lstStyle/>
          <a:p>
            <a:pPr algn="ctr"/>
            <a:r>
              <a:rPr lang="ar-SA" sz="2800" b="1" dirty="0" smtClean="0">
                <a:solidFill>
                  <a:srgbClr val="C00000"/>
                </a:solidFill>
              </a:rPr>
              <a:t>الساعي</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1000" fill="hold"/>
                                        <p:tgtEl>
                                          <p:spTgt spid="22"/>
                                        </p:tgtEl>
                                        <p:attrNameLst>
                                          <p:attrName>ppt_w</p:attrName>
                                        </p:attrNameLst>
                                      </p:cBhvr>
                                      <p:tavLst>
                                        <p:tav tm="0">
                                          <p:val>
                                            <p:fltVal val="0"/>
                                          </p:val>
                                        </p:tav>
                                        <p:tav tm="100000">
                                          <p:val>
                                            <p:strVal val="#ppt_w"/>
                                          </p:val>
                                        </p:tav>
                                      </p:tavLst>
                                    </p:anim>
                                    <p:anim calcmode="lin" valueType="num">
                                      <p:cBhvr>
                                        <p:cTn id="12" dur="10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ircle(in)">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circle(in)">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circle(in)">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circle(in)">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circle(in)">
                                      <p:cBhvr>
                                        <p:cTn id="37" dur="5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circle(in)">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circle(in)">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2" grpId="0"/>
      <p:bldP spid="24" grpId="0"/>
      <p:bldP spid="25" grpId="0"/>
      <p:bldP spid="26" grpId="0"/>
      <p:bldP spid="27" grpId="0"/>
      <p:bldP spid="28" grpId="0"/>
      <p:bldP spid="29" grpId="0"/>
      <p:bldP spid="3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594793" y="190381"/>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1</a:t>
            </a:r>
          </a:p>
          <a:p>
            <a:pPr algn="ctr"/>
            <a:endParaRPr lang="ar-SA" sz="2000" b="1" dirty="0">
              <a:solidFill>
                <a:schemeClr val="tx1"/>
              </a:solidFill>
            </a:endParaRPr>
          </a:p>
        </p:txBody>
      </p:sp>
      <p:sp>
        <p:nvSpPr>
          <p:cNvPr id="4" name="مربع نص 3"/>
          <p:cNvSpPr txBox="1"/>
          <p:nvPr/>
        </p:nvSpPr>
        <p:spPr>
          <a:xfrm>
            <a:off x="642910" y="214290"/>
            <a:ext cx="7000924" cy="1631216"/>
          </a:xfrm>
          <a:prstGeom prst="rect">
            <a:avLst/>
          </a:prstGeom>
          <a:noFill/>
        </p:spPr>
        <p:txBody>
          <a:bodyPr wrap="square" rtlCol="1">
            <a:spAutoFit/>
          </a:bodyPr>
          <a:lstStyle/>
          <a:p>
            <a:pPr algn="ctr"/>
            <a:r>
              <a:rPr lang="ar-SA" sz="2400" b="1" dirty="0" smtClean="0">
                <a:solidFill>
                  <a:schemeClr val="tx2">
                    <a:lumMod val="75000"/>
                  </a:schemeClr>
                </a:solidFill>
                <a:effectLst>
                  <a:glow rad="63500">
                    <a:schemeClr val="accent6">
                      <a:satMod val="175000"/>
                      <a:alpha val="40000"/>
                    </a:schemeClr>
                  </a:glow>
                </a:effectLst>
              </a:rPr>
              <a:t>أ/أجرد ما تحته خط من (أل) التعريف،ثم أعيد كتابته:</a:t>
            </a:r>
          </a:p>
          <a:p>
            <a:pPr algn="ctr"/>
            <a:r>
              <a:rPr lang="ar-SA" sz="2800" b="1" dirty="0" smtClean="0">
                <a:effectLst>
                  <a:glow rad="228600">
                    <a:schemeClr val="accent2">
                      <a:satMod val="175000"/>
                      <a:alpha val="40000"/>
                    </a:schemeClr>
                  </a:glow>
                </a:effectLst>
              </a:rPr>
              <a:t>لا يعجبني الشاب الذي يقضي جُل وقته في </a:t>
            </a:r>
            <a:r>
              <a:rPr lang="ar-SA" sz="2800" b="1" u="sng" dirty="0" smtClean="0">
                <a:effectLst>
                  <a:glow rad="228600">
                    <a:schemeClr val="accent2">
                      <a:satMod val="175000"/>
                      <a:alpha val="40000"/>
                    </a:schemeClr>
                  </a:glow>
                </a:effectLst>
              </a:rPr>
              <a:t>المقهى</a:t>
            </a:r>
            <a:r>
              <a:rPr lang="ar-SA" sz="2800" b="1" dirty="0" smtClean="0">
                <a:effectLst>
                  <a:glow rad="228600">
                    <a:schemeClr val="accent2">
                      <a:satMod val="175000"/>
                      <a:alpha val="40000"/>
                    </a:schemeClr>
                  </a:glow>
                </a:effectLst>
              </a:rPr>
              <a:t> و</a:t>
            </a:r>
            <a:r>
              <a:rPr lang="ar-SA" sz="2800" b="1" u="sng" dirty="0" smtClean="0">
                <a:effectLst>
                  <a:glow rad="228600">
                    <a:schemeClr val="accent2">
                      <a:satMod val="175000"/>
                      <a:alpha val="40000"/>
                    </a:schemeClr>
                  </a:glow>
                </a:effectLst>
              </a:rPr>
              <a:t>النادي</a:t>
            </a:r>
          </a:p>
          <a:p>
            <a:pPr algn="ctr"/>
            <a:r>
              <a:rPr lang="ar-SA" sz="2400" b="1" u="sng" dirty="0" smtClean="0">
                <a:solidFill>
                  <a:schemeClr val="tx2">
                    <a:lumMod val="75000"/>
                  </a:schemeClr>
                </a:solidFill>
                <a:effectLst>
                  <a:glow rad="63500">
                    <a:schemeClr val="accent6">
                      <a:satMod val="175000"/>
                      <a:alpha val="40000"/>
                    </a:schemeClr>
                  </a:glow>
                </a:effectLst>
              </a:rPr>
              <a:t>ب/أستخدم الرمزين </a:t>
            </a:r>
            <a:r>
              <a:rPr lang="ar-SA" sz="2400" b="1" u="sng" dirty="0" smtClean="0">
                <a:solidFill>
                  <a:schemeClr val="tx2">
                    <a:lumMod val="75000"/>
                  </a:schemeClr>
                </a:solidFill>
                <a:effectLst>
                  <a:glow rad="63500">
                    <a:schemeClr val="accent6">
                      <a:satMod val="175000"/>
                      <a:alpha val="40000"/>
                    </a:schemeClr>
                  </a:glow>
                </a:effectLst>
                <a:sym typeface="Wingdings"/>
              </a:rPr>
              <a:t> × في تحديد ما ينتمي أو لا ينتمي مما تحته خط إلى مجموعة الاسم المقصور:</a:t>
            </a:r>
            <a:endParaRPr lang="ar-SA" sz="2400" b="1" u="sng" dirty="0">
              <a:solidFill>
                <a:schemeClr val="tx2">
                  <a:lumMod val="75000"/>
                </a:schemeClr>
              </a:solidFill>
              <a:effectLst>
                <a:glow rad="63500">
                  <a:schemeClr val="accent6">
                    <a:satMod val="175000"/>
                    <a:alpha val="40000"/>
                  </a:schemeClr>
                </a:glow>
              </a:effectLst>
            </a:endParaRPr>
          </a:p>
        </p:txBody>
      </p:sp>
      <p:sp>
        <p:nvSpPr>
          <p:cNvPr id="5" name="مخطط انسيابي: معالجة متعاقبة 4"/>
          <p:cNvSpPr/>
          <p:nvPr/>
        </p:nvSpPr>
        <p:spPr>
          <a:xfrm>
            <a:off x="6143636" y="1928802"/>
            <a:ext cx="2286016" cy="1285884"/>
          </a:xfrm>
          <a:prstGeom prst="flowChartAlternateProcess">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عندما تضج صدور الشباب بالأحلام يجب أن يكونوا أعلى من أحلامهم</a:t>
            </a:r>
            <a:endParaRPr lang="ar-SA" sz="2000" b="1" dirty="0">
              <a:solidFill>
                <a:schemeClr val="tx1"/>
              </a:solidFill>
            </a:endParaRPr>
          </a:p>
        </p:txBody>
      </p:sp>
      <p:sp>
        <p:nvSpPr>
          <p:cNvPr id="6" name="مخطط انسيابي: معالجة متعاقبة 5"/>
          <p:cNvSpPr/>
          <p:nvPr/>
        </p:nvSpPr>
        <p:spPr>
          <a:xfrm>
            <a:off x="6143636" y="4071942"/>
            <a:ext cx="2286016" cy="1500198"/>
          </a:xfrm>
          <a:prstGeom prst="flowChartAlternateProcess">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تمسكوا بالعروة الوثقى</a:t>
            </a:r>
            <a:endParaRPr lang="ar-SA" sz="2400" b="1" dirty="0">
              <a:solidFill>
                <a:schemeClr val="tx1"/>
              </a:solidFill>
            </a:endParaRPr>
          </a:p>
        </p:txBody>
      </p:sp>
      <p:sp>
        <p:nvSpPr>
          <p:cNvPr id="7" name="مخطط انسيابي: معالجة متعاقبة 6"/>
          <p:cNvSpPr/>
          <p:nvPr/>
        </p:nvSpPr>
        <p:spPr>
          <a:xfrm>
            <a:off x="3357554" y="1928802"/>
            <a:ext cx="2286016" cy="1285884"/>
          </a:xfrm>
          <a:prstGeom prst="flowChartAlternateProcess">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إذا ساء مستقبل الشاب بكى عليه حين لا ينفع البكاء</a:t>
            </a:r>
            <a:endParaRPr lang="ar-SA" sz="2400" b="1" dirty="0">
              <a:solidFill>
                <a:schemeClr val="tx1"/>
              </a:solidFill>
            </a:endParaRPr>
          </a:p>
        </p:txBody>
      </p:sp>
      <p:sp>
        <p:nvSpPr>
          <p:cNvPr id="8" name="مخطط انسيابي: معالجة متعاقبة 7"/>
          <p:cNvSpPr/>
          <p:nvPr/>
        </p:nvSpPr>
        <p:spPr>
          <a:xfrm>
            <a:off x="3357554" y="4071942"/>
            <a:ext cx="2286016" cy="1500198"/>
          </a:xfrm>
          <a:prstGeom prst="flowChartAlternateProcess">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على الشباب عندما يتحدث الأجداد عن روعة الماضي ألا يسخروا</a:t>
            </a:r>
            <a:endParaRPr lang="ar-SA" sz="2400" b="1" dirty="0">
              <a:solidFill>
                <a:schemeClr val="tx1"/>
              </a:solidFill>
            </a:endParaRPr>
          </a:p>
        </p:txBody>
      </p:sp>
      <p:sp>
        <p:nvSpPr>
          <p:cNvPr id="9" name="مخطط انسيابي: معالجة متعاقبة 8"/>
          <p:cNvSpPr/>
          <p:nvPr/>
        </p:nvSpPr>
        <p:spPr>
          <a:xfrm>
            <a:off x="642910" y="1928802"/>
            <a:ext cx="2286016" cy="1285884"/>
          </a:xfrm>
          <a:prstGeom prst="flowChartAlternateProcess">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تذكر أيها الشاب أن شعار الدفاع المدني هو السلامة</a:t>
            </a:r>
            <a:endParaRPr lang="ar-SA" sz="2400" b="1" dirty="0">
              <a:solidFill>
                <a:schemeClr val="tx1"/>
              </a:solidFill>
            </a:endParaRPr>
          </a:p>
        </p:txBody>
      </p:sp>
      <p:sp>
        <p:nvSpPr>
          <p:cNvPr id="10" name="مخطط انسيابي: معالجة متعاقبة 9"/>
          <p:cNvSpPr/>
          <p:nvPr/>
        </p:nvSpPr>
        <p:spPr>
          <a:xfrm>
            <a:off x="642910" y="4071942"/>
            <a:ext cx="2286016" cy="1500198"/>
          </a:xfrm>
          <a:prstGeom prst="flowChartAlternateProcess">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كل مجتهد يستطيع أن يوجد في نفسه هوى لشيء يطمح إليه</a:t>
            </a:r>
            <a:endParaRPr lang="ar-SA" sz="2400" b="1" dirty="0">
              <a:solidFill>
                <a:schemeClr val="tx1"/>
              </a:solidFill>
            </a:endParaRPr>
          </a:p>
        </p:txBody>
      </p:sp>
      <p:sp>
        <p:nvSpPr>
          <p:cNvPr id="11" name="شكل بيضاوي 10"/>
          <p:cNvSpPr/>
          <p:nvPr/>
        </p:nvSpPr>
        <p:spPr>
          <a:xfrm>
            <a:off x="6929454" y="3357562"/>
            <a:ext cx="785818" cy="428628"/>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dirty="0"/>
          </a:p>
        </p:txBody>
      </p:sp>
      <p:sp>
        <p:nvSpPr>
          <p:cNvPr id="12" name="شكل بيضاوي 11"/>
          <p:cNvSpPr/>
          <p:nvPr/>
        </p:nvSpPr>
        <p:spPr>
          <a:xfrm>
            <a:off x="6929454" y="5715016"/>
            <a:ext cx="785818" cy="428628"/>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dirty="0"/>
          </a:p>
        </p:txBody>
      </p:sp>
      <p:sp>
        <p:nvSpPr>
          <p:cNvPr id="13" name="شكل بيضاوي 12"/>
          <p:cNvSpPr/>
          <p:nvPr/>
        </p:nvSpPr>
        <p:spPr>
          <a:xfrm>
            <a:off x="4143372" y="3357562"/>
            <a:ext cx="785818" cy="428628"/>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dirty="0"/>
          </a:p>
        </p:txBody>
      </p:sp>
      <p:sp>
        <p:nvSpPr>
          <p:cNvPr id="14" name="شكل بيضاوي 13"/>
          <p:cNvSpPr/>
          <p:nvPr/>
        </p:nvSpPr>
        <p:spPr>
          <a:xfrm>
            <a:off x="4143372" y="5715016"/>
            <a:ext cx="785818" cy="428628"/>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dirty="0"/>
          </a:p>
        </p:txBody>
      </p:sp>
      <p:sp>
        <p:nvSpPr>
          <p:cNvPr id="15" name="شكل بيضاوي 14"/>
          <p:cNvSpPr/>
          <p:nvPr/>
        </p:nvSpPr>
        <p:spPr>
          <a:xfrm>
            <a:off x="1357290" y="3357562"/>
            <a:ext cx="785818" cy="428628"/>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dirty="0"/>
          </a:p>
        </p:txBody>
      </p:sp>
      <p:sp>
        <p:nvSpPr>
          <p:cNvPr id="16" name="شكل بيضاوي 15"/>
          <p:cNvSpPr/>
          <p:nvPr/>
        </p:nvSpPr>
        <p:spPr>
          <a:xfrm>
            <a:off x="1357290" y="5715016"/>
            <a:ext cx="785818" cy="428628"/>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dirty="0"/>
          </a:p>
        </p:txBody>
      </p:sp>
      <p:sp>
        <p:nvSpPr>
          <p:cNvPr id="17" name="مربع نص 16"/>
          <p:cNvSpPr txBox="1"/>
          <p:nvPr/>
        </p:nvSpPr>
        <p:spPr>
          <a:xfrm>
            <a:off x="4357686" y="3272853"/>
            <a:ext cx="428628" cy="584775"/>
          </a:xfrm>
          <a:prstGeom prst="rect">
            <a:avLst/>
          </a:prstGeom>
          <a:noFill/>
        </p:spPr>
        <p:txBody>
          <a:bodyPr wrap="square" rtlCol="1">
            <a:spAutoFit/>
          </a:bodyPr>
          <a:lstStyle/>
          <a:p>
            <a:pPr algn="ctr"/>
            <a:r>
              <a:rPr lang="ar-SA" sz="3200" b="1" dirty="0" smtClean="0">
                <a:solidFill>
                  <a:srgbClr val="C00000"/>
                </a:solidFill>
              </a:rPr>
              <a:t>×</a:t>
            </a:r>
            <a:endParaRPr lang="ar-SA" sz="3200" b="1" dirty="0">
              <a:solidFill>
                <a:srgbClr val="C00000"/>
              </a:solidFill>
            </a:endParaRPr>
          </a:p>
        </p:txBody>
      </p:sp>
      <p:sp>
        <p:nvSpPr>
          <p:cNvPr id="18" name="مربع نص 17"/>
          <p:cNvSpPr txBox="1"/>
          <p:nvPr/>
        </p:nvSpPr>
        <p:spPr>
          <a:xfrm>
            <a:off x="7072330" y="3344291"/>
            <a:ext cx="428628" cy="584775"/>
          </a:xfrm>
          <a:prstGeom prst="rect">
            <a:avLst/>
          </a:prstGeom>
          <a:noFill/>
        </p:spPr>
        <p:txBody>
          <a:bodyPr wrap="square" rtlCol="1">
            <a:spAutoFit/>
          </a:bodyPr>
          <a:lstStyle/>
          <a:p>
            <a:pPr algn="ctr"/>
            <a:r>
              <a:rPr lang="ar-SA" sz="3200" b="1" dirty="0" smtClean="0">
                <a:solidFill>
                  <a:srgbClr val="C00000"/>
                </a:solidFill>
                <a:sym typeface="Wingdings"/>
              </a:rPr>
              <a:t></a:t>
            </a:r>
            <a:endParaRPr lang="ar-SA" sz="3200" b="1" dirty="0">
              <a:solidFill>
                <a:srgbClr val="C00000"/>
              </a:solidFill>
            </a:endParaRPr>
          </a:p>
        </p:txBody>
      </p:sp>
      <p:sp>
        <p:nvSpPr>
          <p:cNvPr id="19" name="مربع نص 18"/>
          <p:cNvSpPr txBox="1"/>
          <p:nvPr/>
        </p:nvSpPr>
        <p:spPr>
          <a:xfrm>
            <a:off x="1571604" y="3272853"/>
            <a:ext cx="428628" cy="584775"/>
          </a:xfrm>
          <a:prstGeom prst="rect">
            <a:avLst/>
          </a:prstGeom>
          <a:noFill/>
        </p:spPr>
        <p:txBody>
          <a:bodyPr wrap="square" rtlCol="1">
            <a:spAutoFit/>
          </a:bodyPr>
          <a:lstStyle/>
          <a:p>
            <a:pPr algn="ctr"/>
            <a:r>
              <a:rPr lang="ar-SA" sz="3200" b="1" dirty="0" smtClean="0">
                <a:solidFill>
                  <a:srgbClr val="C00000"/>
                </a:solidFill>
              </a:rPr>
              <a:t>×</a:t>
            </a:r>
            <a:endParaRPr lang="ar-SA" sz="3200" b="1" dirty="0">
              <a:solidFill>
                <a:srgbClr val="C00000"/>
              </a:solidFill>
            </a:endParaRPr>
          </a:p>
        </p:txBody>
      </p:sp>
      <p:sp>
        <p:nvSpPr>
          <p:cNvPr id="20" name="مربع نص 19"/>
          <p:cNvSpPr txBox="1"/>
          <p:nvPr/>
        </p:nvSpPr>
        <p:spPr>
          <a:xfrm>
            <a:off x="7072330" y="5643578"/>
            <a:ext cx="428628" cy="584775"/>
          </a:xfrm>
          <a:prstGeom prst="rect">
            <a:avLst/>
          </a:prstGeom>
          <a:noFill/>
        </p:spPr>
        <p:txBody>
          <a:bodyPr wrap="square" rtlCol="1">
            <a:spAutoFit/>
          </a:bodyPr>
          <a:lstStyle/>
          <a:p>
            <a:pPr algn="ctr"/>
            <a:r>
              <a:rPr lang="ar-SA" sz="3200" b="1" dirty="0" smtClean="0">
                <a:solidFill>
                  <a:srgbClr val="C00000"/>
                </a:solidFill>
                <a:sym typeface="Wingdings"/>
              </a:rPr>
              <a:t></a:t>
            </a:r>
            <a:endParaRPr lang="ar-SA" sz="3200" b="1" dirty="0">
              <a:solidFill>
                <a:srgbClr val="C00000"/>
              </a:solidFill>
            </a:endParaRPr>
          </a:p>
        </p:txBody>
      </p:sp>
      <p:sp>
        <p:nvSpPr>
          <p:cNvPr id="21" name="مربع نص 20"/>
          <p:cNvSpPr txBox="1"/>
          <p:nvPr/>
        </p:nvSpPr>
        <p:spPr>
          <a:xfrm>
            <a:off x="4286248" y="5630307"/>
            <a:ext cx="428628" cy="584775"/>
          </a:xfrm>
          <a:prstGeom prst="rect">
            <a:avLst/>
          </a:prstGeom>
          <a:noFill/>
        </p:spPr>
        <p:txBody>
          <a:bodyPr wrap="square" rtlCol="1">
            <a:spAutoFit/>
          </a:bodyPr>
          <a:lstStyle/>
          <a:p>
            <a:pPr algn="ctr"/>
            <a:r>
              <a:rPr lang="ar-SA" sz="3200" b="1" dirty="0" smtClean="0">
                <a:solidFill>
                  <a:srgbClr val="C00000"/>
                </a:solidFill>
              </a:rPr>
              <a:t>×</a:t>
            </a:r>
            <a:endParaRPr lang="ar-SA" sz="3200" b="1" dirty="0">
              <a:solidFill>
                <a:srgbClr val="C00000"/>
              </a:solidFill>
            </a:endParaRPr>
          </a:p>
        </p:txBody>
      </p:sp>
      <p:sp>
        <p:nvSpPr>
          <p:cNvPr id="22" name="مربع نص 21"/>
          <p:cNvSpPr txBox="1"/>
          <p:nvPr/>
        </p:nvSpPr>
        <p:spPr>
          <a:xfrm>
            <a:off x="1500166" y="5643578"/>
            <a:ext cx="428628" cy="584775"/>
          </a:xfrm>
          <a:prstGeom prst="rect">
            <a:avLst/>
          </a:prstGeom>
          <a:noFill/>
        </p:spPr>
        <p:txBody>
          <a:bodyPr wrap="square" rtlCol="1">
            <a:spAutoFit/>
          </a:bodyPr>
          <a:lstStyle/>
          <a:p>
            <a:pPr algn="ctr"/>
            <a:r>
              <a:rPr lang="ar-SA" sz="3200" b="1" dirty="0" smtClean="0">
                <a:solidFill>
                  <a:srgbClr val="C00000"/>
                </a:solidFill>
                <a:sym typeface="Wingdings"/>
              </a:rPr>
              <a:t></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down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strips(downLeft)">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trips(downLeft)">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600" b="1" dirty="0" smtClean="0">
                <a:solidFill>
                  <a:schemeClr val="tx1"/>
                </a:solidFill>
                <a:effectLst>
                  <a:glow rad="228600">
                    <a:schemeClr val="accent3">
                      <a:satMod val="175000"/>
                      <a:alpha val="40000"/>
                    </a:schemeClr>
                  </a:glow>
                </a:effectLst>
              </a:rPr>
              <a:t>الترجي</a:t>
            </a:r>
            <a:endParaRPr lang="ar-SA" sz="16600" b="1" dirty="0">
              <a:solidFill>
                <a:schemeClr val="tx1"/>
              </a:solidFill>
              <a:effectLst>
                <a:glow rad="228600">
                  <a:schemeClr val="accent3">
                    <a:satMod val="175000"/>
                    <a:alpha val="40000"/>
                  </a:schemeClr>
                </a:glow>
              </a:effectLst>
            </a:endParaRPr>
          </a:p>
        </p:txBody>
      </p:sp>
      <p:sp>
        <p:nvSpPr>
          <p:cNvPr id="4" name="سحابة 3"/>
          <p:cNvSpPr/>
          <p:nvPr/>
        </p:nvSpPr>
        <p:spPr>
          <a:xfrm>
            <a:off x="5500694" y="571480"/>
            <a:ext cx="2428892" cy="714380"/>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effectLst>
                  <a:glow rad="228600">
                    <a:schemeClr val="accent3">
                      <a:satMod val="175000"/>
                      <a:alpha val="40000"/>
                    </a:schemeClr>
                  </a:glow>
                </a:effectLst>
              </a:rPr>
              <a:t>الأسلوب اللغوي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642910" y="285728"/>
            <a:ext cx="7858180" cy="2185214"/>
          </a:xfrm>
          <a:prstGeom prst="rect">
            <a:avLst/>
          </a:prstGeom>
          <a:noFill/>
        </p:spPr>
        <p:txBody>
          <a:bodyPr wrap="square" rtlCol="1">
            <a:spAutoFit/>
          </a:bodyPr>
          <a:lstStyle/>
          <a:p>
            <a:r>
              <a:rPr lang="ar-SA" sz="3200" b="1" i="1" dirty="0" smtClean="0">
                <a:solidFill>
                  <a:srgbClr val="00602B"/>
                </a:solidFill>
                <a:effectLst>
                  <a:glow rad="63500">
                    <a:schemeClr val="accent6">
                      <a:satMod val="175000"/>
                      <a:alpha val="40000"/>
                    </a:schemeClr>
                  </a:glow>
                </a:effectLst>
              </a:rPr>
              <a:t>التهيئة:</a:t>
            </a:r>
          </a:p>
          <a:p>
            <a:r>
              <a:rPr lang="ar-SA" sz="2800" b="1" i="1" u="sng" dirty="0" smtClean="0">
                <a:solidFill>
                  <a:srgbClr val="00602B"/>
                </a:solidFill>
                <a:effectLst>
                  <a:glow rad="101600">
                    <a:schemeClr val="accent5">
                      <a:satMod val="175000"/>
                      <a:alpha val="40000"/>
                    </a:schemeClr>
                  </a:glow>
                </a:effectLst>
              </a:rPr>
              <a:t>أصنف الجمل التالية وفق الجدول المكتوب:</a:t>
            </a:r>
          </a:p>
          <a:p>
            <a:r>
              <a:rPr lang="ar-SA" sz="2400" b="1" dirty="0" smtClean="0">
                <a:effectLst>
                  <a:glow rad="228600">
                    <a:schemeClr val="accent4">
                      <a:satMod val="175000"/>
                      <a:alpha val="40000"/>
                    </a:schemeClr>
                  </a:glow>
                </a:effectLst>
              </a:rPr>
              <a:t>* قال تعالى</a:t>
            </a:r>
            <a:r>
              <a:rPr lang="ar-SA" sz="2400" b="1" dirty="0" smtClean="0">
                <a:effectLst>
                  <a:glow rad="228600">
                    <a:schemeClr val="accent4">
                      <a:satMod val="175000"/>
                      <a:alpha val="40000"/>
                    </a:schemeClr>
                  </a:glow>
                </a:effectLst>
                <a:sym typeface="Wingdings" pitchFamily="2" charset="2"/>
              </a:rPr>
              <a:t>:(ياليت لنا مثل ماأوتي قارون)           * ليت الخاطر لا يتكدر.</a:t>
            </a:r>
          </a:p>
          <a:p>
            <a:r>
              <a:rPr lang="ar-SA" sz="2400" b="1" dirty="0" smtClean="0">
                <a:effectLst>
                  <a:glow rad="228600">
                    <a:schemeClr val="accent4">
                      <a:satMod val="175000"/>
                      <a:alpha val="40000"/>
                    </a:schemeClr>
                  </a:glow>
                </a:effectLst>
                <a:sym typeface="Wingdings" pitchFamily="2" charset="2"/>
              </a:rPr>
              <a:t>* لعل المسلمين يتعاون على أداء شعائر الإسلام.    * ليت الشباب يعود يوماً.</a:t>
            </a:r>
          </a:p>
          <a:p>
            <a:r>
              <a:rPr lang="ar-SA" sz="2400" b="1" dirty="0" smtClean="0">
                <a:effectLst>
                  <a:glow rad="228600">
                    <a:schemeClr val="accent4">
                      <a:satMod val="175000"/>
                      <a:alpha val="40000"/>
                    </a:schemeClr>
                  </a:glow>
                </a:effectLst>
                <a:sym typeface="Wingdings" pitchFamily="2" charset="2"/>
              </a:rPr>
              <a:t>* ليت الموت لا يأخذ عزيزاً.                           * لعل الشباب يصلح حاله.</a:t>
            </a:r>
          </a:p>
        </p:txBody>
      </p:sp>
      <p:sp>
        <p:nvSpPr>
          <p:cNvPr id="4" name="مخطط انسيابي: معالجة متعاقبة 3"/>
          <p:cNvSpPr/>
          <p:nvPr/>
        </p:nvSpPr>
        <p:spPr>
          <a:xfrm>
            <a:off x="714348" y="2786058"/>
            <a:ext cx="7643866" cy="3071834"/>
          </a:xfrm>
          <a:prstGeom prst="flowChartAlternateProcess">
            <a:avLst/>
          </a:prstGeom>
          <a:solidFill>
            <a:srgbClr val="F2F29C"/>
          </a:solidFill>
          <a:ln w="38100">
            <a:solidFill>
              <a:srgbClr val="C0000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00602B"/>
                </a:solidFill>
              </a:rPr>
              <a:t>أسلوب التمني                      أسلوب الترجي</a:t>
            </a:r>
          </a:p>
          <a:p>
            <a:pPr algn="ctr"/>
            <a:endParaRPr lang="ar-SA" sz="2800" b="1" dirty="0" smtClean="0">
              <a:solidFill>
                <a:srgbClr val="00602B"/>
              </a:solidFill>
            </a:endParaRPr>
          </a:p>
          <a:p>
            <a:pPr algn="ctr"/>
            <a:endParaRPr lang="ar-SA" sz="2800" b="1" dirty="0" smtClean="0">
              <a:solidFill>
                <a:srgbClr val="00602B"/>
              </a:solidFill>
            </a:endParaRPr>
          </a:p>
          <a:p>
            <a:pPr algn="ctr"/>
            <a:endParaRPr lang="ar-SA" sz="2800" b="1" dirty="0" smtClean="0">
              <a:solidFill>
                <a:srgbClr val="00602B"/>
              </a:solidFill>
            </a:endParaRPr>
          </a:p>
          <a:p>
            <a:pPr algn="ctr"/>
            <a:endParaRPr lang="ar-SA" sz="2800" b="1" dirty="0" smtClean="0">
              <a:solidFill>
                <a:srgbClr val="00602B"/>
              </a:solidFill>
            </a:endParaRPr>
          </a:p>
          <a:p>
            <a:pPr algn="ctr"/>
            <a:endParaRPr lang="ar-SA" sz="2800" b="1" dirty="0" smtClean="0">
              <a:solidFill>
                <a:srgbClr val="00602B"/>
              </a:solidFill>
            </a:endParaRPr>
          </a:p>
          <a:p>
            <a:pPr algn="ctr"/>
            <a:endParaRPr lang="ar-SA" sz="2800" b="1" dirty="0" smtClean="0">
              <a:solidFill>
                <a:srgbClr val="00602B"/>
              </a:solidFill>
            </a:endParaRPr>
          </a:p>
        </p:txBody>
      </p:sp>
      <p:cxnSp>
        <p:nvCxnSpPr>
          <p:cNvPr id="6" name="رابط مستقيم 5"/>
          <p:cNvCxnSpPr>
            <a:stCxn id="4" idx="0"/>
            <a:endCxn id="4" idx="2"/>
          </p:cNvCxnSpPr>
          <p:nvPr/>
        </p:nvCxnSpPr>
        <p:spPr>
          <a:xfrm rot="16200000" flipH="1">
            <a:off x="3000364" y="4321975"/>
            <a:ext cx="3071834" cy="1588"/>
          </a:xfrm>
          <a:prstGeom prst="line">
            <a:avLst/>
          </a:prstGeom>
          <a:ln>
            <a:prstDash val="sysDash"/>
          </a:ln>
        </p:spPr>
        <p:style>
          <a:lnRef idx="3">
            <a:schemeClr val="accent2"/>
          </a:lnRef>
          <a:fillRef idx="0">
            <a:schemeClr val="accent2"/>
          </a:fillRef>
          <a:effectRef idx="2">
            <a:schemeClr val="accent2"/>
          </a:effectRef>
          <a:fontRef idx="minor">
            <a:schemeClr val="tx1"/>
          </a:fontRef>
        </p:style>
      </p:cxnSp>
      <p:sp>
        <p:nvSpPr>
          <p:cNvPr id="7" name="مربع نص 6"/>
          <p:cNvSpPr txBox="1"/>
          <p:nvPr/>
        </p:nvSpPr>
        <p:spPr>
          <a:xfrm>
            <a:off x="4286248" y="3405846"/>
            <a:ext cx="3929090" cy="523220"/>
          </a:xfrm>
          <a:prstGeom prst="rect">
            <a:avLst/>
          </a:prstGeom>
          <a:noFill/>
        </p:spPr>
        <p:txBody>
          <a:bodyPr wrap="square" rtlCol="1">
            <a:spAutoFit/>
          </a:bodyPr>
          <a:lstStyle/>
          <a:p>
            <a:r>
              <a:rPr lang="ar-SA" sz="2800" b="1" dirty="0" smtClean="0">
                <a:effectLst>
                  <a:glow rad="228600">
                    <a:schemeClr val="accent4">
                      <a:satMod val="175000"/>
                      <a:alpha val="40000"/>
                    </a:schemeClr>
                  </a:glow>
                </a:effectLst>
                <a:sym typeface="Wingdings" pitchFamily="2" charset="2"/>
              </a:rPr>
              <a:t>* ليت الموت لا يأخذ عزيزاً. </a:t>
            </a:r>
            <a:endParaRPr lang="ar-SA" sz="2800" dirty="0"/>
          </a:p>
        </p:txBody>
      </p:sp>
      <p:sp>
        <p:nvSpPr>
          <p:cNvPr id="8" name="مربع نص 7"/>
          <p:cNvSpPr txBox="1"/>
          <p:nvPr/>
        </p:nvSpPr>
        <p:spPr>
          <a:xfrm>
            <a:off x="4286248" y="3834474"/>
            <a:ext cx="3929090" cy="523220"/>
          </a:xfrm>
          <a:prstGeom prst="rect">
            <a:avLst/>
          </a:prstGeom>
          <a:noFill/>
        </p:spPr>
        <p:txBody>
          <a:bodyPr wrap="square" rtlCol="1">
            <a:spAutoFit/>
          </a:bodyPr>
          <a:lstStyle/>
          <a:p>
            <a:r>
              <a:rPr lang="ar-SA" sz="2800" b="1" dirty="0" smtClean="0">
                <a:effectLst>
                  <a:glow rad="228600">
                    <a:schemeClr val="accent4">
                      <a:satMod val="175000"/>
                      <a:alpha val="40000"/>
                    </a:schemeClr>
                  </a:glow>
                </a:effectLst>
                <a:sym typeface="Wingdings" pitchFamily="2" charset="2"/>
              </a:rPr>
              <a:t>* ليت الخاطر لا يتكدر.</a:t>
            </a:r>
            <a:endParaRPr lang="ar-SA" sz="2800" dirty="0"/>
          </a:p>
        </p:txBody>
      </p:sp>
      <p:sp>
        <p:nvSpPr>
          <p:cNvPr id="10" name="مربع نص 9"/>
          <p:cNvSpPr txBox="1"/>
          <p:nvPr/>
        </p:nvSpPr>
        <p:spPr>
          <a:xfrm>
            <a:off x="4286248" y="4334540"/>
            <a:ext cx="3929090" cy="523220"/>
          </a:xfrm>
          <a:prstGeom prst="rect">
            <a:avLst/>
          </a:prstGeom>
          <a:noFill/>
        </p:spPr>
        <p:txBody>
          <a:bodyPr wrap="square" rtlCol="1">
            <a:spAutoFit/>
          </a:bodyPr>
          <a:lstStyle/>
          <a:p>
            <a:r>
              <a:rPr lang="ar-SA" sz="2800" b="1" dirty="0" smtClean="0">
                <a:effectLst>
                  <a:glow rad="228600">
                    <a:schemeClr val="accent4">
                      <a:satMod val="175000"/>
                      <a:alpha val="40000"/>
                    </a:schemeClr>
                  </a:glow>
                </a:effectLst>
                <a:sym typeface="Wingdings" pitchFamily="2" charset="2"/>
              </a:rPr>
              <a:t>* ليت الشباب يعود يوماً.</a:t>
            </a:r>
            <a:endParaRPr lang="ar-SA" sz="2800" dirty="0"/>
          </a:p>
        </p:txBody>
      </p:sp>
      <p:sp>
        <p:nvSpPr>
          <p:cNvPr id="11" name="مربع نص 10"/>
          <p:cNvSpPr txBox="1"/>
          <p:nvPr/>
        </p:nvSpPr>
        <p:spPr>
          <a:xfrm>
            <a:off x="4286248" y="4834606"/>
            <a:ext cx="3929090" cy="523220"/>
          </a:xfrm>
          <a:prstGeom prst="rect">
            <a:avLst/>
          </a:prstGeom>
          <a:noFill/>
        </p:spPr>
        <p:txBody>
          <a:bodyPr wrap="square" rtlCol="1">
            <a:spAutoFit/>
          </a:bodyPr>
          <a:lstStyle/>
          <a:p>
            <a:r>
              <a:rPr lang="ar-SA" sz="2800" b="1" dirty="0" smtClean="0">
                <a:effectLst>
                  <a:glow rad="228600">
                    <a:schemeClr val="accent4">
                      <a:satMod val="175000"/>
                      <a:alpha val="40000"/>
                    </a:schemeClr>
                  </a:glow>
                </a:effectLst>
              </a:rPr>
              <a:t>* </a:t>
            </a:r>
            <a:r>
              <a:rPr lang="ar-SA" sz="2800" b="1" dirty="0" smtClean="0">
                <a:effectLst>
                  <a:glow rad="228600">
                    <a:schemeClr val="accent4">
                      <a:satMod val="175000"/>
                      <a:alpha val="40000"/>
                    </a:schemeClr>
                  </a:glow>
                </a:effectLst>
                <a:sym typeface="Wingdings" pitchFamily="2" charset="2"/>
              </a:rPr>
              <a:t>ياليت لنا مثل ماأوتي قارون)</a:t>
            </a:r>
            <a:endParaRPr lang="ar-SA" sz="2800" dirty="0"/>
          </a:p>
        </p:txBody>
      </p:sp>
      <p:sp>
        <p:nvSpPr>
          <p:cNvPr id="12" name="مربع نص 11"/>
          <p:cNvSpPr txBox="1"/>
          <p:nvPr/>
        </p:nvSpPr>
        <p:spPr>
          <a:xfrm>
            <a:off x="500034" y="3429000"/>
            <a:ext cx="3929090" cy="523220"/>
          </a:xfrm>
          <a:prstGeom prst="rect">
            <a:avLst/>
          </a:prstGeom>
          <a:noFill/>
        </p:spPr>
        <p:txBody>
          <a:bodyPr wrap="square" rtlCol="1">
            <a:spAutoFit/>
          </a:bodyPr>
          <a:lstStyle/>
          <a:p>
            <a:r>
              <a:rPr lang="ar-SA" sz="2800" b="1" dirty="0" smtClean="0">
                <a:effectLst>
                  <a:glow rad="228600">
                    <a:schemeClr val="accent4">
                      <a:satMod val="175000"/>
                      <a:alpha val="40000"/>
                    </a:schemeClr>
                  </a:glow>
                </a:effectLst>
                <a:sym typeface="Wingdings" pitchFamily="2" charset="2"/>
              </a:rPr>
              <a:t>* لعل الشباب يصلح حاله.</a:t>
            </a:r>
            <a:endParaRPr lang="ar-SA" sz="2800" dirty="0"/>
          </a:p>
        </p:txBody>
      </p:sp>
      <p:sp>
        <p:nvSpPr>
          <p:cNvPr id="13" name="مربع نص 12"/>
          <p:cNvSpPr txBox="1"/>
          <p:nvPr/>
        </p:nvSpPr>
        <p:spPr>
          <a:xfrm>
            <a:off x="500034" y="4026763"/>
            <a:ext cx="3929090" cy="830997"/>
          </a:xfrm>
          <a:prstGeom prst="rect">
            <a:avLst/>
          </a:prstGeom>
          <a:noFill/>
        </p:spPr>
        <p:txBody>
          <a:bodyPr wrap="square" rtlCol="1">
            <a:spAutoFit/>
          </a:bodyPr>
          <a:lstStyle/>
          <a:p>
            <a:r>
              <a:rPr lang="ar-SA" sz="2400" b="1" dirty="0" smtClean="0">
                <a:effectLst>
                  <a:glow rad="228600">
                    <a:schemeClr val="accent4">
                      <a:satMod val="175000"/>
                      <a:alpha val="40000"/>
                    </a:schemeClr>
                  </a:glow>
                </a:effectLst>
                <a:sym typeface="Wingdings" pitchFamily="2" charset="2"/>
              </a:rPr>
              <a:t>* لعل المسلمين يتعاون على أداء شعائر الإسلام.</a:t>
            </a:r>
            <a:endParaRPr lang="ar-SA"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anim calcmode="lin" valueType="num">
                                      <p:cBhvr>
                                        <p:cTn id="15" dur="500" fill="hold"/>
                                        <p:tgtEl>
                                          <p:spTgt spid="8"/>
                                        </p:tgtEl>
                                        <p:attrNameLst>
                                          <p:attrName>ppt_x</p:attrName>
                                        </p:attrNameLst>
                                      </p:cBhvr>
                                      <p:tavLst>
                                        <p:tav tm="0">
                                          <p:val>
                                            <p:strVal val="#ppt_x"/>
                                          </p:val>
                                        </p:tav>
                                        <p:tav tm="100000">
                                          <p:val>
                                            <p:strVal val="#ppt_x"/>
                                          </p:val>
                                        </p:tav>
                                      </p:tavLst>
                                    </p:anim>
                                    <p:anim calcmode="lin" valueType="num">
                                      <p:cBhvr>
                                        <p:cTn id="16"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anim calcmode="lin" valueType="num">
                                      <p:cBhvr>
                                        <p:cTn id="29" dur="500" fill="hold"/>
                                        <p:tgtEl>
                                          <p:spTgt spid="11"/>
                                        </p:tgtEl>
                                        <p:attrNameLst>
                                          <p:attrName>ppt_x</p:attrName>
                                        </p:attrNameLst>
                                      </p:cBhvr>
                                      <p:tavLst>
                                        <p:tav tm="0">
                                          <p:val>
                                            <p:strVal val="#ppt_x"/>
                                          </p:val>
                                        </p:tav>
                                        <p:tav tm="100000">
                                          <p:val>
                                            <p:strVal val="#ppt_x"/>
                                          </p:val>
                                        </p:tav>
                                      </p:tavLst>
                                    </p:anim>
                                    <p:anim calcmode="lin" valueType="num">
                                      <p:cBhvr>
                                        <p:cTn id="30"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anim calcmode="lin" valueType="num">
                                      <p:cBhvr>
                                        <p:cTn id="36" dur="500" fill="hold"/>
                                        <p:tgtEl>
                                          <p:spTgt spid="12"/>
                                        </p:tgtEl>
                                        <p:attrNameLst>
                                          <p:attrName>ppt_x</p:attrName>
                                        </p:attrNameLst>
                                      </p:cBhvr>
                                      <p:tavLst>
                                        <p:tav tm="0">
                                          <p:val>
                                            <p:strVal val="#ppt_x"/>
                                          </p:val>
                                        </p:tav>
                                        <p:tav tm="100000">
                                          <p:val>
                                            <p:strVal val="#ppt_x"/>
                                          </p:val>
                                        </p:tav>
                                      </p:tavLst>
                                    </p:anim>
                                    <p:anim calcmode="lin" valueType="num">
                                      <p:cBhvr>
                                        <p:cTn id="37" dur="5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anim calcmode="lin" valueType="num">
                                      <p:cBhvr>
                                        <p:cTn id="43" dur="500" fill="hold"/>
                                        <p:tgtEl>
                                          <p:spTgt spid="13"/>
                                        </p:tgtEl>
                                        <p:attrNameLst>
                                          <p:attrName>ppt_x</p:attrName>
                                        </p:attrNameLst>
                                      </p:cBhvr>
                                      <p:tavLst>
                                        <p:tav tm="0">
                                          <p:val>
                                            <p:strVal val="#ppt_x"/>
                                          </p:val>
                                        </p:tav>
                                        <p:tav tm="100000">
                                          <p:val>
                                            <p:strVal val="#ppt_x"/>
                                          </p:val>
                                        </p:tav>
                                      </p:tavLst>
                                    </p:anim>
                                    <p:anim calcmode="lin" valueType="num">
                                      <p:cBhvr>
                                        <p:cTn id="44"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3714744" y="262574"/>
            <a:ext cx="500066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2)أكتب على نمط المثال الأول:</a:t>
            </a:r>
          </a:p>
        </p:txBody>
      </p:sp>
      <p:sp>
        <p:nvSpPr>
          <p:cNvPr id="4" name="مستطيل مستدير الزوايا 3"/>
          <p:cNvSpPr/>
          <p:nvPr/>
        </p:nvSpPr>
        <p:spPr>
          <a:xfrm>
            <a:off x="1643042" y="1000108"/>
            <a:ext cx="6272250" cy="500066"/>
          </a:xfrm>
          <a:prstGeom prst="roundRect">
            <a:avLst/>
          </a:prstGeom>
          <a:ln w="76200"/>
        </p:spPr>
        <p:style>
          <a:lnRef idx="2">
            <a:schemeClr val="accent5"/>
          </a:lnRef>
          <a:fillRef idx="1">
            <a:schemeClr val="lt1"/>
          </a:fillRef>
          <a:effectRef idx="0">
            <a:schemeClr val="accent5"/>
          </a:effectRef>
          <a:fontRef idx="minor">
            <a:schemeClr val="dk1"/>
          </a:fontRef>
        </p:style>
        <p:txBody>
          <a:bodyPr rtlCol="1" anchor="ctr"/>
          <a:lstStyle/>
          <a:p>
            <a:r>
              <a:rPr lang="ar-SA" sz="2400" b="1" dirty="0" smtClean="0">
                <a:solidFill>
                  <a:schemeClr val="tx1"/>
                </a:solidFill>
              </a:rPr>
              <a:t>س:لماذا عاد النبي عليه الصلاة والسلام الأعرابي؟</a:t>
            </a:r>
            <a:endParaRPr lang="ar-SA" sz="2400" b="1" dirty="0">
              <a:solidFill>
                <a:schemeClr val="tx1"/>
              </a:solidFill>
            </a:endParaRPr>
          </a:p>
        </p:txBody>
      </p:sp>
      <p:sp>
        <p:nvSpPr>
          <p:cNvPr id="6" name="مستطيل مستدير الزوايا 5"/>
          <p:cNvSpPr/>
          <p:nvPr/>
        </p:nvSpPr>
        <p:spPr>
          <a:xfrm>
            <a:off x="1071538" y="1643050"/>
            <a:ext cx="6272250" cy="500066"/>
          </a:xfrm>
          <a:prstGeom prst="roundRect">
            <a:avLst/>
          </a:prstGeom>
          <a:ln w="76200"/>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solidFill>
                  <a:schemeClr val="tx1"/>
                </a:solidFill>
              </a:rPr>
              <a:t>ج:عاد النبي عليه الصلاة والسلام </a:t>
            </a:r>
            <a:r>
              <a:rPr lang="ar-SA" sz="2800" b="1" dirty="0" smtClean="0">
                <a:solidFill>
                  <a:srgbClr val="C00000"/>
                </a:solidFill>
              </a:rPr>
              <a:t>مواساة وتشجيعاً</a:t>
            </a:r>
            <a:endParaRPr lang="ar-SA" sz="2400" b="1" dirty="0">
              <a:solidFill>
                <a:srgbClr val="C00000"/>
              </a:solidFill>
            </a:endParaRPr>
          </a:p>
        </p:txBody>
      </p:sp>
      <p:sp>
        <p:nvSpPr>
          <p:cNvPr id="7" name="مستطيل مستدير الزوايا 6"/>
          <p:cNvSpPr/>
          <p:nvPr/>
        </p:nvSpPr>
        <p:spPr>
          <a:xfrm>
            <a:off x="1643042" y="2428868"/>
            <a:ext cx="6272250" cy="500066"/>
          </a:xfrm>
          <a:prstGeom prst="roundRect">
            <a:avLst/>
          </a:prstGeom>
          <a:ln w="76200"/>
        </p:spPr>
        <p:style>
          <a:lnRef idx="2">
            <a:schemeClr val="accent5"/>
          </a:lnRef>
          <a:fillRef idx="1">
            <a:schemeClr val="lt1"/>
          </a:fillRef>
          <a:effectRef idx="0">
            <a:schemeClr val="accent5"/>
          </a:effectRef>
          <a:fontRef idx="minor">
            <a:schemeClr val="dk1"/>
          </a:fontRef>
        </p:style>
        <p:txBody>
          <a:bodyPr rtlCol="1" anchor="ctr"/>
          <a:lstStyle/>
          <a:p>
            <a:r>
              <a:rPr lang="ar-SA" sz="2400" b="1" dirty="0" smtClean="0">
                <a:solidFill>
                  <a:schemeClr val="tx1"/>
                </a:solidFill>
              </a:rPr>
              <a:t>س:لماذا نحرص على مساعدة الجيران؟</a:t>
            </a:r>
            <a:endParaRPr lang="ar-SA" sz="2400" b="1" dirty="0">
              <a:solidFill>
                <a:schemeClr val="tx1"/>
              </a:solidFill>
            </a:endParaRPr>
          </a:p>
        </p:txBody>
      </p:sp>
      <p:sp>
        <p:nvSpPr>
          <p:cNvPr id="8" name="مستطيل مستدير الزوايا 7"/>
          <p:cNvSpPr/>
          <p:nvPr/>
        </p:nvSpPr>
        <p:spPr>
          <a:xfrm>
            <a:off x="1071538" y="3071810"/>
            <a:ext cx="6272250" cy="500066"/>
          </a:xfrm>
          <a:prstGeom prst="roundRect">
            <a:avLst/>
          </a:prstGeom>
          <a:ln w="76200"/>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solidFill>
                  <a:schemeClr val="tx1"/>
                </a:solidFill>
              </a:rPr>
              <a:t>ج:نحرص على مساعدة الجيران</a:t>
            </a:r>
            <a:r>
              <a:rPr lang="ar-SA" sz="2400" b="1" dirty="0" smtClean="0">
                <a:solidFill>
                  <a:schemeClr val="bg2">
                    <a:lumMod val="90000"/>
                  </a:schemeClr>
                </a:solidFill>
              </a:rPr>
              <a:t>......................</a:t>
            </a:r>
            <a:endParaRPr lang="ar-SA" sz="2400" b="1" dirty="0">
              <a:solidFill>
                <a:schemeClr val="bg2">
                  <a:lumMod val="90000"/>
                </a:schemeClr>
              </a:solidFill>
            </a:endParaRPr>
          </a:p>
        </p:txBody>
      </p:sp>
      <p:sp>
        <p:nvSpPr>
          <p:cNvPr id="9" name="مستطيل مستدير الزوايا 8"/>
          <p:cNvSpPr/>
          <p:nvPr/>
        </p:nvSpPr>
        <p:spPr>
          <a:xfrm>
            <a:off x="1657336" y="3786190"/>
            <a:ext cx="6272250" cy="500066"/>
          </a:xfrm>
          <a:prstGeom prst="roundRect">
            <a:avLst/>
          </a:prstGeom>
          <a:ln w="76200"/>
        </p:spPr>
        <p:style>
          <a:lnRef idx="2">
            <a:schemeClr val="accent5"/>
          </a:lnRef>
          <a:fillRef idx="1">
            <a:schemeClr val="lt1"/>
          </a:fillRef>
          <a:effectRef idx="0">
            <a:schemeClr val="accent5"/>
          </a:effectRef>
          <a:fontRef idx="minor">
            <a:schemeClr val="dk1"/>
          </a:fontRef>
        </p:style>
        <p:txBody>
          <a:bodyPr rtlCol="1" anchor="ctr"/>
          <a:lstStyle/>
          <a:p>
            <a:r>
              <a:rPr lang="ar-SA" sz="2400" b="1" dirty="0" smtClean="0">
                <a:solidFill>
                  <a:schemeClr val="tx1"/>
                </a:solidFill>
              </a:rPr>
              <a:t>س:لماذا نهتم بتنظيم الوقت؟</a:t>
            </a:r>
            <a:endParaRPr lang="ar-SA" sz="2400" b="1" dirty="0">
              <a:solidFill>
                <a:schemeClr val="tx1"/>
              </a:solidFill>
            </a:endParaRPr>
          </a:p>
        </p:txBody>
      </p:sp>
      <p:sp>
        <p:nvSpPr>
          <p:cNvPr id="10" name="مستطيل مستدير الزوايا 9"/>
          <p:cNvSpPr/>
          <p:nvPr/>
        </p:nvSpPr>
        <p:spPr>
          <a:xfrm>
            <a:off x="1085832" y="4429132"/>
            <a:ext cx="6272250" cy="500066"/>
          </a:xfrm>
          <a:prstGeom prst="roundRect">
            <a:avLst/>
          </a:prstGeom>
          <a:ln w="76200"/>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solidFill>
                  <a:schemeClr val="tx1"/>
                </a:solidFill>
              </a:rPr>
              <a:t>ج:</a:t>
            </a:r>
            <a:r>
              <a:rPr lang="ar-SA" sz="2400" b="1" dirty="0" smtClean="0">
                <a:solidFill>
                  <a:schemeClr val="bg2">
                    <a:lumMod val="90000"/>
                  </a:schemeClr>
                </a:solidFill>
              </a:rPr>
              <a:t>.......................</a:t>
            </a:r>
          </a:p>
        </p:txBody>
      </p:sp>
      <p:sp>
        <p:nvSpPr>
          <p:cNvPr id="11" name="مربع نص 10"/>
          <p:cNvSpPr txBox="1"/>
          <p:nvPr/>
        </p:nvSpPr>
        <p:spPr>
          <a:xfrm>
            <a:off x="1785918" y="3058539"/>
            <a:ext cx="2286016" cy="584775"/>
          </a:xfrm>
          <a:prstGeom prst="rect">
            <a:avLst/>
          </a:prstGeom>
          <a:noFill/>
        </p:spPr>
        <p:txBody>
          <a:bodyPr wrap="square" rtlCol="1">
            <a:spAutoFit/>
          </a:bodyPr>
          <a:lstStyle/>
          <a:p>
            <a:pPr algn="ctr"/>
            <a:r>
              <a:rPr lang="ar-SA" sz="3200" b="1" dirty="0" smtClean="0">
                <a:solidFill>
                  <a:srgbClr val="C00000"/>
                </a:solidFill>
              </a:rPr>
              <a:t>رغبة في الأجر</a:t>
            </a:r>
            <a:endParaRPr lang="ar-SA" sz="3200" b="1" dirty="0">
              <a:solidFill>
                <a:srgbClr val="C00000"/>
              </a:solidFill>
            </a:endParaRPr>
          </a:p>
        </p:txBody>
      </p:sp>
      <p:sp>
        <p:nvSpPr>
          <p:cNvPr id="12" name="مربع نص 11"/>
          <p:cNvSpPr txBox="1"/>
          <p:nvPr/>
        </p:nvSpPr>
        <p:spPr>
          <a:xfrm>
            <a:off x="4214810" y="4415861"/>
            <a:ext cx="3000396" cy="584775"/>
          </a:xfrm>
          <a:prstGeom prst="rect">
            <a:avLst/>
          </a:prstGeom>
          <a:noFill/>
        </p:spPr>
        <p:txBody>
          <a:bodyPr wrap="square" rtlCol="1">
            <a:spAutoFit/>
          </a:bodyPr>
          <a:lstStyle/>
          <a:p>
            <a:pPr algn="ctr"/>
            <a:r>
              <a:rPr lang="ar-SA" sz="3200" b="1" dirty="0" smtClean="0">
                <a:solidFill>
                  <a:srgbClr val="C00000"/>
                </a:solidFill>
              </a:rPr>
              <a:t>تقديراً مني لقيمته</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diamond(in)">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diamond(in)">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1071538" y="97673"/>
            <a:ext cx="6429420" cy="830997"/>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أحاكي الجمل الواردة في نصوص الوحدة مع التنبه إلى مفهوم الترجي الوارد فيها:</a:t>
            </a:r>
          </a:p>
        </p:txBody>
      </p:sp>
      <p:sp>
        <p:nvSpPr>
          <p:cNvPr id="4" name="شكل بيضاوي 3"/>
          <p:cNvSpPr/>
          <p:nvPr/>
        </p:nvSpPr>
        <p:spPr>
          <a:xfrm>
            <a:off x="7500958"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5" name="مخطط انسيابي: معالجة متعاقبة 4"/>
          <p:cNvSpPr/>
          <p:nvPr/>
        </p:nvSpPr>
        <p:spPr>
          <a:xfrm>
            <a:off x="1571604" y="1071546"/>
            <a:ext cx="6643734" cy="642942"/>
          </a:xfrm>
          <a:prstGeom prst="flowChartAlternateProcess">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lin ang="8100000" scaled="1"/>
            <a:tileRect/>
          </a:gradFill>
          <a:effectLst>
            <a:outerShdw blurRad="40000" dist="20000" dir="5400000" rotWithShape="0">
              <a:srgbClr val="000000">
                <a:alpha val="38000"/>
              </a:srgbClr>
            </a:outerShdw>
            <a:softEdge rad="63500"/>
          </a:effectLst>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200" b="1" dirty="0" smtClean="0">
                <a:solidFill>
                  <a:srgbClr val="C00000"/>
                </a:solidFill>
              </a:rPr>
              <a:t>لعل الصعاب </a:t>
            </a:r>
            <a:r>
              <a:rPr lang="ar-SA" sz="3200" b="1" dirty="0" smtClean="0"/>
              <a:t>والعقبات </a:t>
            </a:r>
            <a:r>
              <a:rPr lang="ar-SA" sz="3200" b="1" dirty="0" smtClean="0">
                <a:solidFill>
                  <a:srgbClr val="C00000"/>
                </a:solidFill>
              </a:rPr>
              <a:t>هينة</a:t>
            </a:r>
            <a:endParaRPr lang="ar-SA" sz="3200" b="1" dirty="0">
              <a:solidFill>
                <a:srgbClr val="C00000"/>
              </a:solidFill>
            </a:endParaRPr>
          </a:p>
        </p:txBody>
      </p:sp>
      <p:sp>
        <p:nvSpPr>
          <p:cNvPr id="6" name="مخطط انسيابي: معالجة متعاقبة 5"/>
          <p:cNvSpPr/>
          <p:nvPr/>
        </p:nvSpPr>
        <p:spPr>
          <a:xfrm>
            <a:off x="928662" y="1785926"/>
            <a:ext cx="6643734" cy="642942"/>
          </a:xfrm>
          <a:prstGeom prst="flowChartAlternateProcess">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lin ang="5400000" scaled="1"/>
            <a:tileRect/>
          </a:gradFill>
          <a:effectLst>
            <a:outerShdw blurRad="40000" dist="20000" dir="5400000" rotWithShape="0">
              <a:srgbClr val="000000">
                <a:alpha val="38000"/>
              </a:srgbClr>
            </a:outerShdw>
            <a:softEdge rad="63500"/>
          </a:effectLst>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200" b="1" dirty="0" smtClean="0">
                <a:solidFill>
                  <a:srgbClr val="C00000"/>
                </a:solidFill>
              </a:rPr>
              <a:t>لعل</a:t>
            </a:r>
            <a:r>
              <a:rPr lang="ar-SA" dirty="0" smtClean="0"/>
              <a:t> </a:t>
            </a:r>
            <a:r>
              <a:rPr lang="ar-SA" sz="2800" dirty="0" smtClean="0"/>
              <a:t>..........</a:t>
            </a:r>
            <a:r>
              <a:rPr lang="ar-SA" sz="3200" b="1" dirty="0" smtClean="0">
                <a:solidFill>
                  <a:srgbClr val="C00000"/>
                </a:solidFill>
              </a:rPr>
              <a:t>يدركون</a:t>
            </a:r>
            <a:r>
              <a:rPr lang="ar-SA" sz="2800" dirty="0" smtClean="0"/>
              <a:t>......................</a:t>
            </a:r>
            <a:r>
              <a:rPr lang="ar-SA" dirty="0" smtClean="0"/>
              <a:t>.</a:t>
            </a:r>
            <a:endParaRPr lang="ar-SA" dirty="0"/>
          </a:p>
        </p:txBody>
      </p:sp>
      <p:sp>
        <p:nvSpPr>
          <p:cNvPr id="7" name="مخطط انسيابي: معالجة متعاقبة 6"/>
          <p:cNvSpPr/>
          <p:nvPr/>
        </p:nvSpPr>
        <p:spPr>
          <a:xfrm>
            <a:off x="1285852" y="2500306"/>
            <a:ext cx="6643734" cy="642942"/>
          </a:xfrm>
          <a:prstGeom prst="flowChartAlternateProcess">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path path="circle">
              <a:fillToRect l="50000" t="50000" r="50000" b="50000"/>
            </a:path>
            <a:tileRect/>
          </a:gradFill>
          <a:effectLst>
            <a:outerShdw blurRad="40000" dist="20000" dir="5400000" rotWithShape="0">
              <a:srgbClr val="000000">
                <a:alpha val="38000"/>
              </a:srgbClr>
            </a:outerShdw>
            <a:softEdge rad="63500"/>
          </a:effectLst>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200" b="1" dirty="0" smtClean="0">
                <a:solidFill>
                  <a:srgbClr val="C00000"/>
                </a:solidFill>
              </a:rPr>
              <a:t>لعل</a:t>
            </a:r>
            <a:r>
              <a:rPr lang="ar-SA" sz="2800" dirty="0" smtClean="0"/>
              <a:t>............................................</a:t>
            </a:r>
          </a:p>
        </p:txBody>
      </p:sp>
      <p:sp>
        <p:nvSpPr>
          <p:cNvPr id="8" name="مخطط انسيابي: معالجة متعاقبة 7"/>
          <p:cNvSpPr/>
          <p:nvPr/>
        </p:nvSpPr>
        <p:spPr>
          <a:xfrm>
            <a:off x="714348" y="3143248"/>
            <a:ext cx="6643734" cy="642942"/>
          </a:xfrm>
          <a:prstGeom prst="flowChartAlternateProcess">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lin ang="18900000" scaled="1"/>
            <a:tileRect/>
          </a:gradFill>
          <a:effectLst>
            <a:outerShdw blurRad="40000" dist="20000" dir="5400000" rotWithShape="0">
              <a:srgbClr val="000000">
                <a:alpha val="38000"/>
              </a:srgbClr>
            </a:outerShdw>
            <a:softEdge rad="63500"/>
          </a:effectLst>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dirty="0" smtClean="0"/>
              <a:t>.......................................................</a:t>
            </a:r>
          </a:p>
        </p:txBody>
      </p:sp>
      <p:sp>
        <p:nvSpPr>
          <p:cNvPr id="9" name="مخطط انسيابي: معالجة متعاقبة 8"/>
          <p:cNvSpPr/>
          <p:nvPr/>
        </p:nvSpPr>
        <p:spPr>
          <a:xfrm>
            <a:off x="1428728" y="3786190"/>
            <a:ext cx="6643734" cy="642942"/>
          </a:xfrm>
          <a:prstGeom prst="flowChartAlternateProcess">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path path="circle">
              <a:fillToRect r="100000" b="100000"/>
            </a:path>
            <a:tileRect l="-100000" t="-100000"/>
          </a:gradFill>
          <a:effectLst>
            <a:outerShdw blurRad="40000" dist="20000" dir="5400000" rotWithShape="0">
              <a:srgbClr val="000000">
                <a:alpha val="38000"/>
              </a:srgbClr>
            </a:outerShdw>
            <a:softEdge rad="63500"/>
          </a:effectLst>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200" b="1" dirty="0" smtClean="0">
                <a:solidFill>
                  <a:srgbClr val="C00000"/>
                </a:solidFill>
              </a:rPr>
              <a:t>عسى</a:t>
            </a:r>
            <a:r>
              <a:rPr lang="ar-SA" dirty="0" smtClean="0"/>
              <a:t> </a:t>
            </a:r>
            <a:r>
              <a:rPr lang="ar-SA" sz="3200" b="1" dirty="0" smtClean="0"/>
              <a:t>الشباب أن يحققوا المؤمل منهم</a:t>
            </a:r>
          </a:p>
        </p:txBody>
      </p:sp>
      <p:sp>
        <p:nvSpPr>
          <p:cNvPr id="10" name="مخطط انسيابي: معالجة متعاقبة 9"/>
          <p:cNvSpPr/>
          <p:nvPr/>
        </p:nvSpPr>
        <p:spPr>
          <a:xfrm>
            <a:off x="785786" y="4429132"/>
            <a:ext cx="6643734" cy="642942"/>
          </a:xfrm>
          <a:prstGeom prst="flowChartAlternateProcess">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lin ang="2700000" scaled="1"/>
            <a:tileRect/>
          </a:gradFill>
          <a:effectLst>
            <a:outerShdw blurRad="40000" dist="20000" dir="5400000" rotWithShape="0">
              <a:srgbClr val="000000">
                <a:alpha val="38000"/>
              </a:srgbClr>
            </a:outerShdw>
            <a:softEdge rad="63500"/>
          </a:effectLst>
        </p:spPr>
        <p:style>
          <a:lnRef idx="1">
            <a:schemeClr val="accent4"/>
          </a:lnRef>
          <a:fillRef idx="2">
            <a:schemeClr val="accent4"/>
          </a:fillRef>
          <a:effectRef idx="1">
            <a:schemeClr val="accent4"/>
          </a:effectRef>
          <a:fontRef idx="minor">
            <a:schemeClr val="dk1"/>
          </a:fontRef>
        </p:style>
        <p:txBody>
          <a:bodyPr rtlCol="1" anchor="ctr"/>
          <a:lstStyle/>
          <a:p>
            <a:r>
              <a:rPr lang="ar-SA" sz="3200" b="1" dirty="0" smtClean="0">
                <a:solidFill>
                  <a:srgbClr val="C00000"/>
                </a:solidFill>
              </a:rPr>
              <a:t>عسى</a:t>
            </a:r>
            <a:r>
              <a:rPr lang="ar-SA" sz="2800" dirty="0" smtClean="0"/>
              <a:t>..................................</a:t>
            </a:r>
          </a:p>
        </p:txBody>
      </p:sp>
      <p:sp>
        <p:nvSpPr>
          <p:cNvPr id="11" name="مخطط انسيابي: معالجة متعاقبة 10"/>
          <p:cNvSpPr/>
          <p:nvPr/>
        </p:nvSpPr>
        <p:spPr>
          <a:xfrm>
            <a:off x="1214414" y="5214950"/>
            <a:ext cx="6643734" cy="642942"/>
          </a:xfrm>
          <a:prstGeom prst="flowChartAlternateProcess">
            <a:avLst/>
          </a:prstGeom>
          <a:gradFill flip="none" rotWithShape="1">
            <a:gsLst>
              <a:gs pos="0">
                <a:srgbClr val="CC00CC">
                  <a:tint val="66000"/>
                  <a:satMod val="160000"/>
                </a:srgbClr>
              </a:gs>
              <a:gs pos="50000">
                <a:srgbClr val="CC00CC">
                  <a:tint val="44500"/>
                  <a:satMod val="160000"/>
                </a:srgbClr>
              </a:gs>
              <a:gs pos="100000">
                <a:srgbClr val="CC00CC">
                  <a:tint val="23500"/>
                  <a:satMod val="160000"/>
                </a:srgbClr>
              </a:gs>
            </a:gsLst>
            <a:lin ang="8100000" scaled="1"/>
            <a:tileRect/>
          </a:gradFill>
          <a:effectLst>
            <a:outerShdw blurRad="40000" dist="20000" dir="5400000" rotWithShape="0">
              <a:srgbClr val="000000">
                <a:alpha val="38000"/>
              </a:srgbClr>
            </a:outerShdw>
            <a:softEdge rad="63500"/>
          </a:effectLst>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dirty="0" smtClean="0"/>
              <a:t>.......................................................</a:t>
            </a:r>
          </a:p>
        </p:txBody>
      </p:sp>
      <p:sp>
        <p:nvSpPr>
          <p:cNvPr id="12" name="مربع نص 11"/>
          <p:cNvSpPr txBox="1"/>
          <p:nvPr/>
        </p:nvSpPr>
        <p:spPr>
          <a:xfrm>
            <a:off x="4857752" y="1844093"/>
            <a:ext cx="1571636" cy="584775"/>
          </a:xfrm>
          <a:prstGeom prst="rect">
            <a:avLst/>
          </a:prstGeom>
          <a:noFill/>
        </p:spPr>
        <p:txBody>
          <a:bodyPr wrap="square" rtlCol="1">
            <a:spAutoFit/>
          </a:bodyPr>
          <a:lstStyle/>
          <a:p>
            <a:pPr algn="ctr"/>
            <a:r>
              <a:rPr lang="ar-SA" sz="3200" b="1" dirty="0" smtClean="0">
                <a:solidFill>
                  <a:schemeClr val="tx2">
                    <a:lumMod val="50000"/>
                  </a:schemeClr>
                </a:solidFill>
              </a:rPr>
              <a:t>الشباب</a:t>
            </a:r>
            <a:endParaRPr lang="ar-SA" b="1" dirty="0">
              <a:solidFill>
                <a:schemeClr val="tx2">
                  <a:lumMod val="50000"/>
                </a:schemeClr>
              </a:solidFill>
            </a:endParaRPr>
          </a:p>
        </p:txBody>
      </p:sp>
      <p:sp>
        <p:nvSpPr>
          <p:cNvPr id="13" name="مربع نص 12"/>
          <p:cNvSpPr txBox="1"/>
          <p:nvPr/>
        </p:nvSpPr>
        <p:spPr>
          <a:xfrm>
            <a:off x="1714480" y="1857364"/>
            <a:ext cx="2643206" cy="584775"/>
          </a:xfrm>
          <a:prstGeom prst="rect">
            <a:avLst/>
          </a:prstGeom>
          <a:noFill/>
        </p:spPr>
        <p:txBody>
          <a:bodyPr wrap="square" rtlCol="1">
            <a:spAutoFit/>
          </a:bodyPr>
          <a:lstStyle/>
          <a:p>
            <a:pPr algn="ctr"/>
            <a:r>
              <a:rPr lang="ar-SA" sz="3200" b="1" dirty="0" smtClean="0">
                <a:solidFill>
                  <a:schemeClr val="tx2">
                    <a:lumMod val="50000"/>
                  </a:schemeClr>
                </a:solidFill>
              </a:rPr>
              <a:t>أهمية الوقت</a:t>
            </a:r>
            <a:endParaRPr lang="ar-SA" b="1" dirty="0">
              <a:solidFill>
                <a:schemeClr val="tx2">
                  <a:lumMod val="50000"/>
                </a:schemeClr>
              </a:solidFill>
            </a:endParaRPr>
          </a:p>
        </p:txBody>
      </p:sp>
      <p:sp>
        <p:nvSpPr>
          <p:cNvPr id="14" name="مربع نص 13"/>
          <p:cNvSpPr txBox="1"/>
          <p:nvPr/>
        </p:nvSpPr>
        <p:spPr>
          <a:xfrm>
            <a:off x="2428860" y="2558473"/>
            <a:ext cx="4214842" cy="584775"/>
          </a:xfrm>
          <a:prstGeom prst="rect">
            <a:avLst/>
          </a:prstGeom>
          <a:noFill/>
        </p:spPr>
        <p:txBody>
          <a:bodyPr wrap="square" rtlCol="1">
            <a:spAutoFit/>
          </a:bodyPr>
          <a:lstStyle/>
          <a:p>
            <a:pPr algn="ctr"/>
            <a:r>
              <a:rPr lang="ar-SA" sz="3200" b="1" dirty="0" smtClean="0">
                <a:solidFill>
                  <a:schemeClr val="tx2">
                    <a:lumMod val="50000"/>
                  </a:schemeClr>
                </a:solidFill>
              </a:rPr>
              <a:t>التلاميذ يجدون في المذاكرة</a:t>
            </a:r>
            <a:endParaRPr lang="ar-SA" b="1" dirty="0">
              <a:solidFill>
                <a:schemeClr val="tx2">
                  <a:lumMod val="50000"/>
                </a:schemeClr>
              </a:solidFill>
            </a:endParaRPr>
          </a:p>
        </p:txBody>
      </p:sp>
      <p:sp>
        <p:nvSpPr>
          <p:cNvPr id="15" name="مربع نص 14"/>
          <p:cNvSpPr txBox="1"/>
          <p:nvPr/>
        </p:nvSpPr>
        <p:spPr>
          <a:xfrm>
            <a:off x="1714480" y="3143248"/>
            <a:ext cx="4929222" cy="584775"/>
          </a:xfrm>
          <a:prstGeom prst="rect">
            <a:avLst/>
          </a:prstGeom>
          <a:noFill/>
        </p:spPr>
        <p:txBody>
          <a:bodyPr wrap="square" rtlCol="1">
            <a:spAutoFit/>
          </a:bodyPr>
          <a:lstStyle/>
          <a:p>
            <a:pPr algn="ctr"/>
            <a:r>
              <a:rPr lang="ar-SA" sz="3200" b="1" dirty="0" smtClean="0">
                <a:solidFill>
                  <a:schemeClr val="tx2">
                    <a:lumMod val="50000"/>
                  </a:schemeClr>
                </a:solidFill>
              </a:rPr>
              <a:t>لعل الشباب يدافعون عن الوطن</a:t>
            </a:r>
            <a:endParaRPr lang="ar-SA" b="1" dirty="0">
              <a:solidFill>
                <a:schemeClr val="tx2">
                  <a:lumMod val="50000"/>
                </a:schemeClr>
              </a:solidFill>
            </a:endParaRPr>
          </a:p>
        </p:txBody>
      </p:sp>
      <p:sp>
        <p:nvSpPr>
          <p:cNvPr id="16" name="مربع نص 15"/>
          <p:cNvSpPr txBox="1"/>
          <p:nvPr/>
        </p:nvSpPr>
        <p:spPr>
          <a:xfrm>
            <a:off x="1285852" y="4487299"/>
            <a:ext cx="5500726" cy="584775"/>
          </a:xfrm>
          <a:prstGeom prst="rect">
            <a:avLst/>
          </a:prstGeom>
          <a:noFill/>
        </p:spPr>
        <p:txBody>
          <a:bodyPr wrap="square" rtlCol="1">
            <a:spAutoFit/>
          </a:bodyPr>
          <a:lstStyle/>
          <a:p>
            <a:pPr algn="ctr"/>
            <a:r>
              <a:rPr lang="ar-SA" sz="3200" b="1" dirty="0" smtClean="0">
                <a:solidFill>
                  <a:schemeClr val="tx2">
                    <a:lumMod val="50000"/>
                  </a:schemeClr>
                </a:solidFill>
              </a:rPr>
              <a:t>الشباب يحرصون على مرفقات الوطن</a:t>
            </a:r>
            <a:endParaRPr lang="ar-SA" b="1" dirty="0">
              <a:solidFill>
                <a:schemeClr val="tx2">
                  <a:lumMod val="50000"/>
                </a:schemeClr>
              </a:solidFill>
            </a:endParaRPr>
          </a:p>
        </p:txBody>
      </p:sp>
      <p:sp>
        <p:nvSpPr>
          <p:cNvPr id="17" name="مربع نص 16"/>
          <p:cNvSpPr txBox="1"/>
          <p:nvPr/>
        </p:nvSpPr>
        <p:spPr>
          <a:xfrm>
            <a:off x="1714480" y="5273117"/>
            <a:ext cx="5715040" cy="584775"/>
          </a:xfrm>
          <a:prstGeom prst="rect">
            <a:avLst/>
          </a:prstGeom>
          <a:noFill/>
        </p:spPr>
        <p:txBody>
          <a:bodyPr wrap="square" rtlCol="1">
            <a:spAutoFit/>
          </a:bodyPr>
          <a:lstStyle/>
          <a:p>
            <a:pPr algn="ctr"/>
            <a:r>
              <a:rPr lang="ar-SA" sz="3200" b="1" dirty="0" smtClean="0">
                <a:solidFill>
                  <a:schemeClr val="tx2">
                    <a:lumMod val="50000"/>
                  </a:schemeClr>
                </a:solidFill>
              </a:rPr>
              <a:t>عسى الشباب أن يعملوا من أجل مصلحتهم</a:t>
            </a:r>
            <a:endParaRPr lang="ar-SA" b="1" dirty="0">
              <a:solidFill>
                <a:schemeClr val="tx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32"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circle(out)">
                                      <p:cBhvr>
                                        <p:cTn id="13" dur="500"/>
                                        <p:tgtEl>
                                          <p:spTgt spid="1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32" fill="hold" nodeType="click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circle(out)">
                                      <p:cBhvr>
                                        <p:cTn id="18" dur="500"/>
                                        <p:tgtEl>
                                          <p:spTgt spid="1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32"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circle(out)">
                                      <p:cBhvr>
                                        <p:cTn id="23" dur="500"/>
                                        <p:tgtEl>
                                          <p:spTgt spid="1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32" fill="hold" nodeType="clickEffect">
                                  <p:stCondLst>
                                    <p:cond delay="0"/>
                                  </p:stCondLst>
                                  <p:childTnLst>
                                    <p:set>
                                      <p:cBhvr>
                                        <p:cTn id="27" dur="1" fill="hold">
                                          <p:stCondLst>
                                            <p:cond delay="0"/>
                                          </p:stCondLst>
                                        </p:cTn>
                                        <p:tgtEl>
                                          <p:spTgt spid="15">
                                            <p:txEl>
                                              <p:pRg st="0" end="0"/>
                                            </p:txEl>
                                          </p:spTgt>
                                        </p:tgtEl>
                                        <p:attrNameLst>
                                          <p:attrName>style.visibility</p:attrName>
                                        </p:attrNameLst>
                                      </p:cBhvr>
                                      <p:to>
                                        <p:strVal val="visible"/>
                                      </p:to>
                                    </p:set>
                                    <p:animEffect transition="in" filter="circle(out)">
                                      <p:cBhvr>
                                        <p:cTn id="28" dur="500"/>
                                        <p:tgtEl>
                                          <p:spTgt spid="1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32" fill="hold" nodeType="clickEffect">
                                  <p:stCondLst>
                                    <p:cond delay="0"/>
                                  </p:stCondLst>
                                  <p:childTnLst>
                                    <p:set>
                                      <p:cBhvr>
                                        <p:cTn id="32" dur="1" fill="hold">
                                          <p:stCondLst>
                                            <p:cond delay="0"/>
                                          </p:stCondLst>
                                        </p:cTn>
                                        <p:tgtEl>
                                          <p:spTgt spid="16">
                                            <p:txEl>
                                              <p:pRg st="0" end="0"/>
                                            </p:txEl>
                                          </p:spTgt>
                                        </p:tgtEl>
                                        <p:attrNameLst>
                                          <p:attrName>style.visibility</p:attrName>
                                        </p:attrNameLst>
                                      </p:cBhvr>
                                      <p:to>
                                        <p:strVal val="visible"/>
                                      </p:to>
                                    </p:set>
                                    <p:animEffect transition="in" filter="circle(out)">
                                      <p:cBhvr>
                                        <p:cTn id="33" dur="500"/>
                                        <p:tgtEl>
                                          <p:spTgt spid="16">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32" fill="hold" nodeType="clickEffect">
                                  <p:stCondLst>
                                    <p:cond delay="0"/>
                                  </p:stCondLst>
                                  <p:childTnLst>
                                    <p:set>
                                      <p:cBhvr>
                                        <p:cTn id="37" dur="1" fill="hold">
                                          <p:stCondLst>
                                            <p:cond delay="0"/>
                                          </p:stCondLst>
                                        </p:cTn>
                                        <p:tgtEl>
                                          <p:spTgt spid="17">
                                            <p:txEl>
                                              <p:pRg st="0" end="0"/>
                                            </p:txEl>
                                          </p:spTgt>
                                        </p:tgtEl>
                                        <p:attrNameLst>
                                          <p:attrName>style.visibility</p:attrName>
                                        </p:attrNameLst>
                                      </p:cBhvr>
                                      <p:to>
                                        <p:strVal val="visible"/>
                                      </p:to>
                                    </p:set>
                                    <p:animEffect transition="in" filter="circle(out)">
                                      <p:cBhvr>
                                        <p:cTn id="38"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3857620" y="181253"/>
            <a:ext cx="3643338"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أكمل الفراغات في الشكل التالي:</a:t>
            </a:r>
          </a:p>
        </p:txBody>
      </p:sp>
      <p:sp>
        <p:nvSpPr>
          <p:cNvPr id="4" name="شكل بيضاوي 3"/>
          <p:cNvSpPr/>
          <p:nvPr/>
        </p:nvSpPr>
        <p:spPr>
          <a:xfrm>
            <a:off x="7500958" y="214290"/>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5" name="مستطيل مستدير الزوايا 4"/>
          <p:cNvSpPr/>
          <p:nvPr/>
        </p:nvSpPr>
        <p:spPr>
          <a:xfrm>
            <a:off x="2786050" y="285728"/>
            <a:ext cx="1214446" cy="642942"/>
          </a:xfrm>
          <a:prstGeom prst="round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الترجي</a:t>
            </a:r>
            <a:endParaRPr lang="ar-SA" sz="2400" b="1" dirty="0">
              <a:solidFill>
                <a:schemeClr val="tx1"/>
              </a:solidFill>
            </a:endParaRPr>
          </a:p>
        </p:txBody>
      </p:sp>
      <p:sp>
        <p:nvSpPr>
          <p:cNvPr id="6" name="مستطيل مستدير الزوايا 5"/>
          <p:cNvSpPr/>
          <p:nvPr/>
        </p:nvSpPr>
        <p:spPr>
          <a:xfrm>
            <a:off x="357158" y="1071546"/>
            <a:ext cx="2786082" cy="642942"/>
          </a:xfrm>
          <a:prstGeom prst="round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lumMod val="75000"/>
                    <a:lumOff val="25000"/>
                  </a:schemeClr>
                </a:solidFill>
              </a:rPr>
              <a:t>.........</a:t>
            </a:r>
            <a:r>
              <a:rPr lang="ar-SA" sz="2400" b="1" dirty="0" smtClean="0">
                <a:solidFill>
                  <a:schemeClr val="tx1"/>
                </a:solidFill>
              </a:rPr>
              <a:t>و</a:t>
            </a:r>
            <a:r>
              <a:rPr lang="ar-SA" sz="2400" b="1" dirty="0" smtClean="0">
                <a:solidFill>
                  <a:schemeClr val="tx1">
                    <a:lumMod val="75000"/>
                    <a:lumOff val="25000"/>
                  </a:schemeClr>
                </a:solidFill>
              </a:rPr>
              <a:t>..........</a:t>
            </a:r>
          </a:p>
        </p:txBody>
      </p:sp>
      <p:sp>
        <p:nvSpPr>
          <p:cNvPr id="7" name="مستطيل مستدير الزوايا 6"/>
          <p:cNvSpPr/>
          <p:nvPr/>
        </p:nvSpPr>
        <p:spPr>
          <a:xfrm>
            <a:off x="3643306" y="1071546"/>
            <a:ext cx="1357322" cy="642942"/>
          </a:xfrm>
          <a:prstGeom prst="round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أسلوب</a:t>
            </a:r>
            <a:endParaRPr lang="ar-SA" sz="2400" b="1" dirty="0">
              <a:solidFill>
                <a:schemeClr val="tx1"/>
              </a:solidFill>
            </a:endParaRPr>
          </a:p>
        </p:txBody>
      </p:sp>
      <p:sp>
        <p:nvSpPr>
          <p:cNvPr id="8" name="مستطيل مستدير الزوايا 7"/>
          <p:cNvSpPr/>
          <p:nvPr/>
        </p:nvSpPr>
        <p:spPr>
          <a:xfrm>
            <a:off x="285720" y="1857364"/>
            <a:ext cx="7286676" cy="642942"/>
          </a:xfrm>
          <a:prstGeom prst="round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انتظار حصول أمر</a:t>
            </a:r>
            <a:r>
              <a:rPr lang="ar-SA" sz="2400" b="1" dirty="0" smtClean="0">
                <a:solidFill>
                  <a:schemeClr val="tx1">
                    <a:lumMod val="75000"/>
                    <a:lumOff val="25000"/>
                  </a:schemeClr>
                </a:solidFill>
              </a:rPr>
              <a:t>.............</a:t>
            </a:r>
            <a:r>
              <a:rPr lang="ar-SA" sz="2400" b="1" dirty="0" smtClean="0">
                <a:solidFill>
                  <a:schemeClr val="tx1"/>
                </a:solidFill>
              </a:rPr>
              <a:t>وميسور التحقق،ولا يكون إلا في</a:t>
            </a:r>
            <a:r>
              <a:rPr lang="ar-SA" sz="2400" b="1" dirty="0" smtClean="0">
                <a:solidFill>
                  <a:schemeClr val="tx1">
                    <a:lumMod val="75000"/>
                    <a:lumOff val="25000"/>
                  </a:schemeClr>
                </a:solidFill>
              </a:rPr>
              <a:t>............</a:t>
            </a:r>
          </a:p>
        </p:txBody>
      </p:sp>
      <p:sp>
        <p:nvSpPr>
          <p:cNvPr id="9" name="مربع نص 8"/>
          <p:cNvSpPr txBox="1"/>
          <p:nvPr/>
        </p:nvSpPr>
        <p:spPr>
          <a:xfrm>
            <a:off x="4000496" y="642918"/>
            <a:ext cx="642942" cy="461665"/>
          </a:xfrm>
          <a:prstGeom prst="rect">
            <a:avLst/>
          </a:prstGeom>
          <a:noFill/>
        </p:spPr>
        <p:txBody>
          <a:bodyPr wrap="square" rtlCol="1">
            <a:spAutoFit/>
          </a:bodyPr>
          <a:lstStyle/>
          <a:p>
            <a:pPr algn="ctr"/>
            <a:r>
              <a:rPr lang="ar-SA" sz="2400" b="1" dirty="0" smtClean="0"/>
              <a:t>هو</a:t>
            </a:r>
            <a:endParaRPr lang="ar-SA" b="1" dirty="0"/>
          </a:p>
        </p:txBody>
      </p:sp>
      <p:sp>
        <p:nvSpPr>
          <p:cNvPr id="10" name="مربع نص 9"/>
          <p:cNvSpPr txBox="1"/>
          <p:nvPr/>
        </p:nvSpPr>
        <p:spPr>
          <a:xfrm>
            <a:off x="1643042" y="642918"/>
            <a:ext cx="1071570" cy="461665"/>
          </a:xfrm>
          <a:prstGeom prst="rect">
            <a:avLst/>
          </a:prstGeom>
          <a:noFill/>
        </p:spPr>
        <p:txBody>
          <a:bodyPr wrap="square" rtlCol="1">
            <a:spAutoFit/>
          </a:bodyPr>
          <a:lstStyle/>
          <a:p>
            <a:pPr algn="ctr"/>
            <a:r>
              <a:rPr lang="ar-SA" sz="2400" b="1" dirty="0" smtClean="0"/>
              <a:t>أدواته</a:t>
            </a:r>
            <a:endParaRPr lang="ar-SA" b="1" dirty="0"/>
          </a:p>
        </p:txBody>
      </p:sp>
      <p:sp>
        <p:nvSpPr>
          <p:cNvPr id="11" name="مربع نص 10"/>
          <p:cNvSpPr txBox="1"/>
          <p:nvPr/>
        </p:nvSpPr>
        <p:spPr>
          <a:xfrm>
            <a:off x="5357818" y="1357298"/>
            <a:ext cx="1071570" cy="461665"/>
          </a:xfrm>
          <a:prstGeom prst="rect">
            <a:avLst/>
          </a:prstGeom>
          <a:noFill/>
        </p:spPr>
        <p:txBody>
          <a:bodyPr wrap="square" rtlCol="1">
            <a:spAutoFit/>
          </a:bodyPr>
          <a:lstStyle/>
          <a:p>
            <a:pPr algn="ctr"/>
            <a:r>
              <a:rPr lang="ar-SA" sz="2400" b="1" dirty="0" smtClean="0"/>
              <a:t>تعريفه</a:t>
            </a:r>
            <a:endParaRPr lang="ar-SA" b="1" dirty="0"/>
          </a:p>
        </p:txBody>
      </p:sp>
      <p:cxnSp>
        <p:nvCxnSpPr>
          <p:cNvPr id="13" name="رابط كسهم مستقيم 12"/>
          <p:cNvCxnSpPr>
            <a:stCxn id="5" idx="3"/>
          </p:cNvCxnSpPr>
          <p:nvPr/>
        </p:nvCxnSpPr>
        <p:spPr>
          <a:xfrm>
            <a:off x="4000496" y="607199"/>
            <a:ext cx="214314" cy="178595"/>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5" name="رابط كسهم مستقيم 14"/>
          <p:cNvCxnSpPr/>
          <p:nvPr/>
        </p:nvCxnSpPr>
        <p:spPr>
          <a:xfrm rot="10800000" flipV="1">
            <a:off x="2428860" y="571480"/>
            <a:ext cx="285752" cy="14287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0" name="رابط كسهم مستقيم 19"/>
          <p:cNvCxnSpPr/>
          <p:nvPr/>
        </p:nvCxnSpPr>
        <p:spPr>
          <a:xfrm>
            <a:off x="5072066" y="1428736"/>
            <a:ext cx="428628" cy="21431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3" name="مربع نص 22"/>
          <p:cNvSpPr txBox="1"/>
          <p:nvPr/>
        </p:nvSpPr>
        <p:spPr>
          <a:xfrm>
            <a:off x="1643042" y="1071546"/>
            <a:ext cx="1071570" cy="523220"/>
          </a:xfrm>
          <a:prstGeom prst="rect">
            <a:avLst/>
          </a:prstGeom>
          <a:noFill/>
        </p:spPr>
        <p:txBody>
          <a:bodyPr wrap="square" rtlCol="1">
            <a:spAutoFit/>
          </a:bodyPr>
          <a:lstStyle/>
          <a:p>
            <a:pPr algn="ctr"/>
            <a:r>
              <a:rPr lang="ar-SA" sz="2800" b="1" dirty="0" smtClean="0">
                <a:solidFill>
                  <a:srgbClr val="C00000"/>
                </a:solidFill>
              </a:rPr>
              <a:t>لعل</a:t>
            </a:r>
            <a:endParaRPr lang="ar-SA" sz="2000" b="1" dirty="0">
              <a:solidFill>
                <a:srgbClr val="C00000"/>
              </a:solidFill>
            </a:endParaRPr>
          </a:p>
        </p:txBody>
      </p:sp>
      <p:sp>
        <p:nvSpPr>
          <p:cNvPr id="24" name="مربع نص 23"/>
          <p:cNvSpPr txBox="1"/>
          <p:nvPr/>
        </p:nvSpPr>
        <p:spPr>
          <a:xfrm>
            <a:off x="857224" y="1071546"/>
            <a:ext cx="1071570" cy="523220"/>
          </a:xfrm>
          <a:prstGeom prst="rect">
            <a:avLst/>
          </a:prstGeom>
          <a:noFill/>
        </p:spPr>
        <p:txBody>
          <a:bodyPr wrap="square" rtlCol="1">
            <a:spAutoFit/>
          </a:bodyPr>
          <a:lstStyle/>
          <a:p>
            <a:pPr algn="ctr"/>
            <a:r>
              <a:rPr lang="ar-SA" sz="2800" b="1" dirty="0" smtClean="0">
                <a:solidFill>
                  <a:srgbClr val="C00000"/>
                </a:solidFill>
              </a:rPr>
              <a:t>عسى</a:t>
            </a:r>
            <a:endParaRPr lang="ar-SA" sz="2000" b="1" dirty="0">
              <a:solidFill>
                <a:srgbClr val="C00000"/>
              </a:solidFill>
            </a:endParaRPr>
          </a:p>
        </p:txBody>
      </p:sp>
      <p:sp>
        <p:nvSpPr>
          <p:cNvPr id="25" name="مربع نص 24"/>
          <p:cNvSpPr txBox="1"/>
          <p:nvPr/>
        </p:nvSpPr>
        <p:spPr>
          <a:xfrm>
            <a:off x="4572000" y="1834210"/>
            <a:ext cx="1071570" cy="523220"/>
          </a:xfrm>
          <a:prstGeom prst="rect">
            <a:avLst/>
          </a:prstGeom>
          <a:noFill/>
        </p:spPr>
        <p:txBody>
          <a:bodyPr wrap="square" rtlCol="1">
            <a:spAutoFit/>
          </a:bodyPr>
          <a:lstStyle/>
          <a:p>
            <a:pPr algn="ctr"/>
            <a:r>
              <a:rPr lang="ar-SA" sz="2800" b="1" dirty="0" smtClean="0">
                <a:solidFill>
                  <a:srgbClr val="C00000"/>
                </a:solidFill>
              </a:rPr>
              <a:t>محبوب</a:t>
            </a:r>
            <a:endParaRPr lang="ar-SA" sz="2000" b="1" dirty="0">
              <a:solidFill>
                <a:srgbClr val="C00000"/>
              </a:solidFill>
            </a:endParaRPr>
          </a:p>
        </p:txBody>
      </p:sp>
      <p:sp>
        <p:nvSpPr>
          <p:cNvPr id="26" name="مربع نص 25"/>
          <p:cNvSpPr txBox="1"/>
          <p:nvPr/>
        </p:nvSpPr>
        <p:spPr>
          <a:xfrm>
            <a:off x="428596" y="1857364"/>
            <a:ext cx="1071570" cy="523220"/>
          </a:xfrm>
          <a:prstGeom prst="rect">
            <a:avLst/>
          </a:prstGeom>
          <a:noFill/>
        </p:spPr>
        <p:txBody>
          <a:bodyPr wrap="square" rtlCol="1">
            <a:spAutoFit/>
          </a:bodyPr>
          <a:lstStyle/>
          <a:p>
            <a:pPr algn="ctr"/>
            <a:r>
              <a:rPr lang="ar-SA" sz="2800" b="1" dirty="0" smtClean="0">
                <a:solidFill>
                  <a:srgbClr val="C00000"/>
                </a:solidFill>
              </a:rPr>
              <a:t>الممكن</a:t>
            </a:r>
            <a:endParaRPr lang="ar-SA" sz="2000" b="1" dirty="0">
              <a:solidFill>
                <a:srgbClr val="C00000"/>
              </a:solidFill>
            </a:endParaRPr>
          </a:p>
        </p:txBody>
      </p:sp>
      <p:sp>
        <p:nvSpPr>
          <p:cNvPr id="27" name="مربع نص 26"/>
          <p:cNvSpPr txBox="1"/>
          <p:nvPr/>
        </p:nvSpPr>
        <p:spPr>
          <a:xfrm>
            <a:off x="642910" y="2538707"/>
            <a:ext cx="6858048"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أقرأ الفقرة التالية،وأستخلص منها مع من بجواري أسلوب الترجي:</a:t>
            </a:r>
          </a:p>
        </p:txBody>
      </p:sp>
      <p:sp>
        <p:nvSpPr>
          <p:cNvPr id="28" name="شكل بيضاوي 27"/>
          <p:cNvSpPr/>
          <p:nvPr/>
        </p:nvSpPr>
        <p:spPr>
          <a:xfrm>
            <a:off x="7500958" y="2571744"/>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ثالثاً</a:t>
            </a:r>
            <a:endParaRPr lang="ar-SA" sz="2000" b="1" dirty="0">
              <a:solidFill>
                <a:schemeClr val="tx1"/>
              </a:solidFill>
            </a:endParaRPr>
          </a:p>
        </p:txBody>
      </p:sp>
      <p:sp>
        <p:nvSpPr>
          <p:cNvPr id="29" name="مخطط انسيابي: مستند 28"/>
          <p:cNvSpPr/>
          <p:nvPr/>
        </p:nvSpPr>
        <p:spPr>
          <a:xfrm>
            <a:off x="571472" y="3214686"/>
            <a:ext cx="7929618" cy="3143272"/>
          </a:xfrm>
          <a:prstGeom prst="flowChartDocumen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الشباب في كل أمة هم عمادها الذي عليه تقوم،وقوتها التي بها تنهض،وذخيرتها التي تلجأ إليها عند الشدائد،فلعلهم يشبون أقوياء مبرئين من أسباب الضعف ودواعي الانحلال.</a:t>
            </a:r>
          </a:p>
          <a:p>
            <a:pPr algn="ctr"/>
            <a:r>
              <a:rPr lang="ar-SA" sz="2400" b="1" dirty="0" smtClean="0"/>
              <a:t>ومن الوفاء لهم ولأمتهم:أن يجدوا الناصح الأمين عسى أن يرشدهم إلى طريق الهداية،ويأخذ بأيديهم إلى الأسباب المجد،ويحذرهم الانغماس في اللغو،وينبههم إلى تحصيل درس مفيد أو مزاولة عمل نافع أو مقاومة خُلق ضار.</a:t>
            </a:r>
            <a:endParaRPr lang="ar-SA"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000" fill="hold"/>
                                        <p:tgtEl>
                                          <p:spTgt spid="27"/>
                                        </p:tgtEl>
                                        <p:attrNameLst>
                                          <p:attrName>ppt_w</p:attrName>
                                        </p:attrNameLst>
                                      </p:cBhvr>
                                      <p:tavLst>
                                        <p:tav tm="0">
                                          <p:val>
                                            <p:fltVal val="0"/>
                                          </p:val>
                                        </p:tav>
                                        <p:tav tm="100000">
                                          <p:val>
                                            <p:strVal val="#ppt_w"/>
                                          </p:val>
                                        </p:tav>
                                      </p:tavLst>
                                    </p:anim>
                                    <p:anim calcmode="lin" valueType="num">
                                      <p:cBhvr>
                                        <p:cTn id="12" dur="10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diamond(in)">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diamond(in)">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diamond(in)">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diamond(in)">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3" grpId="0"/>
      <p:bldP spid="24" grpId="0"/>
      <p:bldP spid="25" grpId="0"/>
      <p:bldP spid="26" grpId="0"/>
      <p:bldP spid="2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642910" y="1142984"/>
            <a:ext cx="6858048" cy="461665"/>
          </a:xfrm>
          <a:prstGeom prst="rect">
            <a:avLst/>
          </a:prstGeom>
          <a:noFill/>
        </p:spPr>
        <p:txBody>
          <a:bodyPr wrap="square" rtlCol="1">
            <a:spAutoFit/>
          </a:bodyPr>
          <a:lstStyle/>
          <a:p>
            <a:pPr algn="ctr"/>
            <a:r>
              <a:rPr lang="ar-SA" sz="2400" b="1" dirty="0" smtClean="0">
                <a:solidFill>
                  <a:schemeClr val="tx2">
                    <a:lumMod val="50000"/>
                  </a:schemeClr>
                </a:solidFill>
                <a:effectLst>
                  <a:glow rad="228600">
                    <a:schemeClr val="accent3">
                      <a:satMod val="175000"/>
                      <a:alpha val="40000"/>
                    </a:schemeClr>
                  </a:glow>
                </a:effectLst>
              </a:rPr>
              <a:t>أصوغ شفهياً على غرار الأمثلة:</a:t>
            </a:r>
          </a:p>
        </p:txBody>
      </p:sp>
      <p:sp>
        <p:nvSpPr>
          <p:cNvPr id="4" name="شكل بيضاوي 3"/>
          <p:cNvSpPr/>
          <p:nvPr/>
        </p:nvSpPr>
        <p:spPr>
          <a:xfrm>
            <a:off x="5929322" y="1142984"/>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رابعاً</a:t>
            </a:r>
            <a:endParaRPr lang="ar-SA" sz="2000" b="1" dirty="0">
              <a:solidFill>
                <a:schemeClr val="tx1"/>
              </a:solidFill>
            </a:endParaRPr>
          </a:p>
        </p:txBody>
      </p:sp>
      <p:sp>
        <p:nvSpPr>
          <p:cNvPr id="6" name="مستطيل ذو زوايا قطرية مستديرة 5"/>
          <p:cNvSpPr/>
          <p:nvPr/>
        </p:nvSpPr>
        <p:spPr>
          <a:xfrm>
            <a:off x="714348" y="1785926"/>
            <a:ext cx="7786742" cy="571504"/>
          </a:xfrm>
          <a:prstGeom prst="round2DiagRect">
            <a:avLst>
              <a:gd name="adj1" fmla="val 16667"/>
              <a:gd name="adj2" fmla="val 0"/>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3600" b="1" dirty="0" smtClean="0">
                <a:solidFill>
                  <a:schemeClr val="tx1"/>
                </a:solidFill>
              </a:rPr>
              <a:t>* عسى الشباب أن ينهل من حياض المعرفة والفكر.</a:t>
            </a:r>
            <a:endParaRPr lang="ar-SA" sz="3600" b="1" dirty="0">
              <a:solidFill>
                <a:schemeClr val="tx1"/>
              </a:solidFill>
            </a:endParaRPr>
          </a:p>
        </p:txBody>
      </p:sp>
      <p:sp>
        <p:nvSpPr>
          <p:cNvPr id="7" name="مستطيل ذو زوايا قطرية مستديرة 6"/>
          <p:cNvSpPr/>
          <p:nvPr/>
        </p:nvSpPr>
        <p:spPr>
          <a:xfrm>
            <a:off x="500034" y="3000372"/>
            <a:ext cx="7786742" cy="571504"/>
          </a:xfrm>
          <a:prstGeom prst="round2DiagRect">
            <a:avLst>
              <a:gd name="adj1" fmla="val 16667"/>
              <a:gd name="adj2" fmla="val 0"/>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3600" b="1" dirty="0" smtClean="0">
                <a:solidFill>
                  <a:schemeClr val="tx1"/>
                </a:solidFill>
              </a:rPr>
              <a:t>* لعل شباب الأمة مغتنمون أوقات فراغهم.</a:t>
            </a:r>
            <a:endParaRPr lang="ar-SA" sz="3600" b="1" dirty="0">
              <a:solidFill>
                <a:schemeClr val="tx1"/>
              </a:solidFill>
            </a:endParaRPr>
          </a:p>
        </p:txBody>
      </p:sp>
      <p:sp>
        <p:nvSpPr>
          <p:cNvPr id="8" name="مستطيل ذو زوايا قطرية مستديرة 7"/>
          <p:cNvSpPr/>
          <p:nvPr/>
        </p:nvSpPr>
        <p:spPr>
          <a:xfrm>
            <a:off x="714348" y="4286256"/>
            <a:ext cx="7786742" cy="571504"/>
          </a:xfrm>
          <a:prstGeom prst="round2DiagRect">
            <a:avLst>
              <a:gd name="adj1" fmla="val 16667"/>
              <a:gd name="adj2" fmla="val 0"/>
            </a:avLst>
          </a:prstGeom>
        </p:spPr>
        <p:style>
          <a:lnRef idx="3">
            <a:schemeClr val="lt1"/>
          </a:lnRef>
          <a:fillRef idx="1">
            <a:schemeClr val="accent1"/>
          </a:fillRef>
          <a:effectRef idx="1">
            <a:schemeClr val="accent1"/>
          </a:effectRef>
          <a:fontRef idx="minor">
            <a:schemeClr val="lt1"/>
          </a:fontRef>
        </p:style>
        <p:txBody>
          <a:bodyPr rtlCol="1" anchor="ctr"/>
          <a:lstStyle/>
          <a:p>
            <a:pPr algn="ctr"/>
            <a:r>
              <a:rPr lang="ar-SA" sz="4000" b="1" dirty="0" smtClean="0">
                <a:solidFill>
                  <a:schemeClr val="tx1"/>
                </a:solidFill>
              </a:rPr>
              <a:t>* عسى الشباب يطلب التنعم باعتدال</a:t>
            </a:r>
            <a:endParaRPr lang="ar-SA" sz="4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594793" y="190381"/>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1</a:t>
            </a:r>
          </a:p>
          <a:p>
            <a:pPr algn="ctr"/>
            <a:endParaRPr lang="ar-SA" sz="2000" b="1" dirty="0">
              <a:solidFill>
                <a:schemeClr val="tx1"/>
              </a:solidFill>
            </a:endParaRPr>
          </a:p>
        </p:txBody>
      </p:sp>
      <p:sp>
        <p:nvSpPr>
          <p:cNvPr id="4" name="مربع نص 3"/>
          <p:cNvSpPr txBox="1"/>
          <p:nvPr/>
        </p:nvSpPr>
        <p:spPr>
          <a:xfrm>
            <a:off x="0" y="407988"/>
            <a:ext cx="8929718" cy="5386090"/>
          </a:xfrm>
          <a:prstGeom prst="rect">
            <a:avLst/>
          </a:prstGeom>
          <a:noFill/>
        </p:spPr>
        <p:txBody>
          <a:bodyPr wrap="square" rtlCol="1">
            <a:spAutoFit/>
          </a:bodyPr>
          <a:lstStyle/>
          <a:p>
            <a:pPr algn="ctr">
              <a:buFontTx/>
              <a:buChar char="-"/>
            </a:pPr>
            <a:r>
              <a:rPr lang="ar-SA" sz="3200" b="1" dirty="0" smtClean="0">
                <a:solidFill>
                  <a:schemeClr val="tx2">
                    <a:lumMod val="75000"/>
                  </a:schemeClr>
                </a:solidFill>
                <a:effectLst>
                  <a:glow rad="63500">
                    <a:schemeClr val="accent6">
                      <a:satMod val="175000"/>
                      <a:alpha val="40000"/>
                    </a:schemeClr>
                  </a:glow>
                </a:effectLst>
              </a:rPr>
              <a:t>قال </a:t>
            </a:r>
            <a:r>
              <a:rPr lang="ar-SA" sz="3200" b="1" dirty="0" smtClean="0">
                <a:solidFill>
                  <a:schemeClr val="tx2">
                    <a:lumMod val="75000"/>
                  </a:schemeClr>
                </a:solidFill>
                <a:effectLst>
                  <a:glow rad="63500">
                    <a:schemeClr val="accent6">
                      <a:satMod val="175000"/>
                      <a:alpha val="40000"/>
                    </a:schemeClr>
                  </a:glow>
                </a:effectLst>
                <a:sym typeface="AGA Arabesque"/>
              </a:rPr>
              <a:t>:</a:t>
            </a:r>
          </a:p>
          <a:p>
            <a:pPr algn="ctr"/>
            <a:r>
              <a:rPr lang="ar-SA" sz="3200" b="1" dirty="0" smtClean="0">
                <a:solidFill>
                  <a:schemeClr val="tx2">
                    <a:lumMod val="75000"/>
                  </a:schemeClr>
                </a:solidFill>
                <a:effectLst>
                  <a:glow rad="63500">
                    <a:schemeClr val="accent6">
                      <a:satMod val="175000"/>
                      <a:alpha val="40000"/>
                    </a:schemeClr>
                  </a:glow>
                </a:effectLst>
                <a:sym typeface="AGA Arabesque"/>
              </a:rPr>
              <a:t>”</a:t>
            </a:r>
            <a:r>
              <a:rPr lang="ar-SA" sz="3200" b="1" dirty="0" smtClean="0">
                <a:solidFill>
                  <a:schemeClr val="tx2">
                    <a:lumMod val="75000"/>
                  </a:schemeClr>
                </a:solidFill>
                <a:effectLst>
                  <a:glow rad="101600">
                    <a:schemeClr val="accent5">
                      <a:satMod val="175000"/>
                      <a:alpha val="40000"/>
                    </a:schemeClr>
                  </a:glow>
                </a:effectLst>
                <a:sym typeface="AGA Arabesque"/>
              </a:rPr>
              <a:t>نعمتان مغبون فيهما كثير من الناس:الصحة والفراغ</a:t>
            </a:r>
            <a:r>
              <a:rPr lang="ar-SA" sz="3200" b="1" dirty="0" smtClean="0">
                <a:solidFill>
                  <a:schemeClr val="tx2">
                    <a:lumMod val="75000"/>
                  </a:schemeClr>
                </a:solidFill>
                <a:effectLst>
                  <a:glow rad="63500">
                    <a:schemeClr val="accent6">
                      <a:satMod val="175000"/>
                      <a:alpha val="40000"/>
                    </a:schemeClr>
                  </a:glow>
                </a:effectLst>
                <a:sym typeface="AGA Arabesque"/>
              </a:rPr>
              <a:t>“</a:t>
            </a:r>
          </a:p>
          <a:p>
            <a:pPr algn="ctr">
              <a:buFontTx/>
              <a:buChar char="-"/>
            </a:pPr>
            <a:r>
              <a:rPr lang="ar-SA" sz="3200" b="1" dirty="0" smtClean="0">
                <a:solidFill>
                  <a:schemeClr val="tx2">
                    <a:lumMod val="75000"/>
                  </a:schemeClr>
                </a:solidFill>
                <a:effectLst>
                  <a:glow rad="63500">
                    <a:schemeClr val="accent6">
                      <a:satMod val="175000"/>
                      <a:alpha val="40000"/>
                    </a:schemeClr>
                  </a:glow>
                </a:effectLst>
                <a:sym typeface="AGA Arabesque"/>
              </a:rPr>
              <a:t>قال الشاعر:</a:t>
            </a:r>
          </a:p>
          <a:p>
            <a:pPr algn="ctr"/>
            <a:r>
              <a:rPr lang="ar-SA" sz="3200" b="1" dirty="0" smtClean="0">
                <a:solidFill>
                  <a:schemeClr val="tx2">
                    <a:lumMod val="75000"/>
                  </a:schemeClr>
                </a:solidFill>
                <a:effectLst>
                  <a:glow rad="101600">
                    <a:schemeClr val="accent5">
                      <a:satMod val="175000"/>
                      <a:alpha val="40000"/>
                    </a:schemeClr>
                  </a:glow>
                </a:effectLst>
                <a:sym typeface="AGA Arabesque"/>
              </a:rPr>
              <a:t>إذا لم تحاول في شبابك غاية   فيا ليت شعري أي وقت تحاول </a:t>
            </a:r>
          </a:p>
          <a:p>
            <a:pPr algn="ctr">
              <a:buFontTx/>
              <a:buChar char="-"/>
            </a:pPr>
            <a:r>
              <a:rPr lang="ar-SA" sz="3200" b="1" dirty="0" smtClean="0">
                <a:solidFill>
                  <a:schemeClr val="tx2">
                    <a:lumMod val="75000"/>
                  </a:schemeClr>
                </a:solidFill>
                <a:effectLst>
                  <a:glow rad="63500">
                    <a:schemeClr val="accent6">
                      <a:satMod val="175000"/>
                      <a:alpha val="40000"/>
                    </a:schemeClr>
                  </a:glow>
                </a:effectLst>
              </a:rPr>
              <a:t>قال علي الطنطاوي رحمه الله</a:t>
            </a:r>
            <a:r>
              <a:rPr lang="ar-SA" sz="3200" b="1" dirty="0" smtClean="0">
                <a:solidFill>
                  <a:schemeClr val="tx2">
                    <a:lumMod val="75000"/>
                  </a:schemeClr>
                </a:solidFill>
                <a:effectLst>
                  <a:glow rad="63500">
                    <a:schemeClr val="accent6">
                      <a:satMod val="175000"/>
                      <a:alpha val="40000"/>
                    </a:schemeClr>
                  </a:glow>
                </a:effectLst>
                <a:sym typeface="Wingdings" pitchFamily="2" charset="2"/>
              </a:rPr>
              <a:t>:</a:t>
            </a:r>
          </a:p>
          <a:p>
            <a:pPr algn="ctr"/>
            <a:r>
              <a:rPr lang="ar-SA" sz="3200" b="1" dirty="0" smtClean="0">
                <a:solidFill>
                  <a:schemeClr val="tx2">
                    <a:lumMod val="75000"/>
                  </a:schemeClr>
                </a:solidFill>
                <a:effectLst>
                  <a:glow rad="63500">
                    <a:schemeClr val="accent6">
                      <a:satMod val="175000"/>
                      <a:alpha val="40000"/>
                    </a:schemeClr>
                  </a:glow>
                </a:effectLst>
                <a:sym typeface="Wingdings" pitchFamily="2" charset="2"/>
              </a:rPr>
              <a:t>(</a:t>
            </a:r>
            <a:r>
              <a:rPr lang="ar-SA" sz="3200" b="1" dirty="0" smtClean="0">
                <a:solidFill>
                  <a:schemeClr val="tx2">
                    <a:lumMod val="75000"/>
                  </a:schemeClr>
                </a:solidFill>
                <a:effectLst>
                  <a:glow rad="101600">
                    <a:schemeClr val="accent5">
                      <a:satMod val="175000"/>
                      <a:alpha val="40000"/>
                    </a:schemeClr>
                  </a:glow>
                </a:effectLst>
                <a:sym typeface="Wingdings" pitchFamily="2" charset="2"/>
              </a:rPr>
              <a:t>....أن علينا أن نجد للشباب في العطلة الصيفية أعمالاً تقوّم خُلقه،وتزيد ثقافته،أو تقوي جسمه وتحسن صحته،أو تدربه على مواجهة الحياة،وتمكنه من اكتساب بعض المال</a:t>
            </a:r>
            <a:r>
              <a:rPr lang="ar-SA" sz="3200" b="1" dirty="0" smtClean="0">
                <a:solidFill>
                  <a:schemeClr val="tx2">
                    <a:lumMod val="75000"/>
                  </a:schemeClr>
                </a:solidFill>
                <a:effectLst>
                  <a:glow rad="63500">
                    <a:schemeClr val="accent6">
                      <a:satMod val="175000"/>
                      <a:alpha val="40000"/>
                    </a:schemeClr>
                  </a:glow>
                </a:effectLst>
                <a:sym typeface="Wingdings" pitchFamily="2" charset="2"/>
              </a:rPr>
              <a:t>)</a:t>
            </a:r>
          </a:p>
          <a:p>
            <a:pPr algn="ctr"/>
            <a:r>
              <a:rPr lang="ar-SA" sz="3200" b="1" dirty="0" smtClean="0">
                <a:solidFill>
                  <a:schemeClr val="tx2">
                    <a:lumMod val="75000"/>
                  </a:schemeClr>
                </a:solidFill>
                <a:effectLst>
                  <a:glow rad="63500">
                    <a:schemeClr val="accent6">
                      <a:satMod val="175000"/>
                      <a:alpha val="40000"/>
                    </a:schemeClr>
                  </a:glow>
                </a:effectLst>
                <a:sym typeface="Wingdings" pitchFamily="2" charset="2"/>
              </a:rPr>
              <a:t>** أقتبس من العبارات السابقة جملاً تدل على أساليب ترجّ باستخدام أدوات الترجي المناسبة:</a:t>
            </a:r>
          </a:p>
          <a:p>
            <a:pPr algn="ctr"/>
            <a:endParaRPr lang="ar-SA" sz="2400" b="1" dirty="0">
              <a:solidFill>
                <a:schemeClr val="tx2">
                  <a:lumMod val="75000"/>
                </a:schemeClr>
              </a:solidFill>
              <a:effectLst>
                <a:glow rad="63500">
                  <a:schemeClr val="accent6">
                    <a:satMod val="175000"/>
                    <a:alpha val="40000"/>
                  </a:schemeClr>
                </a:glow>
              </a:effectLst>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594793" y="190381"/>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2</a:t>
            </a:r>
          </a:p>
          <a:p>
            <a:pPr algn="ctr"/>
            <a:endParaRPr lang="ar-SA" sz="2000" b="1" dirty="0">
              <a:solidFill>
                <a:schemeClr val="tx1"/>
              </a:solidFill>
            </a:endParaRPr>
          </a:p>
        </p:txBody>
      </p:sp>
      <p:sp>
        <p:nvSpPr>
          <p:cNvPr id="5" name="مربع نص 4"/>
          <p:cNvSpPr txBox="1"/>
          <p:nvPr/>
        </p:nvSpPr>
        <p:spPr>
          <a:xfrm>
            <a:off x="928662" y="334012"/>
            <a:ext cx="6643734" cy="523220"/>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أعبر،ومن بجواري،عن القضايا التالية بأسلوب الترجي:</a:t>
            </a:r>
            <a:endParaRPr lang="ar-SA" sz="2800" b="1" dirty="0">
              <a:solidFill>
                <a:schemeClr val="tx2">
                  <a:lumMod val="75000"/>
                </a:schemeClr>
              </a:solidFill>
              <a:effectLst>
                <a:glow rad="63500">
                  <a:schemeClr val="accent6">
                    <a:satMod val="175000"/>
                    <a:alpha val="40000"/>
                  </a:schemeClr>
                </a:glow>
              </a:effectLst>
            </a:endParaRPr>
          </a:p>
        </p:txBody>
      </p:sp>
      <p:graphicFrame>
        <p:nvGraphicFramePr>
          <p:cNvPr id="6" name="جدول 5"/>
          <p:cNvGraphicFramePr>
            <a:graphicFrameLocks noGrp="1"/>
          </p:cNvGraphicFramePr>
          <p:nvPr/>
        </p:nvGraphicFramePr>
        <p:xfrm>
          <a:off x="500034" y="1071546"/>
          <a:ext cx="7858180" cy="5189248"/>
        </p:xfrm>
        <a:graphic>
          <a:graphicData uri="http://schemas.openxmlformats.org/drawingml/2006/table">
            <a:tbl>
              <a:tblPr rtl="1" firstRow="1" bandRow="1">
                <a:tableStyleId>{5C22544A-7EE6-4342-B048-85BDC9FD1C3A}</a:tableStyleId>
              </a:tblPr>
              <a:tblGrid>
                <a:gridCol w="2986120"/>
                <a:gridCol w="4872060"/>
              </a:tblGrid>
              <a:tr h="1000132">
                <a:tc>
                  <a:txBody>
                    <a:bodyPr/>
                    <a:lstStyle/>
                    <a:p>
                      <a:pPr algn="ctr" rtl="1"/>
                      <a:r>
                        <a:rPr lang="ar-SA" sz="2800" b="1" dirty="0" smtClean="0">
                          <a:solidFill>
                            <a:schemeClr val="tx1"/>
                          </a:solidFill>
                        </a:rPr>
                        <a:t>القضية</a:t>
                      </a:r>
                      <a:endParaRPr lang="ar-SA" sz="28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rtl="1"/>
                      <a:r>
                        <a:rPr lang="ar-SA" sz="2800" b="1" dirty="0" smtClean="0">
                          <a:solidFill>
                            <a:schemeClr val="tx1"/>
                          </a:solidFill>
                        </a:rPr>
                        <a:t>أسلوب الترجي</a:t>
                      </a:r>
                      <a:endParaRPr lang="ar-SA" sz="28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1000132">
                <a:tc>
                  <a:txBody>
                    <a:bodyPr/>
                    <a:lstStyle/>
                    <a:p>
                      <a:pPr algn="ctr" rtl="1"/>
                      <a:r>
                        <a:rPr lang="ar-SA" sz="2400" b="1" dirty="0" smtClean="0">
                          <a:solidFill>
                            <a:schemeClr val="tx1"/>
                          </a:solidFill>
                        </a:rPr>
                        <a:t>اختيار الأصحاب على أساس من الود والإخلاص لله تعالى.</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r>
              <a:tr h="1000132">
                <a:tc>
                  <a:txBody>
                    <a:bodyPr/>
                    <a:lstStyle/>
                    <a:p>
                      <a:pPr algn="ctr" rtl="1"/>
                      <a:r>
                        <a:rPr lang="ar-SA" sz="2400" b="1" dirty="0" smtClean="0">
                          <a:solidFill>
                            <a:schemeClr val="tx1"/>
                          </a:solidFill>
                        </a:rPr>
                        <a:t>تجول بعض الشباب في الأسواق دون ضرورة .</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r>
              <a:tr h="1000132">
                <a:tc>
                  <a:txBody>
                    <a:bodyPr/>
                    <a:lstStyle/>
                    <a:p>
                      <a:pPr algn="ctr" rtl="1"/>
                      <a:r>
                        <a:rPr lang="ar-SA" sz="2400" b="1" dirty="0" smtClean="0">
                          <a:solidFill>
                            <a:schemeClr val="tx1"/>
                          </a:solidFill>
                        </a:rPr>
                        <a:t>فزع بعض الشباب من عدم إيجاد وظيفة خالية.</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r>
              <a:tr h="1000132">
                <a:tc>
                  <a:txBody>
                    <a:bodyPr/>
                    <a:lstStyle/>
                    <a:p>
                      <a:pPr algn="ctr" rtl="1"/>
                      <a:r>
                        <a:rPr lang="ar-SA" sz="2400" b="1" dirty="0" smtClean="0">
                          <a:solidFill>
                            <a:schemeClr val="tx1"/>
                          </a:solidFill>
                        </a:rPr>
                        <a:t>استخدام الشباب لشبكة</a:t>
                      </a:r>
                      <a:r>
                        <a:rPr lang="ar-SA" sz="2400" b="1" baseline="0" dirty="0" smtClean="0">
                          <a:solidFill>
                            <a:schemeClr val="tx1"/>
                          </a:solidFill>
                        </a:rPr>
                        <a:t> الإنترنت</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r>
            </a:tbl>
          </a:graphicData>
        </a:graphic>
      </p:graphicFrame>
      <p:sp>
        <p:nvSpPr>
          <p:cNvPr id="7" name="مربع نص 6"/>
          <p:cNvSpPr txBox="1"/>
          <p:nvPr/>
        </p:nvSpPr>
        <p:spPr>
          <a:xfrm>
            <a:off x="928662" y="2214554"/>
            <a:ext cx="4500594" cy="954107"/>
          </a:xfrm>
          <a:prstGeom prst="rect">
            <a:avLst/>
          </a:prstGeom>
          <a:noFill/>
        </p:spPr>
        <p:txBody>
          <a:bodyPr wrap="square" rtlCol="1">
            <a:spAutoFit/>
          </a:bodyPr>
          <a:lstStyle/>
          <a:p>
            <a:pPr algn="ctr"/>
            <a:r>
              <a:rPr lang="ar-SA" sz="2800" b="1" dirty="0" smtClean="0">
                <a:solidFill>
                  <a:srgbClr val="C00000"/>
                </a:solidFill>
              </a:rPr>
              <a:t>لعل الشباب يختاروا الصحبة على أسس منها الود والإخلاص لله.</a:t>
            </a:r>
            <a:endParaRPr lang="ar-SA" sz="2800" b="1" dirty="0">
              <a:solidFill>
                <a:srgbClr val="C00000"/>
              </a:solidFill>
            </a:endParaRPr>
          </a:p>
        </p:txBody>
      </p:sp>
      <p:sp>
        <p:nvSpPr>
          <p:cNvPr id="9" name="مربع نص 8"/>
          <p:cNvSpPr txBox="1"/>
          <p:nvPr/>
        </p:nvSpPr>
        <p:spPr>
          <a:xfrm>
            <a:off x="928662" y="3405846"/>
            <a:ext cx="4500594" cy="523220"/>
          </a:xfrm>
          <a:prstGeom prst="rect">
            <a:avLst/>
          </a:prstGeom>
          <a:noFill/>
        </p:spPr>
        <p:txBody>
          <a:bodyPr wrap="square" rtlCol="1">
            <a:spAutoFit/>
          </a:bodyPr>
          <a:lstStyle/>
          <a:p>
            <a:pPr algn="ctr"/>
            <a:r>
              <a:rPr lang="ar-SA" sz="2800" b="1" dirty="0" smtClean="0">
                <a:solidFill>
                  <a:srgbClr val="C00000"/>
                </a:solidFill>
              </a:rPr>
              <a:t>لعل تجول الشباب يكون في ضرورة</a:t>
            </a:r>
            <a:endParaRPr lang="ar-SA" sz="2800" b="1" dirty="0">
              <a:solidFill>
                <a:srgbClr val="C00000"/>
              </a:solidFill>
            </a:endParaRPr>
          </a:p>
        </p:txBody>
      </p:sp>
      <p:sp>
        <p:nvSpPr>
          <p:cNvPr id="10" name="مربع نص 9"/>
          <p:cNvSpPr txBox="1"/>
          <p:nvPr/>
        </p:nvSpPr>
        <p:spPr>
          <a:xfrm>
            <a:off x="928662" y="4260843"/>
            <a:ext cx="4500594" cy="954107"/>
          </a:xfrm>
          <a:prstGeom prst="rect">
            <a:avLst/>
          </a:prstGeom>
          <a:noFill/>
        </p:spPr>
        <p:txBody>
          <a:bodyPr wrap="square" rtlCol="1">
            <a:spAutoFit/>
          </a:bodyPr>
          <a:lstStyle/>
          <a:p>
            <a:pPr algn="ctr"/>
            <a:r>
              <a:rPr lang="ar-SA" sz="2800" b="1" dirty="0" smtClean="0">
                <a:solidFill>
                  <a:srgbClr val="C00000"/>
                </a:solidFill>
              </a:rPr>
              <a:t>لعل الشباب يقدموا على كل نافع ومفيد لإيجاد العمل</a:t>
            </a:r>
            <a:endParaRPr lang="ar-SA" sz="2800" b="1" dirty="0">
              <a:solidFill>
                <a:srgbClr val="C00000"/>
              </a:solidFill>
            </a:endParaRPr>
          </a:p>
        </p:txBody>
      </p:sp>
      <p:sp>
        <p:nvSpPr>
          <p:cNvPr id="11" name="مربع نص 10"/>
          <p:cNvSpPr txBox="1"/>
          <p:nvPr/>
        </p:nvSpPr>
        <p:spPr>
          <a:xfrm>
            <a:off x="928662" y="5260975"/>
            <a:ext cx="4500594" cy="954107"/>
          </a:xfrm>
          <a:prstGeom prst="rect">
            <a:avLst/>
          </a:prstGeom>
          <a:noFill/>
        </p:spPr>
        <p:txBody>
          <a:bodyPr wrap="square" rtlCol="1">
            <a:spAutoFit/>
          </a:bodyPr>
          <a:lstStyle/>
          <a:p>
            <a:pPr algn="ctr"/>
            <a:r>
              <a:rPr lang="ar-SA" sz="2800" b="1" dirty="0" smtClean="0">
                <a:solidFill>
                  <a:srgbClr val="C00000"/>
                </a:solidFill>
              </a:rPr>
              <a:t>عسى الشباب يستخدموا الشبكة العنكبوتية بما يعود على وطنهم بالنفع</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ircle(i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594793" y="190381"/>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3</a:t>
            </a:r>
          </a:p>
          <a:p>
            <a:pPr algn="ctr"/>
            <a:endParaRPr lang="ar-SA" sz="2000" b="1" dirty="0">
              <a:solidFill>
                <a:schemeClr val="tx1"/>
              </a:solidFill>
            </a:endParaRPr>
          </a:p>
        </p:txBody>
      </p:sp>
      <p:sp>
        <p:nvSpPr>
          <p:cNvPr id="5" name="مستطيل مستدير الزوايا 4"/>
          <p:cNvSpPr/>
          <p:nvPr/>
        </p:nvSpPr>
        <p:spPr>
          <a:xfrm>
            <a:off x="4786314" y="1071546"/>
            <a:ext cx="3929090" cy="4929222"/>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تتيح تقنية(البلوتوث)اتصالاً لاسلكياً بين الأجهزة المختلفة لغرض الإرسال والاستقبال في مدى لا يتعدى عشرة أمتار،فهل(البلوتوث)نعمة أو نقمة؟هو نعمة ولكن جهل بعض الشباب حوله إلى سلاح خطير ووسيلة للشر،فنتج عنه الكثير من المشكلات وانتشار السخافات واللهو به عن القيام بأعمال أكثر فائدة.</a:t>
            </a:r>
            <a:endParaRPr lang="ar-SA" sz="2800" b="1" dirty="0">
              <a:solidFill>
                <a:schemeClr val="tx1"/>
              </a:solidFill>
            </a:endParaRPr>
          </a:p>
        </p:txBody>
      </p:sp>
      <p:sp>
        <p:nvSpPr>
          <p:cNvPr id="6" name="مخطط انسيابي: مستند 5"/>
          <p:cNvSpPr/>
          <p:nvPr/>
        </p:nvSpPr>
        <p:spPr>
          <a:xfrm>
            <a:off x="285720" y="1142984"/>
            <a:ext cx="4429156" cy="1714512"/>
          </a:xfrm>
          <a:prstGeom prst="flowChartDocument">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أُجري حواراً مع مجموعتي حول شغف الشباب بـ(البلوتوث)مستخدماً أسلوب الترجي:</a:t>
            </a:r>
            <a:endParaRPr lang="ar-SA" sz="2800" b="1" dirty="0">
              <a:solidFill>
                <a:schemeClr val="tx1"/>
              </a:solidFill>
            </a:endParaRPr>
          </a:p>
        </p:txBody>
      </p:sp>
      <p:sp>
        <p:nvSpPr>
          <p:cNvPr id="7" name="شبه منحرف 6"/>
          <p:cNvSpPr/>
          <p:nvPr/>
        </p:nvSpPr>
        <p:spPr>
          <a:xfrm>
            <a:off x="214282" y="2857496"/>
            <a:ext cx="4572032" cy="3071834"/>
          </a:xfrm>
          <a:prstGeom prst="trapezoid">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tx1"/>
                </a:solidFill>
              </a:rPr>
              <a:t>أحمد:.................</a:t>
            </a:r>
          </a:p>
          <a:p>
            <a:pPr algn="ctr"/>
            <a:r>
              <a:rPr lang="ar-SA" sz="4000" b="1" dirty="0" smtClean="0">
                <a:solidFill>
                  <a:schemeClr val="tx1"/>
                </a:solidFill>
              </a:rPr>
              <a:t>خالد:.................    ..................</a:t>
            </a:r>
            <a:r>
              <a:rPr lang="ar-SA" dirty="0" smtClean="0"/>
              <a:t>.</a:t>
            </a:r>
            <a:endParaRPr lang="ar-SA"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3800" b="1" dirty="0" smtClean="0">
                <a:solidFill>
                  <a:schemeClr val="tx1"/>
                </a:solidFill>
                <a:effectLst>
                  <a:glow rad="228600">
                    <a:schemeClr val="accent3">
                      <a:satMod val="175000"/>
                      <a:alpha val="40000"/>
                    </a:schemeClr>
                  </a:glow>
                </a:effectLst>
              </a:rPr>
              <a:t>المفعول لأجله</a:t>
            </a:r>
            <a:endParaRPr lang="ar-SA" sz="13800" b="1" dirty="0">
              <a:solidFill>
                <a:schemeClr val="tx1"/>
              </a:solidFill>
              <a:effectLst>
                <a:glow rad="228600">
                  <a:schemeClr val="accent3">
                    <a:satMod val="175000"/>
                    <a:alpha val="40000"/>
                  </a:schemeClr>
                </a:glow>
              </a:effectLst>
            </a:endParaRPr>
          </a:p>
        </p:txBody>
      </p:sp>
      <p:sp>
        <p:nvSpPr>
          <p:cNvPr id="4" name="سحابة 3"/>
          <p:cNvSpPr/>
          <p:nvPr/>
        </p:nvSpPr>
        <p:spPr>
          <a:xfrm>
            <a:off x="5500694" y="571480"/>
            <a:ext cx="2428892" cy="714380"/>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effectLst>
                  <a:glow rad="228600">
                    <a:schemeClr val="accent3">
                      <a:satMod val="175000"/>
                      <a:alpha val="40000"/>
                    </a:schemeClr>
                  </a:glow>
                </a:effectLst>
              </a:rPr>
              <a:t>الوظيفة النحوية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4" name="سحابة 3"/>
          <p:cNvSpPr/>
          <p:nvPr/>
        </p:nvSpPr>
        <p:spPr>
          <a:xfrm>
            <a:off x="7429520" y="214290"/>
            <a:ext cx="1071570" cy="428628"/>
          </a:xfrm>
          <a:prstGeom prst="cloud">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b="1" dirty="0" smtClean="0">
                <a:solidFill>
                  <a:schemeClr val="tx1"/>
                </a:solidFill>
              </a:rPr>
              <a:t>التهيئة</a:t>
            </a:r>
            <a:endParaRPr lang="ar-SA" b="1" dirty="0">
              <a:solidFill>
                <a:schemeClr val="tx1"/>
              </a:solidFill>
            </a:endParaRPr>
          </a:p>
        </p:txBody>
      </p:sp>
      <p:sp>
        <p:nvSpPr>
          <p:cNvPr id="5" name="مربع نص 4"/>
          <p:cNvSpPr txBox="1"/>
          <p:nvPr/>
        </p:nvSpPr>
        <p:spPr>
          <a:xfrm>
            <a:off x="428596" y="142852"/>
            <a:ext cx="714380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1)أختار من الصندوق المفعول المناسب؛لأكمل به الإرشادات التالية:</a:t>
            </a:r>
            <a:endParaRPr lang="ar-SA" sz="2800" b="1" dirty="0">
              <a:solidFill>
                <a:schemeClr val="tx2">
                  <a:lumMod val="50000"/>
                </a:schemeClr>
              </a:solidFill>
              <a:effectLst>
                <a:glow rad="228600">
                  <a:schemeClr val="accent3">
                    <a:satMod val="175000"/>
                    <a:alpha val="40000"/>
                  </a:schemeClr>
                </a:glow>
              </a:effectLst>
            </a:endParaRPr>
          </a:p>
        </p:txBody>
      </p:sp>
      <p:sp>
        <p:nvSpPr>
          <p:cNvPr id="6" name="سحابة 5"/>
          <p:cNvSpPr/>
          <p:nvPr/>
        </p:nvSpPr>
        <p:spPr>
          <a:xfrm>
            <a:off x="4071934" y="1285860"/>
            <a:ext cx="4500594" cy="785818"/>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نظّم وقتك.........يفيدك.</a:t>
            </a:r>
            <a:endParaRPr lang="ar-SA" sz="2800" b="1" dirty="0">
              <a:solidFill>
                <a:schemeClr val="tx1"/>
              </a:solidFill>
            </a:endParaRPr>
          </a:p>
        </p:txBody>
      </p:sp>
      <p:sp>
        <p:nvSpPr>
          <p:cNvPr id="7" name="سحابة 6"/>
          <p:cNvSpPr/>
          <p:nvPr/>
        </p:nvSpPr>
        <p:spPr>
          <a:xfrm>
            <a:off x="3929058" y="2357430"/>
            <a:ext cx="4714908" cy="785818"/>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قدّر الكبير ..........احتراماً</a:t>
            </a:r>
            <a:endParaRPr lang="ar-SA" sz="2400" b="1" dirty="0">
              <a:solidFill>
                <a:schemeClr val="tx1"/>
              </a:solidFill>
            </a:endParaRPr>
          </a:p>
        </p:txBody>
      </p:sp>
      <p:sp>
        <p:nvSpPr>
          <p:cNvPr id="8" name="سحابة 7"/>
          <p:cNvSpPr/>
          <p:nvPr/>
        </p:nvSpPr>
        <p:spPr>
          <a:xfrm>
            <a:off x="3857620" y="3429000"/>
            <a:ext cx="4786346" cy="785818"/>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أقم............قبل مماتك</a:t>
            </a:r>
            <a:endParaRPr lang="ar-SA" sz="2800" b="1" dirty="0">
              <a:solidFill>
                <a:schemeClr val="tx1"/>
              </a:solidFill>
            </a:endParaRPr>
          </a:p>
        </p:txBody>
      </p:sp>
      <p:sp>
        <p:nvSpPr>
          <p:cNvPr id="9" name="سحابة 8"/>
          <p:cNvSpPr/>
          <p:nvPr/>
        </p:nvSpPr>
        <p:spPr>
          <a:xfrm>
            <a:off x="3562344" y="4714884"/>
            <a:ext cx="5295936" cy="785818"/>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..........فإن في السرعة الندامة</a:t>
            </a:r>
            <a:endParaRPr lang="ar-SA" sz="2400" b="1" dirty="0">
              <a:solidFill>
                <a:schemeClr val="tx1"/>
              </a:solidFill>
            </a:endParaRPr>
          </a:p>
        </p:txBody>
      </p:sp>
      <p:sp>
        <p:nvSpPr>
          <p:cNvPr id="10" name="علبة 9"/>
          <p:cNvSpPr/>
          <p:nvPr/>
        </p:nvSpPr>
        <p:spPr>
          <a:xfrm>
            <a:off x="642910" y="3786190"/>
            <a:ext cx="2786082" cy="2428892"/>
          </a:xfrm>
          <a:prstGeom prst="can">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endParaRPr lang="ar-SA" dirty="0"/>
          </a:p>
        </p:txBody>
      </p:sp>
      <p:sp>
        <p:nvSpPr>
          <p:cNvPr id="11" name="مثلث متساوي الساقين 10"/>
          <p:cNvSpPr/>
          <p:nvPr/>
        </p:nvSpPr>
        <p:spPr>
          <a:xfrm rot="1593925">
            <a:off x="715449" y="2727241"/>
            <a:ext cx="2018916" cy="1848063"/>
          </a:xfrm>
          <a:prstGeom prst="triangle">
            <a:avLst>
              <a:gd name="adj" fmla="val 7857"/>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200" b="1" dirty="0" smtClean="0"/>
              <a:t>صندوق المفاعيل </a:t>
            </a:r>
            <a:endParaRPr lang="ar-SA" sz="2200" b="1" dirty="0"/>
          </a:p>
        </p:txBody>
      </p:sp>
      <p:sp>
        <p:nvSpPr>
          <p:cNvPr id="12" name="مربع نص 11"/>
          <p:cNvSpPr txBox="1"/>
          <p:nvPr/>
        </p:nvSpPr>
        <p:spPr>
          <a:xfrm>
            <a:off x="714348" y="4687211"/>
            <a:ext cx="2571768" cy="1384995"/>
          </a:xfrm>
          <a:prstGeom prst="rect">
            <a:avLst/>
          </a:prstGeom>
          <a:noFill/>
        </p:spPr>
        <p:txBody>
          <a:bodyPr wrap="square" rtlCol="1">
            <a:spAutoFit/>
          </a:bodyPr>
          <a:lstStyle/>
          <a:p>
            <a:pPr algn="ctr"/>
            <a:r>
              <a:rPr lang="ar-SA" sz="2800" b="1" dirty="0" smtClean="0"/>
              <a:t>صلاتك</a:t>
            </a:r>
          </a:p>
          <a:p>
            <a:pPr algn="ctr"/>
            <a:r>
              <a:rPr lang="ar-SA" sz="2800" b="1" dirty="0" smtClean="0"/>
              <a:t>مهلاً    تحديداً </a:t>
            </a:r>
          </a:p>
          <a:p>
            <a:pPr algn="ctr"/>
            <a:r>
              <a:rPr lang="ar-SA" sz="2800" b="1" dirty="0" smtClean="0"/>
              <a:t>تنظيماً   احتراما</a:t>
            </a:r>
            <a:endParaRPr lang="ar-SA" sz="2800" b="1" dirty="0"/>
          </a:p>
        </p:txBody>
      </p:sp>
      <p:sp>
        <p:nvSpPr>
          <p:cNvPr id="13" name="مربع نص 12"/>
          <p:cNvSpPr txBox="1"/>
          <p:nvPr/>
        </p:nvSpPr>
        <p:spPr>
          <a:xfrm>
            <a:off x="5214942" y="1357298"/>
            <a:ext cx="1428760" cy="523220"/>
          </a:xfrm>
          <a:prstGeom prst="rect">
            <a:avLst/>
          </a:prstGeom>
          <a:noFill/>
        </p:spPr>
        <p:txBody>
          <a:bodyPr wrap="square" rtlCol="1">
            <a:spAutoFit/>
          </a:bodyPr>
          <a:lstStyle/>
          <a:p>
            <a:pPr algn="ctr"/>
            <a:r>
              <a:rPr lang="ar-SA" sz="2800" b="1" dirty="0" smtClean="0">
                <a:solidFill>
                  <a:srgbClr val="C00000"/>
                </a:solidFill>
              </a:rPr>
              <a:t>تنظيماً</a:t>
            </a:r>
            <a:endParaRPr lang="ar-SA" b="1" dirty="0">
              <a:solidFill>
                <a:srgbClr val="C00000"/>
              </a:solidFill>
            </a:endParaRPr>
          </a:p>
        </p:txBody>
      </p:sp>
      <p:sp>
        <p:nvSpPr>
          <p:cNvPr id="14" name="مربع نص 13"/>
          <p:cNvSpPr txBox="1"/>
          <p:nvPr/>
        </p:nvSpPr>
        <p:spPr>
          <a:xfrm>
            <a:off x="5286380" y="2477152"/>
            <a:ext cx="1428760" cy="523220"/>
          </a:xfrm>
          <a:prstGeom prst="rect">
            <a:avLst/>
          </a:prstGeom>
          <a:noFill/>
        </p:spPr>
        <p:txBody>
          <a:bodyPr wrap="square" rtlCol="1">
            <a:spAutoFit/>
          </a:bodyPr>
          <a:lstStyle/>
          <a:p>
            <a:pPr algn="ctr"/>
            <a:r>
              <a:rPr lang="ar-SA" sz="2800" b="1" dirty="0" smtClean="0">
                <a:solidFill>
                  <a:srgbClr val="C00000"/>
                </a:solidFill>
              </a:rPr>
              <a:t>احتراماً</a:t>
            </a:r>
            <a:endParaRPr lang="ar-SA" b="1" dirty="0">
              <a:solidFill>
                <a:srgbClr val="C00000"/>
              </a:solidFill>
            </a:endParaRPr>
          </a:p>
        </p:txBody>
      </p:sp>
      <p:sp>
        <p:nvSpPr>
          <p:cNvPr id="15" name="مربع نص 14"/>
          <p:cNvSpPr txBox="1"/>
          <p:nvPr/>
        </p:nvSpPr>
        <p:spPr>
          <a:xfrm>
            <a:off x="5715008" y="3571876"/>
            <a:ext cx="1428760" cy="523220"/>
          </a:xfrm>
          <a:prstGeom prst="rect">
            <a:avLst/>
          </a:prstGeom>
          <a:noFill/>
        </p:spPr>
        <p:txBody>
          <a:bodyPr wrap="square" rtlCol="1">
            <a:spAutoFit/>
          </a:bodyPr>
          <a:lstStyle/>
          <a:p>
            <a:pPr algn="ctr"/>
            <a:r>
              <a:rPr lang="ar-SA" sz="2800" b="1" dirty="0" smtClean="0">
                <a:solidFill>
                  <a:srgbClr val="C00000"/>
                </a:solidFill>
              </a:rPr>
              <a:t>صلاتك</a:t>
            </a:r>
            <a:endParaRPr lang="ar-SA" b="1" dirty="0">
              <a:solidFill>
                <a:srgbClr val="C00000"/>
              </a:solidFill>
            </a:endParaRPr>
          </a:p>
        </p:txBody>
      </p:sp>
      <p:sp>
        <p:nvSpPr>
          <p:cNvPr id="16" name="مربع نص 15"/>
          <p:cNvSpPr txBox="1"/>
          <p:nvPr/>
        </p:nvSpPr>
        <p:spPr>
          <a:xfrm>
            <a:off x="6500826" y="4857760"/>
            <a:ext cx="1428760" cy="523220"/>
          </a:xfrm>
          <a:prstGeom prst="rect">
            <a:avLst/>
          </a:prstGeom>
          <a:noFill/>
        </p:spPr>
        <p:txBody>
          <a:bodyPr wrap="square" rtlCol="1">
            <a:spAutoFit/>
          </a:bodyPr>
          <a:lstStyle/>
          <a:p>
            <a:pPr algn="ctr"/>
            <a:r>
              <a:rPr lang="ar-SA" sz="2800" b="1" dirty="0" smtClean="0">
                <a:solidFill>
                  <a:srgbClr val="C00000"/>
                </a:solidFill>
              </a:rPr>
              <a:t>مهلاً</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box(in)">
                                      <p:cBhvr>
                                        <p:cTn id="13" dur="500"/>
                                        <p:tgtEl>
                                          <p:spTgt spid="1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14">
                                            <p:txEl>
                                              <p:pRg st="0" end="0"/>
                                            </p:txEl>
                                          </p:spTgt>
                                        </p:tgtEl>
                                        <p:attrNameLst>
                                          <p:attrName>style.visibility</p:attrName>
                                        </p:attrNameLst>
                                      </p:cBhvr>
                                      <p:to>
                                        <p:strVal val="visible"/>
                                      </p:to>
                                    </p:set>
                                    <p:animEffect transition="in" filter="box(in)">
                                      <p:cBhvr>
                                        <p:cTn id="18" dur="500"/>
                                        <p:tgtEl>
                                          <p:spTgt spid="1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animEffect transition="in" filter="box(in)">
                                      <p:cBhvr>
                                        <p:cTn id="23" dur="500"/>
                                        <p:tgtEl>
                                          <p:spTgt spid="1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16">
                                            <p:txEl>
                                              <p:pRg st="0" end="0"/>
                                            </p:txEl>
                                          </p:spTgt>
                                        </p:tgtEl>
                                        <p:attrNameLst>
                                          <p:attrName>style.visibility</p:attrName>
                                        </p:attrNameLst>
                                      </p:cBhvr>
                                      <p:to>
                                        <p:strVal val="visible"/>
                                      </p:to>
                                    </p:set>
                                    <p:animEffect transition="in" filter="box(in)">
                                      <p:cBhvr>
                                        <p:cTn id="28"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857224" y="117439"/>
            <a:ext cx="714380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2)أصنف كل مفعول من المفاعيل السابقة وفق الجدول المعطى:</a:t>
            </a:r>
            <a:endParaRPr lang="ar-SA" sz="2800" b="1" dirty="0">
              <a:solidFill>
                <a:schemeClr val="tx2">
                  <a:lumMod val="50000"/>
                </a:schemeClr>
              </a:solidFill>
              <a:effectLst>
                <a:glow rad="228600">
                  <a:schemeClr val="accent3">
                    <a:satMod val="175000"/>
                    <a:alpha val="40000"/>
                  </a:schemeClr>
                </a:glow>
              </a:effectLst>
            </a:endParaRPr>
          </a:p>
        </p:txBody>
      </p:sp>
      <p:graphicFrame>
        <p:nvGraphicFramePr>
          <p:cNvPr id="4" name="جدول 3"/>
          <p:cNvGraphicFramePr>
            <a:graphicFrameLocks noGrp="1"/>
          </p:cNvGraphicFramePr>
          <p:nvPr/>
        </p:nvGraphicFramePr>
        <p:xfrm>
          <a:off x="1333520" y="1071546"/>
          <a:ext cx="6096000" cy="457200"/>
        </p:xfrm>
        <a:graphic>
          <a:graphicData uri="http://schemas.openxmlformats.org/drawingml/2006/table">
            <a:tbl>
              <a:tblPr rtl="1" firstRow="1" bandRow="1">
                <a:tableStyleId>{7DF18680-E054-41AD-8BC1-D1AEF772440D}</a:tableStyleId>
              </a:tblPr>
              <a:tblGrid>
                <a:gridCol w="3048000"/>
                <a:gridCol w="3048000"/>
              </a:tblGrid>
              <a:tr h="370840">
                <a:tc>
                  <a:txBody>
                    <a:bodyPr/>
                    <a:lstStyle/>
                    <a:p>
                      <a:pPr algn="ctr" rtl="1"/>
                      <a:r>
                        <a:rPr lang="ar-SA" sz="2400" dirty="0" smtClean="0">
                          <a:solidFill>
                            <a:schemeClr val="tx1"/>
                          </a:solidFill>
                        </a:rPr>
                        <a:t>المفعول</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400" dirty="0" smtClean="0">
                          <a:solidFill>
                            <a:schemeClr val="tx1"/>
                          </a:solidFill>
                        </a:rPr>
                        <a:t>تسميته</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مربع نص 5"/>
          <p:cNvSpPr txBox="1"/>
          <p:nvPr/>
        </p:nvSpPr>
        <p:spPr>
          <a:xfrm>
            <a:off x="571472" y="1548458"/>
            <a:ext cx="714380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أتأمل المثاليين التاليين مع التركيز على الكلمتين الملونتين:</a:t>
            </a:r>
            <a:endParaRPr lang="ar-SA" sz="2800" b="1" dirty="0">
              <a:solidFill>
                <a:schemeClr val="tx2">
                  <a:lumMod val="50000"/>
                </a:schemeClr>
              </a:solidFill>
              <a:effectLst>
                <a:glow rad="228600">
                  <a:schemeClr val="accent3">
                    <a:satMod val="175000"/>
                    <a:alpha val="40000"/>
                  </a:schemeClr>
                </a:glow>
              </a:effectLst>
            </a:endParaRPr>
          </a:p>
        </p:txBody>
      </p:sp>
      <p:sp>
        <p:nvSpPr>
          <p:cNvPr id="7" name="شكل بيضاوي 6"/>
          <p:cNvSpPr/>
          <p:nvPr/>
        </p:nvSpPr>
        <p:spPr>
          <a:xfrm>
            <a:off x="7572396" y="1571612"/>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a:t>
            </a:r>
            <a:endParaRPr lang="ar-SA" sz="2000" b="1" dirty="0">
              <a:solidFill>
                <a:schemeClr val="tx1"/>
              </a:solidFill>
            </a:endParaRPr>
          </a:p>
        </p:txBody>
      </p:sp>
      <p:sp>
        <p:nvSpPr>
          <p:cNvPr id="8" name="شكل بيضاوي 7"/>
          <p:cNvSpPr/>
          <p:nvPr/>
        </p:nvSpPr>
        <p:spPr>
          <a:xfrm>
            <a:off x="428596" y="2143116"/>
            <a:ext cx="8143932" cy="928694"/>
          </a:xfrm>
          <a:prstGeom prst="ellipse">
            <a:avLst/>
          </a:prstGeom>
          <a:solidFill>
            <a:schemeClr val="accent2">
              <a:lumMod val="20000"/>
              <a:lumOff val="80000"/>
            </a:schemeClr>
          </a:solidFill>
          <a:ln w="57150">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Font typeface="Arial" pitchFamily="34" charset="0"/>
              <a:buChar char="•"/>
            </a:pPr>
            <a:r>
              <a:rPr lang="ar-SA" sz="2400" b="1" dirty="0" smtClean="0">
                <a:solidFill>
                  <a:schemeClr val="tx1"/>
                </a:solidFill>
              </a:rPr>
              <a:t>بدأ الشاب يدق الأبواب من جديد طلباً للنجاح.</a:t>
            </a:r>
          </a:p>
          <a:p>
            <a:pPr algn="ctr">
              <a:buFont typeface="Arial" pitchFamily="34" charset="0"/>
              <a:buChar char="•"/>
            </a:pPr>
            <a:r>
              <a:rPr lang="ar-SA" sz="2400" b="1" dirty="0" smtClean="0">
                <a:solidFill>
                  <a:schemeClr val="tx1"/>
                </a:solidFill>
              </a:rPr>
              <a:t>تقدم بقصته الأولى لمحطة إذاعية رغبة النشر فلم تقبل.</a:t>
            </a:r>
            <a:endParaRPr lang="ar-SA" sz="2400" b="1" dirty="0">
              <a:solidFill>
                <a:schemeClr val="tx1"/>
              </a:solidFill>
            </a:endParaRPr>
          </a:p>
        </p:txBody>
      </p:sp>
      <p:sp>
        <p:nvSpPr>
          <p:cNvPr id="9" name="مربع نص 8"/>
          <p:cNvSpPr txBox="1"/>
          <p:nvPr/>
        </p:nvSpPr>
        <p:spPr>
          <a:xfrm>
            <a:off x="785786" y="3071810"/>
            <a:ext cx="714380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1)أختار الإجابة الصحيحة مما يلي بوضع علامة(</a:t>
            </a:r>
            <a:r>
              <a:rPr lang="ar-SA" sz="2800" b="1" dirty="0" smtClean="0">
                <a:solidFill>
                  <a:schemeClr val="tx2">
                    <a:lumMod val="50000"/>
                  </a:schemeClr>
                </a:solidFill>
                <a:effectLst>
                  <a:glow rad="228600">
                    <a:schemeClr val="accent3">
                      <a:satMod val="175000"/>
                      <a:alpha val="40000"/>
                    </a:schemeClr>
                  </a:glow>
                </a:effectLst>
                <a:sym typeface="Wingdings"/>
              </a:rPr>
              <a:t></a:t>
            </a:r>
            <a:r>
              <a:rPr lang="ar-SA" sz="2800" b="1" dirty="0" smtClean="0">
                <a:solidFill>
                  <a:schemeClr val="tx2">
                    <a:lumMod val="50000"/>
                  </a:schemeClr>
                </a:solidFill>
                <a:effectLst>
                  <a:glow rad="228600">
                    <a:schemeClr val="accent3">
                      <a:satMod val="175000"/>
                      <a:alpha val="40000"/>
                    </a:schemeClr>
                  </a:glow>
                </a:effectLst>
              </a:rPr>
              <a:t>)أمامها:</a:t>
            </a:r>
            <a:endParaRPr lang="ar-SA" sz="2800" b="1" dirty="0">
              <a:solidFill>
                <a:schemeClr val="tx2">
                  <a:lumMod val="50000"/>
                </a:schemeClr>
              </a:solidFill>
              <a:effectLst>
                <a:glow rad="228600">
                  <a:schemeClr val="accent3">
                    <a:satMod val="175000"/>
                    <a:alpha val="40000"/>
                  </a:schemeClr>
                </a:glow>
              </a:effectLst>
            </a:endParaRPr>
          </a:p>
        </p:txBody>
      </p:sp>
      <p:sp>
        <p:nvSpPr>
          <p:cNvPr id="10" name="مربع نص 9"/>
          <p:cNvSpPr txBox="1"/>
          <p:nvPr/>
        </p:nvSpPr>
        <p:spPr>
          <a:xfrm>
            <a:off x="214282" y="3571876"/>
            <a:ext cx="8643998" cy="2677656"/>
          </a:xfrm>
          <a:prstGeom prst="rect">
            <a:avLst/>
          </a:prstGeom>
          <a:noFill/>
        </p:spPr>
        <p:txBody>
          <a:bodyPr wrap="square" rtlCol="1">
            <a:spAutoFit/>
          </a:bodyPr>
          <a:lstStyle/>
          <a:p>
            <a:pPr algn="ctr"/>
            <a:r>
              <a:rPr lang="ar-SA" sz="2800" b="1" u="sng" dirty="0" smtClean="0">
                <a:solidFill>
                  <a:schemeClr val="tx2">
                    <a:lumMod val="75000"/>
                  </a:schemeClr>
                </a:solidFill>
              </a:rPr>
              <a:t>أ/نوع الكلمة الملونة في المثالين السابقين:</a:t>
            </a:r>
          </a:p>
          <a:p>
            <a:pPr algn="ctr"/>
            <a:r>
              <a:rPr lang="ar-SA" sz="2800" b="1" dirty="0" smtClean="0"/>
              <a:t>(   )حرف           (   )فعل         (   )اسم</a:t>
            </a:r>
          </a:p>
          <a:p>
            <a:pPr algn="ctr"/>
            <a:r>
              <a:rPr lang="ar-SA" sz="2800" b="1" u="sng" dirty="0" smtClean="0">
                <a:solidFill>
                  <a:schemeClr val="tx2">
                    <a:lumMod val="75000"/>
                  </a:schemeClr>
                </a:solidFill>
              </a:rPr>
              <a:t>ب/حالته الإعرابية:</a:t>
            </a:r>
          </a:p>
          <a:p>
            <a:pPr algn="ctr"/>
            <a:r>
              <a:rPr lang="ar-SA" sz="2800" b="1" dirty="0" smtClean="0"/>
              <a:t>(   )منصوب        (   )مرفوع         (   )مجرور</a:t>
            </a:r>
          </a:p>
          <a:p>
            <a:pPr algn="ctr"/>
            <a:r>
              <a:rPr lang="ar-SA" sz="2800" b="1" u="sng" dirty="0" smtClean="0">
                <a:solidFill>
                  <a:schemeClr val="tx2">
                    <a:lumMod val="75000"/>
                  </a:schemeClr>
                </a:solidFill>
              </a:rPr>
              <a:t>ج/سبب مجيئه:</a:t>
            </a:r>
          </a:p>
          <a:p>
            <a:pPr algn="ctr"/>
            <a:r>
              <a:rPr lang="ar-SA" sz="2800" b="1" dirty="0" smtClean="0"/>
              <a:t>(   )بيان سبب حدوث الفعل      (   )توكيد الفعل      (   )بيان نوع الفعل</a:t>
            </a:r>
            <a:endParaRPr lang="ar-SA" sz="2800" b="1" dirty="0"/>
          </a:p>
        </p:txBody>
      </p:sp>
      <p:sp>
        <p:nvSpPr>
          <p:cNvPr id="11" name="مربع نص 10"/>
          <p:cNvSpPr txBox="1"/>
          <p:nvPr/>
        </p:nvSpPr>
        <p:spPr>
          <a:xfrm>
            <a:off x="2428892" y="4048788"/>
            <a:ext cx="571472"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b="1" dirty="0">
              <a:solidFill>
                <a:srgbClr val="C00000"/>
              </a:solidFill>
            </a:endParaRPr>
          </a:p>
        </p:txBody>
      </p:sp>
      <p:sp>
        <p:nvSpPr>
          <p:cNvPr id="12" name="مربع نص 11"/>
          <p:cNvSpPr txBox="1"/>
          <p:nvPr/>
        </p:nvSpPr>
        <p:spPr>
          <a:xfrm>
            <a:off x="6858048" y="4906044"/>
            <a:ext cx="571472"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b="1" dirty="0">
              <a:solidFill>
                <a:srgbClr val="C00000"/>
              </a:solidFill>
            </a:endParaRPr>
          </a:p>
        </p:txBody>
      </p:sp>
      <p:sp>
        <p:nvSpPr>
          <p:cNvPr id="13" name="مربع نص 12"/>
          <p:cNvSpPr txBox="1"/>
          <p:nvPr/>
        </p:nvSpPr>
        <p:spPr>
          <a:xfrm>
            <a:off x="8143900" y="5786454"/>
            <a:ext cx="571472"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ox(in)">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ox(in)">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ox(in)">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11" grpId="0"/>
      <p:bldP spid="12" grpId="0"/>
      <p:bldP spid="1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357158" y="300975"/>
            <a:ext cx="8429684"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2)أجمع الاختبارات الصحيحة؛لأكوّن تعريفاً مناسباً للمفعول لأجله:</a:t>
            </a:r>
            <a:endParaRPr lang="ar-SA" sz="2800" b="1" dirty="0">
              <a:solidFill>
                <a:schemeClr val="tx2">
                  <a:lumMod val="50000"/>
                </a:schemeClr>
              </a:solidFill>
              <a:effectLst>
                <a:glow rad="228600">
                  <a:schemeClr val="accent3">
                    <a:satMod val="175000"/>
                    <a:alpha val="40000"/>
                  </a:schemeClr>
                </a:glow>
              </a:effectLst>
            </a:endParaRPr>
          </a:p>
          <a:p>
            <a:pPr algn="ctr"/>
            <a:r>
              <a:rPr lang="ar-SA" sz="2800" b="1" dirty="0" smtClean="0">
                <a:solidFill>
                  <a:schemeClr val="tx2">
                    <a:lumMod val="50000"/>
                  </a:schemeClr>
                </a:solidFill>
                <a:effectLst>
                  <a:glow rad="228600">
                    <a:schemeClr val="accent3">
                      <a:satMod val="175000"/>
                      <a:alpha val="40000"/>
                    </a:schemeClr>
                  </a:glow>
                </a:effectLst>
              </a:rPr>
              <a:t>المفعول لأجله:</a:t>
            </a:r>
            <a:r>
              <a:rPr lang="ar-SA" sz="2800" b="1" dirty="0" smtClean="0">
                <a:solidFill>
                  <a:schemeClr val="tx1">
                    <a:lumMod val="65000"/>
                    <a:lumOff val="35000"/>
                  </a:schemeClr>
                </a:solidFill>
                <a:effectLst>
                  <a:glow rad="228600">
                    <a:schemeClr val="accent3">
                      <a:satMod val="175000"/>
                      <a:alpha val="40000"/>
                    </a:schemeClr>
                  </a:glow>
                </a:effectLst>
              </a:rPr>
              <a:t>.............................</a:t>
            </a:r>
          </a:p>
        </p:txBody>
      </p:sp>
      <p:sp>
        <p:nvSpPr>
          <p:cNvPr id="4" name="مربع نص 3"/>
          <p:cNvSpPr txBox="1"/>
          <p:nvPr/>
        </p:nvSpPr>
        <p:spPr>
          <a:xfrm>
            <a:off x="1428728" y="824195"/>
            <a:ext cx="4000528" cy="461665"/>
          </a:xfrm>
          <a:prstGeom prst="rect">
            <a:avLst/>
          </a:prstGeom>
          <a:noFill/>
        </p:spPr>
        <p:txBody>
          <a:bodyPr wrap="square" rtlCol="1">
            <a:spAutoFit/>
          </a:bodyPr>
          <a:lstStyle/>
          <a:p>
            <a:pPr algn="ctr"/>
            <a:r>
              <a:rPr lang="ar-SA" sz="2400" b="1" dirty="0" smtClean="0">
                <a:solidFill>
                  <a:srgbClr val="C00000"/>
                </a:solidFill>
              </a:rPr>
              <a:t>اسم منصوب يبين سبب مجيء الفعل</a:t>
            </a:r>
            <a:endParaRPr lang="ar-SA" sz="2400" b="1" dirty="0">
              <a:solidFill>
                <a:srgbClr val="C00000"/>
              </a:solidFill>
            </a:endParaRPr>
          </a:p>
        </p:txBody>
      </p:sp>
      <p:sp>
        <p:nvSpPr>
          <p:cNvPr id="5" name="مربع نص 4"/>
          <p:cNvSpPr txBox="1"/>
          <p:nvPr/>
        </p:nvSpPr>
        <p:spPr>
          <a:xfrm>
            <a:off x="357158" y="1331885"/>
            <a:ext cx="8429684"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3)أصنف كل مفعول لأجله في المثاليين السابقين حسب المعطى في الشكل التالي:</a:t>
            </a:r>
            <a:endParaRPr lang="ar-SA" sz="2800" b="1" dirty="0">
              <a:solidFill>
                <a:schemeClr val="tx2">
                  <a:lumMod val="50000"/>
                </a:schemeClr>
              </a:solidFill>
              <a:effectLst>
                <a:glow rad="228600">
                  <a:schemeClr val="accent3">
                    <a:satMod val="175000"/>
                    <a:alpha val="40000"/>
                  </a:schemeClr>
                </a:glow>
              </a:effectLst>
            </a:endParaRPr>
          </a:p>
        </p:txBody>
      </p:sp>
      <p:sp>
        <p:nvSpPr>
          <p:cNvPr id="6" name="سهم للأسفل 5"/>
          <p:cNvSpPr/>
          <p:nvPr/>
        </p:nvSpPr>
        <p:spPr>
          <a:xfrm>
            <a:off x="4500562" y="2285992"/>
            <a:ext cx="4000528" cy="1428760"/>
          </a:xfrm>
          <a:prstGeom prst="downArrow">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المفعول لأجله المضاف</a:t>
            </a:r>
            <a:endParaRPr lang="ar-SA" sz="2800" b="1" dirty="0">
              <a:solidFill>
                <a:schemeClr val="tx1"/>
              </a:solidFill>
            </a:endParaRPr>
          </a:p>
        </p:txBody>
      </p:sp>
      <p:sp>
        <p:nvSpPr>
          <p:cNvPr id="7" name="سهم للأسفل 6"/>
          <p:cNvSpPr/>
          <p:nvPr/>
        </p:nvSpPr>
        <p:spPr>
          <a:xfrm>
            <a:off x="357158" y="2214554"/>
            <a:ext cx="4000528" cy="1500198"/>
          </a:xfrm>
          <a:prstGeom prst="downArrow">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المفعول لأجله المجرد من(أل)والإضافة</a:t>
            </a:r>
            <a:endParaRPr lang="ar-SA" sz="2400" b="1" dirty="0">
              <a:solidFill>
                <a:schemeClr val="tx1"/>
              </a:solidFill>
            </a:endParaRPr>
          </a:p>
        </p:txBody>
      </p:sp>
      <p:sp>
        <p:nvSpPr>
          <p:cNvPr id="8" name="سحابة 7"/>
          <p:cNvSpPr/>
          <p:nvPr/>
        </p:nvSpPr>
        <p:spPr>
          <a:xfrm>
            <a:off x="4714876" y="3929066"/>
            <a:ext cx="3571900" cy="1714512"/>
          </a:xfrm>
          <a:prstGeom prst="cloud">
            <a:avLst/>
          </a:prstGeom>
        </p:spPr>
        <p:style>
          <a:lnRef idx="3">
            <a:schemeClr val="lt1"/>
          </a:lnRef>
          <a:fillRef idx="1">
            <a:schemeClr val="accent6"/>
          </a:fillRef>
          <a:effectRef idx="1">
            <a:schemeClr val="accent6"/>
          </a:effectRef>
          <a:fontRef idx="minor">
            <a:schemeClr val="lt1"/>
          </a:fontRef>
        </p:style>
        <p:txBody>
          <a:bodyPr rtlCol="1" anchor="ctr"/>
          <a:lstStyle/>
          <a:p>
            <a:pPr algn="ctr"/>
            <a:endParaRPr lang="ar-SA" dirty="0"/>
          </a:p>
        </p:txBody>
      </p:sp>
      <p:sp>
        <p:nvSpPr>
          <p:cNvPr id="9" name="سحابة 8"/>
          <p:cNvSpPr/>
          <p:nvPr/>
        </p:nvSpPr>
        <p:spPr>
          <a:xfrm>
            <a:off x="642910" y="4000504"/>
            <a:ext cx="3571900" cy="1714512"/>
          </a:xfrm>
          <a:prstGeom prst="cloud">
            <a:avLst/>
          </a:prstGeom>
        </p:spPr>
        <p:style>
          <a:lnRef idx="3">
            <a:schemeClr val="lt1"/>
          </a:lnRef>
          <a:fillRef idx="1">
            <a:schemeClr val="accent6"/>
          </a:fillRef>
          <a:effectRef idx="1">
            <a:schemeClr val="accent6"/>
          </a:effectRef>
          <a:fontRef idx="minor">
            <a:schemeClr val="lt1"/>
          </a:fontRef>
        </p:style>
        <p:txBody>
          <a:bodyPr rtlCol="1" anchor="ctr"/>
          <a:lstStyle/>
          <a:p>
            <a:pPr algn="ctr"/>
            <a:endParaRPr lang="ar-SA" dirty="0"/>
          </a:p>
        </p:txBody>
      </p:sp>
      <p:sp>
        <p:nvSpPr>
          <p:cNvPr id="10" name="مربع نص 9"/>
          <p:cNvSpPr txBox="1"/>
          <p:nvPr/>
        </p:nvSpPr>
        <p:spPr>
          <a:xfrm>
            <a:off x="5429256" y="4454262"/>
            <a:ext cx="1857388" cy="584775"/>
          </a:xfrm>
          <a:prstGeom prst="rect">
            <a:avLst/>
          </a:prstGeom>
          <a:noFill/>
        </p:spPr>
        <p:txBody>
          <a:bodyPr wrap="square" rtlCol="1">
            <a:spAutoFit/>
          </a:bodyPr>
          <a:lstStyle/>
          <a:p>
            <a:pPr algn="ctr"/>
            <a:r>
              <a:rPr lang="ar-SA" sz="3200" b="1" dirty="0" smtClean="0">
                <a:solidFill>
                  <a:srgbClr val="C00000"/>
                </a:solidFill>
              </a:rPr>
              <a:t>رغبة الشر </a:t>
            </a:r>
            <a:endParaRPr lang="ar-SA" sz="3200" b="1" dirty="0">
              <a:solidFill>
                <a:srgbClr val="C00000"/>
              </a:solidFill>
            </a:endParaRPr>
          </a:p>
        </p:txBody>
      </p:sp>
      <p:sp>
        <p:nvSpPr>
          <p:cNvPr id="11" name="مربع نص 10"/>
          <p:cNvSpPr txBox="1"/>
          <p:nvPr/>
        </p:nvSpPr>
        <p:spPr>
          <a:xfrm>
            <a:off x="1428728" y="4487299"/>
            <a:ext cx="1857388" cy="584775"/>
          </a:xfrm>
          <a:prstGeom prst="rect">
            <a:avLst/>
          </a:prstGeom>
          <a:noFill/>
        </p:spPr>
        <p:txBody>
          <a:bodyPr wrap="square" rtlCol="1">
            <a:spAutoFit/>
          </a:bodyPr>
          <a:lstStyle/>
          <a:p>
            <a:pPr algn="ctr"/>
            <a:r>
              <a:rPr lang="ar-SA" sz="3200" b="1" dirty="0" smtClean="0">
                <a:solidFill>
                  <a:srgbClr val="C00000"/>
                </a:solidFill>
              </a:rPr>
              <a:t>طلباً للنجاح</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trips(down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trips(down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Left)">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7500958" y="214290"/>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خامساً</a:t>
            </a:r>
            <a:endParaRPr lang="ar-SA" sz="2000" b="1" dirty="0">
              <a:solidFill>
                <a:schemeClr val="tx1"/>
              </a:solidFill>
            </a:endParaRPr>
          </a:p>
        </p:txBody>
      </p:sp>
      <p:sp>
        <p:nvSpPr>
          <p:cNvPr id="4" name="مربع نص 3"/>
          <p:cNvSpPr txBox="1"/>
          <p:nvPr/>
        </p:nvSpPr>
        <p:spPr>
          <a:xfrm>
            <a:off x="714348" y="191136"/>
            <a:ext cx="6858048"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أقارن بين آخر الأحرف التالية من حيث النطق والرسم:</a:t>
            </a:r>
          </a:p>
        </p:txBody>
      </p:sp>
      <p:sp>
        <p:nvSpPr>
          <p:cNvPr id="5" name="شكل بيضاوي 4"/>
          <p:cNvSpPr/>
          <p:nvPr/>
        </p:nvSpPr>
        <p:spPr>
          <a:xfrm>
            <a:off x="6072198" y="785794"/>
            <a:ext cx="1143008" cy="571504"/>
          </a:xfrm>
          <a:prstGeom prst="ellipse">
            <a:avLst/>
          </a:prstGeom>
          <a:solidFill>
            <a:schemeClr val="accent3">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لا</a:t>
            </a:r>
            <a:endParaRPr lang="ar-SA" sz="3200" b="1" dirty="0">
              <a:solidFill>
                <a:schemeClr val="tx1"/>
              </a:solidFill>
            </a:endParaRPr>
          </a:p>
        </p:txBody>
      </p:sp>
      <p:sp>
        <p:nvSpPr>
          <p:cNvPr id="6" name="شكل بيضاوي 5"/>
          <p:cNvSpPr/>
          <p:nvPr/>
        </p:nvSpPr>
        <p:spPr>
          <a:xfrm>
            <a:off x="4643438" y="785794"/>
            <a:ext cx="1143008" cy="571504"/>
          </a:xfrm>
          <a:prstGeom prst="ellipse">
            <a:avLst/>
          </a:prstGeom>
          <a:solidFill>
            <a:schemeClr val="accent3">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على</a:t>
            </a:r>
            <a:endParaRPr lang="ar-SA" sz="3200" b="1" dirty="0">
              <a:solidFill>
                <a:schemeClr val="tx1"/>
              </a:solidFill>
            </a:endParaRPr>
          </a:p>
        </p:txBody>
      </p:sp>
      <p:sp>
        <p:nvSpPr>
          <p:cNvPr id="7" name="شكل بيضاوي 6"/>
          <p:cNvSpPr/>
          <p:nvPr/>
        </p:nvSpPr>
        <p:spPr>
          <a:xfrm>
            <a:off x="3286116" y="785794"/>
            <a:ext cx="1143008" cy="571504"/>
          </a:xfrm>
          <a:prstGeom prst="ellipse">
            <a:avLst/>
          </a:prstGeom>
          <a:solidFill>
            <a:schemeClr val="accent3">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إلا</a:t>
            </a:r>
            <a:endParaRPr lang="ar-SA" sz="3200" b="1" dirty="0">
              <a:solidFill>
                <a:schemeClr val="tx1"/>
              </a:solidFill>
            </a:endParaRPr>
          </a:p>
        </p:txBody>
      </p:sp>
      <p:sp>
        <p:nvSpPr>
          <p:cNvPr id="8" name="شكل بيضاوي 7"/>
          <p:cNvSpPr/>
          <p:nvPr/>
        </p:nvSpPr>
        <p:spPr>
          <a:xfrm>
            <a:off x="1857356" y="785794"/>
            <a:ext cx="1143008" cy="571504"/>
          </a:xfrm>
          <a:prstGeom prst="ellipse">
            <a:avLst/>
          </a:prstGeom>
          <a:solidFill>
            <a:schemeClr val="accent3">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إلى</a:t>
            </a:r>
            <a:endParaRPr lang="ar-SA" sz="3200" b="1" dirty="0">
              <a:solidFill>
                <a:schemeClr val="tx1"/>
              </a:solidFill>
            </a:endParaRPr>
          </a:p>
        </p:txBody>
      </p:sp>
      <p:sp>
        <p:nvSpPr>
          <p:cNvPr id="9" name="سهم إلى اليسار 8"/>
          <p:cNvSpPr/>
          <p:nvPr/>
        </p:nvSpPr>
        <p:spPr>
          <a:xfrm>
            <a:off x="5929322" y="1357298"/>
            <a:ext cx="2571768" cy="928694"/>
          </a:xfrm>
          <a:prstGeom prst="leftArrow">
            <a:avLst>
              <a:gd name="adj1" fmla="val 71538"/>
              <a:gd name="adj2" fmla="val 50000"/>
            </a:avLst>
          </a:prstGeom>
          <a:solidFill>
            <a:schemeClr val="accent2">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من حيث النطق</a:t>
            </a:r>
            <a:endParaRPr lang="ar-SA" sz="3200" b="1" dirty="0">
              <a:solidFill>
                <a:schemeClr val="tx1"/>
              </a:solidFill>
            </a:endParaRPr>
          </a:p>
        </p:txBody>
      </p:sp>
      <p:sp>
        <p:nvSpPr>
          <p:cNvPr id="10" name="سهم إلى اليسار 9"/>
          <p:cNvSpPr/>
          <p:nvPr/>
        </p:nvSpPr>
        <p:spPr>
          <a:xfrm>
            <a:off x="5929322" y="2357430"/>
            <a:ext cx="2571768" cy="928694"/>
          </a:xfrm>
          <a:prstGeom prst="leftArrow">
            <a:avLst>
              <a:gd name="adj1" fmla="val 71538"/>
              <a:gd name="adj2" fmla="val 50000"/>
            </a:avLst>
          </a:prstGeom>
          <a:solidFill>
            <a:schemeClr val="accent2">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من حيث الرسم</a:t>
            </a:r>
            <a:endParaRPr lang="ar-SA" sz="3200" b="1" dirty="0">
              <a:solidFill>
                <a:schemeClr val="tx1"/>
              </a:solidFill>
            </a:endParaRPr>
          </a:p>
        </p:txBody>
      </p:sp>
      <p:sp>
        <p:nvSpPr>
          <p:cNvPr id="11" name="شكل بيضاوي 10"/>
          <p:cNvSpPr/>
          <p:nvPr/>
        </p:nvSpPr>
        <p:spPr>
          <a:xfrm>
            <a:off x="714348" y="1500174"/>
            <a:ext cx="5000660" cy="714380"/>
          </a:xfrm>
          <a:prstGeom prst="ellipse">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solidFill>
                  <a:srgbClr val="C00000"/>
                </a:solidFill>
              </a:rPr>
              <a:t>تتشابه أواخر الحروف كلها نطقاً</a:t>
            </a:r>
            <a:endParaRPr lang="ar-SA" sz="2400" b="1" dirty="0">
              <a:solidFill>
                <a:srgbClr val="C00000"/>
              </a:solidFill>
            </a:endParaRPr>
          </a:p>
        </p:txBody>
      </p:sp>
      <p:sp>
        <p:nvSpPr>
          <p:cNvPr id="12" name="شكل بيضاوي 11"/>
          <p:cNvSpPr/>
          <p:nvPr/>
        </p:nvSpPr>
        <p:spPr>
          <a:xfrm>
            <a:off x="714348" y="2428868"/>
            <a:ext cx="5000660" cy="714380"/>
          </a:xfrm>
          <a:prstGeom prst="ellipse">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000" b="1" dirty="0" smtClean="0">
                <a:solidFill>
                  <a:srgbClr val="C00000"/>
                </a:solidFill>
              </a:rPr>
              <a:t>تختلف فنجد الحرفين لا وإلا متشابهين وعلى وإلى متشابهين</a:t>
            </a:r>
          </a:p>
        </p:txBody>
      </p:sp>
      <p:sp>
        <p:nvSpPr>
          <p:cNvPr id="13" name="سحابة 12"/>
          <p:cNvSpPr/>
          <p:nvPr/>
        </p:nvSpPr>
        <p:spPr>
          <a:xfrm>
            <a:off x="7286644" y="3571876"/>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b="1" dirty="0" smtClean="0">
                <a:solidFill>
                  <a:schemeClr val="tx1"/>
                </a:solidFill>
              </a:rPr>
              <a:t>سادساً</a:t>
            </a:r>
            <a:endParaRPr lang="ar-SA" sz="2000" b="1" dirty="0">
              <a:solidFill>
                <a:schemeClr val="tx1"/>
              </a:solidFill>
            </a:endParaRPr>
          </a:p>
        </p:txBody>
      </p:sp>
      <p:sp>
        <p:nvSpPr>
          <p:cNvPr id="14" name="مربع نص 13"/>
          <p:cNvSpPr txBox="1"/>
          <p:nvPr/>
        </p:nvSpPr>
        <p:spPr>
          <a:xfrm>
            <a:off x="1928794" y="3548722"/>
            <a:ext cx="5429288"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أعيد كتابة الكلمات التي تحتها خط:</a:t>
            </a:r>
          </a:p>
        </p:txBody>
      </p:sp>
      <p:sp>
        <p:nvSpPr>
          <p:cNvPr id="15" name="مربع نص 14"/>
          <p:cNvSpPr txBox="1"/>
          <p:nvPr/>
        </p:nvSpPr>
        <p:spPr>
          <a:xfrm>
            <a:off x="857224" y="4357694"/>
            <a:ext cx="7072362" cy="830997"/>
          </a:xfrm>
          <a:prstGeom prst="rect">
            <a:avLst/>
          </a:prstGeom>
          <a:effectLst>
            <a:glow rad="228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1">
            <a:spAutoFit/>
          </a:bodyPr>
          <a:lstStyle/>
          <a:p>
            <a:pPr algn="ctr"/>
            <a:r>
              <a:rPr lang="ar-SA" sz="2400" b="1" u="sng" dirty="0" smtClean="0"/>
              <a:t>دعوا</a:t>
            </a:r>
            <a:r>
              <a:rPr lang="ar-SA" sz="2400" b="1" dirty="0" smtClean="0"/>
              <a:t> تقاليد أهل </a:t>
            </a:r>
            <a:r>
              <a:rPr lang="ar-SA" sz="2400" b="1" u="sng" dirty="0" smtClean="0"/>
              <a:t>الغرب</a:t>
            </a:r>
            <a:r>
              <a:rPr lang="ar-SA" sz="2400" b="1" dirty="0" smtClean="0"/>
              <a:t> والتمسوا         في دينكم بلسماً للمسلم </a:t>
            </a:r>
            <a:r>
              <a:rPr lang="ar-SA" sz="2400" b="1" u="sng" dirty="0" smtClean="0"/>
              <a:t>الواعي</a:t>
            </a:r>
          </a:p>
          <a:p>
            <a:pPr algn="ctr"/>
            <a:r>
              <a:rPr lang="ar-SA" sz="2400" b="1" u="sng" dirty="0" smtClean="0"/>
              <a:t>الــــــــدرع</a:t>
            </a:r>
            <a:r>
              <a:rPr lang="ar-SA" sz="2400" b="1" dirty="0" smtClean="0"/>
              <a:t> أنتم لأقوام يشتتهم          تخطيطهم أبداً في </a:t>
            </a:r>
            <a:r>
              <a:rPr lang="ar-SA" sz="2400" b="1" u="sng" dirty="0" smtClean="0"/>
              <a:t>غير إجماع</a:t>
            </a:r>
            <a:endParaRPr lang="ar-SA" sz="2400" b="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 calcmode="lin" valueType="num">
                                      <p:cBhvr>
                                        <p:cTn id="17"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strips(downLeft)">
                                      <p:cBhvr>
                                        <p:cTn id="23" dur="500"/>
                                        <p:tgtEl>
                                          <p:spTgt spid="12"/>
                                        </p:tgtEl>
                                      </p:cBhvr>
                                    </p:animEffect>
                                  </p:childTnLst>
                                </p:cTn>
                              </p:par>
                              <p:par>
                                <p:cTn id="24" presetID="17" presetClass="entr" presetSubtype="1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1000" fill="hold"/>
                                        <p:tgtEl>
                                          <p:spTgt spid="14"/>
                                        </p:tgtEl>
                                        <p:attrNameLst>
                                          <p:attrName>ppt_w</p:attrName>
                                        </p:attrNameLst>
                                      </p:cBhvr>
                                      <p:tavLst>
                                        <p:tav tm="0">
                                          <p:val>
                                            <p:fltVal val="0"/>
                                          </p:val>
                                        </p:tav>
                                        <p:tav tm="100000">
                                          <p:val>
                                            <p:strVal val="#ppt_w"/>
                                          </p:val>
                                        </p:tav>
                                      </p:tavLst>
                                    </p:anim>
                                    <p:anim calcmode="lin" valueType="num">
                                      <p:cBhvr>
                                        <p:cTn id="27" dur="1000" fill="hold"/>
                                        <p:tgtEl>
                                          <p:spTgt spid="14"/>
                                        </p:tgtEl>
                                        <p:attrNameLst>
                                          <p:attrName>ppt_h</p:attrName>
                                        </p:attrNameLst>
                                      </p:cBhvr>
                                      <p:tavLst>
                                        <p:tav tm="0">
                                          <p:val>
                                            <p:strVal val="#ppt_h"/>
                                          </p:val>
                                        </p:tav>
                                        <p:tav tm="100000">
                                          <p:val>
                                            <p:strVal val="#ppt_h"/>
                                          </p:val>
                                        </p:tav>
                                      </p:tavLst>
                                    </p:anim>
                                  </p:childTnLst>
                                </p:cTn>
                              </p:par>
                              <p:par>
                                <p:cTn id="28" presetID="17" presetClass="entr" presetSubtype="1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1000" fill="hold"/>
                                        <p:tgtEl>
                                          <p:spTgt spid="13"/>
                                        </p:tgtEl>
                                        <p:attrNameLst>
                                          <p:attrName>ppt_w</p:attrName>
                                        </p:attrNameLst>
                                      </p:cBhvr>
                                      <p:tavLst>
                                        <p:tav tm="0">
                                          <p:val>
                                            <p:fltVal val="0"/>
                                          </p:val>
                                        </p:tav>
                                        <p:tav tm="100000">
                                          <p:val>
                                            <p:strVal val="#ppt_w"/>
                                          </p:val>
                                        </p:tav>
                                      </p:tavLst>
                                    </p:anim>
                                    <p:anim calcmode="lin" valueType="num">
                                      <p:cBhvr>
                                        <p:cTn id="31" dur="1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2" grpId="0" animBg="1"/>
      <p:bldP spid="13" grpId="0" animBg="1"/>
      <p:bldP spid="14"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285720" y="188877"/>
            <a:ext cx="8429684"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4)أجيب عن الأسئلة التالية بجمل تشتمل على مفعول لأجله مناسب على غرار المثال المعطى:</a:t>
            </a:r>
            <a:endParaRPr lang="ar-SA" sz="2800" b="1" dirty="0">
              <a:solidFill>
                <a:schemeClr val="tx2">
                  <a:lumMod val="50000"/>
                </a:schemeClr>
              </a:solidFill>
              <a:effectLst>
                <a:glow rad="228600">
                  <a:schemeClr val="accent3">
                    <a:satMod val="175000"/>
                    <a:alpha val="40000"/>
                  </a:schemeClr>
                </a:glow>
              </a:effectLst>
            </a:endParaRPr>
          </a:p>
        </p:txBody>
      </p:sp>
      <p:sp>
        <p:nvSpPr>
          <p:cNvPr id="4" name="مربع نص 3"/>
          <p:cNvSpPr txBox="1"/>
          <p:nvPr/>
        </p:nvSpPr>
        <p:spPr>
          <a:xfrm>
            <a:off x="785786" y="970176"/>
            <a:ext cx="7500990" cy="1815882"/>
          </a:xfrm>
          <a:prstGeom prst="rect">
            <a:avLst/>
          </a:prstGeom>
          <a:noFill/>
        </p:spPr>
        <p:txBody>
          <a:bodyPr wrap="square" rtlCol="1">
            <a:spAutoFit/>
          </a:bodyPr>
          <a:lstStyle/>
          <a:p>
            <a:r>
              <a:rPr lang="ar-SA" sz="2800" b="1" dirty="0" smtClean="0"/>
              <a:t>أ)لماذا أبر بوالدَيّ؟</a:t>
            </a:r>
          </a:p>
          <a:p>
            <a:r>
              <a:rPr lang="ar-SA" sz="2800" b="1" dirty="0" smtClean="0"/>
              <a:t>ب)لماذا تتغاضى عن هفوات الزميل؟</a:t>
            </a:r>
          </a:p>
          <a:p>
            <a:r>
              <a:rPr lang="ar-SA" sz="2800" b="1" dirty="0" smtClean="0"/>
              <a:t>ج)لماذا نساعد المحتاجين؟</a:t>
            </a:r>
          </a:p>
          <a:p>
            <a:r>
              <a:rPr lang="ar-SA" sz="2800" b="1" dirty="0" smtClean="0"/>
              <a:t>د)لماذا نوقر الكبير؟</a:t>
            </a:r>
          </a:p>
        </p:txBody>
      </p:sp>
      <p:sp>
        <p:nvSpPr>
          <p:cNvPr id="5" name="سحابة 4"/>
          <p:cNvSpPr/>
          <p:nvPr/>
        </p:nvSpPr>
        <p:spPr>
          <a:xfrm>
            <a:off x="1000100" y="1071546"/>
            <a:ext cx="4500594" cy="357190"/>
          </a:xfrm>
          <a:prstGeom prst="cloud">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أبر بوالدي أداء لحقهما </a:t>
            </a:r>
            <a:endParaRPr lang="ar-SA" sz="2400" b="1" dirty="0">
              <a:solidFill>
                <a:schemeClr val="tx1"/>
              </a:solidFill>
            </a:endParaRPr>
          </a:p>
        </p:txBody>
      </p:sp>
      <p:sp>
        <p:nvSpPr>
          <p:cNvPr id="6" name="مربع نص 5"/>
          <p:cNvSpPr txBox="1"/>
          <p:nvPr/>
        </p:nvSpPr>
        <p:spPr>
          <a:xfrm>
            <a:off x="285720" y="2689207"/>
            <a:ext cx="8429684"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5)أعود لنص“حاول من جديد“،وأستخرج مثالين للمفعول لأجله:</a:t>
            </a:r>
            <a:endParaRPr lang="ar-SA" sz="2800" b="1" dirty="0">
              <a:solidFill>
                <a:schemeClr val="tx2">
                  <a:lumMod val="50000"/>
                </a:schemeClr>
              </a:solidFill>
              <a:effectLst>
                <a:glow rad="228600">
                  <a:schemeClr val="accent3">
                    <a:satMod val="175000"/>
                    <a:alpha val="40000"/>
                  </a:schemeClr>
                </a:glow>
              </a:effectLst>
            </a:endParaRPr>
          </a:p>
        </p:txBody>
      </p:sp>
      <p:sp>
        <p:nvSpPr>
          <p:cNvPr id="7" name="شكل بيضاوي 6"/>
          <p:cNvSpPr/>
          <p:nvPr/>
        </p:nvSpPr>
        <p:spPr>
          <a:xfrm>
            <a:off x="2500298" y="3571876"/>
            <a:ext cx="5929354" cy="78581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ar-SA" dirty="0"/>
          </a:p>
        </p:txBody>
      </p:sp>
      <p:sp>
        <p:nvSpPr>
          <p:cNvPr id="8" name="شكل بيضاوي 7"/>
          <p:cNvSpPr/>
          <p:nvPr/>
        </p:nvSpPr>
        <p:spPr>
          <a:xfrm>
            <a:off x="714348" y="4643446"/>
            <a:ext cx="5929354" cy="78581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71472" y="142852"/>
            <a:ext cx="714380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أضع علامة(</a:t>
            </a:r>
            <a:r>
              <a:rPr lang="ar-SA" sz="2800" b="1" dirty="0" smtClean="0">
                <a:solidFill>
                  <a:schemeClr val="tx2">
                    <a:lumMod val="50000"/>
                  </a:schemeClr>
                </a:solidFill>
                <a:effectLst>
                  <a:glow rad="228600">
                    <a:schemeClr val="accent3">
                      <a:satMod val="175000"/>
                      <a:alpha val="40000"/>
                    </a:schemeClr>
                  </a:glow>
                </a:effectLst>
                <a:sym typeface="Wingdings"/>
              </a:rPr>
              <a:t></a:t>
            </a:r>
            <a:r>
              <a:rPr lang="ar-SA" sz="2800" b="1" dirty="0" smtClean="0">
                <a:solidFill>
                  <a:schemeClr val="tx2">
                    <a:lumMod val="50000"/>
                  </a:schemeClr>
                </a:solidFill>
                <a:effectLst>
                  <a:glow rad="228600">
                    <a:schemeClr val="accent3">
                      <a:satMod val="175000"/>
                      <a:alpha val="40000"/>
                    </a:schemeClr>
                  </a:glow>
                </a:effectLst>
              </a:rPr>
              <a:t>)أمام الصفة التي تنطبق على المفعول لأجله الوارد في المثال التالي:</a:t>
            </a:r>
            <a:endParaRPr lang="ar-SA" sz="2800" b="1" dirty="0">
              <a:solidFill>
                <a:schemeClr val="tx2">
                  <a:lumMod val="50000"/>
                </a:schemeClr>
              </a:solidFill>
              <a:effectLst>
                <a:glow rad="228600">
                  <a:schemeClr val="accent3">
                    <a:satMod val="175000"/>
                    <a:alpha val="40000"/>
                  </a:schemeClr>
                </a:glow>
              </a:effectLst>
            </a:endParaRPr>
          </a:p>
        </p:txBody>
      </p:sp>
      <p:sp>
        <p:nvSpPr>
          <p:cNvPr id="4" name="شكل بيضاوي 3"/>
          <p:cNvSpPr/>
          <p:nvPr/>
        </p:nvSpPr>
        <p:spPr>
          <a:xfrm>
            <a:off x="7572396" y="357166"/>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ثانياً</a:t>
            </a:r>
            <a:endParaRPr lang="ar-SA" sz="2000" b="1" dirty="0">
              <a:solidFill>
                <a:schemeClr val="tx1"/>
              </a:solidFill>
            </a:endParaRPr>
          </a:p>
        </p:txBody>
      </p:sp>
      <p:sp>
        <p:nvSpPr>
          <p:cNvPr id="5" name="مربع نص 4"/>
          <p:cNvSpPr txBox="1"/>
          <p:nvPr/>
        </p:nvSpPr>
        <p:spPr>
          <a:xfrm>
            <a:off x="2000232" y="1191268"/>
            <a:ext cx="4929222" cy="523220"/>
          </a:xfrm>
          <a:prstGeom prst="rect">
            <a:avLst/>
          </a:prstGeom>
          <a:noFill/>
          <a:ln w="38100">
            <a:solidFill>
              <a:schemeClr val="tx2">
                <a:lumMod val="50000"/>
              </a:schemeClr>
            </a:solidFill>
            <a:prstDash val="dash"/>
          </a:ln>
        </p:spPr>
        <p:txBody>
          <a:bodyPr wrap="square" rtlCol="1">
            <a:spAutoFit/>
          </a:bodyPr>
          <a:lstStyle/>
          <a:p>
            <a:pPr algn="ctr"/>
            <a:r>
              <a:rPr lang="ar-SA" sz="2800" b="1" dirty="0" smtClean="0"/>
              <a:t>نتخير  الأصحاب رغبة في الصداقات</a:t>
            </a:r>
            <a:endParaRPr lang="ar-SA" sz="2800" b="1" dirty="0"/>
          </a:p>
        </p:txBody>
      </p:sp>
      <p:sp>
        <p:nvSpPr>
          <p:cNvPr id="6" name="شكل بيضاوي 5"/>
          <p:cNvSpPr/>
          <p:nvPr/>
        </p:nvSpPr>
        <p:spPr>
          <a:xfrm>
            <a:off x="2714612" y="1857364"/>
            <a:ext cx="3500462" cy="500066"/>
          </a:xfrm>
          <a:prstGeom prst="ellipse">
            <a:avLst/>
          </a:prstGeom>
          <a:gradFill flip="none" rotWithShape="1">
            <a:gsLst>
              <a:gs pos="0">
                <a:schemeClr val="tx2">
                  <a:lumMod val="60000"/>
                  <a:lumOff val="40000"/>
                  <a:tint val="66000"/>
                  <a:satMod val="160000"/>
                </a:schemeClr>
              </a:gs>
              <a:gs pos="50000">
                <a:schemeClr val="tx2">
                  <a:lumMod val="60000"/>
                  <a:lumOff val="40000"/>
                  <a:tint val="44500"/>
                  <a:satMod val="160000"/>
                </a:schemeClr>
              </a:gs>
              <a:gs pos="100000">
                <a:schemeClr val="tx2">
                  <a:lumMod val="60000"/>
                  <a:lumOff val="40000"/>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رغبةً</a:t>
            </a:r>
            <a:endParaRPr lang="ar-SA" sz="3200" b="1" dirty="0">
              <a:solidFill>
                <a:schemeClr val="tx1"/>
              </a:solidFill>
            </a:endParaRPr>
          </a:p>
        </p:txBody>
      </p:sp>
      <p:sp>
        <p:nvSpPr>
          <p:cNvPr id="7" name="شكل بيضاوي 6"/>
          <p:cNvSpPr/>
          <p:nvPr/>
        </p:nvSpPr>
        <p:spPr>
          <a:xfrm>
            <a:off x="5357818" y="2643182"/>
            <a:ext cx="2786082" cy="500066"/>
          </a:xfrm>
          <a:prstGeom prst="ellipse">
            <a:avLst/>
          </a:prstGeom>
          <a:gradFill flip="none" rotWithShape="1">
            <a:gsLst>
              <a:gs pos="0">
                <a:schemeClr val="tx2">
                  <a:lumMod val="60000"/>
                  <a:lumOff val="40000"/>
                  <a:tint val="66000"/>
                  <a:satMod val="160000"/>
                </a:schemeClr>
              </a:gs>
              <a:gs pos="50000">
                <a:schemeClr val="tx2">
                  <a:lumMod val="60000"/>
                  <a:lumOff val="40000"/>
                  <a:tint val="44500"/>
                  <a:satMod val="160000"/>
                </a:schemeClr>
              </a:gs>
              <a:gs pos="100000">
                <a:schemeClr val="tx2">
                  <a:lumMod val="60000"/>
                  <a:lumOff val="40000"/>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  )فعل</a:t>
            </a:r>
            <a:endParaRPr lang="ar-SA" sz="3200" b="1" dirty="0">
              <a:solidFill>
                <a:schemeClr val="tx1"/>
              </a:solidFill>
            </a:endParaRPr>
          </a:p>
        </p:txBody>
      </p:sp>
      <p:sp>
        <p:nvSpPr>
          <p:cNvPr id="8" name="شكل بيضاوي 7"/>
          <p:cNvSpPr/>
          <p:nvPr/>
        </p:nvSpPr>
        <p:spPr>
          <a:xfrm>
            <a:off x="1571604" y="2643182"/>
            <a:ext cx="2786082" cy="500066"/>
          </a:xfrm>
          <a:prstGeom prst="ellipse">
            <a:avLst/>
          </a:prstGeom>
          <a:gradFill flip="none" rotWithShape="1">
            <a:gsLst>
              <a:gs pos="0">
                <a:schemeClr val="tx2">
                  <a:lumMod val="60000"/>
                  <a:lumOff val="40000"/>
                  <a:tint val="66000"/>
                  <a:satMod val="160000"/>
                </a:schemeClr>
              </a:gs>
              <a:gs pos="50000">
                <a:schemeClr val="tx2">
                  <a:lumMod val="60000"/>
                  <a:lumOff val="40000"/>
                  <a:tint val="44500"/>
                  <a:satMod val="160000"/>
                </a:schemeClr>
              </a:gs>
              <a:gs pos="100000">
                <a:schemeClr val="tx2">
                  <a:lumMod val="60000"/>
                  <a:lumOff val="40000"/>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  )مصدر</a:t>
            </a:r>
            <a:endParaRPr lang="ar-SA" sz="3200" b="1" dirty="0">
              <a:solidFill>
                <a:schemeClr val="tx1"/>
              </a:solidFill>
            </a:endParaRPr>
          </a:p>
        </p:txBody>
      </p:sp>
      <p:sp>
        <p:nvSpPr>
          <p:cNvPr id="9" name="شكل بيضاوي 8"/>
          <p:cNvSpPr/>
          <p:nvPr/>
        </p:nvSpPr>
        <p:spPr>
          <a:xfrm>
            <a:off x="3929058" y="4357694"/>
            <a:ext cx="4572032" cy="500066"/>
          </a:xfrm>
          <a:prstGeom prst="ellipse">
            <a:avLst/>
          </a:prstGeom>
          <a:gradFill flip="none" rotWithShape="1">
            <a:gsLst>
              <a:gs pos="0">
                <a:schemeClr val="tx2">
                  <a:lumMod val="60000"/>
                  <a:lumOff val="40000"/>
                  <a:tint val="66000"/>
                  <a:satMod val="160000"/>
                </a:schemeClr>
              </a:gs>
              <a:gs pos="50000">
                <a:schemeClr val="tx2">
                  <a:lumMod val="60000"/>
                  <a:lumOff val="40000"/>
                  <a:tint val="44500"/>
                  <a:satMod val="160000"/>
                </a:schemeClr>
              </a:gs>
              <a:gs pos="100000">
                <a:schemeClr val="tx2">
                  <a:lumMod val="60000"/>
                  <a:lumOff val="40000"/>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  )موافق للفعل المذكور في أحرفه</a:t>
            </a:r>
            <a:endParaRPr lang="ar-SA" sz="2000" b="1" dirty="0">
              <a:solidFill>
                <a:schemeClr val="tx1"/>
              </a:solidFill>
            </a:endParaRPr>
          </a:p>
        </p:txBody>
      </p:sp>
      <p:sp>
        <p:nvSpPr>
          <p:cNvPr id="10" name="شكل بيضاوي 9"/>
          <p:cNvSpPr/>
          <p:nvPr/>
        </p:nvSpPr>
        <p:spPr>
          <a:xfrm>
            <a:off x="3929058" y="5000636"/>
            <a:ext cx="4572032" cy="500066"/>
          </a:xfrm>
          <a:prstGeom prst="ellipse">
            <a:avLst/>
          </a:prstGeom>
          <a:gradFill flip="none" rotWithShape="1">
            <a:gsLst>
              <a:gs pos="0">
                <a:schemeClr val="tx2">
                  <a:lumMod val="60000"/>
                  <a:lumOff val="40000"/>
                  <a:tint val="66000"/>
                  <a:satMod val="160000"/>
                </a:schemeClr>
              </a:gs>
              <a:gs pos="50000">
                <a:schemeClr val="tx2">
                  <a:lumMod val="60000"/>
                  <a:lumOff val="40000"/>
                  <a:tint val="44500"/>
                  <a:satMod val="160000"/>
                </a:schemeClr>
              </a:gs>
              <a:gs pos="100000">
                <a:schemeClr val="tx2">
                  <a:lumMod val="60000"/>
                  <a:lumOff val="40000"/>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  )قلبي</a:t>
            </a:r>
            <a:endParaRPr lang="ar-SA" sz="2800" b="1" dirty="0">
              <a:solidFill>
                <a:schemeClr val="tx1"/>
              </a:solidFill>
            </a:endParaRPr>
          </a:p>
        </p:txBody>
      </p:sp>
      <p:sp>
        <p:nvSpPr>
          <p:cNvPr id="11" name="شكل بيضاوي 10"/>
          <p:cNvSpPr/>
          <p:nvPr/>
        </p:nvSpPr>
        <p:spPr>
          <a:xfrm>
            <a:off x="357158" y="4357694"/>
            <a:ext cx="3429024" cy="500066"/>
          </a:xfrm>
          <a:prstGeom prst="ellipse">
            <a:avLst/>
          </a:prstGeom>
          <a:gradFill flip="none" rotWithShape="1">
            <a:gsLst>
              <a:gs pos="0">
                <a:schemeClr val="tx2">
                  <a:lumMod val="60000"/>
                  <a:lumOff val="40000"/>
                  <a:tint val="66000"/>
                  <a:satMod val="160000"/>
                </a:schemeClr>
              </a:gs>
              <a:gs pos="50000">
                <a:schemeClr val="tx2">
                  <a:lumMod val="60000"/>
                  <a:lumOff val="40000"/>
                  <a:tint val="44500"/>
                  <a:satMod val="160000"/>
                </a:schemeClr>
              </a:gs>
              <a:gs pos="100000">
                <a:schemeClr val="tx2">
                  <a:lumMod val="60000"/>
                  <a:lumOff val="40000"/>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  )لتعليل حدوث الفعل</a:t>
            </a:r>
            <a:endParaRPr lang="ar-SA" sz="2400" b="1" dirty="0">
              <a:solidFill>
                <a:schemeClr val="tx1"/>
              </a:solidFill>
            </a:endParaRPr>
          </a:p>
        </p:txBody>
      </p:sp>
      <p:sp>
        <p:nvSpPr>
          <p:cNvPr id="12" name="شكل بيضاوي 11"/>
          <p:cNvSpPr/>
          <p:nvPr/>
        </p:nvSpPr>
        <p:spPr>
          <a:xfrm>
            <a:off x="357158" y="5000636"/>
            <a:ext cx="3429024" cy="500066"/>
          </a:xfrm>
          <a:prstGeom prst="ellipse">
            <a:avLst/>
          </a:prstGeom>
          <a:gradFill flip="none" rotWithShape="1">
            <a:gsLst>
              <a:gs pos="0">
                <a:schemeClr val="tx2">
                  <a:lumMod val="60000"/>
                  <a:lumOff val="40000"/>
                  <a:tint val="66000"/>
                  <a:satMod val="160000"/>
                </a:schemeClr>
              </a:gs>
              <a:gs pos="50000">
                <a:schemeClr val="tx2">
                  <a:lumMod val="60000"/>
                  <a:lumOff val="40000"/>
                  <a:tint val="44500"/>
                  <a:satMod val="160000"/>
                </a:schemeClr>
              </a:gs>
              <a:gs pos="100000">
                <a:schemeClr val="tx2">
                  <a:lumMod val="60000"/>
                  <a:lumOff val="40000"/>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  )لتأكيد حدوث الفعل</a:t>
            </a:r>
            <a:endParaRPr lang="ar-SA" sz="2400" b="1" dirty="0">
              <a:solidFill>
                <a:schemeClr val="tx1"/>
              </a:solidFill>
            </a:endParaRPr>
          </a:p>
        </p:txBody>
      </p:sp>
      <p:sp>
        <p:nvSpPr>
          <p:cNvPr id="13" name="قوس كبير أيمن 12"/>
          <p:cNvSpPr/>
          <p:nvPr/>
        </p:nvSpPr>
        <p:spPr>
          <a:xfrm rot="16200000">
            <a:off x="3250397" y="2250273"/>
            <a:ext cx="857256" cy="3214710"/>
          </a:xfrm>
          <a:prstGeom prst="rightBrace">
            <a:avLst>
              <a:gd name="adj1" fmla="val 8333"/>
              <a:gd name="adj2" fmla="val 24554"/>
            </a:avLst>
          </a:pr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b="1" dirty="0"/>
          </a:p>
        </p:txBody>
      </p:sp>
      <p:sp>
        <p:nvSpPr>
          <p:cNvPr id="14" name="قوس كبير أيمن 13"/>
          <p:cNvSpPr/>
          <p:nvPr/>
        </p:nvSpPr>
        <p:spPr>
          <a:xfrm rot="16200000">
            <a:off x="4536281" y="892951"/>
            <a:ext cx="357190" cy="3286148"/>
          </a:xfrm>
          <a:prstGeom prst="rightBrace">
            <a:avLst>
              <a:gd name="adj1" fmla="val 8333"/>
              <a:gd name="adj2" fmla="val 42380"/>
            </a:avLst>
          </a:pr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dirty="0"/>
          </a:p>
        </p:txBody>
      </p:sp>
      <p:sp>
        <p:nvSpPr>
          <p:cNvPr id="15" name="مربع نص 14"/>
          <p:cNvSpPr txBox="1"/>
          <p:nvPr/>
        </p:nvSpPr>
        <p:spPr>
          <a:xfrm>
            <a:off x="3071802" y="2643182"/>
            <a:ext cx="571504"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sz="2800" b="1" dirty="0">
              <a:solidFill>
                <a:srgbClr val="C00000"/>
              </a:solidFill>
            </a:endParaRPr>
          </a:p>
        </p:txBody>
      </p:sp>
      <p:sp>
        <p:nvSpPr>
          <p:cNvPr id="16" name="مربع نص 15"/>
          <p:cNvSpPr txBox="1"/>
          <p:nvPr/>
        </p:nvSpPr>
        <p:spPr>
          <a:xfrm>
            <a:off x="6143636" y="5000636"/>
            <a:ext cx="571504"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sz="2800" b="1" dirty="0">
              <a:solidFill>
                <a:srgbClr val="C00000"/>
              </a:solidFill>
            </a:endParaRPr>
          </a:p>
        </p:txBody>
      </p:sp>
      <p:sp>
        <p:nvSpPr>
          <p:cNvPr id="17" name="مربع نص 16"/>
          <p:cNvSpPr txBox="1"/>
          <p:nvPr/>
        </p:nvSpPr>
        <p:spPr>
          <a:xfrm>
            <a:off x="2714612" y="4405978"/>
            <a:ext cx="571504"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 calcmode="lin" valueType="num">
                                      <p:cBhvr>
                                        <p:cTn id="13"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 calcmode="lin" valueType="num">
                                      <p:cBhvr>
                                        <p:cTn id="19"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1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17">
                                            <p:txEl>
                                              <p:pRg st="0" end="0"/>
                                            </p:txEl>
                                          </p:spTgt>
                                        </p:tgtEl>
                                        <p:attrNameLst>
                                          <p:attrName>style.visibility</p:attrName>
                                        </p:attrNameLst>
                                      </p:cBhvr>
                                      <p:to>
                                        <p:strVal val="visible"/>
                                      </p:to>
                                    </p:set>
                                    <p:anim calcmode="lin" valueType="num">
                                      <p:cBhvr>
                                        <p:cTn id="25" dur="5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17">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زاوية مطوية 2"/>
          <p:cNvSpPr/>
          <p:nvPr/>
        </p:nvSpPr>
        <p:spPr>
          <a:xfrm rot="593922">
            <a:off x="1576476" y="783033"/>
            <a:ext cx="6218898" cy="5581981"/>
          </a:xfrm>
          <a:prstGeom prst="foldedCorner">
            <a:avLst>
              <a:gd name="adj" fmla="val 22381"/>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sz="3200" b="1" u="sng" dirty="0" smtClean="0">
              <a:solidFill>
                <a:schemeClr val="tx1"/>
              </a:solidFill>
            </a:endParaRPr>
          </a:p>
          <a:p>
            <a:pPr algn="ctr"/>
            <a:endParaRPr lang="ar-SA" sz="3200" b="1" u="sng" dirty="0" smtClean="0">
              <a:solidFill>
                <a:schemeClr val="tx1"/>
              </a:solidFill>
            </a:endParaRPr>
          </a:p>
          <a:p>
            <a:pPr algn="ctr"/>
            <a:r>
              <a:rPr lang="ar-SA" sz="3200" b="1" u="sng" dirty="0" smtClean="0">
                <a:solidFill>
                  <a:schemeClr val="tx1"/>
                </a:solidFill>
              </a:rPr>
              <a:t>المفعول لأجله:</a:t>
            </a:r>
          </a:p>
          <a:p>
            <a:pPr algn="ctr"/>
            <a:r>
              <a:rPr lang="ar-SA" sz="3200" b="1" dirty="0" smtClean="0">
                <a:solidFill>
                  <a:schemeClr val="tx1"/>
                </a:solidFill>
              </a:rPr>
              <a:t>قد يأتي مضافاً أو محلى بأل أو مجرداً منها.</a:t>
            </a:r>
          </a:p>
          <a:p>
            <a:pPr algn="ctr"/>
            <a:r>
              <a:rPr lang="ar-SA" sz="3200" b="1" dirty="0" smtClean="0">
                <a:solidFill>
                  <a:schemeClr val="tx1"/>
                </a:solidFill>
              </a:rPr>
              <a:t>****</a:t>
            </a:r>
          </a:p>
          <a:p>
            <a:pPr algn="ctr"/>
            <a:r>
              <a:rPr lang="ar-SA" sz="3200" b="1" dirty="0" smtClean="0">
                <a:solidFill>
                  <a:schemeClr val="tx1"/>
                </a:solidFill>
              </a:rPr>
              <a:t>يصلح أن يكون جواباً لسؤال يبدأ بـ(لماذا؟).</a:t>
            </a:r>
          </a:p>
          <a:p>
            <a:pPr algn="ctr"/>
            <a:r>
              <a:rPr lang="ar-SA" sz="3200" b="1" dirty="0" smtClean="0">
                <a:solidFill>
                  <a:schemeClr val="tx1"/>
                </a:solidFill>
              </a:rPr>
              <a:t> ****</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زاوية مطوية 2"/>
          <p:cNvSpPr/>
          <p:nvPr/>
        </p:nvSpPr>
        <p:spPr>
          <a:xfrm rot="593922">
            <a:off x="1576476" y="783033"/>
            <a:ext cx="6218898" cy="5581981"/>
          </a:xfrm>
          <a:prstGeom prst="foldedCorner">
            <a:avLst>
              <a:gd name="adj" fmla="val 22381"/>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sz="3200" b="1" u="sng" dirty="0" smtClean="0">
              <a:solidFill>
                <a:schemeClr val="tx1"/>
              </a:solidFill>
            </a:endParaRPr>
          </a:p>
          <a:p>
            <a:pPr algn="ctr"/>
            <a:endParaRPr lang="ar-SA" sz="3200" b="1" u="sng" dirty="0" smtClean="0">
              <a:solidFill>
                <a:schemeClr val="tx1"/>
              </a:solidFill>
            </a:endParaRPr>
          </a:p>
          <a:p>
            <a:pPr algn="ctr"/>
            <a:endParaRPr lang="ar-SA" sz="3200" b="1" u="sng" dirty="0" smtClean="0">
              <a:solidFill>
                <a:schemeClr val="tx1"/>
              </a:solidFill>
            </a:endParaRPr>
          </a:p>
          <a:p>
            <a:pPr algn="ctr"/>
            <a:r>
              <a:rPr lang="ar-SA" sz="3200" b="1" u="sng" dirty="0" smtClean="0">
                <a:solidFill>
                  <a:schemeClr val="tx1"/>
                </a:solidFill>
              </a:rPr>
              <a:t>شروط المفعول لأجله:</a:t>
            </a:r>
          </a:p>
          <a:p>
            <a:pPr algn="ctr"/>
            <a:r>
              <a:rPr lang="ar-SA" sz="3200" b="1" dirty="0" smtClean="0">
                <a:solidFill>
                  <a:schemeClr val="tx1"/>
                </a:solidFill>
              </a:rPr>
              <a:t>1- أن يكون مصدرا.</a:t>
            </a:r>
          </a:p>
          <a:p>
            <a:pPr algn="ctr"/>
            <a:r>
              <a:rPr lang="ar-SA" sz="3200" b="1" dirty="0" smtClean="0">
                <a:solidFill>
                  <a:schemeClr val="tx1"/>
                </a:solidFill>
              </a:rPr>
              <a:t>2- أن المصدر قلبيا أي صادراً عن مشاعر داخلية قائمة بالقلب:كالاحترام والرغبة والخوف.</a:t>
            </a:r>
          </a:p>
          <a:p>
            <a:pPr algn="ctr"/>
            <a:r>
              <a:rPr lang="ar-SA" sz="3200" b="1" dirty="0" smtClean="0">
                <a:solidFill>
                  <a:schemeClr val="tx1"/>
                </a:solidFill>
              </a:rPr>
              <a:t>3- أن يكون علة لوقوع الفعل.</a:t>
            </a:r>
          </a:p>
          <a:p>
            <a:pPr algn="ctr"/>
            <a:r>
              <a:rPr lang="ar-SA" sz="3200" b="1" dirty="0" smtClean="0">
                <a:solidFill>
                  <a:schemeClr val="tx1"/>
                </a:solidFill>
              </a:rPr>
              <a:t>4- أن يكون فاعله وفاعل الفعل المعلل له واحداً.</a:t>
            </a:r>
          </a:p>
          <a:p>
            <a:pPr algn="ctr"/>
            <a:r>
              <a:rPr lang="ar-SA" sz="3200" b="1" dirty="0" smtClean="0">
                <a:solidFill>
                  <a:schemeClr val="tx1"/>
                </a:solidFill>
              </a:rPr>
              <a:t>5- أن يكون زمنه وزمن الفعل المعلل له واحداً.</a:t>
            </a:r>
          </a:p>
          <a:p>
            <a:pPr algn="ctr"/>
            <a:r>
              <a:rPr lang="ar-SA" sz="3200" b="1" dirty="0" smtClean="0">
                <a:solidFill>
                  <a:schemeClr val="tx1"/>
                </a:solidFill>
              </a:rPr>
              <a:t>*******</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24"/>
            <a:ext cx="9144000" cy="6858000"/>
          </a:xfrm>
          <a:prstGeom prst="rect">
            <a:avLst/>
          </a:prstGeom>
          <a:noFill/>
        </p:spPr>
      </p:pic>
      <p:sp>
        <p:nvSpPr>
          <p:cNvPr id="3" name="مربع نص 2"/>
          <p:cNvSpPr txBox="1"/>
          <p:nvPr/>
        </p:nvSpPr>
        <p:spPr>
          <a:xfrm>
            <a:off x="285720" y="142852"/>
            <a:ext cx="8429684" cy="1384995"/>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2)أشارك من بجواري؛لأكمل المخطط التالي بالصفات التي تنطبق على المفعول لأجله الوارد في المثال التالي،مع الاستفادة مما سبق:</a:t>
            </a:r>
          </a:p>
          <a:p>
            <a:r>
              <a:rPr lang="ar-SA" sz="2800" b="1" u="sng" dirty="0" smtClean="0">
                <a:solidFill>
                  <a:srgbClr val="C00000"/>
                </a:solidFill>
                <a:effectLst>
                  <a:glow rad="228600">
                    <a:schemeClr val="accent3">
                      <a:satMod val="175000"/>
                      <a:alpha val="40000"/>
                    </a:schemeClr>
                  </a:glow>
                </a:effectLst>
              </a:rPr>
              <a:t>     اجتهدت طلباً للنجاح  </a:t>
            </a:r>
            <a:endParaRPr lang="ar-SA" sz="2800" b="1" u="sng" dirty="0">
              <a:solidFill>
                <a:srgbClr val="C00000"/>
              </a:solidFill>
              <a:effectLst>
                <a:glow rad="228600">
                  <a:schemeClr val="accent3">
                    <a:satMod val="175000"/>
                    <a:alpha val="40000"/>
                  </a:schemeClr>
                </a:glow>
              </a:effectLst>
            </a:endParaRPr>
          </a:p>
        </p:txBody>
      </p:sp>
      <p:sp>
        <p:nvSpPr>
          <p:cNvPr id="4" name="مستطيل مستدير الزوايا 3"/>
          <p:cNvSpPr/>
          <p:nvPr/>
        </p:nvSpPr>
        <p:spPr>
          <a:xfrm>
            <a:off x="3571868" y="1214422"/>
            <a:ext cx="1785950" cy="57150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tx1"/>
                </a:solidFill>
              </a:rPr>
              <a:t>طلباً </a:t>
            </a:r>
            <a:endParaRPr lang="ar-SA" b="1" dirty="0">
              <a:solidFill>
                <a:schemeClr val="tx1"/>
              </a:solidFill>
            </a:endParaRPr>
          </a:p>
        </p:txBody>
      </p:sp>
      <p:sp>
        <p:nvSpPr>
          <p:cNvPr id="5" name="مستطيل مستدير الزوايا 4"/>
          <p:cNvSpPr/>
          <p:nvPr/>
        </p:nvSpPr>
        <p:spPr>
          <a:xfrm>
            <a:off x="3571868" y="1928802"/>
            <a:ext cx="1785950" cy="57150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solidFill>
                <a:schemeClr val="tx1"/>
              </a:solidFill>
            </a:endParaRPr>
          </a:p>
        </p:txBody>
      </p:sp>
      <p:sp>
        <p:nvSpPr>
          <p:cNvPr id="6" name="مستطيل مستدير الزوايا 5"/>
          <p:cNvSpPr/>
          <p:nvPr/>
        </p:nvSpPr>
        <p:spPr>
          <a:xfrm>
            <a:off x="3571868" y="2643182"/>
            <a:ext cx="1785950" cy="57150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solidFill>
                <a:schemeClr val="tx1"/>
              </a:solidFill>
            </a:endParaRPr>
          </a:p>
        </p:txBody>
      </p:sp>
      <p:sp>
        <p:nvSpPr>
          <p:cNvPr id="7" name="مستطيل مستدير الزوايا 6"/>
          <p:cNvSpPr/>
          <p:nvPr/>
        </p:nvSpPr>
        <p:spPr>
          <a:xfrm>
            <a:off x="3357554" y="3357562"/>
            <a:ext cx="2214578" cy="57150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solidFill>
                <a:schemeClr val="tx1"/>
              </a:solidFill>
            </a:endParaRPr>
          </a:p>
        </p:txBody>
      </p:sp>
      <p:sp>
        <p:nvSpPr>
          <p:cNvPr id="8" name="مربع نص 7"/>
          <p:cNvSpPr txBox="1"/>
          <p:nvPr/>
        </p:nvSpPr>
        <p:spPr>
          <a:xfrm>
            <a:off x="3857620" y="1928802"/>
            <a:ext cx="1143008" cy="584775"/>
          </a:xfrm>
          <a:prstGeom prst="rect">
            <a:avLst/>
          </a:prstGeom>
          <a:noFill/>
        </p:spPr>
        <p:txBody>
          <a:bodyPr wrap="square" rtlCol="1">
            <a:spAutoFit/>
          </a:bodyPr>
          <a:lstStyle/>
          <a:p>
            <a:pPr algn="ctr"/>
            <a:r>
              <a:rPr lang="ar-SA" sz="3200" b="1" dirty="0" smtClean="0">
                <a:solidFill>
                  <a:srgbClr val="C00000"/>
                </a:solidFill>
              </a:rPr>
              <a:t>مصدر</a:t>
            </a:r>
            <a:endParaRPr lang="ar-SA" b="1" dirty="0">
              <a:solidFill>
                <a:srgbClr val="C00000"/>
              </a:solidFill>
            </a:endParaRPr>
          </a:p>
        </p:txBody>
      </p:sp>
      <p:sp>
        <p:nvSpPr>
          <p:cNvPr id="9" name="مربع نص 8"/>
          <p:cNvSpPr txBox="1"/>
          <p:nvPr/>
        </p:nvSpPr>
        <p:spPr>
          <a:xfrm>
            <a:off x="3857620" y="2629911"/>
            <a:ext cx="1143008" cy="584775"/>
          </a:xfrm>
          <a:prstGeom prst="rect">
            <a:avLst/>
          </a:prstGeom>
          <a:noFill/>
        </p:spPr>
        <p:txBody>
          <a:bodyPr wrap="square" rtlCol="1">
            <a:spAutoFit/>
          </a:bodyPr>
          <a:lstStyle/>
          <a:p>
            <a:pPr algn="ctr"/>
            <a:r>
              <a:rPr lang="ar-SA" sz="3200" b="1" dirty="0" smtClean="0">
                <a:solidFill>
                  <a:srgbClr val="C00000"/>
                </a:solidFill>
              </a:rPr>
              <a:t>قلبي</a:t>
            </a:r>
            <a:endParaRPr lang="ar-SA" b="1" dirty="0">
              <a:solidFill>
                <a:srgbClr val="C00000"/>
              </a:solidFill>
            </a:endParaRPr>
          </a:p>
        </p:txBody>
      </p:sp>
      <p:sp>
        <p:nvSpPr>
          <p:cNvPr id="10" name="مربع نص 9"/>
          <p:cNvSpPr txBox="1"/>
          <p:nvPr/>
        </p:nvSpPr>
        <p:spPr>
          <a:xfrm>
            <a:off x="3571868" y="3344291"/>
            <a:ext cx="1785950" cy="584775"/>
          </a:xfrm>
          <a:prstGeom prst="rect">
            <a:avLst/>
          </a:prstGeom>
          <a:noFill/>
        </p:spPr>
        <p:txBody>
          <a:bodyPr wrap="square" rtlCol="1">
            <a:spAutoFit/>
          </a:bodyPr>
          <a:lstStyle/>
          <a:p>
            <a:pPr algn="ctr"/>
            <a:r>
              <a:rPr lang="ar-SA" sz="3200" b="1" dirty="0" smtClean="0">
                <a:solidFill>
                  <a:srgbClr val="C00000"/>
                </a:solidFill>
              </a:rPr>
              <a:t>تعليل الفعل</a:t>
            </a:r>
            <a:endParaRPr lang="ar-SA" b="1" dirty="0">
              <a:solidFill>
                <a:srgbClr val="C00000"/>
              </a:solidFill>
            </a:endParaRPr>
          </a:p>
        </p:txBody>
      </p:sp>
      <p:sp>
        <p:nvSpPr>
          <p:cNvPr id="11" name="مربع نص 10"/>
          <p:cNvSpPr txBox="1"/>
          <p:nvPr/>
        </p:nvSpPr>
        <p:spPr>
          <a:xfrm>
            <a:off x="285720" y="4143380"/>
            <a:ext cx="8429684" cy="1077218"/>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3)أملأ الفراغ في الجملة التالية بمفعول لأجله مستوفٍ الشروط السابقة:</a:t>
            </a:r>
          </a:p>
          <a:p>
            <a:pPr algn="ctr"/>
            <a:r>
              <a:rPr lang="ar-SA" sz="3600" b="1" dirty="0" smtClean="0">
                <a:effectLst>
                  <a:glow rad="228600">
                    <a:schemeClr val="accent6">
                      <a:satMod val="175000"/>
                      <a:alpha val="40000"/>
                    </a:schemeClr>
                  </a:glow>
                </a:effectLst>
              </a:rPr>
              <a:t>تجنب المدخنين...................على صحتك</a:t>
            </a:r>
          </a:p>
        </p:txBody>
      </p:sp>
      <p:sp>
        <p:nvSpPr>
          <p:cNvPr id="12" name="مربع نص 11"/>
          <p:cNvSpPr txBox="1"/>
          <p:nvPr/>
        </p:nvSpPr>
        <p:spPr>
          <a:xfrm>
            <a:off x="3286116" y="4528243"/>
            <a:ext cx="1714512" cy="707886"/>
          </a:xfrm>
          <a:prstGeom prst="rect">
            <a:avLst/>
          </a:prstGeom>
          <a:noFill/>
        </p:spPr>
        <p:txBody>
          <a:bodyPr wrap="square" rtlCol="1">
            <a:spAutoFit/>
          </a:bodyPr>
          <a:lstStyle/>
          <a:p>
            <a:pPr algn="ctr"/>
            <a:r>
              <a:rPr lang="ar-SA" sz="4000" b="1" dirty="0" smtClean="0">
                <a:solidFill>
                  <a:srgbClr val="C00000"/>
                </a:solidFill>
              </a:rPr>
              <a:t>حفاظاً</a:t>
            </a:r>
            <a:endParaRPr lang="ar-SA"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p:cTn id="1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p:cTn id="19"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p:cTn id="25"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10">
                                            <p:txEl>
                                              <p:pRg st="0" end="0"/>
                                            </p:txEl>
                                          </p:spTgt>
                                        </p:tgtEl>
                                        <p:attrNameLst>
                                          <p:attrName>ppt_h</p:attrName>
                                        </p:attrNameLst>
                                      </p:cBhvr>
                                      <p:tavLst>
                                        <p:tav tm="0">
                                          <p:val>
                                            <p:strVal val="#ppt_h"/>
                                          </p:val>
                                        </p:tav>
                                        <p:tav tm="100000">
                                          <p:val>
                                            <p:strVal val="#ppt_h"/>
                                          </p:val>
                                        </p:tav>
                                      </p:tavLst>
                                    </p:anim>
                                  </p:childTnLst>
                                </p:cTn>
                              </p:par>
                              <p:par>
                                <p:cTn id="27" presetID="17" presetClass="entr" presetSubtype="1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1000" fill="hold"/>
                                        <p:tgtEl>
                                          <p:spTgt spid="11"/>
                                        </p:tgtEl>
                                        <p:attrNameLst>
                                          <p:attrName>ppt_w</p:attrName>
                                        </p:attrNameLst>
                                      </p:cBhvr>
                                      <p:tavLst>
                                        <p:tav tm="0">
                                          <p:val>
                                            <p:fltVal val="0"/>
                                          </p:val>
                                        </p:tav>
                                        <p:tav tm="100000">
                                          <p:val>
                                            <p:strVal val="#ppt_w"/>
                                          </p:val>
                                        </p:tav>
                                      </p:tavLst>
                                    </p:anim>
                                    <p:anim calcmode="lin" valueType="num">
                                      <p:cBhvr>
                                        <p:cTn id="30" dur="1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nodeType="clickEffect">
                                  <p:stCondLst>
                                    <p:cond delay="0"/>
                                  </p:stCondLst>
                                  <p:childTnLst>
                                    <p:set>
                                      <p:cBhvr>
                                        <p:cTn id="34" dur="1" fill="hold">
                                          <p:stCondLst>
                                            <p:cond delay="0"/>
                                          </p:stCondLst>
                                        </p:cTn>
                                        <p:tgtEl>
                                          <p:spTgt spid="12">
                                            <p:txEl>
                                              <p:pRg st="0" end="0"/>
                                            </p:txEl>
                                          </p:spTgt>
                                        </p:tgtEl>
                                        <p:attrNameLst>
                                          <p:attrName>style.visibility</p:attrName>
                                        </p:attrNameLst>
                                      </p:cBhvr>
                                      <p:to>
                                        <p:strVal val="visible"/>
                                      </p:to>
                                    </p:set>
                                    <p:anim calcmode="lin" valueType="num">
                                      <p:cBhvr>
                                        <p:cTn id="35"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12">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214282" y="71414"/>
            <a:ext cx="7786742"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1)أتعاون مع مجموعتي؛لأصوغ مفعولاً لأجله مضبوطاً على غرار ما يلي،مع الاستفادة من الإضاءة التي عن يميني:</a:t>
            </a:r>
            <a:endParaRPr lang="ar-SA" sz="2800" b="1" dirty="0">
              <a:solidFill>
                <a:schemeClr val="tx2">
                  <a:lumMod val="50000"/>
                </a:schemeClr>
              </a:solidFill>
              <a:effectLst>
                <a:glow rad="228600">
                  <a:schemeClr val="accent3">
                    <a:satMod val="175000"/>
                    <a:alpha val="40000"/>
                  </a:schemeClr>
                </a:glow>
              </a:effectLst>
            </a:endParaRPr>
          </a:p>
        </p:txBody>
      </p:sp>
      <p:sp>
        <p:nvSpPr>
          <p:cNvPr id="4" name="شكل بيضاوي 3"/>
          <p:cNvSpPr/>
          <p:nvPr/>
        </p:nvSpPr>
        <p:spPr>
          <a:xfrm>
            <a:off x="7786710" y="357166"/>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ثالثاً</a:t>
            </a:r>
            <a:endParaRPr lang="ar-SA" sz="2000" b="1" dirty="0">
              <a:solidFill>
                <a:schemeClr val="tx1"/>
              </a:solidFill>
            </a:endParaRPr>
          </a:p>
        </p:txBody>
      </p:sp>
      <p:sp>
        <p:nvSpPr>
          <p:cNvPr id="5" name="تمرير أفقي 4"/>
          <p:cNvSpPr/>
          <p:nvPr/>
        </p:nvSpPr>
        <p:spPr>
          <a:xfrm>
            <a:off x="1928794" y="1000108"/>
            <a:ext cx="5214974" cy="2143140"/>
          </a:xfrm>
          <a:prstGeom prst="horizontalScroll">
            <a:avLst/>
          </a:prstGeom>
          <a:solidFill>
            <a:schemeClr val="accent1">
              <a:lumMod val="20000"/>
              <a:lumOff val="80000"/>
            </a:schemeClr>
          </a:solidFill>
          <a:ln w="7620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FontTx/>
              <a:buChar char="-"/>
            </a:pPr>
            <a:r>
              <a:rPr lang="ar-SA" sz="2800" b="1" dirty="0" smtClean="0">
                <a:solidFill>
                  <a:schemeClr val="tx1"/>
                </a:solidFill>
              </a:rPr>
              <a:t>إني أهمس في أُذن كل شاب نصحاً له.</a:t>
            </a:r>
          </a:p>
          <a:p>
            <a:pPr algn="ctr">
              <a:buFontTx/>
              <a:buChar char="-"/>
            </a:pPr>
            <a:r>
              <a:rPr lang="ar-SA" sz="2800" b="1" dirty="0" smtClean="0">
                <a:solidFill>
                  <a:schemeClr val="tx1"/>
                </a:solidFill>
              </a:rPr>
              <a:t> أكافئ الشاب الطموح.............له.</a:t>
            </a:r>
          </a:p>
          <a:p>
            <a:pPr algn="ctr">
              <a:buFontTx/>
              <a:buChar char="-"/>
            </a:pPr>
            <a:r>
              <a:rPr lang="ar-SA" sz="2800" b="1" dirty="0" smtClean="0">
                <a:solidFill>
                  <a:schemeClr val="tx1"/>
                </a:solidFill>
              </a:rPr>
              <a:t> ...................................</a:t>
            </a:r>
            <a:endParaRPr lang="ar-SA" sz="2800" b="1" dirty="0">
              <a:solidFill>
                <a:schemeClr val="tx1"/>
              </a:solidFill>
            </a:endParaRPr>
          </a:p>
        </p:txBody>
      </p:sp>
      <p:sp>
        <p:nvSpPr>
          <p:cNvPr id="6" name="مربع نص 5"/>
          <p:cNvSpPr txBox="1"/>
          <p:nvPr/>
        </p:nvSpPr>
        <p:spPr>
          <a:xfrm>
            <a:off x="3000364" y="1714488"/>
            <a:ext cx="1143008" cy="584775"/>
          </a:xfrm>
          <a:prstGeom prst="rect">
            <a:avLst/>
          </a:prstGeom>
          <a:noFill/>
        </p:spPr>
        <p:txBody>
          <a:bodyPr wrap="square" rtlCol="1">
            <a:spAutoFit/>
          </a:bodyPr>
          <a:lstStyle/>
          <a:p>
            <a:pPr algn="ctr"/>
            <a:r>
              <a:rPr lang="ar-SA" sz="3200" b="1" dirty="0" smtClean="0">
                <a:solidFill>
                  <a:srgbClr val="C00000"/>
                </a:solidFill>
              </a:rPr>
              <a:t>تشجيعاً </a:t>
            </a:r>
            <a:endParaRPr lang="ar-SA" b="1" dirty="0">
              <a:solidFill>
                <a:srgbClr val="C00000"/>
              </a:solidFill>
            </a:endParaRPr>
          </a:p>
        </p:txBody>
      </p:sp>
      <p:sp>
        <p:nvSpPr>
          <p:cNvPr id="7" name="مربع نص 6"/>
          <p:cNvSpPr txBox="1"/>
          <p:nvPr/>
        </p:nvSpPr>
        <p:spPr>
          <a:xfrm>
            <a:off x="2571736" y="2129845"/>
            <a:ext cx="3786214" cy="584775"/>
          </a:xfrm>
          <a:prstGeom prst="rect">
            <a:avLst/>
          </a:prstGeom>
          <a:noFill/>
        </p:spPr>
        <p:txBody>
          <a:bodyPr wrap="square" rtlCol="1">
            <a:spAutoFit/>
          </a:bodyPr>
          <a:lstStyle/>
          <a:p>
            <a:pPr algn="ctr"/>
            <a:r>
              <a:rPr lang="ar-SA" sz="3200" b="1" dirty="0" smtClean="0">
                <a:solidFill>
                  <a:srgbClr val="C00000"/>
                </a:solidFill>
              </a:rPr>
              <a:t>أكافئ الشاب الطموح طلباً</a:t>
            </a:r>
            <a:endParaRPr lang="ar-SA" b="1" dirty="0">
              <a:solidFill>
                <a:srgbClr val="C00000"/>
              </a:solidFill>
            </a:endParaRPr>
          </a:p>
        </p:txBody>
      </p:sp>
      <p:sp>
        <p:nvSpPr>
          <p:cNvPr id="8" name="تمرير أفقي 7"/>
          <p:cNvSpPr/>
          <p:nvPr/>
        </p:nvSpPr>
        <p:spPr>
          <a:xfrm>
            <a:off x="3428992" y="2714620"/>
            <a:ext cx="5214974" cy="2143140"/>
          </a:xfrm>
          <a:prstGeom prst="horizontalScroll">
            <a:avLst/>
          </a:prstGeom>
          <a:ln w="57150"/>
        </p:spPr>
        <p:style>
          <a:lnRef idx="1">
            <a:schemeClr val="accent6"/>
          </a:lnRef>
          <a:fillRef idx="2">
            <a:schemeClr val="accent6"/>
          </a:fillRef>
          <a:effectRef idx="1">
            <a:schemeClr val="accent6"/>
          </a:effectRef>
          <a:fontRef idx="minor">
            <a:schemeClr val="dk1"/>
          </a:fontRef>
        </p:style>
        <p:txBody>
          <a:bodyPr rtlCol="1" anchor="ctr"/>
          <a:lstStyle/>
          <a:p>
            <a:pPr algn="ctr">
              <a:buFontTx/>
              <a:buChar char="-"/>
            </a:pPr>
            <a:r>
              <a:rPr lang="ar-SA" sz="2800" b="1" dirty="0" smtClean="0">
                <a:solidFill>
                  <a:schemeClr val="tx1"/>
                </a:solidFill>
              </a:rPr>
              <a:t>إنني أهمس في أُذن كل شاب للنصح.</a:t>
            </a:r>
          </a:p>
          <a:p>
            <a:pPr algn="ctr">
              <a:buFontTx/>
              <a:buChar char="-"/>
            </a:pPr>
            <a:r>
              <a:rPr lang="ar-SA" sz="2800" b="1" dirty="0" smtClean="0">
                <a:solidFill>
                  <a:schemeClr val="tx1"/>
                </a:solidFill>
              </a:rPr>
              <a:t> يجتهد الشاب............في التفوق.</a:t>
            </a:r>
          </a:p>
          <a:p>
            <a:pPr algn="ctr">
              <a:buFontTx/>
              <a:buChar char="-"/>
            </a:pPr>
            <a:r>
              <a:rPr lang="ar-SA" sz="2800" b="1" dirty="0" smtClean="0">
                <a:solidFill>
                  <a:schemeClr val="tx1"/>
                </a:solidFill>
              </a:rPr>
              <a:t> ...................................</a:t>
            </a:r>
            <a:endParaRPr lang="ar-SA" sz="2800" b="1" dirty="0">
              <a:solidFill>
                <a:schemeClr val="tx1"/>
              </a:solidFill>
            </a:endParaRPr>
          </a:p>
        </p:txBody>
      </p:sp>
      <p:sp>
        <p:nvSpPr>
          <p:cNvPr id="9" name="تمرير أفقي 8"/>
          <p:cNvSpPr/>
          <p:nvPr/>
        </p:nvSpPr>
        <p:spPr>
          <a:xfrm>
            <a:off x="1071538" y="4572008"/>
            <a:ext cx="5643602" cy="2143140"/>
          </a:xfrm>
          <a:prstGeom prst="horizontalScroll">
            <a:avLst/>
          </a:prstGeom>
          <a:solidFill>
            <a:schemeClr val="accent3">
              <a:lumMod val="20000"/>
              <a:lumOff val="80000"/>
            </a:schemeClr>
          </a:solidFill>
          <a:ln w="57150"/>
        </p:spPr>
        <p:style>
          <a:lnRef idx="2">
            <a:schemeClr val="accent3"/>
          </a:lnRef>
          <a:fillRef idx="1">
            <a:schemeClr val="lt1"/>
          </a:fillRef>
          <a:effectRef idx="0">
            <a:schemeClr val="accent3"/>
          </a:effectRef>
          <a:fontRef idx="minor">
            <a:schemeClr val="dk1"/>
          </a:fontRef>
        </p:style>
        <p:txBody>
          <a:bodyPr rtlCol="1" anchor="ctr"/>
          <a:lstStyle/>
          <a:p>
            <a:pPr algn="ctr">
              <a:buFontTx/>
              <a:buChar char="-"/>
            </a:pPr>
            <a:r>
              <a:rPr lang="ar-SA" sz="2800" b="1" dirty="0" smtClean="0">
                <a:solidFill>
                  <a:schemeClr val="tx1"/>
                </a:solidFill>
              </a:rPr>
              <a:t>إنني أهمس في أُذن كل شاب نُصحَ محبٍ.</a:t>
            </a:r>
          </a:p>
          <a:p>
            <a:pPr algn="ctr">
              <a:buFontTx/>
              <a:buChar char="-"/>
            </a:pPr>
            <a:r>
              <a:rPr lang="ar-SA" sz="2800" b="1" dirty="0" smtClean="0">
                <a:solidFill>
                  <a:schemeClr val="tx1"/>
                </a:solidFill>
              </a:rPr>
              <a:t> لا تبخل بمالك.............الفقر.</a:t>
            </a:r>
          </a:p>
          <a:p>
            <a:pPr algn="ctr">
              <a:buFontTx/>
              <a:buChar char="-"/>
            </a:pPr>
            <a:r>
              <a:rPr lang="ar-SA" sz="2800" b="1" dirty="0" smtClean="0">
                <a:solidFill>
                  <a:schemeClr val="tx1"/>
                </a:solidFill>
              </a:rPr>
              <a:t> ...................................</a:t>
            </a:r>
            <a:endParaRPr lang="ar-SA" sz="2800" b="1" dirty="0">
              <a:solidFill>
                <a:schemeClr val="tx1"/>
              </a:solidFill>
            </a:endParaRPr>
          </a:p>
        </p:txBody>
      </p:sp>
      <p:sp>
        <p:nvSpPr>
          <p:cNvPr id="10" name="مربع نص 9"/>
          <p:cNvSpPr txBox="1"/>
          <p:nvPr/>
        </p:nvSpPr>
        <p:spPr>
          <a:xfrm>
            <a:off x="5357818" y="3500438"/>
            <a:ext cx="1143008" cy="584775"/>
          </a:xfrm>
          <a:prstGeom prst="rect">
            <a:avLst/>
          </a:prstGeom>
          <a:noFill/>
        </p:spPr>
        <p:txBody>
          <a:bodyPr wrap="square" rtlCol="1">
            <a:spAutoFit/>
          </a:bodyPr>
          <a:lstStyle/>
          <a:p>
            <a:pPr algn="ctr"/>
            <a:r>
              <a:rPr lang="ar-SA" sz="3200" b="1" dirty="0" smtClean="0">
                <a:solidFill>
                  <a:srgbClr val="C00000"/>
                </a:solidFill>
              </a:rPr>
              <a:t>للرغبة</a:t>
            </a:r>
            <a:endParaRPr lang="ar-SA" b="1" dirty="0">
              <a:solidFill>
                <a:srgbClr val="C00000"/>
              </a:solidFill>
            </a:endParaRPr>
          </a:p>
        </p:txBody>
      </p:sp>
      <p:sp>
        <p:nvSpPr>
          <p:cNvPr id="11" name="مربع نص 10"/>
          <p:cNvSpPr txBox="1"/>
          <p:nvPr/>
        </p:nvSpPr>
        <p:spPr>
          <a:xfrm>
            <a:off x="4000496" y="4038905"/>
            <a:ext cx="3857652" cy="461665"/>
          </a:xfrm>
          <a:prstGeom prst="rect">
            <a:avLst/>
          </a:prstGeom>
          <a:noFill/>
        </p:spPr>
        <p:txBody>
          <a:bodyPr wrap="square" rtlCol="1">
            <a:spAutoFit/>
          </a:bodyPr>
          <a:lstStyle/>
          <a:p>
            <a:pPr algn="ctr"/>
            <a:r>
              <a:rPr lang="ar-SA" sz="2400" b="1" dirty="0" smtClean="0">
                <a:solidFill>
                  <a:srgbClr val="C00000"/>
                </a:solidFill>
              </a:rPr>
              <a:t>هجرت المجلات الهزلية للنفور منها</a:t>
            </a:r>
            <a:endParaRPr lang="ar-SA" sz="1400" b="1" dirty="0">
              <a:solidFill>
                <a:srgbClr val="C00000"/>
              </a:solidFill>
            </a:endParaRPr>
          </a:p>
        </p:txBody>
      </p:sp>
      <p:sp>
        <p:nvSpPr>
          <p:cNvPr id="12" name="مربع نص 11"/>
          <p:cNvSpPr txBox="1"/>
          <p:nvPr/>
        </p:nvSpPr>
        <p:spPr>
          <a:xfrm>
            <a:off x="2928926" y="5357826"/>
            <a:ext cx="1143008" cy="584775"/>
          </a:xfrm>
          <a:prstGeom prst="rect">
            <a:avLst/>
          </a:prstGeom>
          <a:noFill/>
        </p:spPr>
        <p:txBody>
          <a:bodyPr wrap="square" rtlCol="1">
            <a:spAutoFit/>
          </a:bodyPr>
          <a:lstStyle/>
          <a:p>
            <a:pPr algn="ctr"/>
            <a:r>
              <a:rPr lang="ar-SA" sz="3200" b="1" dirty="0" smtClean="0">
                <a:solidFill>
                  <a:srgbClr val="C00000"/>
                </a:solidFill>
              </a:rPr>
              <a:t>خوف</a:t>
            </a:r>
            <a:endParaRPr lang="ar-SA" b="1" dirty="0">
              <a:solidFill>
                <a:srgbClr val="C00000"/>
              </a:solidFill>
            </a:endParaRPr>
          </a:p>
        </p:txBody>
      </p:sp>
      <p:sp>
        <p:nvSpPr>
          <p:cNvPr id="13" name="مربع نص 12"/>
          <p:cNvSpPr txBox="1"/>
          <p:nvPr/>
        </p:nvSpPr>
        <p:spPr>
          <a:xfrm>
            <a:off x="1928794" y="5844621"/>
            <a:ext cx="3857652" cy="584775"/>
          </a:xfrm>
          <a:prstGeom prst="rect">
            <a:avLst/>
          </a:prstGeom>
          <a:noFill/>
        </p:spPr>
        <p:txBody>
          <a:bodyPr wrap="square" rtlCol="1">
            <a:spAutoFit/>
          </a:bodyPr>
          <a:lstStyle/>
          <a:p>
            <a:pPr algn="ctr"/>
            <a:r>
              <a:rPr lang="ar-SA" sz="3200" b="1" dirty="0" smtClean="0">
                <a:solidFill>
                  <a:srgbClr val="C00000"/>
                </a:solidFill>
              </a:rPr>
              <a:t>التزم الاعتدال رغبة السلامة</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p:cTn id="19"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p:cTn id="25"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 calcmode="lin" valueType="num">
                                      <p:cBhvr>
                                        <p:cTn id="31"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nodeType="click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 calcmode="lin" valueType="num">
                                      <p:cBhvr>
                                        <p:cTn id="37"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1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nodeType="clickEffect">
                                  <p:stCondLst>
                                    <p:cond delay="0"/>
                                  </p:stCondLst>
                                  <p:childTnLst>
                                    <p:set>
                                      <p:cBhvr>
                                        <p:cTn id="42" dur="1" fill="hold">
                                          <p:stCondLst>
                                            <p:cond delay="0"/>
                                          </p:stCondLst>
                                        </p:cTn>
                                        <p:tgtEl>
                                          <p:spTgt spid="13">
                                            <p:txEl>
                                              <p:pRg st="0" end="0"/>
                                            </p:txEl>
                                          </p:spTgt>
                                        </p:tgtEl>
                                        <p:attrNameLst>
                                          <p:attrName>style.visibility</p:attrName>
                                        </p:attrNameLst>
                                      </p:cBhvr>
                                      <p:to>
                                        <p:strVal val="visible"/>
                                      </p:to>
                                    </p:set>
                                    <p:anim calcmode="lin" valueType="num">
                                      <p:cBhvr>
                                        <p:cTn id="43"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زاوية مطوية 2"/>
          <p:cNvSpPr/>
          <p:nvPr/>
        </p:nvSpPr>
        <p:spPr>
          <a:xfrm rot="593922">
            <a:off x="1576476" y="783033"/>
            <a:ext cx="6218898" cy="5581981"/>
          </a:xfrm>
          <a:prstGeom prst="foldedCorner">
            <a:avLst>
              <a:gd name="adj" fmla="val 22381"/>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sz="3200" b="1" u="sng" dirty="0" smtClean="0">
              <a:solidFill>
                <a:schemeClr val="tx1"/>
              </a:solidFill>
            </a:endParaRPr>
          </a:p>
          <a:p>
            <a:pPr algn="ctr"/>
            <a:endParaRPr lang="ar-SA" sz="3200" b="1" u="sng" dirty="0" smtClean="0">
              <a:solidFill>
                <a:schemeClr val="tx1"/>
              </a:solidFill>
            </a:endParaRPr>
          </a:p>
          <a:p>
            <a:pPr algn="ctr"/>
            <a:endParaRPr lang="ar-SA" sz="3600" b="1" u="sng" dirty="0" smtClean="0">
              <a:solidFill>
                <a:schemeClr val="tx1"/>
              </a:solidFill>
            </a:endParaRPr>
          </a:p>
          <a:p>
            <a:pPr algn="ctr"/>
            <a:r>
              <a:rPr lang="ar-SA" sz="3600" b="1" u="sng" dirty="0" smtClean="0">
                <a:solidFill>
                  <a:schemeClr val="tx1"/>
                </a:solidFill>
              </a:rPr>
              <a:t>المفعول لأجله:</a:t>
            </a:r>
          </a:p>
          <a:p>
            <a:pPr algn="ctr"/>
            <a:r>
              <a:rPr lang="ar-SA" sz="3600" b="1" dirty="0" smtClean="0">
                <a:solidFill>
                  <a:schemeClr val="tx1"/>
                </a:solidFill>
              </a:rPr>
              <a:t>يجوز نصبه أو جره بحرف تعليل حسب الأحوال التالية</a:t>
            </a:r>
          </a:p>
          <a:p>
            <a:pPr algn="ctr"/>
            <a:r>
              <a:rPr lang="ar-SA" sz="3600" b="1" dirty="0" smtClean="0">
                <a:solidFill>
                  <a:schemeClr val="tx1"/>
                </a:solidFill>
              </a:rPr>
              <a:t>1- النصب إذا كان مجرداً من (أل)والإضافة.</a:t>
            </a:r>
          </a:p>
          <a:p>
            <a:pPr algn="ctr"/>
            <a:r>
              <a:rPr lang="ar-SA" sz="3600" b="1" dirty="0" smtClean="0">
                <a:solidFill>
                  <a:schemeClr val="tx1"/>
                </a:solidFill>
              </a:rPr>
              <a:t>2- يستوي الأمران:النصب أو الجر بحرف جر إذا كان مضافاً</a:t>
            </a:r>
          </a:p>
          <a:p>
            <a:pPr algn="ctr"/>
            <a:r>
              <a:rPr lang="ar-SA" sz="3200" b="1" dirty="0" smtClean="0">
                <a:solidFill>
                  <a:schemeClr val="tx1"/>
                </a:solidFill>
              </a:rPr>
              <a:t>*******</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1285852" y="117439"/>
            <a:ext cx="6286544" cy="1077218"/>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2)أكمل إعراب المفعول لأجله في المثال التالي:</a:t>
            </a:r>
          </a:p>
          <a:p>
            <a:pPr algn="ctr"/>
            <a:r>
              <a:rPr lang="ar-S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أتصدق ابتغاء للأجر</a:t>
            </a:r>
            <a:endParaRPr lang="ar-SA"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graphicFrame>
        <p:nvGraphicFramePr>
          <p:cNvPr id="4" name="جدول 3"/>
          <p:cNvGraphicFramePr>
            <a:graphicFrameLocks noGrp="1"/>
          </p:cNvGraphicFramePr>
          <p:nvPr/>
        </p:nvGraphicFramePr>
        <p:xfrm>
          <a:off x="642910" y="1214422"/>
          <a:ext cx="7643866" cy="1280160"/>
        </p:xfrm>
        <a:graphic>
          <a:graphicData uri="http://schemas.openxmlformats.org/drawingml/2006/table">
            <a:tbl>
              <a:tblPr rtl="1" firstRow="1" bandRow="1">
                <a:tableStyleId>{00A15C55-8517-42AA-B614-E9B94910E393}</a:tableStyleId>
              </a:tblPr>
              <a:tblGrid>
                <a:gridCol w="1312617"/>
                <a:gridCol w="6331249"/>
              </a:tblGrid>
              <a:tr h="370840">
                <a:tc>
                  <a:txBody>
                    <a:bodyPr/>
                    <a:lstStyle/>
                    <a:p>
                      <a:pPr algn="ctr" rtl="1"/>
                      <a:r>
                        <a:rPr lang="ar-SA" sz="2400" b="1" dirty="0" smtClean="0">
                          <a:solidFill>
                            <a:schemeClr val="tx1"/>
                          </a:solidFill>
                        </a:rPr>
                        <a:t>الكلمة</a:t>
                      </a:r>
                      <a:endParaRPr lang="ar-SA" sz="2400" b="1" dirty="0">
                        <a:solidFill>
                          <a:schemeClr val="tx1"/>
                        </a:solidFill>
                      </a:endParaRPr>
                    </a:p>
                  </a:txBody>
                  <a:tcPr/>
                </a:tc>
                <a:tc>
                  <a:txBody>
                    <a:bodyPr/>
                    <a:lstStyle/>
                    <a:p>
                      <a:pPr algn="ctr" rtl="1"/>
                      <a:r>
                        <a:rPr lang="ar-SA" sz="2400" b="1" dirty="0" smtClean="0">
                          <a:solidFill>
                            <a:schemeClr val="tx1"/>
                          </a:solidFill>
                        </a:rPr>
                        <a:t>إعرابـــــــــــهـــــا</a:t>
                      </a:r>
                      <a:endParaRPr lang="ar-SA" sz="2400" b="1" dirty="0">
                        <a:solidFill>
                          <a:schemeClr val="tx1"/>
                        </a:solidFill>
                      </a:endParaRPr>
                    </a:p>
                  </a:txBody>
                  <a:tcPr/>
                </a:tc>
              </a:tr>
              <a:tr h="370840">
                <a:tc>
                  <a:txBody>
                    <a:bodyPr/>
                    <a:lstStyle/>
                    <a:p>
                      <a:pPr algn="ctr" rtl="1"/>
                      <a:r>
                        <a:rPr lang="ar-SA" sz="2400" b="1" dirty="0" smtClean="0">
                          <a:solidFill>
                            <a:schemeClr val="tx1"/>
                          </a:solidFill>
                        </a:rPr>
                        <a:t>ابتغاءً</a:t>
                      </a:r>
                      <a:endParaRPr lang="ar-SA" sz="2400" b="1" dirty="0">
                        <a:solidFill>
                          <a:schemeClr val="tx1"/>
                        </a:solidFill>
                      </a:endParaRPr>
                    </a:p>
                  </a:txBody>
                  <a:tcPr/>
                </a:tc>
                <a:tc>
                  <a:txBody>
                    <a:bodyPr/>
                    <a:lstStyle/>
                    <a:p>
                      <a:pPr algn="ctr" rtl="1"/>
                      <a:r>
                        <a:rPr lang="ar-SA" sz="2400" b="1" dirty="0" smtClean="0">
                          <a:solidFill>
                            <a:schemeClr val="tx1"/>
                          </a:solidFill>
                        </a:rPr>
                        <a:t>..........لأجله.............وعلامة</a:t>
                      </a:r>
                      <a:r>
                        <a:rPr lang="ar-SA" sz="2400" b="1" baseline="0" dirty="0" smtClean="0">
                          <a:solidFill>
                            <a:schemeClr val="tx1"/>
                          </a:solidFill>
                        </a:rPr>
                        <a:t> نصبه............الظاهرة على..........</a:t>
                      </a:r>
                      <a:endParaRPr lang="ar-SA" sz="2400" b="1" dirty="0">
                        <a:solidFill>
                          <a:schemeClr val="tx1"/>
                        </a:solidFill>
                      </a:endParaRPr>
                    </a:p>
                  </a:txBody>
                  <a:tcPr/>
                </a:tc>
              </a:tr>
            </a:tbl>
          </a:graphicData>
        </a:graphic>
      </p:graphicFrame>
      <p:sp>
        <p:nvSpPr>
          <p:cNvPr id="5" name="مربع نص 4"/>
          <p:cNvSpPr txBox="1"/>
          <p:nvPr/>
        </p:nvSpPr>
        <p:spPr>
          <a:xfrm>
            <a:off x="5643570" y="1629779"/>
            <a:ext cx="1143008" cy="584775"/>
          </a:xfrm>
          <a:prstGeom prst="rect">
            <a:avLst/>
          </a:prstGeom>
          <a:noFill/>
        </p:spPr>
        <p:txBody>
          <a:bodyPr wrap="square" rtlCol="1">
            <a:spAutoFit/>
          </a:bodyPr>
          <a:lstStyle/>
          <a:p>
            <a:pPr algn="ctr"/>
            <a:r>
              <a:rPr lang="ar-SA" sz="3200" b="1" dirty="0" smtClean="0">
                <a:solidFill>
                  <a:srgbClr val="C00000"/>
                </a:solidFill>
              </a:rPr>
              <a:t>مفعولاً</a:t>
            </a:r>
            <a:endParaRPr lang="ar-SA" b="1" dirty="0">
              <a:solidFill>
                <a:srgbClr val="C00000"/>
              </a:solidFill>
            </a:endParaRPr>
          </a:p>
        </p:txBody>
      </p:sp>
      <p:sp>
        <p:nvSpPr>
          <p:cNvPr id="6" name="مربع نص 5"/>
          <p:cNvSpPr txBox="1"/>
          <p:nvPr/>
        </p:nvSpPr>
        <p:spPr>
          <a:xfrm>
            <a:off x="4071934" y="1643050"/>
            <a:ext cx="1143008" cy="523220"/>
          </a:xfrm>
          <a:prstGeom prst="rect">
            <a:avLst/>
          </a:prstGeom>
          <a:noFill/>
        </p:spPr>
        <p:txBody>
          <a:bodyPr wrap="square" rtlCol="1">
            <a:spAutoFit/>
          </a:bodyPr>
          <a:lstStyle/>
          <a:p>
            <a:pPr algn="ctr"/>
            <a:r>
              <a:rPr lang="ar-SA" sz="2800" b="1" dirty="0" smtClean="0">
                <a:solidFill>
                  <a:srgbClr val="C00000"/>
                </a:solidFill>
              </a:rPr>
              <a:t>منصوب</a:t>
            </a:r>
            <a:endParaRPr lang="ar-SA" b="1" dirty="0">
              <a:solidFill>
                <a:srgbClr val="C00000"/>
              </a:solidFill>
            </a:endParaRPr>
          </a:p>
        </p:txBody>
      </p:sp>
      <p:sp>
        <p:nvSpPr>
          <p:cNvPr id="7" name="مربع نص 6"/>
          <p:cNvSpPr txBox="1"/>
          <p:nvPr/>
        </p:nvSpPr>
        <p:spPr>
          <a:xfrm>
            <a:off x="1643042" y="1643050"/>
            <a:ext cx="1143008" cy="584775"/>
          </a:xfrm>
          <a:prstGeom prst="rect">
            <a:avLst/>
          </a:prstGeom>
          <a:noFill/>
        </p:spPr>
        <p:txBody>
          <a:bodyPr wrap="square" rtlCol="1">
            <a:spAutoFit/>
          </a:bodyPr>
          <a:lstStyle/>
          <a:p>
            <a:pPr algn="ctr"/>
            <a:r>
              <a:rPr lang="ar-SA" sz="3200" b="1" dirty="0" smtClean="0">
                <a:solidFill>
                  <a:srgbClr val="C00000"/>
                </a:solidFill>
              </a:rPr>
              <a:t>الفتحة</a:t>
            </a:r>
            <a:endParaRPr lang="ar-SA" b="1" dirty="0">
              <a:solidFill>
                <a:srgbClr val="C00000"/>
              </a:solidFill>
            </a:endParaRPr>
          </a:p>
        </p:txBody>
      </p:sp>
      <p:sp>
        <p:nvSpPr>
          <p:cNvPr id="8" name="مربع نص 7"/>
          <p:cNvSpPr txBox="1"/>
          <p:nvPr/>
        </p:nvSpPr>
        <p:spPr>
          <a:xfrm>
            <a:off x="3071802" y="1986969"/>
            <a:ext cx="1143008" cy="584775"/>
          </a:xfrm>
          <a:prstGeom prst="rect">
            <a:avLst/>
          </a:prstGeom>
          <a:noFill/>
        </p:spPr>
        <p:txBody>
          <a:bodyPr wrap="square" rtlCol="1">
            <a:spAutoFit/>
          </a:bodyPr>
          <a:lstStyle/>
          <a:p>
            <a:pPr algn="ctr"/>
            <a:r>
              <a:rPr lang="ar-SA" sz="3200" b="1" dirty="0" smtClean="0">
                <a:solidFill>
                  <a:srgbClr val="C00000"/>
                </a:solidFill>
              </a:rPr>
              <a:t>آخره</a:t>
            </a:r>
            <a:endParaRPr lang="ar-SA" b="1" dirty="0">
              <a:solidFill>
                <a:srgbClr val="C00000"/>
              </a:solidFill>
            </a:endParaRPr>
          </a:p>
        </p:txBody>
      </p:sp>
      <p:sp>
        <p:nvSpPr>
          <p:cNvPr id="9" name="مربع نص 8"/>
          <p:cNvSpPr txBox="1"/>
          <p:nvPr/>
        </p:nvSpPr>
        <p:spPr>
          <a:xfrm>
            <a:off x="1285852" y="2494658"/>
            <a:ext cx="6286544"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3)أتعاون مع من بجواري في إكمال الشكل التالي:</a:t>
            </a:r>
          </a:p>
        </p:txBody>
      </p:sp>
      <p:sp>
        <p:nvSpPr>
          <p:cNvPr id="10" name="مستطيل مستدير الزوايا 9"/>
          <p:cNvSpPr/>
          <p:nvPr/>
        </p:nvSpPr>
        <p:spPr>
          <a:xfrm>
            <a:off x="3071802" y="3000372"/>
            <a:ext cx="3143272"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solidFill>
                  <a:schemeClr val="tx1"/>
                </a:solidFill>
              </a:rPr>
              <a:t>المفعول لأجله أو(المفعول له)</a:t>
            </a:r>
            <a:endParaRPr lang="ar-SA" sz="2400" b="1" dirty="0">
              <a:solidFill>
                <a:schemeClr val="tx1"/>
              </a:solidFill>
            </a:endParaRPr>
          </a:p>
        </p:txBody>
      </p:sp>
      <p:sp>
        <p:nvSpPr>
          <p:cNvPr id="11" name="مستطيل مستدير الزوايا 10"/>
          <p:cNvSpPr/>
          <p:nvPr/>
        </p:nvSpPr>
        <p:spPr>
          <a:xfrm>
            <a:off x="6643702" y="3839768"/>
            <a:ext cx="2214578" cy="216100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solidFill>
                  <a:schemeClr val="tx1"/>
                </a:solidFill>
              </a:rPr>
              <a:t>مصدر..............يذكر لـ............</a:t>
            </a:r>
            <a:endParaRPr lang="ar-SA" sz="2400" b="1" dirty="0">
              <a:solidFill>
                <a:schemeClr val="tx1"/>
              </a:solidFill>
            </a:endParaRPr>
          </a:p>
        </p:txBody>
      </p:sp>
      <p:sp>
        <p:nvSpPr>
          <p:cNvPr id="12" name="مستطيل مستدير الزوايا 11"/>
          <p:cNvSpPr/>
          <p:nvPr/>
        </p:nvSpPr>
        <p:spPr>
          <a:xfrm>
            <a:off x="3286116" y="3830838"/>
            <a:ext cx="3214710" cy="2732504"/>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r>
              <a:rPr lang="ar-SA" sz="2400" b="1" dirty="0" smtClean="0">
                <a:solidFill>
                  <a:schemeClr val="tx1"/>
                </a:solidFill>
              </a:rPr>
              <a:t>1- .....................</a:t>
            </a:r>
          </a:p>
          <a:p>
            <a:r>
              <a:rPr lang="ar-SA" sz="2400" b="1" dirty="0" smtClean="0">
                <a:solidFill>
                  <a:schemeClr val="tx1"/>
                </a:solidFill>
              </a:rPr>
              <a:t>2- قلبي</a:t>
            </a:r>
          </a:p>
          <a:p>
            <a:r>
              <a:rPr lang="ar-SA" sz="2400" b="1" dirty="0" smtClean="0">
                <a:solidFill>
                  <a:schemeClr val="tx1"/>
                </a:solidFill>
              </a:rPr>
              <a:t>3-.......................</a:t>
            </a:r>
          </a:p>
          <a:p>
            <a:r>
              <a:rPr lang="ar-SA" sz="2400" b="1" dirty="0" smtClean="0">
                <a:solidFill>
                  <a:schemeClr val="tx1"/>
                </a:solidFill>
              </a:rPr>
              <a:t>4- يشارك الفعل في الفاعل.</a:t>
            </a:r>
          </a:p>
          <a:p>
            <a:r>
              <a:rPr lang="ar-SA" sz="2400" b="1" dirty="0" smtClean="0">
                <a:solidFill>
                  <a:schemeClr val="tx1"/>
                </a:solidFill>
              </a:rPr>
              <a:t>5-............................</a:t>
            </a:r>
          </a:p>
        </p:txBody>
      </p:sp>
      <p:sp>
        <p:nvSpPr>
          <p:cNvPr id="13" name="مستطيل مستدير الزوايا 12"/>
          <p:cNvSpPr/>
          <p:nvPr/>
        </p:nvSpPr>
        <p:spPr>
          <a:xfrm>
            <a:off x="285720" y="3821908"/>
            <a:ext cx="2928958" cy="289324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solidFill>
                  <a:schemeClr val="tx1"/>
                </a:solidFill>
              </a:rPr>
              <a:t>1- .............إن تجرد من (أل)والإضافة.</a:t>
            </a:r>
          </a:p>
          <a:p>
            <a:pPr algn="ctr"/>
            <a:r>
              <a:rPr lang="ar-SA" sz="2400" b="1" dirty="0" smtClean="0">
                <a:solidFill>
                  <a:schemeClr val="tx1"/>
                </a:solidFill>
              </a:rPr>
              <a:t>2-........................................................</a:t>
            </a:r>
            <a:endParaRPr lang="ar-SA" sz="2400" b="1" dirty="0">
              <a:solidFill>
                <a:schemeClr val="tx1"/>
              </a:solidFill>
            </a:endParaRPr>
          </a:p>
        </p:txBody>
      </p:sp>
      <p:sp>
        <p:nvSpPr>
          <p:cNvPr id="14" name="قوس كبير أيمن 13"/>
          <p:cNvSpPr/>
          <p:nvPr/>
        </p:nvSpPr>
        <p:spPr>
          <a:xfrm rot="16200000">
            <a:off x="4250529" y="464323"/>
            <a:ext cx="428628" cy="6357982"/>
          </a:xfrm>
          <a:prstGeom prst="rightBrace">
            <a:avLst>
              <a:gd name="adj1" fmla="val 8333"/>
              <a:gd name="adj2" fmla="val 50674"/>
            </a:avLst>
          </a:pr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dirty="0"/>
          </a:p>
        </p:txBody>
      </p:sp>
      <p:cxnSp>
        <p:nvCxnSpPr>
          <p:cNvPr id="16" name="رابط كسهم مستقيم 15"/>
          <p:cNvCxnSpPr/>
          <p:nvPr/>
        </p:nvCxnSpPr>
        <p:spPr>
          <a:xfrm rot="5400000">
            <a:off x="4358480" y="3785396"/>
            <a:ext cx="285752"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7" name="مربع نص 16"/>
          <p:cNvSpPr txBox="1"/>
          <p:nvPr/>
        </p:nvSpPr>
        <p:spPr>
          <a:xfrm>
            <a:off x="6643702" y="3214686"/>
            <a:ext cx="756235" cy="400110"/>
          </a:xfrm>
          <a:prstGeom prst="rect">
            <a:avLst/>
          </a:prstGeom>
          <a:noFill/>
        </p:spPr>
        <p:txBody>
          <a:bodyPr wrap="square" rtlCol="1">
            <a:spAutoFit/>
          </a:bodyPr>
          <a:lstStyle/>
          <a:p>
            <a:pPr algn="ctr"/>
            <a:r>
              <a:rPr lang="ar-SA" sz="2000" b="1" dirty="0" smtClean="0"/>
              <a:t>تعريفه</a:t>
            </a:r>
            <a:endParaRPr lang="ar-SA" b="1" dirty="0"/>
          </a:p>
        </p:txBody>
      </p:sp>
      <p:sp>
        <p:nvSpPr>
          <p:cNvPr id="18" name="مربع نص 17"/>
          <p:cNvSpPr txBox="1"/>
          <p:nvPr/>
        </p:nvSpPr>
        <p:spPr>
          <a:xfrm>
            <a:off x="3500430" y="3528956"/>
            <a:ext cx="970549" cy="400110"/>
          </a:xfrm>
          <a:prstGeom prst="rect">
            <a:avLst/>
          </a:prstGeom>
          <a:noFill/>
        </p:spPr>
        <p:txBody>
          <a:bodyPr wrap="square" rtlCol="1">
            <a:spAutoFit/>
          </a:bodyPr>
          <a:lstStyle/>
          <a:p>
            <a:pPr algn="ctr"/>
            <a:r>
              <a:rPr lang="ar-SA" sz="2000" b="1" dirty="0" smtClean="0"/>
              <a:t>شروطه</a:t>
            </a:r>
            <a:endParaRPr lang="ar-SA" b="1" dirty="0"/>
          </a:p>
        </p:txBody>
      </p:sp>
      <p:sp>
        <p:nvSpPr>
          <p:cNvPr id="19" name="مربع نص 18"/>
          <p:cNvSpPr txBox="1"/>
          <p:nvPr/>
        </p:nvSpPr>
        <p:spPr>
          <a:xfrm>
            <a:off x="815369" y="3214686"/>
            <a:ext cx="1542053" cy="400110"/>
          </a:xfrm>
          <a:prstGeom prst="rect">
            <a:avLst/>
          </a:prstGeom>
          <a:noFill/>
        </p:spPr>
        <p:txBody>
          <a:bodyPr wrap="square" rtlCol="1">
            <a:spAutoFit/>
          </a:bodyPr>
          <a:lstStyle/>
          <a:p>
            <a:pPr algn="ctr"/>
            <a:r>
              <a:rPr lang="ar-SA" sz="2000" b="1" dirty="0" smtClean="0"/>
              <a:t>حكمه الإعرابي</a:t>
            </a:r>
            <a:endParaRPr lang="ar-SA" b="1" dirty="0"/>
          </a:p>
        </p:txBody>
      </p:sp>
      <p:sp>
        <p:nvSpPr>
          <p:cNvPr id="20" name="مربع نص 19"/>
          <p:cNvSpPr txBox="1"/>
          <p:nvPr/>
        </p:nvSpPr>
        <p:spPr>
          <a:xfrm>
            <a:off x="6786578" y="4500570"/>
            <a:ext cx="1214446" cy="523220"/>
          </a:xfrm>
          <a:prstGeom prst="rect">
            <a:avLst/>
          </a:prstGeom>
          <a:noFill/>
        </p:spPr>
        <p:txBody>
          <a:bodyPr wrap="square" rtlCol="1">
            <a:spAutoFit/>
          </a:bodyPr>
          <a:lstStyle/>
          <a:p>
            <a:pPr algn="ctr"/>
            <a:r>
              <a:rPr lang="ar-SA" sz="2800" b="1" dirty="0" smtClean="0">
                <a:solidFill>
                  <a:srgbClr val="C00000"/>
                </a:solidFill>
              </a:rPr>
              <a:t>منصوب</a:t>
            </a:r>
          </a:p>
        </p:txBody>
      </p:sp>
      <p:sp>
        <p:nvSpPr>
          <p:cNvPr id="21" name="مربع نص 20"/>
          <p:cNvSpPr txBox="1"/>
          <p:nvPr/>
        </p:nvSpPr>
        <p:spPr>
          <a:xfrm>
            <a:off x="6858016" y="4857760"/>
            <a:ext cx="1214446" cy="954107"/>
          </a:xfrm>
          <a:prstGeom prst="rect">
            <a:avLst/>
          </a:prstGeom>
          <a:noFill/>
        </p:spPr>
        <p:txBody>
          <a:bodyPr wrap="square" rtlCol="1">
            <a:spAutoFit/>
          </a:bodyPr>
          <a:lstStyle/>
          <a:p>
            <a:pPr algn="ctr"/>
            <a:r>
              <a:rPr lang="ar-SA" sz="2800" b="1" dirty="0" smtClean="0">
                <a:solidFill>
                  <a:srgbClr val="C00000"/>
                </a:solidFill>
              </a:rPr>
              <a:t>تعليل فعل قبله</a:t>
            </a:r>
          </a:p>
        </p:txBody>
      </p:sp>
      <p:sp>
        <p:nvSpPr>
          <p:cNvPr id="22" name="مربع نص 21"/>
          <p:cNvSpPr txBox="1"/>
          <p:nvPr/>
        </p:nvSpPr>
        <p:spPr>
          <a:xfrm>
            <a:off x="4929190" y="4263102"/>
            <a:ext cx="1143008" cy="523220"/>
          </a:xfrm>
          <a:prstGeom prst="rect">
            <a:avLst/>
          </a:prstGeom>
          <a:noFill/>
        </p:spPr>
        <p:txBody>
          <a:bodyPr wrap="square" rtlCol="1">
            <a:spAutoFit/>
          </a:bodyPr>
          <a:lstStyle/>
          <a:p>
            <a:pPr algn="ctr"/>
            <a:r>
              <a:rPr lang="ar-SA" sz="2800" b="1" dirty="0" smtClean="0">
                <a:solidFill>
                  <a:srgbClr val="C00000"/>
                </a:solidFill>
              </a:rPr>
              <a:t>مصدر</a:t>
            </a:r>
          </a:p>
        </p:txBody>
      </p:sp>
      <p:sp>
        <p:nvSpPr>
          <p:cNvPr id="23" name="مربع نص 22"/>
          <p:cNvSpPr txBox="1"/>
          <p:nvPr/>
        </p:nvSpPr>
        <p:spPr>
          <a:xfrm>
            <a:off x="3929058" y="4977482"/>
            <a:ext cx="2214578" cy="523220"/>
          </a:xfrm>
          <a:prstGeom prst="rect">
            <a:avLst/>
          </a:prstGeom>
          <a:noFill/>
        </p:spPr>
        <p:txBody>
          <a:bodyPr wrap="square" rtlCol="1">
            <a:spAutoFit/>
          </a:bodyPr>
          <a:lstStyle/>
          <a:p>
            <a:pPr algn="ctr"/>
            <a:r>
              <a:rPr lang="ar-SA" sz="2800" b="1" dirty="0" smtClean="0">
                <a:solidFill>
                  <a:srgbClr val="C00000"/>
                </a:solidFill>
              </a:rPr>
              <a:t>يكون علة لفعله</a:t>
            </a:r>
          </a:p>
        </p:txBody>
      </p:sp>
      <p:sp>
        <p:nvSpPr>
          <p:cNvPr id="24" name="مربع نص 23"/>
          <p:cNvSpPr txBox="1"/>
          <p:nvPr/>
        </p:nvSpPr>
        <p:spPr>
          <a:xfrm>
            <a:off x="3357554" y="5691862"/>
            <a:ext cx="2928958" cy="523220"/>
          </a:xfrm>
          <a:prstGeom prst="rect">
            <a:avLst/>
          </a:prstGeom>
          <a:noFill/>
        </p:spPr>
        <p:txBody>
          <a:bodyPr wrap="square" rtlCol="1">
            <a:spAutoFit/>
          </a:bodyPr>
          <a:lstStyle/>
          <a:p>
            <a:pPr algn="ctr"/>
            <a:r>
              <a:rPr lang="ar-SA" sz="2800" b="1" dirty="0" smtClean="0">
                <a:solidFill>
                  <a:srgbClr val="C00000"/>
                </a:solidFill>
              </a:rPr>
              <a:t>يشارك الفعل في الزمن</a:t>
            </a:r>
          </a:p>
        </p:txBody>
      </p:sp>
      <p:sp>
        <p:nvSpPr>
          <p:cNvPr id="25" name="مربع نص 24"/>
          <p:cNvSpPr txBox="1"/>
          <p:nvPr/>
        </p:nvSpPr>
        <p:spPr>
          <a:xfrm>
            <a:off x="1357290" y="4334540"/>
            <a:ext cx="1143008" cy="523220"/>
          </a:xfrm>
          <a:prstGeom prst="rect">
            <a:avLst/>
          </a:prstGeom>
          <a:noFill/>
        </p:spPr>
        <p:txBody>
          <a:bodyPr wrap="square" rtlCol="1">
            <a:spAutoFit/>
          </a:bodyPr>
          <a:lstStyle/>
          <a:p>
            <a:pPr algn="ctr"/>
            <a:r>
              <a:rPr lang="ar-SA" sz="2800" b="1" dirty="0" smtClean="0">
                <a:solidFill>
                  <a:srgbClr val="C00000"/>
                </a:solidFill>
              </a:rPr>
              <a:t>النصب</a:t>
            </a:r>
          </a:p>
        </p:txBody>
      </p:sp>
      <p:sp>
        <p:nvSpPr>
          <p:cNvPr id="26" name="مربع نص 25"/>
          <p:cNvSpPr txBox="1"/>
          <p:nvPr/>
        </p:nvSpPr>
        <p:spPr>
          <a:xfrm>
            <a:off x="357158" y="5403851"/>
            <a:ext cx="2714644" cy="954107"/>
          </a:xfrm>
          <a:prstGeom prst="rect">
            <a:avLst/>
          </a:prstGeom>
          <a:noFill/>
        </p:spPr>
        <p:txBody>
          <a:bodyPr wrap="square" rtlCol="1">
            <a:spAutoFit/>
          </a:bodyPr>
          <a:lstStyle/>
          <a:p>
            <a:pPr algn="ctr"/>
            <a:r>
              <a:rPr lang="ar-SA" sz="2800" b="1" dirty="0" smtClean="0">
                <a:solidFill>
                  <a:srgbClr val="C00000"/>
                </a:solidFill>
              </a:rPr>
              <a:t>يستوي النصب والجر إذا كان مضافاً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fltVal val="0"/>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p:cTn id="1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p:cTn id="2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 calcmode="lin" valueType="num">
                                      <p:cBhvr>
                                        <p:cTn id="29"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p:cTn id="35"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10" fill="hold" nodeType="clickEffect">
                                  <p:stCondLst>
                                    <p:cond delay="0"/>
                                  </p:stCondLst>
                                  <p:childTnLst>
                                    <p:set>
                                      <p:cBhvr>
                                        <p:cTn id="40" dur="1" fill="hold">
                                          <p:stCondLst>
                                            <p:cond delay="0"/>
                                          </p:stCondLst>
                                        </p:cTn>
                                        <p:tgtEl>
                                          <p:spTgt spid="20">
                                            <p:txEl>
                                              <p:pRg st="0" end="0"/>
                                            </p:txEl>
                                          </p:spTgt>
                                        </p:tgtEl>
                                        <p:attrNameLst>
                                          <p:attrName>style.visibility</p:attrName>
                                        </p:attrNameLst>
                                      </p:cBhvr>
                                      <p:to>
                                        <p:strVal val="visible"/>
                                      </p:to>
                                    </p:set>
                                    <p:anim calcmode="lin" valueType="num">
                                      <p:cBhvr>
                                        <p:cTn id="41"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2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nodeType="clickEffect">
                                  <p:stCondLst>
                                    <p:cond delay="0"/>
                                  </p:stCondLst>
                                  <p:childTnLst>
                                    <p:set>
                                      <p:cBhvr>
                                        <p:cTn id="46" dur="1" fill="hold">
                                          <p:stCondLst>
                                            <p:cond delay="0"/>
                                          </p:stCondLst>
                                        </p:cTn>
                                        <p:tgtEl>
                                          <p:spTgt spid="21">
                                            <p:txEl>
                                              <p:pRg st="0" end="0"/>
                                            </p:txEl>
                                          </p:spTgt>
                                        </p:tgtEl>
                                        <p:attrNameLst>
                                          <p:attrName>style.visibility</p:attrName>
                                        </p:attrNameLst>
                                      </p:cBhvr>
                                      <p:to>
                                        <p:strVal val="visible"/>
                                      </p:to>
                                    </p:set>
                                    <p:anim calcmode="lin" valueType="num">
                                      <p:cBhvr>
                                        <p:cTn id="47"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8" dur="500" fill="hold"/>
                                        <p:tgtEl>
                                          <p:spTgt spid="2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7" presetClass="entr" presetSubtype="10" fill="hold" nodeType="clickEffect">
                                  <p:stCondLst>
                                    <p:cond delay="0"/>
                                  </p:stCondLst>
                                  <p:childTnLst>
                                    <p:set>
                                      <p:cBhvr>
                                        <p:cTn id="52" dur="1" fill="hold">
                                          <p:stCondLst>
                                            <p:cond delay="0"/>
                                          </p:stCondLst>
                                        </p:cTn>
                                        <p:tgtEl>
                                          <p:spTgt spid="22">
                                            <p:txEl>
                                              <p:pRg st="0" end="0"/>
                                            </p:txEl>
                                          </p:spTgt>
                                        </p:tgtEl>
                                        <p:attrNameLst>
                                          <p:attrName>style.visibility</p:attrName>
                                        </p:attrNameLst>
                                      </p:cBhvr>
                                      <p:to>
                                        <p:strVal val="visible"/>
                                      </p:to>
                                    </p:set>
                                    <p:anim calcmode="lin" valueType="num">
                                      <p:cBhvr>
                                        <p:cTn id="53"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2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17" presetClass="entr" presetSubtype="10" fill="hold" nodeType="clickEffect">
                                  <p:stCondLst>
                                    <p:cond delay="0"/>
                                  </p:stCondLst>
                                  <p:childTnLst>
                                    <p:set>
                                      <p:cBhvr>
                                        <p:cTn id="58" dur="1" fill="hold">
                                          <p:stCondLst>
                                            <p:cond delay="0"/>
                                          </p:stCondLst>
                                        </p:cTn>
                                        <p:tgtEl>
                                          <p:spTgt spid="23">
                                            <p:txEl>
                                              <p:pRg st="0" end="0"/>
                                            </p:txEl>
                                          </p:spTgt>
                                        </p:tgtEl>
                                        <p:attrNameLst>
                                          <p:attrName>style.visibility</p:attrName>
                                        </p:attrNameLst>
                                      </p:cBhvr>
                                      <p:to>
                                        <p:strVal val="visible"/>
                                      </p:to>
                                    </p:set>
                                    <p:anim calcmode="lin" valueType="num">
                                      <p:cBhvr>
                                        <p:cTn id="59"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60" dur="500" fill="hold"/>
                                        <p:tgtEl>
                                          <p:spTgt spid="2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61" fill="hold">
                      <p:stCondLst>
                        <p:cond delay="indefinite"/>
                      </p:stCondLst>
                      <p:childTnLst>
                        <p:par>
                          <p:cTn id="62" fill="hold">
                            <p:stCondLst>
                              <p:cond delay="0"/>
                            </p:stCondLst>
                            <p:childTnLst>
                              <p:par>
                                <p:cTn id="63" presetID="17" presetClass="entr" presetSubtype="10" fill="hold" nodeType="clickEffect">
                                  <p:stCondLst>
                                    <p:cond delay="0"/>
                                  </p:stCondLst>
                                  <p:childTnLst>
                                    <p:set>
                                      <p:cBhvr>
                                        <p:cTn id="64" dur="1" fill="hold">
                                          <p:stCondLst>
                                            <p:cond delay="0"/>
                                          </p:stCondLst>
                                        </p:cTn>
                                        <p:tgtEl>
                                          <p:spTgt spid="24">
                                            <p:txEl>
                                              <p:pRg st="0" end="0"/>
                                            </p:txEl>
                                          </p:spTgt>
                                        </p:tgtEl>
                                        <p:attrNameLst>
                                          <p:attrName>style.visibility</p:attrName>
                                        </p:attrNameLst>
                                      </p:cBhvr>
                                      <p:to>
                                        <p:strVal val="visible"/>
                                      </p:to>
                                    </p:set>
                                    <p:anim calcmode="lin" valueType="num">
                                      <p:cBhvr>
                                        <p:cTn id="65"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66" dur="500" fill="hold"/>
                                        <p:tgtEl>
                                          <p:spTgt spid="2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67" fill="hold">
                      <p:stCondLst>
                        <p:cond delay="indefinite"/>
                      </p:stCondLst>
                      <p:childTnLst>
                        <p:par>
                          <p:cTn id="68" fill="hold">
                            <p:stCondLst>
                              <p:cond delay="0"/>
                            </p:stCondLst>
                            <p:childTnLst>
                              <p:par>
                                <p:cTn id="69" presetID="17" presetClass="entr" presetSubtype="10" fill="hold" nodeType="clickEffect">
                                  <p:stCondLst>
                                    <p:cond delay="0"/>
                                  </p:stCondLst>
                                  <p:childTnLst>
                                    <p:set>
                                      <p:cBhvr>
                                        <p:cTn id="70" dur="1" fill="hold">
                                          <p:stCondLst>
                                            <p:cond delay="0"/>
                                          </p:stCondLst>
                                        </p:cTn>
                                        <p:tgtEl>
                                          <p:spTgt spid="25">
                                            <p:txEl>
                                              <p:pRg st="0" end="0"/>
                                            </p:txEl>
                                          </p:spTgt>
                                        </p:tgtEl>
                                        <p:attrNameLst>
                                          <p:attrName>style.visibility</p:attrName>
                                        </p:attrNameLst>
                                      </p:cBhvr>
                                      <p:to>
                                        <p:strVal val="visible"/>
                                      </p:to>
                                    </p:set>
                                    <p:anim calcmode="lin" valueType="num">
                                      <p:cBhvr>
                                        <p:cTn id="71"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72" dur="500" fill="hold"/>
                                        <p:tgtEl>
                                          <p:spTgt spid="2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17" presetClass="entr" presetSubtype="10" fill="hold" nodeType="clickEffect">
                                  <p:stCondLst>
                                    <p:cond delay="0"/>
                                  </p:stCondLst>
                                  <p:childTnLst>
                                    <p:set>
                                      <p:cBhvr>
                                        <p:cTn id="76" dur="1" fill="hold">
                                          <p:stCondLst>
                                            <p:cond delay="0"/>
                                          </p:stCondLst>
                                        </p:cTn>
                                        <p:tgtEl>
                                          <p:spTgt spid="26">
                                            <p:txEl>
                                              <p:pRg st="0" end="0"/>
                                            </p:txEl>
                                          </p:spTgt>
                                        </p:tgtEl>
                                        <p:attrNameLst>
                                          <p:attrName>style.visibility</p:attrName>
                                        </p:attrNameLst>
                                      </p:cBhvr>
                                      <p:to>
                                        <p:strVal val="visible"/>
                                      </p:to>
                                    </p:set>
                                    <p:anim calcmode="lin" valueType="num">
                                      <p:cBhvr>
                                        <p:cTn id="77"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78" dur="500" fill="hold"/>
                                        <p:tgtEl>
                                          <p:spTgt spid="26">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594793" y="190381"/>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1</a:t>
            </a:r>
          </a:p>
          <a:p>
            <a:pPr algn="ctr"/>
            <a:endParaRPr lang="ar-SA" sz="2000" b="1" dirty="0">
              <a:solidFill>
                <a:schemeClr val="tx1"/>
              </a:solidFill>
            </a:endParaRPr>
          </a:p>
        </p:txBody>
      </p:sp>
      <p:sp>
        <p:nvSpPr>
          <p:cNvPr id="4" name="مربع نص 3"/>
          <p:cNvSpPr txBox="1"/>
          <p:nvPr/>
        </p:nvSpPr>
        <p:spPr>
          <a:xfrm>
            <a:off x="2571736" y="334012"/>
            <a:ext cx="5000660" cy="523220"/>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أعين كل مفعول لأجله في النص التالي:</a:t>
            </a:r>
            <a:endParaRPr lang="ar-SA" sz="2800" b="1" dirty="0">
              <a:solidFill>
                <a:schemeClr val="tx2">
                  <a:lumMod val="75000"/>
                </a:schemeClr>
              </a:solidFill>
              <a:effectLst>
                <a:glow rad="63500">
                  <a:schemeClr val="accent6">
                    <a:satMod val="175000"/>
                    <a:alpha val="40000"/>
                  </a:schemeClr>
                </a:glow>
              </a:effectLst>
            </a:endParaRPr>
          </a:p>
        </p:txBody>
      </p:sp>
      <p:sp>
        <p:nvSpPr>
          <p:cNvPr id="5" name="مستطيل مستدير الزوايا 4"/>
          <p:cNvSpPr/>
          <p:nvPr/>
        </p:nvSpPr>
        <p:spPr>
          <a:xfrm>
            <a:off x="2786050" y="1071546"/>
            <a:ext cx="6000792" cy="471490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3200" b="1" dirty="0" smtClean="0"/>
              <a:t>قال الحسن بن علي رضي الله عنه يوصي ابنه:</a:t>
            </a:r>
          </a:p>
          <a:p>
            <a:pPr algn="ctr"/>
            <a:r>
              <a:rPr lang="ar-SA" sz="3200" b="1" dirty="0" smtClean="0"/>
              <a:t>”أي بني:إني مؤد حق الله في تأديبك،فأد حق الله في الاستماع مني،أي بني:كف عن الأذى اتقاء ًللشر،وارفض البذاء ضناً بعرضك،واستعن على الكلام بطول الفكر تحرياً للصواب،ولا تفعل فعلاً إلا وأنت على يقين أن عاقبته لا ترديك،وأن نتيجته لا تجني عليك “</a:t>
            </a:r>
            <a:endParaRPr lang="ar-SA" sz="3200" b="1" dirty="0"/>
          </a:p>
        </p:txBody>
      </p:sp>
      <p:sp>
        <p:nvSpPr>
          <p:cNvPr id="6" name="مستطيل مستدير الزوايا 5"/>
          <p:cNvSpPr/>
          <p:nvPr/>
        </p:nvSpPr>
        <p:spPr>
          <a:xfrm rot="20982088">
            <a:off x="515275" y="2111111"/>
            <a:ext cx="2071702" cy="357190"/>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المفعول لأجله</a:t>
            </a:r>
            <a:endParaRPr lang="ar-SA" sz="2400" b="1" dirty="0">
              <a:solidFill>
                <a:schemeClr val="tx1"/>
              </a:solidFill>
            </a:endParaRPr>
          </a:p>
        </p:txBody>
      </p:sp>
      <p:sp>
        <p:nvSpPr>
          <p:cNvPr id="7" name="مستطيل مستدير الزوايا 6"/>
          <p:cNvSpPr/>
          <p:nvPr/>
        </p:nvSpPr>
        <p:spPr>
          <a:xfrm rot="20982088">
            <a:off x="556231" y="2603748"/>
            <a:ext cx="2071702" cy="357190"/>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 </a:t>
            </a:r>
            <a:endParaRPr lang="ar-SA" sz="2400" b="1" dirty="0">
              <a:solidFill>
                <a:schemeClr val="tx1"/>
              </a:solidFill>
            </a:endParaRPr>
          </a:p>
        </p:txBody>
      </p:sp>
      <p:sp>
        <p:nvSpPr>
          <p:cNvPr id="8" name="مستطيل مستدير الزوايا 7"/>
          <p:cNvSpPr/>
          <p:nvPr/>
        </p:nvSpPr>
        <p:spPr>
          <a:xfrm rot="20982088">
            <a:off x="627669" y="3039806"/>
            <a:ext cx="2071702" cy="357190"/>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 </a:t>
            </a:r>
            <a:endParaRPr lang="ar-SA" sz="2400" b="1" dirty="0">
              <a:solidFill>
                <a:schemeClr val="tx1"/>
              </a:solidFill>
            </a:endParaRPr>
          </a:p>
        </p:txBody>
      </p:sp>
      <p:sp>
        <p:nvSpPr>
          <p:cNvPr id="9" name="مستطيل مستدير الزوايا 8"/>
          <p:cNvSpPr/>
          <p:nvPr/>
        </p:nvSpPr>
        <p:spPr>
          <a:xfrm rot="20982088">
            <a:off x="699107" y="3532442"/>
            <a:ext cx="2071702" cy="357190"/>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solidFill>
                  <a:schemeClr val="tx1"/>
                </a:solidFill>
              </a:rPr>
              <a:t> </a:t>
            </a:r>
            <a:endParaRPr lang="ar-SA" sz="2400" b="1" dirty="0">
              <a:solidFill>
                <a:schemeClr val="tx1"/>
              </a:solidFill>
            </a:endParaRPr>
          </a:p>
        </p:txBody>
      </p:sp>
      <p:sp>
        <p:nvSpPr>
          <p:cNvPr id="10" name="مربع نص 9"/>
          <p:cNvSpPr txBox="1"/>
          <p:nvPr/>
        </p:nvSpPr>
        <p:spPr>
          <a:xfrm rot="21013423">
            <a:off x="824542" y="2506788"/>
            <a:ext cx="1500198" cy="584775"/>
          </a:xfrm>
          <a:prstGeom prst="rect">
            <a:avLst/>
          </a:prstGeom>
          <a:noFill/>
        </p:spPr>
        <p:txBody>
          <a:bodyPr wrap="square" rtlCol="1">
            <a:spAutoFit/>
          </a:bodyPr>
          <a:lstStyle/>
          <a:p>
            <a:pPr algn="ctr"/>
            <a:r>
              <a:rPr lang="ar-SA" sz="3200" b="1" dirty="0" smtClean="0">
                <a:solidFill>
                  <a:srgbClr val="C00000"/>
                </a:solidFill>
              </a:rPr>
              <a:t>اتقاء</a:t>
            </a:r>
            <a:endParaRPr lang="ar-SA" b="1" dirty="0">
              <a:solidFill>
                <a:srgbClr val="C00000"/>
              </a:solidFill>
            </a:endParaRPr>
          </a:p>
        </p:txBody>
      </p:sp>
      <p:sp>
        <p:nvSpPr>
          <p:cNvPr id="11" name="مربع نص 10"/>
          <p:cNvSpPr txBox="1"/>
          <p:nvPr/>
        </p:nvSpPr>
        <p:spPr>
          <a:xfrm rot="21013423">
            <a:off x="889906" y="2935416"/>
            <a:ext cx="1500198" cy="584775"/>
          </a:xfrm>
          <a:prstGeom prst="rect">
            <a:avLst/>
          </a:prstGeom>
          <a:noFill/>
        </p:spPr>
        <p:txBody>
          <a:bodyPr wrap="square" rtlCol="1">
            <a:spAutoFit/>
          </a:bodyPr>
          <a:lstStyle/>
          <a:p>
            <a:pPr algn="ctr"/>
            <a:r>
              <a:rPr lang="ar-SA" sz="3200" b="1" dirty="0" smtClean="0">
                <a:solidFill>
                  <a:srgbClr val="C00000"/>
                </a:solidFill>
              </a:rPr>
              <a:t>ضناً</a:t>
            </a:r>
            <a:endParaRPr lang="ar-SA" b="1" dirty="0">
              <a:solidFill>
                <a:srgbClr val="C00000"/>
              </a:solidFill>
            </a:endParaRPr>
          </a:p>
        </p:txBody>
      </p:sp>
      <p:sp>
        <p:nvSpPr>
          <p:cNvPr id="12" name="مربع نص 11"/>
          <p:cNvSpPr txBox="1"/>
          <p:nvPr/>
        </p:nvSpPr>
        <p:spPr>
          <a:xfrm rot="21013423">
            <a:off x="961344" y="3435482"/>
            <a:ext cx="1500198" cy="584775"/>
          </a:xfrm>
          <a:prstGeom prst="rect">
            <a:avLst/>
          </a:prstGeom>
          <a:noFill/>
        </p:spPr>
        <p:txBody>
          <a:bodyPr wrap="square" rtlCol="1">
            <a:spAutoFit/>
          </a:bodyPr>
          <a:lstStyle/>
          <a:p>
            <a:pPr algn="ctr"/>
            <a:r>
              <a:rPr lang="ar-SA" sz="3200" b="1" dirty="0" smtClean="0">
                <a:solidFill>
                  <a:srgbClr val="C00000"/>
                </a:solidFill>
              </a:rPr>
              <a:t>تحرياً</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circle(in)">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circle(in)">
                                      <p:cBhvr>
                                        <p:cTn id="12" dur="500"/>
                                        <p:tgtEl>
                                          <p:spTgt spid="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circle(in)">
                                      <p:cBhvr>
                                        <p:cTn id="1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594793" y="190381"/>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2</a:t>
            </a:r>
          </a:p>
          <a:p>
            <a:pPr algn="ctr"/>
            <a:endParaRPr lang="ar-SA" sz="2000" b="1" dirty="0">
              <a:solidFill>
                <a:schemeClr val="tx1"/>
              </a:solidFill>
            </a:endParaRPr>
          </a:p>
        </p:txBody>
      </p:sp>
      <p:sp>
        <p:nvSpPr>
          <p:cNvPr id="4" name="مربع نص 3"/>
          <p:cNvSpPr txBox="1"/>
          <p:nvPr/>
        </p:nvSpPr>
        <p:spPr>
          <a:xfrm>
            <a:off x="571472" y="142852"/>
            <a:ext cx="7000924" cy="954107"/>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أميز أنواع بعض المفاعيل الواردة في الآيات الكريمات وفق الجدول التالي:</a:t>
            </a:r>
            <a:endParaRPr lang="ar-SA" sz="2800" b="1" dirty="0">
              <a:solidFill>
                <a:schemeClr val="tx2">
                  <a:lumMod val="75000"/>
                </a:schemeClr>
              </a:solidFill>
              <a:effectLst>
                <a:glow rad="63500">
                  <a:schemeClr val="accent6">
                    <a:satMod val="175000"/>
                    <a:alpha val="40000"/>
                  </a:schemeClr>
                </a:glow>
              </a:effectLst>
            </a:endParaRPr>
          </a:p>
        </p:txBody>
      </p:sp>
      <p:sp>
        <p:nvSpPr>
          <p:cNvPr id="5" name="مستطيل ذو زاوية واحدة مخدوشة 4"/>
          <p:cNvSpPr/>
          <p:nvPr/>
        </p:nvSpPr>
        <p:spPr>
          <a:xfrm>
            <a:off x="642910" y="1142984"/>
            <a:ext cx="7643866" cy="2428892"/>
          </a:xfrm>
          <a:prstGeom prst="snip1Rect">
            <a:avLst>
              <a:gd name="adj" fmla="val 15715"/>
            </a:avLst>
          </a:prstGeom>
          <a:gradFill flip="none" rotWithShape="1">
            <a:gsLst>
              <a:gs pos="0">
                <a:schemeClr val="accent3">
                  <a:lumMod val="60000"/>
                  <a:lumOff val="40000"/>
                  <a:tint val="66000"/>
                  <a:satMod val="160000"/>
                </a:schemeClr>
              </a:gs>
              <a:gs pos="50000">
                <a:schemeClr val="accent3">
                  <a:lumMod val="60000"/>
                  <a:lumOff val="40000"/>
                  <a:tint val="44500"/>
                  <a:satMod val="160000"/>
                </a:schemeClr>
              </a:gs>
              <a:gs pos="100000">
                <a:schemeClr val="accent3">
                  <a:lumMod val="60000"/>
                  <a:lumOff val="40000"/>
                  <a:tint val="23500"/>
                  <a:satMod val="160000"/>
                </a:schemeClr>
              </a:gs>
            </a:gsLst>
            <a:lin ang="16200000" scaled="1"/>
            <a:tileRect/>
          </a:gradFill>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t>قال تعالى</a:t>
            </a:r>
            <a:r>
              <a:rPr lang="ar-SA" sz="2400" b="1" dirty="0" smtClean="0">
                <a:sym typeface="Wingdings" pitchFamily="2" charset="2"/>
              </a:rPr>
              <a:t>:(وءات ذا القربى حقه والمسكين وابن السبيل ولا تبذر تبذيرا*إن المبذرين كانوا إخوان الشياطين وكان الشيطان لربه كفورا*وإما تعرضن عنهم ابتغاء رحمة من ربك ترجوها فقل لهم قولا ميسورا*ولا تجعل يدك مغلولة إلى عنقك ولا تبسطها كل البسط فتقعد ملوما محسورا*إن ربك يبسط الرزق لمن يشاء ويقدر له إنه كان بعباده خبيرا بصير*ولا تقتلوا أولادكم خشية إملاق نحن نرزقهم وإياكم إن قتلهم كان خطـئا كبيرا)</a:t>
            </a:r>
            <a:endParaRPr lang="ar-SA" sz="2400" b="1" dirty="0"/>
          </a:p>
        </p:txBody>
      </p:sp>
      <p:graphicFrame>
        <p:nvGraphicFramePr>
          <p:cNvPr id="6" name="جدول 5"/>
          <p:cNvGraphicFramePr>
            <a:graphicFrameLocks noGrp="1"/>
          </p:cNvGraphicFramePr>
          <p:nvPr/>
        </p:nvGraphicFramePr>
        <p:xfrm>
          <a:off x="642911" y="3786190"/>
          <a:ext cx="7643865" cy="2428892"/>
        </p:xfrm>
        <a:graphic>
          <a:graphicData uri="http://schemas.openxmlformats.org/drawingml/2006/table">
            <a:tbl>
              <a:tblPr rtl="1" firstRow="1" bandRow="1">
                <a:tableStyleId>{5C22544A-7EE6-4342-B048-85BDC9FD1C3A}</a:tableStyleId>
              </a:tblPr>
              <a:tblGrid>
                <a:gridCol w="2547955"/>
                <a:gridCol w="2547955"/>
                <a:gridCol w="2547955"/>
              </a:tblGrid>
              <a:tr h="607223">
                <a:tc>
                  <a:txBody>
                    <a:bodyPr/>
                    <a:lstStyle/>
                    <a:p>
                      <a:pPr algn="ctr" rtl="1"/>
                      <a:r>
                        <a:rPr lang="ar-SA" sz="2400" b="1" dirty="0" smtClean="0">
                          <a:solidFill>
                            <a:schemeClr val="tx1"/>
                          </a:solidFill>
                        </a:rPr>
                        <a:t>المفعول به</a:t>
                      </a:r>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tcPr>
                </a:tc>
                <a:tc>
                  <a:txBody>
                    <a:bodyPr/>
                    <a:lstStyle/>
                    <a:p>
                      <a:pPr algn="ctr" rtl="1"/>
                      <a:r>
                        <a:rPr lang="ar-SA" sz="2400" b="1" dirty="0" smtClean="0">
                          <a:solidFill>
                            <a:schemeClr val="tx1"/>
                          </a:solidFill>
                        </a:rPr>
                        <a:t>المفعول المطلق</a:t>
                      </a:r>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tcPr>
                </a:tc>
                <a:tc>
                  <a:txBody>
                    <a:bodyPr/>
                    <a:lstStyle/>
                    <a:p>
                      <a:pPr algn="ctr" rtl="1"/>
                      <a:r>
                        <a:rPr lang="ar-SA" sz="2400" b="1" dirty="0" smtClean="0">
                          <a:solidFill>
                            <a:schemeClr val="tx1"/>
                          </a:solidFill>
                        </a:rPr>
                        <a:t>المفعول لأجله</a:t>
                      </a:r>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tcPr>
                </a:tc>
              </a:tr>
              <a:tr h="607223">
                <a:tc>
                  <a:txBody>
                    <a:bodyPr/>
                    <a:lstStyle/>
                    <a:p>
                      <a:pPr algn="ctr" rtl="1"/>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50000" t="50000" r="50000" b="50000"/>
                      </a:path>
                      <a:tileRect/>
                    </a:gradFill>
                  </a:tcPr>
                </a:tc>
                <a:tc>
                  <a:txBody>
                    <a:bodyPr/>
                    <a:lstStyle/>
                    <a:p>
                      <a:pPr algn="ctr" rtl="1"/>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50000" t="50000" r="50000" b="50000"/>
                      </a:path>
                      <a:tileRect/>
                    </a:gradFill>
                  </a:tcPr>
                </a:tc>
                <a:tc>
                  <a:txBody>
                    <a:bodyPr/>
                    <a:lstStyle/>
                    <a:p>
                      <a:pPr algn="ctr" rtl="1"/>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50000" t="50000" r="50000" b="50000"/>
                      </a:path>
                      <a:tileRect/>
                    </a:gradFill>
                  </a:tcPr>
                </a:tc>
              </a:tr>
              <a:tr h="607223">
                <a:tc>
                  <a:txBody>
                    <a:bodyPr/>
                    <a:lstStyle/>
                    <a:p>
                      <a:pPr algn="ctr" rtl="1"/>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50000" t="50000" r="50000" b="50000"/>
                      </a:path>
                      <a:tileRect/>
                    </a:gradFill>
                  </a:tcPr>
                </a:tc>
                <a:tc>
                  <a:txBody>
                    <a:bodyPr/>
                    <a:lstStyle/>
                    <a:p>
                      <a:pPr algn="ctr" rtl="1"/>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50000" t="50000" r="50000" b="50000"/>
                      </a:path>
                      <a:tileRect/>
                    </a:gradFill>
                  </a:tcPr>
                </a:tc>
                <a:tc>
                  <a:txBody>
                    <a:bodyPr/>
                    <a:lstStyle/>
                    <a:p>
                      <a:pPr algn="ctr" rtl="1"/>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50000" t="50000" r="50000" b="50000"/>
                      </a:path>
                      <a:tileRect/>
                    </a:gradFill>
                  </a:tcPr>
                </a:tc>
              </a:tr>
              <a:tr h="607223">
                <a:tc>
                  <a:txBody>
                    <a:bodyPr/>
                    <a:lstStyle/>
                    <a:p>
                      <a:pPr algn="ctr" rtl="1"/>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50000" t="50000" r="50000" b="50000"/>
                      </a:path>
                      <a:tileRect/>
                    </a:gradFill>
                  </a:tcPr>
                </a:tc>
                <a:tc>
                  <a:txBody>
                    <a:bodyPr/>
                    <a:lstStyle/>
                    <a:p>
                      <a:pPr algn="ctr" rtl="1"/>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50000" t="50000" r="50000" b="50000"/>
                      </a:path>
                      <a:tileRect/>
                    </a:gradFill>
                  </a:tcPr>
                </a:tc>
                <a:tc>
                  <a:txBody>
                    <a:bodyPr/>
                    <a:lstStyle/>
                    <a:p>
                      <a:pPr algn="ctr" rtl="1"/>
                      <a:endParaRPr lang="ar-SA"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50000" t="50000" r="50000" b="50000"/>
                      </a:path>
                      <a:tileRect/>
                    </a:gradFill>
                  </a:tcPr>
                </a:tc>
              </a:tr>
            </a:tbl>
          </a:graphicData>
        </a:graphic>
      </p:graphicFrame>
      <p:sp>
        <p:nvSpPr>
          <p:cNvPr id="7" name="مربع نص 6"/>
          <p:cNvSpPr txBox="1"/>
          <p:nvPr/>
        </p:nvSpPr>
        <p:spPr>
          <a:xfrm>
            <a:off x="6429388" y="4357694"/>
            <a:ext cx="1143008" cy="584775"/>
          </a:xfrm>
          <a:prstGeom prst="rect">
            <a:avLst/>
          </a:prstGeom>
          <a:noFill/>
        </p:spPr>
        <p:txBody>
          <a:bodyPr wrap="square" rtlCol="1">
            <a:spAutoFit/>
          </a:bodyPr>
          <a:lstStyle/>
          <a:p>
            <a:pPr algn="ctr"/>
            <a:r>
              <a:rPr lang="ar-SA" sz="3200" b="1" dirty="0" smtClean="0">
                <a:solidFill>
                  <a:srgbClr val="C00000"/>
                </a:solidFill>
              </a:rPr>
              <a:t>يدك</a:t>
            </a:r>
            <a:endParaRPr lang="ar-SA" b="1" dirty="0">
              <a:solidFill>
                <a:srgbClr val="C00000"/>
              </a:solidFill>
            </a:endParaRPr>
          </a:p>
        </p:txBody>
      </p:sp>
      <p:sp>
        <p:nvSpPr>
          <p:cNvPr id="8" name="مربع نص 7"/>
          <p:cNvSpPr txBox="1"/>
          <p:nvPr/>
        </p:nvSpPr>
        <p:spPr>
          <a:xfrm>
            <a:off x="6429388" y="5058803"/>
            <a:ext cx="1143008" cy="584775"/>
          </a:xfrm>
          <a:prstGeom prst="rect">
            <a:avLst/>
          </a:prstGeom>
          <a:noFill/>
        </p:spPr>
        <p:txBody>
          <a:bodyPr wrap="square" rtlCol="1">
            <a:spAutoFit/>
          </a:bodyPr>
          <a:lstStyle/>
          <a:p>
            <a:pPr algn="ctr"/>
            <a:r>
              <a:rPr lang="ar-SA" sz="3200" b="1" dirty="0" smtClean="0">
                <a:solidFill>
                  <a:srgbClr val="C00000"/>
                </a:solidFill>
              </a:rPr>
              <a:t>الرزق</a:t>
            </a:r>
            <a:endParaRPr lang="ar-SA" b="1" dirty="0">
              <a:solidFill>
                <a:srgbClr val="C00000"/>
              </a:solidFill>
            </a:endParaRPr>
          </a:p>
        </p:txBody>
      </p:sp>
      <p:sp>
        <p:nvSpPr>
          <p:cNvPr id="9" name="مربع نص 8"/>
          <p:cNvSpPr txBox="1"/>
          <p:nvPr/>
        </p:nvSpPr>
        <p:spPr>
          <a:xfrm>
            <a:off x="6429388" y="5630307"/>
            <a:ext cx="1143008" cy="584775"/>
          </a:xfrm>
          <a:prstGeom prst="rect">
            <a:avLst/>
          </a:prstGeom>
          <a:noFill/>
        </p:spPr>
        <p:txBody>
          <a:bodyPr wrap="square" rtlCol="1">
            <a:spAutoFit/>
          </a:bodyPr>
          <a:lstStyle/>
          <a:p>
            <a:pPr algn="ctr"/>
            <a:r>
              <a:rPr lang="ar-SA" sz="3200" b="1" dirty="0" smtClean="0">
                <a:solidFill>
                  <a:srgbClr val="C00000"/>
                </a:solidFill>
              </a:rPr>
              <a:t>هم</a:t>
            </a:r>
            <a:endParaRPr lang="ar-SA" b="1" dirty="0">
              <a:solidFill>
                <a:srgbClr val="C00000"/>
              </a:solidFill>
            </a:endParaRPr>
          </a:p>
        </p:txBody>
      </p:sp>
      <p:sp>
        <p:nvSpPr>
          <p:cNvPr id="10" name="مربع نص 9"/>
          <p:cNvSpPr txBox="1"/>
          <p:nvPr/>
        </p:nvSpPr>
        <p:spPr>
          <a:xfrm>
            <a:off x="3857620" y="4357694"/>
            <a:ext cx="1143008" cy="584775"/>
          </a:xfrm>
          <a:prstGeom prst="rect">
            <a:avLst/>
          </a:prstGeom>
          <a:noFill/>
        </p:spPr>
        <p:txBody>
          <a:bodyPr wrap="square" rtlCol="1">
            <a:spAutoFit/>
          </a:bodyPr>
          <a:lstStyle/>
          <a:p>
            <a:pPr algn="ctr"/>
            <a:r>
              <a:rPr lang="ar-SA" sz="3200" b="1" dirty="0" smtClean="0">
                <a:solidFill>
                  <a:srgbClr val="C00000"/>
                </a:solidFill>
              </a:rPr>
              <a:t>تبذيرا</a:t>
            </a:r>
            <a:endParaRPr lang="ar-SA" b="1" dirty="0">
              <a:solidFill>
                <a:srgbClr val="C00000"/>
              </a:solidFill>
            </a:endParaRPr>
          </a:p>
        </p:txBody>
      </p:sp>
      <p:sp>
        <p:nvSpPr>
          <p:cNvPr id="11" name="مربع نص 10"/>
          <p:cNvSpPr txBox="1"/>
          <p:nvPr/>
        </p:nvSpPr>
        <p:spPr>
          <a:xfrm>
            <a:off x="3929058" y="5058803"/>
            <a:ext cx="1143008" cy="584775"/>
          </a:xfrm>
          <a:prstGeom prst="rect">
            <a:avLst/>
          </a:prstGeom>
          <a:noFill/>
        </p:spPr>
        <p:txBody>
          <a:bodyPr wrap="square" rtlCol="1">
            <a:spAutoFit/>
          </a:bodyPr>
          <a:lstStyle/>
          <a:p>
            <a:pPr algn="ctr"/>
            <a:r>
              <a:rPr lang="ar-SA" sz="3200" b="1" dirty="0" smtClean="0">
                <a:solidFill>
                  <a:srgbClr val="C00000"/>
                </a:solidFill>
              </a:rPr>
              <a:t>قولا</a:t>
            </a:r>
            <a:endParaRPr lang="ar-SA" b="1" dirty="0">
              <a:solidFill>
                <a:srgbClr val="C00000"/>
              </a:solidFill>
            </a:endParaRPr>
          </a:p>
        </p:txBody>
      </p:sp>
      <p:sp>
        <p:nvSpPr>
          <p:cNvPr id="13" name="مربع نص 12"/>
          <p:cNvSpPr txBox="1"/>
          <p:nvPr/>
        </p:nvSpPr>
        <p:spPr>
          <a:xfrm>
            <a:off x="1428728" y="4415861"/>
            <a:ext cx="1143008" cy="584775"/>
          </a:xfrm>
          <a:prstGeom prst="rect">
            <a:avLst/>
          </a:prstGeom>
          <a:noFill/>
        </p:spPr>
        <p:txBody>
          <a:bodyPr wrap="square" rtlCol="1">
            <a:spAutoFit/>
          </a:bodyPr>
          <a:lstStyle/>
          <a:p>
            <a:pPr algn="ctr"/>
            <a:r>
              <a:rPr lang="ar-SA" sz="3200" b="1" dirty="0" smtClean="0">
                <a:solidFill>
                  <a:srgbClr val="C00000"/>
                </a:solidFill>
              </a:rPr>
              <a:t>ابتغاء</a:t>
            </a:r>
            <a:endParaRPr lang="ar-SA" b="1" dirty="0">
              <a:solidFill>
                <a:srgbClr val="C00000"/>
              </a:solidFill>
            </a:endParaRPr>
          </a:p>
        </p:txBody>
      </p:sp>
      <p:sp>
        <p:nvSpPr>
          <p:cNvPr id="14" name="مربع نص 13"/>
          <p:cNvSpPr txBox="1"/>
          <p:nvPr/>
        </p:nvSpPr>
        <p:spPr>
          <a:xfrm>
            <a:off x="1357290" y="5058803"/>
            <a:ext cx="1143008" cy="584775"/>
          </a:xfrm>
          <a:prstGeom prst="rect">
            <a:avLst/>
          </a:prstGeom>
          <a:noFill/>
        </p:spPr>
        <p:txBody>
          <a:bodyPr wrap="square" rtlCol="1">
            <a:spAutoFit/>
          </a:bodyPr>
          <a:lstStyle/>
          <a:p>
            <a:pPr algn="ctr"/>
            <a:r>
              <a:rPr lang="ar-SA" sz="3200" b="1" dirty="0" smtClean="0">
                <a:solidFill>
                  <a:srgbClr val="C00000"/>
                </a:solidFill>
              </a:rPr>
              <a:t>خشية </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p:cTn id="1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p:cTn id="19"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p:cTn id="25"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 calcmode="lin" valueType="num">
                                      <p:cBhvr>
                                        <p:cTn id="31"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nodeType="clickEffect">
                                  <p:stCondLst>
                                    <p:cond delay="0"/>
                                  </p:stCondLst>
                                  <p:childTnLst>
                                    <p:set>
                                      <p:cBhvr>
                                        <p:cTn id="36" dur="1" fill="hold">
                                          <p:stCondLst>
                                            <p:cond delay="0"/>
                                          </p:stCondLst>
                                        </p:cTn>
                                        <p:tgtEl>
                                          <p:spTgt spid="13">
                                            <p:txEl>
                                              <p:pRg st="0" end="0"/>
                                            </p:txEl>
                                          </p:spTgt>
                                        </p:tgtEl>
                                        <p:attrNameLst>
                                          <p:attrName>style.visibility</p:attrName>
                                        </p:attrNameLst>
                                      </p:cBhvr>
                                      <p:to>
                                        <p:strVal val="visible"/>
                                      </p:to>
                                    </p:set>
                                    <p:anim calcmode="lin" valueType="num">
                                      <p:cBhvr>
                                        <p:cTn id="37"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nodeType="clickEffect">
                                  <p:stCondLst>
                                    <p:cond delay="0"/>
                                  </p:stCondLst>
                                  <p:childTnLst>
                                    <p:set>
                                      <p:cBhvr>
                                        <p:cTn id="42" dur="1" fill="hold">
                                          <p:stCondLst>
                                            <p:cond delay="0"/>
                                          </p:stCondLst>
                                        </p:cTn>
                                        <p:tgtEl>
                                          <p:spTgt spid="14">
                                            <p:txEl>
                                              <p:pRg st="0" end="0"/>
                                            </p:txEl>
                                          </p:spTgt>
                                        </p:tgtEl>
                                        <p:attrNameLst>
                                          <p:attrName>style.visibility</p:attrName>
                                        </p:attrNameLst>
                                      </p:cBhvr>
                                      <p:to>
                                        <p:strVal val="visible"/>
                                      </p:to>
                                    </p:set>
                                    <p:anim calcmode="lin" valueType="num">
                                      <p:cBhvr>
                                        <p:cTn id="43"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14">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7358082" y="237444"/>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b="1" dirty="0" smtClean="0">
                <a:solidFill>
                  <a:schemeClr val="tx1"/>
                </a:solidFill>
              </a:rPr>
              <a:t>سابعاً</a:t>
            </a:r>
            <a:endParaRPr lang="ar-SA" sz="2000" b="1" dirty="0">
              <a:solidFill>
                <a:schemeClr val="tx1"/>
              </a:solidFill>
            </a:endParaRPr>
          </a:p>
        </p:txBody>
      </p:sp>
      <p:sp>
        <p:nvSpPr>
          <p:cNvPr id="4" name="مربع نص 3"/>
          <p:cNvSpPr txBox="1"/>
          <p:nvPr/>
        </p:nvSpPr>
        <p:spPr>
          <a:xfrm>
            <a:off x="785786" y="1260447"/>
            <a:ext cx="6929486"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انطلاقا من فكرة المقطع السابق،أتحاور مع مجموعتي؛لتحديد ثلاث من الأفكار الخاطئة بين الشباب:</a:t>
            </a:r>
          </a:p>
        </p:txBody>
      </p:sp>
      <p:sp>
        <p:nvSpPr>
          <p:cNvPr id="5" name="مستطيل مستدير الزوايا 4"/>
          <p:cNvSpPr/>
          <p:nvPr/>
        </p:nvSpPr>
        <p:spPr>
          <a:xfrm>
            <a:off x="571472" y="214290"/>
            <a:ext cx="6643734" cy="107157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200" b="1" dirty="0" smtClean="0">
                <a:solidFill>
                  <a:schemeClr val="accent4">
                    <a:lumMod val="50000"/>
                  </a:schemeClr>
                </a:solidFill>
              </a:rPr>
              <a:t>واعتقادي الجازم أن المشكلة التي تواجهنا هي:كيف نختار الأفكار الصحيحة؟فإذا حلت هذه المشكلة،حلت بعدها سائر</a:t>
            </a:r>
          </a:p>
          <a:p>
            <a:pPr algn="ctr"/>
            <a:r>
              <a:rPr lang="ar-SA" sz="2200" b="1" dirty="0" smtClean="0">
                <a:solidFill>
                  <a:schemeClr val="accent4">
                    <a:lumMod val="50000"/>
                  </a:schemeClr>
                </a:solidFill>
              </a:rPr>
              <a:t> مشكلاتنا واحدة إثر أخرى.</a:t>
            </a:r>
            <a:endParaRPr lang="ar-SA" sz="2200" b="1" dirty="0">
              <a:solidFill>
                <a:schemeClr val="accent4">
                  <a:lumMod val="50000"/>
                </a:schemeClr>
              </a:solidFill>
            </a:endParaRPr>
          </a:p>
        </p:txBody>
      </p:sp>
      <p:sp>
        <p:nvSpPr>
          <p:cNvPr id="6" name="سحابة 5"/>
          <p:cNvSpPr/>
          <p:nvPr/>
        </p:nvSpPr>
        <p:spPr>
          <a:xfrm>
            <a:off x="7500958" y="2143116"/>
            <a:ext cx="1000132" cy="428628"/>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b="1" dirty="0" smtClean="0">
                <a:solidFill>
                  <a:schemeClr val="tx1"/>
                </a:solidFill>
              </a:rPr>
              <a:t>سابعاً</a:t>
            </a:r>
            <a:endParaRPr lang="ar-SA" sz="2000" b="1" dirty="0">
              <a:solidFill>
                <a:schemeClr val="tx1"/>
              </a:solidFill>
            </a:endParaRPr>
          </a:p>
        </p:txBody>
      </p:sp>
      <p:sp>
        <p:nvSpPr>
          <p:cNvPr id="7" name="مربع نص 6"/>
          <p:cNvSpPr txBox="1"/>
          <p:nvPr/>
        </p:nvSpPr>
        <p:spPr>
          <a:xfrm>
            <a:off x="785786" y="2117703"/>
            <a:ext cx="6929486"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1)أتعاون مع مجموعتي؛لتنفيذ مهمات المشروع التالي:</a:t>
            </a:r>
          </a:p>
        </p:txBody>
      </p:sp>
      <p:sp>
        <p:nvSpPr>
          <p:cNvPr id="8" name="مستطيل 7"/>
          <p:cNvSpPr/>
          <p:nvPr/>
        </p:nvSpPr>
        <p:spPr>
          <a:xfrm>
            <a:off x="785786" y="2714620"/>
            <a:ext cx="7358114" cy="3000396"/>
          </a:xfrm>
          <a:prstGeom prst="rect">
            <a:avLst/>
          </a:prstGeom>
          <a:noFill/>
          <a:ln>
            <a:solidFill>
              <a:schemeClr val="tx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u="sng" dirty="0" smtClean="0">
                <a:solidFill>
                  <a:srgbClr val="C00000"/>
                </a:solidFill>
                <a:effectLst>
                  <a:glow rad="63500">
                    <a:schemeClr val="accent6">
                      <a:satMod val="175000"/>
                      <a:alpha val="40000"/>
                    </a:schemeClr>
                  </a:glow>
                </a:effectLst>
              </a:rPr>
              <a:t>المهمة الأولى:</a:t>
            </a:r>
            <a:r>
              <a:rPr lang="ar-SA" sz="2400" b="1" dirty="0" smtClean="0">
                <a:solidFill>
                  <a:schemeClr val="tx1"/>
                </a:solidFill>
              </a:rPr>
              <a:t>اختيار أحد الموضوعات التالية:</a:t>
            </a:r>
          </a:p>
          <a:p>
            <a:pPr algn="ctr"/>
            <a:r>
              <a:rPr lang="ar-SA" sz="2400" b="1" dirty="0" smtClean="0">
                <a:solidFill>
                  <a:schemeClr val="tx1"/>
                </a:solidFill>
              </a:rPr>
              <a:t>1-العنف(أسبابه-أضراره)</a:t>
            </a:r>
          </a:p>
          <a:p>
            <a:pPr algn="ctr"/>
            <a:r>
              <a:rPr lang="ar-SA" sz="2400" b="1" dirty="0" smtClean="0">
                <a:solidFill>
                  <a:schemeClr val="tx1"/>
                </a:solidFill>
              </a:rPr>
              <a:t>2-القدوة(أهميتها-نماذج منها)</a:t>
            </a:r>
          </a:p>
          <a:p>
            <a:pPr algn="ctr"/>
            <a:r>
              <a:rPr lang="ar-SA" sz="2400" b="1" dirty="0" smtClean="0">
                <a:solidFill>
                  <a:schemeClr val="tx1"/>
                </a:solidFill>
              </a:rPr>
              <a:t>3-عقوق الوالدين</a:t>
            </a:r>
          </a:p>
          <a:p>
            <a:pPr algn="ctr"/>
            <a:r>
              <a:rPr lang="ar-SA" sz="2400" b="1" dirty="0" smtClean="0">
                <a:solidFill>
                  <a:schemeClr val="tx1"/>
                </a:solidFill>
              </a:rPr>
              <a:t>4-مآسي الاستخدام السلبي للسيارات</a:t>
            </a:r>
          </a:p>
          <a:p>
            <a:pPr algn="ctr"/>
            <a:r>
              <a:rPr lang="ar-SA" sz="2400" b="1" u="sng" dirty="0" smtClean="0">
                <a:solidFill>
                  <a:srgbClr val="C00000"/>
                </a:solidFill>
                <a:effectLst>
                  <a:glow rad="63500">
                    <a:schemeClr val="accent6">
                      <a:satMod val="175000"/>
                      <a:alpha val="40000"/>
                    </a:schemeClr>
                  </a:glow>
                </a:effectLst>
              </a:rPr>
              <a:t>المهمة الثانية:</a:t>
            </a:r>
            <a:r>
              <a:rPr lang="ar-SA" sz="2400" b="1" dirty="0" smtClean="0">
                <a:solidFill>
                  <a:schemeClr val="tx1"/>
                </a:solidFill>
              </a:rPr>
              <a:t>تحديد المصادر التي يمكن أن تستقي منها المعلومات.</a:t>
            </a:r>
          </a:p>
          <a:p>
            <a:pPr algn="ctr"/>
            <a:r>
              <a:rPr lang="ar-SA" sz="2400" b="1" u="sng" dirty="0" smtClean="0">
                <a:solidFill>
                  <a:srgbClr val="C00000"/>
                </a:solidFill>
                <a:effectLst>
                  <a:glow rad="63500">
                    <a:schemeClr val="accent6">
                      <a:satMod val="175000"/>
                      <a:alpha val="40000"/>
                    </a:schemeClr>
                  </a:glow>
                </a:effectLst>
              </a:rPr>
              <a:t>المهمة الثالثة:</a:t>
            </a:r>
            <a:r>
              <a:rPr lang="ar-SA" sz="2400" b="1" dirty="0" smtClean="0">
                <a:solidFill>
                  <a:schemeClr val="tx1"/>
                </a:solidFill>
              </a:rPr>
              <a:t>جمع المعلومات عن الموضوع المختار.</a:t>
            </a:r>
          </a:p>
          <a:p>
            <a:pPr algn="ctr"/>
            <a:r>
              <a:rPr lang="ar-SA" sz="2400" b="1" u="sng" dirty="0" smtClean="0">
                <a:solidFill>
                  <a:srgbClr val="C00000"/>
                </a:solidFill>
                <a:effectLst>
                  <a:glow rad="63500">
                    <a:schemeClr val="accent6">
                      <a:satMod val="175000"/>
                      <a:alpha val="40000"/>
                    </a:schemeClr>
                  </a:glow>
                </a:effectLst>
              </a:rPr>
              <a:t>المهمة الخامسة:</a:t>
            </a:r>
            <a:r>
              <a:rPr lang="ar-SA" sz="2400" b="1" dirty="0" smtClean="0">
                <a:solidFill>
                  <a:schemeClr val="tx1"/>
                </a:solidFill>
              </a:rPr>
              <a:t>كتابة الموضوع في شكله النهائي،ثم مراجعته.</a:t>
            </a:r>
            <a:endParaRPr lang="ar-SA" b="1" dirty="0">
              <a:solidFill>
                <a:schemeClr val="tx1"/>
              </a:solidFill>
            </a:endParaRPr>
          </a:p>
        </p:txBody>
      </p:sp>
      <p:sp>
        <p:nvSpPr>
          <p:cNvPr id="9" name="مربع نص 8"/>
          <p:cNvSpPr txBox="1"/>
          <p:nvPr/>
        </p:nvSpPr>
        <p:spPr>
          <a:xfrm>
            <a:off x="785786" y="5691862"/>
            <a:ext cx="6929486"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2)أبحث عن نص وصفي،ثم أنسخ منه فقرة أو فقرتين في كتاب النشاط في الموضع المحدد.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animBg="1"/>
      <p:bldP spid="7" grpId="0"/>
      <p:bldP spid="9"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594793" y="190381"/>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3</a:t>
            </a:r>
          </a:p>
          <a:p>
            <a:pPr algn="ctr"/>
            <a:endParaRPr lang="ar-SA" sz="2000" b="1" dirty="0">
              <a:solidFill>
                <a:schemeClr val="tx1"/>
              </a:solidFill>
            </a:endParaRPr>
          </a:p>
        </p:txBody>
      </p:sp>
      <p:sp>
        <p:nvSpPr>
          <p:cNvPr id="4" name="مربع نص 3"/>
          <p:cNvSpPr txBox="1"/>
          <p:nvPr/>
        </p:nvSpPr>
        <p:spPr>
          <a:xfrm>
            <a:off x="571472" y="285728"/>
            <a:ext cx="7000924" cy="523220"/>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أعبر عن المعاني التالية بجمل وفق المطلوب الذي أمامها:</a:t>
            </a:r>
            <a:endParaRPr lang="ar-SA" sz="2800" b="1" dirty="0">
              <a:solidFill>
                <a:schemeClr val="tx2">
                  <a:lumMod val="75000"/>
                </a:schemeClr>
              </a:solidFill>
              <a:effectLst>
                <a:glow rad="63500">
                  <a:schemeClr val="accent6">
                    <a:satMod val="175000"/>
                    <a:alpha val="40000"/>
                  </a:schemeClr>
                </a:glow>
              </a:effectLst>
            </a:endParaRPr>
          </a:p>
        </p:txBody>
      </p:sp>
      <p:sp>
        <p:nvSpPr>
          <p:cNvPr id="5" name="مستطيل مستدير الزوايا 4"/>
          <p:cNvSpPr/>
          <p:nvPr/>
        </p:nvSpPr>
        <p:spPr>
          <a:xfrm>
            <a:off x="4214810" y="1285860"/>
            <a:ext cx="4071966" cy="1071570"/>
          </a:xfrm>
          <a:prstGeom prst="round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التأكيد على طلب التوفيق من الله</a:t>
            </a:r>
          </a:p>
          <a:p>
            <a:pPr algn="ctr"/>
            <a:r>
              <a:rPr lang="ar-SA" sz="2800" b="1" dirty="0" smtClean="0">
                <a:solidFill>
                  <a:schemeClr val="tx1">
                    <a:lumMod val="65000"/>
                    <a:lumOff val="35000"/>
                  </a:schemeClr>
                </a:solidFill>
              </a:rPr>
              <a:t>.....................................</a:t>
            </a:r>
            <a:endParaRPr lang="ar-SA" sz="2800" b="1" dirty="0">
              <a:solidFill>
                <a:schemeClr val="tx1">
                  <a:lumMod val="65000"/>
                  <a:lumOff val="35000"/>
                </a:schemeClr>
              </a:solidFill>
            </a:endParaRPr>
          </a:p>
        </p:txBody>
      </p:sp>
      <p:sp>
        <p:nvSpPr>
          <p:cNvPr id="6" name="وسيلة شرح مستطيلة مستديرة الزوايا 5"/>
          <p:cNvSpPr/>
          <p:nvPr/>
        </p:nvSpPr>
        <p:spPr>
          <a:xfrm>
            <a:off x="1000100" y="1285860"/>
            <a:ext cx="2571768" cy="1000132"/>
          </a:xfrm>
          <a:prstGeom prst="wedgeRoundRectCallout">
            <a:avLst>
              <a:gd name="adj1" fmla="val 65000"/>
              <a:gd name="adj2" fmla="val 6250"/>
              <a:gd name="adj3" fmla="val 16667"/>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مفعول مطلق</a:t>
            </a:r>
            <a:endParaRPr lang="ar-SA"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مستطيل مستدير الزوايا 6"/>
          <p:cNvSpPr/>
          <p:nvPr/>
        </p:nvSpPr>
        <p:spPr>
          <a:xfrm>
            <a:off x="4214810" y="2714620"/>
            <a:ext cx="4071966" cy="1071570"/>
          </a:xfrm>
          <a:prstGeom prst="round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عدم الإكثار من المزاح لأحترم نفسي</a:t>
            </a:r>
          </a:p>
          <a:p>
            <a:pPr algn="ctr"/>
            <a:r>
              <a:rPr lang="ar-SA" sz="2800" b="1" dirty="0" smtClean="0">
                <a:solidFill>
                  <a:schemeClr val="tx1">
                    <a:lumMod val="65000"/>
                    <a:lumOff val="35000"/>
                  </a:schemeClr>
                </a:solidFill>
              </a:rPr>
              <a:t>......................................</a:t>
            </a:r>
          </a:p>
          <a:p>
            <a:pPr algn="ctr"/>
            <a:endParaRPr lang="ar-SA" dirty="0"/>
          </a:p>
        </p:txBody>
      </p:sp>
      <p:sp>
        <p:nvSpPr>
          <p:cNvPr id="8" name="وسيلة شرح مستطيلة مستديرة الزوايا 7"/>
          <p:cNvSpPr/>
          <p:nvPr/>
        </p:nvSpPr>
        <p:spPr>
          <a:xfrm>
            <a:off x="1000100" y="2714620"/>
            <a:ext cx="2571768" cy="1000132"/>
          </a:xfrm>
          <a:prstGeom prst="wedgeRoundRectCallout">
            <a:avLst>
              <a:gd name="adj1" fmla="val 65000"/>
              <a:gd name="adj2" fmla="val 6250"/>
              <a:gd name="adj3" fmla="val 16667"/>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مفعول لأجله</a:t>
            </a:r>
          </a:p>
        </p:txBody>
      </p:sp>
      <p:sp>
        <p:nvSpPr>
          <p:cNvPr id="9" name="مستطيل مستدير الزوايا 8"/>
          <p:cNvSpPr/>
          <p:nvPr/>
        </p:nvSpPr>
        <p:spPr>
          <a:xfrm>
            <a:off x="4214810" y="4143380"/>
            <a:ext cx="4357718" cy="1428760"/>
          </a:xfrm>
          <a:prstGeom prst="round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احترام المسنين وتقديم العون لهم</a:t>
            </a:r>
          </a:p>
          <a:p>
            <a:pPr algn="ctr"/>
            <a:r>
              <a:rPr lang="ar-SA" sz="2800" b="1" dirty="0" smtClean="0">
                <a:solidFill>
                  <a:schemeClr val="tx1">
                    <a:lumMod val="65000"/>
                    <a:lumOff val="35000"/>
                  </a:schemeClr>
                </a:solidFill>
              </a:rPr>
              <a:t>.....................................</a:t>
            </a:r>
          </a:p>
        </p:txBody>
      </p:sp>
      <p:sp>
        <p:nvSpPr>
          <p:cNvPr id="10" name="وسيلة شرح مستطيلة مستديرة الزوايا 9"/>
          <p:cNvSpPr/>
          <p:nvPr/>
        </p:nvSpPr>
        <p:spPr>
          <a:xfrm>
            <a:off x="1000100" y="4143380"/>
            <a:ext cx="2571768" cy="1000132"/>
          </a:xfrm>
          <a:prstGeom prst="wedgeRoundRectCallout">
            <a:avLst>
              <a:gd name="adj1" fmla="val 65000"/>
              <a:gd name="adj2" fmla="val 6250"/>
              <a:gd name="adj3" fmla="val 16667"/>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مفعول به</a:t>
            </a:r>
          </a:p>
        </p:txBody>
      </p:sp>
      <p:sp>
        <p:nvSpPr>
          <p:cNvPr id="11" name="مربع نص 10"/>
          <p:cNvSpPr txBox="1"/>
          <p:nvPr/>
        </p:nvSpPr>
        <p:spPr>
          <a:xfrm>
            <a:off x="4500562" y="1834210"/>
            <a:ext cx="3429024" cy="523220"/>
          </a:xfrm>
          <a:prstGeom prst="rect">
            <a:avLst/>
          </a:prstGeom>
          <a:noFill/>
        </p:spPr>
        <p:txBody>
          <a:bodyPr wrap="square" rtlCol="1">
            <a:spAutoFit/>
          </a:bodyPr>
          <a:lstStyle/>
          <a:p>
            <a:pPr algn="ctr"/>
            <a:r>
              <a:rPr lang="ar-SA" sz="2800" b="1" dirty="0" smtClean="0">
                <a:solidFill>
                  <a:srgbClr val="C00000"/>
                </a:solidFill>
              </a:rPr>
              <a:t>طلبت التوفيق من الله طلباً</a:t>
            </a:r>
            <a:endParaRPr lang="ar-SA" sz="2800" b="1" dirty="0">
              <a:solidFill>
                <a:srgbClr val="C00000"/>
              </a:solidFill>
            </a:endParaRPr>
          </a:p>
        </p:txBody>
      </p:sp>
      <p:sp>
        <p:nvSpPr>
          <p:cNvPr id="12" name="مربع نص 11"/>
          <p:cNvSpPr txBox="1"/>
          <p:nvPr/>
        </p:nvSpPr>
        <p:spPr>
          <a:xfrm>
            <a:off x="4500562" y="3262970"/>
            <a:ext cx="3429024" cy="461665"/>
          </a:xfrm>
          <a:prstGeom prst="rect">
            <a:avLst/>
          </a:prstGeom>
          <a:noFill/>
        </p:spPr>
        <p:txBody>
          <a:bodyPr wrap="square" rtlCol="1">
            <a:spAutoFit/>
          </a:bodyPr>
          <a:lstStyle/>
          <a:p>
            <a:pPr algn="ctr"/>
            <a:r>
              <a:rPr lang="ar-SA" sz="2400" b="1" dirty="0" smtClean="0">
                <a:solidFill>
                  <a:srgbClr val="C00000"/>
                </a:solidFill>
              </a:rPr>
              <a:t>لا أكثر من المزاح احتراماً لنفسي</a:t>
            </a:r>
            <a:endParaRPr lang="ar-SA" sz="2400" b="1" dirty="0">
              <a:solidFill>
                <a:srgbClr val="C00000"/>
              </a:solidFill>
            </a:endParaRPr>
          </a:p>
        </p:txBody>
      </p:sp>
      <p:sp>
        <p:nvSpPr>
          <p:cNvPr id="13" name="مربع نص 12"/>
          <p:cNvSpPr txBox="1"/>
          <p:nvPr/>
        </p:nvSpPr>
        <p:spPr>
          <a:xfrm>
            <a:off x="3929058" y="4714884"/>
            <a:ext cx="4786346" cy="954107"/>
          </a:xfrm>
          <a:prstGeom prst="rect">
            <a:avLst/>
          </a:prstGeom>
          <a:noFill/>
        </p:spPr>
        <p:txBody>
          <a:bodyPr wrap="square" rtlCol="1">
            <a:spAutoFit/>
          </a:bodyPr>
          <a:lstStyle/>
          <a:p>
            <a:pPr algn="ctr"/>
            <a:r>
              <a:rPr lang="ar-SA" sz="2800" b="1" dirty="0" smtClean="0">
                <a:solidFill>
                  <a:srgbClr val="C00000"/>
                </a:solidFill>
              </a:rPr>
              <a:t>يجب على الطفل أن يحترم المسنين ويساعدهم</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amond(ou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amond(ou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32"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amond(out)">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335685" y="141016"/>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4</a:t>
            </a:r>
          </a:p>
          <a:p>
            <a:pPr algn="ctr"/>
            <a:endParaRPr lang="ar-SA" sz="2000" b="1" dirty="0">
              <a:solidFill>
                <a:schemeClr val="tx1"/>
              </a:solidFill>
            </a:endParaRPr>
          </a:p>
        </p:txBody>
      </p:sp>
      <p:sp>
        <p:nvSpPr>
          <p:cNvPr id="4" name="مربع نص 3"/>
          <p:cNvSpPr txBox="1"/>
          <p:nvPr/>
        </p:nvSpPr>
        <p:spPr>
          <a:xfrm>
            <a:off x="357158" y="428604"/>
            <a:ext cx="8143932" cy="2246769"/>
          </a:xfrm>
          <a:prstGeom prst="rect">
            <a:avLst/>
          </a:prstGeom>
          <a:noFill/>
        </p:spPr>
        <p:txBody>
          <a:bodyPr wrap="square" rtlCol="1">
            <a:spAutoFit/>
          </a:bodyPr>
          <a:lstStyle/>
          <a:p>
            <a:pPr algn="ctr"/>
            <a:r>
              <a:rPr lang="ar-SA" sz="2800" b="1" dirty="0" smtClean="0">
                <a:solidFill>
                  <a:srgbClr val="C00000"/>
                </a:solidFill>
                <a:effectLst>
                  <a:glow rad="63500">
                    <a:schemeClr val="accent6">
                      <a:satMod val="175000"/>
                      <a:alpha val="40000"/>
                    </a:schemeClr>
                  </a:glow>
                </a:effectLst>
              </a:rPr>
              <a:t>يقول أبو الطيب المتنبي:</a:t>
            </a:r>
          </a:p>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ومن ينفق الساعات في جمع ماله       مخافة فقرٍ فالذي فعلَ الفقر</a:t>
            </a:r>
          </a:p>
          <a:p>
            <a:pPr algn="ctr"/>
            <a:r>
              <a:rPr lang="ar-SA" sz="2800" b="1" dirty="0" smtClean="0">
                <a:solidFill>
                  <a:schemeClr val="tx2">
                    <a:lumMod val="75000"/>
                  </a:schemeClr>
                </a:solidFill>
                <a:effectLst>
                  <a:glow rad="63500">
                    <a:schemeClr val="accent6">
                      <a:satMod val="175000"/>
                      <a:alpha val="40000"/>
                    </a:schemeClr>
                  </a:glow>
                </a:effectLst>
              </a:rPr>
              <a:t>أ/أجعل</a:t>
            </a:r>
            <a:r>
              <a:rPr lang="ar-SA" sz="2800" b="1" u="sng" dirty="0" smtClean="0">
                <a:solidFill>
                  <a:schemeClr val="tx2">
                    <a:lumMod val="75000"/>
                  </a:schemeClr>
                </a:solidFill>
                <a:effectLst>
                  <a:glow rad="63500">
                    <a:schemeClr val="accent6">
                      <a:satMod val="175000"/>
                      <a:alpha val="40000"/>
                    </a:schemeClr>
                  </a:glow>
                </a:effectLst>
              </a:rPr>
              <a:t>“جمع“</a:t>
            </a:r>
            <a:r>
              <a:rPr lang="ar-SA" sz="2800" b="1" dirty="0" smtClean="0">
                <a:solidFill>
                  <a:schemeClr val="tx2">
                    <a:lumMod val="75000"/>
                  </a:schemeClr>
                </a:solidFill>
                <a:effectLst>
                  <a:glow rad="63500">
                    <a:schemeClr val="accent6">
                      <a:satMod val="175000"/>
                      <a:alpha val="40000"/>
                    </a:schemeClr>
                  </a:glow>
                </a:effectLst>
              </a:rPr>
              <a:t>في جملتين بحيث تكون في الأولى مفعولاً مطلقاً،وفي الثانية مفعولاً لأجله،مع مراعاة ضبط الكلمة.</a:t>
            </a:r>
          </a:p>
          <a:p>
            <a:pPr algn="ctr"/>
            <a:r>
              <a:rPr lang="ar-SA" sz="2800" b="1" dirty="0" smtClean="0">
                <a:solidFill>
                  <a:schemeClr val="tx2">
                    <a:lumMod val="75000"/>
                  </a:schemeClr>
                </a:solidFill>
                <a:effectLst>
                  <a:glow rad="63500">
                    <a:schemeClr val="accent6">
                      <a:satMod val="175000"/>
                      <a:alpha val="40000"/>
                    </a:schemeClr>
                  </a:glow>
                </a:effectLst>
              </a:rPr>
              <a:t>ب/أستخرج من البيت السابق المفعول لأجله،ثم أعربه.</a:t>
            </a:r>
            <a:endParaRPr lang="ar-SA" sz="2800" b="1" dirty="0">
              <a:solidFill>
                <a:schemeClr val="tx2">
                  <a:lumMod val="75000"/>
                </a:schemeClr>
              </a:solidFill>
              <a:effectLst>
                <a:glow rad="63500">
                  <a:schemeClr val="accent6">
                    <a:satMod val="175000"/>
                    <a:alpha val="40000"/>
                  </a:schemeClr>
                </a:glow>
              </a:effectLst>
            </a:endParaRPr>
          </a:p>
        </p:txBody>
      </p:sp>
      <p:sp>
        <p:nvSpPr>
          <p:cNvPr id="5" name="تمرير أفقي 4"/>
          <p:cNvSpPr/>
          <p:nvPr/>
        </p:nvSpPr>
        <p:spPr>
          <a:xfrm rot="21091942">
            <a:off x="7594793" y="2833587"/>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5</a:t>
            </a:r>
          </a:p>
          <a:p>
            <a:pPr algn="ctr"/>
            <a:endParaRPr lang="ar-SA" sz="2000" b="1" dirty="0">
              <a:solidFill>
                <a:schemeClr val="tx1"/>
              </a:solidFill>
            </a:endParaRPr>
          </a:p>
        </p:txBody>
      </p:sp>
      <p:sp>
        <p:nvSpPr>
          <p:cNvPr id="6" name="مربع نص 5"/>
          <p:cNvSpPr txBox="1"/>
          <p:nvPr/>
        </p:nvSpPr>
        <p:spPr>
          <a:xfrm>
            <a:off x="642910" y="2832083"/>
            <a:ext cx="7000924" cy="954107"/>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أساعد عامل المختبر في إكمال المعادلات النحوية التالية على غرار المثال الأول:</a:t>
            </a:r>
            <a:endParaRPr lang="ar-SA" sz="2800" b="1" dirty="0">
              <a:solidFill>
                <a:schemeClr val="tx2">
                  <a:lumMod val="75000"/>
                </a:schemeClr>
              </a:solidFill>
              <a:effectLst>
                <a:glow rad="63500">
                  <a:schemeClr val="accent6">
                    <a:satMod val="175000"/>
                    <a:alpha val="40000"/>
                  </a:schemeClr>
                </a:glow>
              </a:effectLst>
            </a:endParaRPr>
          </a:p>
        </p:txBody>
      </p:sp>
      <p:sp>
        <p:nvSpPr>
          <p:cNvPr id="7" name="نجمة ذات 8 نقاط 6"/>
          <p:cNvSpPr/>
          <p:nvPr/>
        </p:nvSpPr>
        <p:spPr>
          <a:xfrm>
            <a:off x="7286644" y="4071942"/>
            <a:ext cx="1214446" cy="1143008"/>
          </a:xfrm>
          <a:prstGeom prst="star8">
            <a:avLst/>
          </a:prstGeom>
          <a:solidFill>
            <a:schemeClr val="accent3">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2000" b="1" dirty="0" smtClean="0">
                <a:solidFill>
                  <a:schemeClr val="tx1"/>
                </a:solidFill>
              </a:rPr>
              <a:t>المفعول به</a:t>
            </a:r>
            <a:endParaRPr lang="ar-SA" sz="2000" b="1" dirty="0">
              <a:solidFill>
                <a:schemeClr val="tx1"/>
              </a:solidFill>
            </a:endParaRPr>
          </a:p>
        </p:txBody>
      </p:sp>
      <p:sp>
        <p:nvSpPr>
          <p:cNvPr id="8" name="دبوس زينة 7"/>
          <p:cNvSpPr/>
          <p:nvPr/>
        </p:nvSpPr>
        <p:spPr>
          <a:xfrm>
            <a:off x="714348" y="4000504"/>
            <a:ext cx="6286544" cy="1357322"/>
          </a:xfrm>
          <a:prstGeom prst="plaque">
            <a:avLst>
              <a:gd name="adj" fmla="val 29299"/>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يقسم المسلم وقته بين الخلوة النافعة والاختلاط الحسن</a:t>
            </a:r>
          </a:p>
          <a:p>
            <a:pPr algn="ctr"/>
            <a:r>
              <a:rPr lang="ar-SA" sz="2400" b="1" dirty="0" smtClean="0">
                <a:solidFill>
                  <a:schemeClr val="tx1"/>
                </a:solidFill>
              </a:rPr>
              <a:t>ماذا+الفعل والفاعل=المفعول به</a:t>
            </a:r>
          </a:p>
          <a:p>
            <a:r>
              <a:rPr lang="ar-SA" sz="2400" b="1" dirty="0" smtClean="0">
                <a:solidFill>
                  <a:schemeClr val="tx1"/>
                </a:solidFill>
              </a:rPr>
              <a:t>              ماذا +يقسم المسلم =وقته</a:t>
            </a:r>
            <a:endParaRPr lang="ar-SA" sz="2400" b="1" dirty="0">
              <a:solidFill>
                <a:schemeClr val="tx1"/>
              </a:solidFill>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نجمة ذات 8 نقاط 2"/>
          <p:cNvSpPr/>
          <p:nvPr/>
        </p:nvSpPr>
        <p:spPr>
          <a:xfrm>
            <a:off x="7286644" y="3429000"/>
            <a:ext cx="1214446" cy="1143008"/>
          </a:xfrm>
          <a:prstGeom prst="star8">
            <a:avLst/>
          </a:prstGeom>
          <a:solidFill>
            <a:schemeClr val="accent3">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2000" b="1" dirty="0" smtClean="0">
                <a:solidFill>
                  <a:schemeClr val="tx1"/>
                </a:solidFill>
              </a:rPr>
              <a:t>المفعول لأجله</a:t>
            </a:r>
            <a:endParaRPr lang="ar-SA" sz="2000" b="1" dirty="0">
              <a:solidFill>
                <a:schemeClr val="tx1"/>
              </a:solidFill>
            </a:endParaRPr>
          </a:p>
        </p:txBody>
      </p:sp>
      <p:sp>
        <p:nvSpPr>
          <p:cNvPr id="4" name="دبوس زينة 3"/>
          <p:cNvSpPr/>
          <p:nvPr/>
        </p:nvSpPr>
        <p:spPr>
          <a:xfrm>
            <a:off x="714348" y="3357562"/>
            <a:ext cx="6286544" cy="1357322"/>
          </a:xfrm>
          <a:prstGeom prst="plaque">
            <a:avLst>
              <a:gd name="adj" fmla="val 29299"/>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ندخل مدارس المحن والأزمات أملاً في التعلم منها</a:t>
            </a:r>
          </a:p>
          <a:p>
            <a:pPr algn="ctr"/>
            <a:r>
              <a:rPr lang="ar-SA" sz="2400" b="1" dirty="0" smtClean="0">
                <a:solidFill>
                  <a:schemeClr val="tx1"/>
                </a:solidFill>
              </a:rPr>
              <a:t>......+.................=المفعول لأجله</a:t>
            </a:r>
          </a:p>
          <a:p>
            <a:r>
              <a:rPr lang="ar-SA" sz="2400" b="1" dirty="0" smtClean="0">
                <a:solidFill>
                  <a:schemeClr val="tx1"/>
                </a:solidFill>
              </a:rPr>
              <a:t>           ......+......................  =...............</a:t>
            </a:r>
            <a:endParaRPr lang="ar-SA" sz="2400" b="1" dirty="0">
              <a:solidFill>
                <a:schemeClr val="tx1"/>
              </a:solidFill>
            </a:endParaRPr>
          </a:p>
        </p:txBody>
      </p:sp>
      <p:sp>
        <p:nvSpPr>
          <p:cNvPr id="5" name="مربع نص 4"/>
          <p:cNvSpPr txBox="1"/>
          <p:nvPr/>
        </p:nvSpPr>
        <p:spPr>
          <a:xfrm>
            <a:off x="3357554" y="3786190"/>
            <a:ext cx="1785950" cy="461665"/>
          </a:xfrm>
          <a:prstGeom prst="rect">
            <a:avLst/>
          </a:prstGeom>
          <a:noFill/>
        </p:spPr>
        <p:txBody>
          <a:bodyPr wrap="square" rtlCol="1">
            <a:spAutoFit/>
          </a:bodyPr>
          <a:lstStyle/>
          <a:p>
            <a:pPr algn="ctr"/>
            <a:r>
              <a:rPr lang="ar-SA" sz="2400" b="1" dirty="0" smtClean="0">
                <a:solidFill>
                  <a:srgbClr val="C00000"/>
                </a:solidFill>
              </a:rPr>
              <a:t>الفعل والفاعل</a:t>
            </a:r>
            <a:endParaRPr lang="ar-SA" sz="1400" b="1" dirty="0">
              <a:solidFill>
                <a:srgbClr val="C00000"/>
              </a:solidFill>
            </a:endParaRPr>
          </a:p>
        </p:txBody>
      </p:sp>
      <p:sp>
        <p:nvSpPr>
          <p:cNvPr id="6" name="مربع نص 5"/>
          <p:cNvSpPr txBox="1"/>
          <p:nvPr/>
        </p:nvSpPr>
        <p:spPr>
          <a:xfrm>
            <a:off x="2857488" y="4143380"/>
            <a:ext cx="2357454" cy="461665"/>
          </a:xfrm>
          <a:prstGeom prst="rect">
            <a:avLst/>
          </a:prstGeom>
          <a:noFill/>
        </p:spPr>
        <p:txBody>
          <a:bodyPr wrap="square" rtlCol="1">
            <a:spAutoFit/>
          </a:bodyPr>
          <a:lstStyle/>
          <a:p>
            <a:pPr algn="ctr"/>
            <a:r>
              <a:rPr lang="ar-SA" sz="2400" b="1" dirty="0" smtClean="0">
                <a:solidFill>
                  <a:srgbClr val="C00000"/>
                </a:solidFill>
              </a:rPr>
              <a:t>ندخل مدارس المحن</a:t>
            </a:r>
            <a:endParaRPr lang="ar-SA" sz="1400" b="1" dirty="0">
              <a:solidFill>
                <a:srgbClr val="C00000"/>
              </a:solidFill>
            </a:endParaRPr>
          </a:p>
        </p:txBody>
      </p:sp>
      <p:sp>
        <p:nvSpPr>
          <p:cNvPr id="7" name="مربع نص 6"/>
          <p:cNvSpPr txBox="1"/>
          <p:nvPr/>
        </p:nvSpPr>
        <p:spPr>
          <a:xfrm>
            <a:off x="1500166" y="4181781"/>
            <a:ext cx="1785950" cy="461665"/>
          </a:xfrm>
          <a:prstGeom prst="rect">
            <a:avLst/>
          </a:prstGeom>
          <a:noFill/>
        </p:spPr>
        <p:txBody>
          <a:bodyPr wrap="square" rtlCol="1">
            <a:spAutoFit/>
          </a:bodyPr>
          <a:lstStyle/>
          <a:p>
            <a:pPr algn="ctr"/>
            <a:r>
              <a:rPr lang="ar-SA" sz="2400" b="1" dirty="0" smtClean="0">
                <a:solidFill>
                  <a:srgbClr val="C00000"/>
                </a:solidFill>
              </a:rPr>
              <a:t>أملاً</a:t>
            </a:r>
            <a:endParaRPr lang="ar-SA" sz="1400" b="1" dirty="0">
              <a:solidFill>
                <a:srgbClr val="C00000"/>
              </a:solidFill>
            </a:endParaRPr>
          </a:p>
        </p:txBody>
      </p:sp>
      <p:sp>
        <p:nvSpPr>
          <p:cNvPr id="8" name="مربع نص 7"/>
          <p:cNvSpPr txBox="1"/>
          <p:nvPr/>
        </p:nvSpPr>
        <p:spPr>
          <a:xfrm>
            <a:off x="5000628" y="4214818"/>
            <a:ext cx="928694" cy="461665"/>
          </a:xfrm>
          <a:prstGeom prst="rect">
            <a:avLst/>
          </a:prstGeom>
          <a:noFill/>
        </p:spPr>
        <p:txBody>
          <a:bodyPr wrap="square" rtlCol="1">
            <a:spAutoFit/>
          </a:bodyPr>
          <a:lstStyle/>
          <a:p>
            <a:pPr algn="ctr"/>
            <a:r>
              <a:rPr lang="ar-SA" sz="2400" b="1" dirty="0" smtClean="0">
                <a:solidFill>
                  <a:srgbClr val="C00000"/>
                </a:solidFill>
              </a:rPr>
              <a:t>لماذا</a:t>
            </a:r>
            <a:endParaRPr lang="ar-SA" sz="1400" b="1" dirty="0">
              <a:solidFill>
                <a:srgbClr val="C00000"/>
              </a:solidFill>
            </a:endParaRPr>
          </a:p>
        </p:txBody>
      </p:sp>
      <p:sp>
        <p:nvSpPr>
          <p:cNvPr id="9" name="مربع نص 8"/>
          <p:cNvSpPr txBox="1"/>
          <p:nvPr/>
        </p:nvSpPr>
        <p:spPr>
          <a:xfrm>
            <a:off x="5000628" y="3786190"/>
            <a:ext cx="766770" cy="461665"/>
          </a:xfrm>
          <a:prstGeom prst="rect">
            <a:avLst/>
          </a:prstGeom>
          <a:noFill/>
        </p:spPr>
        <p:txBody>
          <a:bodyPr wrap="square" rtlCol="1">
            <a:spAutoFit/>
          </a:bodyPr>
          <a:lstStyle/>
          <a:p>
            <a:pPr algn="ctr"/>
            <a:r>
              <a:rPr lang="ar-SA" sz="2400" b="1" dirty="0" smtClean="0">
                <a:solidFill>
                  <a:srgbClr val="C00000"/>
                </a:solidFill>
              </a:rPr>
              <a:t>لماذا</a:t>
            </a:r>
            <a:endParaRPr lang="ar-SA" sz="1400" b="1" dirty="0">
              <a:solidFill>
                <a:srgbClr val="C00000"/>
              </a:solidFill>
            </a:endParaRPr>
          </a:p>
        </p:txBody>
      </p:sp>
      <p:sp>
        <p:nvSpPr>
          <p:cNvPr id="10" name="نجمة ذات 8 نقاط 9"/>
          <p:cNvSpPr/>
          <p:nvPr/>
        </p:nvSpPr>
        <p:spPr>
          <a:xfrm>
            <a:off x="7286644" y="1500174"/>
            <a:ext cx="1214446" cy="1143008"/>
          </a:xfrm>
          <a:prstGeom prst="star8">
            <a:avLst/>
          </a:prstGeom>
          <a:solidFill>
            <a:schemeClr val="accent3">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2000" b="1" dirty="0" smtClean="0">
                <a:solidFill>
                  <a:schemeClr val="tx1"/>
                </a:solidFill>
              </a:rPr>
              <a:t>المفعول المطلق</a:t>
            </a:r>
            <a:endParaRPr lang="ar-SA" sz="2000" b="1" dirty="0">
              <a:solidFill>
                <a:schemeClr val="tx1"/>
              </a:solidFill>
            </a:endParaRPr>
          </a:p>
        </p:txBody>
      </p:sp>
      <p:sp>
        <p:nvSpPr>
          <p:cNvPr id="11" name="دبوس زينة 10"/>
          <p:cNvSpPr/>
          <p:nvPr/>
        </p:nvSpPr>
        <p:spPr>
          <a:xfrm>
            <a:off x="714348" y="1428736"/>
            <a:ext cx="6286544" cy="1357322"/>
          </a:xfrm>
          <a:prstGeom prst="plaque">
            <a:avLst>
              <a:gd name="adj" fmla="val 29299"/>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طرقَ الشاب الأبواب من جديد طرقات</a:t>
            </a:r>
          </a:p>
          <a:p>
            <a:pPr algn="ctr"/>
            <a:r>
              <a:rPr lang="ar-SA" sz="2400" b="1" dirty="0" smtClean="0">
                <a:solidFill>
                  <a:schemeClr val="tx1"/>
                </a:solidFill>
              </a:rPr>
              <a:t>كم+.................=المفعول المطلق</a:t>
            </a:r>
          </a:p>
          <a:p>
            <a:r>
              <a:rPr lang="ar-SA" sz="2400" b="1" dirty="0" smtClean="0">
                <a:solidFill>
                  <a:schemeClr val="tx1"/>
                </a:solidFill>
              </a:rPr>
              <a:t>            كم+.................=...............</a:t>
            </a:r>
            <a:endParaRPr lang="ar-SA" sz="2400" b="1" dirty="0">
              <a:solidFill>
                <a:schemeClr val="tx1"/>
              </a:solidFill>
            </a:endParaRPr>
          </a:p>
        </p:txBody>
      </p:sp>
      <p:sp>
        <p:nvSpPr>
          <p:cNvPr id="12" name="مربع نص 11"/>
          <p:cNvSpPr txBox="1"/>
          <p:nvPr/>
        </p:nvSpPr>
        <p:spPr>
          <a:xfrm>
            <a:off x="3643306" y="1895765"/>
            <a:ext cx="1785950" cy="461665"/>
          </a:xfrm>
          <a:prstGeom prst="rect">
            <a:avLst/>
          </a:prstGeom>
          <a:noFill/>
        </p:spPr>
        <p:txBody>
          <a:bodyPr wrap="square" rtlCol="1">
            <a:spAutoFit/>
          </a:bodyPr>
          <a:lstStyle/>
          <a:p>
            <a:pPr algn="ctr"/>
            <a:r>
              <a:rPr lang="ar-SA" sz="2400" b="1" dirty="0" smtClean="0">
                <a:solidFill>
                  <a:srgbClr val="C00000"/>
                </a:solidFill>
              </a:rPr>
              <a:t>الفعل والفاعل</a:t>
            </a:r>
            <a:endParaRPr lang="ar-SA" sz="1400" b="1" dirty="0">
              <a:solidFill>
                <a:srgbClr val="C00000"/>
              </a:solidFill>
            </a:endParaRPr>
          </a:p>
        </p:txBody>
      </p:sp>
      <p:sp>
        <p:nvSpPr>
          <p:cNvPr id="13" name="مربع نص 12"/>
          <p:cNvSpPr txBox="1"/>
          <p:nvPr/>
        </p:nvSpPr>
        <p:spPr>
          <a:xfrm>
            <a:off x="3571868" y="2252955"/>
            <a:ext cx="1785950" cy="461665"/>
          </a:xfrm>
          <a:prstGeom prst="rect">
            <a:avLst/>
          </a:prstGeom>
          <a:noFill/>
        </p:spPr>
        <p:txBody>
          <a:bodyPr wrap="square" rtlCol="1">
            <a:spAutoFit/>
          </a:bodyPr>
          <a:lstStyle/>
          <a:p>
            <a:pPr algn="ctr"/>
            <a:r>
              <a:rPr lang="ar-SA" sz="2400" b="1" dirty="0" smtClean="0">
                <a:solidFill>
                  <a:srgbClr val="C00000"/>
                </a:solidFill>
              </a:rPr>
              <a:t>طرق الشاب</a:t>
            </a:r>
            <a:endParaRPr lang="ar-SA" sz="1400" b="1" dirty="0">
              <a:solidFill>
                <a:srgbClr val="C00000"/>
              </a:solidFill>
            </a:endParaRPr>
          </a:p>
        </p:txBody>
      </p:sp>
      <p:sp>
        <p:nvSpPr>
          <p:cNvPr id="14" name="مربع نص 13"/>
          <p:cNvSpPr txBox="1"/>
          <p:nvPr/>
        </p:nvSpPr>
        <p:spPr>
          <a:xfrm>
            <a:off x="2000232" y="2252955"/>
            <a:ext cx="1785950" cy="461665"/>
          </a:xfrm>
          <a:prstGeom prst="rect">
            <a:avLst/>
          </a:prstGeom>
          <a:noFill/>
        </p:spPr>
        <p:txBody>
          <a:bodyPr wrap="square" rtlCol="1">
            <a:spAutoFit/>
          </a:bodyPr>
          <a:lstStyle/>
          <a:p>
            <a:pPr algn="ctr"/>
            <a:r>
              <a:rPr lang="ar-SA" sz="2400" b="1" dirty="0" smtClean="0">
                <a:solidFill>
                  <a:srgbClr val="C00000"/>
                </a:solidFill>
              </a:rPr>
              <a:t>طرقات</a:t>
            </a:r>
            <a:endParaRPr lang="ar-SA" sz="1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p:cTn id="13"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p:cTn id="19"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p:cTn id="25"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p:cTn id="31"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nodeType="click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 calcmode="lin" valueType="num">
                                      <p:cBhvr>
                                        <p:cTn id="37"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1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nodeType="clickEffect">
                                  <p:stCondLst>
                                    <p:cond delay="0"/>
                                  </p:stCondLst>
                                  <p:childTnLst>
                                    <p:set>
                                      <p:cBhvr>
                                        <p:cTn id="42" dur="1" fill="hold">
                                          <p:stCondLst>
                                            <p:cond delay="0"/>
                                          </p:stCondLst>
                                        </p:cTn>
                                        <p:tgtEl>
                                          <p:spTgt spid="13">
                                            <p:txEl>
                                              <p:pRg st="0" end="0"/>
                                            </p:txEl>
                                          </p:spTgt>
                                        </p:tgtEl>
                                        <p:attrNameLst>
                                          <p:attrName>style.visibility</p:attrName>
                                        </p:attrNameLst>
                                      </p:cBhvr>
                                      <p:to>
                                        <p:strVal val="visible"/>
                                      </p:to>
                                    </p:set>
                                    <p:anim calcmode="lin" valueType="num">
                                      <p:cBhvr>
                                        <p:cTn id="43"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nodeType="click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 calcmode="lin" valueType="num">
                                      <p:cBhvr>
                                        <p:cTn id="49"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50" dur="500" fill="hold"/>
                                        <p:tgtEl>
                                          <p:spTgt spid="14">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خطط انسيابي: متعدد المستندات 2"/>
          <p:cNvSpPr/>
          <p:nvPr/>
        </p:nvSpPr>
        <p:spPr>
          <a:xfrm rot="20864191">
            <a:off x="1457886" y="507717"/>
            <a:ext cx="3550634" cy="1071570"/>
          </a:xfrm>
          <a:prstGeom prst="flowChartMultidocument">
            <a:avLst/>
          </a:prstGeom>
          <a:ln>
            <a:solidFill>
              <a:srgbClr val="FFFF00"/>
            </a:solidFill>
          </a:ln>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4000" b="1" dirty="0" smtClean="0">
                <a:solidFill>
                  <a:schemeClr val="tx1"/>
                </a:solidFill>
              </a:rPr>
              <a:t>أبني معجمي</a:t>
            </a:r>
            <a:endParaRPr lang="ar-SA" sz="4000" b="1" dirty="0">
              <a:solidFill>
                <a:schemeClr val="tx1"/>
              </a:solidFill>
            </a:endParaRPr>
          </a:p>
        </p:txBody>
      </p:sp>
      <p:sp>
        <p:nvSpPr>
          <p:cNvPr id="4" name="تمرير أفقي 3"/>
          <p:cNvSpPr/>
          <p:nvPr/>
        </p:nvSpPr>
        <p:spPr>
          <a:xfrm rot="21091942">
            <a:off x="7737669" y="1426900"/>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1</a:t>
            </a:r>
          </a:p>
          <a:p>
            <a:pPr algn="ctr"/>
            <a:endParaRPr lang="ar-SA" sz="2000" b="1" dirty="0">
              <a:solidFill>
                <a:schemeClr val="tx1"/>
              </a:solidFill>
            </a:endParaRPr>
          </a:p>
        </p:txBody>
      </p:sp>
      <p:sp>
        <p:nvSpPr>
          <p:cNvPr id="5" name="مربع نص 4"/>
          <p:cNvSpPr txBox="1"/>
          <p:nvPr/>
        </p:nvSpPr>
        <p:spPr>
          <a:xfrm>
            <a:off x="71406" y="1758253"/>
            <a:ext cx="8929718" cy="1384995"/>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أعيد صياغة العبارة التالية بكلمات من عندي:</a:t>
            </a:r>
          </a:p>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واعتقادي الجازم أن المشكلة التي تواجهنا هي:كيف نختار الأفكار الصحيحة؟فإذا حُلت هذه المشكلة حُلت بعدها سائر مشكلاتنا واحدة إثر أخرى.</a:t>
            </a:r>
            <a:endParaRPr lang="ar-SA"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تمرير أفقي 5"/>
          <p:cNvSpPr/>
          <p:nvPr/>
        </p:nvSpPr>
        <p:spPr>
          <a:xfrm rot="21091942">
            <a:off x="7809107" y="3212850"/>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2</a:t>
            </a:r>
          </a:p>
          <a:p>
            <a:pPr algn="ctr"/>
            <a:endParaRPr lang="ar-SA" sz="2000" b="1" dirty="0">
              <a:solidFill>
                <a:schemeClr val="tx1"/>
              </a:solidFill>
            </a:endParaRPr>
          </a:p>
        </p:txBody>
      </p:sp>
      <p:sp>
        <p:nvSpPr>
          <p:cNvPr id="7" name="مربع نص 6"/>
          <p:cNvSpPr txBox="1"/>
          <p:nvPr/>
        </p:nvSpPr>
        <p:spPr>
          <a:xfrm>
            <a:off x="428596" y="3161981"/>
            <a:ext cx="7358114" cy="2923877"/>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أبحث في العبارة التالية عن كل كلمة ورد نقيضها،ثم أضعها في الجدول التالي:</a:t>
            </a:r>
          </a:p>
          <a:p>
            <a:pPr algn="ctr"/>
            <a:r>
              <a:rPr lang="ar-SA" sz="3200" b="1" dirty="0" smtClean="0">
                <a:ln w="1905"/>
                <a:solidFill>
                  <a:schemeClr val="accent2">
                    <a:lumMod val="75000"/>
                  </a:schemeClr>
                </a:solidFill>
                <a:effectLst>
                  <a:innerShdw blurRad="69850" dist="43180" dir="5400000">
                    <a:srgbClr val="000000">
                      <a:alpha val="65000"/>
                    </a:srgbClr>
                  </a:innerShdw>
                  <a:reflection blurRad="6350" stA="55000" endA="300" endPos="45500" dir="5400000" sy="-100000" algn="bl" rotWithShape="0"/>
                </a:effectLst>
              </a:rPr>
              <a:t>سعادة الإنسان أو شقاوته وقلقله وسكينته تنبع من نفسه وحدها،إنه هو الذي يعطي الحياة لونها البهيج،أو المنقبض،كما يتلون السائل بلون الإناء الذي يحتويه:</a:t>
            </a:r>
            <a:r>
              <a:rPr lang="ar-SA" sz="3200" b="1" cap="all" dirty="0" smtClean="0">
                <a:ln w="9000" cmpd="sng">
                  <a:solidFill>
                    <a:schemeClr val="accent4">
                      <a:shade val="50000"/>
                      <a:satMod val="120000"/>
                    </a:schemeClr>
                  </a:solidFill>
                  <a:prstDash val="solid"/>
                </a:ln>
                <a:solidFill>
                  <a:schemeClr val="accent2">
                    <a:lumMod val="75000"/>
                  </a:schemeClr>
                </a:solidFill>
                <a:effectLst>
                  <a:reflection blurRad="6350" stA="55000" endA="300" endPos="45500" dir="5400000" sy="-100000" algn="bl" rotWithShape="0"/>
                </a:effectLst>
              </a:rPr>
              <a:t>(</a:t>
            </a:r>
            <a:r>
              <a:rPr lang="ar-SA"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6350" stA="55000" endA="50" endPos="85000" dist="60007" dir="5400000" sy="-100000" algn="bl" rotWithShape="0"/>
                </a:effectLst>
              </a:rPr>
              <a:t>فمن رضي فله الرضا،ومن سخط فله السخط)</a:t>
            </a:r>
            <a:endPar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reflection blurRad="6350" stA="55000" endA="50" endPos="85000" dist="60007" dir="5400000" sy="-100000" algn="bl" rotWithShape="0"/>
              </a:effectLst>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737669" y="783958"/>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3</a:t>
            </a:r>
          </a:p>
          <a:p>
            <a:pPr algn="ctr"/>
            <a:endParaRPr lang="ar-SA" sz="2000" b="1" dirty="0">
              <a:solidFill>
                <a:schemeClr val="tx1"/>
              </a:solidFill>
            </a:endParaRPr>
          </a:p>
        </p:txBody>
      </p:sp>
      <p:sp>
        <p:nvSpPr>
          <p:cNvPr id="4" name="مربع نص 3"/>
          <p:cNvSpPr txBox="1"/>
          <p:nvPr/>
        </p:nvSpPr>
        <p:spPr>
          <a:xfrm>
            <a:off x="285720" y="782454"/>
            <a:ext cx="7358114" cy="2677656"/>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أملأ الإطارين التاليين بما يناسبهما – في رأيي – من الكلمات التالية:</a:t>
            </a:r>
          </a:p>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السعادة،الشقاوة،القلق،السكينة،البهيج،المنقبض،الرضا،السخط،الطموح،السمو،الندم،ضاعت،العزم،الصبر،وضوح الهدف،الساعي،المجاهد،الجد،احترام الذات،الفشل،الانكسار،الانتصار،اليأس،الصمود،ينهار،يأبى</a:t>
            </a:r>
            <a:endParaRPr lang="ar-SA" sz="2800" b="1" dirty="0">
              <a:solidFill>
                <a:schemeClr val="tx2">
                  <a:lumMod val="75000"/>
                </a:schemeClr>
              </a:solidFill>
              <a:effectLst>
                <a:glow rad="63500">
                  <a:schemeClr val="accent6">
                    <a:satMod val="175000"/>
                    <a:alpha val="40000"/>
                  </a:schemeClr>
                </a:glow>
              </a:effectLst>
            </a:endParaRPr>
          </a:p>
        </p:txBody>
      </p:sp>
      <p:sp>
        <p:nvSpPr>
          <p:cNvPr id="5" name="تمرير أفقي 4"/>
          <p:cNvSpPr/>
          <p:nvPr/>
        </p:nvSpPr>
        <p:spPr>
          <a:xfrm rot="21091942">
            <a:off x="7594793" y="3476529"/>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4</a:t>
            </a:r>
          </a:p>
          <a:p>
            <a:pPr algn="ctr"/>
            <a:endParaRPr lang="ar-SA" sz="2000" b="1" dirty="0">
              <a:solidFill>
                <a:schemeClr val="tx1"/>
              </a:solidFill>
            </a:endParaRPr>
          </a:p>
        </p:txBody>
      </p:sp>
      <p:sp>
        <p:nvSpPr>
          <p:cNvPr id="6" name="مربع نص 5"/>
          <p:cNvSpPr txBox="1"/>
          <p:nvPr/>
        </p:nvSpPr>
        <p:spPr>
          <a:xfrm>
            <a:off x="642910" y="3475025"/>
            <a:ext cx="7000924" cy="954107"/>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أكتب كل ما يرد إلى ذهني من كلمات أو أفكار ذات علاقة بالصورة التالية:</a:t>
            </a:r>
            <a:endParaRPr lang="ar-SA" sz="2800" b="1" dirty="0">
              <a:solidFill>
                <a:schemeClr val="tx2">
                  <a:lumMod val="75000"/>
                </a:schemeClr>
              </a:solidFill>
              <a:effectLst>
                <a:glow rad="63500">
                  <a:schemeClr val="accent6">
                    <a:satMod val="175000"/>
                    <a:alpha val="40000"/>
                  </a:schemeClr>
                </a:glow>
              </a:effectLst>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666231" y="212454"/>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5</a:t>
            </a:r>
          </a:p>
          <a:p>
            <a:pPr algn="ctr"/>
            <a:endParaRPr lang="ar-SA" sz="2000" b="1" dirty="0">
              <a:solidFill>
                <a:schemeClr val="tx1"/>
              </a:solidFill>
            </a:endParaRPr>
          </a:p>
        </p:txBody>
      </p:sp>
      <p:sp>
        <p:nvSpPr>
          <p:cNvPr id="4" name="مربع نص 3"/>
          <p:cNvSpPr txBox="1"/>
          <p:nvPr/>
        </p:nvSpPr>
        <p:spPr>
          <a:xfrm>
            <a:off x="357158" y="210950"/>
            <a:ext cx="7286676" cy="954107"/>
          </a:xfrm>
          <a:prstGeom prst="rect">
            <a:avLst/>
          </a:prstGeom>
          <a:noFill/>
        </p:spPr>
        <p:txBody>
          <a:bodyPr wrap="square" rtlCol="1">
            <a:spAutoFit/>
          </a:bodyPr>
          <a:lstStyle/>
          <a:p>
            <a:pPr algn="ctr"/>
            <a:r>
              <a:rPr lang="ar-SA" sz="2800" b="1" dirty="0" smtClean="0">
                <a:solidFill>
                  <a:schemeClr val="tx2">
                    <a:lumMod val="75000"/>
                  </a:schemeClr>
                </a:solidFill>
                <a:effectLst>
                  <a:glow rad="63500">
                    <a:schemeClr val="accent6">
                      <a:satMod val="175000"/>
                      <a:alpha val="40000"/>
                    </a:schemeClr>
                  </a:glow>
                </a:effectLst>
              </a:rPr>
              <a:t>أذكر ما أعرفه من المترادفات لكل كلمة تحتها خط من الكلمات التالية:</a:t>
            </a:r>
            <a:endParaRPr lang="ar-SA" sz="2800" b="1" dirty="0">
              <a:solidFill>
                <a:schemeClr val="tx2">
                  <a:lumMod val="75000"/>
                </a:schemeClr>
              </a:solidFill>
              <a:effectLst>
                <a:glow rad="63500">
                  <a:schemeClr val="accent6">
                    <a:satMod val="175000"/>
                    <a:alpha val="40000"/>
                  </a:schemeClr>
                </a:glow>
              </a:effectLst>
            </a:endParaRPr>
          </a:p>
        </p:txBody>
      </p:sp>
      <p:sp>
        <p:nvSpPr>
          <p:cNvPr id="5" name="سحابة 4"/>
          <p:cNvSpPr/>
          <p:nvPr/>
        </p:nvSpPr>
        <p:spPr>
          <a:xfrm>
            <a:off x="4572000" y="1500174"/>
            <a:ext cx="3857652" cy="500066"/>
          </a:xfrm>
          <a:prstGeom prst="cloud">
            <a:avLst/>
          </a:prstGeom>
          <a:solidFill>
            <a:schemeClr val="accent1">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chemeClr val="tx1"/>
                </a:solidFill>
              </a:rPr>
              <a:t>حياتك  من صنع </a:t>
            </a:r>
            <a:r>
              <a:rPr lang="ar-SA" sz="2400" b="1" u="sng" dirty="0" smtClean="0">
                <a:solidFill>
                  <a:schemeClr val="tx1"/>
                </a:solidFill>
              </a:rPr>
              <a:t>أفكارك</a:t>
            </a:r>
            <a:endParaRPr lang="ar-SA" sz="2400" b="1" u="sng" dirty="0">
              <a:solidFill>
                <a:schemeClr val="tx1"/>
              </a:solidFill>
            </a:endParaRPr>
          </a:p>
        </p:txBody>
      </p:sp>
      <p:sp>
        <p:nvSpPr>
          <p:cNvPr id="6" name="سحابة 5"/>
          <p:cNvSpPr/>
          <p:nvPr/>
        </p:nvSpPr>
        <p:spPr>
          <a:xfrm>
            <a:off x="4500562" y="2357430"/>
            <a:ext cx="4000528" cy="1000132"/>
          </a:xfrm>
          <a:prstGeom prst="cloud">
            <a:avLst/>
          </a:prstGeom>
          <a:solidFill>
            <a:schemeClr val="accent1">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200" b="1" dirty="0" smtClean="0">
                <a:solidFill>
                  <a:schemeClr val="tx1"/>
                </a:solidFill>
              </a:rPr>
              <a:t>هو الذي </a:t>
            </a:r>
            <a:r>
              <a:rPr lang="ar-SA" sz="2200" b="1" u="sng" dirty="0" smtClean="0">
                <a:solidFill>
                  <a:schemeClr val="tx1"/>
                </a:solidFill>
              </a:rPr>
              <a:t>يعطي</a:t>
            </a:r>
            <a:r>
              <a:rPr lang="ar-SA" sz="2200" b="1" dirty="0" smtClean="0">
                <a:solidFill>
                  <a:schemeClr val="tx1"/>
                </a:solidFill>
              </a:rPr>
              <a:t> الحياة لونها البهيج،أو المنقبض</a:t>
            </a:r>
            <a:endParaRPr lang="ar-SA" sz="2200" b="1" dirty="0">
              <a:solidFill>
                <a:schemeClr val="tx1"/>
              </a:solidFill>
            </a:endParaRPr>
          </a:p>
        </p:txBody>
      </p:sp>
      <p:sp>
        <p:nvSpPr>
          <p:cNvPr id="7" name="سحابة 6"/>
          <p:cNvSpPr/>
          <p:nvPr/>
        </p:nvSpPr>
        <p:spPr>
          <a:xfrm>
            <a:off x="4572000" y="3500438"/>
            <a:ext cx="3857652" cy="500066"/>
          </a:xfrm>
          <a:prstGeom prst="cloud">
            <a:avLst/>
          </a:prstGeom>
          <a:solidFill>
            <a:schemeClr val="accent1">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chemeClr val="tx1"/>
                </a:solidFill>
              </a:rPr>
              <a:t>وبدأ </a:t>
            </a:r>
            <a:r>
              <a:rPr lang="ar-SA" sz="2400" b="1" u="sng" dirty="0" smtClean="0">
                <a:solidFill>
                  <a:schemeClr val="tx1"/>
                </a:solidFill>
              </a:rPr>
              <a:t>يدق</a:t>
            </a:r>
            <a:r>
              <a:rPr lang="ar-SA" sz="2400" b="1" dirty="0" smtClean="0">
                <a:solidFill>
                  <a:schemeClr val="tx1"/>
                </a:solidFill>
              </a:rPr>
              <a:t> الأبواب</a:t>
            </a:r>
            <a:endParaRPr lang="ar-SA" sz="2400" b="1" dirty="0">
              <a:solidFill>
                <a:schemeClr val="tx1"/>
              </a:solidFill>
            </a:endParaRPr>
          </a:p>
        </p:txBody>
      </p:sp>
      <p:sp>
        <p:nvSpPr>
          <p:cNvPr id="8" name="سحابة 7"/>
          <p:cNvSpPr/>
          <p:nvPr/>
        </p:nvSpPr>
        <p:spPr>
          <a:xfrm>
            <a:off x="4572000" y="4286256"/>
            <a:ext cx="3857652" cy="1785950"/>
          </a:xfrm>
          <a:prstGeom prst="cloud">
            <a:avLst/>
          </a:prstGeom>
          <a:solidFill>
            <a:schemeClr val="accent1">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chemeClr val="tx1"/>
                </a:solidFill>
              </a:rPr>
              <a:t>فعسى الشباب أن </a:t>
            </a:r>
            <a:r>
              <a:rPr lang="ar-SA" sz="2400" b="1" u="sng" dirty="0" smtClean="0">
                <a:solidFill>
                  <a:schemeClr val="tx1"/>
                </a:solidFill>
              </a:rPr>
              <a:t>يحققوا المؤمل </a:t>
            </a:r>
            <a:r>
              <a:rPr lang="ar-SA" sz="2400" b="1" dirty="0" smtClean="0">
                <a:solidFill>
                  <a:schemeClr val="tx1"/>
                </a:solidFill>
              </a:rPr>
              <a:t>منهم،وتكون غ</a:t>
            </a:r>
            <a:r>
              <a:rPr lang="ar-SA" sz="2400" b="1" u="sng" dirty="0" smtClean="0">
                <a:solidFill>
                  <a:schemeClr val="tx1"/>
                </a:solidFill>
              </a:rPr>
              <a:t>اياتهم أرقى</a:t>
            </a:r>
            <a:r>
              <a:rPr lang="ar-SA" sz="2400" b="1" dirty="0" smtClean="0">
                <a:solidFill>
                  <a:schemeClr val="tx1"/>
                </a:solidFill>
              </a:rPr>
              <a:t> وأسمى في الحياة</a:t>
            </a:r>
            <a:endParaRPr lang="ar-SA" sz="2400" b="1" dirty="0">
              <a:solidFill>
                <a:schemeClr val="tx1"/>
              </a:solidFill>
            </a:endParaRPr>
          </a:p>
        </p:txBody>
      </p:sp>
      <p:sp>
        <p:nvSpPr>
          <p:cNvPr id="9" name="شكل بيضاوي 8"/>
          <p:cNvSpPr/>
          <p:nvPr/>
        </p:nvSpPr>
        <p:spPr>
          <a:xfrm>
            <a:off x="428596" y="1428736"/>
            <a:ext cx="4000528" cy="571504"/>
          </a:xfrm>
          <a:prstGeom prst="ellipse">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اعتقاداتك – أحلامك - أمالك</a:t>
            </a:r>
            <a:endParaRPr lang="ar-SA" sz="2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 name="شكل بيضاوي 9"/>
          <p:cNvSpPr/>
          <p:nvPr/>
        </p:nvSpPr>
        <p:spPr>
          <a:xfrm>
            <a:off x="428596" y="2571744"/>
            <a:ext cx="4000528" cy="500066"/>
          </a:xfrm>
          <a:prstGeom prst="ellipse">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يهب - يمنح</a:t>
            </a:r>
            <a:endParaRPr lang="ar-SA"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1" name="شكل بيضاوي 10"/>
          <p:cNvSpPr/>
          <p:nvPr/>
        </p:nvSpPr>
        <p:spPr>
          <a:xfrm>
            <a:off x="428596" y="3429000"/>
            <a:ext cx="4000528" cy="571504"/>
          </a:xfrm>
          <a:prstGeom prst="ellipse">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يطرق - يقرع</a:t>
            </a:r>
            <a:endParaRPr lang="ar-SA"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2" name="شكل بيضاوي 11"/>
          <p:cNvSpPr/>
          <p:nvPr/>
        </p:nvSpPr>
        <p:spPr>
          <a:xfrm>
            <a:off x="428596" y="4500570"/>
            <a:ext cx="4000528" cy="1143008"/>
          </a:xfrm>
          <a:prstGeom prst="ellipse">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ينجزوا – يعملوا – المرجو – أهدافهم – طموحاتهم - أعظم</a:t>
            </a:r>
            <a:endParaRPr lang="ar-SA" sz="2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ppt_w/2"/>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ppt_w</p:attrName>
                                        </p:attrNameLst>
                                      </p:cBhvr>
                                      <p:tavLst>
                                        <p:tav tm="0">
                                          <p:val>
                                            <p:fltVal val="0"/>
                                          </p:val>
                                        </p:tav>
                                        <p:tav tm="100000">
                                          <p:val>
                                            <p:strVal val="#ppt_w"/>
                                          </p:val>
                                        </p:tav>
                                      </p:tavLst>
                                    </p:anim>
                                    <p:anim calcmode="lin" valueType="num">
                                      <p:cBhvr>
                                        <p:cTn id="10"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ppt_x</p:attrName>
                                        </p:attrNameLst>
                                      </p:cBhvr>
                                      <p:tavLst>
                                        <p:tav tm="0">
                                          <p:val>
                                            <p:strVal val="#ppt_x-#ppt_w/2"/>
                                          </p:val>
                                        </p:tav>
                                        <p:tav tm="100000">
                                          <p:val>
                                            <p:strVal val="#ppt_x"/>
                                          </p:val>
                                        </p:tav>
                                      </p:tavLst>
                                    </p:anim>
                                    <p:anim calcmode="lin" valueType="num">
                                      <p:cBhvr>
                                        <p:cTn id="16" dur="500" fill="hold"/>
                                        <p:tgtEl>
                                          <p:spTgt spid="10"/>
                                        </p:tgtEl>
                                        <p:attrNameLst>
                                          <p:attrName>ppt_y</p:attrName>
                                        </p:attrNameLst>
                                      </p:cBhvr>
                                      <p:tavLst>
                                        <p:tav tm="0">
                                          <p:val>
                                            <p:strVal val="#ppt_y"/>
                                          </p:val>
                                        </p:tav>
                                        <p:tav tm="100000">
                                          <p:val>
                                            <p:strVal val="#ppt_y"/>
                                          </p:val>
                                        </p:tav>
                                      </p:tavLst>
                                    </p:anim>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ppt_x-#ppt_w/2"/>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8"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ppt_x</p:attrName>
                                        </p:attrNameLst>
                                      </p:cBhvr>
                                      <p:tavLst>
                                        <p:tav tm="0">
                                          <p:val>
                                            <p:strVal val="#ppt_x-#ppt_w/2"/>
                                          </p:val>
                                        </p:tav>
                                        <p:tav tm="100000">
                                          <p:val>
                                            <p:strVal val="#ppt_x"/>
                                          </p:val>
                                        </p:tav>
                                      </p:tavLst>
                                    </p:anim>
                                    <p:anim calcmode="lin" valueType="num">
                                      <p:cBhvr>
                                        <p:cTn id="32" dur="500" fill="hold"/>
                                        <p:tgtEl>
                                          <p:spTgt spid="12"/>
                                        </p:tgtEl>
                                        <p:attrNameLst>
                                          <p:attrName>ppt_y</p:attrName>
                                        </p:attrNameLst>
                                      </p:cBhvr>
                                      <p:tavLst>
                                        <p:tav tm="0">
                                          <p:val>
                                            <p:strVal val="#ppt_y"/>
                                          </p:val>
                                        </p:tav>
                                        <p:tav tm="100000">
                                          <p:val>
                                            <p:strVal val="#ppt_y"/>
                                          </p:val>
                                        </p:tav>
                                      </p:tavLst>
                                    </p:anim>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تمرير أفقي 2"/>
          <p:cNvSpPr/>
          <p:nvPr/>
        </p:nvSpPr>
        <p:spPr>
          <a:xfrm rot="21091942">
            <a:off x="7094727" y="855395"/>
            <a:ext cx="1000132" cy="740125"/>
          </a:xfrm>
          <a:prstGeom prst="horizontalScroll">
            <a:avLst>
              <a:gd name="adj" fmla="val 12000"/>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endParaRPr>
          </a:p>
          <a:p>
            <a:pPr algn="ctr"/>
            <a:r>
              <a:rPr lang="ar-SA" sz="2000" b="1" dirty="0" smtClean="0">
                <a:solidFill>
                  <a:schemeClr val="tx1"/>
                </a:solidFill>
              </a:rPr>
              <a:t>نشاط </a:t>
            </a:r>
          </a:p>
          <a:p>
            <a:pPr algn="ctr"/>
            <a:r>
              <a:rPr lang="ar-SA" sz="2000" b="1" dirty="0" smtClean="0">
                <a:solidFill>
                  <a:schemeClr val="tx1"/>
                </a:solidFill>
              </a:rPr>
              <a:t>6</a:t>
            </a:r>
          </a:p>
          <a:p>
            <a:pPr algn="ctr"/>
            <a:endParaRPr lang="ar-SA" sz="2000" b="1" dirty="0">
              <a:solidFill>
                <a:schemeClr val="tx1"/>
              </a:solidFill>
            </a:endParaRPr>
          </a:p>
        </p:txBody>
      </p:sp>
      <p:sp>
        <p:nvSpPr>
          <p:cNvPr id="4" name="مربع نص 3"/>
          <p:cNvSpPr txBox="1"/>
          <p:nvPr/>
        </p:nvSpPr>
        <p:spPr>
          <a:xfrm>
            <a:off x="1428728" y="785794"/>
            <a:ext cx="5643602" cy="1077218"/>
          </a:xfrm>
          <a:prstGeom prst="rect">
            <a:avLst/>
          </a:prstGeom>
          <a:noFill/>
        </p:spPr>
        <p:txBody>
          <a:bodyPr wrap="square" rtlCol="1">
            <a:spAutoFit/>
          </a:bodyPr>
          <a:lstStyle/>
          <a:p>
            <a:pPr algn="ctr"/>
            <a:r>
              <a:rPr lang="ar-SA" sz="3200" b="1" dirty="0" smtClean="0">
                <a:solidFill>
                  <a:schemeClr val="tx2">
                    <a:lumMod val="75000"/>
                  </a:schemeClr>
                </a:solidFill>
                <a:effectLst>
                  <a:glow rad="63500">
                    <a:schemeClr val="accent6">
                      <a:satMod val="175000"/>
                      <a:alpha val="40000"/>
                    </a:schemeClr>
                  </a:glow>
                </a:effectLst>
              </a:rPr>
              <a:t>أكتب في واحد من الموضوعات التالية ثم أضمنه ملف إنجازي.</a:t>
            </a:r>
            <a:endParaRPr lang="ar-SA" sz="3200" b="1" dirty="0">
              <a:solidFill>
                <a:schemeClr val="tx2">
                  <a:lumMod val="75000"/>
                </a:schemeClr>
              </a:solidFill>
              <a:effectLst>
                <a:glow rad="63500">
                  <a:schemeClr val="accent6">
                    <a:satMod val="175000"/>
                    <a:alpha val="40000"/>
                  </a:schemeClr>
                </a:glow>
              </a:effectLst>
            </a:endParaRPr>
          </a:p>
        </p:txBody>
      </p:sp>
      <p:sp>
        <p:nvSpPr>
          <p:cNvPr id="5" name="سحابة 4"/>
          <p:cNvSpPr/>
          <p:nvPr/>
        </p:nvSpPr>
        <p:spPr>
          <a:xfrm>
            <a:off x="2571736" y="1928802"/>
            <a:ext cx="5572164" cy="1071570"/>
          </a:xfrm>
          <a:prstGeom prst="cloud">
            <a:avLst/>
          </a:prstGeom>
          <a:solidFill>
            <a:schemeClr val="accent4">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i="1" dirty="0" smtClean="0">
                <a:solidFill>
                  <a:schemeClr val="tx1"/>
                </a:solidFill>
              </a:rPr>
              <a:t>1- مشكلات وحلول</a:t>
            </a:r>
            <a:endParaRPr lang="ar-SA" sz="3200" b="1" i="1" dirty="0">
              <a:solidFill>
                <a:schemeClr val="tx1"/>
              </a:solidFill>
            </a:endParaRPr>
          </a:p>
        </p:txBody>
      </p:sp>
      <p:sp>
        <p:nvSpPr>
          <p:cNvPr id="6" name="سحابة 5"/>
          <p:cNvSpPr/>
          <p:nvPr/>
        </p:nvSpPr>
        <p:spPr>
          <a:xfrm>
            <a:off x="1214414" y="3143248"/>
            <a:ext cx="6429420" cy="1071570"/>
          </a:xfrm>
          <a:prstGeom prst="cloud">
            <a:avLst/>
          </a:prstGeom>
          <a:solidFill>
            <a:schemeClr val="accent2">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i="1" dirty="0" smtClean="0">
                <a:solidFill>
                  <a:schemeClr val="tx1"/>
                </a:solidFill>
              </a:rPr>
              <a:t>2- وسائل مفيدة لحياة سعيدة </a:t>
            </a:r>
            <a:endParaRPr lang="ar-SA" sz="3200" b="1" i="1" dirty="0">
              <a:solidFill>
                <a:schemeClr val="tx1"/>
              </a:solidFill>
            </a:endParaRPr>
          </a:p>
        </p:txBody>
      </p:sp>
      <p:sp>
        <p:nvSpPr>
          <p:cNvPr id="7" name="سحابة 6"/>
          <p:cNvSpPr/>
          <p:nvPr/>
        </p:nvSpPr>
        <p:spPr>
          <a:xfrm>
            <a:off x="1928794" y="4572008"/>
            <a:ext cx="6000792" cy="1071570"/>
          </a:xfrm>
          <a:prstGeom prst="cloud">
            <a:avLst/>
          </a:prstGeom>
          <a:solidFill>
            <a:schemeClr val="accent3">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i="1" dirty="0" smtClean="0">
                <a:solidFill>
                  <a:schemeClr val="tx1"/>
                </a:solidFill>
              </a:rPr>
              <a:t>3- آفات على طريق الشباب</a:t>
            </a:r>
            <a:endParaRPr lang="ar-SA" sz="3200" b="1" i="1" dirty="0">
              <a:solidFill>
                <a:schemeClr val="tx1"/>
              </a:solidFill>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دمعة 2"/>
          <p:cNvSpPr/>
          <p:nvPr/>
        </p:nvSpPr>
        <p:spPr>
          <a:xfrm>
            <a:off x="7000892" y="142852"/>
            <a:ext cx="1857388" cy="1071570"/>
          </a:xfrm>
          <a:prstGeom prst="teardrop">
            <a:avLst>
              <a:gd name="adj" fmla="val 113846"/>
            </a:avLst>
          </a:prstGeom>
          <a:solidFill>
            <a:schemeClr val="accent1">
              <a:lumMod val="20000"/>
              <a:lumOff val="80000"/>
            </a:schemeClr>
          </a:solidFill>
        </p:spPr>
        <p:style>
          <a:lnRef idx="2">
            <a:schemeClr val="accent5"/>
          </a:lnRef>
          <a:fillRef idx="1">
            <a:schemeClr val="lt1"/>
          </a:fillRef>
          <a:effectRef idx="0">
            <a:schemeClr val="accent5"/>
          </a:effectRef>
          <a:fontRef idx="minor">
            <a:schemeClr val="dk1"/>
          </a:fontRef>
        </p:style>
        <p:txBody>
          <a:bodyPr rtlCol="1" anchor="ctr"/>
          <a:lstStyle/>
          <a:p>
            <a:pPr algn="ctr"/>
            <a:r>
              <a:rPr lang="ar-SA"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إستراتيجية </a:t>
            </a:r>
          </a:p>
          <a:p>
            <a:pPr algn="ctr"/>
            <a:r>
              <a:rPr lang="ar-SA"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الكتابة</a:t>
            </a:r>
            <a:endParaRPr lang="ar-SA"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زاوية مطوية 3"/>
          <p:cNvSpPr/>
          <p:nvPr/>
        </p:nvSpPr>
        <p:spPr>
          <a:xfrm rot="21393062">
            <a:off x="642910" y="1285860"/>
            <a:ext cx="7858180" cy="4929222"/>
          </a:xfrm>
          <a:prstGeom prst="foldedCorner">
            <a:avLst>
              <a:gd name="adj" fmla="val 23044"/>
            </a:avLst>
          </a:prstGeom>
          <a:ln w="38100"/>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تأتي التعليمات والتوجيهات في صورة خطوات،تورد حسب التسلسل الزمني إذا كانت الموضوعات علمية وتقنية مثل:علم الجيولوجيا،علم الطبيعة،ونحو ذلك.وإذا كانت الموضوعات غير علمية مثل:كيف تختار الأصدقاء؟كيف يحارب الشباب الفشل ويحقق طموحاته؟وغير ذلك.لا يشترط فيها إيراد الخطوات بتسلسل زمني.</a:t>
            </a:r>
          </a:p>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إنما هناك شيء من الحرية من حيث تقديم بعض الخطوات أو تأخيرها.</a:t>
            </a:r>
          </a:p>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SA" sz="2800" b="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من الألفاظ الدالة على الأسلوب</a:t>
            </a: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:أولاً،ثانياً،ثالثاً،أخيراً،حينئذٍ،ثم،بعد ذلك،الخطوة الأولى،الخطوة الثانية،قبل ذلك.</a:t>
            </a:r>
            <a:endParaRPr lang="ar-SA"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زاوية مطوية 2"/>
          <p:cNvSpPr/>
          <p:nvPr/>
        </p:nvSpPr>
        <p:spPr>
          <a:xfrm rot="21393062">
            <a:off x="642841" y="1229731"/>
            <a:ext cx="7934175" cy="4929222"/>
          </a:xfrm>
          <a:prstGeom prst="foldedCorner">
            <a:avLst>
              <a:gd name="adj" fmla="val 23044"/>
            </a:avLst>
          </a:prstGeom>
          <a:ln w="38100"/>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طموحات الشباب السعودي بين الأمس واليوم.</a:t>
            </a: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سئل شاب سعودي قبل خمسين عاماً عن طموحاته فأجاب:أن أتزوج،وسئل شاب آخر قبل أربعين عاماً عن طموحاته فأجاب:أن أتعلم،وسئل شاب آخر قبل ثلاثين عاماً عن طموحاته فأجاب:أن ابتعث،وسئل شاب قبل عشرين عاماً عن طموحاته فأجاب:أن أشغل مركزاً مرموقاً،وسئل شاب آخر قبل عشر سنوات عن طموحاته  فأجاب:أن ألتحق بالجامعة،وسئل أخيراً شاب اليوم عن طموحاته فأجاب/أن أجد وظيفة.</a:t>
            </a: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موجة 3"/>
          <p:cNvSpPr/>
          <p:nvPr/>
        </p:nvSpPr>
        <p:spPr>
          <a:xfrm>
            <a:off x="5929322" y="714356"/>
            <a:ext cx="2500330" cy="785818"/>
          </a:xfrm>
          <a:prstGeom prst="wave">
            <a:avLst>
              <a:gd name="adj1" fmla="val 12500"/>
              <a:gd name="adj2" fmla="val 0"/>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4000" b="1" dirty="0" smtClean="0"/>
              <a:t>قضية</a:t>
            </a:r>
            <a:endParaRPr lang="ar-SA" sz="4000" b="1" dirty="0"/>
          </a:p>
        </p:txBody>
      </p:sp>
      <p:sp>
        <p:nvSpPr>
          <p:cNvPr id="5" name="موجة 4"/>
          <p:cNvSpPr/>
          <p:nvPr/>
        </p:nvSpPr>
        <p:spPr>
          <a:xfrm>
            <a:off x="6000760" y="2000240"/>
            <a:ext cx="2500330" cy="785818"/>
          </a:xfrm>
          <a:prstGeom prst="wave">
            <a:avLst>
              <a:gd name="adj1" fmla="val 12500"/>
              <a:gd name="adj2" fmla="val 0"/>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4000" b="1" dirty="0" smtClean="0"/>
              <a:t>قضية</a:t>
            </a:r>
            <a:endParaRPr lang="ar-SA" sz="4000" b="1"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71472" y="142852"/>
            <a:ext cx="785818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1/أسجل الأفكار التي أريد أن أتناولها في طرح القضية السابقة،كما في المثال:</a:t>
            </a:r>
          </a:p>
        </p:txBody>
      </p:sp>
      <p:sp>
        <p:nvSpPr>
          <p:cNvPr id="4" name="مستطيل مستدير الزوايا 3"/>
          <p:cNvSpPr/>
          <p:nvPr/>
        </p:nvSpPr>
        <p:spPr>
          <a:xfrm>
            <a:off x="857224" y="1071546"/>
            <a:ext cx="7286676" cy="428628"/>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t>* الشباب بحاجة إلى قدوة طموحة ودعم من المجتمع.</a:t>
            </a:r>
            <a:endParaRPr lang="ar-SA" sz="3200" b="1" dirty="0"/>
          </a:p>
        </p:txBody>
      </p:sp>
      <p:sp>
        <p:nvSpPr>
          <p:cNvPr id="5" name="مربع نص 4"/>
          <p:cNvSpPr txBox="1"/>
          <p:nvPr/>
        </p:nvSpPr>
        <p:spPr>
          <a:xfrm>
            <a:off x="785786" y="1571612"/>
            <a:ext cx="714380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2/أرتب الأفكار التي تناولتها حول القضية السابقة ترتيباً تسلسلياً حسب أهميتها من وجهة نظري.</a:t>
            </a:r>
          </a:p>
        </p:txBody>
      </p:sp>
      <p:sp>
        <p:nvSpPr>
          <p:cNvPr id="6" name="مربع نص 5"/>
          <p:cNvSpPr txBox="1"/>
          <p:nvPr/>
        </p:nvSpPr>
        <p:spPr>
          <a:xfrm>
            <a:off x="214282" y="2500306"/>
            <a:ext cx="8286808"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3/أكمل المخطط التالي؛لتحديد خطة البحث عن الأفكار والمعلومات المعينة سابقاً حسب أهميتها في الشبكة العنكبوتية:</a:t>
            </a:r>
          </a:p>
        </p:txBody>
      </p:sp>
      <p:sp>
        <p:nvSpPr>
          <p:cNvPr id="7" name="سهم إلى اليسار 6"/>
          <p:cNvSpPr/>
          <p:nvPr/>
        </p:nvSpPr>
        <p:spPr>
          <a:xfrm rot="20957749">
            <a:off x="7506948" y="3156799"/>
            <a:ext cx="1149656" cy="1071570"/>
          </a:xfrm>
          <a:prstGeom prst="leftArrow">
            <a:avLst>
              <a:gd name="adj1" fmla="val 71333"/>
              <a:gd name="adj2" fmla="val 50000"/>
            </a:avLst>
          </a:prstGeom>
        </p:spPr>
        <p:style>
          <a:lnRef idx="1">
            <a:schemeClr val="accent2"/>
          </a:lnRef>
          <a:fillRef idx="3">
            <a:schemeClr val="accent2"/>
          </a:fillRef>
          <a:effectRef idx="2">
            <a:schemeClr val="accent2"/>
          </a:effectRef>
          <a:fontRef idx="minor">
            <a:schemeClr val="lt1"/>
          </a:fontRef>
        </p:style>
        <p:txBody>
          <a:bodyPr rtlCol="1" anchor="ctr"/>
          <a:lstStyle/>
          <a:p>
            <a:pPr algn="ctr"/>
            <a:r>
              <a:rPr lang="ar-SA" sz="4000" b="1" dirty="0" smtClean="0">
                <a:solidFill>
                  <a:schemeClr val="tx1"/>
                </a:solidFill>
              </a:rPr>
              <a:t>أبدأ</a:t>
            </a:r>
            <a:endParaRPr lang="ar-SA" sz="4000" b="1" dirty="0">
              <a:solidFill>
                <a:schemeClr val="tx1"/>
              </a:solidFill>
            </a:endParaRPr>
          </a:p>
        </p:txBody>
      </p:sp>
      <p:sp>
        <p:nvSpPr>
          <p:cNvPr id="8" name="مستطيل مستدير الزوايا 7"/>
          <p:cNvSpPr/>
          <p:nvPr/>
        </p:nvSpPr>
        <p:spPr>
          <a:xfrm>
            <a:off x="4500562" y="3571876"/>
            <a:ext cx="2786082" cy="857256"/>
          </a:xfrm>
          <a:prstGeom prst="roundRect">
            <a:avLst/>
          </a:prstGeom>
          <a:ln w="38100">
            <a:solidFill>
              <a:schemeClr val="accent2">
                <a:lumMod val="60000"/>
                <a:lumOff val="40000"/>
              </a:schemeClr>
            </a:solidFill>
            <a:prstDash val="sysDash"/>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400" b="1" dirty="0" smtClean="0"/>
              <a:t>أختار أحد محركات البحث</a:t>
            </a:r>
            <a:endParaRPr lang="ar-SA" sz="2400" b="1" dirty="0"/>
          </a:p>
        </p:txBody>
      </p:sp>
      <p:sp>
        <p:nvSpPr>
          <p:cNvPr id="9" name="مستطيل مستدير الزوايا 8"/>
          <p:cNvSpPr/>
          <p:nvPr/>
        </p:nvSpPr>
        <p:spPr>
          <a:xfrm>
            <a:off x="5429256" y="4572008"/>
            <a:ext cx="2786082" cy="857256"/>
          </a:xfrm>
          <a:prstGeom prst="roundRect">
            <a:avLst/>
          </a:prstGeom>
          <a:ln w="38100">
            <a:solidFill>
              <a:schemeClr val="accent2">
                <a:lumMod val="60000"/>
                <a:lumOff val="40000"/>
              </a:schemeClr>
            </a:solidFill>
            <a:prstDash val="sysDash"/>
          </a:ln>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dirty="0"/>
          </a:p>
        </p:txBody>
      </p:sp>
      <p:sp>
        <p:nvSpPr>
          <p:cNvPr id="10" name="مستطيل مستدير الزوايا 9"/>
          <p:cNvSpPr/>
          <p:nvPr/>
        </p:nvSpPr>
        <p:spPr>
          <a:xfrm>
            <a:off x="5786446" y="5643578"/>
            <a:ext cx="2857520" cy="857256"/>
          </a:xfrm>
          <a:prstGeom prst="roundRect">
            <a:avLst/>
          </a:prstGeom>
          <a:ln w="38100">
            <a:solidFill>
              <a:schemeClr val="accent2">
                <a:lumMod val="60000"/>
                <a:lumOff val="40000"/>
              </a:schemeClr>
            </a:solidFill>
            <a:prstDash val="sysDash"/>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حفظ المعلومات في مجلد خاص للعودة إليها وقت الحاجة</a:t>
            </a:r>
            <a:endParaRPr lang="ar-SA" sz="2000" b="1" dirty="0"/>
          </a:p>
        </p:txBody>
      </p:sp>
      <p:sp>
        <p:nvSpPr>
          <p:cNvPr id="11" name="مستطيل مستدير الزوايا 10"/>
          <p:cNvSpPr/>
          <p:nvPr/>
        </p:nvSpPr>
        <p:spPr>
          <a:xfrm>
            <a:off x="642910" y="3571876"/>
            <a:ext cx="3357586" cy="1071570"/>
          </a:xfrm>
          <a:prstGeom prst="roundRect">
            <a:avLst/>
          </a:prstGeom>
          <a:ln w="38100">
            <a:solidFill>
              <a:schemeClr val="accent2">
                <a:lumMod val="60000"/>
                <a:lumOff val="40000"/>
              </a:schemeClr>
            </a:solidFill>
            <a:prstDash val="sysDash"/>
          </a:ln>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dirty="0"/>
          </a:p>
        </p:txBody>
      </p:sp>
      <p:sp>
        <p:nvSpPr>
          <p:cNvPr id="12" name="مستطيل مستدير الزوايا 11"/>
          <p:cNvSpPr/>
          <p:nvPr/>
        </p:nvSpPr>
        <p:spPr>
          <a:xfrm>
            <a:off x="2000232" y="4786322"/>
            <a:ext cx="2928958" cy="857256"/>
          </a:xfrm>
          <a:prstGeom prst="roundRect">
            <a:avLst/>
          </a:prstGeom>
          <a:ln w="38100">
            <a:solidFill>
              <a:schemeClr val="accent2">
                <a:lumMod val="60000"/>
                <a:lumOff val="40000"/>
              </a:schemeClr>
            </a:solidFill>
            <a:prstDash val="sysDash"/>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400" b="1" dirty="0" smtClean="0"/>
              <a:t>تصفح صفحات الويب الأنسب إلى موضوعي</a:t>
            </a:r>
          </a:p>
        </p:txBody>
      </p:sp>
      <p:sp>
        <p:nvSpPr>
          <p:cNvPr id="14" name="سهم إلى اليمين 13"/>
          <p:cNvSpPr/>
          <p:nvPr/>
        </p:nvSpPr>
        <p:spPr>
          <a:xfrm rot="19561126">
            <a:off x="564615" y="5495004"/>
            <a:ext cx="1285884" cy="928694"/>
          </a:xfrm>
          <a:prstGeom prst="rightArrow">
            <a:avLst>
              <a:gd name="adj1" fmla="val 70141"/>
              <a:gd name="adj2" fmla="val 51538"/>
            </a:avLst>
          </a:prstGeom>
        </p:spPr>
        <p:style>
          <a:lnRef idx="1">
            <a:schemeClr val="accent2"/>
          </a:lnRef>
          <a:fillRef idx="3">
            <a:schemeClr val="accent2"/>
          </a:fillRef>
          <a:effectRef idx="2">
            <a:schemeClr val="accent2"/>
          </a:effectRef>
          <a:fontRef idx="minor">
            <a:schemeClr val="lt1"/>
          </a:fontRef>
        </p:style>
        <p:txBody>
          <a:bodyPr rtlCol="1" anchor="ctr"/>
          <a:lstStyle/>
          <a:p>
            <a:pPr algn="ctr"/>
            <a:r>
              <a:rPr lang="ar-SA" sz="3200" b="1" dirty="0" smtClean="0">
                <a:solidFill>
                  <a:schemeClr val="tx1"/>
                </a:solidFill>
              </a:rPr>
              <a:t>انتهى</a:t>
            </a:r>
          </a:p>
        </p:txBody>
      </p:sp>
      <p:sp>
        <p:nvSpPr>
          <p:cNvPr id="15" name="مربع نص 14"/>
          <p:cNvSpPr txBox="1"/>
          <p:nvPr/>
        </p:nvSpPr>
        <p:spPr>
          <a:xfrm>
            <a:off x="5429256" y="4572008"/>
            <a:ext cx="2714644" cy="830997"/>
          </a:xfrm>
          <a:prstGeom prst="rect">
            <a:avLst/>
          </a:prstGeom>
          <a:noFill/>
        </p:spPr>
        <p:txBody>
          <a:bodyPr wrap="square" rtlCol="1">
            <a:spAutoFit/>
          </a:bodyPr>
          <a:lstStyle/>
          <a:p>
            <a:pPr algn="ctr"/>
            <a:r>
              <a:rPr lang="ar-SA" sz="2400" b="1" dirty="0" smtClean="0">
                <a:solidFill>
                  <a:srgbClr val="C00000"/>
                </a:solidFill>
              </a:rPr>
              <a:t>تحديد المعلومات المناسبة وقراءتها بفهم وتركيز</a:t>
            </a:r>
            <a:endParaRPr lang="ar-SA" sz="2400" b="1" dirty="0">
              <a:solidFill>
                <a:srgbClr val="C00000"/>
              </a:solidFill>
            </a:endParaRPr>
          </a:p>
        </p:txBody>
      </p:sp>
      <p:sp>
        <p:nvSpPr>
          <p:cNvPr id="16" name="مربع نص 15"/>
          <p:cNvSpPr txBox="1"/>
          <p:nvPr/>
        </p:nvSpPr>
        <p:spPr>
          <a:xfrm>
            <a:off x="642910" y="3500438"/>
            <a:ext cx="3286148" cy="1200329"/>
          </a:xfrm>
          <a:prstGeom prst="rect">
            <a:avLst/>
          </a:prstGeom>
          <a:noFill/>
        </p:spPr>
        <p:txBody>
          <a:bodyPr wrap="square" rtlCol="1">
            <a:spAutoFit/>
          </a:bodyPr>
          <a:lstStyle/>
          <a:p>
            <a:pPr algn="ctr"/>
            <a:r>
              <a:rPr lang="ar-SA" sz="2400" b="1" dirty="0" smtClean="0">
                <a:solidFill>
                  <a:srgbClr val="C00000"/>
                </a:solidFill>
              </a:rPr>
              <a:t>اختيار عناوين المواقع المناسبة من القوائم التي يزودنا بها المتصفح</a:t>
            </a:r>
            <a:endParaRPr lang="ar-SA" sz="2400" b="1" dirty="0">
              <a:solidFill>
                <a:srgbClr val="C00000"/>
              </a:solidFill>
            </a:endParaRPr>
          </a:p>
        </p:txBody>
      </p:sp>
      <p:sp>
        <p:nvSpPr>
          <p:cNvPr id="17" name="شكل بيضاوي 16"/>
          <p:cNvSpPr/>
          <p:nvPr/>
        </p:nvSpPr>
        <p:spPr>
          <a:xfrm>
            <a:off x="7072330" y="3500438"/>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1</a:t>
            </a:r>
            <a:endParaRPr lang="ar-SA" dirty="0"/>
          </a:p>
        </p:txBody>
      </p:sp>
      <p:sp>
        <p:nvSpPr>
          <p:cNvPr id="18" name="شكل بيضاوي 17"/>
          <p:cNvSpPr/>
          <p:nvPr/>
        </p:nvSpPr>
        <p:spPr>
          <a:xfrm>
            <a:off x="8001024" y="4429132"/>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4</a:t>
            </a:r>
            <a:endParaRPr lang="ar-SA" dirty="0"/>
          </a:p>
        </p:txBody>
      </p:sp>
      <p:sp>
        <p:nvSpPr>
          <p:cNvPr id="19" name="شكل بيضاوي 18"/>
          <p:cNvSpPr/>
          <p:nvPr/>
        </p:nvSpPr>
        <p:spPr>
          <a:xfrm>
            <a:off x="8501090" y="5572140"/>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5</a:t>
            </a:r>
            <a:endParaRPr lang="ar-SA" dirty="0"/>
          </a:p>
        </p:txBody>
      </p:sp>
      <p:sp>
        <p:nvSpPr>
          <p:cNvPr id="20" name="شكل بيضاوي 19"/>
          <p:cNvSpPr/>
          <p:nvPr/>
        </p:nvSpPr>
        <p:spPr>
          <a:xfrm>
            <a:off x="3857620" y="3500438"/>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2</a:t>
            </a:r>
            <a:endParaRPr lang="ar-SA" dirty="0"/>
          </a:p>
        </p:txBody>
      </p:sp>
      <p:sp>
        <p:nvSpPr>
          <p:cNvPr id="21" name="شكل بيضاوي 20"/>
          <p:cNvSpPr/>
          <p:nvPr/>
        </p:nvSpPr>
        <p:spPr>
          <a:xfrm>
            <a:off x="4714876" y="4714884"/>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3</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8" presetClass="entr" presetSubtype="32"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diamond(out)">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32"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diamond(out)">
                                      <p:cBhvr>
                                        <p:cTn id="2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1500" b="1" dirty="0" smtClean="0">
                <a:solidFill>
                  <a:schemeClr val="tx1"/>
                </a:solidFill>
                <a:effectLst>
                  <a:glow rad="228600">
                    <a:schemeClr val="accent3">
                      <a:satMod val="175000"/>
                      <a:alpha val="40000"/>
                    </a:schemeClr>
                  </a:glow>
                </a:effectLst>
              </a:rPr>
              <a:t>نص الاستماع</a:t>
            </a:r>
            <a:endParaRPr lang="ar-SA" sz="11500" b="1" dirty="0">
              <a:solidFill>
                <a:schemeClr val="tx1"/>
              </a:solidFill>
              <a:effectLst>
                <a:glow rad="228600">
                  <a:schemeClr val="accent3">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71472" y="142852"/>
            <a:ext cx="785818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4/بعد الحصول على المعلومات المناسبة لموضوعي من الشبك العنكبوتية،أحدد المطلوب في الجدول أمامي:</a:t>
            </a:r>
          </a:p>
        </p:txBody>
      </p:sp>
      <p:graphicFrame>
        <p:nvGraphicFramePr>
          <p:cNvPr id="4" name="جدول 3"/>
          <p:cNvGraphicFramePr>
            <a:graphicFrameLocks noGrp="1"/>
          </p:cNvGraphicFramePr>
          <p:nvPr/>
        </p:nvGraphicFramePr>
        <p:xfrm>
          <a:off x="1000100" y="1175372"/>
          <a:ext cx="6929487" cy="396240"/>
        </p:xfrm>
        <a:graphic>
          <a:graphicData uri="http://schemas.openxmlformats.org/drawingml/2006/table">
            <a:tbl>
              <a:tblPr rtl="1" firstRow="1" bandRow="1">
                <a:tableStyleId>{5C22544A-7EE6-4342-B048-85BDC9FD1C3A}</a:tableStyleId>
              </a:tblPr>
              <a:tblGrid>
                <a:gridCol w="2309829"/>
                <a:gridCol w="2309829"/>
                <a:gridCol w="2309829"/>
              </a:tblGrid>
              <a:tr h="370840">
                <a:tc>
                  <a:txBody>
                    <a:bodyPr/>
                    <a:lstStyle/>
                    <a:p>
                      <a:pPr algn="ctr" rtl="1"/>
                      <a:r>
                        <a:rPr lang="ar-SA" sz="2000" i="1" u="sng" dirty="0" smtClean="0">
                          <a:solidFill>
                            <a:srgbClr val="C00000"/>
                          </a:solidFill>
                        </a:rPr>
                        <a:t>العناوين</a:t>
                      </a:r>
                      <a:r>
                        <a:rPr lang="ar-SA" sz="2000" i="1" u="sng" baseline="0" dirty="0" smtClean="0">
                          <a:solidFill>
                            <a:srgbClr val="C00000"/>
                          </a:solidFill>
                        </a:rPr>
                        <a:t> الرئيسة</a:t>
                      </a:r>
                      <a:endParaRPr lang="ar-SA" sz="2000" i="1" u="sng"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9C"/>
                    </a:solidFill>
                  </a:tcPr>
                </a:tc>
                <a:tc>
                  <a:txBody>
                    <a:bodyPr/>
                    <a:lstStyle/>
                    <a:p>
                      <a:pPr algn="ctr" rtl="1"/>
                      <a:r>
                        <a:rPr lang="ar-SA" sz="2000" i="1" u="sng" dirty="0" smtClean="0">
                          <a:solidFill>
                            <a:srgbClr val="C00000"/>
                          </a:solidFill>
                        </a:rPr>
                        <a:t>الأفكار الرئيسة </a:t>
                      </a:r>
                      <a:endParaRPr lang="ar-SA" sz="2000" i="1" u="sng"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9C"/>
                    </a:solidFill>
                  </a:tcPr>
                </a:tc>
                <a:tc>
                  <a:txBody>
                    <a:bodyPr/>
                    <a:lstStyle/>
                    <a:p>
                      <a:pPr algn="ctr" rtl="1"/>
                      <a:r>
                        <a:rPr lang="ar-SA" sz="2000" i="1" u="sng" dirty="0" smtClean="0">
                          <a:solidFill>
                            <a:srgbClr val="C00000"/>
                          </a:solidFill>
                        </a:rPr>
                        <a:t>الأفكار الفرعية</a:t>
                      </a:r>
                      <a:endParaRPr lang="ar-SA" sz="2000" i="1" u="sng"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9C"/>
                    </a:solidFill>
                  </a:tcPr>
                </a:tc>
              </a:tr>
            </a:tbl>
          </a:graphicData>
        </a:graphic>
      </p:graphicFrame>
      <p:sp>
        <p:nvSpPr>
          <p:cNvPr id="5" name="مربع نص 4"/>
          <p:cNvSpPr txBox="1"/>
          <p:nvPr/>
        </p:nvSpPr>
        <p:spPr>
          <a:xfrm>
            <a:off x="571472" y="1762772"/>
            <a:ext cx="7858180" cy="523220"/>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5/أصنف المعلومات والأفكار وفق الجدول المعطى:</a:t>
            </a:r>
          </a:p>
        </p:txBody>
      </p:sp>
      <p:graphicFrame>
        <p:nvGraphicFramePr>
          <p:cNvPr id="6" name="جدول 5"/>
          <p:cNvGraphicFramePr>
            <a:graphicFrameLocks noGrp="1"/>
          </p:cNvGraphicFramePr>
          <p:nvPr/>
        </p:nvGraphicFramePr>
        <p:xfrm>
          <a:off x="1000099" y="2500306"/>
          <a:ext cx="6929488" cy="396240"/>
        </p:xfrm>
        <a:graphic>
          <a:graphicData uri="http://schemas.openxmlformats.org/drawingml/2006/table">
            <a:tbl>
              <a:tblPr rtl="1" firstRow="1" bandRow="1">
                <a:tableStyleId>{5C22544A-7EE6-4342-B048-85BDC9FD1C3A}</a:tableStyleId>
              </a:tblPr>
              <a:tblGrid>
                <a:gridCol w="3464744"/>
                <a:gridCol w="3464744"/>
              </a:tblGrid>
              <a:tr h="370840">
                <a:tc>
                  <a:txBody>
                    <a:bodyPr/>
                    <a:lstStyle/>
                    <a:p>
                      <a:pPr algn="ctr" rtl="1"/>
                      <a:r>
                        <a:rPr lang="ar-SA" sz="2000" i="1" u="sng" dirty="0" smtClean="0">
                          <a:solidFill>
                            <a:srgbClr val="C00000"/>
                          </a:solidFill>
                        </a:rPr>
                        <a:t>خبراتي السابقة حول الموضوع</a:t>
                      </a:r>
                      <a:endParaRPr lang="ar-SA" sz="2000" i="1" u="sng"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9C"/>
                    </a:solidFill>
                  </a:tcPr>
                </a:tc>
                <a:tc>
                  <a:txBody>
                    <a:bodyPr/>
                    <a:lstStyle/>
                    <a:p>
                      <a:pPr algn="ctr" rtl="1"/>
                      <a:r>
                        <a:rPr lang="ar-SA" sz="2000" i="1" u="sng" dirty="0" smtClean="0">
                          <a:solidFill>
                            <a:srgbClr val="C00000"/>
                          </a:solidFill>
                        </a:rPr>
                        <a:t>معلوماتي الجديدة حول الموضوع</a:t>
                      </a:r>
                      <a:endParaRPr lang="ar-SA" sz="2000" i="1" u="sng"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9C"/>
                    </a:solidFill>
                  </a:tcPr>
                </a:tc>
              </a:tr>
            </a:tbl>
          </a:graphicData>
        </a:graphic>
      </p:graphicFrame>
      <p:sp>
        <p:nvSpPr>
          <p:cNvPr id="7" name="مربع نص 6"/>
          <p:cNvSpPr txBox="1"/>
          <p:nvPr/>
        </p:nvSpPr>
        <p:spPr>
          <a:xfrm>
            <a:off x="571472" y="2889884"/>
            <a:ext cx="7858180"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6/ابتكر أفكاراً تجمع بين خبراتي السابقة والمعلومات الجديدة على غرار المثال:</a:t>
            </a:r>
          </a:p>
        </p:txBody>
      </p:sp>
      <p:sp>
        <p:nvSpPr>
          <p:cNvPr id="9" name="شكل بيضاوي 8"/>
          <p:cNvSpPr/>
          <p:nvPr/>
        </p:nvSpPr>
        <p:spPr>
          <a:xfrm rot="20773196">
            <a:off x="5794346" y="3653161"/>
            <a:ext cx="3071834" cy="1285884"/>
          </a:xfrm>
          <a:prstGeom prst="ellipse">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تخصيص مؤسسات حكومية وأهلية لدعم الشباب مادياً في تحقيق أهدافهم</a:t>
            </a:r>
            <a:endParaRPr lang="ar-SA" sz="2000" b="1" dirty="0">
              <a:solidFill>
                <a:schemeClr val="tx1"/>
              </a:solidFill>
            </a:endParaRPr>
          </a:p>
        </p:txBody>
      </p:sp>
      <p:sp>
        <p:nvSpPr>
          <p:cNvPr id="11" name="شكل بيضاوي 10"/>
          <p:cNvSpPr/>
          <p:nvPr/>
        </p:nvSpPr>
        <p:spPr>
          <a:xfrm rot="20956932">
            <a:off x="150810" y="3565729"/>
            <a:ext cx="3120955" cy="1215360"/>
          </a:xfrm>
          <a:prstGeom prst="ellipse">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a:solidFill>
                <a:schemeClr val="tx1"/>
              </a:solidFill>
            </a:endParaRPr>
          </a:p>
        </p:txBody>
      </p:sp>
      <p:sp>
        <p:nvSpPr>
          <p:cNvPr id="12" name="شكل بيضاوي 11"/>
          <p:cNvSpPr/>
          <p:nvPr/>
        </p:nvSpPr>
        <p:spPr>
          <a:xfrm rot="20956932">
            <a:off x="371509" y="5208802"/>
            <a:ext cx="3120955" cy="1215360"/>
          </a:xfrm>
          <a:prstGeom prst="ellipse">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a:solidFill>
                <a:schemeClr val="tx1"/>
              </a:solidFill>
            </a:endParaRPr>
          </a:p>
        </p:txBody>
      </p:sp>
      <p:sp>
        <p:nvSpPr>
          <p:cNvPr id="13" name="شكل بيضاوي 12"/>
          <p:cNvSpPr/>
          <p:nvPr/>
        </p:nvSpPr>
        <p:spPr>
          <a:xfrm rot="20956932">
            <a:off x="3729094" y="5065926"/>
            <a:ext cx="3120955" cy="1215360"/>
          </a:xfrm>
          <a:prstGeom prst="ellipse">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a:solidFill>
                <a:schemeClr val="tx1"/>
              </a:solidFill>
            </a:endParaRPr>
          </a:p>
        </p:txBody>
      </p:sp>
      <p:sp>
        <p:nvSpPr>
          <p:cNvPr id="14" name="شكل بيضاوي 13"/>
          <p:cNvSpPr/>
          <p:nvPr/>
        </p:nvSpPr>
        <p:spPr>
          <a:xfrm rot="20956932">
            <a:off x="2728963" y="3934300"/>
            <a:ext cx="3120955" cy="1215360"/>
          </a:xfrm>
          <a:prstGeom prst="ellipse">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a:solidFill>
                <a:schemeClr val="tx1"/>
              </a:solidFill>
            </a:endParaRPr>
          </a:p>
        </p:txBody>
      </p:sp>
      <p:sp>
        <p:nvSpPr>
          <p:cNvPr id="15" name="مربع نص 14"/>
          <p:cNvSpPr txBox="1"/>
          <p:nvPr/>
        </p:nvSpPr>
        <p:spPr>
          <a:xfrm rot="21028478">
            <a:off x="2686418" y="4320420"/>
            <a:ext cx="2928958" cy="584775"/>
          </a:xfrm>
          <a:prstGeom prst="rect">
            <a:avLst/>
          </a:prstGeom>
          <a:noFill/>
        </p:spPr>
        <p:txBody>
          <a:bodyPr wrap="square" rtlCol="1">
            <a:spAutoFit/>
          </a:bodyPr>
          <a:lstStyle/>
          <a:p>
            <a:r>
              <a:rPr lang="ar-SA" sz="3200" b="1" i="1" dirty="0" smtClean="0">
                <a:solidFill>
                  <a:srgbClr val="C00000"/>
                </a:solidFill>
              </a:rPr>
              <a:t>إنشاء معاهد تدريبية</a:t>
            </a:r>
            <a:endParaRPr lang="ar-SA" sz="3200" b="1" i="1" dirty="0">
              <a:solidFill>
                <a:srgbClr val="C00000"/>
              </a:solidFill>
            </a:endParaRPr>
          </a:p>
        </p:txBody>
      </p:sp>
      <p:sp>
        <p:nvSpPr>
          <p:cNvPr id="16" name="مربع نص 15"/>
          <p:cNvSpPr txBox="1"/>
          <p:nvPr/>
        </p:nvSpPr>
        <p:spPr>
          <a:xfrm rot="21028478">
            <a:off x="171038" y="3696964"/>
            <a:ext cx="2928958" cy="954107"/>
          </a:xfrm>
          <a:prstGeom prst="rect">
            <a:avLst/>
          </a:prstGeom>
          <a:noFill/>
        </p:spPr>
        <p:txBody>
          <a:bodyPr wrap="square" rtlCol="1">
            <a:spAutoFit/>
          </a:bodyPr>
          <a:lstStyle/>
          <a:p>
            <a:pPr algn="ctr"/>
            <a:r>
              <a:rPr lang="ar-SA" sz="2800" b="1" i="1" dirty="0" smtClean="0">
                <a:solidFill>
                  <a:srgbClr val="C00000"/>
                </a:solidFill>
              </a:rPr>
              <a:t>تخصيص أماكن للشباب للترفيه والتعليم</a:t>
            </a:r>
            <a:endParaRPr lang="ar-SA" sz="2800" b="1" i="1" dirty="0">
              <a:solidFill>
                <a:srgbClr val="C00000"/>
              </a:solidFill>
            </a:endParaRPr>
          </a:p>
        </p:txBody>
      </p:sp>
      <p:sp>
        <p:nvSpPr>
          <p:cNvPr id="17" name="مربع نص 16"/>
          <p:cNvSpPr txBox="1"/>
          <p:nvPr/>
        </p:nvSpPr>
        <p:spPr>
          <a:xfrm rot="21028478">
            <a:off x="313914" y="5534866"/>
            <a:ext cx="2928958" cy="584775"/>
          </a:xfrm>
          <a:prstGeom prst="rect">
            <a:avLst/>
          </a:prstGeom>
          <a:noFill/>
        </p:spPr>
        <p:txBody>
          <a:bodyPr wrap="square" rtlCol="1">
            <a:spAutoFit/>
          </a:bodyPr>
          <a:lstStyle/>
          <a:p>
            <a:pPr algn="ctr"/>
            <a:r>
              <a:rPr lang="ar-SA" sz="3200" b="1" i="1" dirty="0" smtClean="0">
                <a:solidFill>
                  <a:srgbClr val="C00000"/>
                </a:solidFill>
              </a:rPr>
              <a:t>دعم الشباب مادياً </a:t>
            </a:r>
            <a:endParaRPr lang="ar-SA" sz="3200" b="1" i="1" dirty="0">
              <a:solidFill>
                <a:srgbClr val="C00000"/>
              </a:solidFill>
            </a:endParaRPr>
          </a:p>
        </p:txBody>
      </p:sp>
      <p:sp>
        <p:nvSpPr>
          <p:cNvPr id="18" name="مربع نص 17"/>
          <p:cNvSpPr txBox="1"/>
          <p:nvPr/>
        </p:nvSpPr>
        <p:spPr>
          <a:xfrm rot="21028478">
            <a:off x="3727428" y="5239518"/>
            <a:ext cx="2928958" cy="954107"/>
          </a:xfrm>
          <a:prstGeom prst="rect">
            <a:avLst/>
          </a:prstGeom>
          <a:noFill/>
        </p:spPr>
        <p:txBody>
          <a:bodyPr wrap="square" rtlCol="1">
            <a:spAutoFit/>
          </a:bodyPr>
          <a:lstStyle/>
          <a:p>
            <a:pPr algn="ctr"/>
            <a:r>
              <a:rPr lang="ar-SA" sz="2800" b="1" i="1" dirty="0" smtClean="0">
                <a:solidFill>
                  <a:srgbClr val="C00000"/>
                </a:solidFill>
              </a:rPr>
              <a:t>إقامة مخيمات توعوية لشغل وقت الفراغ</a:t>
            </a:r>
            <a:endParaRPr lang="ar-SA" sz="2800" b="1" i="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fltVal val="0"/>
                                          </p:val>
                                        </p:tav>
                                        <p:tav tm="100000">
                                          <p:val>
                                            <p:strVal val="#ppt_w"/>
                                          </p:val>
                                        </p:tav>
                                      </p:tavLst>
                                    </p:anim>
                                    <p:anim calcmode="lin" valueType="num">
                                      <p:cBhvr>
                                        <p:cTn id="16" dur="1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edg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edg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20"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edge">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0" presetClass="entr" presetSubtype="0"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edge">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15" grpId="0"/>
      <p:bldP spid="16" grpId="0"/>
      <p:bldP spid="17" grpId="0"/>
      <p:bldP spid="18"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4" name="مربع نص 3"/>
          <p:cNvSpPr txBox="1"/>
          <p:nvPr/>
        </p:nvSpPr>
        <p:spPr>
          <a:xfrm>
            <a:off x="571472" y="1000108"/>
            <a:ext cx="7858180" cy="2862322"/>
          </a:xfrm>
          <a:prstGeom prst="rect">
            <a:avLst/>
          </a:prstGeom>
          <a:noFill/>
        </p:spPr>
        <p:txBody>
          <a:bodyPr wrap="square" rtlCol="1">
            <a:spAutoFit/>
          </a:bodyPr>
          <a:lstStyle/>
          <a:p>
            <a:pPr algn="ctr"/>
            <a:r>
              <a:rPr lang="ar-SA" sz="6000" b="1" dirty="0" smtClean="0">
                <a:solidFill>
                  <a:schemeClr val="tx2">
                    <a:lumMod val="50000"/>
                  </a:schemeClr>
                </a:solidFill>
                <a:effectLst>
                  <a:glow rad="228600">
                    <a:schemeClr val="accent3">
                      <a:satMod val="175000"/>
                      <a:alpha val="40000"/>
                    </a:schemeClr>
                  </a:glow>
                </a:effectLst>
              </a:rPr>
              <a:t>7/أستفيد من الأفكار المبتكرة في كتابة فقرة متناسقة حول القضية السابقة.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سحابة 2"/>
          <p:cNvSpPr/>
          <p:nvPr/>
        </p:nvSpPr>
        <p:spPr>
          <a:xfrm>
            <a:off x="571472" y="285728"/>
            <a:ext cx="8143932" cy="6215106"/>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800" b="1" dirty="0" smtClean="0">
                <a:solidFill>
                  <a:schemeClr val="tx1"/>
                </a:solidFill>
                <a:effectLst>
                  <a:glow rad="228600">
                    <a:schemeClr val="accent3">
                      <a:satMod val="175000"/>
                      <a:alpha val="40000"/>
                    </a:schemeClr>
                  </a:glow>
                </a:effectLst>
              </a:rPr>
              <a:t>الفن الكتابي</a:t>
            </a:r>
          </a:p>
          <a:p>
            <a:r>
              <a:rPr lang="ar-SA" sz="6600" b="1" dirty="0" smtClean="0">
                <a:solidFill>
                  <a:schemeClr val="tx1"/>
                </a:solidFill>
                <a:effectLst>
                  <a:glow rad="228600">
                    <a:schemeClr val="accent3">
                      <a:satMod val="175000"/>
                      <a:alpha val="40000"/>
                    </a:schemeClr>
                  </a:glow>
                </a:effectLst>
              </a:rPr>
              <a:t>(كتابة نص وصف)</a:t>
            </a:r>
            <a:endParaRPr lang="ar-SA" sz="6600" b="1" dirty="0">
              <a:solidFill>
                <a:schemeClr val="tx1"/>
              </a:solidFill>
              <a:effectLst>
                <a:glow rad="228600">
                  <a:schemeClr val="accent3">
                    <a:satMod val="175000"/>
                    <a:alpha val="40000"/>
                  </a:schemeClr>
                </a:glow>
              </a:effectLst>
            </a:endParaRPr>
          </a:p>
        </p:txBody>
      </p:sp>
      <p:sp>
        <p:nvSpPr>
          <p:cNvPr id="4" name="سحابة 3"/>
          <p:cNvSpPr/>
          <p:nvPr/>
        </p:nvSpPr>
        <p:spPr>
          <a:xfrm>
            <a:off x="5500694" y="571480"/>
            <a:ext cx="2428892" cy="714380"/>
          </a:xfrm>
          <a:prstGeom prst="cloud">
            <a:avLst/>
          </a:prstGeom>
          <a:noFill/>
          <a:ln>
            <a:solidFill>
              <a:schemeClr val="accent2">
                <a:lumMod val="75000"/>
              </a:schemeClr>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effectLst>
                  <a:glow rad="228600">
                    <a:schemeClr val="accent3">
                      <a:satMod val="175000"/>
                      <a:alpha val="40000"/>
                    </a:schemeClr>
                  </a:glow>
                </a:effectLst>
              </a:rPr>
              <a:t>إستراتيجية الكتابة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ppt_w</p:attrName>
                                        </p:attrNameLst>
                                      </p:cBhvr>
                                      <p:tavLst>
                                        <p:tav tm="0">
                                          <p:val>
                                            <p:fltVal val="0"/>
                                          </p:val>
                                        </p:tav>
                                        <p:tav tm="100000">
                                          <p:val>
                                            <p:strVal val="#ppt_w"/>
                                          </p:val>
                                        </p:tav>
                                      </p:tavLst>
                                    </p:anim>
                                    <p:anim calcmode="lin" valueType="num">
                                      <p:cBhvr>
                                        <p:cTn id="10"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نجمة ذات 5 نقاط 2"/>
          <p:cNvSpPr/>
          <p:nvPr/>
        </p:nvSpPr>
        <p:spPr>
          <a:xfrm>
            <a:off x="7286644" y="214290"/>
            <a:ext cx="1428760" cy="500066"/>
          </a:xfrm>
          <a:prstGeom prst="star5">
            <a:avLst>
              <a:gd name="adj" fmla="val 39772"/>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التهيئة</a:t>
            </a:r>
            <a:endParaRPr lang="ar-SA" b="1" dirty="0">
              <a:solidFill>
                <a:schemeClr val="tx1"/>
              </a:solidFill>
            </a:endParaRPr>
          </a:p>
        </p:txBody>
      </p:sp>
      <p:sp>
        <p:nvSpPr>
          <p:cNvPr id="5" name="مربع نص 4"/>
          <p:cNvSpPr txBox="1"/>
          <p:nvPr/>
        </p:nvSpPr>
        <p:spPr>
          <a:xfrm>
            <a:off x="500034" y="71414"/>
            <a:ext cx="6715172" cy="830997"/>
          </a:xfrm>
          <a:prstGeom prst="rect">
            <a:avLst/>
          </a:prstGeom>
          <a:noFill/>
        </p:spPr>
        <p:txBody>
          <a:bodyPr wrap="square" rtlCol="1">
            <a:spAutoFit/>
          </a:bodyPr>
          <a:lstStyle/>
          <a:p>
            <a:pPr algn="ctr"/>
            <a:r>
              <a:rPr lang="ar-SA"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أكون مع من بجواري معجماً وصفياً أجمع فيه أكثر عدد ممكن من الكلمات والتعبيرات التي تساعدني في الوصف:</a:t>
            </a:r>
            <a:endParaRPr lang="ar-SA"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مستطيل مستدير الزوايا 5"/>
          <p:cNvSpPr/>
          <p:nvPr/>
        </p:nvSpPr>
        <p:spPr>
          <a:xfrm>
            <a:off x="5715008" y="857232"/>
            <a:ext cx="3143272" cy="2928958"/>
          </a:xfrm>
          <a:prstGeom prst="roundRect">
            <a:avLst>
              <a:gd name="adj" fmla="val 12576"/>
            </a:avLst>
          </a:prstGeom>
          <a:solidFill>
            <a:schemeClr val="accent4">
              <a:lumMod val="40000"/>
              <a:lumOff val="60000"/>
            </a:schemeClr>
          </a:solidFill>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u="sng" dirty="0" smtClean="0">
                <a:solidFill>
                  <a:schemeClr val="tx1"/>
                </a:solidFill>
              </a:rPr>
              <a:t>باب الصفات:</a:t>
            </a:r>
          </a:p>
          <a:p>
            <a:r>
              <a:rPr lang="ar-SA" sz="2000" b="1" dirty="0" smtClean="0">
                <a:solidFill>
                  <a:schemeClr val="tx1"/>
                </a:solidFill>
              </a:rPr>
              <a:t>(ملامح الوجه):جميل،وسيم،باسم</a:t>
            </a:r>
          </a:p>
          <a:p>
            <a:r>
              <a:rPr lang="ar-SA" sz="2000" b="1" dirty="0" smtClean="0">
                <a:solidFill>
                  <a:schemeClr val="tx1"/>
                </a:solidFill>
              </a:rPr>
              <a:t>(الرأس):مستدير،طويل</a:t>
            </a:r>
          </a:p>
          <a:p>
            <a:r>
              <a:rPr lang="ar-SA" sz="2000" b="1" dirty="0" smtClean="0">
                <a:solidFill>
                  <a:schemeClr val="tx1"/>
                </a:solidFill>
              </a:rPr>
              <a:t>(الجسم):طويل القامة،نحيل،بدين</a:t>
            </a:r>
          </a:p>
          <a:p>
            <a:r>
              <a:rPr lang="ar-SA" sz="2000" b="1" dirty="0" smtClean="0">
                <a:solidFill>
                  <a:schemeClr val="tx1"/>
                </a:solidFill>
              </a:rPr>
              <a:t>(الأنف):</a:t>
            </a:r>
          </a:p>
          <a:p>
            <a:r>
              <a:rPr lang="ar-SA" sz="2000" b="1" dirty="0" smtClean="0">
                <a:solidFill>
                  <a:schemeClr val="tx1"/>
                </a:solidFill>
              </a:rPr>
              <a:t>(الأسواق):</a:t>
            </a:r>
          </a:p>
          <a:p>
            <a:r>
              <a:rPr lang="ar-SA" sz="2000" b="1" dirty="0" smtClean="0">
                <a:solidFill>
                  <a:schemeClr val="tx1"/>
                </a:solidFill>
              </a:rPr>
              <a:t>(الطقس):</a:t>
            </a:r>
          </a:p>
          <a:p>
            <a:r>
              <a:rPr lang="ar-SA" sz="2000" b="1" dirty="0" smtClean="0">
                <a:solidFill>
                  <a:schemeClr val="tx1"/>
                </a:solidFill>
              </a:rPr>
              <a:t>(الجبال):</a:t>
            </a:r>
          </a:p>
          <a:p>
            <a:r>
              <a:rPr lang="ar-SA" sz="2000" b="1" dirty="0" smtClean="0">
                <a:solidFill>
                  <a:schemeClr val="tx1"/>
                </a:solidFill>
              </a:rPr>
              <a:t>(البيت):</a:t>
            </a:r>
            <a:endParaRPr lang="ar-SA" sz="2000" b="1" dirty="0">
              <a:solidFill>
                <a:schemeClr val="tx1"/>
              </a:solidFill>
            </a:endParaRPr>
          </a:p>
        </p:txBody>
      </p:sp>
      <p:sp>
        <p:nvSpPr>
          <p:cNvPr id="8" name="مستطيل مستدير الزوايا 7"/>
          <p:cNvSpPr/>
          <p:nvPr/>
        </p:nvSpPr>
        <p:spPr>
          <a:xfrm>
            <a:off x="5715008" y="3786190"/>
            <a:ext cx="3143272" cy="2928958"/>
          </a:xfrm>
          <a:prstGeom prst="roundRect">
            <a:avLst>
              <a:gd name="adj" fmla="val 12576"/>
            </a:avLst>
          </a:prstGeom>
          <a:solidFill>
            <a:schemeClr val="accent2">
              <a:lumMod val="40000"/>
              <a:lumOff val="60000"/>
            </a:schemeClr>
          </a:solidFill>
          <a:ln>
            <a:solidFill>
              <a:schemeClr val="accent2">
                <a:lumMod val="75000"/>
              </a:schemeClr>
            </a:solidFill>
          </a:ln>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u="sng" dirty="0" smtClean="0">
                <a:solidFill>
                  <a:schemeClr val="tx1"/>
                </a:solidFill>
              </a:rPr>
              <a:t>باب المترادفات:</a:t>
            </a:r>
          </a:p>
          <a:p>
            <a:r>
              <a:rPr lang="ar-SA" sz="2000" b="1" dirty="0" smtClean="0">
                <a:solidFill>
                  <a:schemeClr val="tx1"/>
                </a:solidFill>
              </a:rPr>
              <a:t>(خائف):مذعور،مرتعب</a:t>
            </a:r>
          </a:p>
          <a:p>
            <a:r>
              <a:rPr lang="ar-SA" sz="2000" b="1" dirty="0" smtClean="0">
                <a:solidFill>
                  <a:schemeClr val="tx1"/>
                </a:solidFill>
              </a:rPr>
              <a:t>(وعر):صعب،خطر</a:t>
            </a:r>
          </a:p>
          <a:p>
            <a:r>
              <a:rPr lang="ar-SA" sz="2000" b="1" dirty="0" smtClean="0">
                <a:solidFill>
                  <a:schemeClr val="tx1"/>
                </a:solidFill>
              </a:rPr>
              <a:t>(وعكة):</a:t>
            </a:r>
          </a:p>
          <a:p>
            <a:r>
              <a:rPr lang="ar-SA" sz="2000" b="1" dirty="0" smtClean="0">
                <a:solidFill>
                  <a:schemeClr val="tx1"/>
                </a:solidFill>
              </a:rPr>
              <a:t>(الوعي):</a:t>
            </a:r>
          </a:p>
          <a:p>
            <a:r>
              <a:rPr lang="ar-SA" sz="2000" b="1" dirty="0" smtClean="0">
                <a:solidFill>
                  <a:schemeClr val="tx1"/>
                </a:solidFill>
              </a:rPr>
              <a:t>(مغبون):</a:t>
            </a:r>
          </a:p>
          <a:p>
            <a:r>
              <a:rPr lang="ar-SA" sz="2000" b="1" dirty="0" smtClean="0">
                <a:solidFill>
                  <a:schemeClr val="tx1"/>
                </a:solidFill>
              </a:rPr>
              <a:t>(قاحل):</a:t>
            </a:r>
          </a:p>
          <a:p>
            <a:r>
              <a:rPr lang="ar-SA" sz="2000" b="1" dirty="0" smtClean="0">
                <a:solidFill>
                  <a:schemeClr val="tx1"/>
                </a:solidFill>
              </a:rPr>
              <a:t>(زلال):</a:t>
            </a:r>
          </a:p>
        </p:txBody>
      </p:sp>
      <p:sp>
        <p:nvSpPr>
          <p:cNvPr id="9" name="مستطيل مستدير الزوايا 8"/>
          <p:cNvSpPr/>
          <p:nvPr/>
        </p:nvSpPr>
        <p:spPr>
          <a:xfrm>
            <a:off x="3000364" y="857232"/>
            <a:ext cx="2714644" cy="3500462"/>
          </a:xfrm>
          <a:prstGeom prst="roundRect">
            <a:avLst>
              <a:gd name="adj" fmla="val 12576"/>
            </a:avLst>
          </a:prstGeom>
          <a:solidFill>
            <a:schemeClr val="accent3">
              <a:lumMod val="60000"/>
              <a:lumOff val="40000"/>
            </a:schemeClr>
          </a:solidFill>
          <a:ln>
            <a:solidFill>
              <a:schemeClr val="accent3">
                <a:lumMod val="50000"/>
              </a:schemeClr>
            </a:solidFill>
          </a:ln>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u="sng" dirty="0" smtClean="0">
                <a:solidFill>
                  <a:schemeClr val="tx1"/>
                </a:solidFill>
              </a:rPr>
              <a:t>باب الأصوات:</a:t>
            </a:r>
          </a:p>
          <a:p>
            <a:r>
              <a:rPr lang="ar-SA" sz="2000" b="1" dirty="0" smtClean="0">
                <a:solidFill>
                  <a:schemeClr val="tx1"/>
                </a:solidFill>
              </a:rPr>
              <a:t>(البلبل):صوته تغريد</a:t>
            </a:r>
          </a:p>
          <a:p>
            <a:r>
              <a:rPr lang="ar-SA" sz="2000" b="1" dirty="0" smtClean="0">
                <a:solidFill>
                  <a:schemeClr val="tx1"/>
                </a:solidFill>
              </a:rPr>
              <a:t>(الأسد):</a:t>
            </a:r>
          </a:p>
          <a:p>
            <a:r>
              <a:rPr lang="ar-SA" sz="2000" b="1" dirty="0" smtClean="0">
                <a:solidFill>
                  <a:schemeClr val="tx1"/>
                </a:solidFill>
              </a:rPr>
              <a:t>(العصافير):</a:t>
            </a:r>
          </a:p>
          <a:p>
            <a:r>
              <a:rPr lang="ar-SA" sz="2000" b="1" dirty="0" smtClean="0">
                <a:solidFill>
                  <a:schemeClr val="tx1"/>
                </a:solidFill>
              </a:rPr>
              <a:t>(الهر):</a:t>
            </a:r>
          </a:p>
          <a:p>
            <a:r>
              <a:rPr lang="ar-SA" sz="2000" b="1" dirty="0" smtClean="0">
                <a:solidFill>
                  <a:schemeClr val="tx1"/>
                </a:solidFill>
              </a:rPr>
              <a:t>(الأغنام):</a:t>
            </a:r>
          </a:p>
          <a:p>
            <a:r>
              <a:rPr lang="ar-SA" sz="2000" b="1" dirty="0" smtClean="0">
                <a:solidFill>
                  <a:schemeClr val="tx1"/>
                </a:solidFill>
              </a:rPr>
              <a:t>(السيوف):</a:t>
            </a:r>
          </a:p>
          <a:p>
            <a:r>
              <a:rPr lang="ar-SA" sz="2000" b="1" dirty="0" smtClean="0">
                <a:solidFill>
                  <a:schemeClr val="tx1"/>
                </a:solidFill>
              </a:rPr>
              <a:t>(الأوراق):صوتها حفيف</a:t>
            </a:r>
          </a:p>
          <a:p>
            <a:r>
              <a:rPr lang="ar-SA" sz="2000" b="1" dirty="0" smtClean="0">
                <a:solidFill>
                  <a:schemeClr val="tx1"/>
                </a:solidFill>
              </a:rPr>
              <a:t>(الماء):</a:t>
            </a:r>
          </a:p>
          <a:p>
            <a:r>
              <a:rPr lang="ar-SA" sz="2000" b="1" dirty="0" smtClean="0">
                <a:solidFill>
                  <a:schemeClr val="tx1"/>
                </a:solidFill>
              </a:rPr>
              <a:t>(الباب/القلم):</a:t>
            </a:r>
          </a:p>
          <a:p>
            <a:r>
              <a:rPr lang="ar-SA" sz="2000" b="1" dirty="0" smtClean="0">
                <a:solidFill>
                  <a:schemeClr val="tx1"/>
                </a:solidFill>
              </a:rPr>
              <a:t>(الجرس):</a:t>
            </a:r>
          </a:p>
        </p:txBody>
      </p:sp>
      <p:sp>
        <p:nvSpPr>
          <p:cNvPr id="10" name="مستطيل مستدير الزوايا 9"/>
          <p:cNvSpPr/>
          <p:nvPr/>
        </p:nvSpPr>
        <p:spPr>
          <a:xfrm>
            <a:off x="3000364" y="4357694"/>
            <a:ext cx="2714644" cy="2357454"/>
          </a:xfrm>
          <a:prstGeom prst="roundRect">
            <a:avLst>
              <a:gd name="adj" fmla="val 12576"/>
            </a:avLst>
          </a:prstGeom>
          <a:solidFill>
            <a:schemeClr val="accent4">
              <a:lumMod val="40000"/>
              <a:lumOff val="60000"/>
            </a:schemeClr>
          </a:solidFill>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u="sng" dirty="0" smtClean="0">
                <a:solidFill>
                  <a:schemeClr val="tx1"/>
                </a:solidFill>
              </a:rPr>
              <a:t>باب الأسماء ومعان أخرى:</a:t>
            </a:r>
          </a:p>
          <a:p>
            <a:r>
              <a:rPr lang="ar-SA" sz="2000" b="1" dirty="0" smtClean="0">
                <a:solidFill>
                  <a:schemeClr val="tx1"/>
                </a:solidFill>
              </a:rPr>
              <a:t>(الصحراء):البيداء،المفازة</a:t>
            </a:r>
          </a:p>
          <a:p>
            <a:r>
              <a:rPr lang="ar-SA" sz="2000" b="1" dirty="0" smtClean="0">
                <a:solidFill>
                  <a:schemeClr val="tx1"/>
                </a:solidFill>
              </a:rPr>
              <a:t>(الليل):الظلام،العتمة</a:t>
            </a:r>
          </a:p>
          <a:p>
            <a:r>
              <a:rPr lang="ar-SA" sz="2000" b="1" dirty="0" smtClean="0">
                <a:solidFill>
                  <a:schemeClr val="tx1"/>
                </a:solidFill>
              </a:rPr>
              <a:t>(الأرض):</a:t>
            </a:r>
          </a:p>
          <a:p>
            <a:r>
              <a:rPr lang="ar-SA" sz="2000" b="1" dirty="0" smtClean="0">
                <a:solidFill>
                  <a:schemeClr val="tx1"/>
                </a:solidFill>
              </a:rPr>
              <a:t>(النفس):</a:t>
            </a:r>
          </a:p>
          <a:p>
            <a:r>
              <a:rPr lang="ar-SA" sz="2000" b="1" dirty="0" smtClean="0">
                <a:solidFill>
                  <a:schemeClr val="tx1"/>
                </a:solidFill>
              </a:rPr>
              <a:t>(المطر):</a:t>
            </a:r>
          </a:p>
          <a:p>
            <a:r>
              <a:rPr lang="ar-SA" sz="2000" b="1" dirty="0" smtClean="0">
                <a:solidFill>
                  <a:schemeClr val="tx1"/>
                </a:solidFill>
              </a:rPr>
              <a:t>(الوجدان):      (السحاب):</a:t>
            </a:r>
          </a:p>
        </p:txBody>
      </p:sp>
      <p:sp>
        <p:nvSpPr>
          <p:cNvPr id="11" name="مستطيل مستدير الزوايا 10"/>
          <p:cNvSpPr/>
          <p:nvPr/>
        </p:nvSpPr>
        <p:spPr>
          <a:xfrm>
            <a:off x="142844" y="857232"/>
            <a:ext cx="2857520" cy="5786478"/>
          </a:xfrm>
          <a:prstGeom prst="roundRect">
            <a:avLst>
              <a:gd name="adj" fmla="val 12576"/>
            </a:avLst>
          </a:prstGeom>
          <a:solidFill>
            <a:srgbClr val="00B050"/>
          </a:solidFill>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u="sng" dirty="0" smtClean="0">
                <a:solidFill>
                  <a:schemeClr val="tx1"/>
                </a:solidFill>
              </a:rPr>
              <a:t>باب االتعبيرات الاصطلاحية:</a:t>
            </a:r>
          </a:p>
          <a:p>
            <a:r>
              <a:rPr lang="ar-SA" sz="2000" b="1" dirty="0" smtClean="0">
                <a:solidFill>
                  <a:schemeClr val="tx1"/>
                </a:solidFill>
              </a:rPr>
              <a:t>(ذو وجهين):منافق</a:t>
            </a:r>
          </a:p>
          <a:p>
            <a:r>
              <a:rPr lang="ar-SA" sz="2000" b="1" dirty="0" smtClean="0">
                <a:solidFill>
                  <a:schemeClr val="tx1"/>
                </a:solidFill>
              </a:rPr>
              <a:t>(ركب رأسه):عاند</a:t>
            </a:r>
          </a:p>
          <a:p>
            <a:r>
              <a:rPr lang="ar-SA" sz="2000" b="1" dirty="0" smtClean="0">
                <a:solidFill>
                  <a:schemeClr val="tx1"/>
                </a:solidFill>
              </a:rPr>
              <a:t>(رقيق الحال):فقير</a:t>
            </a:r>
          </a:p>
          <a:p>
            <a:r>
              <a:rPr lang="ar-SA" sz="2000" b="1" dirty="0" smtClean="0">
                <a:solidFill>
                  <a:schemeClr val="tx1"/>
                </a:solidFill>
              </a:rPr>
              <a:t>(بيد من حديد):</a:t>
            </a:r>
          </a:p>
          <a:p>
            <a:r>
              <a:rPr lang="ar-SA" sz="2000" b="1" dirty="0" smtClean="0">
                <a:solidFill>
                  <a:schemeClr val="tx1"/>
                </a:solidFill>
              </a:rPr>
              <a:t>(كسر خاطره):</a:t>
            </a:r>
          </a:p>
          <a:p>
            <a:r>
              <a:rPr lang="ar-SA" sz="2000" b="1" dirty="0" smtClean="0">
                <a:solidFill>
                  <a:schemeClr val="tx1"/>
                </a:solidFill>
              </a:rPr>
              <a:t>(لا يقدم ولا يؤخر):</a:t>
            </a:r>
          </a:p>
          <a:p>
            <a:r>
              <a:rPr lang="ar-SA" sz="2000" b="1" dirty="0" smtClean="0">
                <a:solidFill>
                  <a:schemeClr val="tx1"/>
                </a:solidFill>
              </a:rPr>
              <a:t>(زاد الطين بله):</a:t>
            </a:r>
          </a:p>
          <a:p>
            <a:r>
              <a:rPr lang="ar-SA" sz="2000" b="1" dirty="0" smtClean="0">
                <a:solidFill>
                  <a:schemeClr val="tx1"/>
                </a:solidFill>
              </a:rPr>
              <a:t>(على الدم في عروقه):</a:t>
            </a:r>
          </a:p>
          <a:p>
            <a:r>
              <a:rPr lang="ar-SA" sz="2000" b="1" dirty="0" smtClean="0">
                <a:solidFill>
                  <a:schemeClr val="tx1"/>
                </a:solidFill>
              </a:rPr>
              <a:t>(ضيق الصدر):</a:t>
            </a:r>
          </a:p>
          <a:p>
            <a:r>
              <a:rPr lang="ar-SA" sz="2000" b="1" dirty="0" smtClean="0">
                <a:solidFill>
                  <a:schemeClr val="tx1"/>
                </a:solidFill>
              </a:rPr>
              <a:t>(رحب الصدر):</a:t>
            </a:r>
          </a:p>
          <a:p>
            <a:r>
              <a:rPr lang="ar-SA" sz="2000" b="1" dirty="0" smtClean="0">
                <a:solidFill>
                  <a:schemeClr val="tx1"/>
                </a:solidFill>
              </a:rPr>
              <a:t>(خفيف الروح):</a:t>
            </a:r>
          </a:p>
          <a:p>
            <a:r>
              <a:rPr lang="ar-SA" sz="2000" b="1" dirty="0" smtClean="0">
                <a:solidFill>
                  <a:schemeClr val="tx1"/>
                </a:solidFill>
              </a:rPr>
              <a:t>(خفيف اليد):</a:t>
            </a:r>
          </a:p>
          <a:p>
            <a:r>
              <a:rPr lang="ar-SA" sz="2000" b="1" dirty="0" smtClean="0">
                <a:solidFill>
                  <a:schemeClr val="tx1"/>
                </a:solidFill>
              </a:rPr>
              <a:t>(عض على أنامله):</a:t>
            </a:r>
          </a:p>
          <a:p>
            <a:r>
              <a:rPr lang="ar-SA" sz="2000" b="1" dirty="0" smtClean="0">
                <a:solidFill>
                  <a:schemeClr val="tx1"/>
                </a:solidFill>
              </a:rPr>
              <a:t>(رابط الجأش):</a:t>
            </a:r>
          </a:p>
          <a:p>
            <a:r>
              <a:rPr lang="ar-SA" sz="2000" b="1" dirty="0" smtClean="0">
                <a:solidFill>
                  <a:schemeClr val="tx1"/>
                </a:solidFill>
              </a:rPr>
              <a:t>(وضعه على الرف):</a:t>
            </a:r>
          </a:p>
          <a:p>
            <a:r>
              <a:rPr lang="ar-SA" sz="2000" b="1" dirty="0" smtClean="0">
                <a:solidFill>
                  <a:schemeClr val="tx1"/>
                </a:solidFill>
              </a:rPr>
              <a:t>(خفيف العقل):</a:t>
            </a:r>
          </a:p>
          <a:p>
            <a:r>
              <a:rPr lang="ar-SA" sz="2000" b="1" dirty="0" smtClean="0">
                <a:solidFill>
                  <a:schemeClr val="tx1"/>
                </a:solidFill>
              </a:rPr>
              <a:t>(فاضت نفسه):</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285720" y="71414"/>
            <a:ext cx="7786742"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1)أقرأ المقاطع التالية،وأستخرج منها الأوصاف التي اعتمد عليها كتابها،ثم أدونها في القوائم تحتها وفق المطلوب:</a:t>
            </a:r>
            <a:endParaRPr lang="ar-SA" sz="2800" b="1" dirty="0">
              <a:solidFill>
                <a:schemeClr val="tx2">
                  <a:lumMod val="50000"/>
                </a:schemeClr>
              </a:solidFill>
              <a:effectLst>
                <a:glow rad="228600">
                  <a:schemeClr val="accent3">
                    <a:satMod val="175000"/>
                    <a:alpha val="40000"/>
                  </a:schemeClr>
                </a:glow>
              </a:effectLst>
            </a:endParaRPr>
          </a:p>
        </p:txBody>
      </p:sp>
      <p:sp>
        <p:nvSpPr>
          <p:cNvPr id="4" name="شكل بيضاوي 3"/>
          <p:cNvSpPr/>
          <p:nvPr/>
        </p:nvSpPr>
        <p:spPr>
          <a:xfrm>
            <a:off x="7786710" y="357166"/>
            <a:ext cx="928694" cy="428628"/>
          </a:xfrm>
          <a:prstGeom prst="ellipse">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solidFill>
                  <a:schemeClr val="tx1"/>
                </a:solidFill>
              </a:rPr>
              <a:t>أولاً </a:t>
            </a:r>
            <a:endParaRPr lang="ar-SA" sz="2000" b="1" dirty="0">
              <a:solidFill>
                <a:schemeClr val="tx1"/>
              </a:solidFill>
            </a:endParaRPr>
          </a:p>
        </p:txBody>
      </p:sp>
      <p:sp>
        <p:nvSpPr>
          <p:cNvPr id="6" name="مستطيل مستدير الزوايا 5"/>
          <p:cNvSpPr/>
          <p:nvPr/>
        </p:nvSpPr>
        <p:spPr>
          <a:xfrm>
            <a:off x="571472" y="1428736"/>
            <a:ext cx="4143404" cy="5143536"/>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r>
              <a:rPr lang="ar-SA" sz="2400" b="1" dirty="0" smtClean="0">
                <a:solidFill>
                  <a:srgbClr val="00602B"/>
                </a:solidFill>
              </a:rPr>
              <a:t>متى؟(الزمان):</a:t>
            </a:r>
            <a:r>
              <a:rPr lang="ar-SA" sz="2400" b="1" dirty="0" smtClean="0"/>
              <a:t>وقت العصر</a:t>
            </a:r>
          </a:p>
          <a:p>
            <a:r>
              <a:rPr lang="ar-SA" sz="2400" b="1" dirty="0" smtClean="0">
                <a:solidFill>
                  <a:srgbClr val="00602B"/>
                </a:solidFill>
              </a:rPr>
              <a:t>أين؟(المكان):</a:t>
            </a:r>
            <a:r>
              <a:rPr lang="ar-SA" sz="2400" b="1" dirty="0" smtClean="0"/>
              <a:t>..........................</a:t>
            </a:r>
          </a:p>
          <a:p>
            <a:r>
              <a:rPr lang="ar-SA" sz="2400" b="1" dirty="0" smtClean="0">
                <a:solidFill>
                  <a:srgbClr val="00602B"/>
                </a:solidFill>
              </a:rPr>
              <a:t>من؟(الشخصيات):</a:t>
            </a:r>
            <a:r>
              <a:rPr lang="ar-SA" sz="2400" b="1" dirty="0" smtClean="0"/>
              <a:t>الابن(راوي الحادثة)................................</a:t>
            </a:r>
          </a:p>
          <a:p>
            <a:r>
              <a:rPr lang="ar-SA" sz="2400" b="1" dirty="0" smtClean="0">
                <a:solidFill>
                  <a:srgbClr val="00602B"/>
                </a:solidFill>
              </a:rPr>
              <a:t>ماذا؟كيف؟(تفاصيل الأحداث):</a:t>
            </a:r>
          </a:p>
          <a:p>
            <a:r>
              <a:rPr lang="ar-SA" sz="2400" b="1" dirty="0" smtClean="0"/>
              <a:t>....................................................................................مشاعر راوي الحادثة وتأثره بها:</a:t>
            </a:r>
          </a:p>
          <a:p>
            <a:r>
              <a:rPr lang="ar-SA" sz="2400" b="1" dirty="0" smtClean="0"/>
              <a:t>....................................................................................</a:t>
            </a:r>
            <a:endParaRPr lang="ar-SA" sz="2400" b="1" dirty="0"/>
          </a:p>
        </p:txBody>
      </p:sp>
      <p:sp>
        <p:nvSpPr>
          <p:cNvPr id="5" name="مستطيل مستدير الزوايا 4"/>
          <p:cNvSpPr/>
          <p:nvPr/>
        </p:nvSpPr>
        <p:spPr>
          <a:xfrm>
            <a:off x="4572000" y="1428736"/>
            <a:ext cx="4143404" cy="5143536"/>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200" b="1" dirty="0" smtClean="0"/>
              <a:t>رنّ جرس الهاتف عصرا.أخذت أمي السماعة،وما لبثت أن اصفر وجهها وظهر الخوف في عينيها،وراحت ترتجف كورقة خريفية في مهب الريح،ظلت ساكتة قليلاً،ثم سمعتها تسأل بلهفة:وأين هو الآن؟ما أصابه؟تركت السماعة وركضت نحو الباب.وأنا مدهوش لما يجري،ثم ابتسمت إلي ابتسامة حزن وهي تمسح دموعها،سألتها:ماذا حدث؟قالت هدّئ روعك يا صغيري حادث بسيط....أخوك.قلت:أخي!ماذا جرى له؟قالت:لا تخف،تعطلت كوابح سيارته....</a:t>
            </a:r>
            <a:endParaRPr lang="ar-SA" sz="2200" b="1" dirty="0"/>
          </a:p>
        </p:txBody>
      </p:sp>
      <p:sp>
        <p:nvSpPr>
          <p:cNvPr id="7" name="موجة 6"/>
          <p:cNvSpPr/>
          <p:nvPr/>
        </p:nvSpPr>
        <p:spPr>
          <a:xfrm>
            <a:off x="1357290" y="1142984"/>
            <a:ext cx="2571768" cy="785818"/>
          </a:xfrm>
          <a:prstGeom prst="wave">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solidFill>
                  <a:schemeClr val="tx1"/>
                </a:solidFill>
              </a:rPr>
              <a:t>1- وصف حادثة</a:t>
            </a:r>
            <a:endParaRPr lang="ar-SA" sz="2400" b="1" dirty="0">
              <a:solidFill>
                <a:schemeClr val="tx1"/>
              </a:solidFill>
            </a:endParaRPr>
          </a:p>
        </p:txBody>
      </p:sp>
      <p:sp>
        <p:nvSpPr>
          <p:cNvPr id="8" name="مربع نص 7"/>
          <p:cNvSpPr txBox="1"/>
          <p:nvPr/>
        </p:nvSpPr>
        <p:spPr>
          <a:xfrm>
            <a:off x="1357290" y="2415597"/>
            <a:ext cx="1857388" cy="584775"/>
          </a:xfrm>
          <a:prstGeom prst="rect">
            <a:avLst/>
          </a:prstGeom>
          <a:noFill/>
        </p:spPr>
        <p:txBody>
          <a:bodyPr wrap="square" rtlCol="1">
            <a:spAutoFit/>
          </a:bodyPr>
          <a:lstStyle/>
          <a:p>
            <a:pPr algn="ctr"/>
            <a:r>
              <a:rPr lang="ar-SA" sz="3200" b="1" dirty="0" smtClean="0">
                <a:solidFill>
                  <a:srgbClr val="C00000"/>
                </a:solidFill>
              </a:rPr>
              <a:t>المنزل</a:t>
            </a:r>
            <a:endParaRPr lang="ar-SA" b="1" dirty="0">
              <a:solidFill>
                <a:srgbClr val="C00000"/>
              </a:solidFill>
            </a:endParaRPr>
          </a:p>
        </p:txBody>
      </p:sp>
      <p:sp>
        <p:nvSpPr>
          <p:cNvPr id="9" name="مربع نص 8"/>
          <p:cNvSpPr txBox="1"/>
          <p:nvPr/>
        </p:nvSpPr>
        <p:spPr>
          <a:xfrm>
            <a:off x="785786" y="3201415"/>
            <a:ext cx="3000396" cy="584775"/>
          </a:xfrm>
          <a:prstGeom prst="rect">
            <a:avLst/>
          </a:prstGeom>
          <a:noFill/>
        </p:spPr>
        <p:txBody>
          <a:bodyPr wrap="square" rtlCol="1">
            <a:spAutoFit/>
          </a:bodyPr>
          <a:lstStyle/>
          <a:p>
            <a:pPr algn="ctr"/>
            <a:r>
              <a:rPr lang="ar-SA" sz="3200" b="1" dirty="0" smtClean="0">
                <a:solidFill>
                  <a:srgbClr val="C00000"/>
                </a:solidFill>
              </a:rPr>
              <a:t>الأم – الأخ - المتصل</a:t>
            </a:r>
            <a:endParaRPr lang="ar-SA" b="1" dirty="0">
              <a:solidFill>
                <a:srgbClr val="C00000"/>
              </a:solidFill>
            </a:endParaRPr>
          </a:p>
        </p:txBody>
      </p:sp>
      <p:sp>
        <p:nvSpPr>
          <p:cNvPr id="10" name="مربع نص 9"/>
          <p:cNvSpPr txBox="1"/>
          <p:nvPr/>
        </p:nvSpPr>
        <p:spPr>
          <a:xfrm>
            <a:off x="1142976" y="4006998"/>
            <a:ext cx="3000396" cy="707886"/>
          </a:xfrm>
          <a:prstGeom prst="rect">
            <a:avLst/>
          </a:prstGeom>
          <a:noFill/>
        </p:spPr>
        <p:txBody>
          <a:bodyPr wrap="square" rtlCol="1">
            <a:spAutoFit/>
          </a:bodyPr>
          <a:lstStyle/>
          <a:p>
            <a:pPr algn="ctr"/>
            <a:r>
              <a:rPr lang="ar-SA" sz="2000" b="1" dirty="0" smtClean="0">
                <a:solidFill>
                  <a:srgbClr val="C00000"/>
                </a:solidFill>
              </a:rPr>
              <a:t>أخو المتحدث وقع له حادث بسبب تعطل كوابح سيارته</a:t>
            </a:r>
            <a:endParaRPr lang="ar-SA" sz="1200" b="1" dirty="0">
              <a:solidFill>
                <a:srgbClr val="C00000"/>
              </a:solidFill>
            </a:endParaRPr>
          </a:p>
        </p:txBody>
      </p:sp>
      <p:sp>
        <p:nvSpPr>
          <p:cNvPr id="11" name="مربع نص 10"/>
          <p:cNvSpPr txBox="1"/>
          <p:nvPr/>
        </p:nvSpPr>
        <p:spPr>
          <a:xfrm>
            <a:off x="1071538" y="5000636"/>
            <a:ext cx="3000396" cy="523220"/>
          </a:xfrm>
          <a:prstGeom prst="rect">
            <a:avLst/>
          </a:prstGeom>
          <a:noFill/>
        </p:spPr>
        <p:txBody>
          <a:bodyPr wrap="square" rtlCol="1">
            <a:spAutoFit/>
          </a:bodyPr>
          <a:lstStyle/>
          <a:p>
            <a:pPr algn="ctr"/>
            <a:r>
              <a:rPr lang="ar-SA" sz="2800" b="1" dirty="0" smtClean="0">
                <a:solidFill>
                  <a:srgbClr val="C00000"/>
                </a:solidFill>
              </a:rPr>
              <a:t>تأثر راوي الحادثة </a:t>
            </a:r>
            <a:endParaRPr lang="ar-SA" sz="16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ircle(in)">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circle(in)">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P spid="10" grpId="0"/>
      <p:bldP spid="11"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ستطيل مستدير الزوايا 2"/>
          <p:cNvSpPr/>
          <p:nvPr/>
        </p:nvSpPr>
        <p:spPr>
          <a:xfrm>
            <a:off x="500034" y="785794"/>
            <a:ext cx="4143404" cy="5143536"/>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r>
              <a:rPr lang="ar-SA" sz="2400" b="1" dirty="0" smtClean="0">
                <a:solidFill>
                  <a:srgbClr val="00602B"/>
                </a:solidFill>
              </a:rPr>
              <a:t>المسموعات:</a:t>
            </a:r>
            <a:r>
              <a:rPr lang="ar-SA" sz="2400" b="1" dirty="0" smtClean="0"/>
              <a:t>تغريد البلابل.</a:t>
            </a:r>
          </a:p>
          <a:p>
            <a:r>
              <a:rPr lang="ar-SA" sz="2400" b="1" dirty="0" smtClean="0">
                <a:solidFill>
                  <a:srgbClr val="00602B"/>
                </a:solidFill>
              </a:rPr>
              <a:t>المشمومات:</a:t>
            </a:r>
            <a:r>
              <a:rPr lang="ar-SA" sz="2400" b="1" dirty="0" smtClean="0">
                <a:solidFill>
                  <a:schemeClr val="tx1"/>
                </a:solidFill>
              </a:rPr>
              <a:t>رائحة طيبة</a:t>
            </a:r>
            <a:r>
              <a:rPr lang="ar-SA" sz="2400" b="1" dirty="0" smtClean="0"/>
              <a:t>............</a:t>
            </a:r>
          </a:p>
          <a:p>
            <a:r>
              <a:rPr lang="ar-SA" sz="2400" b="1" dirty="0" smtClean="0">
                <a:solidFill>
                  <a:srgbClr val="00602B"/>
                </a:solidFill>
              </a:rPr>
              <a:t>الملموسات:</a:t>
            </a:r>
            <a:r>
              <a:rPr lang="ar-SA" sz="2400" b="1" dirty="0" smtClean="0"/>
              <a:t>اعتدال الجوّ................................</a:t>
            </a:r>
          </a:p>
          <a:p>
            <a:r>
              <a:rPr lang="ar-SA" sz="2400" b="1" dirty="0" smtClean="0">
                <a:solidFill>
                  <a:srgbClr val="00602B"/>
                </a:solidFill>
              </a:rPr>
              <a:t>المرئيات:</a:t>
            </a:r>
            <a:r>
              <a:rPr lang="ar-SA" sz="2400" b="1" dirty="0" smtClean="0">
                <a:solidFill>
                  <a:schemeClr val="tx1"/>
                </a:solidFill>
              </a:rPr>
              <a:t>أخضر كثيف</a:t>
            </a:r>
            <a:r>
              <a:rPr lang="ar-SA" sz="2400" b="1" dirty="0" smtClean="0">
                <a:solidFill>
                  <a:srgbClr val="00602B"/>
                </a:solidFill>
              </a:rPr>
              <a:t>،</a:t>
            </a:r>
          </a:p>
          <a:p>
            <a:r>
              <a:rPr lang="ar-SA" sz="2400" b="1" dirty="0" smtClean="0"/>
              <a:t>....................................................................................</a:t>
            </a:r>
            <a:endParaRPr lang="ar-SA" sz="2400" b="1" dirty="0"/>
          </a:p>
        </p:txBody>
      </p:sp>
      <p:sp>
        <p:nvSpPr>
          <p:cNvPr id="4" name="مستطيل مستدير الزوايا 3"/>
          <p:cNvSpPr/>
          <p:nvPr/>
        </p:nvSpPr>
        <p:spPr>
          <a:xfrm>
            <a:off x="4500562" y="785794"/>
            <a:ext cx="4143404" cy="5143536"/>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ما أشد الازدحام اليوم في الحديقة!فهذا يوم من أيام الربيع الساحر،اعتدل فيه الجوّ وطاب فيه الهواء،واكتسب أرضها عشباً أخضر كثيفاً.وأرسلت أزهارها الصفراء والبيضاء روائح طيبة،فاح شذاها وملأ الأرجاء،فابتهجت النفوس كما ابتهجت الطيور طرباً،فغردت البلابل وزقزقت العصافير....إلخ</a:t>
            </a:r>
            <a:endParaRPr lang="ar-SA" sz="2400" b="1" dirty="0"/>
          </a:p>
        </p:txBody>
      </p:sp>
      <p:sp>
        <p:nvSpPr>
          <p:cNvPr id="5" name="موجة 4"/>
          <p:cNvSpPr/>
          <p:nvPr/>
        </p:nvSpPr>
        <p:spPr>
          <a:xfrm>
            <a:off x="1285852" y="500042"/>
            <a:ext cx="2571768" cy="785818"/>
          </a:xfrm>
          <a:prstGeom prst="wave">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solidFill>
                  <a:schemeClr val="tx1"/>
                </a:solidFill>
              </a:rPr>
              <a:t>2- وصف مشهد</a:t>
            </a:r>
            <a:endParaRPr lang="ar-SA" sz="2400" b="1" dirty="0">
              <a:solidFill>
                <a:schemeClr val="tx1"/>
              </a:solidFill>
            </a:endParaRPr>
          </a:p>
        </p:txBody>
      </p:sp>
      <p:sp>
        <p:nvSpPr>
          <p:cNvPr id="6" name="مربع نص 5"/>
          <p:cNvSpPr txBox="1"/>
          <p:nvPr/>
        </p:nvSpPr>
        <p:spPr>
          <a:xfrm>
            <a:off x="500034" y="2344159"/>
            <a:ext cx="1643074" cy="584775"/>
          </a:xfrm>
          <a:prstGeom prst="rect">
            <a:avLst/>
          </a:prstGeom>
          <a:noFill/>
        </p:spPr>
        <p:txBody>
          <a:bodyPr wrap="square" rtlCol="1">
            <a:spAutoFit/>
          </a:bodyPr>
          <a:lstStyle/>
          <a:p>
            <a:pPr algn="ctr"/>
            <a:r>
              <a:rPr lang="ar-SA" sz="3200" b="1" dirty="0" smtClean="0">
                <a:solidFill>
                  <a:srgbClr val="C00000"/>
                </a:solidFill>
              </a:rPr>
              <a:t>فاح شذاها</a:t>
            </a:r>
            <a:endParaRPr lang="ar-SA" b="1" dirty="0">
              <a:solidFill>
                <a:srgbClr val="C00000"/>
              </a:solidFill>
            </a:endParaRPr>
          </a:p>
        </p:txBody>
      </p:sp>
      <p:sp>
        <p:nvSpPr>
          <p:cNvPr id="7" name="مربع نص 6"/>
          <p:cNvSpPr txBox="1"/>
          <p:nvPr/>
        </p:nvSpPr>
        <p:spPr>
          <a:xfrm>
            <a:off x="1571604" y="3058539"/>
            <a:ext cx="2500330" cy="584775"/>
          </a:xfrm>
          <a:prstGeom prst="rect">
            <a:avLst/>
          </a:prstGeom>
          <a:noFill/>
        </p:spPr>
        <p:txBody>
          <a:bodyPr wrap="square" rtlCol="1">
            <a:spAutoFit/>
          </a:bodyPr>
          <a:lstStyle/>
          <a:p>
            <a:pPr algn="ctr"/>
            <a:r>
              <a:rPr lang="ar-SA" sz="3200" b="1" dirty="0" smtClean="0">
                <a:solidFill>
                  <a:srgbClr val="C00000"/>
                </a:solidFill>
              </a:rPr>
              <a:t>طاب فيه الهواء</a:t>
            </a:r>
            <a:endParaRPr lang="ar-SA" b="1" dirty="0">
              <a:solidFill>
                <a:srgbClr val="C00000"/>
              </a:solidFill>
            </a:endParaRPr>
          </a:p>
        </p:txBody>
      </p:sp>
      <p:sp>
        <p:nvSpPr>
          <p:cNvPr id="8" name="مربع نص 7"/>
          <p:cNvSpPr txBox="1"/>
          <p:nvPr/>
        </p:nvSpPr>
        <p:spPr>
          <a:xfrm>
            <a:off x="928662" y="3844357"/>
            <a:ext cx="3429024" cy="954107"/>
          </a:xfrm>
          <a:prstGeom prst="rect">
            <a:avLst/>
          </a:prstGeom>
          <a:noFill/>
        </p:spPr>
        <p:txBody>
          <a:bodyPr wrap="square" rtlCol="1">
            <a:spAutoFit/>
          </a:bodyPr>
          <a:lstStyle/>
          <a:p>
            <a:pPr algn="ctr"/>
            <a:r>
              <a:rPr lang="ar-SA" sz="2800" b="1" dirty="0" smtClean="0">
                <a:solidFill>
                  <a:srgbClr val="C00000"/>
                </a:solidFill>
              </a:rPr>
              <a:t>الازدحام في الحديقة،الأزهار البيضاء والصفراء</a:t>
            </a:r>
            <a:endParaRPr lang="ar-SA" sz="16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ستطيل مستدير الزوايا 2"/>
          <p:cNvSpPr/>
          <p:nvPr/>
        </p:nvSpPr>
        <p:spPr>
          <a:xfrm>
            <a:off x="500034" y="785794"/>
            <a:ext cx="4143404" cy="5143536"/>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r>
              <a:rPr lang="ar-SA" sz="2400" b="1" dirty="0" smtClean="0">
                <a:solidFill>
                  <a:srgbClr val="00602B"/>
                </a:solidFill>
              </a:rPr>
              <a:t>الشكل/الهيئة:</a:t>
            </a:r>
            <a:r>
              <a:rPr lang="ar-SA" sz="2400" b="1" dirty="0" smtClean="0">
                <a:solidFill>
                  <a:schemeClr val="tx1"/>
                </a:solidFill>
              </a:rPr>
              <a:t>جميل الوجه</a:t>
            </a:r>
          </a:p>
          <a:p>
            <a:r>
              <a:rPr lang="ar-SA" sz="2400" b="1" dirty="0" smtClean="0">
                <a:solidFill>
                  <a:schemeClr val="tx1"/>
                </a:solidFill>
              </a:rPr>
              <a:t>....................................................................................</a:t>
            </a:r>
          </a:p>
          <a:p>
            <a:r>
              <a:rPr lang="ar-SA" sz="2400" b="1" dirty="0" smtClean="0">
                <a:solidFill>
                  <a:schemeClr val="tx1"/>
                </a:solidFill>
              </a:rPr>
              <a:t>..........................................</a:t>
            </a:r>
          </a:p>
          <a:p>
            <a:r>
              <a:rPr lang="ar-SA" sz="2400" b="1" dirty="0" smtClean="0">
                <a:solidFill>
                  <a:srgbClr val="00602B"/>
                </a:solidFill>
              </a:rPr>
              <a:t>الحالة النفسية:</a:t>
            </a:r>
            <a:r>
              <a:rPr lang="ar-SA" sz="2400" b="1" dirty="0" smtClean="0">
                <a:solidFill>
                  <a:schemeClr val="tx1"/>
                </a:solidFill>
              </a:rPr>
              <a:t>تحبه النفس،</a:t>
            </a:r>
            <a:endParaRPr lang="ar-SA" sz="2400" b="1" dirty="0" smtClean="0">
              <a:solidFill>
                <a:srgbClr val="00602B"/>
              </a:solidFill>
            </a:endParaRPr>
          </a:p>
          <a:p>
            <a:r>
              <a:rPr lang="ar-SA" sz="2400" b="1" dirty="0" smtClean="0"/>
              <a:t>....................................................................................</a:t>
            </a:r>
            <a:endParaRPr lang="ar-SA" sz="2400" b="1" dirty="0"/>
          </a:p>
        </p:txBody>
      </p:sp>
      <p:sp>
        <p:nvSpPr>
          <p:cNvPr id="4" name="مستطيل مستدير الزوايا 3"/>
          <p:cNvSpPr/>
          <p:nvPr/>
        </p:nvSpPr>
        <p:spPr>
          <a:xfrm>
            <a:off x="4500562" y="785794"/>
            <a:ext cx="4143404" cy="5143536"/>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كان غض الشباب،معتدل الخلق،جميل الوجه،وكان عذب الصوت،حلو الحديث،لا تكاد تقع عليه العين،حتى تحبه النفس،ولا يكاد صوته يقع في الأذن حتى يميل إليه القلب.كان حسن الزيّ،يهتم بملابسه وشكله.</a:t>
            </a:r>
          </a:p>
          <a:p>
            <a:pPr algn="ctr"/>
            <a:r>
              <a:rPr lang="ar-SA" sz="2400" b="1" dirty="0" smtClean="0"/>
              <a:t>كان طيب الرائحة،لا يمر بمجلس إلا قال القوم:هذا مصعب بن عمير قادماً.وكان أبواه يحبانه....</a:t>
            </a:r>
            <a:endParaRPr lang="ar-SA" sz="2400" b="1" dirty="0"/>
          </a:p>
        </p:txBody>
      </p:sp>
      <p:sp>
        <p:nvSpPr>
          <p:cNvPr id="5" name="موجة 4"/>
          <p:cNvSpPr/>
          <p:nvPr/>
        </p:nvSpPr>
        <p:spPr>
          <a:xfrm>
            <a:off x="1285852" y="500042"/>
            <a:ext cx="2571768" cy="785818"/>
          </a:xfrm>
          <a:prstGeom prst="wave">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solidFill>
                  <a:schemeClr val="tx1"/>
                </a:solidFill>
              </a:rPr>
              <a:t>3- وصف شخصية</a:t>
            </a:r>
            <a:endParaRPr lang="ar-SA" sz="2400" b="1" dirty="0">
              <a:solidFill>
                <a:schemeClr val="tx1"/>
              </a:solidFill>
            </a:endParaRPr>
          </a:p>
        </p:txBody>
      </p:sp>
      <p:sp>
        <p:nvSpPr>
          <p:cNvPr id="6" name="مربع نص 5"/>
          <p:cNvSpPr txBox="1"/>
          <p:nvPr/>
        </p:nvSpPr>
        <p:spPr>
          <a:xfrm>
            <a:off x="571472" y="2357430"/>
            <a:ext cx="3929090" cy="1200329"/>
          </a:xfrm>
          <a:prstGeom prst="rect">
            <a:avLst/>
          </a:prstGeom>
          <a:noFill/>
        </p:spPr>
        <p:txBody>
          <a:bodyPr wrap="square" rtlCol="1">
            <a:spAutoFit/>
          </a:bodyPr>
          <a:lstStyle/>
          <a:p>
            <a:pPr algn="ctr"/>
            <a:r>
              <a:rPr lang="ar-SA" sz="2400" b="1" dirty="0" smtClean="0">
                <a:solidFill>
                  <a:srgbClr val="C00000"/>
                </a:solidFill>
              </a:rPr>
              <a:t>غض الشباب عذب الصوت،حلو الحديث طيب الرائحة،صوته يقع في الأذن</a:t>
            </a:r>
            <a:endParaRPr lang="ar-SA" sz="1400" b="1" dirty="0">
              <a:solidFill>
                <a:srgbClr val="C00000"/>
              </a:solidFill>
            </a:endParaRPr>
          </a:p>
        </p:txBody>
      </p:sp>
      <p:sp>
        <p:nvSpPr>
          <p:cNvPr id="7" name="مربع نص 6"/>
          <p:cNvSpPr txBox="1"/>
          <p:nvPr/>
        </p:nvSpPr>
        <p:spPr>
          <a:xfrm>
            <a:off x="571472" y="3786190"/>
            <a:ext cx="3929090" cy="954107"/>
          </a:xfrm>
          <a:prstGeom prst="rect">
            <a:avLst/>
          </a:prstGeom>
          <a:noFill/>
        </p:spPr>
        <p:txBody>
          <a:bodyPr wrap="square" rtlCol="1">
            <a:spAutoFit/>
          </a:bodyPr>
          <a:lstStyle/>
          <a:p>
            <a:pPr algn="ctr"/>
            <a:r>
              <a:rPr lang="ar-SA" sz="2800" b="1" dirty="0" smtClean="0">
                <a:solidFill>
                  <a:srgbClr val="C00000"/>
                </a:solidFill>
              </a:rPr>
              <a:t>حسن الزي يميل إليه القلب،يحبانه أبواه</a:t>
            </a:r>
            <a:endParaRPr lang="ar-SA" sz="16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زاوية مطوية 2"/>
          <p:cNvSpPr/>
          <p:nvPr/>
        </p:nvSpPr>
        <p:spPr>
          <a:xfrm rot="593922">
            <a:off x="1576476" y="783033"/>
            <a:ext cx="6218898" cy="5581981"/>
          </a:xfrm>
          <a:prstGeom prst="foldedCorner">
            <a:avLst>
              <a:gd name="adj" fmla="val 22381"/>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sz="3200" b="1" u="sng" dirty="0" smtClean="0">
              <a:solidFill>
                <a:schemeClr val="tx1"/>
              </a:solidFill>
            </a:endParaRPr>
          </a:p>
          <a:p>
            <a:pPr algn="ctr"/>
            <a:endParaRPr lang="ar-SA" sz="3200" b="1" u="sng" dirty="0" smtClean="0">
              <a:solidFill>
                <a:schemeClr val="tx1"/>
              </a:solidFill>
            </a:endParaRPr>
          </a:p>
          <a:p>
            <a:pPr algn="ctr"/>
            <a:endParaRPr lang="ar-SA" sz="3600" b="1" u="sng" dirty="0" smtClean="0">
              <a:solidFill>
                <a:schemeClr val="tx1"/>
              </a:solidFill>
            </a:endParaRPr>
          </a:p>
          <a:p>
            <a:pPr algn="ctr"/>
            <a:r>
              <a:rPr lang="ar-SA" sz="3600" b="1" u="sng" dirty="0" smtClean="0">
                <a:solidFill>
                  <a:schemeClr val="tx1"/>
                </a:solidFill>
              </a:rPr>
              <a:t>عند وصف الشخصية:</a:t>
            </a:r>
            <a:r>
              <a:rPr lang="ar-SA" b="1" u="sng" dirty="0" smtClean="0">
                <a:solidFill>
                  <a:schemeClr val="tx1"/>
                </a:solidFill>
              </a:rPr>
              <a:t>يستحسن الإحاطة بجوانبها الثلاثة معاً</a:t>
            </a:r>
            <a:endParaRPr lang="ar-SA" sz="3600" b="1" u="sng" dirty="0" smtClean="0">
              <a:solidFill>
                <a:schemeClr val="tx1"/>
              </a:solidFill>
            </a:endParaRPr>
          </a:p>
          <a:p>
            <a:pPr algn="ctr"/>
            <a:r>
              <a:rPr lang="ar-SA" sz="3200" b="1" dirty="0" smtClean="0">
                <a:solidFill>
                  <a:schemeClr val="tx1"/>
                </a:solidFill>
                <a:effectLst>
                  <a:glow rad="139700">
                    <a:schemeClr val="accent5">
                      <a:satMod val="175000"/>
                      <a:alpha val="40000"/>
                    </a:schemeClr>
                  </a:glow>
                </a:effectLst>
              </a:rPr>
              <a:t>1- معلومات تعريفية:</a:t>
            </a:r>
          </a:p>
          <a:p>
            <a:pPr algn="ctr"/>
            <a:r>
              <a:rPr lang="ar-SA" sz="2800" b="1" dirty="0" smtClean="0">
                <a:solidFill>
                  <a:schemeClr val="tx1"/>
                </a:solidFill>
              </a:rPr>
              <a:t>(الاسم،المكان،الحالة،الظروف،العلاقات)</a:t>
            </a:r>
            <a:endParaRPr lang="ar-SA" sz="3600" b="1" dirty="0" smtClean="0">
              <a:solidFill>
                <a:schemeClr val="tx1"/>
              </a:solidFill>
            </a:endParaRPr>
          </a:p>
          <a:p>
            <a:pPr algn="ctr"/>
            <a:r>
              <a:rPr lang="ar-SA" sz="3200" b="1" dirty="0" smtClean="0">
                <a:solidFill>
                  <a:schemeClr val="tx1"/>
                </a:solidFill>
                <a:effectLst>
                  <a:glow rad="139700">
                    <a:schemeClr val="accent5">
                      <a:satMod val="175000"/>
                      <a:alpha val="40000"/>
                    </a:schemeClr>
                  </a:glow>
                </a:effectLst>
              </a:rPr>
              <a:t>2- الشكل والهيئة:</a:t>
            </a:r>
          </a:p>
          <a:p>
            <a:pPr algn="ctr"/>
            <a:r>
              <a:rPr lang="ar-SA" sz="2800" b="1" dirty="0" smtClean="0">
                <a:solidFill>
                  <a:schemeClr val="tx1"/>
                </a:solidFill>
              </a:rPr>
              <a:t>(أجزاء الجسم،الملبس،الحركة،الحديث)</a:t>
            </a:r>
          </a:p>
          <a:p>
            <a:pPr algn="ctr"/>
            <a:r>
              <a:rPr lang="ar-SA" sz="3200" b="1" dirty="0" smtClean="0">
                <a:solidFill>
                  <a:schemeClr val="tx1"/>
                </a:solidFill>
                <a:effectLst>
                  <a:glow rad="139700">
                    <a:schemeClr val="accent5">
                      <a:satMod val="175000"/>
                      <a:alpha val="40000"/>
                    </a:schemeClr>
                  </a:glow>
                </a:effectLst>
              </a:rPr>
              <a:t>3- الجانب النفسي:</a:t>
            </a:r>
          </a:p>
          <a:p>
            <a:pPr algn="ctr"/>
            <a:r>
              <a:rPr lang="ar-SA" sz="2800" b="1" dirty="0" smtClean="0">
                <a:solidFill>
                  <a:schemeClr val="tx1"/>
                </a:solidFill>
              </a:rPr>
              <a:t>(الطبائع،التصرفات،الأفكار،الرغبات،العواطف)</a:t>
            </a:r>
          </a:p>
          <a:p>
            <a:pPr algn="ctr"/>
            <a:r>
              <a:rPr lang="ar-SA" sz="3200" b="1" dirty="0" smtClean="0">
                <a:solidFill>
                  <a:schemeClr val="tx1"/>
                </a:solidFill>
              </a:rPr>
              <a:t>*******</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زاوية مطوية 2"/>
          <p:cNvSpPr/>
          <p:nvPr/>
        </p:nvSpPr>
        <p:spPr>
          <a:xfrm rot="593922">
            <a:off x="1576476" y="783033"/>
            <a:ext cx="6218898" cy="5581981"/>
          </a:xfrm>
          <a:prstGeom prst="foldedCorner">
            <a:avLst>
              <a:gd name="adj" fmla="val 22381"/>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sz="3200" b="1" u="sng" dirty="0" smtClean="0">
              <a:solidFill>
                <a:schemeClr val="tx1"/>
              </a:solidFill>
            </a:endParaRPr>
          </a:p>
          <a:p>
            <a:pPr algn="ctr"/>
            <a:endParaRPr lang="ar-SA" sz="3200" b="1" u="sng" dirty="0" smtClean="0">
              <a:solidFill>
                <a:schemeClr val="tx1"/>
              </a:solidFill>
            </a:endParaRPr>
          </a:p>
          <a:p>
            <a:pPr algn="ctr"/>
            <a:endParaRPr lang="ar-SA" sz="3600" b="1" u="sng" dirty="0" smtClean="0">
              <a:solidFill>
                <a:schemeClr val="tx1"/>
              </a:solidFill>
            </a:endParaRPr>
          </a:p>
          <a:p>
            <a:pPr algn="ctr"/>
            <a:r>
              <a:rPr lang="ar-SA" sz="3600" b="1" u="sng" dirty="0" smtClean="0">
                <a:solidFill>
                  <a:schemeClr val="tx1"/>
                </a:solidFill>
              </a:rPr>
              <a:t>عند وصف الحادثة نعتمد على:</a:t>
            </a:r>
          </a:p>
          <a:p>
            <a:pPr algn="ctr">
              <a:buFontTx/>
              <a:buChar char="-"/>
            </a:pPr>
            <a:r>
              <a:rPr lang="ar-SA" sz="3600" b="1" dirty="0" smtClean="0">
                <a:solidFill>
                  <a:schemeClr val="tx1"/>
                </a:solidFill>
              </a:rPr>
              <a:t>الوصف الحسي</a:t>
            </a:r>
          </a:p>
          <a:p>
            <a:pPr algn="ctr">
              <a:buFontTx/>
              <a:buChar char="-"/>
            </a:pPr>
            <a:r>
              <a:rPr lang="ar-SA" sz="3600" b="1" dirty="0" smtClean="0">
                <a:solidFill>
                  <a:schemeClr val="tx1"/>
                </a:solidFill>
              </a:rPr>
              <a:t>الوصف الوجداني</a:t>
            </a:r>
          </a:p>
          <a:p>
            <a:pPr algn="ctr"/>
            <a:r>
              <a:rPr lang="ar-SA" sz="3200" b="1" dirty="0" smtClean="0">
                <a:solidFill>
                  <a:schemeClr val="tx1"/>
                </a:solidFill>
              </a:rPr>
              <a:t>*******</a:t>
            </a:r>
          </a:p>
          <a:p>
            <a:pPr algn="ctr"/>
            <a:r>
              <a:rPr lang="ar-SA" sz="3600" b="1" u="sng" dirty="0" smtClean="0">
                <a:solidFill>
                  <a:schemeClr val="tx1"/>
                </a:solidFill>
              </a:rPr>
              <a:t>عند وصف المشهد نعتمد على:</a:t>
            </a:r>
          </a:p>
          <a:p>
            <a:pPr algn="ctr">
              <a:buFontTx/>
              <a:buChar char="-"/>
            </a:pPr>
            <a:r>
              <a:rPr lang="ar-SA" sz="3200" b="1" dirty="0" smtClean="0">
                <a:solidFill>
                  <a:schemeClr val="tx1"/>
                </a:solidFill>
              </a:rPr>
              <a:t>التصوير الحسي(الحواس الخمسة)</a:t>
            </a:r>
          </a:p>
          <a:p>
            <a:pPr algn="ctr">
              <a:buFontTx/>
              <a:buChar char="-"/>
            </a:pPr>
            <a:r>
              <a:rPr lang="ar-SA" sz="3200" b="1" dirty="0" smtClean="0">
                <a:solidFill>
                  <a:schemeClr val="tx1"/>
                </a:solidFill>
              </a:rPr>
              <a:t>وصف الشاعر والأحاسيس</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er\My Documents\My Pictures\jh.bmp"/>
          <p:cNvPicPr>
            <a:picLocks noChangeAspect="1" noChangeArrowheads="1"/>
          </p:cNvPicPr>
          <p:nvPr/>
        </p:nvPicPr>
        <p:blipFill>
          <a:blip r:embed="rId2">
            <a:lum bright="10000" contrast="-40000"/>
          </a:blip>
          <a:srcRect l="2077" t="2973" r="6677" b="6692"/>
          <a:stretch>
            <a:fillRect/>
          </a:stretch>
        </p:blipFill>
        <p:spPr bwMode="auto">
          <a:xfrm>
            <a:off x="0" y="0"/>
            <a:ext cx="9144000" cy="6858000"/>
          </a:xfrm>
          <a:prstGeom prst="rect">
            <a:avLst/>
          </a:prstGeom>
          <a:noFill/>
        </p:spPr>
      </p:pic>
      <p:sp>
        <p:nvSpPr>
          <p:cNvPr id="3" name="مربع نص 2"/>
          <p:cNvSpPr txBox="1"/>
          <p:nvPr/>
        </p:nvSpPr>
        <p:spPr>
          <a:xfrm>
            <a:off x="500034" y="188877"/>
            <a:ext cx="7786742" cy="954107"/>
          </a:xfrm>
          <a:prstGeom prst="rect">
            <a:avLst/>
          </a:prstGeom>
          <a:noFill/>
        </p:spPr>
        <p:txBody>
          <a:bodyPr wrap="square" rtlCol="1">
            <a:spAutoFit/>
          </a:bodyPr>
          <a:lstStyle/>
          <a:p>
            <a:pPr algn="ctr"/>
            <a:r>
              <a:rPr lang="ar-SA" sz="2800" b="1" dirty="0" smtClean="0">
                <a:solidFill>
                  <a:schemeClr val="tx2">
                    <a:lumMod val="50000"/>
                  </a:schemeClr>
                </a:solidFill>
                <a:effectLst>
                  <a:glow rad="228600">
                    <a:schemeClr val="accent3">
                      <a:satMod val="175000"/>
                      <a:alpha val="40000"/>
                    </a:schemeClr>
                  </a:glow>
                </a:effectLst>
              </a:rPr>
              <a:t>2)أتأمل المقطع التالي،ثم أحدد نوع الوصف المعتمد فيه،وأحلله إلى عناصره في مخطط من عندي:</a:t>
            </a:r>
            <a:endParaRPr lang="ar-SA" sz="2800" b="1" dirty="0">
              <a:solidFill>
                <a:schemeClr val="tx2">
                  <a:lumMod val="50000"/>
                </a:schemeClr>
              </a:solidFill>
              <a:effectLst>
                <a:glow rad="228600">
                  <a:schemeClr val="accent3">
                    <a:satMod val="175000"/>
                    <a:alpha val="40000"/>
                  </a:schemeClr>
                </a:glow>
              </a:effectLst>
            </a:endParaRPr>
          </a:p>
        </p:txBody>
      </p:sp>
      <p:sp>
        <p:nvSpPr>
          <p:cNvPr id="4" name="مخطط انسيابي: مستند 3"/>
          <p:cNvSpPr/>
          <p:nvPr/>
        </p:nvSpPr>
        <p:spPr>
          <a:xfrm>
            <a:off x="571472" y="1285860"/>
            <a:ext cx="8143932" cy="5000660"/>
          </a:xfrm>
          <a:prstGeom prst="flowChartDocument">
            <a:avLst/>
          </a:prstGeom>
          <a:no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200" b="1" dirty="0" smtClean="0">
              <a:solidFill>
                <a:schemeClr val="tx1"/>
              </a:solidFill>
            </a:endParaRPr>
          </a:p>
          <a:p>
            <a:pPr algn="ctr"/>
            <a:r>
              <a:rPr lang="ar-SA" sz="2900" b="1" dirty="0" smtClean="0">
                <a:solidFill>
                  <a:schemeClr val="tx1"/>
                </a:solidFill>
              </a:rPr>
              <a:t>كان لي صديق عشق الأدب وتعلم كتابة القصص وحفيت قدماه ليجد مكاناً في صحيفة ينشر فيها قصته،فإذا أبواب الصمت كانت مقفلة في وجهه.باب واحد وجده مفتوحاً وهو باب مطعم فعمل نادلاً.</a:t>
            </a:r>
          </a:p>
          <a:p>
            <a:pPr algn="ctr"/>
            <a:r>
              <a:rPr lang="ar-SA" sz="2900" b="1" dirty="0" smtClean="0">
                <a:solidFill>
                  <a:schemeClr val="tx1"/>
                </a:solidFill>
              </a:rPr>
              <a:t>كان يحمل الصحون في الليل حباً في الكتابة.واستمر يكتب في وقت فراغه.وتقدم بقصته الأولى لمحطة إذاعية رغبة النشر فلم تقبل.ولم ييأس.تقدم بالقصة الثانية،ثم الثالثة،ثم الرابعة،ثم الخامسة،ثم السادسة عسى أن تجد قبولاً!وبعد تسعة شهور قبلت المحطة الإذاعية قصة منه.وأصبح اسمه يتردد كقاص في الإذاعة،وتحقق له ما يريد.  </a:t>
            </a:r>
            <a:endParaRPr lang="ar-SA" sz="29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1635</TotalTime>
  <Words>7333</Words>
  <Application>Microsoft Office PowerPoint</Application>
  <PresentationFormat>عرض على الشاشة (3:4)‏</PresentationFormat>
  <Paragraphs>1409</Paragraphs>
  <Slides>116</Slides>
  <Notes>1</Notes>
  <HiddenSlides>0</HiddenSlides>
  <MMClips>0</MMClips>
  <ScaleCrop>false</ScaleCrop>
  <HeadingPairs>
    <vt:vector size="4" baseType="variant">
      <vt:variant>
        <vt:lpstr>سمة</vt:lpstr>
      </vt:variant>
      <vt:variant>
        <vt:i4>1</vt:i4>
      </vt:variant>
      <vt:variant>
        <vt:lpstr>عناوين الشرائح</vt:lpstr>
      </vt:variant>
      <vt:variant>
        <vt:i4>116</vt:i4>
      </vt:variant>
    </vt:vector>
  </HeadingPairs>
  <TitlesOfParts>
    <vt:vector size="117"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lpstr>الشريحة 75</vt:lpstr>
      <vt:lpstr>الشريحة 76</vt:lpstr>
      <vt:lpstr>الشريحة 77</vt:lpstr>
      <vt:lpstr>الشريحة 78</vt:lpstr>
      <vt:lpstr>الشريحة 79</vt:lpstr>
      <vt:lpstr>الشريحة 80</vt:lpstr>
      <vt:lpstr>الشريحة 81</vt:lpstr>
      <vt:lpstr>الشريحة 82</vt:lpstr>
      <vt:lpstr>الشريحة 83</vt:lpstr>
      <vt:lpstr>الشريحة 84</vt:lpstr>
      <vt:lpstr>الشريحة 85</vt:lpstr>
      <vt:lpstr>الشريحة 86</vt:lpstr>
      <vt:lpstr>الشريحة 87</vt:lpstr>
      <vt:lpstr>الشريحة 88</vt:lpstr>
      <vt:lpstr>الشريحة 89</vt:lpstr>
      <vt:lpstr>الشريحة 90</vt:lpstr>
      <vt:lpstr>الشريحة 91</vt:lpstr>
      <vt:lpstr>الشريحة 92</vt:lpstr>
      <vt:lpstr>الشريحة 93</vt:lpstr>
      <vt:lpstr>الشريحة 94</vt:lpstr>
      <vt:lpstr>الشريحة 95</vt:lpstr>
      <vt:lpstr>الشريحة 96</vt:lpstr>
      <vt:lpstr>الشريحة 97</vt:lpstr>
      <vt:lpstr>الشريحة 98</vt:lpstr>
      <vt:lpstr>الشريحة 99</vt:lpstr>
      <vt:lpstr>الشريحة 100</vt:lpstr>
      <vt:lpstr>الشريحة 101</vt:lpstr>
      <vt:lpstr>الشريحة 102</vt:lpstr>
      <vt:lpstr>الشريحة 103</vt:lpstr>
      <vt:lpstr>الشريحة 104</vt:lpstr>
      <vt:lpstr>الشريحة 105</vt:lpstr>
      <vt:lpstr>الشريحة 106</vt:lpstr>
      <vt:lpstr>الشريحة 107</vt:lpstr>
      <vt:lpstr>الشريحة 108</vt:lpstr>
      <vt:lpstr>الشريحة 109</vt:lpstr>
      <vt:lpstr>الشريحة 110</vt:lpstr>
      <vt:lpstr>الشريحة 111</vt:lpstr>
      <vt:lpstr>الشريحة 112</vt:lpstr>
      <vt:lpstr>الشريحة 113</vt:lpstr>
      <vt:lpstr>الشريحة 114</vt:lpstr>
      <vt:lpstr>الشريحة 115</vt:lpstr>
      <vt:lpstr>الشريحة 116</vt:lpstr>
    </vt:vector>
  </TitlesOfParts>
  <Company>makkah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abonoaf</dc:creator>
  <cp:lastModifiedBy>ABUMADA</cp:lastModifiedBy>
  <cp:revision>203</cp:revision>
  <dcterms:created xsi:type="dcterms:W3CDTF">2010-01-18T23:42:15Z</dcterms:created>
  <dcterms:modified xsi:type="dcterms:W3CDTF">2010-02-17T00:56:37Z</dcterms:modified>
</cp:coreProperties>
</file>