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256" r:id="rId4"/>
    <p:sldId id="319" r:id="rId5"/>
    <p:sldId id="331" r:id="rId6"/>
    <p:sldId id="332" r:id="rId7"/>
    <p:sldId id="333" r:id="rId8"/>
    <p:sldId id="334" r:id="rId9"/>
    <p:sldId id="335" r:id="rId10"/>
    <p:sldId id="336" r:id="rId11"/>
    <p:sldId id="321" r:id="rId12"/>
    <p:sldId id="337" r:id="rId13"/>
    <p:sldId id="338" r:id="rId14"/>
    <p:sldId id="340" r:id="rId15"/>
    <p:sldId id="339" r:id="rId16"/>
    <p:sldId id="342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-72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صِلَةُ الرَّحِمِ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أُحَاكِي </a:t>
              </a:r>
              <a:r>
                <a:rPr lang="ar-SY" b="1" dirty="0"/>
                <a:t>الْمِثَالَ الْأَوَّلَ </a:t>
              </a:r>
              <a:r>
                <a:rPr lang="ar-SY" b="1" dirty="0" smtClean="0"/>
                <a:t>بِاستِخْدَامِ أُسلُوبِ </a:t>
              </a:r>
              <a:r>
                <a:rPr lang="ar-SY" b="1" dirty="0"/>
                <a:t>الدُّعَاءِ: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180" name="Group 43">
            <a:extLst>
              <a:ext uri="{FF2B5EF4-FFF2-40B4-BE49-F238E27FC236}">
                <a16:creationId xmlns=""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819312" y="3368810"/>
            <a:ext cx="1349827" cy="2091875"/>
            <a:chOff x="673500" y="1740804"/>
            <a:chExt cx="1349827" cy="2091875"/>
          </a:xfrm>
        </p:grpSpPr>
        <p:sp>
          <p:nvSpPr>
            <p:cNvPr id="181" name="Rectangle: Rounded Corners 7">
              <a:extLst>
                <a:ext uri="{FF2B5EF4-FFF2-40B4-BE49-F238E27FC236}">
                  <a16:creationId xmlns=""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8">
              <a:extLst>
                <a:ext uri="{FF2B5EF4-FFF2-40B4-BE49-F238E27FC236}">
                  <a16:creationId xmlns=""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اللَّهُمَّ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وَفِّقَنِي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83" name="Freeform: Shape 6">
            <a:extLst>
              <a:ext uri="{FF2B5EF4-FFF2-40B4-BE49-F238E27FC236}">
                <a16:creationId xmlns=""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65239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9">
            <a:extLst>
              <a:ext uri="{FF2B5EF4-FFF2-40B4-BE49-F238E27FC236}">
                <a16:creationId xmlns="" xmlns:a16="http://schemas.microsoft.com/office/drawing/2014/main" id="{EE5F8F42-327D-4AF1-BEC1-8435B9BD4115}"/>
              </a:ext>
            </a:extLst>
          </p:cNvPr>
          <p:cNvSpPr txBox="1"/>
          <p:nvPr/>
        </p:nvSpPr>
        <p:spPr>
          <a:xfrm>
            <a:off x="124747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  <a:endParaRPr lang="en-US" sz="8000" dirty="0">
              <a:gradFill flip="none" rotWithShape="1">
                <a:gsLst>
                  <a:gs pos="0">
                    <a:srgbClr val="FF9900"/>
                  </a:gs>
                  <a:gs pos="68000">
                    <a:srgbClr val="CC3300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186" name="TextBox 12">
            <a:extLst>
              <a:ext uri="{FF2B5EF4-FFF2-40B4-BE49-F238E27FC236}">
                <a16:creationId xmlns="" xmlns:a16="http://schemas.microsoft.com/office/drawing/2014/main" id="{E0BECEF6-96B6-471A-8D35-AF75977B27CA}"/>
              </a:ext>
            </a:extLst>
          </p:cNvPr>
          <p:cNvSpPr txBox="1"/>
          <p:nvPr/>
        </p:nvSpPr>
        <p:spPr>
          <a:xfrm>
            <a:off x="652398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أَدْعُو اللهَ أَنْ يُوَفِّقَنِي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7" name="Group 44">
            <a:extLst>
              <a:ext uri="{FF2B5EF4-FFF2-40B4-BE49-F238E27FC236}">
                <a16:creationId xmlns=""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=""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=""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اللَّهُمَّ اِحْرِسْ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وَطَنِي</a:t>
              </a:r>
              <a:r>
                <a:rPr lang="en-US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=""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=""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365245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  <a:endParaRPr lang="en-US" sz="8000" dirty="0">
              <a:gradFill flip="none" rotWithShape="1">
                <a:gsLst>
                  <a:gs pos="0">
                    <a:srgbClr val="CC00CC"/>
                  </a:gs>
                  <a:gs pos="68000">
                    <a:srgbClr val="FF00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193" name="TextBox 20">
            <a:extLst>
              <a:ext uri="{FF2B5EF4-FFF2-40B4-BE49-F238E27FC236}">
                <a16:creationId xmlns="" xmlns:a16="http://schemas.microsoft.com/office/drawing/2014/main" id="{E2F3681D-BEEB-4604-85D5-BD7F30F28C1E}"/>
              </a:ext>
            </a:extLst>
          </p:cNvPr>
          <p:cNvSpPr txBox="1"/>
          <p:nvPr/>
        </p:nvSpPr>
        <p:spPr>
          <a:xfrm>
            <a:off x="3057373" y="5239276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أَدْعُو اللهَ أَنْ يَحْرُسَ وَطَنِي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=""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629262" y="336881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=""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=""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اللَّهُمَّ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اِحْفَظْ </a:t>
              </a:r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أُمِّي وَ أَبِي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=""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="" xmlns:a16="http://schemas.microsoft.com/office/drawing/2014/main" id="{1313A825-5BD2-4B11-A866-E1A440475789}"/>
              </a:ext>
            </a:extLst>
          </p:cNvPr>
          <p:cNvSpPr txBox="1"/>
          <p:nvPr/>
        </p:nvSpPr>
        <p:spPr>
          <a:xfrm>
            <a:off x="605742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  <a:endParaRPr lang="en-US" sz="8000" dirty="0">
              <a:gradFill flip="none" rotWithShape="1">
                <a:gsLst>
                  <a:gs pos="0">
                    <a:srgbClr val="00CCFF"/>
                  </a:gs>
                  <a:gs pos="68000">
                    <a:srgbClr val="0000CC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200" name="TextBox 27">
            <a:extLst>
              <a:ext uri="{FF2B5EF4-FFF2-40B4-BE49-F238E27FC236}">
                <a16:creationId xmlns="" xmlns:a16="http://schemas.microsoft.com/office/drawing/2014/main" id="{AC1078E0-C21B-4F84-A172-EC69285D55B7}"/>
              </a:ext>
            </a:extLst>
          </p:cNvPr>
          <p:cNvSpPr txBox="1"/>
          <p:nvPr/>
        </p:nvSpPr>
        <p:spPr>
          <a:xfrm>
            <a:off x="5462348" y="5239276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 smtClean="0"/>
              <a:t>أَدْعُو اللهَ أنَ يَحْفَظَ أُمِّي </a:t>
            </a:r>
            <a:r>
              <a:rPr lang="ar-SY" sz="1600" dirty="0"/>
              <a:t>وَ </a:t>
            </a:r>
            <a:r>
              <a:rPr lang="ar-SY" sz="1600" dirty="0" smtClean="0"/>
              <a:t>أَبِي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=""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8034237" y="3368810"/>
            <a:ext cx="1349827" cy="2091875"/>
            <a:chOff x="7888425" y="1740804"/>
            <a:chExt cx="1349827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=""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=""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991499" y="2177864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اللَّهُمَّ </a:t>
              </a:r>
              <a:r>
                <a:rPr lang="ar-SY" sz="1600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اشفِ أُمِّي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=""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="" xmlns:a16="http://schemas.microsoft.com/office/drawing/2014/main" id="{4AD3243F-4EFA-49FD-8006-37379AC9D6D5}"/>
              </a:ext>
            </a:extLst>
          </p:cNvPr>
          <p:cNvSpPr txBox="1"/>
          <p:nvPr/>
        </p:nvSpPr>
        <p:spPr>
          <a:xfrm>
            <a:off x="846240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  <a:endParaRPr lang="en-US" sz="8000" dirty="0">
              <a:gradFill flip="none" rotWithShape="1">
                <a:gsLst>
                  <a:gs pos="0">
                    <a:srgbClr val="00CC99"/>
                  </a:gs>
                  <a:gs pos="68000">
                    <a:srgbClr val="006666"/>
                  </a:gs>
                </a:gsLst>
                <a:lin ang="54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Oswald" panose="02000503000000000000" pitchFamily="2" charset="0"/>
            </a:endParaRPr>
          </a:p>
        </p:txBody>
      </p:sp>
      <p:sp>
        <p:nvSpPr>
          <p:cNvPr id="207" name="TextBox 34">
            <a:extLst>
              <a:ext uri="{FF2B5EF4-FFF2-40B4-BE49-F238E27FC236}">
                <a16:creationId xmlns="" xmlns:a16="http://schemas.microsoft.com/office/drawing/2014/main" id="{4D53248F-CBB5-4F66-BCB4-CA355B1C2A83}"/>
              </a:ext>
            </a:extLst>
          </p:cNvPr>
          <p:cNvSpPr txBox="1"/>
          <p:nvPr/>
        </p:nvSpPr>
        <p:spPr>
          <a:xfrm>
            <a:off x="786732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dirty="0" smtClean="0"/>
              <a:t>أَدْعُو </a:t>
            </a:r>
            <a:r>
              <a:rPr lang="ar-SY" sz="1600" dirty="0"/>
              <a:t>اللهَ </a:t>
            </a:r>
            <a:r>
              <a:rPr lang="ar-SY" sz="1600" dirty="0" smtClean="0"/>
              <a:t>أَنْ يَ</a:t>
            </a:r>
            <a:r>
              <a:rPr lang="ar-SY" sz="1600" dirty="0"/>
              <a:t>شفِيَ أُمِّي</a:t>
            </a:r>
            <a:r>
              <a:rPr lang="ar-SY" sz="1600" dirty="0" smtClean="0"/>
              <a:t>.</a:t>
            </a:r>
            <a:endParaRPr lang="en-US" sz="1600" dirty="0"/>
          </a:p>
        </p:txBody>
      </p:sp>
      <p:sp>
        <p:nvSpPr>
          <p:cNvPr id="58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612032" y="438783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84" grpId="0"/>
      <p:bldP spid="191" grpId="0"/>
      <p:bldP spid="198" grpId="0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أُكْمِلُ شَفَهِيًّا </a:t>
              </a:r>
              <a:r>
                <a:rPr lang="ar-SY" b="1" dirty="0"/>
                <a:t>بِمُحَاكَاةِ نُورَةَ، ثُمَّ </a:t>
              </a:r>
              <a:r>
                <a:rPr lang="ar-SY" b="1" dirty="0" smtClean="0"/>
                <a:t>أَكْتُبُ </a:t>
              </a:r>
              <a:r>
                <a:rPr lang="ar-SY" b="1" dirty="0"/>
                <a:t>الْجُمْلَةَ: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78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6398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إِنَّ </a:t>
              </a:r>
              <a:r>
                <a:rPr lang="ar-SY" sz="2000" b="1" dirty="0"/>
                <a:t>الْإِسلَامُ </a:t>
              </a:r>
              <a:r>
                <a:rPr lang="ar-SY" sz="2000" b="1" dirty="0" smtClean="0"/>
                <a:t>رَحْمَةُ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95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461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إِنَّ </a:t>
              </a:r>
              <a:r>
                <a:rPr lang="ar-SY" sz="2000" b="1" dirty="0" smtClean="0">
                  <a:latin typeface="Century Gothic" panose="020B0502020202020204" pitchFamily="34" charset="0"/>
                </a:rPr>
                <a:t>الرَّأْيُ جَمِيلُ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7" name="مجموعة 96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إِنَّ الصِّلَةَ </a:t>
              </a:r>
              <a:r>
                <a:rPr lang="ar-SY" sz="2000" b="1" dirty="0"/>
                <a:t>وَاجِبَةُ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17">
            <a:extLst>
              <a:ext uri="{FF2B5EF4-FFF2-40B4-BE49-F238E27FC236}">
                <a16:creationId xmlns:a16="http://schemas.microsoft.com/office/drawing/2014/main" xmlns="" id="{1CCA3FD4-4C1C-4525-AE8F-FE90ABF7E611}"/>
              </a:ext>
            </a:extLst>
          </p:cNvPr>
          <p:cNvSpPr txBox="1"/>
          <p:nvPr/>
        </p:nvSpPr>
        <p:spPr>
          <a:xfrm>
            <a:off x="7805307" y="2666707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/>
              <a:t>الصِّلَةُ </a:t>
            </a:r>
            <a:r>
              <a:rPr lang="ar-SY" b="1" dirty="0"/>
              <a:t>وَاجِبَةُ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xmlns="" id="{C72BD120-1237-412F-B5C8-FD3E5C55624C}"/>
              </a:ext>
            </a:extLst>
          </p:cNvPr>
          <p:cNvSpPr txBox="1"/>
          <p:nvPr/>
        </p:nvSpPr>
        <p:spPr>
          <a:xfrm>
            <a:off x="7828896" y="4154903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latin typeface="Century Gothic" panose="020B0502020202020204" pitchFamily="34" charset="0"/>
              </a:rPr>
              <a:t>الرَّأْيُ جَمِيلُ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xmlns="" id="{CB20D5B9-EF7F-4084-B913-E7D025B8A8C7}"/>
              </a:ext>
            </a:extLst>
          </p:cNvPr>
          <p:cNvSpPr txBox="1"/>
          <p:nvPr/>
        </p:nvSpPr>
        <p:spPr>
          <a:xfrm>
            <a:off x="7809846" y="5545616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/>
              <a:t>الْإِسلَامُ </a:t>
            </a:r>
            <a:r>
              <a:rPr lang="ar-SY" b="1" dirty="0"/>
              <a:t>رَحْمَةُ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1" name="Straight Arrow Connector 24">
            <a:extLst>
              <a:ext uri="{FF2B5EF4-FFF2-40B4-BE49-F238E27FC236}">
                <a16:creationId xmlns:a16="http://schemas.microsoft.com/office/drawing/2014/main" xmlns="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8705197" y="3056728"/>
            <a:ext cx="1066801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26">
            <a:extLst>
              <a:ext uri="{FF2B5EF4-FFF2-40B4-BE49-F238E27FC236}">
                <a16:creationId xmlns:a16="http://schemas.microsoft.com/office/drawing/2014/main" xmlns="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8705197" y="4543629"/>
            <a:ext cx="1066801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7">
            <a:extLst>
              <a:ext uri="{FF2B5EF4-FFF2-40B4-BE49-F238E27FC236}">
                <a16:creationId xmlns:a16="http://schemas.microsoft.com/office/drawing/2014/main" xmlns="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8705197" y="5976817"/>
            <a:ext cx="1066801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أَستَخْدِمُ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9178" y="4154903"/>
            <a:ext cx="1579436" cy="2609201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57" y="2014288"/>
            <a:ext cx="1369558" cy="25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7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119092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الْوَالِدَةُ تَعْطِفُ عَلَى الْأَبْنَاءِ.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1973809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111543" y="2029638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>
                <a:latin typeface="Century Gothic" panose="020B0502020202020204" pitchFamily="34" charset="0"/>
              </a:rPr>
              <a:t>الْوَالِدُ يَعْطِفُ عَلَى الْأَبْنَاءِ.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119092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الْجَدُّةُ تَحْكِي </a:t>
            </a:r>
            <a:r>
              <a:rPr lang="ar-SY" dirty="0"/>
              <a:t>حِكَايَاتٍ مُفِيدَةً.</a:t>
            </a:r>
            <a:endParaRPr lang="en-US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1973809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111543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الْجَدُّ يَحْكِي حِكَايَاتٍ مُفِيدَةً.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119092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الْخَالُةُ تُسَاعِدُ </a:t>
            </a:r>
            <a:r>
              <a:rPr lang="ar-SY" dirty="0"/>
              <a:t>الْأُسْرَةَ</a:t>
            </a:r>
            <a:r>
              <a:rPr lang="ar-SY" dirty="0" smtClean="0"/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1973809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14520" y="3503162"/>
            <a:ext cx="1937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الْخَالُ </a:t>
            </a:r>
            <a:r>
              <a:rPr lang="ar-SY" sz="1600" b="1" dirty="0" smtClean="0"/>
              <a:t>يُسَاعِدُ الْأُسْرَةَ</a:t>
            </a:r>
            <a:r>
              <a:rPr lang="ar-SY" sz="1600" b="1" dirty="0"/>
              <a:t>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:a16="http://schemas.microsoft.com/office/drawing/2014/main" xmlns="" id="{DEC0E9D5-4851-4A64-B579-3E313F77E6CD}"/>
              </a:ext>
            </a:extLst>
          </p:cNvPr>
          <p:cNvSpPr/>
          <p:nvPr/>
        </p:nvSpPr>
        <p:spPr>
          <a:xfrm>
            <a:off x="2119092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الْعَمُّةُ تُحْنُو </a:t>
            </a:r>
            <a:r>
              <a:rPr lang="ar-SY" dirty="0"/>
              <a:t>عَلَيْنَا.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:a16="http://schemas.microsoft.com/office/drawing/2014/main" xmlns="" id="{4F56FFD3-88CA-46BE-BB02-DEBF9C8C0249}"/>
              </a:ext>
            </a:extLst>
          </p:cNvPr>
          <p:cNvGrpSpPr/>
          <p:nvPr/>
        </p:nvGrpSpPr>
        <p:grpSpPr>
          <a:xfrm>
            <a:off x="1973809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:a16="http://schemas.microsoft.com/office/drawing/2014/main" xmlns="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xmlns="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:a16="http://schemas.microsoft.com/office/drawing/2014/main" xmlns="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xmlns="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xmlns="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:a16="http://schemas.microsoft.com/office/drawing/2014/main" xmlns="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:a16="http://schemas.microsoft.com/office/drawing/2014/main" xmlns="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:a16="http://schemas.microsoft.com/office/drawing/2014/main" xmlns="" id="{8130E3B4-678C-423E-AC90-39D260F45411}"/>
              </a:ext>
            </a:extLst>
          </p:cNvPr>
          <p:cNvSpPr txBox="1"/>
          <p:nvPr/>
        </p:nvSpPr>
        <p:spPr>
          <a:xfrm>
            <a:off x="111543" y="4249611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الْعَمُّ يَحْنُو </a:t>
            </a:r>
            <a:r>
              <a:rPr lang="ar-SY" sz="1600" b="1" dirty="0"/>
              <a:t>عَلَيْنَا.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أحُاكِي </a:t>
              </a:r>
              <a:r>
                <a:rPr lang="ar-SY" b="1" dirty="0"/>
                <a:t>الْمِثَالَيْنِ الْأَوَّلَيْنِ:</a:t>
              </a:r>
              <a:r>
                <a:rPr lang="ar-SY" b="1" dirty="0" smtClean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أَستَخْدِمُ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3670147" y="5313707"/>
            <a:ext cx="6305974" cy="1036307"/>
            <a:chOff x="320494" y="795384"/>
            <a:chExt cx="6305974" cy="1036307"/>
          </a:xfrm>
        </p:grpSpPr>
        <p:sp>
          <p:nvSpPr>
            <p:cNvPr id="165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فَوَّازُ يَعُوْدُ بِصِحْبَةِ أَبِيْهِ مِنَ المَدْرَسَةِ</a:t>
              </a:r>
              <a:endParaRPr lang="en-US" sz="2400" dirty="0"/>
            </a:p>
          </p:txBody>
        </p:sp>
        <p:grpSp>
          <p:nvGrpSpPr>
            <p:cNvPr id="168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71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578515" y="3141183"/>
              <a:ext cx="1148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800" b="1" dirty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فَوَّازُ</a:t>
              </a:r>
              <a:endParaRPr lang="en-US" sz="48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603597" y="2837737"/>
              <a:ext cx="1148656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أبَيِه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بِصِحْبَةِ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1149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</a:rPr>
                <a:t>يَعُودُ</a:t>
              </a:r>
              <a:endParaRPr lang="en-US" sz="32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9" y="3028202"/>
              <a:ext cx="2167137" cy="8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الْمَدْرَسَةِ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أُرَتِّبُ </a:t>
              </a:r>
              <a:r>
                <a:rPr lang="ar-SY" b="1" dirty="0"/>
                <a:t>الْكَلِمَاتِ؛ لِأُكَوِّنَ جُمَلً، ثُمَّ </a:t>
              </a:r>
              <a:r>
                <a:rPr lang="ar-SY" b="1" dirty="0" smtClean="0"/>
                <a:t>أَكْتُبُهَا </a:t>
              </a:r>
              <a:r>
                <a:rPr lang="ar-SY" b="1" dirty="0"/>
                <a:t>وَ </a:t>
              </a:r>
              <a:r>
                <a:rPr lang="ar-SY" b="1" dirty="0" smtClean="0"/>
                <a:t>أَقْرَأُهَا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أُعَبِّرُ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53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859689" y="3239602"/>
            <a:ext cx="1123712" cy="1049400"/>
            <a:chOff x="4657266" y="2132503"/>
            <a:chExt cx="3540235" cy="3306115"/>
          </a:xfrm>
        </p:grpSpPr>
        <p:sp>
          <p:nvSpPr>
            <p:cNvPr id="154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8" y="3028201"/>
              <a:ext cx="2167138" cy="1163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مِنْ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3670147" y="5313707"/>
            <a:ext cx="6305974" cy="1036307"/>
            <a:chOff x="320494" y="795384"/>
            <a:chExt cx="6305974" cy="1036307"/>
          </a:xfrm>
        </p:grpSpPr>
        <p:sp>
          <p:nvSpPr>
            <p:cNvPr id="165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الْأَرْحَامُ مَنْ تَرْبِطُنَا بِهِمْ صِلَةُ قُرْبَى</a:t>
              </a:r>
            </a:p>
          </p:txBody>
        </p:sp>
        <p:grpSp>
          <p:nvGrpSpPr>
            <p:cNvPr id="168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71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524946" y="3164433"/>
              <a:ext cx="1302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تَرْبِطُنَا</a:t>
              </a:r>
              <a:endParaRPr lang="en-US" sz="36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603597" y="3135773"/>
              <a:ext cx="1148656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صِلَةُ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بِهِمْ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1149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</a:rPr>
                <a:t>قُرْبَى</a:t>
              </a:r>
              <a:endParaRPr lang="en-US" sz="32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9" y="3028202"/>
              <a:ext cx="2167137" cy="8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</a:rPr>
                <a:t>الْأَرْحَامُ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أُرَتِّبُ </a:t>
              </a:r>
              <a:r>
                <a:rPr lang="ar-SY" b="1" dirty="0"/>
                <a:t>الْكَلِمَاتِ؛ لِأُكَوِّنَ جُمَلً، ثُمَّ </a:t>
              </a:r>
              <a:r>
                <a:rPr lang="ar-SY" b="1" dirty="0" smtClean="0"/>
                <a:t>أَكْتُبُهَا </a:t>
              </a:r>
              <a:r>
                <a:rPr lang="ar-SY" b="1" dirty="0"/>
                <a:t>وَ </a:t>
              </a:r>
              <a:r>
                <a:rPr lang="ar-SY" b="1" dirty="0" smtClean="0"/>
                <a:t>أَقْرَأُهَا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ar-SY" sz="2400" b="1" dirty="0" smtClean="0">
              <a:solidFill>
                <a:srgbClr val="FF0000"/>
              </a:solidFill>
              <a:latin typeface="Oswald" panose="02000503000000000000" pitchFamily="2" charset="0"/>
            </a:endParaRP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أُعَبِّرُ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53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859689" y="3239602"/>
            <a:ext cx="1123712" cy="1049400"/>
            <a:chOff x="4657266" y="2132503"/>
            <a:chExt cx="3540235" cy="3306115"/>
          </a:xfrm>
        </p:grpSpPr>
        <p:sp>
          <p:nvSpPr>
            <p:cNvPr id="154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8" y="3028201"/>
              <a:ext cx="2167138" cy="1163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مَنْ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3670147" y="5313707"/>
            <a:ext cx="6305974" cy="1036307"/>
            <a:chOff x="320494" y="795384"/>
            <a:chExt cx="6305974" cy="1036307"/>
          </a:xfrm>
        </p:grpSpPr>
        <p:sp>
          <p:nvSpPr>
            <p:cNvPr id="165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أَنَا أَزُوْرُ أَقَارِبِيْ وَ أَتَفَقَّدُ أَحْوَالَهُمْ </a:t>
              </a:r>
              <a:endParaRPr lang="en-US" sz="2400" dirty="0"/>
            </a:p>
          </p:txBody>
        </p:sp>
        <p:grpSp>
          <p:nvGrpSpPr>
            <p:cNvPr id="168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71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578515" y="3141183"/>
              <a:ext cx="1148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أقَاَربِيِ</a:t>
              </a:r>
              <a:endParaRPr lang="en-US" sz="32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487007" y="2987575"/>
              <a:ext cx="1438148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أَتَفَقَدُّ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أزوُرُ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72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أحَوْاَلهَمْ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9" y="3028202"/>
              <a:ext cx="2167137" cy="8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أَنَا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أُرَتِّبُ </a:t>
              </a:r>
              <a:r>
                <a:rPr lang="ar-SY" b="1" dirty="0"/>
                <a:t>الْكَلِمَاتِ؛ لِأُكَوِّنَ جُمَلً، ثُمَّ </a:t>
              </a:r>
              <a:r>
                <a:rPr lang="ar-SY" b="1" dirty="0" smtClean="0"/>
                <a:t>أَكْتُبُهَا </a:t>
              </a:r>
              <a:r>
                <a:rPr lang="ar-SY" b="1" dirty="0"/>
                <a:t>وَ </a:t>
              </a:r>
              <a:r>
                <a:rPr lang="ar-SY" b="1" dirty="0" smtClean="0"/>
                <a:t>أَقْرَأُهَا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أُعَبِّرُ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53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859689" y="3239602"/>
            <a:ext cx="1123712" cy="1049400"/>
            <a:chOff x="4657266" y="2132503"/>
            <a:chExt cx="3540235" cy="3306115"/>
          </a:xfrm>
        </p:grpSpPr>
        <p:sp>
          <p:nvSpPr>
            <p:cNvPr id="154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211748" y="3028201"/>
              <a:ext cx="2167138" cy="1163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وَ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8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1455997" y="937396"/>
            <a:ext cx="6393005" cy="598565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7" y="1024524"/>
            <a:ext cx="6218730" cy="57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صِلَةُ الرَّحِمِ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مَنِ الْأَرْحَامُ؟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5D6F51-8613-419A-BB81-C67CFBD25884}"/>
              </a:ext>
            </a:extLst>
          </p:cNvPr>
          <p:cNvGrpSpPr/>
          <p:nvPr/>
        </p:nvGrpSpPr>
        <p:grpSpPr>
          <a:xfrm rot="5400000">
            <a:off x="7170030" y="-1579792"/>
            <a:ext cx="688882" cy="5403264"/>
            <a:chOff x="2343165" y="2087441"/>
            <a:chExt cx="1038079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36940E-944E-412C-ADBE-313400BD86F4}"/>
                </a:ext>
              </a:extLst>
            </p:cNvPr>
            <p:cNvSpPr txBox="1"/>
            <p:nvPr/>
          </p:nvSpPr>
          <p:spPr>
            <a:xfrm>
              <a:off x="2343165" y="2546009"/>
              <a:ext cx="102033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بِمَ </a:t>
              </a:r>
              <a:r>
                <a:rPr lang="ar-SY" sz="1600" b="1" dirty="0" smtClean="0"/>
                <a:t>أَمَرَ الرَّسولُ </a:t>
              </a:r>
              <a:r>
                <a:rPr lang="ar-SY" sz="1600" b="1" dirty="0"/>
                <a:t>- </a:t>
              </a:r>
              <a:r>
                <a:rPr lang="ar-SY" sz="1600" b="1" dirty="0" smtClean="0"/>
                <a:t>صلَّى </a:t>
              </a:r>
              <a:r>
                <a:rPr lang="ar-SY" sz="1600" b="1" dirty="0"/>
                <a:t>اللهُ عَليَهِ </a:t>
              </a:r>
              <a:r>
                <a:rPr lang="ar-SY" sz="1600" b="1" dirty="0" smtClean="0"/>
                <a:t>وَسَلَّمَ - </a:t>
              </a:r>
              <a:r>
                <a:rPr lang="ar-SY" sz="1600" b="1" dirty="0"/>
                <a:t>فِي الْحَدِيثِ </a:t>
              </a:r>
              <a:r>
                <a:rPr lang="ar-SY" sz="1600" b="1" dirty="0" smtClean="0"/>
                <a:t>الشرِيفِ الْوَارِدِ  فِي النَّصِّ؟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مَعْنَى </a:t>
              </a:r>
              <a:r>
                <a:rPr lang="ar-SY" sz="1600" b="1" dirty="0" smtClean="0"/>
                <a:t>صِلَةِ </a:t>
              </a:r>
              <a:r>
                <a:rPr lang="ar-SY" sz="1600" b="1" dirty="0"/>
                <a:t>الرَّحِمِ؟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1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الْفِكْرَةُ الَّتِي </a:t>
              </a:r>
              <a:r>
                <a:rPr lang="ar-SY" sz="1600" b="1" dirty="0" smtClean="0"/>
                <a:t>عَرَضهَا </a:t>
              </a:r>
              <a:r>
                <a:rPr lang="ar-SY" sz="1600" b="1" dirty="0"/>
                <a:t>فَوَّازُ عَلَى </a:t>
              </a:r>
              <a:r>
                <a:rPr lang="ar-SY" sz="1600" b="1" dirty="0" smtClean="0"/>
                <a:t>أَبِيهِ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تَخْصِيْصْ يَوْم لِصِلَةِ الرَّحِمِ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xmlns="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xmlns="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زِيَارَةُ الأقَارِبِ و السُّؤالُ عَنْهُمْ و تَفَقُّدُ أحْوَالِهِم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مُنْ تُرْبِطُنَا بِهِمْ صِلَةُ </a:t>
              </a:r>
              <a:r>
                <a:rPr lang="ar-SY" sz="1600" b="1" dirty="0" smtClean="0"/>
                <a:t>قُرْبَى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xmlns="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xmlns="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227071D-44ED-43A4-AC10-43260CE8D126}"/>
                </a:ext>
              </a:extLst>
            </p:cNvPr>
            <p:cNvSpPr txBox="1"/>
            <p:nvPr/>
          </p:nvSpPr>
          <p:spPr>
            <a:xfrm>
              <a:off x="2328409" y="829442"/>
              <a:ext cx="3621481" cy="42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بِصِلَةِ </a:t>
              </a:r>
              <a:r>
                <a:rPr lang="ar-SY" sz="1600" b="1" dirty="0"/>
                <a:t>الرَّحِمِ</a:t>
              </a:r>
              <a:endParaRPr lang="en-US" sz="1600" b="1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26290" y="2766007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كَيْفَ قَابَلَ الْأَبُ فِكْرَةَ فَوَّازٍ؟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219575" y="4201899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3880561"/>
            <a:ext cx="640349" cy="5011382"/>
            <a:chOff x="7859004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تَعَلَّمْتَ مِنَ </a:t>
              </a:r>
              <a:r>
                <a:rPr lang="ar-SY" sz="1600" b="1" dirty="0" smtClean="0"/>
                <a:t>النَّصِّ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616159" y="5343504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4944980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أُعْجِبَ بِفِكْرَتِهِ و أثنى عَلَيْهِ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6055064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29680" y="5475386"/>
              <a:ext cx="3527053" cy="45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يَجِبُ عَلَيْنَا صِلَةُ الرَّحِمِ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تَفَقُّدُ </a:t>
              </a:r>
              <a:r>
                <a:rPr lang="ar-SY" sz="2400" b="1" dirty="0" smtClean="0"/>
                <a:t>أَحْوَالِهِمْ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أَصلُ </a:t>
              </a:r>
              <a:r>
                <a:rPr lang="ar-SY" b="1" dirty="0"/>
                <a:t>الْجُمْلَةَ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 smtClean="0"/>
              <a:t> </a:t>
            </a:r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 smtClean="0"/>
            </a:p>
            <a:p>
              <a:pPr algn="ctr"/>
              <a:r>
                <a:rPr lang="ar-SY" sz="2000" b="1" dirty="0" smtClean="0"/>
                <a:t>الْبُعْدُ </a:t>
              </a:r>
              <a:r>
                <a:rPr lang="ar-SY" sz="2000" b="1" dirty="0"/>
                <a:t>عَنْهُمْ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 smtClean="0"/>
            </a:p>
            <a:p>
              <a:pPr algn="ctr"/>
              <a:r>
                <a:rPr lang="ar-SY" sz="2000" b="1" dirty="0" smtClean="0"/>
                <a:t>السؤَالُ </a:t>
              </a:r>
              <a:r>
                <a:rPr lang="ar-SY" sz="2000" b="1" dirty="0"/>
                <a:t>عَنْهُمْ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تَرْبِطُنَا بِهِمْ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أَصلُ </a:t>
              </a:r>
              <a:r>
                <a:rPr lang="ar-SY" b="1" dirty="0"/>
                <a:t>الْجُمْلَةَ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 smtClean="0"/>
              <a:t> </a:t>
            </a:r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 smtClean="0"/>
            </a:p>
            <a:p>
              <a:pPr algn="ctr"/>
              <a:r>
                <a:rPr lang="ar-SY" sz="2000" b="1" dirty="0"/>
                <a:t>تُذَكِّرُنَا بِهِمْ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 smtClean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 smtClean="0"/>
            </a:p>
            <a:p>
              <a:pPr algn="ctr"/>
              <a:r>
                <a:rPr lang="ar-SY" sz="2000" b="1" dirty="0" smtClean="0"/>
                <a:t>تَصلُنَا </a:t>
              </a:r>
              <a:r>
                <a:rPr lang="ar-SY" sz="2000" b="1" dirty="0"/>
                <a:t>بِهِمْ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مجموعة 120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الَّلَامُ فِي (ال) الشمْسيَّةِ تُكْتَبُ وَلَات ُنْطَقُ، والْحَرْفُ الَّذِي بَعْدَهَا يُكْتَبُ مُشَدَّدًا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4" name="مجموعة 123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125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اللَّامُ فِي (ال) الْقَمَرِيَّةِ تُكْتَبُ سَاكِنَةً وَتُنْطَقُ سَاكِنَةً.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92" y="321313"/>
            <a:ext cx="4906963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2134848" y="-371690"/>
            <a:ext cx="2766254" cy="2481544"/>
            <a:chOff x="2439648" y="-371690"/>
            <a:chExt cx="2766254" cy="2481544"/>
          </a:xfrm>
        </p:grpSpPr>
        <p:sp>
          <p:nvSpPr>
            <p:cNvPr id="130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أُفَرِّقُ بَيْنَ (ال) الْقَمَرِيَّةِ وَ(ال) الشمْسيَّةِ: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49" y="2953913"/>
            <a:ext cx="3443665" cy="63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أَقْرَأ </a:t>
              </a:r>
              <a:r>
                <a:rPr lang="ar-SY" b="1" dirty="0"/>
                <a:t>الْكَلِمَاتِ ثُمَّ </a:t>
              </a:r>
              <a:r>
                <a:rPr lang="ar-SY" b="1" dirty="0" smtClean="0"/>
                <a:t>أُحَلِّلُهَا إِلَى </a:t>
              </a:r>
              <a:r>
                <a:rPr lang="ar-SY" b="1" dirty="0"/>
                <a:t>مَقَاطِعَ وَحُرُوفٍ</a:t>
              </a:r>
              <a:r>
                <a:rPr lang="ar-SY" dirty="0" smtClean="0"/>
                <a:t>**</a:t>
              </a:r>
              <a:r>
                <a:rPr lang="ar-SY" b="1" dirty="0" smtClean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الْحَاجَةُ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/>
          <a:stretch/>
        </p:blipFill>
        <p:spPr bwMode="auto">
          <a:xfrm>
            <a:off x="10224600" y="2953913"/>
            <a:ext cx="2567291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أَقْرَأ </a:t>
              </a:r>
              <a:r>
                <a:rPr lang="ar-SY" b="1" dirty="0"/>
                <a:t>الْكَلِمَاتِ ثُمَّ </a:t>
              </a:r>
              <a:r>
                <a:rPr lang="ar-SY" b="1" dirty="0" smtClean="0"/>
                <a:t>أُحَلِّلُهَا إِلَى </a:t>
              </a:r>
              <a:r>
                <a:rPr lang="ar-SY" b="1" dirty="0"/>
                <a:t>مَقَاطِعَ وَحُرُوفٍ</a:t>
              </a:r>
              <a:r>
                <a:rPr lang="ar-SY" dirty="0" smtClean="0"/>
                <a:t>**</a:t>
              </a:r>
              <a:r>
                <a:rPr lang="ar-SY" b="1" dirty="0" smtClean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الْيَومُ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0" name="مجموعة 7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مجموعة 90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مجموعة 11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2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108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11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صِلَة , الحَاجَةُ 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الحَاجَةُ , اليَوم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كَلِمَتَيْنِ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تَبْدَآنِ </a:t>
              </a:r>
              <a:r>
                <a:rPr lang="ar-SY" sz="1600" b="1" dirty="0">
                  <a:solidFill>
                    <a:schemeClr val="bg1"/>
                  </a:solidFill>
                </a:rPr>
                <a:t>بِحَرْفٍ قَمَرِيٍّ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بَعْدَ (</a:t>
              </a:r>
              <a:r>
                <a:rPr lang="ar-SY" sz="1600" b="1" dirty="0">
                  <a:solidFill>
                    <a:schemeClr val="bg1"/>
                  </a:solidFill>
                </a:rPr>
                <a:t>ال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):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 smtClean="0"/>
                <a:t>أَستَخْرِجُ </a:t>
              </a:r>
              <a:r>
                <a:rPr lang="ar-SY" dirty="0"/>
                <a:t>مِنَ </a:t>
              </a:r>
              <a:r>
                <a:rPr lang="ar-SY" dirty="0" smtClean="0"/>
                <a:t>النَّصِّ</a:t>
              </a:r>
              <a:r>
                <a:rPr lang="ar-SY" b="1" dirty="0" smtClean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كَلِمَتَيْنِ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تَبْدَآنِ </a:t>
              </a:r>
              <a:r>
                <a:rPr lang="ar-SY" sz="1600" b="1" dirty="0">
                  <a:solidFill>
                    <a:schemeClr val="bg1"/>
                  </a:solidFill>
                </a:rPr>
                <a:t>بِحَرْفٍ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شَمْسيٍّ بَعْدَ (</a:t>
              </a:r>
              <a:r>
                <a:rPr lang="ar-SY" sz="1600" b="1" dirty="0">
                  <a:solidFill>
                    <a:schemeClr val="bg1"/>
                  </a:solidFill>
                </a:rPr>
                <a:t>ال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):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كَلِمَتَيْنِ فِيهِمَا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تَنْوِينُ ضمٍّ</a:t>
              </a:r>
              <a:r>
                <a:rPr lang="ar-SY" sz="1600" b="1" dirty="0">
                  <a:solidFill>
                    <a:schemeClr val="bg1"/>
                  </a:solidFill>
                </a:rPr>
                <a:t>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7" name="مجموعة 56"/>
          <p:cNvGrpSpPr/>
          <p:nvPr/>
        </p:nvGrpSpPr>
        <p:grpSpPr>
          <a:xfrm>
            <a:off x="6006739" y="5194406"/>
            <a:ext cx="2741910" cy="927279"/>
            <a:chOff x="6006739" y="1668053"/>
            <a:chExt cx="2741910" cy="927279"/>
          </a:xfrm>
        </p:grpSpPr>
        <p:sp>
          <p:nvSpPr>
            <p:cNvPr id="58" name="Arrow: Pentagon 59">
              <a:extLst>
                <a:ext uri="{FF2B5EF4-FFF2-40B4-BE49-F238E27FC236}">
                  <a16:creationId xmlns=""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TextBox 78">
              <a:extLst>
                <a:ext uri="{FF2B5EF4-FFF2-40B4-BE49-F238E27FC236}">
                  <a16:creationId xmlns=""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كَلِمَتَيْنِ تَنْتَهِيَانِ بِتَاءٍ مَرْبُوطَةٍ: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8" name="Right Triangle 84">
            <a:extLst>
              <a:ext uri="{FF2B5EF4-FFF2-40B4-BE49-F238E27FC236}">
                <a16:creationId xmlns=""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536702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اسْمٌ </a:t>
              </a:r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, </a:t>
              </a:r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مُتِشوِّقَةٌ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الرَّحِمِ , السُّؤالُ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511</Words>
  <Application>Microsoft Office PowerPoint</Application>
  <PresentationFormat>مخصص</PresentationFormat>
  <Paragraphs>172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195</cp:revision>
  <dcterms:created xsi:type="dcterms:W3CDTF">2020-09-22T10:26:44Z</dcterms:created>
  <dcterms:modified xsi:type="dcterms:W3CDTF">2021-04-18T19:02:30Z</dcterms:modified>
</cp:coreProperties>
</file>