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64"/>
  </p:notesMasterIdLst>
  <p:sldIdLst>
    <p:sldId id="256" r:id="rId2"/>
    <p:sldId id="278" r:id="rId3"/>
    <p:sldId id="260" r:id="rId4"/>
    <p:sldId id="320" r:id="rId5"/>
    <p:sldId id="257" r:id="rId6"/>
    <p:sldId id="258" r:id="rId7"/>
    <p:sldId id="259" r:id="rId8"/>
    <p:sldId id="261" r:id="rId9"/>
    <p:sldId id="262" r:id="rId10"/>
    <p:sldId id="263" r:id="rId11"/>
    <p:sldId id="264" r:id="rId12"/>
    <p:sldId id="279" r:id="rId13"/>
    <p:sldId id="265" r:id="rId14"/>
    <p:sldId id="266" r:id="rId15"/>
    <p:sldId id="267" r:id="rId16"/>
    <p:sldId id="268" r:id="rId17"/>
    <p:sldId id="269" r:id="rId18"/>
    <p:sldId id="272" r:id="rId19"/>
    <p:sldId id="271" r:id="rId20"/>
    <p:sldId id="270" r:id="rId21"/>
    <p:sldId id="275" r:id="rId22"/>
    <p:sldId id="274" r:id="rId23"/>
    <p:sldId id="277" r:id="rId24"/>
    <p:sldId id="287" r:id="rId25"/>
    <p:sldId id="286" r:id="rId26"/>
    <p:sldId id="285" r:id="rId27"/>
    <p:sldId id="284" r:id="rId28"/>
    <p:sldId id="283" r:id="rId29"/>
    <p:sldId id="288" r:id="rId30"/>
    <p:sldId id="289" r:id="rId31"/>
    <p:sldId id="291" r:id="rId32"/>
    <p:sldId id="290" r:id="rId33"/>
    <p:sldId id="276" r:id="rId34"/>
    <p:sldId id="280" r:id="rId35"/>
    <p:sldId id="292" r:id="rId36"/>
    <p:sldId id="295" r:id="rId37"/>
    <p:sldId id="293" r:id="rId38"/>
    <p:sldId id="294" r:id="rId39"/>
    <p:sldId id="297" r:id="rId40"/>
    <p:sldId id="296" r:id="rId41"/>
    <p:sldId id="282" r:id="rId42"/>
    <p:sldId id="298" r:id="rId43"/>
    <p:sldId id="321" r:id="rId44"/>
    <p:sldId id="301" r:id="rId45"/>
    <p:sldId id="302" r:id="rId46"/>
    <p:sldId id="300" r:id="rId47"/>
    <p:sldId id="304" r:id="rId48"/>
    <p:sldId id="306" r:id="rId49"/>
    <p:sldId id="305" r:id="rId50"/>
    <p:sldId id="307" r:id="rId51"/>
    <p:sldId id="309" r:id="rId52"/>
    <p:sldId id="310" r:id="rId53"/>
    <p:sldId id="311" r:id="rId54"/>
    <p:sldId id="312" r:id="rId55"/>
    <p:sldId id="315" r:id="rId56"/>
    <p:sldId id="316" r:id="rId57"/>
    <p:sldId id="313" r:id="rId58"/>
    <p:sldId id="314" r:id="rId59"/>
    <p:sldId id="317" r:id="rId60"/>
    <p:sldId id="322" r:id="rId61"/>
    <p:sldId id="318" r:id="rId62"/>
    <p:sldId id="319" r:id="rId63"/>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a:srgbClr val="FF0066"/>
    <a:srgbClr val="CCFF99"/>
    <a:srgbClr val="CCECFF"/>
    <a:srgbClr val="CC00CC"/>
    <a:srgbClr val="FFCCFF"/>
    <a:srgbClr val="00FFFF"/>
    <a:srgbClr val="CCFFFF"/>
    <a:srgbClr val="9900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نمط متوسط 1 - تميي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نمط فاتح 3 - تميي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90578" autoAdjust="0"/>
  </p:normalViewPr>
  <p:slideViewPr>
    <p:cSldViewPr snapToGrid="0">
      <p:cViewPr varScale="1">
        <p:scale>
          <a:sx n="78" d="100"/>
          <a:sy n="78" d="100"/>
        </p:scale>
        <p:origin x="87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4C22B9C2-A2B7-4DF9-BED3-477E6B396646}" type="datetimeFigureOut">
              <a:rPr lang="ar-SA" smtClean="0"/>
              <a:t>01/02/43</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F0CD027-2553-4929-A9F0-C76629D49BA5}" type="slidenum">
              <a:rPr lang="ar-SA" smtClean="0"/>
              <a:t>‹#›</a:t>
            </a:fld>
            <a:endParaRPr lang="ar-SA"/>
          </a:p>
        </p:txBody>
      </p:sp>
    </p:spTree>
    <p:extLst>
      <p:ext uri="{BB962C8B-B14F-4D97-AF65-F5344CB8AC3E}">
        <p14:creationId xmlns:p14="http://schemas.microsoft.com/office/powerpoint/2010/main" val="151928115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11</a:t>
            </a:fld>
            <a:endParaRPr lang="ar-SA"/>
          </a:p>
        </p:txBody>
      </p:sp>
    </p:spTree>
    <p:extLst>
      <p:ext uri="{BB962C8B-B14F-4D97-AF65-F5344CB8AC3E}">
        <p14:creationId xmlns:p14="http://schemas.microsoft.com/office/powerpoint/2010/main" val="488348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36</a:t>
            </a:fld>
            <a:endParaRPr lang="ar-SA"/>
          </a:p>
        </p:txBody>
      </p:sp>
    </p:spTree>
    <p:extLst>
      <p:ext uri="{BB962C8B-B14F-4D97-AF65-F5344CB8AC3E}">
        <p14:creationId xmlns:p14="http://schemas.microsoft.com/office/powerpoint/2010/main" val="3748834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37</a:t>
            </a:fld>
            <a:endParaRPr lang="ar-SA"/>
          </a:p>
        </p:txBody>
      </p:sp>
    </p:spTree>
    <p:extLst>
      <p:ext uri="{BB962C8B-B14F-4D97-AF65-F5344CB8AC3E}">
        <p14:creationId xmlns:p14="http://schemas.microsoft.com/office/powerpoint/2010/main" val="119055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38</a:t>
            </a:fld>
            <a:endParaRPr lang="ar-SA"/>
          </a:p>
        </p:txBody>
      </p:sp>
    </p:spTree>
    <p:extLst>
      <p:ext uri="{BB962C8B-B14F-4D97-AF65-F5344CB8AC3E}">
        <p14:creationId xmlns:p14="http://schemas.microsoft.com/office/powerpoint/2010/main" val="2428624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39</a:t>
            </a:fld>
            <a:endParaRPr lang="ar-SA"/>
          </a:p>
        </p:txBody>
      </p:sp>
    </p:spTree>
    <p:extLst>
      <p:ext uri="{BB962C8B-B14F-4D97-AF65-F5344CB8AC3E}">
        <p14:creationId xmlns:p14="http://schemas.microsoft.com/office/powerpoint/2010/main" val="2559437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40</a:t>
            </a:fld>
            <a:endParaRPr lang="ar-SA"/>
          </a:p>
        </p:txBody>
      </p:sp>
    </p:spTree>
    <p:extLst>
      <p:ext uri="{BB962C8B-B14F-4D97-AF65-F5344CB8AC3E}">
        <p14:creationId xmlns:p14="http://schemas.microsoft.com/office/powerpoint/2010/main" val="1525060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47</a:t>
            </a:fld>
            <a:endParaRPr lang="ar-SA"/>
          </a:p>
        </p:txBody>
      </p:sp>
    </p:spTree>
    <p:extLst>
      <p:ext uri="{BB962C8B-B14F-4D97-AF65-F5344CB8AC3E}">
        <p14:creationId xmlns:p14="http://schemas.microsoft.com/office/powerpoint/2010/main" val="2426071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54</a:t>
            </a:fld>
            <a:endParaRPr lang="ar-SA"/>
          </a:p>
        </p:txBody>
      </p:sp>
    </p:spTree>
    <p:extLst>
      <p:ext uri="{BB962C8B-B14F-4D97-AF65-F5344CB8AC3E}">
        <p14:creationId xmlns:p14="http://schemas.microsoft.com/office/powerpoint/2010/main" val="3965537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55</a:t>
            </a:fld>
            <a:endParaRPr lang="ar-SA"/>
          </a:p>
        </p:txBody>
      </p:sp>
    </p:spTree>
    <p:extLst>
      <p:ext uri="{BB962C8B-B14F-4D97-AF65-F5344CB8AC3E}">
        <p14:creationId xmlns:p14="http://schemas.microsoft.com/office/powerpoint/2010/main" val="4050064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56</a:t>
            </a:fld>
            <a:endParaRPr lang="ar-SA"/>
          </a:p>
        </p:txBody>
      </p:sp>
    </p:spTree>
    <p:extLst>
      <p:ext uri="{BB962C8B-B14F-4D97-AF65-F5344CB8AC3E}">
        <p14:creationId xmlns:p14="http://schemas.microsoft.com/office/powerpoint/2010/main" val="300285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19</a:t>
            </a:fld>
            <a:endParaRPr lang="ar-SA"/>
          </a:p>
        </p:txBody>
      </p:sp>
    </p:spTree>
    <p:extLst>
      <p:ext uri="{BB962C8B-B14F-4D97-AF65-F5344CB8AC3E}">
        <p14:creationId xmlns:p14="http://schemas.microsoft.com/office/powerpoint/2010/main" val="4023913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22</a:t>
            </a:fld>
            <a:endParaRPr lang="ar-SA"/>
          </a:p>
        </p:txBody>
      </p:sp>
    </p:spTree>
    <p:extLst>
      <p:ext uri="{BB962C8B-B14F-4D97-AF65-F5344CB8AC3E}">
        <p14:creationId xmlns:p14="http://schemas.microsoft.com/office/powerpoint/2010/main" val="4099172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24</a:t>
            </a:fld>
            <a:endParaRPr lang="ar-SA"/>
          </a:p>
        </p:txBody>
      </p:sp>
    </p:spTree>
    <p:extLst>
      <p:ext uri="{BB962C8B-B14F-4D97-AF65-F5344CB8AC3E}">
        <p14:creationId xmlns:p14="http://schemas.microsoft.com/office/powerpoint/2010/main" val="351485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28</a:t>
            </a:fld>
            <a:endParaRPr lang="ar-SA"/>
          </a:p>
        </p:txBody>
      </p:sp>
    </p:spTree>
    <p:extLst>
      <p:ext uri="{BB962C8B-B14F-4D97-AF65-F5344CB8AC3E}">
        <p14:creationId xmlns:p14="http://schemas.microsoft.com/office/powerpoint/2010/main" val="137886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30</a:t>
            </a:fld>
            <a:endParaRPr lang="ar-SA"/>
          </a:p>
        </p:txBody>
      </p:sp>
    </p:spTree>
    <p:extLst>
      <p:ext uri="{BB962C8B-B14F-4D97-AF65-F5344CB8AC3E}">
        <p14:creationId xmlns:p14="http://schemas.microsoft.com/office/powerpoint/2010/main" val="135861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31</a:t>
            </a:fld>
            <a:endParaRPr lang="ar-SA"/>
          </a:p>
        </p:txBody>
      </p:sp>
    </p:spTree>
    <p:extLst>
      <p:ext uri="{BB962C8B-B14F-4D97-AF65-F5344CB8AC3E}">
        <p14:creationId xmlns:p14="http://schemas.microsoft.com/office/powerpoint/2010/main" val="378523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32</a:t>
            </a:fld>
            <a:endParaRPr lang="ar-SA"/>
          </a:p>
        </p:txBody>
      </p:sp>
    </p:spTree>
    <p:extLst>
      <p:ext uri="{BB962C8B-B14F-4D97-AF65-F5344CB8AC3E}">
        <p14:creationId xmlns:p14="http://schemas.microsoft.com/office/powerpoint/2010/main" val="2172094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3F0CD027-2553-4929-A9F0-C76629D49BA5}" type="slidenum">
              <a:rPr lang="ar-SA" smtClean="0"/>
              <a:t>35</a:t>
            </a:fld>
            <a:endParaRPr lang="ar-SA"/>
          </a:p>
        </p:txBody>
      </p:sp>
    </p:spTree>
    <p:extLst>
      <p:ext uri="{BB962C8B-B14F-4D97-AF65-F5344CB8AC3E}">
        <p14:creationId xmlns:p14="http://schemas.microsoft.com/office/powerpoint/2010/main" val="162944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C1D4653-6600-4229-BE4D-EB88F4294450}"/>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1A8A1753-F434-44FF-8608-5682DE221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2803DD53-B867-4B92-B9C4-E864B49815E5}"/>
              </a:ext>
            </a:extLst>
          </p:cNvPr>
          <p:cNvSpPr>
            <a:spLocks noGrp="1"/>
          </p:cNvSpPr>
          <p:nvPr>
            <p:ph type="dt" sz="half" idx="10"/>
          </p:nvPr>
        </p:nvSpPr>
        <p:spPr/>
        <p:txBody>
          <a:bodyPr/>
          <a:lstStyle/>
          <a:p>
            <a:fld id="{E5D1BA5F-C645-4B80-8D39-A3678C696DE4}" type="datetimeFigureOut">
              <a:rPr lang="ar-SA" smtClean="0"/>
              <a:t>01/02/43</a:t>
            </a:fld>
            <a:endParaRPr lang="ar-SA"/>
          </a:p>
        </p:txBody>
      </p:sp>
      <p:sp>
        <p:nvSpPr>
          <p:cNvPr id="5" name="عنصر نائب للتذييل 4">
            <a:extLst>
              <a:ext uri="{FF2B5EF4-FFF2-40B4-BE49-F238E27FC236}">
                <a16:creationId xmlns:a16="http://schemas.microsoft.com/office/drawing/2014/main" id="{33D85AEF-332D-4F8E-8575-AC74E27E32C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3EC82B3-E443-4596-A834-FB3AD44A4BCA}"/>
              </a:ext>
            </a:extLst>
          </p:cNvPr>
          <p:cNvSpPr>
            <a:spLocks noGrp="1"/>
          </p:cNvSpPr>
          <p:nvPr>
            <p:ph type="sldNum" sz="quarter" idx="12"/>
          </p:nvPr>
        </p:nvSpPr>
        <p:spPr/>
        <p:txBody>
          <a:bodyPr/>
          <a:lstStyle/>
          <a:p>
            <a:fld id="{6F442439-D1F6-40B5-BB27-7429FDAAE893}" type="slidenum">
              <a:rPr lang="ar-SA" smtClean="0"/>
              <a:t>‹#›</a:t>
            </a:fld>
            <a:endParaRPr lang="ar-SA"/>
          </a:p>
        </p:txBody>
      </p:sp>
    </p:spTree>
    <p:extLst>
      <p:ext uri="{BB962C8B-B14F-4D97-AF65-F5344CB8AC3E}">
        <p14:creationId xmlns:p14="http://schemas.microsoft.com/office/powerpoint/2010/main" val="2225944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F72D91A-A346-4619-8042-F2F3E5254A9B}"/>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D7E13AFA-61BD-47B1-965B-B92836004D00}"/>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6A61D22-0012-440B-8384-FE7BD5334A52}"/>
              </a:ext>
            </a:extLst>
          </p:cNvPr>
          <p:cNvSpPr>
            <a:spLocks noGrp="1"/>
          </p:cNvSpPr>
          <p:nvPr>
            <p:ph type="dt" sz="half" idx="10"/>
          </p:nvPr>
        </p:nvSpPr>
        <p:spPr/>
        <p:txBody>
          <a:bodyPr/>
          <a:lstStyle/>
          <a:p>
            <a:fld id="{E5D1BA5F-C645-4B80-8D39-A3678C696DE4}" type="datetimeFigureOut">
              <a:rPr lang="ar-SA" smtClean="0"/>
              <a:t>01/02/43</a:t>
            </a:fld>
            <a:endParaRPr lang="ar-SA"/>
          </a:p>
        </p:txBody>
      </p:sp>
      <p:sp>
        <p:nvSpPr>
          <p:cNvPr id="5" name="عنصر نائب للتذييل 4">
            <a:extLst>
              <a:ext uri="{FF2B5EF4-FFF2-40B4-BE49-F238E27FC236}">
                <a16:creationId xmlns:a16="http://schemas.microsoft.com/office/drawing/2014/main" id="{57E30A21-DBE7-4A30-BDF5-0516BBA2698F}"/>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01A7E1B-B55F-4956-9111-3025796F783D}"/>
              </a:ext>
            </a:extLst>
          </p:cNvPr>
          <p:cNvSpPr>
            <a:spLocks noGrp="1"/>
          </p:cNvSpPr>
          <p:nvPr>
            <p:ph type="sldNum" sz="quarter" idx="12"/>
          </p:nvPr>
        </p:nvSpPr>
        <p:spPr/>
        <p:txBody>
          <a:bodyPr/>
          <a:lstStyle/>
          <a:p>
            <a:fld id="{6F442439-D1F6-40B5-BB27-7429FDAAE893}" type="slidenum">
              <a:rPr lang="ar-SA" smtClean="0"/>
              <a:t>‹#›</a:t>
            </a:fld>
            <a:endParaRPr lang="ar-SA"/>
          </a:p>
        </p:txBody>
      </p:sp>
    </p:spTree>
    <p:extLst>
      <p:ext uri="{BB962C8B-B14F-4D97-AF65-F5344CB8AC3E}">
        <p14:creationId xmlns:p14="http://schemas.microsoft.com/office/powerpoint/2010/main" val="4189503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3DB4C576-04F8-45BA-9819-9DAB94070597}"/>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4520E04A-C321-4C23-A1CB-FD1C20D4DCCD}"/>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B0D3020-8A19-441B-BE7A-9A22F3C0D550}"/>
              </a:ext>
            </a:extLst>
          </p:cNvPr>
          <p:cNvSpPr>
            <a:spLocks noGrp="1"/>
          </p:cNvSpPr>
          <p:nvPr>
            <p:ph type="dt" sz="half" idx="10"/>
          </p:nvPr>
        </p:nvSpPr>
        <p:spPr/>
        <p:txBody>
          <a:bodyPr/>
          <a:lstStyle/>
          <a:p>
            <a:fld id="{E5D1BA5F-C645-4B80-8D39-A3678C696DE4}" type="datetimeFigureOut">
              <a:rPr lang="ar-SA" smtClean="0"/>
              <a:t>01/02/43</a:t>
            </a:fld>
            <a:endParaRPr lang="ar-SA"/>
          </a:p>
        </p:txBody>
      </p:sp>
      <p:sp>
        <p:nvSpPr>
          <p:cNvPr id="5" name="عنصر نائب للتذييل 4">
            <a:extLst>
              <a:ext uri="{FF2B5EF4-FFF2-40B4-BE49-F238E27FC236}">
                <a16:creationId xmlns:a16="http://schemas.microsoft.com/office/drawing/2014/main" id="{61266648-9944-4523-9B59-E528F77356F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C3A2C98-18B5-47C7-8CE9-EE7E6844411E}"/>
              </a:ext>
            </a:extLst>
          </p:cNvPr>
          <p:cNvSpPr>
            <a:spLocks noGrp="1"/>
          </p:cNvSpPr>
          <p:nvPr>
            <p:ph type="sldNum" sz="quarter" idx="12"/>
          </p:nvPr>
        </p:nvSpPr>
        <p:spPr/>
        <p:txBody>
          <a:bodyPr/>
          <a:lstStyle/>
          <a:p>
            <a:fld id="{6F442439-D1F6-40B5-BB27-7429FDAAE893}" type="slidenum">
              <a:rPr lang="ar-SA" smtClean="0"/>
              <a:t>‹#›</a:t>
            </a:fld>
            <a:endParaRPr lang="ar-SA"/>
          </a:p>
        </p:txBody>
      </p:sp>
    </p:spTree>
    <p:extLst>
      <p:ext uri="{BB962C8B-B14F-4D97-AF65-F5344CB8AC3E}">
        <p14:creationId xmlns:p14="http://schemas.microsoft.com/office/powerpoint/2010/main" val="176187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انفوجراف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0441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AA1FDEE-D09A-4B12-AD23-A61954EA2A72}"/>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0AA256C-5366-4B52-98F1-DFD4D228D41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BC489BF-7E9A-4CCB-AB39-DDC10DD03B01}"/>
              </a:ext>
            </a:extLst>
          </p:cNvPr>
          <p:cNvSpPr>
            <a:spLocks noGrp="1"/>
          </p:cNvSpPr>
          <p:nvPr>
            <p:ph type="dt" sz="half" idx="10"/>
          </p:nvPr>
        </p:nvSpPr>
        <p:spPr/>
        <p:txBody>
          <a:bodyPr/>
          <a:lstStyle/>
          <a:p>
            <a:fld id="{E5D1BA5F-C645-4B80-8D39-A3678C696DE4}" type="datetimeFigureOut">
              <a:rPr lang="ar-SA" smtClean="0"/>
              <a:t>01/02/43</a:t>
            </a:fld>
            <a:endParaRPr lang="ar-SA"/>
          </a:p>
        </p:txBody>
      </p:sp>
      <p:sp>
        <p:nvSpPr>
          <p:cNvPr id="5" name="عنصر نائب للتذييل 4">
            <a:extLst>
              <a:ext uri="{FF2B5EF4-FFF2-40B4-BE49-F238E27FC236}">
                <a16:creationId xmlns:a16="http://schemas.microsoft.com/office/drawing/2014/main" id="{45D2B2C9-F281-4C71-B261-A201265C248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887F74C-D148-4E3B-AA3B-0F7D6982A48F}"/>
              </a:ext>
            </a:extLst>
          </p:cNvPr>
          <p:cNvSpPr>
            <a:spLocks noGrp="1"/>
          </p:cNvSpPr>
          <p:nvPr>
            <p:ph type="sldNum" sz="quarter" idx="12"/>
          </p:nvPr>
        </p:nvSpPr>
        <p:spPr/>
        <p:txBody>
          <a:bodyPr/>
          <a:lstStyle/>
          <a:p>
            <a:fld id="{6F442439-D1F6-40B5-BB27-7429FDAAE893}" type="slidenum">
              <a:rPr lang="ar-SA" smtClean="0"/>
              <a:t>‹#›</a:t>
            </a:fld>
            <a:endParaRPr lang="ar-SA"/>
          </a:p>
        </p:txBody>
      </p:sp>
    </p:spTree>
    <p:extLst>
      <p:ext uri="{BB962C8B-B14F-4D97-AF65-F5344CB8AC3E}">
        <p14:creationId xmlns:p14="http://schemas.microsoft.com/office/powerpoint/2010/main" val="318703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72C3C20-F798-46D7-A1A6-40C75342E1FE}"/>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B9A144DB-7E4C-41FE-8EE6-A98B1D27C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32088FB7-4BFD-4B8B-9F95-D21C59C4EA66}"/>
              </a:ext>
            </a:extLst>
          </p:cNvPr>
          <p:cNvSpPr>
            <a:spLocks noGrp="1"/>
          </p:cNvSpPr>
          <p:nvPr>
            <p:ph type="dt" sz="half" idx="10"/>
          </p:nvPr>
        </p:nvSpPr>
        <p:spPr/>
        <p:txBody>
          <a:bodyPr/>
          <a:lstStyle/>
          <a:p>
            <a:fld id="{E5D1BA5F-C645-4B80-8D39-A3678C696DE4}" type="datetimeFigureOut">
              <a:rPr lang="ar-SA" smtClean="0"/>
              <a:t>01/02/43</a:t>
            </a:fld>
            <a:endParaRPr lang="ar-SA"/>
          </a:p>
        </p:txBody>
      </p:sp>
      <p:sp>
        <p:nvSpPr>
          <p:cNvPr id="5" name="عنصر نائب للتذييل 4">
            <a:extLst>
              <a:ext uri="{FF2B5EF4-FFF2-40B4-BE49-F238E27FC236}">
                <a16:creationId xmlns:a16="http://schemas.microsoft.com/office/drawing/2014/main" id="{F2EA67EB-322E-475C-BFA1-E3AB132DB2A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E7D4069-C1B9-48A4-AE92-85D9905FFE6D}"/>
              </a:ext>
            </a:extLst>
          </p:cNvPr>
          <p:cNvSpPr>
            <a:spLocks noGrp="1"/>
          </p:cNvSpPr>
          <p:nvPr>
            <p:ph type="sldNum" sz="quarter" idx="12"/>
          </p:nvPr>
        </p:nvSpPr>
        <p:spPr/>
        <p:txBody>
          <a:bodyPr/>
          <a:lstStyle/>
          <a:p>
            <a:fld id="{6F442439-D1F6-40B5-BB27-7429FDAAE893}" type="slidenum">
              <a:rPr lang="ar-SA" smtClean="0"/>
              <a:t>‹#›</a:t>
            </a:fld>
            <a:endParaRPr lang="ar-SA"/>
          </a:p>
        </p:txBody>
      </p:sp>
    </p:spTree>
    <p:extLst>
      <p:ext uri="{BB962C8B-B14F-4D97-AF65-F5344CB8AC3E}">
        <p14:creationId xmlns:p14="http://schemas.microsoft.com/office/powerpoint/2010/main" val="158135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86F77D7-53BB-40B3-982C-FD0E0B078650}"/>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3CF2DB8-B7E2-4900-B298-B5C84D21297B}"/>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D1A01A99-8944-4927-921D-2CCF135F2ACD}"/>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C4AE309D-80ED-4F83-8DE8-752814FC6908}"/>
              </a:ext>
            </a:extLst>
          </p:cNvPr>
          <p:cNvSpPr>
            <a:spLocks noGrp="1"/>
          </p:cNvSpPr>
          <p:nvPr>
            <p:ph type="dt" sz="half" idx="10"/>
          </p:nvPr>
        </p:nvSpPr>
        <p:spPr/>
        <p:txBody>
          <a:bodyPr/>
          <a:lstStyle/>
          <a:p>
            <a:fld id="{E5D1BA5F-C645-4B80-8D39-A3678C696DE4}" type="datetimeFigureOut">
              <a:rPr lang="ar-SA" smtClean="0"/>
              <a:t>01/02/43</a:t>
            </a:fld>
            <a:endParaRPr lang="ar-SA"/>
          </a:p>
        </p:txBody>
      </p:sp>
      <p:sp>
        <p:nvSpPr>
          <p:cNvPr id="6" name="عنصر نائب للتذييل 5">
            <a:extLst>
              <a:ext uri="{FF2B5EF4-FFF2-40B4-BE49-F238E27FC236}">
                <a16:creationId xmlns:a16="http://schemas.microsoft.com/office/drawing/2014/main" id="{EEBFA3E4-563E-4013-8A08-3DFC3CAEB29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738E7B12-73C3-49A9-BF61-FB2A84AB9C6C}"/>
              </a:ext>
            </a:extLst>
          </p:cNvPr>
          <p:cNvSpPr>
            <a:spLocks noGrp="1"/>
          </p:cNvSpPr>
          <p:nvPr>
            <p:ph type="sldNum" sz="quarter" idx="12"/>
          </p:nvPr>
        </p:nvSpPr>
        <p:spPr/>
        <p:txBody>
          <a:bodyPr/>
          <a:lstStyle/>
          <a:p>
            <a:fld id="{6F442439-D1F6-40B5-BB27-7429FDAAE893}" type="slidenum">
              <a:rPr lang="ar-SA" smtClean="0"/>
              <a:t>‹#›</a:t>
            </a:fld>
            <a:endParaRPr lang="ar-SA"/>
          </a:p>
        </p:txBody>
      </p:sp>
    </p:spTree>
    <p:extLst>
      <p:ext uri="{BB962C8B-B14F-4D97-AF65-F5344CB8AC3E}">
        <p14:creationId xmlns:p14="http://schemas.microsoft.com/office/powerpoint/2010/main" val="723038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B6B1872-6498-4515-A4E4-A0FC85B897F4}"/>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94FCABC-01D0-4F03-BFCE-13DD112528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AFDC2FA4-859F-4501-94D3-EDC88303BC03}"/>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81D73D94-FB2A-49B0-A25E-C35FD5204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B637B98F-3622-4E0A-A59D-DC4B9AD8FE9E}"/>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BF15559A-B9B8-4E38-B344-0A0FDF38AE46}"/>
              </a:ext>
            </a:extLst>
          </p:cNvPr>
          <p:cNvSpPr>
            <a:spLocks noGrp="1"/>
          </p:cNvSpPr>
          <p:nvPr>
            <p:ph type="dt" sz="half" idx="10"/>
          </p:nvPr>
        </p:nvSpPr>
        <p:spPr/>
        <p:txBody>
          <a:bodyPr/>
          <a:lstStyle/>
          <a:p>
            <a:fld id="{E5D1BA5F-C645-4B80-8D39-A3678C696DE4}" type="datetimeFigureOut">
              <a:rPr lang="ar-SA" smtClean="0"/>
              <a:t>01/02/43</a:t>
            </a:fld>
            <a:endParaRPr lang="ar-SA"/>
          </a:p>
        </p:txBody>
      </p:sp>
      <p:sp>
        <p:nvSpPr>
          <p:cNvPr id="8" name="عنصر نائب للتذييل 7">
            <a:extLst>
              <a:ext uri="{FF2B5EF4-FFF2-40B4-BE49-F238E27FC236}">
                <a16:creationId xmlns:a16="http://schemas.microsoft.com/office/drawing/2014/main" id="{E625E970-269E-46DA-8339-71EDAEF02649}"/>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68C34B8D-3289-4759-A987-4D771722D9B2}"/>
              </a:ext>
            </a:extLst>
          </p:cNvPr>
          <p:cNvSpPr>
            <a:spLocks noGrp="1"/>
          </p:cNvSpPr>
          <p:nvPr>
            <p:ph type="sldNum" sz="quarter" idx="12"/>
          </p:nvPr>
        </p:nvSpPr>
        <p:spPr/>
        <p:txBody>
          <a:bodyPr/>
          <a:lstStyle/>
          <a:p>
            <a:fld id="{6F442439-D1F6-40B5-BB27-7429FDAAE893}" type="slidenum">
              <a:rPr lang="ar-SA" smtClean="0"/>
              <a:t>‹#›</a:t>
            </a:fld>
            <a:endParaRPr lang="ar-SA"/>
          </a:p>
        </p:txBody>
      </p:sp>
    </p:spTree>
    <p:extLst>
      <p:ext uri="{BB962C8B-B14F-4D97-AF65-F5344CB8AC3E}">
        <p14:creationId xmlns:p14="http://schemas.microsoft.com/office/powerpoint/2010/main" val="4254934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CEC8998-AC0E-41D6-87DF-FB0720CC4FAD}"/>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E663208C-4DB9-4F40-AC96-448766F771C3}"/>
              </a:ext>
            </a:extLst>
          </p:cNvPr>
          <p:cNvSpPr>
            <a:spLocks noGrp="1"/>
          </p:cNvSpPr>
          <p:nvPr>
            <p:ph type="dt" sz="half" idx="10"/>
          </p:nvPr>
        </p:nvSpPr>
        <p:spPr/>
        <p:txBody>
          <a:bodyPr/>
          <a:lstStyle/>
          <a:p>
            <a:fld id="{E5D1BA5F-C645-4B80-8D39-A3678C696DE4}" type="datetimeFigureOut">
              <a:rPr lang="ar-SA" smtClean="0"/>
              <a:t>01/02/43</a:t>
            </a:fld>
            <a:endParaRPr lang="ar-SA"/>
          </a:p>
        </p:txBody>
      </p:sp>
      <p:sp>
        <p:nvSpPr>
          <p:cNvPr id="4" name="عنصر نائب للتذييل 3">
            <a:extLst>
              <a:ext uri="{FF2B5EF4-FFF2-40B4-BE49-F238E27FC236}">
                <a16:creationId xmlns:a16="http://schemas.microsoft.com/office/drawing/2014/main" id="{444BAFAC-ADEC-492E-90E8-20A352A2CDB8}"/>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E0A14CAD-8F72-4FB3-9532-83570F1497D2}"/>
              </a:ext>
            </a:extLst>
          </p:cNvPr>
          <p:cNvSpPr>
            <a:spLocks noGrp="1"/>
          </p:cNvSpPr>
          <p:nvPr>
            <p:ph type="sldNum" sz="quarter" idx="12"/>
          </p:nvPr>
        </p:nvSpPr>
        <p:spPr/>
        <p:txBody>
          <a:bodyPr/>
          <a:lstStyle/>
          <a:p>
            <a:fld id="{6F442439-D1F6-40B5-BB27-7429FDAAE893}" type="slidenum">
              <a:rPr lang="ar-SA" smtClean="0"/>
              <a:t>‹#›</a:t>
            </a:fld>
            <a:endParaRPr lang="ar-SA"/>
          </a:p>
        </p:txBody>
      </p:sp>
    </p:spTree>
    <p:extLst>
      <p:ext uri="{BB962C8B-B14F-4D97-AF65-F5344CB8AC3E}">
        <p14:creationId xmlns:p14="http://schemas.microsoft.com/office/powerpoint/2010/main" val="3763183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37D58B9E-9094-4946-A4AA-E5B2296962C7}"/>
              </a:ext>
            </a:extLst>
          </p:cNvPr>
          <p:cNvSpPr>
            <a:spLocks noGrp="1"/>
          </p:cNvSpPr>
          <p:nvPr>
            <p:ph type="dt" sz="half" idx="10"/>
          </p:nvPr>
        </p:nvSpPr>
        <p:spPr/>
        <p:txBody>
          <a:bodyPr/>
          <a:lstStyle/>
          <a:p>
            <a:fld id="{E5D1BA5F-C645-4B80-8D39-A3678C696DE4}" type="datetimeFigureOut">
              <a:rPr lang="ar-SA" smtClean="0"/>
              <a:t>01/02/43</a:t>
            </a:fld>
            <a:endParaRPr lang="ar-SA"/>
          </a:p>
        </p:txBody>
      </p:sp>
      <p:sp>
        <p:nvSpPr>
          <p:cNvPr id="3" name="عنصر نائب للتذييل 2">
            <a:extLst>
              <a:ext uri="{FF2B5EF4-FFF2-40B4-BE49-F238E27FC236}">
                <a16:creationId xmlns:a16="http://schemas.microsoft.com/office/drawing/2014/main" id="{EE74CDA6-4AE8-498F-8A18-326388C922C6}"/>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7D63726D-51E0-4879-8E4F-5B54F8FDB86A}"/>
              </a:ext>
            </a:extLst>
          </p:cNvPr>
          <p:cNvSpPr>
            <a:spLocks noGrp="1"/>
          </p:cNvSpPr>
          <p:nvPr>
            <p:ph type="sldNum" sz="quarter" idx="12"/>
          </p:nvPr>
        </p:nvSpPr>
        <p:spPr/>
        <p:txBody>
          <a:bodyPr/>
          <a:lstStyle/>
          <a:p>
            <a:fld id="{6F442439-D1F6-40B5-BB27-7429FDAAE893}" type="slidenum">
              <a:rPr lang="ar-SA" smtClean="0"/>
              <a:t>‹#›</a:t>
            </a:fld>
            <a:endParaRPr lang="ar-SA"/>
          </a:p>
        </p:txBody>
      </p:sp>
    </p:spTree>
    <p:extLst>
      <p:ext uri="{BB962C8B-B14F-4D97-AF65-F5344CB8AC3E}">
        <p14:creationId xmlns:p14="http://schemas.microsoft.com/office/powerpoint/2010/main" val="4054437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3FD57C0-FF82-408B-8B06-FF3C8651315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CD75FB9-945E-4B69-AD52-F4FFC586FE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AED70583-E6A1-4538-B974-44DF7613E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1EA9A12-FBC9-4057-842C-09E99EA54C0C}"/>
              </a:ext>
            </a:extLst>
          </p:cNvPr>
          <p:cNvSpPr>
            <a:spLocks noGrp="1"/>
          </p:cNvSpPr>
          <p:nvPr>
            <p:ph type="dt" sz="half" idx="10"/>
          </p:nvPr>
        </p:nvSpPr>
        <p:spPr/>
        <p:txBody>
          <a:bodyPr/>
          <a:lstStyle/>
          <a:p>
            <a:fld id="{E5D1BA5F-C645-4B80-8D39-A3678C696DE4}" type="datetimeFigureOut">
              <a:rPr lang="ar-SA" smtClean="0"/>
              <a:t>01/02/43</a:t>
            </a:fld>
            <a:endParaRPr lang="ar-SA"/>
          </a:p>
        </p:txBody>
      </p:sp>
      <p:sp>
        <p:nvSpPr>
          <p:cNvPr id="6" name="عنصر نائب للتذييل 5">
            <a:extLst>
              <a:ext uri="{FF2B5EF4-FFF2-40B4-BE49-F238E27FC236}">
                <a16:creationId xmlns:a16="http://schemas.microsoft.com/office/drawing/2014/main" id="{35AEA0D7-4D61-46F9-9695-F999EB23656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1958C65A-D476-4DB5-98EB-C8218024F4F8}"/>
              </a:ext>
            </a:extLst>
          </p:cNvPr>
          <p:cNvSpPr>
            <a:spLocks noGrp="1"/>
          </p:cNvSpPr>
          <p:nvPr>
            <p:ph type="sldNum" sz="quarter" idx="12"/>
          </p:nvPr>
        </p:nvSpPr>
        <p:spPr/>
        <p:txBody>
          <a:bodyPr/>
          <a:lstStyle/>
          <a:p>
            <a:fld id="{6F442439-D1F6-40B5-BB27-7429FDAAE893}" type="slidenum">
              <a:rPr lang="ar-SA" smtClean="0"/>
              <a:t>‹#›</a:t>
            </a:fld>
            <a:endParaRPr lang="ar-SA"/>
          </a:p>
        </p:txBody>
      </p:sp>
    </p:spTree>
    <p:extLst>
      <p:ext uri="{BB962C8B-B14F-4D97-AF65-F5344CB8AC3E}">
        <p14:creationId xmlns:p14="http://schemas.microsoft.com/office/powerpoint/2010/main" val="226548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C2D8BAA-04BB-461C-A8FA-77435F118DA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340F159B-53DF-49E5-BF3F-86C51A8D16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7D31F456-0EB1-44AB-AACD-557ECFD89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9631567-D4F9-43FB-8335-3D8A138546EC}"/>
              </a:ext>
            </a:extLst>
          </p:cNvPr>
          <p:cNvSpPr>
            <a:spLocks noGrp="1"/>
          </p:cNvSpPr>
          <p:nvPr>
            <p:ph type="dt" sz="half" idx="10"/>
          </p:nvPr>
        </p:nvSpPr>
        <p:spPr/>
        <p:txBody>
          <a:bodyPr/>
          <a:lstStyle/>
          <a:p>
            <a:fld id="{E5D1BA5F-C645-4B80-8D39-A3678C696DE4}" type="datetimeFigureOut">
              <a:rPr lang="ar-SA" smtClean="0"/>
              <a:t>01/02/43</a:t>
            </a:fld>
            <a:endParaRPr lang="ar-SA"/>
          </a:p>
        </p:txBody>
      </p:sp>
      <p:sp>
        <p:nvSpPr>
          <p:cNvPr id="6" name="عنصر نائب للتذييل 5">
            <a:extLst>
              <a:ext uri="{FF2B5EF4-FFF2-40B4-BE49-F238E27FC236}">
                <a16:creationId xmlns:a16="http://schemas.microsoft.com/office/drawing/2014/main" id="{34F52A33-67F3-40EE-8BF3-CBE1E218EABE}"/>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76683D73-10EB-4A92-ACFB-5217B9F0354A}"/>
              </a:ext>
            </a:extLst>
          </p:cNvPr>
          <p:cNvSpPr>
            <a:spLocks noGrp="1"/>
          </p:cNvSpPr>
          <p:nvPr>
            <p:ph type="sldNum" sz="quarter" idx="12"/>
          </p:nvPr>
        </p:nvSpPr>
        <p:spPr/>
        <p:txBody>
          <a:bodyPr/>
          <a:lstStyle/>
          <a:p>
            <a:fld id="{6F442439-D1F6-40B5-BB27-7429FDAAE893}" type="slidenum">
              <a:rPr lang="ar-SA" smtClean="0"/>
              <a:t>‹#›</a:t>
            </a:fld>
            <a:endParaRPr lang="ar-SA"/>
          </a:p>
        </p:txBody>
      </p:sp>
    </p:spTree>
    <p:extLst>
      <p:ext uri="{BB962C8B-B14F-4D97-AF65-F5344CB8AC3E}">
        <p14:creationId xmlns:p14="http://schemas.microsoft.com/office/powerpoint/2010/main" val="3692746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FBF74DCB-56AA-474C-92AE-C97B50C8A590}"/>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403DCF0-B5D2-4886-AB1A-E956CA5EA56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75F4A3A-1886-4071-91E7-766EA80BC64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5D1BA5F-C645-4B80-8D39-A3678C696DE4}" type="datetimeFigureOut">
              <a:rPr lang="ar-SA" smtClean="0"/>
              <a:t>01/02/43</a:t>
            </a:fld>
            <a:endParaRPr lang="ar-SA"/>
          </a:p>
        </p:txBody>
      </p:sp>
      <p:sp>
        <p:nvSpPr>
          <p:cNvPr id="5" name="عنصر نائب للتذييل 4">
            <a:extLst>
              <a:ext uri="{FF2B5EF4-FFF2-40B4-BE49-F238E27FC236}">
                <a16:creationId xmlns:a16="http://schemas.microsoft.com/office/drawing/2014/main" id="{2735B74A-F07F-4070-8E82-FB844EC08F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B4CB1853-5746-4B56-A057-0ADD3EEC8C6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F442439-D1F6-40B5-BB27-7429FDAAE893}" type="slidenum">
              <a:rPr lang="ar-SA" smtClean="0"/>
              <a:t>‹#›</a:t>
            </a:fld>
            <a:endParaRPr lang="ar-SA"/>
          </a:p>
        </p:txBody>
      </p:sp>
    </p:spTree>
    <p:extLst>
      <p:ext uri="{BB962C8B-B14F-4D97-AF65-F5344CB8AC3E}">
        <p14:creationId xmlns:p14="http://schemas.microsoft.com/office/powerpoint/2010/main" val="2592728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6.svg"/><Relationship Id="rId7" Type="http://schemas.openxmlformats.org/officeDocument/2006/relationships/image" Target="../media/image44.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42">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037" name="Freeform: Shape 144">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34" name="Picture 10" descr="Critical Thinking: The essence of a decisive mind and how it works |  TalentLens">
            <a:extLst>
              <a:ext uri="{FF2B5EF4-FFF2-40B4-BE49-F238E27FC236}">
                <a16:creationId xmlns:a16="http://schemas.microsoft.com/office/drawing/2014/main" id="{F3B0474A-D07B-4FAB-B2DD-4D35E68BB7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869"/>
          <a:stretch/>
        </p:blipFill>
        <p:spPr bwMode="auto">
          <a:xfrm>
            <a:off x="-69290" y="110871"/>
            <a:ext cx="5817872" cy="400484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7" name="مربع نص 6">
            <a:extLst>
              <a:ext uri="{FF2B5EF4-FFF2-40B4-BE49-F238E27FC236}">
                <a16:creationId xmlns:a16="http://schemas.microsoft.com/office/drawing/2014/main" id="{C03829D7-3B2C-4EE6-87BA-1837DA015A87}"/>
              </a:ext>
            </a:extLst>
          </p:cNvPr>
          <p:cNvSpPr txBox="1"/>
          <p:nvPr/>
        </p:nvSpPr>
        <p:spPr>
          <a:xfrm>
            <a:off x="5440921" y="1810270"/>
            <a:ext cx="3919068" cy="92333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5400" dirty="0">
                <a:cs typeface="PT Bold Heading" panose="02010400000000000000" pitchFamily="2" charset="-78"/>
              </a:rPr>
              <a:t> </a:t>
            </a:r>
            <a:r>
              <a:rPr lang="ar-SA" sz="5400" dirty="0">
                <a:solidFill>
                  <a:srgbClr val="008000"/>
                </a:solidFill>
                <a:effectLst>
                  <a:outerShdw blurRad="50800" dist="50800" dir="5400000" algn="ctr" rotWithShape="0">
                    <a:schemeClr val="bg1"/>
                  </a:outerShdw>
                </a:effectLst>
                <a:cs typeface="PT Bold Heading" panose="02010400000000000000" pitchFamily="2" charset="-78"/>
              </a:rPr>
              <a:t>التفكير الناقد </a:t>
            </a:r>
          </a:p>
        </p:txBody>
      </p:sp>
      <p:sp>
        <p:nvSpPr>
          <p:cNvPr id="8" name="مربع نص 7">
            <a:extLst>
              <a:ext uri="{FF2B5EF4-FFF2-40B4-BE49-F238E27FC236}">
                <a16:creationId xmlns:a16="http://schemas.microsoft.com/office/drawing/2014/main" id="{36246AE5-662C-424B-A6BE-C16A1A2100B6}"/>
              </a:ext>
            </a:extLst>
          </p:cNvPr>
          <p:cNvSpPr txBox="1"/>
          <p:nvPr/>
        </p:nvSpPr>
        <p:spPr>
          <a:xfrm>
            <a:off x="5397279" y="2837488"/>
            <a:ext cx="4411695" cy="646331"/>
          </a:xfrm>
          <a:prstGeom prst="rect">
            <a:avLst/>
          </a:prstGeom>
          <a:noFill/>
        </p:spPr>
        <p:txBody>
          <a:bodyPr wrap="square" rtlCol="1">
            <a:spAutoFit/>
          </a:bodyPr>
          <a:lstStyle/>
          <a:p>
            <a:r>
              <a:rPr lang="ar-SA" sz="3600" b="1" dirty="0"/>
              <a:t>مفاهيمه – مهاراته - تدريسه</a:t>
            </a:r>
          </a:p>
        </p:txBody>
      </p:sp>
      <p:pic>
        <p:nvPicPr>
          <p:cNvPr id="9" name="Picture 12" descr="الــتــنــمــيــة الــبــشــريــة: مهارة التفكير الناقد">
            <a:extLst>
              <a:ext uri="{FF2B5EF4-FFF2-40B4-BE49-F238E27FC236}">
                <a16:creationId xmlns:a16="http://schemas.microsoft.com/office/drawing/2014/main" id="{B2D15196-5B25-453E-A273-DA892DB47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02" y="3838255"/>
            <a:ext cx="2797627" cy="3297203"/>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C277333C-1AC8-4B9E-B8DF-92DC944AF021}"/>
              </a:ext>
            </a:extLst>
          </p:cNvPr>
          <p:cNvSpPr txBox="1"/>
          <p:nvPr/>
        </p:nvSpPr>
        <p:spPr>
          <a:xfrm>
            <a:off x="6096000" y="4115712"/>
            <a:ext cx="3356121" cy="1384995"/>
          </a:xfrm>
          <a:prstGeom prst="rect">
            <a:avLst/>
          </a:prstGeom>
          <a:noFill/>
        </p:spPr>
        <p:txBody>
          <a:bodyPr wrap="square" rtlCol="1">
            <a:spAutoFit/>
          </a:bodyPr>
          <a:lstStyle/>
          <a:p>
            <a:pPr algn="ctr"/>
            <a:r>
              <a:rPr lang="ar-SA" sz="2800" dirty="0"/>
              <a:t>تقديم</a:t>
            </a:r>
          </a:p>
          <a:p>
            <a:pPr algn="ctr"/>
            <a:r>
              <a:rPr lang="ar-SA" sz="2800" dirty="0"/>
              <a:t>سلمان بن حسين المشرفي</a:t>
            </a:r>
          </a:p>
          <a:p>
            <a:pPr algn="ctr"/>
            <a:r>
              <a:rPr lang="ar-SA" sz="2800" dirty="0"/>
              <a:t>2021/1443</a:t>
            </a:r>
          </a:p>
        </p:txBody>
      </p:sp>
      <p:sp>
        <p:nvSpPr>
          <p:cNvPr id="11" name="مربع نص 10">
            <a:extLst>
              <a:ext uri="{FF2B5EF4-FFF2-40B4-BE49-F238E27FC236}">
                <a16:creationId xmlns:a16="http://schemas.microsoft.com/office/drawing/2014/main" id="{629DB317-3CEF-4CBC-8333-8463F7DC7CF9}"/>
              </a:ext>
            </a:extLst>
          </p:cNvPr>
          <p:cNvSpPr txBox="1"/>
          <p:nvPr/>
        </p:nvSpPr>
        <p:spPr>
          <a:xfrm>
            <a:off x="6804013" y="234862"/>
            <a:ext cx="5111953" cy="7694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4400" dirty="0">
                <a:cs typeface="PT Bold Heading" panose="02010400000000000000" pitchFamily="2" charset="-78"/>
              </a:rPr>
              <a:t> </a:t>
            </a:r>
            <a:r>
              <a:rPr lang="ar-SA" sz="2000" dirty="0">
                <a:solidFill>
                  <a:srgbClr val="002060"/>
                </a:solidFill>
                <a:cs typeface="PT Bold Heading" panose="02010400000000000000" pitchFamily="2" charset="-78"/>
              </a:rPr>
              <a:t>ثانوية الحكم بن هشام بمكة المكرمة</a:t>
            </a:r>
            <a:endParaRPr lang="ar-SA" sz="4400" dirty="0">
              <a:solidFill>
                <a:srgbClr val="002060"/>
              </a:solidFill>
              <a:cs typeface="PT Bold Heading" panose="02010400000000000000" pitchFamily="2" charset="-78"/>
            </a:endParaRPr>
          </a:p>
        </p:txBody>
      </p:sp>
    </p:spTree>
    <p:extLst>
      <p:ext uri="{BB962C8B-B14F-4D97-AF65-F5344CB8AC3E}">
        <p14:creationId xmlns:p14="http://schemas.microsoft.com/office/powerpoint/2010/main" val="1904708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9956C7E0-CC1A-4CD2-B010-2372B3F8745E}"/>
              </a:ext>
            </a:extLst>
          </p:cNvPr>
          <p:cNvSpPr txBox="1"/>
          <p:nvPr/>
        </p:nvSpPr>
        <p:spPr>
          <a:xfrm>
            <a:off x="4287916" y="904875"/>
            <a:ext cx="2501504" cy="523220"/>
          </a:xfrm>
          <a:prstGeom prst="rect">
            <a:avLst/>
          </a:prstGeom>
          <a:noFill/>
        </p:spPr>
        <p:txBody>
          <a:bodyPr wrap="square" rtlCol="1">
            <a:spAutoFit/>
          </a:bodyPr>
          <a:lstStyle/>
          <a:p>
            <a:r>
              <a:rPr lang="ar-SA" sz="2800" dirty="0">
                <a:solidFill>
                  <a:srgbClr val="0070C0"/>
                </a:solidFill>
                <a:cs typeface="PT Bold Heading" panose="02010400000000000000" pitchFamily="2" charset="-78"/>
              </a:rPr>
              <a:t> معوقات التفكير </a:t>
            </a:r>
          </a:p>
        </p:txBody>
      </p:sp>
      <p:grpSp>
        <p:nvGrpSpPr>
          <p:cNvPr id="5" name="مجموعة 4">
            <a:extLst>
              <a:ext uri="{FF2B5EF4-FFF2-40B4-BE49-F238E27FC236}">
                <a16:creationId xmlns:a16="http://schemas.microsoft.com/office/drawing/2014/main" id="{A75A7D5B-A6B9-4360-B4EA-FB0B56B2447C}"/>
              </a:ext>
            </a:extLst>
          </p:cNvPr>
          <p:cNvGrpSpPr/>
          <p:nvPr/>
        </p:nvGrpSpPr>
        <p:grpSpPr>
          <a:xfrm flipH="1">
            <a:off x="1010398" y="2714161"/>
            <a:ext cx="10928081" cy="2469965"/>
            <a:chOff x="683559" y="1398648"/>
            <a:chExt cx="10928081" cy="2469965"/>
          </a:xfrm>
        </p:grpSpPr>
        <p:grpSp>
          <p:nvGrpSpPr>
            <p:cNvPr id="6" name="Group 19">
              <a:extLst>
                <a:ext uri="{FF2B5EF4-FFF2-40B4-BE49-F238E27FC236}">
                  <a16:creationId xmlns:a16="http://schemas.microsoft.com/office/drawing/2014/main" id="{BFE0ED51-AF44-4E8D-B79A-7B8765F696BE}"/>
                </a:ext>
              </a:extLst>
            </p:cNvPr>
            <p:cNvGrpSpPr/>
            <p:nvPr/>
          </p:nvGrpSpPr>
          <p:grpSpPr>
            <a:xfrm>
              <a:off x="683559" y="3482898"/>
              <a:ext cx="10928081" cy="242724"/>
              <a:chOff x="683559" y="3482898"/>
              <a:chExt cx="10928081" cy="242724"/>
            </a:xfrm>
          </p:grpSpPr>
          <p:cxnSp>
            <p:nvCxnSpPr>
              <p:cNvPr id="35" name="Straight Arrow Connector 4">
                <a:extLst>
                  <a:ext uri="{FF2B5EF4-FFF2-40B4-BE49-F238E27FC236}">
                    <a16:creationId xmlns:a16="http://schemas.microsoft.com/office/drawing/2014/main" id="{B57A2588-31D3-4CB4-A0D8-7C4CB3062C22}"/>
                  </a:ext>
                </a:extLst>
              </p:cNvPr>
              <p:cNvCxnSpPr>
                <a:cxnSpLocks/>
              </p:cNvCxnSpPr>
              <p:nvPr/>
            </p:nvCxnSpPr>
            <p:spPr>
              <a:xfrm>
                <a:off x="683559" y="3604260"/>
                <a:ext cx="10824882" cy="0"/>
              </a:xfrm>
              <a:prstGeom prst="straightConnector1">
                <a:avLst/>
              </a:prstGeom>
              <a:ln w="19050">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sp>
            <p:nvSpPr>
              <p:cNvPr id="36" name="Isosceles Triangle 18">
                <a:extLst>
                  <a:ext uri="{FF2B5EF4-FFF2-40B4-BE49-F238E27FC236}">
                    <a16:creationId xmlns:a16="http://schemas.microsoft.com/office/drawing/2014/main" id="{798B5676-19FB-485D-84AA-05C7F05B565D}"/>
                  </a:ext>
                </a:extLst>
              </p:cNvPr>
              <p:cNvSpPr/>
              <p:nvPr/>
            </p:nvSpPr>
            <p:spPr>
              <a:xfrm rot="5400000">
                <a:off x="11311346" y="3425328"/>
                <a:ext cx="242724" cy="357864"/>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7" name="Group 9">
              <a:extLst>
                <a:ext uri="{FF2B5EF4-FFF2-40B4-BE49-F238E27FC236}">
                  <a16:creationId xmlns:a16="http://schemas.microsoft.com/office/drawing/2014/main" id="{CE3C9ED4-9B05-4DAA-99F6-746BBD59C78C}"/>
                </a:ext>
              </a:extLst>
            </p:cNvPr>
            <p:cNvGrpSpPr/>
            <p:nvPr/>
          </p:nvGrpSpPr>
          <p:grpSpPr>
            <a:xfrm>
              <a:off x="838200" y="1398648"/>
              <a:ext cx="2855256" cy="2396112"/>
              <a:chOff x="1470660" y="1398648"/>
              <a:chExt cx="2855256" cy="2396112"/>
            </a:xfrm>
          </p:grpSpPr>
          <p:sp>
            <p:nvSpPr>
              <p:cNvPr id="32" name="Teardrop 5">
                <a:extLst>
                  <a:ext uri="{FF2B5EF4-FFF2-40B4-BE49-F238E27FC236}">
                    <a16:creationId xmlns:a16="http://schemas.microsoft.com/office/drawing/2014/main" id="{747DF309-A1D7-447D-9304-5C6DF200FD63}"/>
                  </a:ext>
                </a:extLst>
              </p:cNvPr>
              <p:cNvSpPr/>
              <p:nvPr/>
            </p:nvSpPr>
            <p:spPr>
              <a:xfrm rot="18900000">
                <a:off x="1470660" y="3413760"/>
                <a:ext cx="381000" cy="381000"/>
              </a:xfrm>
              <a:prstGeom prst="teardrop">
                <a:avLst>
                  <a:gd name="adj" fmla="val 2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33" name="Arrow: Pentagon 6">
                <a:extLst>
                  <a:ext uri="{FF2B5EF4-FFF2-40B4-BE49-F238E27FC236}">
                    <a16:creationId xmlns:a16="http://schemas.microsoft.com/office/drawing/2014/main" id="{D10775A4-AC49-441F-B909-B2111B3C6A9B}"/>
                  </a:ext>
                </a:extLst>
              </p:cNvPr>
              <p:cNvSpPr/>
              <p:nvPr/>
            </p:nvSpPr>
            <p:spPr>
              <a:xfrm>
                <a:off x="1661159" y="1398648"/>
                <a:ext cx="2664757" cy="480031"/>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t>التعصب</a:t>
                </a:r>
                <a:endParaRPr lang="en-US" sz="2400" b="1" dirty="0"/>
              </a:p>
            </p:txBody>
          </p:sp>
          <p:cxnSp>
            <p:nvCxnSpPr>
              <p:cNvPr id="34" name="Straight Connector 8">
                <a:extLst>
                  <a:ext uri="{FF2B5EF4-FFF2-40B4-BE49-F238E27FC236}">
                    <a16:creationId xmlns:a16="http://schemas.microsoft.com/office/drawing/2014/main" id="{1875A822-CF5C-46F0-9637-AEB6844CAE73}"/>
                  </a:ext>
                </a:extLst>
              </p:cNvPr>
              <p:cNvCxnSpPr/>
              <p:nvPr/>
            </p:nvCxnSpPr>
            <p:spPr>
              <a:xfrm flipV="1">
                <a:off x="1661160" y="1398648"/>
                <a:ext cx="0" cy="239611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78">
              <a:extLst>
                <a:ext uri="{FF2B5EF4-FFF2-40B4-BE49-F238E27FC236}">
                  <a16:creationId xmlns:a16="http://schemas.microsoft.com/office/drawing/2014/main" id="{DE16FC6E-FAA1-489B-96CC-612DBE81492A}"/>
                </a:ext>
              </a:extLst>
            </p:cNvPr>
            <p:cNvGrpSpPr/>
            <p:nvPr/>
          </p:nvGrpSpPr>
          <p:grpSpPr>
            <a:xfrm>
              <a:off x="4745692" y="1398648"/>
              <a:ext cx="2855256" cy="2396112"/>
              <a:chOff x="1470660" y="1398648"/>
              <a:chExt cx="2855256" cy="2396112"/>
            </a:xfrm>
          </p:grpSpPr>
          <p:sp>
            <p:nvSpPr>
              <p:cNvPr id="29" name="Teardrop 79">
                <a:extLst>
                  <a:ext uri="{FF2B5EF4-FFF2-40B4-BE49-F238E27FC236}">
                    <a16:creationId xmlns:a16="http://schemas.microsoft.com/office/drawing/2014/main" id="{48F63DB3-6F55-4B77-AD90-147E4161162E}"/>
                  </a:ext>
                </a:extLst>
              </p:cNvPr>
              <p:cNvSpPr/>
              <p:nvPr/>
            </p:nvSpPr>
            <p:spPr>
              <a:xfrm rot="18900000">
                <a:off x="1470660" y="3413760"/>
                <a:ext cx="381000" cy="381000"/>
              </a:xfrm>
              <a:prstGeom prst="teardrop">
                <a:avLst>
                  <a:gd name="adj" fmla="val 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30" name="Arrow: Pentagon 80">
                <a:extLst>
                  <a:ext uri="{FF2B5EF4-FFF2-40B4-BE49-F238E27FC236}">
                    <a16:creationId xmlns:a16="http://schemas.microsoft.com/office/drawing/2014/main" id="{1D3C98C3-F8C6-4315-8189-37D6F5F5C0B8}"/>
                  </a:ext>
                </a:extLst>
              </p:cNvPr>
              <p:cNvSpPr/>
              <p:nvPr/>
            </p:nvSpPr>
            <p:spPr>
              <a:xfrm>
                <a:off x="1661159" y="1398648"/>
                <a:ext cx="2664757" cy="480031"/>
              </a:xfrm>
              <a:prstGeom prst="homePlat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t>الخوف</a:t>
                </a:r>
                <a:endParaRPr lang="en-US" sz="2400" b="1" dirty="0"/>
              </a:p>
            </p:txBody>
          </p:sp>
          <p:cxnSp>
            <p:nvCxnSpPr>
              <p:cNvPr id="31" name="Straight Connector 81">
                <a:extLst>
                  <a:ext uri="{FF2B5EF4-FFF2-40B4-BE49-F238E27FC236}">
                    <a16:creationId xmlns:a16="http://schemas.microsoft.com/office/drawing/2014/main" id="{D3606824-925B-4504-B804-1DB0DCA19215}"/>
                  </a:ext>
                </a:extLst>
              </p:cNvPr>
              <p:cNvCxnSpPr/>
              <p:nvPr/>
            </p:nvCxnSpPr>
            <p:spPr>
              <a:xfrm flipV="1">
                <a:off x="1661160" y="1398648"/>
                <a:ext cx="0" cy="23961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9" name="Group 82">
              <a:extLst>
                <a:ext uri="{FF2B5EF4-FFF2-40B4-BE49-F238E27FC236}">
                  <a16:creationId xmlns:a16="http://schemas.microsoft.com/office/drawing/2014/main" id="{66086BB5-E35B-4CCC-B14C-8C9E115F6751}"/>
                </a:ext>
              </a:extLst>
            </p:cNvPr>
            <p:cNvGrpSpPr/>
            <p:nvPr/>
          </p:nvGrpSpPr>
          <p:grpSpPr>
            <a:xfrm>
              <a:off x="8653185" y="1398648"/>
              <a:ext cx="2855256" cy="2396112"/>
              <a:chOff x="1470660" y="1398648"/>
              <a:chExt cx="2855256" cy="2396112"/>
            </a:xfrm>
          </p:grpSpPr>
          <p:sp>
            <p:nvSpPr>
              <p:cNvPr id="26" name="Teardrop 83">
                <a:extLst>
                  <a:ext uri="{FF2B5EF4-FFF2-40B4-BE49-F238E27FC236}">
                    <a16:creationId xmlns:a16="http://schemas.microsoft.com/office/drawing/2014/main" id="{BBF00541-9356-48DF-A941-5D1BE40FAB97}"/>
                  </a:ext>
                </a:extLst>
              </p:cNvPr>
              <p:cNvSpPr/>
              <p:nvPr/>
            </p:nvSpPr>
            <p:spPr>
              <a:xfrm rot="18900000">
                <a:off x="1470660" y="3413760"/>
                <a:ext cx="381000" cy="381000"/>
              </a:xfrm>
              <a:prstGeom prst="teardrop">
                <a:avLst>
                  <a:gd name="adj" fmla="val 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7" name="Arrow: Pentagon 84">
                <a:extLst>
                  <a:ext uri="{FF2B5EF4-FFF2-40B4-BE49-F238E27FC236}">
                    <a16:creationId xmlns:a16="http://schemas.microsoft.com/office/drawing/2014/main" id="{850C8ACC-5D89-49DF-A562-350C4CA2EC26}"/>
                  </a:ext>
                </a:extLst>
              </p:cNvPr>
              <p:cNvSpPr/>
              <p:nvPr/>
            </p:nvSpPr>
            <p:spPr>
              <a:xfrm>
                <a:off x="1661159" y="1398648"/>
                <a:ext cx="2664757" cy="480031"/>
              </a:xfrm>
              <a:prstGeom prst="homePlat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t>الكسل</a:t>
                </a:r>
                <a:endParaRPr lang="en-US" sz="2400" b="1" dirty="0"/>
              </a:p>
            </p:txBody>
          </p:sp>
          <p:cxnSp>
            <p:nvCxnSpPr>
              <p:cNvPr id="28" name="Straight Connector 85">
                <a:extLst>
                  <a:ext uri="{FF2B5EF4-FFF2-40B4-BE49-F238E27FC236}">
                    <a16:creationId xmlns:a16="http://schemas.microsoft.com/office/drawing/2014/main" id="{757B0E71-C27E-4D8F-862D-B8AC792C3B59}"/>
                  </a:ext>
                </a:extLst>
              </p:cNvPr>
              <p:cNvCxnSpPr/>
              <p:nvPr/>
            </p:nvCxnSpPr>
            <p:spPr>
              <a:xfrm flipV="1">
                <a:off x="1661160" y="1398648"/>
                <a:ext cx="0" cy="239611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TextBox 97">
              <a:extLst>
                <a:ext uri="{FF2B5EF4-FFF2-40B4-BE49-F238E27FC236}">
                  <a16:creationId xmlns:a16="http://schemas.microsoft.com/office/drawing/2014/main" id="{A0C2736C-7C7A-4843-B324-8F0D920099DD}"/>
                </a:ext>
              </a:extLst>
            </p:cNvPr>
            <p:cNvSpPr txBox="1"/>
            <p:nvPr/>
          </p:nvSpPr>
          <p:spPr>
            <a:xfrm>
              <a:off x="1135811" y="1898843"/>
              <a:ext cx="3346878" cy="1969770"/>
            </a:xfrm>
            <a:prstGeom prst="rect">
              <a:avLst/>
            </a:prstGeom>
            <a:noFill/>
          </p:spPr>
          <p:txBody>
            <a:bodyPr wrap="square" lIns="0" rIns="0" rtlCol="0" anchor="t">
              <a:spAutoFit/>
            </a:bodyPr>
            <a:lstStyle/>
            <a:p>
              <a:pPr algn="just" rtl="1"/>
              <a:r>
                <a:rPr lang="en-US" sz="1200" b="1" i="0" dirty="0">
                  <a:solidFill>
                    <a:srgbClr val="333333"/>
                  </a:solidFill>
                  <a:effectLst/>
                  <a:latin typeface="DroidArabicKufi-Regular"/>
                </a:rPr>
                <a:t> </a:t>
              </a:r>
              <a:r>
                <a:rPr lang="ar-SA" sz="1400" b="1" i="0" dirty="0">
                  <a:solidFill>
                    <a:srgbClr val="333333"/>
                  </a:solidFill>
                  <a:effectLst/>
                  <a:latin typeface="DroidArabicKufi-Regular"/>
                </a:rPr>
                <a:t>تشكِّل بيئة الفرد عاملاً مهمّاً ومؤثِّراً في نظرته تجاه العالم، حيث إنّ ثقافته تساعد على تحديد الكيفيّة التي ينظر بها إلى الأمور، ممّا قد يجعله مُتحيِّزاً ومتعصّباً في رأيه ضدّ آراء الآخرين، إلّا أنّ المنهج العلميّ لا بُدّ أنّ يعتمد على فكر العديد من الباحثين، لا على فكر فرد منهم فقط؛ لأنّه سيكون فكراً غير مُكتمل؛ لهذا فإنّ عمليّة التخلُّص من التأثيرات الشخصيّة والتحيُّزات تشكِّل أحد أهداف المنهج العلميّ.</a:t>
              </a:r>
            </a:p>
            <a:p>
              <a:pPr algn="just" rtl="1"/>
              <a:endParaRPr lang="ar-SA" sz="1200" b="1" i="0" dirty="0">
                <a:solidFill>
                  <a:srgbClr val="333333"/>
                </a:solidFill>
                <a:effectLst/>
                <a:latin typeface="DroidArabicKufi-Regular"/>
              </a:endParaRPr>
            </a:p>
            <a:p>
              <a:pPr algn="just" rtl="1"/>
              <a:endParaRPr lang="ar-SA" sz="1200" dirty="0"/>
            </a:p>
          </p:txBody>
        </p:sp>
        <p:sp>
          <p:nvSpPr>
            <p:cNvPr id="17" name="TextBox 98">
              <a:extLst>
                <a:ext uri="{FF2B5EF4-FFF2-40B4-BE49-F238E27FC236}">
                  <a16:creationId xmlns:a16="http://schemas.microsoft.com/office/drawing/2014/main" id="{32A7116B-9F9D-415F-A3AD-2A985B497626}"/>
                </a:ext>
              </a:extLst>
            </p:cNvPr>
            <p:cNvSpPr txBox="1"/>
            <p:nvPr/>
          </p:nvSpPr>
          <p:spPr>
            <a:xfrm>
              <a:off x="5047352" y="1956375"/>
              <a:ext cx="2711460" cy="1323439"/>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حيث قد يعيق الخوف الفرد من مواجهة الحقائق التي قد تؤدّي إلى تغييره لآرائه ومعتقداته، علماً بأنّ عامل الخوف يتداخل مع التفكير الناقد على المستويَين: الفرديّ، والجماعيّ</a:t>
              </a:r>
              <a:r>
                <a:rPr lang="ar-SA" sz="1200" b="1" dirty="0">
                  <a:solidFill>
                    <a:schemeClr val="tx1">
                      <a:lumMod val="65000"/>
                      <a:lumOff val="35000"/>
                    </a:schemeClr>
                  </a:solidFill>
                </a:rPr>
                <a:t>. </a:t>
              </a:r>
              <a:endParaRPr lang="ar-SA" sz="1200" dirty="0">
                <a:solidFill>
                  <a:schemeClr val="tx1">
                    <a:lumMod val="65000"/>
                    <a:lumOff val="35000"/>
                  </a:schemeClr>
                </a:solidFill>
              </a:endParaRPr>
            </a:p>
          </p:txBody>
        </p:sp>
        <p:sp>
          <p:nvSpPr>
            <p:cNvPr id="18" name="TextBox 99">
              <a:extLst>
                <a:ext uri="{FF2B5EF4-FFF2-40B4-BE49-F238E27FC236}">
                  <a16:creationId xmlns:a16="http://schemas.microsoft.com/office/drawing/2014/main" id="{860C71C4-3EFB-4F73-9116-4EC6885852C4}"/>
                </a:ext>
              </a:extLst>
            </p:cNvPr>
            <p:cNvSpPr txBox="1"/>
            <p:nvPr/>
          </p:nvSpPr>
          <p:spPr>
            <a:xfrm>
              <a:off x="9035609" y="1869624"/>
              <a:ext cx="2442435" cy="1815882"/>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يهتمّ الحوار الحقيقيّ بتوفُّر الرغبة لدى الفرد في ما يتعلَّق بتقديم الحجّة الأقوى، كما أنّ عمليّة التفكير تتطلَّب الصبر، وبذل الجهود في ما يتعلَّق بتحليل الآراء المختلفة، ووجهات النظر الأخرى، ممّا يجعل الكسل مُعوِّقاً للتفكير الناقد.</a:t>
              </a:r>
              <a:endParaRPr lang="ar-SA" sz="1400" b="1" dirty="0">
                <a:solidFill>
                  <a:schemeClr val="tx1">
                    <a:lumMod val="65000"/>
                    <a:lumOff val="35000"/>
                  </a:schemeClr>
                </a:solidFill>
              </a:endParaRPr>
            </a:p>
          </p:txBody>
        </p:sp>
      </p:grpSp>
    </p:spTree>
    <p:extLst>
      <p:ext uri="{BB962C8B-B14F-4D97-AF65-F5344CB8AC3E}">
        <p14:creationId xmlns:p14="http://schemas.microsoft.com/office/powerpoint/2010/main" val="3508996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خطط انسيابي: قرص ممغنط 5">
            <a:extLst>
              <a:ext uri="{FF2B5EF4-FFF2-40B4-BE49-F238E27FC236}">
                <a16:creationId xmlns:a16="http://schemas.microsoft.com/office/drawing/2014/main" id="{E50825BF-5827-4E53-AC81-8982F24067CC}"/>
              </a:ext>
            </a:extLst>
          </p:cNvPr>
          <p:cNvSpPr/>
          <p:nvPr/>
        </p:nvSpPr>
        <p:spPr>
          <a:xfrm>
            <a:off x="3653647" y="750474"/>
            <a:ext cx="1885032" cy="4923203"/>
          </a:xfrm>
          <a:prstGeom prst="flowChartMagneticDisk">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E670F8CC-304B-41B5-A29D-0265C985EE43}"/>
              </a:ext>
            </a:extLst>
          </p:cNvPr>
          <p:cNvSpPr txBox="1"/>
          <p:nvPr/>
        </p:nvSpPr>
        <p:spPr>
          <a:xfrm>
            <a:off x="5471608" y="733085"/>
            <a:ext cx="6094520" cy="2092881"/>
          </a:xfrm>
          <a:prstGeom prst="rect">
            <a:avLst/>
          </a:prstGeom>
          <a:gradFill flip="none" rotWithShape="1">
            <a:gsLst>
              <a:gs pos="0">
                <a:schemeClr val="accent4">
                  <a:lumMod val="50000"/>
                  <a:shade val="30000"/>
                  <a:satMod val="115000"/>
                </a:schemeClr>
              </a:gs>
              <a:gs pos="50000">
                <a:schemeClr val="accent4">
                  <a:lumMod val="50000"/>
                  <a:shade val="67500"/>
                  <a:satMod val="115000"/>
                </a:schemeClr>
              </a:gs>
              <a:gs pos="100000">
                <a:schemeClr val="accent4">
                  <a:lumMod val="50000"/>
                  <a:shade val="100000"/>
                  <a:satMod val="115000"/>
                </a:schemeClr>
              </a:gs>
            </a:gsLst>
            <a:path path="circle">
              <a:fillToRect t="100000" r="100000"/>
            </a:path>
            <a:tileRect l="-100000" b="-100000"/>
          </a:gradFill>
        </p:spPr>
        <p:txBody>
          <a:bodyPr wrap="square">
            <a:spAutoFit/>
          </a:bodyPr>
          <a:lstStyle/>
          <a:p>
            <a:pPr algn="just"/>
            <a:r>
              <a:rPr lang="ar-SA" sz="2800" b="1" dirty="0">
                <a:solidFill>
                  <a:schemeClr val="bg1"/>
                </a:solidFill>
              </a:rPr>
              <a:t>نمط من التفكير الهادف الذي يتم من خلاله استخدام المهارات المعرفية وطرق الاستدلال لتحديد الاحتمالات الممكنة التي تساهم في الوصول إلى نتائج ملائمة تساعد على اتخاذ القرارات الصحيحة.</a:t>
            </a:r>
            <a:endParaRPr lang="ar-SA" dirty="0">
              <a:solidFill>
                <a:schemeClr val="bg1"/>
              </a:solidFill>
            </a:endParaRPr>
          </a:p>
          <a:p>
            <a:endParaRPr lang="ar-SA" dirty="0"/>
          </a:p>
        </p:txBody>
      </p:sp>
      <p:sp>
        <p:nvSpPr>
          <p:cNvPr id="3" name="مخطط انسيابي: بيانات مخزّنة 2">
            <a:extLst>
              <a:ext uri="{FF2B5EF4-FFF2-40B4-BE49-F238E27FC236}">
                <a16:creationId xmlns:a16="http://schemas.microsoft.com/office/drawing/2014/main" id="{22541A58-4F82-4CAD-8762-233DD5E34705}"/>
              </a:ext>
            </a:extLst>
          </p:cNvPr>
          <p:cNvSpPr/>
          <p:nvPr/>
        </p:nvSpPr>
        <p:spPr>
          <a:xfrm rot="5400000">
            <a:off x="3356668" y="718079"/>
            <a:ext cx="2478990" cy="1885031"/>
          </a:xfrm>
          <a:prstGeom prst="flowChartOnlineStorage">
            <a:avLst/>
          </a:prstGeom>
          <a:gradFill flip="none" rotWithShape="1">
            <a:gsLst>
              <a:gs pos="0">
                <a:schemeClr val="accent4">
                  <a:lumMod val="50000"/>
                  <a:shade val="30000"/>
                  <a:satMod val="115000"/>
                </a:schemeClr>
              </a:gs>
              <a:gs pos="50000">
                <a:schemeClr val="accent4">
                  <a:lumMod val="50000"/>
                  <a:shade val="67500"/>
                  <a:satMod val="115000"/>
                </a:schemeClr>
              </a:gs>
              <a:gs pos="100000">
                <a:schemeClr val="accent4">
                  <a:lumMod val="50000"/>
                  <a:shade val="100000"/>
                  <a:satMod val="115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 name="مربع نص 3">
            <a:extLst>
              <a:ext uri="{FF2B5EF4-FFF2-40B4-BE49-F238E27FC236}">
                <a16:creationId xmlns:a16="http://schemas.microsoft.com/office/drawing/2014/main" id="{4047F4E3-7117-4A76-8B0F-5B9D0BEF7AD2}"/>
              </a:ext>
            </a:extLst>
          </p:cNvPr>
          <p:cNvSpPr txBox="1"/>
          <p:nvPr/>
        </p:nvSpPr>
        <p:spPr>
          <a:xfrm rot="19665314">
            <a:off x="3179386" y="968095"/>
            <a:ext cx="1910511" cy="1384995"/>
          </a:xfrm>
          <a:prstGeom prst="rect">
            <a:avLst/>
          </a:prstGeom>
          <a:noFill/>
        </p:spPr>
        <p:txBody>
          <a:bodyPr wrap="square" rtlCol="1">
            <a:spAutoFit/>
          </a:bodyPr>
          <a:lstStyle/>
          <a:p>
            <a:r>
              <a:rPr lang="ar-SA" sz="2800" dirty="0">
                <a:solidFill>
                  <a:srgbClr val="99FFCC"/>
                </a:solidFill>
                <a:cs typeface="PT Bold Heading" panose="02010400000000000000" pitchFamily="2" charset="-78"/>
              </a:rPr>
              <a:t>مفهوم التفكير الناقد</a:t>
            </a:r>
          </a:p>
        </p:txBody>
      </p:sp>
      <p:sp>
        <p:nvSpPr>
          <p:cNvPr id="7" name="مستطيل 6">
            <a:extLst>
              <a:ext uri="{FF2B5EF4-FFF2-40B4-BE49-F238E27FC236}">
                <a16:creationId xmlns:a16="http://schemas.microsoft.com/office/drawing/2014/main" id="{27472960-1C17-4818-92DA-DB5E1238CE78}"/>
              </a:ext>
            </a:extLst>
          </p:cNvPr>
          <p:cNvSpPr/>
          <p:nvPr/>
        </p:nvSpPr>
        <p:spPr>
          <a:xfrm>
            <a:off x="3094889" y="5086603"/>
            <a:ext cx="2485748" cy="73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050" name="Picture 2" descr="تفسير حلم المضاربة مع الميت في المنام – موقع الرهيب">
            <a:extLst>
              <a:ext uri="{FF2B5EF4-FFF2-40B4-BE49-F238E27FC236}">
                <a16:creationId xmlns:a16="http://schemas.microsoft.com/office/drawing/2014/main" id="{55003B51-7E63-45F6-B597-DBD485994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608665"/>
            <a:ext cx="3494086" cy="2285999"/>
          </a:xfrm>
          <a:prstGeom prst="rect">
            <a:avLst/>
          </a:prstGeom>
          <a:noFill/>
          <a:extLst>
            <a:ext uri="{909E8E84-426E-40DD-AFC4-6F175D3DCCD1}">
              <a14:hiddenFill xmlns:a14="http://schemas.microsoft.com/office/drawing/2010/main">
                <a:solidFill>
                  <a:srgbClr val="FFFFFF"/>
                </a:solidFill>
              </a14:hiddenFill>
            </a:ext>
          </a:extLst>
        </p:spPr>
      </p:pic>
      <p:sp>
        <p:nvSpPr>
          <p:cNvPr id="9" name="فقاعة الكلام: مستطيلة مستديرة الزوايا 8">
            <a:extLst>
              <a:ext uri="{FF2B5EF4-FFF2-40B4-BE49-F238E27FC236}">
                <a16:creationId xmlns:a16="http://schemas.microsoft.com/office/drawing/2014/main" id="{A1222176-5AAD-4A2B-B17D-733DC615B87A}"/>
              </a:ext>
            </a:extLst>
          </p:cNvPr>
          <p:cNvSpPr/>
          <p:nvPr/>
        </p:nvSpPr>
        <p:spPr>
          <a:xfrm>
            <a:off x="2284371" y="1553922"/>
            <a:ext cx="1272532" cy="849401"/>
          </a:xfrm>
          <a:prstGeom prst="wedgeRoundRectCallout">
            <a:avLst>
              <a:gd name="adj1" fmla="val -25548"/>
              <a:gd name="adj2" fmla="val 8262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ربع نص 7">
            <a:extLst>
              <a:ext uri="{FF2B5EF4-FFF2-40B4-BE49-F238E27FC236}">
                <a16:creationId xmlns:a16="http://schemas.microsoft.com/office/drawing/2014/main" id="{21764DF0-E117-432F-83C8-FD68CB9BD319}"/>
              </a:ext>
            </a:extLst>
          </p:cNvPr>
          <p:cNvSpPr txBox="1"/>
          <p:nvPr/>
        </p:nvSpPr>
        <p:spPr>
          <a:xfrm>
            <a:off x="2349912" y="1660582"/>
            <a:ext cx="1016022" cy="707886"/>
          </a:xfrm>
          <a:prstGeom prst="rect">
            <a:avLst/>
          </a:prstGeom>
          <a:noFill/>
        </p:spPr>
        <p:txBody>
          <a:bodyPr wrap="square" rtlCol="1">
            <a:spAutoFit/>
          </a:bodyPr>
          <a:lstStyle/>
          <a:p>
            <a:r>
              <a:rPr lang="ar-SA" sz="2000" dirty="0"/>
              <a:t>أقولك أنا صح</a:t>
            </a:r>
          </a:p>
        </p:txBody>
      </p:sp>
      <p:pic>
        <p:nvPicPr>
          <p:cNvPr id="2052" name="Picture 4" descr="مشكلات وحلول .. إيه الحل لما حد يضرب ابنك أو بنتك ؟؟">
            <a:extLst>
              <a:ext uri="{FF2B5EF4-FFF2-40B4-BE49-F238E27FC236}">
                <a16:creationId xmlns:a16="http://schemas.microsoft.com/office/drawing/2014/main" id="{5BEA01E7-CD88-45FF-8DEF-C367FFA68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955" y="3598184"/>
            <a:ext cx="3584708" cy="2509296"/>
          </a:xfrm>
          <a:prstGeom prst="rect">
            <a:avLst/>
          </a:prstGeom>
          <a:noFill/>
          <a:extLst>
            <a:ext uri="{909E8E84-426E-40DD-AFC4-6F175D3DCCD1}">
              <a14:hiddenFill xmlns:a14="http://schemas.microsoft.com/office/drawing/2010/main">
                <a:solidFill>
                  <a:srgbClr val="FFFFFF"/>
                </a:solidFill>
              </a14:hiddenFill>
            </a:ext>
          </a:extLst>
        </p:spPr>
      </p:pic>
      <p:sp>
        <p:nvSpPr>
          <p:cNvPr id="10" name="مربع نص 9">
            <a:extLst>
              <a:ext uri="{FF2B5EF4-FFF2-40B4-BE49-F238E27FC236}">
                <a16:creationId xmlns:a16="http://schemas.microsoft.com/office/drawing/2014/main" id="{48DBF68E-9E3E-46A4-87B0-88BED0E08EE0}"/>
              </a:ext>
            </a:extLst>
          </p:cNvPr>
          <p:cNvSpPr txBox="1"/>
          <p:nvPr/>
        </p:nvSpPr>
        <p:spPr>
          <a:xfrm>
            <a:off x="6865997" y="2938921"/>
            <a:ext cx="1979593" cy="707886"/>
          </a:xfrm>
          <a:prstGeom prst="rect">
            <a:avLst/>
          </a:prstGeom>
          <a:noFill/>
        </p:spPr>
        <p:txBody>
          <a:bodyPr wrap="square" rtlCol="1">
            <a:spAutoFit/>
          </a:bodyPr>
          <a:lstStyle/>
          <a:p>
            <a:pPr algn="ctr"/>
            <a:r>
              <a:rPr lang="ar-SA" sz="2000" dirty="0"/>
              <a:t>أنقلع برَّا انتهى النقاش ولا توريني وجهك</a:t>
            </a:r>
          </a:p>
        </p:txBody>
      </p:sp>
      <p:sp>
        <p:nvSpPr>
          <p:cNvPr id="13" name="فقاعة الكلام: مستطيلة مستديرة الزوايا 12">
            <a:extLst>
              <a:ext uri="{FF2B5EF4-FFF2-40B4-BE49-F238E27FC236}">
                <a16:creationId xmlns:a16="http://schemas.microsoft.com/office/drawing/2014/main" id="{06822460-A9CF-4747-9B98-8017B1B96E0B}"/>
              </a:ext>
            </a:extLst>
          </p:cNvPr>
          <p:cNvSpPr/>
          <p:nvPr/>
        </p:nvSpPr>
        <p:spPr>
          <a:xfrm>
            <a:off x="6865998" y="2900090"/>
            <a:ext cx="1892504" cy="724539"/>
          </a:xfrm>
          <a:prstGeom prst="wedgeRoundRectCallout">
            <a:avLst>
              <a:gd name="adj1" fmla="val 52267"/>
              <a:gd name="adj2" fmla="val 1171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ربع نص 13">
            <a:extLst>
              <a:ext uri="{FF2B5EF4-FFF2-40B4-BE49-F238E27FC236}">
                <a16:creationId xmlns:a16="http://schemas.microsoft.com/office/drawing/2014/main" id="{F862CB67-A2FB-4BC0-B344-6539D06DF3F9}"/>
              </a:ext>
            </a:extLst>
          </p:cNvPr>
          <p:cNvSpPr txBox="1"/>
          <p:nvPr/>
        </p:nvSpPr>
        <p:spPr>
          <a:xfrm>
            <a:off x="247881" y="1749915"/>
            <a:ext cx="1224818" cy="707886"/>
          </a:xfrm>
          <a:prstGeom prst="rect">
            <a:avLst/>
          </a:prstGeom>
          <a:noFill/>
        </p:spPr>
        <p:txBody>
          <a:bodyPr wrap="square" rtlCol="1">
            <a:spAutoFit/>
          </a:bodyPr>
          <a:lstStyle/>
          <a:p>
            <a:r>
              <a:rPr lang="ar-SA" sz="2000" dirty="0"/>
              <a:t>أقولك أنت غبي ما تفهم</a:t>
            </a:r>
          </a:p>
        </p:txBody>
      </p:sp>
      <p:sp>
        <p:nvSpPr>
          <p:cNvPr id="15" name="فقاعة الكلام: مستطيلة مستديرة الزوايا 14">
            <a:extLst>
              <a:ext uri="{FF2B5EF4-FFF2-40B4-BE49-F238E27FC236}">
                <a16:creationId xmlns:a16="http://schemas.microsoft.com/office/drawing/2014/main" id="{C7AFAD2F-1CC8-4F00-893D-0124CAA5760D}"/>
              </a:ext>
            </a:extLst>
          </p:cNvPr>
          <p:cNvSpPr/>
          <p:nvPr/>
        </p:nvSpPr>
        <p:spPr>
          <a:xfrm>
            <a:off x="344129" y="1639848"/>
            <a:ext cx="1402915" cy="849401"/>
          </a:xfrm>
          <a:prstGeom prst="wedgeRoundRectCallout">
            <a:avLst>
              <a:gd name="adj1" fmla="val 26220"/>
              <a:gd name="adj2" fmla="val 7799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290846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D6DFA663-34FA-49E8-ADF9-DDF84BA7EBC4}"/>
              </a:ext>
            </a:extLst>
          </p:cNvPr>
          <p:cNvSpPr txBox="1"/>
          <p:nvPr/>
        </p:nvSpPr>
        <p:spPr>
          <a:xfrm>
            <a:off x="2723535" y="2005384"/>
            <a:ext cx="7875639" cy="3046988"/>
          </a:xfrm>
          <a:prstGeom prst="rect">
            <a:avLst/>
          </a:prstGeom>
          <a:gradFill flip="none" rotWithShape="1">
            <a:gsLst>
              <a:gs pos="28000">
                <a:schemeClr val="accent4">
                  <a:satMod val="103000"/>
                  <a:lumMod val="102000"/>
                  <a:tint val="94000"/>
                </a:schemeClr>
              </a:gs>
              <a:gs pos="89000">
                <a:schemeClr val="accent4">
                  <a:satMod val="110000"/>
                  <a:shade val="100000"/>
                  <a:lumMod val="0"/>
                  <a:lumOff val="100000"/>
                </a:schemeClr>
              </a:gs>
              <a:gs pos="100000">
                <a:schemeClr val="accent4">
                  <a:lumMod val="99000"/>
                  <a:satMod val="120000"/>
                  <a:shade val="78000"/>
                </a:schemeClr>
              </a:gs>
            </a:gsLst>
            <a:lin ang="0" scaled="1"/>
            <a:tileRect/>
          </a:gradFill>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ar-SA" sz="3200" b="1" i="0" dirty="0">
                <a:solidFill>
                  <a:srgbClr val="333333"/>
                </a:solidFill>
                <a:effectLst/>
                <a:latin typeface="arial" panose="020B0604020202020204" pitchFamily="34" charset="0"/>
              </a:rPr>
              <a:t>التفكير الناقد يجعل عملية اكتساب المعرفة عملية نشطة تساهم في إتقان أفضل، وفهم أعمق للمحتوى. ويساعد المتعلمين على اكتساب مهارات منها: القدرة على مواجهة المشكلات والتحديات</a:t>
            </a:r>
            <a:r>
              <a:rPr lang="ar-SA" sz="3200" b="1" dirty="0">
                <a:solidFill>
                  <a:srgbClr val="333333"/>
                </a:solidFill>
                <a:latin typeface="arial" panose="020B0604020202020204" pitchFamily="34" charset="0"/>
              </a:rPr>
              <a:t>،</a:t>
            </a:r>
            <a:r>
              <a:rPr lang="ar-SA" sz="3200" b="1" i="0" dirty="0">
                <a:solidFill>
                  <a:srgbClr val="333333"/>
                </a:solidFill>
                <a:effectLst/>
                <a:latin typeface="arial" panose="020B0604020202020204" pitchFamily="34" charset="0"/>
              </a:rPr>
              <a:t> ويساعد المتعلمين على الحكم الحيادي والمنطقي للمشكلات المختلفة. وهذا بحد ذاته مطلب مهم للتربية.</a:t>
            </a:r>
            <a:endParaRPr lang="ar-SA" sz="3200" b="1" dirty="0"/>
          </a:p>
        </p:txBody>
      </p:sp>
      <p:sp>
        <p:nvSpPr>
          <p:cNvPr id="6" name="مربع نص 5">
            <a:extLst>
              <a:ext uri="{FF2B5EF4-FFF2-40B4-BE49-F238E27FC236}">
                <a16:creationId xmlns:a16="http://schemas.microsoft.com/office/drawing/2014/main" id="{94C1D672-7C80-44F4-85CF-C7AE51C7C251}"/>
              </a:ext>
            </a:extLst>
          </p:cNvPr>
          <p:cNvSpPr txBox="1"/>
          <p:nvPr/>
        </p:nvSpPr>
        <p:spPr>
          <a:xfrm>
            <a:off x="4784694" y="419923"/>
            <a:ext cx="2927411" cy="52322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ar-SA" sz="2800" dirty="0">
                <a:cs typeface="PT Bold Heading" panose="02010400000000000000" pitchFamily="2" charset="-78"/>
              </a:rPr>
              <a:t>أهمية التفكير الناقد </a:t>
            </a:r>
          </a:p>
        </p:txBody>
      </p:sp>
    </p:spTree>
    <p:extLst>
      <p:ext uri="{BB962C8B-B14F-4D97-AF65-F5344CB8AC3E}">
        <p14:creationId xmlns:p14="http://schemas.microsoft.com/office/powerpoint/2010/main" val="3121860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4047F4E3-7117-4A76-8B0F-5B9D0BEF7AD2}"/>
              </a:ext>
            </a:extLst>
          </p:cNvPr>
          <p:cNvSpPr txBox="1"/>
          <p:nvPr/>
        </p:nvSpPr>
        <p:spPr>
          <a:xfrm>
            <a:off x="4067301" y="303560"/>
            <a:ext cx="3042094" cy="523220"/>
          </a:xfrm>
          <a:prstGeom prst="rect">
            <a:avLst/>
          </a:prstGeom>
          <a:noFill/>
        </p:spPr>
        <p:txBody>
          <a:bodyPr wrap="square" rtlCol="1">
            <a:spAutoFit/>
          </a:bodyPr>
          <a:lstStyle/>
          <a:p>
            <a:r>
              <a:rPr lang="ar-SA" sz="2800" dirty="0">
                <a:solidFill>
                  <a:srgbClr val="0070C0"/>
                </a:solidFill>
                <a:cs typeface="PT Bold Heading" panose="02010400000000000000" pitchFamily="2" charset="-78"/>
              </a:rPr>
              <a:t>معايير التفكير الناقد</a:t>
            </a:r>
          </a:p>
        </p:txBody>
      </p:sp>
      <p:grpSp>
        <p:nvGrpSpPr>
          <p:cNvPr id="59" name="مجموعة 58">
            <a:extLst>
              <a:ext uri="{FF2B5EF4-FFF2-40B4-BE49-F238E27FC236}">
                <a16:creationId xmlns:a16="http://schemas.microsoft.com/office/drawing/2014/main" id="{4D7FB0A9-AFF3-4FD0-B7B3-8529F9DD537E}"/>
              </a:ext>
            </a:extLst>
          </p:cNvPr>
          <p:cNvGrpSpPr/>
          <p:nvPr/>
        </p:nvGrpSpPr>
        <p:grpSpPr>
          <a:xfrm>
            <a:off x="1540674" y="1320823"/>
            <a:ext cx="8908475" cy="5009285"/>
            <a:chOff x="2801303" y="1107759"/>
            <a:chExt cx="8908475" cy="5009285"/>
          </a:xfrm>
        </p:grpSpPr>
        <p:cxnSp>
          <p:nvCxnSpPr>
            <p:cNvPr id="7" name="Straight Connector 3">
              <a:extLst>
                <a:ext uri="{FF2B5EF4-FFF2-40B4-BE49-F238E27FC236}">
                  <a16:creationId xmlns:a16="http://schemas.microsoft.com/office/drawing/2014/main" id="{CA278AFE-25ED-4C02-B49D-EDBDA120659E}"/>
                </a:ext>
              </a:extLst>
            </p:cNvPr>
            <p:cNvCxnSpPr>
              <a:cxnSpLocks/>
              <a:endCxn id="16" idx="6"/>
            </p:cNvCxnSpPr>
            <p:nvPr/>
          </p:nvCxnSpPr>
          <p:spPr>
            <a:xfrm flipH="1">
              <a:off x="3331241" y="1547640"/>
              <a:ext cx="8378536" cy="1"/>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14">
              <a:extLst>
                <a:ext uri="{FF2B5EF4-FFF2-40B4-BE49-F238E27FC236}">
                  <a16:creationId xmlns:a16="http://schemas.microsoft.com/office/drawing/2014/main" id="{D8D84124-DD8B-4724-9997-BF96606FDD42}"/>
                </a:ext>
              </a:extLst>
            </p:cNvPr>
            <p:cNvGrpSpPr/>
            <p:nvPr/>
          </p:nvGrpSpPr>
          <p:grpSpPr>
            <a:xfrm flipH="1">
              <a:off x="9770141" y="2042366"/>
              <a:ext cx="1939637" cy="4074678"/>
              <a:chOff x="480290" y="2068947"/>
              <a:chExt cx="1939637" cy="4074678"/>
            </a:xfrm>
          </p:grpSpPr>
          <p:grpSp>
            <p:nvGrpSpPr>
              <p:cNvPr id="48" name="Group 6">
                <a:extLst>
                  <a:ext uri="{FF2B5EF4-FFF2-40B4-BE49-F238E27FC236}">
                    <a16:creationId xmlns:a16="http://schemas.microsoft.com/office/drawing/2014/main" id="{C4F64F73-6012-4D18-85C4-A0EE0A3D7B25}"/>
                  </a:ext>
                </a:extLst>
              </p:cNvPr>
              <p:cNvGrpSpPr/>
              <p:nvPr/>
            </p:nvGrpSpPr>
            <p:grpSpPr>
              <a:xfrm>
                <a:off x="480291" y="2068947"/>
                <a:ext cx="1939636" cy="1293088"/>
                <a:chOff x="480291" y="2068947"/>
                <a:chExt cx="1939636" cy="1293088"/>
              </a:xfrm>
            </p:grpSpPr>
            <p:sp>
              <p:nvSpPr>
                <p:cNvPr id="51" name="Rectangle 4">
                  <a:extLst>
                    <a:ext uri="{FF2B5EF4-FFF2-40B4-BE49-F238E27FC236}">
                      <a16:creationId xmlns:a16="http://schemas.microsoft.com/office/drawing/2014/main" id="{318D5F62-6A48-4FD2-B2FE-8E9B6063955E}"/>
                    </a:ext>
                  </a:extLst>
                </p:cNvPr>
                <p:cNvSpPr/>
                <p:nvPr/>
              </p:nvSpPr>
              <p:spPr>
                <a:xfrm>
                  <a:off x="480291" y="2355273"/>
                  <a:ext cx="1939636" cy="1006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52" name="Isosceles Triangle 5">
                  <a:extLst>
                    <a:ext uri="{FF2B5EF4-FFF2-40B4-BE49-F238E27FC236}">
                      <a16:creationId xmlns:a16="http://schemas.microsoft.com/office/drawing/2014/main" id="{0147A061-C9B0-4A16-838D-E461DC0E1CFE}"/>
                    </a:ext>
                  </a:extLst>
                </p:cNvPr>
                <p:cNvSpPr/>
                <p:nvPr/>
              </p:nvSpPr>
              <p:spPr>
                <a:xfrm>
                  <a:off x="1182254" y="2068947"/>
                  <a:ext cx="535709" cy="28632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49" name="Rectangle 74">
                <a:extLst>
                  <a:ext uri="{FF2B5EF4-FFF2-40B4-BE49-F238E27FC236}">
                    <a16:creationId xmlns:a16="http://schemas.microsoft.com/office/drawing/2014/main" id="{660D27FF-5B9A-4972-8251-0025905B843F}"/>
                  </a:ext>
                </a:extLst>
              </p:cNvPr>
              <p:cNvSpPr/>
              <p:nvPr/>
            </p:nvSpPr>
            <p:spPr>
              <a:xfrm>
                <a:off x="480290" y="336203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1">
                  <a:spcAft>
                    <a:spcPts val="1200"/>
                  </a:spcAft>
                </a:pPr>
                <a:endParaRPr lang="en-US" sz="1200" noProof="1">
                  <a:solidFill>
                    <a:schemeClr val="tx1">
                      <a:lumMod val="65000"/>
                      <a:lumOff val="35000"/>
                    </a:schemeClr>
                  </a:solidFill>
                </a:endParaRPr>
              </a:p>
            </p:txBody>
          </p:sp>
          <p:sp>
            <p:nvSpPr>
              <p:cNvPr id="50" name="Rectangle 79">
                <a:extLst>
                  <a:ext uri="{FF2B5EF4-FFF2-40B4-BE49-F238E27FC236}">
                    <a16:creationId xmlns:a16="http://schemas.microsoft.com/office/drawing/2014/main" id="{EFAEE3B0-F2D7-4F9B-A504-394C66ADC31C}"/>
                  </a:ext>
                </a:extLst>
              </p:cNvPr>
              <p:cNvSpPr/>
              <p:nvPr/>
            </p:nvSpPr>
            <p:spPr>
              <a:xfrm>
                <a:off x="480290" y="6003629"/>
                <a:ext cx="1939636" cy="1399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9" name="Group 15">
              <a:extLst>
                <a:ext uri="{FF2B5EF4-FFF2-40B4-BE49-F238E27FC236}">
                  <a16:creationId xmlns:a16="http://schemas.microsoft.com/office/drawing/2014/main" id="{5B9577F6-C0AE-4903-B42B-E9C168D8AB9F}"/>
                </a:ext>
              </a:extLst>
            </p:cNvPr>
            <p:cNvGrpSpPr/>
            <p:nvPr/>
          </p:nvGrpSpPr>
          <p:grpSpPr>
            <a:xfrm flipH="1">
              <a:off x="7447195" y="2042366"/>
              <a:ext cx="1939638" cy="4074678"/>
              <a:chOff x="2803235" y="2068947"/>
              <a:chExt cx="1939638" cy="4074678"/>
            </a:xfrm>
          </p:grpSpPr>
          <p:grpSp>
            <p:nvGrpSpPr>
              <p:cNvPr id="43" name="Group 7">
                <a:extLst>
                  <a:ext uri="{FF2B5EF4-FFF2-40B4-BE49-F238E27FC236}">
                    <a16:creationId xmlns:a16="http://schemas.microsoft.com/office/drawing/2014/main" id="{F1279F67-74D2-40C8-87C4-C23EC380282B}"/>
                  </a:ext>
                </a:extLst>
              </p:cNvPr>
              <p:cNvGrpSpPr/>
              <p:nvPr/>
            </p:nvGrpSpPr>
            <p:grpSpPr>
              <a:xfrm>
                <a:off x="2803237" y="2068947"/>
                <a:ext cx="1939636" cy="1293088"/>
                <a:chOff x="2803237" y="2068947"/>
                <a:chExt cx="1939636" cy="1293088"/>
              </a:xfrm>
              <a:solidFill>
                <a:schemeClr val="accent2"/>
              </a:solidFill>
            </p:grpSpPr>
            <p:sp>
              <p:nvSpPr>
                <p:cNvPr id="46" name="Rectangle 35">
                  <a:extLst>
                    <a:ext uri="{FF2B5EF4-FFF2-40B4-BE49-F238E27FC236}">
                      <a16:creationId xmlns:a16="http://schemas.microsoft.com/office/drawing/2014/main" id="{02C7AD97-648B-4A35-8D0A-B8631C566555}"/>
                    </a:ext>
                  </a:extLst>
                </p:cNvPr>
                <p:cNvSpPr/>
                <p:nvPr/>
              </p:nvSpPr>
              <p:spPr>
                <a:xfrm>
                  <a:off x="2803237" y="2355273"/>
                  <a:ext cx="1939636" cy="10067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7" name="Isosceles Triangle 40">
                  <a:extLst>
                    <a:ext uri="{FF2B5EF4-FFF2-40B4-BE49-F238E27FC236}">
                      <a16:creationId xmlns:a16="http://schemas.microsoft.com/office/drawing/2014/main" id="{01F5A31E-EE21-4784-9467-769A065C4805}"/>
                    </a:ext>
                  </a:extLst>
                </p:cNvPr>
                <p:cNvSpPr/>
                <p:nvPr/>
              </p:nvSpPr>
              <p:spPr>
                <a:xfrm>
                  <a:off x="3505200" y="2068947"/>
                  <a:ext cx="535709" cy="2863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44" name="Rectangle 75">
                <a:extLst>
                  <a:ext uri="{FF2B5EF4-FFF2-40B4-BE49-F238E27FC236}">
                    <a16:creationId xmlns:a16="http://schemas.microsoft.com/office/drawing/2014/main" id="{B6842371-A046-454D-AAEF-53AED22F4C69}"/>
                  </a:ext>
                </a:extLst>
              </p:cNvPr>
              <p:cNvSpPr/>
              <p:nvPr/>
            </p:nvSpPr>
            <p:spPr>
              <a:xfrm>
                <a:off x="2803236" y="336203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1">
                  <a:spcAft>
                    <a:spcPts val="1200"/>
                  </a:spcAft>
                </a:pPr>
                <a:endParaRPr lang="en-US" sz="1200" noProof="1">
                  <a:solidFill>
                    <a:prstClr val="black">
                      <a:lumMod val="65000"/>
                      <a:lumOff val="35000"/>
                    </a:prstClr>
                  </a:solidFill>
                </a:endParaRPr>
              </a:p>
            </p:txBody>
          </p:sp>
          <p:sp>
            <p:nvSpPr>
              <p:cNvPr id="45" name="Rectangle 80">
                <a:extLst>
                  <a:ext uri="{FF2B5EF4-FFF2-40B4-BE49-F238E27FC236}">
                    <a16:creationId xmlns:a16="http://schemas.microsoft.com/office/drawing/2014/main" id="{9E849F16-CCEA-4668-9934-F6ADD9C08166}"/>
                  </a:ext>
                </a:extLst>
              </p:cNvPr>
              <p:cNvSpPr/>
              <p:nvPr/>
            </p:nvSpPr>
            <p:spPr>
              <a:xfrm>
                <a:off x="2803235" y="6003629"/>
                <a:ext cx="1939636" cy="1399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10" name="Group 16">
              <a:extLst>
                <a:ext uri="{FF2B5EF4-FFF2-40B4-BE49-F238E27FC236}">
                  <a16:creationId xmlns:a16="http://schemas.microsoft.com/office/drawing/2014/main" id="{F2B8387E-8E3B-4BDB-9C5E-5CBA75DFDBE2}"/>
                </a:ext>
              </a:extLst>
            </p:cNvPr>
            <p:cNvGrpSpPr/>
            <p:nvPr/>
          </p:nvGrpSpPr>
          <p:grpSpPr>
            <a:xfrm flipH="1">
              <a:off x="5124249" y="2042366"/>
              <a:ext cx="1939639" cy="4074678"/>
              <a:chOff x="5126180" y="2068947"/>
              <a:chExt cx="1939639" cy="4074678"/>
            </a:xfrm>
          </p:grpSpPr>
          <p:grpSp>
            <p:nvGrpSpPr>
              <p:cNvPr id="38" name="Group 8">
                <a:extLst>
                  <a:ext uri="{FF2B5EF4-FFF2-40B4-BE49-F238E27FC236}">
                    <a16:creationId xmlns:a16="http://schemas.microsoft.com/office/drawing/2014/main" id="{D6BF26D7-1DBF-425B-AED7-D83149EF7688}"/>
                  </a:ext>
                </a:extLst>
              </p:cNvPr>
              <p:cNvGrpSpPr/>
              <p:nvPr/>
            </p:nvGrpSpPr>
            <p:grpSpPr>
              <a:xfrm>
                <a:off x="5126183" y="2068947"/>
                <a:ext cx="1939636" cy="1293088"/>
                <a:chOff x="5126183" y="2068947"/>
                <a:chExt cx="1939636" cy="1293088"/>
              </a:xfrm>
              <a:solidFill>
                <a:schemeClr val="accent3"/>
              </a:solidFill>
            </p:grpSpPr>
            <p:sp>
              <p:nvSpPr>
                <p:cNvPr id="41" name="Rectangle 36">
                  <a:extLst>
                    <a:ext uri="{FF2B5EF4-FFF2-40B4-BE49-F238E27FC236}">
                      <a16:creationId xmlns:a16="http://schemas.microsoft.com/office/drawing/2014/main" id="{D02DE3B2-04E2-4D6E-ACBF-4FA394E3F741}"/>
                    </a:ext>
                  </a:extLst>
                </p:cNvPr>
                <p:cNvSpPr/>
                <p:nvPr/>
              </p:nvSpPr>
              <p:spPr>
                <a:xfrm>
                  <a:off x="5126183" y="2355273"/>
                  <a:ext cx="1939636" cy="10067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2" name="Isosceles Triangle 41">
                  <a:extLst>
                    <a:ext uri="{FF2B5EF4-FFF2-40B4-BE49-F238E27FC236}">
                      <a16:creationId xmlns:a16="http://schemas.microsoft.com/office/drawing/2014/main" id="{ADF4F6A4-8DD1-4D61-BA40-F1871222522E}"/>
                    </a:ext>
                  </a:extLst>
                </p:cNvPr>
                <p:cNvSpPr/>
                <p:nvPr/>
              </p:nvSpPr>
              <p:spPr>
                <a:xfrm>
                  <a:off x="5828146" y="2068947"/>
                  <a:ext cx="535709" cy="2863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39" name="Rectangle 76">
                <a:extLst>
                  <a:ext uri="{FF2B5EF4-FFF2-40B4-BE49-F238E27FC236}">
                    <a16:creationId xmlns:a16="http://schemas.microsoft.com/office/drawing/2014/main" id="{60EB1CB0-E0B3-4B08-A511-9E554E5AFF3D}"/>
                  </a:ext>
                </a:extLst>
              </p:cNvPr>
              <p:cNvSpPr/>
              <p:nvPr/>
            </p:nvSpPr>
            <p:spPr>
              <a:xfrm>
                <a:off x="5126182" y="336203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1">
                  <a:spcAft>
                    <a:spcPts val="1200"/>
                  </a:spcAft>
                </a:pPr>
                <a:endParaRPr lang="ar-SA" sz="2000" b="1" cap="all" noProof="1">
                  <a:solidFill>
                    <a:prstClr val="black"/>
                  </a:solidFill>
                </a:endParaRPr>
              </a:p>
              <a:p>
                <a:pPr lvl="0" algn="ctr" rtl="1">
                  <a:spcAft>
                    <a:spcPts val="1200"/>
                  </a:spcAft>
                </a:pPr>
                <a:r>
                  <a:rPr lang="ar-SA" sz="2000" b="1" cap="all" noProof="1">
                    <a:solidFill>
                      <a:prstClr val="black"/>
                    </a:solidFill>
                  </a:rPr>
                  <a:t>إعطاء الموضوع حقه من المعالجة والتعبير عنه بلا زيادة أو نقصان، ومعناها أن تكون الألفاظ على قدر المعنى أو الفكرة بالضبط.</a:t>
                </a:r>
                <a:endParaRPr lang="en-US" sz="1200" noProof="1">
                  <a:solidFill>
                    <a:prstClr val="black">
                      <a:lumMod val="65000"/>
                      <a:lumOff val="35000"/>
                    </a:prstClr>
                  </a:solidFill>
                </a:endParaRPr>
              </a:p>
            </p:txBody>
          </p:sp>
          <p:sp>
            <p:nvSpPr>
              <p:cNvPr id="40" name="Rectangle 81">
                <a:extLst>
                  <a:ext uri="{FF2B5EF4-FFF2-40B4-BE49-F238E27FC236}">
                    <a16:creationId xmlns:a16="http://schemas.microsoft.com/office/drawing/2014/main" id="{CD23880C-7737-40E1-9B88-4B85ACBFF987}"/>
                  </a:ext>
                </a:extLst>
              </p:cNvPr>
              <p:cNvSpPr/>
              <p:nvPr/>
            </p:nvSpPr>
            <p:spPr>
              <a:xfrm>
                <a:off x="5126180" y="6003629"/>
                <a:ext cx="1939636" cy="13999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11" name="Group 17">
              <a:extLst>
                <a:ext uri="{FF2B5EF4-FFF2-40B4-BE49-F238E27FC236}">
                  <a16:creationId xmlns:a16="http://schemas.microsoft.com/office/drawing/2014/main" id="{93F3357E-C5CE-4F64-8370-58740B7BA6AE}"/>
                </a:ext>
              </a:extLst>
            </p:cNvPr>
            <p:cNvGrpSpPr/>
            <p:nvPr/>
          </p:nvGrpSpPr>
          <p:grpSpPr>
            <a:xfrm flipH="1">
              <a:off x="2801303" y="2042366"/>
              <a:ext cx="1939640" cy="4074678"/>
              <a:chOff x="7449125" y="2068947"/>
              <a:chExt cx="1939640" cy="4074678"/>
            </a:xfrm>
          </p:grpSpPr>
          <p:grpSp>
            <p:nvGrpSpPr>
              <p:cNvPr id="33" name="Group 9">
                <a:extLst>
                  <a:ext uri="{FF2B5EF4-FFF2-40B4-BE49-F238E27FC236}">
                    <a16:creationId xmlns:a16="http://schemas.microsoft.com/office/drawing/2014/main" id="{FD7435A7-E764-4F67-AB93-02AA90C9D847}"/>
                  </a:ext>
                </a:extLst>
              </p:cNvPr>
              <p:cNvGrpSpPr/>
              <p:nvPr/>
            </p:nvGrpSpPr>
            <p:grpSpPr>
              <a:xfrm>
                <a:off x="7449129" y="2068947"/>
                <a:ext cx="1939636" cy="1293088"/>
                <a:chOff x="7449129" y="2068947"/>
                <a:chExt cx="1939636" cy="1293088"/>
              </a:xfrm>
              <a:solidFill>
                <a:schemeClr val="accent5"/>
              </a:solidFill>
            </p:grpSpPr>
            <p:sp>
              <p:nvSpPr>
                <p:cNvPr id="36" name="Rectangle 37">
                  <a:extLst>
                    <a:ext uri="{FF2B5EF4-FFF2-40B4-BE49-F238E27FC236}">
                      <a16:creationId xmlns:a16="http://schemas.microsoft.com/office/drawing/2014/main" id="{E0709F16-78FD-4DF0-A4C1-33DFAEECF36D}"/>
                    </a:ext>
                  </a:extLst>
                </p:cNvPr>
                <p:cNvSpPr/>
                <p:nvPr/>
              </p:nvSpPr>
              <p:spPr>
                <a:xfrm>
                  <a:off x="7449129" y="2355273"/>
                  <a:ext cx="1939636" cy="10067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37" name="Isosceles Triangle 72">
                  <a:extLst>
                    <a:ext uri="{FF2B5EF4-FFF2-40B4-BE49-F238E27FC236}">
                      <a16:creationId xmlns:a16="http://schemas.microsoft.com/office/drawing/2014/main" id="{54034E35-0B64-495B-9144-166E043AF237}"/>
                    </a:ext>
                  </a:extLst>
                </p:cNvPr>
                <p:cNvSpPr/>
                <p:nvPr/>
              </p:nvSpPr>
              <p:spPr>
                <a:xfrm>
                  <a:off x="8151092" y="2068947"/>
                  <a:ext cx="535709" cy="2863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34" name="Rectangle 77">
                <a:extLst>
                  <a:ext uri="{FF2B5EF4-FFF2-40B4-BE49-F238E27FC236}">
                    <a16:creationId xmlns:a16="http://schemas.microsoft.com/office/drawing/2014/main" id="{C24F5A1E-20AB-4070-B582-3C437677A09B}"/>
                  </a:ext>
                </a:extLst>
              </p:cNvPr>
              <p:cNvSpPr/>
              <p:nvPr/>
            </p:nvSpPr>
            <p:spPr>
              <a:xfrm>
                <a:off x="7449128" y="336203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ar-SA" sz="2000" b="0" i="0" dirty="0">
                  <a:solidFill>
                    <a:srgbClr val="2F2722"/>
                  </a:solidFill>
                  <a:effectLst/>
                  <a:latin typeface="Tajawal-R"/>
                </a:endParaRPr>
              </a:p>
              <a:p>
                <a:pPr algn="r"/>
                <a:endParaRPr lang="ar-SA" sz="2000" b="1" i="0" dirty="0">
                  <a:solidFill>
                    <a:srgbClr val="2F2722"/>
                  </a:solidFill>
                  <a:effectLst/>
                  <a:latin typeface="Tajawal-R"/>
                </a:endParaRPr>
              </a:p>
              <a:p>
                <a:pPr algn="r"/>
                <a:endParaRPr lang="ar-SA" sz="2000" b="1" dirty="0">
                  <a:solidFill>
                    <a:srgbClr val="2F2722"/>
                  </a:solidFill>
                  <a:latin typeface="Tajawal-R"/>
                </a:endParaRPr>
              </a:p>
              <a:p>
                <a:pPr algn="r"/>
                <a:r>
                  <a:rPr lang="ar-SA" sz="2000" b="1" i="0" dirty="0">
                    <a:solidFill>
                      <a:srgbClr val="2F2722"/>
                    </a:solidFill>
                    <a:effectLst/>
                    <a:latin typeface="Tajawal-R"/>
                  </a:rPr>
                  <a:t>يعني مدى العلاقة بين السؤال أو المداخلة أو الحجة أو العبارة بموضوع النقاش أو القضية المطروحة.</a:t>
                </a:r>
              </a:p>
              <a:p>
                <a:pPr lvl="0" algn="just" rtl="1">
                  <a:spcAft>
                    <a:spcPts val="1200"/>
                  </a:spcAft>
                </a:pPr>
                <a:r>
                  <a:rPr lang="en-US" sz="1200" b="1" noProof="1">
                    <a:solidFill>
                      <a:prstClr val="black">
                        <a:lumMod val="65000"/>
                        <a:lumOff val="35000"/>
                      </a:prstClr>
                    </a:solidFill>
                  </a:rPr>
                  <a:t>.</a:t>
                </a:r>
              </a:p>
            </p:txBody>
          </p:sp>
          <p:sp>
            <p:nvSpPr>
              <p:cNvPr id="35" name="Rectangle 82">
                <a:extLst>
                  <a:ext uri="{FF2B5EF4-FFF2-40B4-BE49-F238E27FC236}">
                    <a16:creationId xmlns:a16="http://schemas.microsoft.com/office/drawing/2014/main" id="{AC048367-B32D-4B47-94B4-F62233D3752F}"/>
                  </a:ext>
                </a:extLst>
              </p:cNvPr>
              <p:cNvSpPr/>
              <p:nvPr/>
            </p:nvSpPr>
            <p:spPr>
              <a:xfrm>
                <a:off x="7449125" y="6003629"/>
                <a:ext cx="1939636" cy="1399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13" name="Oval 11">
              <a:extLst>
                <a:ext uri="{FF2B5EF4-FFF2-40B4-BE49-F238E27FC236}">
                  <a16:creationId xmlns:a16="http://schemas.microsoft.com/office/drawing/2014/main" id="{6E4471C4-EE5D-4792-A895-D5EB37CFBBB7}"/>
                </a:ext>
              </a:extLst>
            </p:cNvPr>
            <p:cNvSpPr/>
            <p:nvPr/>
          </p:nvSpPr>
          <p:spPr>
            <a:xfrm flipH="1">
              <a:off x="10300078" y="1107759"/>
              <a:ext cx="879763" cy="8797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14" name="Oval 84">
              <a:extLst>
                <a:ext uri="{FF2B5EF4-FFF2-40B4-BE49-F238E27FC236}">
                  <a16:creationId xmlns:a16="http://schemas.microsoft.com/office/drawing/2014/main" id="{F8653129-543E-4F41-B2CF-687BB63866A6}"/>
                </a:ext>
              </a:extLst>
            </p:cNvPr>
            <p:cNvSpPr/>
            <p:nvPr/>
          </p:nvSpPr>
          <p:spPr>
            <a:xfrm flipH="1">
              <a:off x="7977132" y="1107759"/>
              <a:ext cx="879763" cy="8797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15" name="Oval 85">
              <a:extLst>
                <a:ext uri="{FF2B5EF4-FFF2-40B4-BE49-F238E27FC236}">
                  <a16:creationId xmlns:a16="http://schemas.microsoft.com/office/drawing/2014/main" id="{04FB59DE-A595-4E4C-9A28-55C75D930172}"/>
                </a:ext>
              </a:extLst>
            </p:cNvPr>
            <p:cNvSpPr/>
            <p:nvPr/>
          </p:nvSpPr>
          <p:spPr>
            <a:xfrm flipH="1">
              <a:off x="5654187" y="1107759"/>
              <a:ext cx="879763" cy="879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16" name="Oval 86">
              <a:extLst>
                <a:ext uri="{FF2B5EF4-FFF2-40B4-BE49-F238E27FC236}">
                  <a16:creationId xmlns:a16="http://schemas.microsoft.com/office/drawing/2014/main" id="{C80F9100-4B76-44E0-983F-630A93C87379}"/>
                </a:ext>
              </a:extLst>
            </p:cNvPr>
            <p:cNvSpPr/>
            <p:nvPr/>
          </p:nvSpPr>
          <p:spPr>
            <a:xfrm flipH="1">
              <a:off x="3331241" y="1107759"/>
              <a:ext cx="879763" cy="8797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18" name="Rectangle 13">
              <a:extLst>
                <a:ext uri="{FF2B5EF4-FFF2-40B4-BE49-F238E27FC236}">
                  <a16:creationId xmlns:a16="http://schemas.microsoft.com/office/drawing/2014/main" id="{C87C51BB-B456-46A5-B254-53D99DC02C8C}"/>
                </a:ext>
              </a:extLst>
            </p:cNvPr>
            <p:cNvSpPr/>
            <p:nvPr/>
          </p:nvSpPr>
          <p:spPr>
            <a:xfrm flipH="1">
              <a:off x="10569880" y="1316808"/>
              <a:ext cx="340158" cy="461665"/>
            </a:xfrm>
            <a:prstGeom prst="rect">
              <a:avLst/>
            </a:prstGeom>
            <a:ln>
              <a:noFill/>
            </a:ln>
          </p:spPr>
          <p:txBody>
            <a:bodyPr wrap="none">
              <a:spAutoFit/>
            </a:bodyPr>
            <a:lstStyle/>
            <a:p>
              <a:pPr algn="ctr" rtl="1"/>
              <a:r>
                <a:rPr lang="en-US" sz="2400" b="1" dirty="0">
                  <a:solidFill>
                    <a:prstClr val="white"/>
                  </a:solidFill>
                </a:rPr>
                <a:t>1</a:t>
              </a:r>
              <a:endParaRPr lang="en-US" sz="2800" dirty="0"/>
            </a:p>
          </p:txBody>
        </p:sp>
        <p:sp>
          <p:nvSpPr>
            <p:cNvPr id="19" name="Rectangle 88">
              <a:extLst>
                <a:ext uri="{FF2B5EF4-FFF2-40B4-BE49-F238E27FC236}">
                  <a16:creationId xmlns:a16="http://schemas.microsoft.com/office/drawing/2014/main" id="{32A88586-4822-47D2-9DED-09A57257D930}"/>
                </a:ext>
              </a:extLst>
            </p:cNvPr>
            <p:cNvSpPr/>
            <p:nvPr/>
          </p:nvSpPr>
          <p:spPr>
            <a:xfrm flipH="1">
              <a:off x="8246934" y="1316808"/>
              <a:ext cx="340158" cy="461665"/>
            </a:xfrm>
            <a:prstGeom prst="rect">
              <a:avLst/>
            </a:prstGeom>
            <a:ln>
              <a:noFill/>
            </a:ln>
          </p:spPr>
          <p:txBody>
            <a:bodyPr wrap="none">
              <a:spAutoFit/>
            </a:bodyPr>
            <a:lstStyle/>
            <a:p>
              <a:pPr algn="ctr" rtl="1"/>
              <a:r>
                <a:rPr lang="en-US" sz="2400" b="1" dirty="0">
                  <a:solidFill>
                    <a:schemeClr val="tx1">
                      <a:lumMod val="75000"/>
                      <a:lumOff val="25000"/>
                    </a:schemeClr>
                  </a:solidFill>
                </a:rPr>
                <a:t>2</a:t>
              </a:r>
              <a:endParaRPr lang="en-US" sz="2800" dirty="0">
                <a:solidFill>
                  <a:schemeClr val="tx1">
                    <a:lumMod val="75000"/>
                    <a:lumOff val="25000"/>
                  </a:schemeClr>
                </a:solidFill>
              </a:endParaRPr>
            </a:p>
          </p:txBody>
        </p:sp>
        <p:sp>
          <p:nvSpPr>
            <p:cNvPr id="20" name="Rectangle 89">
              <a:extLst>
                <a:ext uri="{FF2B5EF4-FFF2-40B4-BE49-F238E27FC236}">
                  <a16:creationId xmlns:a16="http://schemas.microsoft.com/office/drawing/2014/main" id="{8237A464-D3E3-4944-8526-92CB21B1F710}"/>
                </a:ext>
              </a:extLst>
            </p:cNvPr>
            <p:cNvSpPr/>
            <p:nvPr/>
          </p:nvSpPr>
          <p:spPr>
            <a:xfrm flipH="1">
              <a:off x="5923989" y="1316808"/>
              <a:ext cx="340158" cy="461665"/>
            </a:xfrm>
            <a:prstGeom prst="rect">
              <a:avLst/>
            </a:prstGeom>
            <a:ln>
              <a:noFill/>
            </a:ln>
          </p:spPr>
          <p:txBody>
            <a:bodyPr wrap="none">
              <a:spAutoFit/>
            </a:bodyPr>
            <a:lstStyle/>
            <a:p>
              <a:pPr algn="ctr" rtl="1"/>
              <a:r>
                <a:rPr lang="en-US" sz="2400" b="1" dirty="0">
                  <a:solidFill>
                    <a:schemeClr val="tx1">
                      <a:lumMod val="75000"/>
                      <a:lumOff val="25000"/>
                    </a:schemeClr>
                  </a:solidFill>
                </a:rPr>
                <a:t>3</a:t>
              </a:r>
              <a:endParaRPr lang="en-US" sz="2800" dirty="0">
                <a:solidFill>
                  <a:schemeClr val="tx1">
                    <a:lumMod val="75000"/>
                    <a:lumOff val="25000"/>
                  </a:schemeClr>
                </a:solidFill>
              </a:endParaRPr>
            </a:p>
          </p:txBody>
        </p:sp>
        <p:sp>
          <p:nvSpPr>
            <p:cNvPr id="21" name="Rectangle 90">
              <a:extLst>
                <a:ext uri="{FF2B5EF4-FFF2-40B4-BE49-F238E27FC236}">
                  <a16:creationId xmlns:a16="http://schemas.microsoft.com/office/drawing/2014/main" id="{2E926754-CFD6-408E-9657-F1F74563A63F}"/>
                </a:ext>
              </a:extLst>
            </p:cNvPr>
            <p:cNvSpPr/>
            <p:nvPr/>
          </p:nvSpPr>
          <p:spPr>
            <a:xfrm flipH="1">
              <a:off x="3601043" y="1316808"/>
              <a:ext cx="340158" cy="461665"/>
            </a:xfrm>
            <a:prstGeom prst="rect">
              <a:avLst/>
            </a:prstGeom>
            <a:ln>
              <a:noFill/>
            </a:ln>
          </p:spPr>
          <p:txBody>
            <a:bodyPr wrap="none">
              <a:spAutoFit/>
            </a:bodyPr>
            <a:lstStyle/>
            <a:p>
              <a:pPr algn="ctr" rtl="1"/>
              <a:r>
                <a:rPr lang="en-US" sz="2400" b="1" dirty="0">
                  <a:solidFill>
                    <a:prstClr val="white"/>
                  </a:solidFill>
                </a:rPr>
                <a:t>4</a:t>
              </a:r>
              <a:endParaRPr lang="en-US" sz="2800" dirty="0"/>
            </a:p>
          </p:txBody>
        </p:sp>
        <p:pic>
          <p:nvPicPr>
            <p:cNvPr id="23" name="Graphic 92" descr="Users">
              <a:extLst>
                <a:ext uri="{FF2B5EF4-FFF2-40B4-BE49-F238E27FC236}">
                  <a16:creationId xmlns:a16="http://schemas.microsoft.com/office/drawing/2014/main" id="{70D8AC6D-C416-47F5-8F27-7D9E5372959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313923" y="2374873"/>
              <a:ext cx="914400" cy="914400"/>
            </a:xfrm>
            <a:prstGeom prst="rect">
              <a:avLst/>
            </a:prstGeom>
          </p:spPr>
        </p:pic>
        <p:pic>
          <p:nvPicPr>
            <p:cNvPr id="24" name="Graphic 93" descr="Puzzle">
              <a:extLst>
                <a:ext uri="{FF2B5EF4-FFF2-40B4-BE49-F238E27FC236}">
                  <a16:creationId xmlns:a16="http://schemas.microsoft.com/office/drawing/2014/main" id="{F617A55E-6D60-46BB-A33D-4158C77172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636869" y="2374873"/>
              <a:ext cx="914400" cy="914400"/>
            </a:xfrm>
            <a:prstGeom prst="rect">
              <a:avLst/>
            </a:prstGeom>
          </p:spPr>
        </p:pic>
        <p:pic>
          <p:nvPicPr>
            <p:cNvPr id="25" name="Graphic 94" descr="Lightbulb">
              <a:extLst>
                <a:ext uri="{FF2B5EF4-FFF2-40B4-BE49-F238E27FC236}">
                  <a16:creationId xmlns:a16="http://schemas.microsoft.com/office/drawing/2014/main" id="{C683EACC-5456-4B93-8687-C849B56F02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959814" y="2374873"/>
              <a:ext cx="914400" cy="914400"/>
            </a:xfrm>
            <a:prstGeom prst="rect">
              <a:avLst/>
            </a:prstGeom>
          </p:spPr>
        </p:pic>
        <p:pic>
          <p:nvPicPr>
            <p:cNvPr id="26" name="Graphic 95" descr="Rocket">
              <a:extLst>
                <a:ext uri="{FF2B5EF4-FFF2-40B4-BE49-F238E27FC236}">
                  <a16:creationId xmlns:a16="http://schemas.microsoft.com/office/drawing/2014/main" id="{4A0426A9-8D6A-42AD-8807-00C44A07ACA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0282760" y="2374873"/>
              <a:ext cx="914400" cy="914400"/>
            </a:xfrm>
            <a:prstGeom prst="rect">
              <a:avLst/>
            </a:prstGeom>
          </p:spPr>
        </p:pic>
        <p:sp>
          <p:nvSpPr>
            <p:cNvPr id="53" name="مربع نص 52">
              <a:extLst>
                <a:ext uri="{FF2B5EF4-FFF2-40B4-BE49-F238E27FC236}">
                  <a16:creationId xmlns:a16="http://schemas.microsoft.com/office/drawing/2014/main" id="{D5672CC9-1DDD-4ED1-AD8C-9F18C99560C2}"/>
                </a:ext>
              </a:extLst>
            </p:cNvPr>
            <p:cNvSpPr txBox="1"/>
            <p:nvPr/>
          </p:nvSpPr>
          <p:spPr>
            <a:xfrm>
              <a:off x="9863073" y="4258203"/>
              <a:ext cx="1757633" cy="1631216"/>
            </a:xfrm>
            <a:prstGeom prst="rect">
              <a:avLst/>
            </a:prstGeom>
            <a:noFill/>
          </p:spPr>
          <p:txBody>
            <a:bodyPr wrap="square">
              <a:spAutoFit/>
            </a:bodyPr>
            <a:lstStyle/>
            <a:p>
              <a:pPr algn="just"/>
              <a:r>
                <a:rPr lang="ar-SA" sz="2000" b="1" dirty="0"/>
                <a:t>يعد من أهم معايير التفكير الناقد باعتباره المدخل الرئيسي لباقي المعايير</a:t>
              </a:r>
            </a:p>
          </p:txBody>
        </p:sp>
        <p:sp>
          <p:nvSpPr>
            <p:cNvPr id="3" name="مربع نص 2">
              <a:extLst>
                <a:ext uri="{FF2B5EF4-FFF2-40B4-BE49-F238E27FC236}">
                  <a16:creationId xmlns:a16="http://schemas.microsoft.com/office/drawing/2014/main" id="{91277490-4DC0-4E9E-B8FA-68DDEAB73513}"/>
                </a:ext>
              </a:extLst>
            </p:cNvPr>
            <p:cNvSpPr txBox="1"/>
            <p:nvPr/>
          </p:nvSpPr>
          <p:spPr>
            <a:xfrm>
              <a:off x="9770142" y="3362033"/>
              <a:ext cx="1939636" cy="461665"/>
            </a:xfrm>
            <a:prstGeom prst="rect">
              <a:avLst/>
            </a:prstGeom>
            <a:solidFill>
              <a:srgbClr val="00B0F0"/>
            </a:solidFill>
          </p:spPr>
          <p:txBody>
            <a:bodyPr wrap="square" rtlCol="1">
              <a:spAutoFit/>
            </a:bodyPr>
            <a:lstStyle/>
            <a:p>
              <a:pPr algn="ctr"/>
              <a:r>
                <a:rPr lang="ar-SA" sz="2400" b="1" dirty="0"/>
                <a:t>الوضوح</a:t>
              </a:r>
              <a:r>
                <a:rPr lang="ar-SA" dirty="0"/>
                <a:t> </a:t>
              </a:r>
            </a:p>
          </p:txBody>
        </p:sp>
        <p:sp>
          <p:nvSpPr>
            <p:cNvPr id="55" name="مربع نص 54">
              <a:extLst>
                <a:ext uri="{FF2B5EF4-FFF2-40B4-BE49-F238E27FC236}">
                  <a16:creationId xmlns:a16="http://schemas.microsoft.com/office/drawing/2014/main" id="{BF5FE3A0-7146-4CF4-913F-65CBFE777431}"/>
                </a:ext>
              </a:extLst>
            </p:cNvPr>
            <p:cNvSpPr txBox="1"/>
            <p:nvPr/>
          </p:nvSpPr>
          <p:spPr>
            <a:xfrm>
              <a:off x="7389560" y="4116439"/>
              <a:ext cx="1817114" cy="1600438"/>
            </a:xfrm>
            <a:prstGeom prst="rect">
              <a:avLst/>
            </a:prstGeom>
            <a:noFill/>
          </p:spPr>
          <p:txBody>
            <a:bodyPr wrap="square">
              <a:spAutoFit/>
            </a:bodyPr>
            <a:lstStyle/>
            <a:p>
              <a:endParaRPr lang="ar-SA" dirty="0"/>
            </a:p>
            <a:p>
              <a:r>
                <a:rPr lang="ar-SA" sz="2000" b="1" dirty="0"/>
                <a:t>يقصد به أن تكون المعلومات صحيحة وموثقة فيها وصادقة.</a:t>
              </a:r>
            </a:p>
          </p:txBody>
        </p:sp>
        <p:sp>
          <p:nvSpPr>
            <p:cNvPr id="56" name="مربع نص 55">
              <a:extLst>
                <a:ext uri="{FF2B5EF4-FFF2-40B4-BE49-F238E27FC236}">
                  <a16:creationId xmlns:a16="http://schemas.microsoft.com/office/drawing/2014/main" id="{1309D2D7-F43D-4785-8E93-8D5011BB5000}"/>
                </a:ext>
              </a:extLst>
            </p:cNvPr>
            <p:cNvSpPr txBox="1"/>
            <p:nvPr/>
          </p:nvSpPr>
          <p:spPr>
            <a:xfrm>
              <a:off x="7447195" y="3394942"/>
              <a:ext cx="1939636" cy="461665"/>
            </a:xfrm>
            <a:prstGeom prst="rect">
              <a:avLst/>
            </a:prstGeom>
            <a:solidFill>
              <a:srgbClr val="FFC000"/>
            </a:solidFill>
          </p:spPr>
          <p:txBody>
            <a:bodyPr wrap="square" rtlCol="1">
              <a:spAutoFit/>
            </a:bodyPr>
            <a:lstStyle/>
            <a:p>
              <a:pPr algn="ctr"/>
              <a:r>
                <a:rPr lang="ar-SA" sz="2400" b="1" dirty="0"/>
                <a:t>الصدق</a:t>
              </a:r>
              <a:r>
                <a:rPr lang="ar-SA" dirty="0"/>
                <a:t> </a:t>
              </a:r>
            </a:p>
          </p:txBody>
        </p:sp>
        <p:sp>
          <p:nvSpPr>
            <p:cNvPr id="57" name="مربع نص 56">
              <a:extLst>
                <a:ext uri="{FF2B5EF4-FFF2-40B4-BE49-F238E27FC236}">
                  <a16:creationId xmlns:a16="http://schemas.microsoft.com/office/drawing/2014/main" id="{BFFA7502-92C0-4913-9BCB-BECB939CAEE2}"/>
                </a:ext>
              </a:extLst>
            </p:cNvPr>
            <p:cNvSpPr txBox="1"/>
            <p:nvPr/>
          </p:nvSpPr>
          <p:spPr>
            <a:xfrm>
              <a:off x="5122317" y="3381570"/>
              <a:ext cx="1939636" cy="461665"/>
            </a:xfrm>
            <a:prstGeom prst="rect">
              <a:avLst/>
            </a:prstGeom>
            <a:solidFill>
              <a:schemeClr val="bg1">
                <a:lumMod val="75000"/>
              </a:schemeClr>
            </a:solidFill>
          </p:spPr>
          <p:txBody>
            <a:bodyPr wrap="square" rtlCol="1">
              <a:spAutoFit/>
            </a:bodyPr>
            <a:lstStyle/>
            <a:p>
              <a:pPr algn="ctr"/>
              <a:r>
                <a:rPr lang="ar-SA" sz="2400" b="1" dirty="0"/>
                <a:t>الصحة</a:t>
              </a:r>
              <a:r>
                <a:rPr lang="ar-SA" dirty="0"/>
                <a:t> </a:t>
              </a:r>
            </a:p>
          </p:txBody>
        </p:sp>
      </p:grpSp>
      <p:sp>
        <p:nvSpPr>
          <p:cNvPr id="60" name="مربع نص 59">
            <a:extLst>
              <a:ext uri="{FF2B5EF4-FFF2-40B4-BE49-F238E27FC236}">
                <a16:creationId xmlns:a16="http://schemas.microsoft.com/office/drawing/2014/main" id="{8D52763C-65D3-4660-B065-901FF860754F}"/>
              </a:ext>
            </a:extLst>
          </p:cNvPr>
          <p:cNvSpPr txBox="1"/>
          <p:nvPr/>
        </p:nvSpPr>
        <p:spPr>
          <a:xfrm>
            <a:off x="1538742" y="3639024"/>
            <a:ext cx="1939636" cy="461665"/>
          </a:xfrm>
          <a:prstGeom prst="rect">
            <a:avLst/>
          </a:prstGeom>
          <a:solidFill>
            <a:srgbClr val="00FFFF"/>
          </a:solidFill>
        </p:spPr>
        <p:txBody>
          <a:bodyPr wrap="square" rtlCol="1">
            <a:spAutoFit/>
          </a:bodyPr>
          <a:lstStyle/>
          <a:p>
            <a:pPr algn="ctr"/>
            <a:r>
              <a:rPr lang="ar-SA" sz="2400" b="1" dirty="0"/>
              <a:t>الربط</a:t>
            </a:r>
            <a:r>
              <a:rPr lang="ar-SA" dirty="0"/>
              <a:t> </a:t>
            </a:r>
          </a:p>
        </p:txBody>
      </p:sp>
    </p:spTree>
    <p:extLst>
      <p:ext uri="{BB962C8B-B14F-4D97-AF65-F5344CB8AC3E}">
        <p14:creationId xmlns:p14="http://schemas.microsoft.com/office/powerpoint/2010/main" val="2004567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4047F4E3-7117-4A76-8B0F-5B9D0BEF7AD2}"/>
              </a:ext>
            </a:extLst>
          </p:cNvPr>
          <p:cNvSpPr txBox="1"/>
          <p:nvPr/>
        </p:nvSpPr>
        <p:spPr>
          <a:xfrm>
            <a:off x="4067301" y="303560"/>
            <a:ext cx="3042094" cy="523220"/>
          </a:xfrm>
          <a:prstGeom prst="rect">
            <a:avLst/>
          </a:prstGeom>
          <a:noFill/>
        </p:spPr>
        <p:txBody>
          <a:bodyPr wrap="square" rtlCol="1">
            <a:spAutoFit/>
          </a:bodyPr>
          <a:lstStyle/>
          <a:p>
            <a:r>
              <a:rPr lang="ar-SA" sz="2800" dirty="0">
                <a:solidFill>
                  <a:srgbClr val="0070C0"/>
                </a:solidFill>
                <a:cs typeface="PT Bold Heading" panose="02010400000000000000" pitchFamily="2" charset="-78"/>
              </a:rPr>
              <a:t>معايير التفكير الناقد</a:t>
            </a:r>
          </a:p>
        </p:txBody>
      </p:sp>
      <p:grpSp>
        <p:nvGrpSpPr>
          <p:cNvPr id="59" name="مجموعة 58">
            <a:extLst>
              <a:ext uri="{FF2B5EF4-FFF2-40B4-BE49-F238E27FC236}">
                <a16:creationId xmlns:a16="http://schemas.microsoft.com/office/drawing/2014/main" id="{4D7FB0A9-AFF3-4FD0-B7B3-8529F9DD537E}"/>
              </a:ext>
            </a:extLst>
          </p:cNvPr>
          <p:cNvGrpSpPr/>
          <p:nvPr/>
        </p:nvGrpSpPr>
        <p:grpSpPr>
          <a:xfrm>
            <a:off x="1538742" y="1320823"/>
            <a:ext cx="8919284" cy="5009285"/>
            <a:chOff x="2799371" y="1107759"/>
            <a:chExt cx="8919284" cy="5009285"/>
          </a:xfrm>
        </p:grpSpPr>
        <p:cxnSp>
          <p:nvCxnSpPr>
            <p:cNvPr id="7" name="Straight Connector 3">
              <a:extLst>
                <a:ext uri="{FF2B5EF4-FFF2-40B4-BE49-F238E27FC236}">
                  <a16:creationId xmlns:a16="http://schemas.microsoft.com/office/drawing/2014/main" id="{CA278AFE-25ED-4C02-B49D-EDBDA120659E}"/>
                </a:ext>
              </a:extLst>
            </p:cNvPr>
            <p:cNvCxnSpPr>
              <a:cxnSpLocks/>
              <a:endCxn id="16" idx="6"/>
            </p:cNvCxnSpPr>
            <p:nvPr/>
          </p:nvCxnSpPr>
          <p:spPr>
            <a:xfrm flipH="1">
              <a:off x="3331241" y="1547640"/>
              <a:ext cx="8378536" cy="1"/>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14">
              <a:extLst>
                <a:ext uri="{FF2B5EF4-FFF2-40B4-BE49-F238E27FC236}">
                  <a16:creationId xmlns:a16="http://schemas.microsoft.com/office/drawing/2014/main" id="{D8D84124-DD8B-4724-9997-BF96606FDD42}"/>
                </a:ext>
              </a:extLst>
            </p:cNvPr>
            <p:cNvGrpSpPr/>
            <p:nvPr/>
          </p:nvGrpSpPr>
          <p:grpSpPr>
            <a:xfrm flipH="1">
              <a:off x="9770141" y="2042366"/>
              <a:ext cx="1948514" cy="4074678"/>
              <a:chOff x="471413" y="2068947"/>
              <a:chExt cx="1948514" cy="4074678"/>
            </a:xfrm>
          </p:grpSpPr>
          <p:grpSp>
            <p:nvGrpSpPr>
              <p:cNvPr id="48" name="Group 6">
                <a:extLst>
                  <a:ext uri="{FF2B5EF4-FFF2-40B4-BE49-F238E27FC236}">
                    <a16:creationId xmlns:a16="http://schemas.microsoft.com/office/drawing/2014/main" id="{C4F64F73-6012-4D18-85C4-A0EE0A3D7B25}"/>
                  </a:ext>
                </a:extLst>
              </p:cNvPr>
              <p:cNvGrpSpPr/>
              <p:nvPr/>
            </p:nvGrpSpPr>
            <p:grpSpPr>
              <a:xfrm>
                <a:off x="480291" y="2068947"/>
                <a:ext cx="1939636" cy="1293088"/>
                <a:chOff x="480291" y="2068947"/>
                <a:chExt cx="1939636" cy="1293088"/>
              </a:xfrm>
            </p:grpSpPr>
            <p:sp>
              <p:nvSpPr>
                <p:cNvPr id="51" name="Rectangle 4">
                  <a:extLst>
                    <a:ext uri="{FF2B5EF4-FFF2-40B4-BE49-F238E27FC236}">
                      <a16:creationId xmlns:a16="http://schemas.microsoft.com/office/drawing/2014/main" id="{318D5F62-6A48-4FD2-B2FE-8E9B6063955E}"/>
                    </a:ext>
                  </a:extLst>
                </p:cNvPr>
                <p:cNvSpPr/>
                <p:nvPr/>
              </p:nvSpPr>
              <p:spPr>
                <a:xfrm>
                  <a:off x="480291" y="2355273"/>
                  <a:ext cx="1939636" cy="10067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52" name="Isosceles Triangle 5">
                  <a:extLst>
                    <a:ext uri="{FF2B5EF4-FFF2-40B4-BE49-F238E27FC236}">
                      <a16:creationId xmlns:a16="http://schemas.microsoft.com/office/drawing/2014/main" id="{0147A061-C9B0-4A16-838D-E461DC0E1CFE}"/>
                    </a:ext>
                  </a:extLst>
                </p:cNvPr>
                <p:cNvSpPr/>
                <p:nvPr/>
              </p:nvSpPr>
              <p:spPr>
                <a:xfrm>
                  <a:off x="1182254" y="2068947"/>
                  <a:ext cx="535709" cy="28632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49" name="Rectangle 74">
                <a:extLst>
                  <a:ext uri="{FF2B5EF4-FFF2-40B4-BE49-F238E27FC236}">
                    <a16:creationId xmlns:a16="http://schemas.microsoft.com/office/drawing/2014/main" id="{660D27FF-5B9A-4972-8251-0025905B843F}"/>
                  </a:ext>
                </a:extLst>
              </p:cNvPr>
              <p:cNvSpPr/>
              <p:nvPr/>
            </p:nvSpPr>
            <p:spPr>
              <a:xfrm>
                <a:off x="471413" y="336024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1">
                  <a:spcAft>
                    <a:spcPts val="1200"/>
                  </a:spcAft>
                </a:pPr>
                <a:endParaRPr lang="en-US" sz="1200" noProof="1">
                  <a:solidFill>
                    <a:schemeClr val="tx1">
                      <a:lumMod val="65000"/>
                      <a:lumOff val="35000"/>
                    </a:schemeClr>
                  </a:solidFill>
                </a:endParaRPr>
              </a:p>
            </p:txBody>
          </p:sp>
          <p:sp>
            <p:nvSpPr>
              <p:cNvPr id="50" name="Rectangle 79">
                <a:extLst>
                  <a:ext uri="{FF2B5EF4-FFF2-40B4-BE49-F238E27FC236}">
                    <a16:creationId xmlns:a16="http://schemas.microsoft.com/office/drawing/2014/main" id="{EFAEE3B0-F2D7-4F9B-A504-394C66ADC31C}"/>
                  </a:ext>
                </a:extLst>
              </p:cNvPr>
              <p:cNvSpPr/>
              <p:nvPr/>
            </p:nvSpPr>
            <p:spPr>
              <a:xfrm>
                <a:off x="480290" y="6003629"/>
                <a:ext cx="1939636" cy="1399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9" name="Group 15">
              <a:extLst>
                <a:ext uri="{FF2B5EF4-FFF2-40B4-BE49-F238E27FC236}">
                  <a16:creationId xmlns:a16="http://schemas.microsoft.com/office/drawing/2014/main" id="{5B9577F6-C0AE-4903-B42B-E9C168D8AB9F}"/>
                </a:ext>
              </a:extLst>
            </p:cNvPr>
            <p:cNvGrpSpPr/>
            <p:nvPr/>
          </p:nvGrpSpPr>
          <p:grpSpPr>
            <a:xfrm flipH="1">
              <a:off x="7447195" y="2042366"/>
              <a:ext cx="1939638" cy="4074678"/>
              <a:chOff x="2803235" y="2068947"/>
              <a:chExt cx="1939638" cy="4074678"/>
            </a:xfrm>
          </p:grpSpPr>
          <p:grpSp>
            <p:nvGrpSpPr>
              <p:cNvPr id="43" name="Group 7">
                <a:extLst>
                  <a:ext uri="{FF2B5EF4-FFF2-40B4-BE49-F238E27FC236}">
                    <a16:creationId xmlns:a16="http://schemas.microsoft.com/office/drawing/2014/main" id="{F1279F67-74D2-40C8-87C4-C23EC380282B}"/>
                  </a:ext>
                </a:extLst>
              </p:cNvPr>
              <p:cNvGrpSpPr/>
              <p:nvPr/>
            </p:nvGrpSpPr>
            <p:grpSpPr>
              <a:xfrm>
                <a:off x="2803237" y="2068947"/>
                <a:ext cx="1939636" cy="1293088"/>
                <a:chOff x="2803237" y="2068947"/>
                <a:chExt cx="1939636" cy="1293088"/>
              </a:xfrm>
              <a:solidFill>
                <a:schemeClr val="accent2"/>
              </a:solidFill>
            </p:grpSpPr>
            <p:sp>
              <p:nvSpPr>
                <p:cNvPr id="46" name="Rectangle 35">
                  <a:extLst>
                    <a:ext uri="{FF2B5EF4-FFF2-40B4-BE49-F238E27FC236}">
                      <a16:creationId xmlns:a16="http://schemas.microsoft.com/office/drawing/2014/main" id="{02C7AD97-648B-4A35-8D0A-B8631C566555}"/>
                    </a:ext>
                  </a:extLst>
                </p:cNvPr>
                <p:cNvSpPr/>
                <p:nvPr/>
              </p:nvSpPr>
              <p:spPr>
                <a:xfrm>
                  <a:off x="2803237" y="2355273"/>
                  <a:ext cx="1939636" cy="1006762"/>
                </a:xfrm>
                <a:prstGeom prst="rect">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7" name="Isosceles Triangle 40">
                  <a:extLst>
                    <a:ext uri="{FF2B5EF4-FFF2-40B4-BE49-F238E27FC236}">
                      <a16:creationId xmlns:a16="http://schemas.microsoft.com/office/drawing/2014/main" id="{01F5A31E-EE21-4784-9467-769A065C4805}"/>
                    </a:ext>
                  </a:extLst>
                </p:cNvPr>
                <p:cNvSpPr/>
                <p:nvPr/>
              </p:nvSpPr>
              <p:spPr>
                <a:xfrm>
                  <a:off x="3505200" y="2068947"/>
                  <a:ext cx="535709" cy="286326"/>
                </a:xfrm>
                <a:prstGeom prst="triangle">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44" name="Rectangle 75">
                <a:extLst>
                  <a:ext uri="{FF2B5EF4-FFF2-40B4-BE49-F238E27FC236}">
                    <a16:creationId xmlns:a16="http://schemas.microsoft.com/office/drawing/2014/main" id="{B6842371-A046-454D-AAEF-53AED22F4C69}"/>
                  </a:ext>
                </a:extLst>
              </p:cNvPr>
              <p:cNvSpPr/>
              <p:nvPr/>
            </p:nvSpPr>
            <p:spPr>
              <a:xfrm>
                <a:off x="2803236" y="336203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1">
                  <a:spcAft>
                    <a:spcPts val="1200"/>
                  </a:spcAft>
                </a:pPr>
                <a:endParaRPr lang="en-US" sz="1200" noProof="1">
                  <a:solidFill>
                    <a:prstClr val="black">
                      <a:lumMod val="65000"/>
                      <a:lumOff val="35000"/>
                    </a:prstClr>
                  </a:solidFill>
                </a:endParaRPr>
              </a:p>
            </p:txBody>
          </p:sp>
          <p:sp>
            <p:nvSpPr>
              <p:cNvPr id="45" name="Rectangle 80">
                <a:extLst>
                  <a:ext uri="{FF2B5EF4-FFF2-40B4-BE49-F238E27FC236}">
                    <a16:creationId xmlns:a16="http://schemas.microsoft.com/office/drawing/2014/main" id="{9E849F16-CCEA-4668-9934-F6ADD9C08166}"/>
                  </a:ext>
                </a:extLst>
              </p:cNvPr>
              <p:cNvSpPr/>
              <p:nvPr/>
            </p:nvSpPr>
            <p:spPr>
              <a:xfrm>
                <a:off x="2803235" y="6003629"/>
                <a:ext cx="1939636" cy="1399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10" name="Group 16">
              <a:extLst>
                <a:ext uri="{FF2B5EF4-FFF2-40B4-BE49-F238E27FC236}">
                  <a16:creationId xmlns:a16="http://schemas.microsoft.com/office/drawing/2014/main" id="{F2B8387E-8E3B-4BDB-9C5E-5CBA75DFDBE2}"/>
                </a:ext>
              </a:extLst>
            </p:cNvPr>
            <p:cNvGrpSpPr/>
            <p:nvPr/>
          </p:nvGrpSpPr>
          <p:grpSpPr>
            <a:xfrm flipH="1">
              <a:off x="5122317" y="2042366"/>
              <a:ext cx="1941571" cy="4074678"/>
              <a:chOff x="5126180" y="2068947"/>
              <a:chExt cx="1941571" cy="4074678"/>
            </a:xfrm>
          </p:grpSpPr>
          <p:grpSp>
            <p:nvGrpSpPr>
              <p:cNvPr id="38" name="Group 8">
                <a:extLst>
                  <a:ext uri="{FF2B5EF4-FFF2-40B4-BE49-F238E27FC236}">
                    <a16:creationId xmlns:a16="http://schemas.microsoft.com/office/drawing/2014/main" id="{D6BF26D7-1DBF-425B-AED7-D83149EF7688}"/>
                  </a:ext>
                </a:extLst>
              </p:cNvPr>
              <p:cNvGrpSpPr/>
              <p:nvPr/>
            </p:nvGrpSpPr>
            <p:grpSpPr>
              <a:xfrm>
                <a:off x="5128115" y="2068947"/>
                <a:ext cx="1939636" cy="1293088"/>
                <a:chOff x="5128115" y="2068947"/>
                <a:chExt cx="1939636" cy="1293088"/>
              </a:xfrm>
              <a:solidFill>
                <a:schemeClr val="accent3"/>
              </a:solidFill>
            </p:grpSpPr>
            <p:sp>
              <p:nvSpPr>
                <p:cNvPr id="41" name="Rectangle 36">
                  <a:extLst>
                    <a:ext uri="{FF2B5EF4-FFF2-40B4-BE49-F238E27FC236}">
                      <a16:creationId xmlns:a16="http://schemas.microsoft.com/office/drawing/2014/main" id="{D02DE3B2-04E2-4D6E-ACBF-4FA394E3F741}"/>
                    </a:ext>
                  </a:extLst>
                </p:cNvPr>
                <p:cNvSpPr/>
                <p:nvPr/>
              </p:nvSpPr>
              <p:spPr>
                <a:xfrm>
                  <a:off x="5128115" y="2355273"/>
                  <a:ext cx="1939636" cy="1006762"/>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2" name="Isosceles Triangle 41">
                  <a:extLst>
                    <a:ext uri="{FF2B5EF4-FFF2-40B4-BE49-F238E27FC236}">
                      <a16:creationId xmlns:a16="http://schemas.microsoft.com/office/drawing/2014/main" id="{ADF4F6A4-8DD1-4D61-BA40-F1871222522E}"/>
                    </a:ext>
                  </a:extLst>
                </p:cNvPr>
                <p:cNvSpPr/>
                <p:nvPr/>
              </p:nvSpPr>
              <p:spPr>
                <a:xfrm>
                  <a:off x="5828146" y="2068947"/>
                  <a:ext cx="535709" cy="286326"/>
                </a:xfrm>
                <a:prstGeom prst="triangl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39" name="Rectangle 76">
                <a:extLst>
                  <a:ext uri="{FF2B5EF4-FFF2-40B4-BE49-F238E27FC236}">
                    <a16:creationId xmlns:a16="http://schemas.microsoft.com/office/drawing/2014/main" id="{60EB1CB0-E0B3-4B08-A511-9E554E5AFF3D}"/>
                  </a:ext>
                </a:extLst>
              </p:cNvPr>
              <p:cNvSpPr/>
              <p:nvPr/>
            </p:nvSpPr>
            <p:spPr>
              <a:xfrm>
                <a:off x="5126182" y="336203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1">
                  <a:spcAft>
                    <a:spcPts val="1200"/>
                  </a:spcAft>
                </a:pPr>
                <a:endParaRPr lang="ar-SA" sz="2000" b="1" cap="all" noProof="1">
                  <a:solidFill>
                    <a:prstClr val="black"/>
                  </a:solidFill>
                </a:endParaRPr>
              </a:p>
              <a:p>
                <a:pPr lvl="0" algn="ctr" rtl="1">
                  <a:spcAft>
                    <a:spcPts val="1200"/>
                  </a:spcAft>
                </a:pPr>
                <a:r>
                  <a:rPr lang="ar-SA" sz="2000" b="1" cap="all" noProof="1">
                    <a:solidFill>
                      <a:prstClr val="black"/>
                    </a:solidFill>
                  </a:rPr>
                  <a:t>المقصود به تنظيم الأفكار وتسلسلها وترابطها بطريقة تؤدي إلى معنى واضح، أو نتيجة مترتبة على حجج معقولة.</a:t>
                </a:r>
                <a:endParaRPr lang="en-US" sz="1200" noProof="1">
                  <a:solidFill>
                    <a:prstClr val="black">
                      <a:lumMod val="65000"/>
                      <a:lumOff val="35000"/>
                    </a:prstClr>
                  </a:solidFill>
                </a:endParaRPr>
              </a:p>
            </p:txBody>
          </p:sp>
          <p:sp>
            <p:nvSpPr>
              <p:cNvPr id="40" name="Rectangle 81">
                <a:extLst>
                  <a:ext uri="{FF2B5EF4-FFF2-40B4-BE49-F238E27FC236}">
                    <a16:creationId xmlns:a16="http://schemas.microsoft.com/office/drawing/2014/main" id="{CD23880C-7737-40E1-9B88-4B85ACBFF987}"/>
                  </a:ext>
                </a:extLst>
              </p:cNvPr>
              <p:cNvSpPr/>
              <p:nvPr/>
            </p:nvSpPr>
            <p:spPr>
              <a:xfrm>
                <a:off x="5126180" y="6003629"/>
                <a:ext cx="1939636" cy="13999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11" name="Group 17">
              <a:extLst>
                <a:ext uri="{FF2B5EF4-FFF2-40B4-BE49-F238E27FC236}">
                  <a16:creationId xmlns:a16="http://schemas.microsoft.com/office/drawing/2014/main" id="{93F3357E-C5CE-4F64-8370-58740B7BA6AE}"/>
                </a:ext>
              </a:extLst>
            </p:cNvPr>
            <p:cNvGrpSpPr/>
            <p:nvPr/>
          </p:nvGrpSpPr>
          <p:grpSpPr>
            <a:xfrm flipH="1">
              <a:off x="2799371" y="2042366"/>
              <a:ext cx="1941572" cy="4074678"/>
              <a:chOff x="7449125" y="2068947"/>
              <a:chExt cx="1941572" cy="4074678"/>
            </a:xfrm>
          </p:grpSpPr>
          <p:grpSp>
            <p:nvGrpSpPr>
              <p:cNvPr id="33" name="Group 9">
                <a:extLst>
                  <a:ext uri="{FF2B5EF4-FFF2-40B4-BE49-F238E27FC236}">
                    <a16:creationId xmlns:a16="http://schemas.microsoft.com/office/drawing/2014/main" id="{FD7435A7-E764-4F67-AB93-02AA90C9D847}"/>
                  </a:ext>
                </a:extLst>
              </p:cNvPr>
              <p:cNvGrpSpPr/>
              <p:nvPr/>
            </p:nvGrpSpPr>
            <p:grpSpPr>
              <a:xfrm>
                <a:off x="7449129" y="2068947"/>
                <a:ext cx="1939636" cy="1293088"/>
                <a:chOff x="7449129" y="2068947"/>
                <a:chExt cx="1939636" cy="1293088"/>
              </a:xfrm>
              <a:solidFill>
                <a:schemeClr val="accent5"/>
              </a:solidFill>
            </p:grpSpPr>
            <p:sp>
              <p:nvSpPr>
                <p:cNvPr id="36" name="Rectangle 37">
                  <a:extLst>
                    <a:ext uri="{FF2B5EF4-FFF2-40B4-BE49-F238E27FC236}">
                      <a16:creationId xmlns:a16="http://schemas.microsoft.com/office/drawing/2014/main" id="{E0709F16-78FD-4DF0-A4C1-33DFAEECF36D}"/>
                    </a:ext>
                  </a:extLst>
                </p:cNvPr>
                <p:cNvSpPr/>
                <p:nvPr/>
              </p:nvSpPr>
              <p:spPr>
                <a:xfrm>
                  <a:off x="7449129" y="2355273"/>
                  <a:ext cx="1939636" cy="1006762"/>
                </a:xfrm>
                <a:prstGeom prst="rect">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37" name="Isosceles Triangle 72">
                  <a:extLst>
                    <a:ext uri="{FF2B5EF4-FFF2-40B4-BE49-F238E27FC236}">
                      <a16:creationId xmlns:a16="http://schemas.microsoft.com/office/drawing/2014/main" id="{54034E35-0B64-495B-9144-166E043AF237}"/>
                    </a:ext>
                  </a:extLst>
                </p:cNvPr>
                <p:cNvSpPr/>
                <p:nvPr/>
              </p:nvSpPr>
              <p:spPr>
                <a:xfrm>
                  <a:off x="8151092" y="2068947"/>
                  <a:ext cx="535709" cy="286326"/>
                </a:xfrm>
                <a:prstGeom prst="triangl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34" name="Rectangle 77">
                <a:extLst>
                  <a:ext uri="{FF2B5EF4-FFF2-40B4-BE49-F238E27FC236}">
                    <a16:creationId xmlns:a16="http://schemas.microsoft.com/office/drawing/2014/main" id="{C24F5A1E-20AB-4070-B582-3C437677A09B}"/>
                  </a:ext>
                </a:extLst>
              </p:cNvPr>
              <p:cNvSpPr/>
              <p:nvPr/>
            </p:nvSpPr>
            <p:spPr>
              <a:xfrm>
                <a:off x="7451061" y="336203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endParaRPr lang="ar-SA" sz="2000" b="1" i="0" dirty="0">
                  <a:solidFill>
                    <a:srgbClr val="2F2722"/>
                  </a:solidFill>
                  <a:effectLst/>
                  <a:latin typeface="Tajawal-R"/>
                </a:endParaRPr>
              </a:p>
              <a:p>
                <a:pPr lvl="0" algn="just" rtl="1">
                  <a:spcAft>
                    <a:spcPts val="1200"/>
                  </a:spcAft>
                </a:pPr>
                <a:r>
                  <a:rPr lang="en-US" sz="1200" b="1" noProof="1">
                    <a:solidFill>
                      <a:prstClr val="black">
                        <a:lumMod val="65000"/>
                        <a:lumOff val="35000"/>
                      </a:prstClr>
                    </a:solidFill>
                  </a:rPr>
                  <a:t>.</a:t>
                </a:r>
                <a:endParaRPr lang="en-US" sz="2000" b="1" noProof="1">
                  <a:solidFill>
                    <a:prstClr val="black">
                      <a:lumMod val="65000"/>
                      <a:lumOff val="35000"/>
                    </a:prstClr>
                  </a:solidFill>
                </a:endParaRPr>
              </a:p>
              <a:p>
                <a:pPr lvl="0" algn="just" rtl="1">
                  <a:spcAft>
                    <a:spcPts val="1200"/>
                  </a:spcAft>
                </a:pPr>
                <a:r>
                  <a:rPr lang="ar-SA" sz="2000" b="1" noProof="1">
                    <a:solidFill>
                      <a:prstClr val="black">
                        <a:lumMod val="65000"/>
                        <a:lumOff val="35000"/>
                      </a:prstClr>
                    </a:solidFill>
                  </a:rPr>
                  <a:t>ويتم ذلك من خلال التعرف على أهمية المشكلة أو الموقف مقارنة بالمشكلات والمواقف الأخرى التي تعترض الفرد</a:t>
                </a:r>
                <a:r>
                  <a:rPr lang="ar-SA" sz="1200" b="1" noProof="1">
                    <a:solidFill>
                      <a:prstClr val="black">
                        <a:lumMod val="65000"/>
                        <a:lumOff val="35000"/>
                      </a:prstClr>
                    </a:solidFill>
                  </a:rPr>
                  <a:t>.</a:t>
                </a:r>
              </a:p>
              <a:p>
                <a:pPr lvl="0" algn="just" rtl="1">
                  <a:spcAft>
                    <a:spcPts val="1200"/>
                  </a:spcAft>
                </a:pPr>
                <a:endParaRPr lang="en-US" sz="1200" b="1" noProof="1">
                  <a:solidFill>
                    <a:prstClr val="black">
                      <a:lumMod val="65000"/>
                      <a:lumOff val="35000"/>
                    </a:prstClr>
                  </a:solidFill>
                </a:endParaRPr>
              </a:p>
            </p:txBody>
          </p:sp>
          <p:sp>
            <p:nvSpPr>
              <p:cNvPr id="35" name="Rectangle 82">
                <a:extLst>
                  <a:ext uri="{FF2B5EF4-FFF2-40B4-BE49-F238E27FC236}">
                    <a16:creationId xmlns:a16="http://schemas.microsoft.com/office/drawing/2014/main" id="{AC048367-B32D-4B47-94B4-F62233D3752F}"/>
                  </a:ext>
                </a:extLst>
              </p:cNvPr>
              <p:cNvSpPr/>
              <p:nvPr/>
            </p:nvSpPr>
            <p:spPr>
              <a:xfrm>
                <a:off x="7449125" y="6003629"/>
                <a:ext cx="1939636" cy="1399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13" name="Oval 11">
              <a:extLst>
                <a:ext uri="{FF2B5EF4-FFF2-40B4-BE49-F238E27FC236}">
                  <a16:creationId xmlns:a16="http://schemas.microsoft.com/office/drawing/2014/main" id="{6E4471C4-EE5D-4792-A895-D5EB37CFBBB7}"/>
                </a:ext>
              </a:extLst>
            </p:cNvPr>
            <p:cNvSpPr/>
            <p:nvPr/>
          </p:nvSpPr>
          <p:spPr>
            <a:xfrm flipH="1">
              <a:off x="10300078" y="1107759"/>
              <a:ext cx="879763" cy="87976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14" name="Oval 84">
              <a:extLst>
                <a:ext uri="{FF2B5EF4-FFF2-40B4-BE49-F238E27FC236}">
                  <a16:creationId xmlns:a16="http://schemas.microsoft.com/office/drawing/2014/main" id="{F8653129-543E-4F41-B2CF-687BB63866A6}"/>
                </a:ext>
              </a:extLst>
            </p:cNvPr>
            <p:cNvSpPr/>
            <p:nvPr/>
          </p:nvSpPr>
          <p:spPr>
            <a:xfrm flipH="1">
              <a:off x="7977132" y="1107759"/>
              <a:ext cx="879763" cy="879763"/>
            </a:xfrm>
            <a:prstGeom prst="ellipse">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15" name="Oval 85">
              <a:extLst>
                <a:ext uri="{FF2B5EF4-FFF2-40B4-BE49-F238E27FC236}">
                  <a16:creationId xmlns:a16="http://schemas.microsoft.com/office/drawing/2014/main" id="{04FB59DE-A595-4E4C-9A28-55C75D930172}"/>
                </a:ext>
              </a:extLst>
            </p:cNvPr>
            <p:cNvSpPr/>
            <p:nvPr/>
          </p:nvSpPr>
          <p:spPr>
            <a:xfrm flipH="1">
              <a:off x="5654187" y="1107759"/>
              <a:ext cx="879763" cy="879763"/>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16" name="Oval 86">
              <a:extLst>
                <a:ext uri="{FF2B5EF4-FFF2-40B4-BE49-F238E27FC236}">
                  <a16:creationId xmlns:a16="http://schemas.microsoft.com/office/drawing/2014/main" id="{C80F9100-4B76-44E0-983F-630A93C87379}"/>
                </a:ext>
              </a:extLst>
            </p:cNvPr>
            <p:cNvSpPr/>
            <p:nvPr/>
          </p:nvSpPr>
          <p:spPr>
            <a:xfrm flipH="1">
              <a:off x="3331241" y="1107759"/>
              <a:ext cx="879763" cy="879763"/>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18" name="Rectangle 13">
              <a:extLst>
                <a:ext uri="{FF2B5EF4-FFF2-40B4-BE49-F238E27FC236}">
                  <a16:creationId xmlns:a16="http://schemas.microsoft.com/office/drawing/2014/main" id="{C87C51BB-B456-46A5-B254-53D99DC02C8C}"/>
                </a:ext>
              </a:extLst>
            </p:cNvPr>
            <p:cNvSpPr/>
            <p:nvPr/>
          </p:nvSpPr>
          <p:spPr>
            <a:xfrm flipH="1">
              <a:off x="10569880" y="1316808"/>
              <a:ext cx="340158" cy="461665"/>
            </a:xfrm>
            <a:prstGeom prst="rect">
              <a:avLst/>
            </a:prstGeom>
            <a:ln>
              <a:noFill/>
            </a:ln>
          </p:spPr>
          <p:txBody>
            <a:bodyPr wrap="none">
              <a:spAutoFit/>
            </a:bodyPr>
            <a:lstStyle/>
            <a:p>
              <a:pPr algn="ctr" rtl="1"/>
              <a:r>
                <a:rPr lang="en-US" sz="2400" b="1" dirty="0">
                  <a:solidFill>
                    <a:prstClr val="white"/>
                  </a:solidFill>
                </a:rPr>
                <a:t>5</a:t>
              </a:r>
              <a:endParaRPr lang="en-US" sz="2800" dirty="0"/>
            </a:p>
          </p:txBody>
        </p:sp>
        <p:sp>
          <p:nvSpPr>
            <p:cNvPr id="19" name="Rectangle 88">
              <a:extLst>
                <a:ext uri="{FF2B5EF4-FFF2-40B4-BE49-F238E27FC236}">
                  <a16:creationId xmlns:a16="http://schemas.microsoft.com/office/drawing/2014/main" id="{32A88586-4822-47D2-9DED-09A57257D930}"/>
                </a:ext>
              </a:extLst>
            </p:cNvPr>
            <p:cNvSpPr/>
            <p:nvPr/>
          </p:nvSpPr>
          <p:spPr>
            <a:xfrm flipH="1">
              <a:off x="8246934" y="1316808"/>
              <a:ext cx="340158" cy="461665"/>
            </a:xfrm>
            <a:prstGeom prst="rect">
              <a:avLst/>
            </a:prstGeom>
            <a:ln>
              <a:noFill/>
            </a:ln>
          </p:spPr>
          <p:txBody>
            <a:bodyPr wrap="none">
              <a:spAutoFit/>
            </a:bodyPr>
            <a:lstStyle/>
            <a:p>
              <a:pPr algn="ctr" rtl="1"/>
              <a:r>
                <a:rPr lang="en-US" sz="2400" b="1" dirty="0">
                  <a:solidFill>
                    <a:schemeClr val="bg1"/>
                  </a:solidFill>
                </a:rPr>
                <a:t>6</a:t>
              </a:r>
              <a:endParaRPr lang="en-US" sz="2800" dirty="0">
                <a:solidFill>
                  <a:schemeClr val="bg1"/>
                </a:solidFill>
              </a:endParaRPr>
            </a:p>
          </p:txBody>
        </p:sp>
        <p:sp>
          <p:nvSpPr>
            <p:cNvPr id="20" name="Rectangle 89">
              <a:extLst>
                <a:ext uri="{FF2B5EF4-FFF2-40B4-BE49-F238E27FC236}">
                  <a16:creationId xmlns:a16="http://schemas.microsoft.com/office/drawing/2014/main" id="{8237A464-D3E3-4944-8526-92CB21B1F710}"/>
                </a:ext>
              </a:extLst>
            </p:cNvPr>
            <p:cNvSpPr/>
            <p:nvPr/>
          </p:nvSpPr>
          <p:spPr>
            <a:xfrm flipH="1">
              <a:off x="5923989" y="1316808"/>
              <a:ext cx="340158" cy="461665"/>
            </a:xfrm>
            <a:prstGeom prst="rect">
              <a:avLst/>
            </a:prstGeom>
            <a:ln>
              <a:noFill/>
            </a:ln>
          </p:spPr>
          <p:txBody>
            <a:bodyPr wrap="none">
              <a:spAutoFit/>
            </a:bodyPr>
            <a:lstStyle/>
            <a:p>
              <a:pPr algn="ctr" rtl="1"/>
              <a:r>
                <a:rPr lang="en-US" sz="2400" b="1" dirty="0">
                  <a:solidFill>
                    <a:schemeClr val="tx1">
                      <a:lumMod val="75000"/>
                      <a:lumOff val="25000"/>
                    </a:schemeClr>
                  </a:solidFill>
                </a:rPr>
                <a:t>7</a:t>
              </a:r>
              <a:endParaRPr lang="en-US" sz="2800" dirty="0">
                <a:solidFill>
                  <a:schemeClr val="tx1">
                    <a:lumMod val="75000"/>
                    <a:lumOff val="25000"/>
                  </a:schemeClr>
                </a:solidFill>
              </a:endParaRPr>
            </a:p>
          </p:txBody>
        </p:sp>
        <p:sp>
          <p:nvSpPr>
            <p:cNvPr id="21" name="Rectangle 90">
              <a:extLst>
                <a:ext uri="{FF2B5EF4-FFF2-40B4-BE49-F238E27FC236}">
                  <a16:creationId xmlns:a16="http://schemas.microsoft.com/office/drawing/2014/main" id="{2E926754-CFD6-408E-9657-F1F74563A63F}"/>
                </a:ext>
              </a:extLst>
            </p:cNvPr>
            <p:cNvSpPr/>
            <p:nvPr/>
          </p:nvSpPr>
          <p:spPr>
            <a:xfrm flipH="1">
              <a:off x="3601043" y="1316808"/>
              <a:ext cx="340158" cy="461665"/>
            </a:xfrm>
            <a:prstGeom prst="rect">
              <a:avLst/>
            </a:prstGeom>
            <a:ln>
              <a:noFill/>
            </a:ln>
          </p:spPr>
          <p:txBody>
            <a:bodyPr wrap="none">
              <a:spAutoFit/>
            </a:bodyPr>
            <a:lstStyle/>
            <a:p>
              <a:pPr algn="ctr" rtl="1"/>
              <a:r>
                <a:rPr lang="en-US" sz="2400" b="1" dirty="0">
                  <a:solidFill>
                    <a:prstClr val="white"/>
                  </a:solidFill>
                </a:rPr>
                <a:t>8</a:t>
              </a:r>
              <a:endParaRPr lang="en-US" sz="2800" dirty="0"/>
            </a:p>
          </p:txBody>
        </p:sp>
        <p:pic>
          <p:nvPicPr>
            <p:cNvPr id="23" name="Graphic 92" descr="Users">
              <a:extLst>
                <a:ext uri="{FF2B5EF4-FFF2-40B4-BE49-F238E27FC236}">
                  <a16:creationId xmlns:a16="http://schemas.microsoft.com/office/drawing/2014/main" id="{70D8AC6D-C416-47F5-8F27-7D9E5372959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313923" y="2374873"/>
              <a:ext cx="914400" cy="914400"/>
            </a:xfrm>
            <a:prstGeom prst="rect">
              <a:avLst/>
            </a:prstGeom>
          </p:spPr>
        </p:pic>
        <p:pic>
          <p:nvPicPr>
            <p:cNvPr id="24" name="Graphic 93" descr="Puzzle">
              <a:extLst>
                <a:ext uri="{FF2B5EF4-FFF2-40B4-BE49-F238E27FC236}">
                  <a16:creationId xmlns:a16="http://schemas.microsoft.com/office/drawing/2014/main" id="{F617A55E-6D60-46BB-A33D-4158C77172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636869" y="2374873"/>
              <a:ext cx="914400" cy="914400"/>
            </a:xfrm>
            <a:prstGeom prst="rect">
              <a:avLst/>
            </a:prstGeom>
          </p:spPr>
        </p:pic>
        <p:pic>
          <p:nvPicPr>
            <p:cNvPr id="25" name="Graphic 94" descr="Lightbulb">
              <a:extLst>
                <a:ext uri="{FF2B5EF4-FFF2-40B4-BE49-F238E27FC236}">
                  <a16:creationId xmlns:a16="http://schemas.microsoft.com/office/drawing/2014/main" id="{C683EACC-5456-4B93-8687-C849B56F02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959814" y="2374873"/>
              <a:ext cx="914400" cy="914400"/>
            </a:xfrm>
            <a:prstGeom prst="rect">
              <a:avLst/>
            </a:prstGeom>
          </p:spPr>
        </p:pic>
        <p:pic>
          <p:nvPicPr>
            <p:cNvPr id="26" name="Graphic 95" descr="Rocket">
              <a:extLst>
                <a:ext uri="{FF2B5EF4-FFF2-40B4-BE49-F238E27FC236}">
                  <a16:creationId xmlns:a16="http://schemas.microsoft.com/office/drawing/2014/main" id="{4A0426A9-8D6A-42AD-8807-00C44A07ACA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0282760" y="2374873"/>
              <a:ext cx="914400" cy="914400"/>
            </a:xfrm>
            <a:prstGeom prst="rect">
              <a:avLst/>
            </a:prstGeom>
          </p:spPr>
        </p:pic>
        <p:sp>
          <p:nvSpPr>
            <p:cNvPr id="53" name="مربع نص 52">
              <a:extLst>
                <a:ext uri="{FF2B5EF4-FFF2-40B4-BE49-F238E27FC236}">
                  <a16:creationId xmlns:a16="http://schemas.microsoft.com/office/drawing/2014/main" id="{D5672CC9-1DDD-4ED1-AD8C-9F18C99560C2}"/>
                </a:ext>
              </a:extLst>
            </p:cNvPr>
            <p:cNvSpPr txBox="1"/>
            <p:nvPr/>
          </p:nvSpPr>
          <p:spPr>
            <a:xfrm>
              <a:off x="9861142" y="3764979"/>
              <a:ext cx="1757633" cy="2246769"/>
            </a:xfrm>
            <a:prstGeom prst="rect">
              <a:avLst/>
            </a:prstGeom>
            <a:noFill/>
          </p:spPr>
          <p:txBody>
            <a:bodyPr wrap="square">
              <a:spAutoFit/>
            </a:bodyPr>
            <a:lstStyle/>
            <a:p>
              <a:pPr algn="just"/>
              <a:endParaRPr lang="ar-SA" sz="2000" b="1" dirty="0"/>
            </a:p>
            <a:p>
              <a:pPr algn="just"/>
              <a:r>
                <a:rPr lang="ar-SA" sz="2000" b="1" dirty="0"/>
                <a:t>يعني التعمق في المعالجة الفكرية للمشكلة أو القضية بما يتناسب مع تعقيدات المشكلة أو القضية</a:t>
              </a:r>
            </a:p>
          </p:txBody>
        </p:sp>
        <p:sp>
          <p:nvSpPr>
            <p:cNvPr id="3" name="مربع نص 2">
              <a:extLst>
                <a:ext uri="{FF2B5EF4-FFF2-40B4-BE49-F238E27FC236}">
                  <a16:creationId xmlns:a16="http://schemas.microsoft.com/office/drawing/2014/main" id="{91277490-4DC0-4E9E-B8FA-68DDEAB73513}"/>
                </a:ext>
              </a:extLst>
            </p:cNvPr>
            <p:cNvSpPr txBox="1"/>
            <p:nvPr/>
          </p:nvSpPr>
          <p:spPr>
            <a:xfrm>
              <a:off x="9770142" y="3362033"/>
              <a:ext cx="1939636" cy="461665"/>
            </a:xfrm>
            <a:prstGeom prst="rect">
              <a:avLst/>
            </a:prstGeom>
            <a:solidFill>
              <a:srgbClr val="00FF99"/>
            </a:solidFill>
          </p:spPr>
          <p:txBody>
            <a:bodyPr wrap="square" rtlCol="1">
              <a:spAutoFit/>
            </a:bodyPr>
            <a:lstStyle/>
            <a:p>
              <a:pPr algn="ctr"/>
              <a:r>
                <a:rPr lang="ar-SA" sz="2400" b="1" dirty="0"/>
                <a:t>العمق</a:t>
              </a:r>
              <a:endParaRPr lang="ar-SA" dirty="0"/>
            </a:p>
          </p:txBody>
        </p:sp>
        <p:sp>
          <p:nvSpPr>
            <p:cNvPr id="55" name="مربع نص 54">
              <a:extLst>
                <a:ext uri="{FF2B5EF4-FFF2-40B4-BE49-F238E27FC236}">
                  <a16:creationId xmlns:a16="http://schemas.microsoft.com/office/drawing/2014/main" id="{BF5FE3A0-7146-4CF4-913F-65CBFE777431}"/>
                </a:ext>
              </a:extLst>
            </p:cNvPr>
            <p:cNvSpPr txBox="1"/>
            <p:nvPr/>
          </p:nvSpPr>
          <p:spPr>
            <a:xfrm>
              <a:off x="7508456" y="3898914"/>
              <a:ext cx="1817114" cy="1908215"/>
            </a:xfrm>
            <a:prstGeom prst="rect">
              <a:avLst/>
            </a:prstGeom>
            <a:noFill/>
          </p:spPr>
          <p:txBody>
            <a:bodyPr wrap="square">
              <a:spAutoFit/>
            </a:bodyPr>
            <a:lstStyle/>
            <a:p>
              <a:endParaRPr lang="ar-SA" dirty="0"/>
            </a:p>
            <a:p>
              <a:pPr algn="just"/>
              <a:r>
                <a:rPr lang="ar-SA" sz="2000" b="1" dirty="0"/>
                <a:t>يوصف التفكير الناقد بالاتساع أو الشمولية عندما تأخذ جميع جوانب المشكلة أو القضية</a:t>
              </a:r>
            </a:p>
          </p:txBody>
        </p:sp>
        <p:sp>
          <p:nvSpPr>
            <p:cNvPr id="56" name="مربع نص 55">
              <a:extLst>
                <a:ext uri="{FF2B5EF4-FFF2-40B4-BE49-F238E27FC236}">
                  <a16:creationId xmlns:a16="http://schemas.microsoft.com/office/drawing/2014/main" id="{1309D2D7-F43D-4785-8E93-8D5011BB5000}"/>
                </a:ext>
              </a:extLst>
            </p:cNvPr>
            <p:cNvSpPr txBox="1"/>
            <p:nvPr/>
          </p:nvSpPr>
          <p:spPr>
            <a:xfrm>
              <a:off x="7447195" y="3394942"/>
              <a:ext cx="1939636" cy="461665"/>
            </a:xfrm>
            <a:prstGeom prst="rect">
              <a:avLst/>
            </a:prstGeom>
            <a:solidFill>
              <a:srgbClr val="CC66FF"/>
            </a:solidFill>
          </p:spPr>
          <p:txBody>
            <a:bodyPr wrap="square" rtlCol="1">
              <a:spAutoFit/>
            </a:bodyPr>
            <a:lstStyle/>
            <a:p>
              <a:pPr algn="ctr"/>
              <a:r>
                <a:rPr lang="ar-SA" sz="2400" b="1" dirty="0"/>
                <a:t>الاتساع</a:t>
              </a:r>
              <a:endParaRPr lang="ar-SA" dirty="0"/>
            </a:p>
          </p:txBody>
        </p:sp>
        <p:sp>
          <p:nvSpPr>
            <p:cNvPr id="57" name="مربع نص 56">
              <a:extLst>
                <a:ext uri="{FF2B5EF4-FFF2-40B4-BE49-F238E27FC236}">
                  <a16:creationId xmlns:a16="http://schemas.microsoft.com/office/drawing/2014/main" id="{BFFA7502-92C0-4913-9BCB-BECB939CAEE2}"/>
                </a:ext>
              </a:extLst>
            </p:cNvPr>
            <p:cNvSpPr txBox="1"/>
            <p:nvPr/>
          </p:nvSpPr>
          <p:spPr>
            <a:xfrm>
              <a:off x="5122317" y="3381570"/>
              <a:ext cx="1939636" cy="461665"/>
            </a:xfrm>
            <a:prstGeom prst="rect">
              <a:avLst/>
            </a:prstGeom>
            <a:solidFill>
              <a:srgbClr val="CC6600"/>
            </a:solidFill>
          </p:spPr>
          <p:txBody>
            <a:bodyPr wrap="square" rtlCol="1">
              <a:spAutoFit/>
            </a:bodyPr>
            <a:lstStyle/>
            <a:p>
              <a:pPr algn="ctr"/>
              <a:r>
                <a:rPr lang="ar-SA" sz="2400" b="1" dirty="0"/>
                <a:t>المنطق</a:t>
              </a:r>
              <a:endParaRPr lang="ar-SA" dirty="0"/>
            </a:p>
          </p:txBody>
        </p:sp>
      </p:grpSp>
      <p:sp>
        <p:nvSpPr>
          <p:cNvPr id="60" name="مربع نص 59">
            <a:extLst>
              <a:ext uri="{FF2B5EF4-FFF2-40B4-BE49-F238E27FC236}">
                <a16:creationId xmlns:a16="http://schemas.microsoft.com/office/drawing/2014/main" id="{8D52763C-65D3-4660-B065-901FF860754F}"/>
              </a:ext>
            </a:extLst>
          </p:cNvPr>
          <p:cNvSpPr txBox="1"/>
          <p:nvPr/>
        </p:nvSpPr>
        <p:spPr>
          <a:xfrm>
            <a:off x="1538742" y="3639024"/>
            <a:ext cx="1939636" cy="461665"/>
          </a:xfrm>
          <a:prstGeom prst="rect">
            <a:avLst/>
          </a:prstGeom>
          <a:solidFill>
            <a:srgbClr val="FFCCCC"/>
          </a:solidFill>
        </p:spPr>
        <p:txBody>
          <a:bodyPr wrap="square" rtlCol="1">
            <a:spAutoFit/>
          </a:bodyPr>
          <a:lstStyle/>
          <a:p>
            <a:pPr algn="ctr"/>
            <a:r>
              <a:rPr lang="ar-SA" sz="2400" b="1" dirty="0"/>
              <a:t>الدلالة والأهمية</a:t>
            </a:r>
            <a:r>
              <a:rPr lang="ar-SA" dirty="0"/>
              <a:t> </a:t>
            </a:r>
          </a:p>
        </p:txBody>
      </p:sp>
    </p:spTree>
    <p:extLst>
      <p:ext uri="{BB962C8B-B14F-4D97-AF65-F5344CB8AC3E}">
        <p14:creationId xmlns:p14="http://schemas.microsoft.com/office/powerpoint/2010/main" val="396974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مجموعة 61">
            <a:extLst>
              <a:ext uri="{FF2B5EF4-FFF2-40B4-BE49-F238E27FC236}">
                <a16:creationId xmlns:a16="http://schemas.microsoft.com/office/drawing/2014/main" id="{0E4EA062-17D1-4230-99D9-9A5C62AF7F31}"/>
              </a:ext>
            </a:extLst>
          </p:cNvPr>
          <p:cNvGrpSpPr/>
          <p:nvPr/>
        </p:nvGrpSpPr>
        <p:grpSpPr>
          <a:xfrm flipH="1">
            <a:off x="-218463" y="1611727"/>
            <a:ext cx="12628925" cy="4862201"/>
            <a:chOff x="-218463" y="1090617"/>
            <a:chExt cx="12628925" cy="4862201"/>
          </a:xfrm>
        </p:grpSpPr>
        <p:sp>
          <p:nvSpPr>
            <p:cNvPr id="63" name="Freeform: Shape 58">
              <a:extLst>
                <a:ext uri="{FF2B5EF4-FFF2-40B4-BE49-F238E27FC236}">
                  <a16:creationId xmlns:a16="http://schemas.microsoft.com/office/drawing/2014/main" id="{A9B7F189-05D9-4358-A8C5-2A318621D377}"/>
                </a:ext>
              </a:extLst>
            </p:cNvPr>
            <p:cNvSpPr/>
            <p:nvPr/>
          </p:nvSpPr>
          <p:spPr>
            <a:xfrm>
              <a:off x="6502353" y="1442818"/>
              <a:ext cx="1625693" cy="1185463"/>
            </a:xfrm>
            <a:custGeom>
              <a:avLst/>
              <a:gdLst>
                <a:gd name="connsiteX0" fmla="*/ 0 w 1625693"/>
                <a:gd name="connsiteY0" fmla="*/ 0 h 1185463"/>
                <a:gd name="connsiteX1" fmla="*/ 1625693 w 1625693"/>
                <a:gd name="connsiteY1" fmla="*/ 0 h 1185463"/>
                <a:gd name="connsiteX2" fmla="*/ 1625693 w 1625693"/>
                <a:gd name="connsiteY2" fmla="*/ 592732 h 1185463"/>
                <a:gd name="connsiteX3" fmla="*/ 812846 w 1625693"/>
                <a:gd name="connsiteY3" fmla="*/ 1185463 h 1185463"/>
                <a:gd name="connsiteX4" fmla="*/ 0 w 1625693"/>
                <a:gd name="connsiteY4" fmla="*/ 592732 h 1185463"/>
                <a:gd name="connsiteX5" fmla="*/ 0 w 1625693"/>
                <a:gd name="connsiteY5" fmla="*/ 0 h 118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693" h="1185463">
                  <a:moveTo>
                    <a:pt x="0" y="0"/>
                  </a:moveTo>
                  <a:lnTo>
                    <a:pt x="1625693" y="0"/>
                  </a:lnTo>
                  <a:lnTo>
                    <a:pt x="1625693" y="592732"/>
                  </a:lnTo>
                  <a:lnTo>
                    <a:pt x="812846" y="1185463"/>
                  </a:lnTo>
                  <a:lnTo>
                    <a:pt x="0" y="592732"/>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p>
              <a:pPr algn="ctr" rtl="1"/>
              <a:r>
                <a:rPr lang="en-US" sz="2400" b="1"/>
                <a:t>03</a:t>
              </a:r>
            </a:p>
          </p:txBody>
        </p:sp>
        <p:sp>
          <p:nvSpPr>
            <p:cNvPr id="64" name="Freeform: Shape 57">
              <a:extLst>
                <a:ext uri="{FF2B5EF4-FFF2-40B4-BE49-F238E27FC236}">
                  <a16:creationId xmlns:a16="http://schemas.microsoft.com/office/drawing/2014/main" id="{D8B2CC04-48D5-4467-8F99-B8D8E08F5FDF}"/>
                </a:ext>
              </a:extLst>
            </p:cNvPr>
            <p:cNvSpPr/>
            <p:nvPr/>
          </p:nvSpPr>
          <p:spPr>
            <a:xfrm>
              <a:off x="1625553" y="1442819"/>
              <a:ext cx="1625693" cy="1185463"/>
            </a:xfrm>
            <a:custGeom>
              <a:avLst/>
              <a:gdLst>
                <a:gd name="connsiteX0" fmla="*/ 0 w 1625693"/>
                <a:gd name="connsiteY0" fmla="*/ 0 h 1185463"/>
                <a:gd name="connsiteX1" fmla="*/ 1625693 w 1625693"/>
                <a:gd name="connsiteY1" fmla="*/ 0 h 1185463"/>
                <a:gd name="connsiteX2" fmla="*/ 1625693 w 1625693"/>
                <a:gd name="connsiteY2" fmla="*/ 592732 h 1185463"/>
                <a:gd name="connsiteX3" fmla="*/ 812846 w 1625693"/>
                <a:gd name="connsiteY3" fmla="*/ 1185463 h 1185463"/>
                <a:gd name="connsiteX4" fmla="*/ 0 w 1625693"/>
                <a:gd name="connsiteY4" fmla="*/ 592732 h 1185463"/>
                <a:gd name="connsiteX5" fmla="*/ 0 w 1625693"/>
                <a:gd name="connsiteY5" fmla="*/ 0 h 118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693" h="1185463">
                  <a:moveTo>
                    <a:pt x="0" y="0"/>
                  </a:moveTo>
                  <a:lnTo>
                    <a:pt x="1625693" y="0"/>
                  </a:lnTo>
                  <a:lnTo>
                    <a:pt x="1625693" y="592732"/>
                  </a:lnTo>
                  <a:lnTo>
                    <a:pt x="812846" y="1185463"/>
                  </a:lnTo>
                  <a:lnTo>
                    <a:pt x="0" y="59273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p>
              <a:pPr algn="ctr" rtl="1"/>
              <a:r>
                <a:rPr lang="en-US" sz="2400" b="1" dirty="0"/>
                <a:t>01</a:t>
              </a:r>
            </a:p>
          </p:txBody>
        </p:sp>
        <p:sp>
          <p:nvSpPr>
            <p:cNvPr id="65" name="Freeform: Shape 61">
              <a:extLst>
                <a:ext uri="{FF2B5EF4-FFF2-40B4-BE49-F238E27FC236}">
                  <a16:creationId xmlns:a16="http://schemas.microsoft.com/office/drawing/2014/main" id="{8AD7DF56-3F60-4C47-A14C-12EC14405C70}"/>
                </a:ext>
              </a:extLst>
            </p:cNvPr>
            <p:cNvSpPr/>
            <p:nvPr/>
          </p:nvSpPr>
          <p:spPr>
            <a:xfrm>
              <a:off x="8940752" y="4582691"/>
              <a:ext cx="1625693" cy="1185463"/>
            </a:xfrm>
            <a:custGeom>
              <a:avLst/>
              <a:gdLst>
                <a:gd name="connsiteX0" fmla="*/ 812847 w 1625693"/>
                <a:gd name="connsiteY0" fmla="*/ 0 h 1185463"/>
                <a:gd name="connsiteX1" fmla="*/ 1625693 w 1625693"/>
                <a:gd name="connsiteY1" fmla="*/ 592731 h 1185463"/>
                <a:gd name="connsiteX2" fmla="*/ 1625693 w 1625693"/>
                <a:gd name="connsiteY2" fmla="*/ 1185463 h 1185463"/>
                <a:gd name="connsiteX3" fmla="*/ 0 w 1625693"/>
                <a:gd name="connsiteY3" fmla="*/ 1185463 h 1185463"/>
                <a:gd name="connsiteX4" fmla="*/ 0 w 1625693"/>
                <a:gd name="connsiteY4" fmla="*/ 592731 h 1185463"/>
                <a:gd name="connsiteX5" fmla="*/ 812847 w 1625693"/>
                <a:gd name="connsiteY5" fmla="*/ 0 h 118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693" h="1185463">
                  <a:moveTo>
                    <a:pt x="812847" y="0"/>
                  </a:moveTo>
                  <a:lnTo>
                    <a:pt x="1625693" y="592731"/>
                  </a:lnTo>
                  <a:lnTo>
                    <a:pt x="1625693" y="1185463"/>
                  </a:lnTo>
                  <a:lnTo>
                    <a:pt x="0" y="1185463"/>
                  </a:lnTo>
                  <a:lnTo>
                    <a:pt x="0" y="592731"/>
                  </a:lnTo>
                  <a:lnTo>
                    <a:pt x="81284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t"/>
            <a:lstStyle/>
            <a:p>
              <a:pPr algn="ctr" rtl="1"/>
              <a:r>
                <a:rPr lang="en-US" sz="2400" b="1" dirty="0"/>
                <a:t>04</a:t>
              </a:r>
            </a:p>
          </p:txBody>
        </p:sp>
        <p:sp>
          <p:nvSpPr>
            <p:cNvPr id="66" name="Freeform: Shape 60">
              <a:extLst>
                <a:ext uri="{FF2B5EF4-FFF2-40B4-BE49-F238E27FC236}">
                  <a16:creationId xmlns:a16="http://schemas.microsoft.com/office/drawing/2014/main" id="{8FE0EB39-D0F1-4358-A546-96244DF864D5}"/>
                </a:ext>
              </a:extLst>
            </p:cNvPr>
            <p:cNvSpPr/>
            <p:nvPr/>
          </p:nvSpPr>
          <p:spPr>
            <a:xfrm>
              <a:off x="4063953" y="4582692"/>
              <a:ext cx="1625693" cy="1185463"/>
            </a:xfrm>
            <a:custGeom>
              <a:avLst/>
              <a:gdLst>
                <a:gd name="connsiteX0" fmla="*/ 812847 w 1625693"/>
                <a:gd name="connsiteY0" fmla="*/ 0 h 1185463"/>
                <a:gd name="connsiteX1" fmla="*/ 1625693 w 1625693"/>
                <a:gd name="connsiteY1" fmla="*/ 592731 h 1185463"/>
                <a:gd name="connsiteX2" fmla="*/ 1625693 w 1625693"/>
                <a:gd name="connsiteY2" fmla="*/ 1185463 h 1185463"/>
                <a:gd name="connsiteX3" fmla="*/ 0 w 1625693"/>
                <a:gd name="connsiteY3" fmla="*/ 1185463 h 1185463"/>
                <a:gd name="connsiteX4" fmla="*/ 0 w 1625693"/>
                <a:gd name="connsiteY4" fmla="*/ 592731 h 1185463"/>
                <a:gd name="connsiteX5" fmla="*/ 812847 w 1625693"/>
                <a:gd name="connsiteY5" fmla="*/ 0 h 118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693" h="1185463">
                  <a:moveTo>
                    <a:pt x="812847" y="0"/>
                  </a:moveTo>
                  <a:lnTo>
                    <a:pt x="1625693" y="592731"/>
                  </a:lnTo>
                  <a:lnTo>
                    <a:pt x="1625693" y="1185463"/>
                  </a:lnTo>
                  <a:lnTo>
                    <a:pt x="0" y="1185463"/>
                  </a:lnTo>
                  <a:lnTo>
                    <a:pt x="0" y="592731"/>
                  </a:lnTo>
                  <a:lnTo>
                    <a:pt x="812847"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t"/>
            <a:lstStyle/>
            <a:p>
              <a:pPr algn="ctr" rtl="1"/>
              <a:r>
                <a:rPr lang="en-US" sz="2400" b="1"/>
                <a:t>02</a:t>
              </a:r>
            </a:p>
          </p:txBody>
        </p:sp>
        <p:cxnSp>
          <p:nvCxnSpPr>
            <p:cNvPr id="67" name="Straight Connector 34">
              <a:extLst>
                <a:ext uri="{FF2B5EF4-FFF2-40B4-BE49-F238E27FC236}">
                  <a16:creationId xmlns:a16="http://schemas.microsoft.com/office/drawing/2014/main" id="{0A313B87-F7D1-41A6-B74B-E47E2637C2F2}"/>
                </a:ext>
              </a:extLst>
            </p:cNvPr>
            <p:cNvCxnSpPr>
              <a:cxnSpLocks/>
              <a:stCxn id="100" idx="0"/>
            </p:cNvCxnSpPr>
            <p:nvPr/>
          </p:nvCxnSpPr>
          <p:spPr>
            <a:xfrm flipH="1" flipV="1">
              <a:off x="2438398" y="2628281"/>
              <a:ext cx="2" cy="75874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35">
              <a:extLst>
                <a:ext uri="{FF2B5EF4-FFF2-40B4-BE49-F238E27FC236}">
                  <a16:creationId xmlns:a16="http://schemas.microsoft.com/office/drawing/2014/main" id="{3A92D870-7249-465A-A747-858014F4F0EB}"/>
                </a:ext>
              </a:extLst>
            </p:cNvPr>
            <p:cNvCxnSpPr>
              <a:cxnSpLocks/>
              <a:stCxn id="96" idx="0"/>
            </p:cNvCxnSpPr>
            <p:nvPr/>
          </p:nvCxnSpPr>
          <p:spPr>
            <a:xfrm flipH="1" flipV="1">
              <a:off x="7315198" y="2628280"/>
              <a:ext cx="2" cy="75874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38">
              <a:extLst>
                <a:ext uri="{FF2B5EF4-FFF2-40B4-BE49-F238E27FC236}">
                  <a16:creationId xmlns:a16="http://schemas.microsoft.com/office/drawing/2014/main" id="{496FA5DC-BA37-4952-A19E-FCAFFCF28800}"/>
                </a:ext>
              </a:extLst>
            </p:cNvPr>
            <p:cNvCxnSpPr>
              <a:cxnSpLocks/>
              <a:endCxn id="75" idx="4"/>
            </p:cNvCxnSpPr>
            <p:nvPr/>
          </p:nvCxnSpPr>
          <p:spPr>
            <a:xfrm flipV="1">
              <a:off x="4876799" y="3823948"/>
              <a:ext cx="1" cy="758743"/>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41">
              <a:extLst>
                <a:ext uri="{FF2B5EF4-FFF2-40B4-BE49-F238E27FC236}">
                  <a16:creationId xmlns:a16="http://schemas.microsoft.com/office/drawing/2014/main" id="{9640625D-358B-4147-96D7-DA0C4D31D4FB}"/>
                </a:ext>
              </a:extLst>
            </p:cNvPr>
            <p:cNvCxnSpPr>
              <a:cxnSpLocks/>
              <a:endCxn id="98" idx="4"/>
            </p:cNvCxnSpPr>
            <p:nvPr/>
          </p:nvCxnSpPr>
          <p:spPr>
            <a:xfrm flipV="1">
              <a:off x="9724102" y="3823948"/>
              <a:ext cx="29498" cy="679226"/>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
              <a:extLst>
                <a:ext uri="{FF2B5EF4-FFF2-40B4-BE49-F238E27FC236}">
                  <a16:creationId xmlns:a16="http://schemas.microsoft.com/office/drawing/2014/main" id="{A876682B-3ED8-4948-BC03-A92A620E83D1}"/>
                </a:ext>
              </a:extLst>
            </p:cNvPr>
            <p:cNvCxnSpPr>
              <a:cxnSpLocks/>
            </p:cNvCxnSpPr>
            <p:nvPr/>
          </p:nvCxnSpPr>
          <p:spPr>
            <a:xfrm>
              <a:off x="0" y="3605485"/>
              <a:ext cx="12192000" cy="0"/>
            </a:xfrm>
            <a:prstGeom prst="line">
              <a:avLst/>
            </a:prstGeom>
            <a:ln w="762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72" name="Group 11">
              <a:extLst>
                <a:ext uri="{FF2B5EF4-FFF2-40B4-BE49-F238E27FC236}">
                  <a16:creationId xmlns:a16="http://schemas.microsoft.com/office/drawing/2014/main" id="{129658FA-33D6-4E53-A926-FF7DDFF11D32}"/>
                </a:ext>
              </a:extLst>
            </p:cNvPr>
            <p:cNvGrpSpPr/>
            <p:nvPr/>
          </p:nvGrpSpPr>
          <p:grpSpPr>
            <a:xfrm>
              <a:off x="-218463" y="3387023"/>
              <a:ext cx="436925" cy="436925"/>
              <a:chOff x="864112" y="4467582"/>
              <a:chExt cx="436925" cy="436925"/>
            </a:xfrm>
          </p:grpSpPr>
          <p:sp>
            <p:nvSpPr>
              <p:cNvPr id="101" name="Oval 9">
                <a:extLst>
                  <a:ext uri="{FF2B5EF4-FFF2-40B4-BE49-F238E27FC236}">
                    <a16:creationId xmlns:a16="http://schemas.microsoft.com/office/drawing/2014/main" id="{039F4245-BD07-41AE-A392-877B90D5830E}"/>
                  </a:ext>
                </a:extLst>
              </p:cNvPr>
              <p:cNvSpPr/>
              <p:nvPr/>
            </p:nvSpPr>
            <p:spPr>
              <a:xfrm>
                <a:off x="920942" y="4524412"/>
                <a:ext cx="323264" cy="3232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02" name="Oval 10">
                <a:extLst>
                  <a:ext uri="{FF2B5EF4-FFF2-40B4-BE49-F238E27FC236}">
                    <a16:creationId xmlns:a16="http://schemas.microsoft.com/office/drawing/2014/main" id="{D8061CF0-65E9-4695-A9F3-5C02B8B82938}"/>
                  </a:ext>
                </a:extLst>
              </p:cNvPr>
              <p:cNvSpPr/>
              <p:nvPr/>
            </p:nvSpPr>
            <p:spPr>
              <a:xfrm>
                <a:off x="864112" y="4467582"/>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73" name="Group 12">
              <a:extLst>
                <a:ext uri="{FF2B5EF4-FFF2-40B4-BE49-F238E27FC236}">
                  <a16:creationId xmlns:a16="http://schemas.microsoft.com/office/drawing/2014/main" id="{68E37CE1-2FD6-421B-B8DC-5FEC2203F670}"/>
                </a:ext>
              </a:extLst>
            </p:cNvPr>
            <p:cNvGrpSpPr/>
            <p:nvPr/>
          </p:nvGrpSpPr>
          <p:grpSpPr>
            <a:xfrm>
              <a:off x="2219937" y="3387023"/>
              <a:ext cx="436925" cy="436925"/>
              <a:chOff x="864112" y="4467582"/>
              <a:chExt cx="436925" cy="436925"/>
            </a:xfrm>
          </p:grpSpPr>
          <p:sp>
            <p:nvSpPr>
              <p:cNvPr id="99" name="Oval 13">
                <a:extLst>
                  <a:ext uri="{FF2B5EF4-FFF2-40B4-BE49-F238E27FC236}">
                    <a16:creationId xmlns:a16="http://schemas.microsoft.com/office/drawing/2014/main" id="{150E4FE3-E434-409F-918D-DE5D5D4518B8}"/>
                  </a:ext>
                </a:extLst>
              </p:cNvPr>
              <p:cNvSpPr/>
              <p:nvPr/>
            </p:nvSpPr>
            <p:spPr>
              <a:xfrm>
                <a:off x="920942" y="4524412"/>
                <a:ext cx="323264" cy="323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00" name="Oval 14">
                <a:extLst>
                  <a:ext uri="{FF2B5EF4-FFF2-40B4-BE49-F238E27FC236}">
                    <a16:creationId xmlns:a16="http://schemas.microsoft.com/office/drawing/2014/main" id="{B6FC9928-7790-46C3-B474-DD52618C2611}"/>
                  </a:ext>
                </a:extLst>
              </p:cNvPr>
              <p:cNvSpPr/>
              <p:nvPr/>
            </p:nvSpPr>
            <p:spPr>
              <a:xfrm>
                <a:off x="864112" y="4467582"/>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74" name="Oval 16">
              <a:extLst>
                <a:ext uri="{FF2B5EF4-FFF2-40B4-BE49-F238E27FC236}">
                  <a16:creationId xmlns:a16="http://schemas.microsoft.com/office/drawing/2014/main" id="{B35D6BA1-28BB-47D7-B75C-AD962783667E}"/>
                </a:ext>
              </a:extLst>
            </p:cNvPr>
            <p:cNvSpPr/>
            <p:nvPr/>
          </p:nvSpPr>
          <p:spPr>
            <a:xfrm>
              <a:off x="4715167" y="3443853"/>
              <a:ext cx="323264" cy="323264"/>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a:endParaRPr lang="en-US"/>
            </a:p>
          </p:txBody>
        </p:sp>
        <p:sp>
          <p:nvSpPr>
            <p:cNvPr id="75" name="Oval 17">
              <a:extLst>
                <a:ext uri="{FF2B5EF4-FFF2-40B4-BE49-F238E27FC236}">
                  <a16:creationId xmlns:a16="http://schemas.microsoft.com/office/drawing/2014/main" id="{2A0D72D1-C5B1-4BD7-9EA6-F1A80EAB2CE1}"/>
                </a:ext>
              </a:extLst>
            </p:cNvPr>
            <p:cNvSpPr/>
            <p:nvPr/>
          </p:nvSpPr>
          <p:spPr>
            <a:xfrm>
              <a:off x="4658337" y="3387023"/>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nvGrpSpPr>
            <p:cNvPr id="76" name="Group 18">
              <a:extLst>
                <a:ext uri="{FF2B5EF4-FFF2-40B4-BE49-F238E27FC236}">
                  <a16:creationId xmlns:a16="http://schemas.microsoft.com/office/drawing/2014/main" id="{1C357EE1-8E38-4721-A379-9824808A3780}"/>
                </a:ext>
              </a:extLst>
            </p:cNvPr>
            <p:cNvGrpSpPr/>
            <p:nvPr/>
          </p:nvGrpSpPr>
          <p:grpSpPr>
            <a:xfrm>
              <a:off x="9535137" y="3387023"/>
              <a:ext cx="436925" cy="436925"/>
              <a:chOff x="864112" y="4467582"/>
              <a:chExt cx="436925" cy="436925"/>
            </a:xfrm>
          </p:grpSpPr>
          <p:sp>
            <p:nvSpPr>
              <p:cNvPr id="97" name="Oval 19">
                <a:extLst>
                  <a:ext uri="{FF2B5EF4-FFF2-40B4-BE49-F238E27FC236}">
                    <a16:creationId xmlns:a16="http://schemas.microsoft.com/office/drawing/2014/main" id="{3DE2D079-FFC9-4D0F-8D63-F04F8DFBE383}"/>
                  </a:ext>
                </a:extLst>
              </p:cNvPr>
              <p:cNvSpPr/>
              <p:nvPr/>
            </p:nvSpPr>
            <p:spPr>
              <a:xfrm>
                <a:off x="920942" y="4524412"/>
                <a:ext cx="323264" cy="3232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8" name="Oval 20">
                <a:extLst>
                  <a:ext uri="{FF2B5EF4-FFF2-40B4-BE49-F238E27FC236}">
                    <a16:creationId xmlns:a16="http://schemas.microsoft.com/office/drawing/2014/main" id="{0E73B23C-DA2C-4AD8-843C-7C78B8883EE4}"/>
                  </a:ext>
                </a:extLst>
              </p:cNvPr>
              <p:cNvSpPr/>
              <p:nvPr/>
            </p:nvSpPr>
            <p:spPr>
              <a:xfrm>
                <a:off x="864112" y="4467582"/>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77" name="Group 21">
              <a:extLst>
                <a:ext uri="{FF2B5EF4-FFF2-40B4-BE49-F238E27FC236}">
                  <a16:creationId xmlns:a16="http://schemas.microsoft.com/office/drawing/2014/main" id="{C198B4DA-7A7C-4F1E-9BB5-32F9FB093C6B}"/>
                </a:ext>
              </a:extLst>
            </p:cNvPr>
            <p:cNvGrpSpPr/>
            <p:nvPr/>
          </p:nvGrpSpPr>
          <p:grpSpPr>
            <a:xfrm>
              <a:off x="7096737" y="3387023"/>
              <a:ext cx="436925" cy="436925"/>
              <a:chOff x="864112" y="4467582"/>
              <a:chExt cx="436925" cy="436925"/>
            </a:xfrm>
          </p:grpSpPr>
          <p:sp>
            <p:nvSpPr>
              <p:cNvPr id="95" name="Oval 22">
                <a:extLst>
                  <a:ext uri="{FF2B5EF4-FFF2-40B4-BE49-F238E27FC236}">
                    <a16:creationId xmlns:a16="http://schemas.microsoft.com/office/drawing/2014/main" id="{FE3BD6C0-A6D6-4DD8-BCA8-B6138AE25AE7}"/>
                  </a:ext>
                </a:extLst>
              </p:cNvPr>
              <p:cNvSpPr/>
              <p:nvPr/>
            </p:nvSpPr>
            <p:spPr>
              <a:xfrm>
                <a:off x="920942" y="4524412"/>
                <a:ext cx="323264" cy="32326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a:endParaRPr lang="en-US"/>
              </a:p>
            </p:txBody>
          </p:sp>
          <p:sp>
            <p:nvSpPr>
              <p:cNvPr id="96" name="Oval 23">
                <a:extLst>
                  <a:ext uri="{FF2B5EF4-FFF2-40B4-BE49-F238E27FC236}">
                    <a16:creationId xmlns:a16="http://schemas.microsoft.com/office/drawing/2014/main" id="{7BDF6771-B2D2-49E4-9C16-2FDE9A1D9394}"/>
                  </a:ext>
                </a:extLst>
              </p:cNvPr>
              <p:cNvSpPr/>
              <p:nvPr/>
            </p:nvSpPr>
            <p:spPr>
              <a:xfrm>
                <a:off x="864112" y="4467582"/>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78" name="Group 24">
              <a:extLst>
                <a:ext uri="{FF2B5EF4-FFF2-40B4-BE49-F238E27FC236}">
                  <a16:creationId xmlns:a16="http://schemas.microsoft.com/office/drawing/2014/main" id="{62A8355D-0614-403E-BDF8-6EBDD4F4649F}"/>
                </a:ext>
              </a:extLst>
            </p:cNvPr>
            <p:cNvGrpSpPr/>
            <p:nvPr/>
          </p:nvGrpSpPr>
          <p:grpSpPr>
            <a:xfrm>
              <a:off x="11973537" y="3387023"/>
              <a:ext cx="436925" cy="436925"/>
              <a:chOff x="864112" y="4467582"/>
              <a:chExt cx="436925" cy="436925"/>
            </a:xfrm>
          </p:grpSpPr>
          <p:sp>
            <p:nvSpPr>
              <p:cNvPr id="93" name="Oval 25">
                <a:extLst>
                  <a:ext uri="{FF2B5EF4-FFF2-40B4-BE49-F238E27FC236}">
                    <a16:creationId xmlns:a16="http://schemas.microsoft.com/office/drawing/2014/main" id="{ED5A4E81-6270-42C3-BBA0-986165D0CE9D}"/>
                  </a:ext>
                </a:extLst>
              </p:cNvPr>
              <p:cNvSpPr/>
              <p:nvPr/>
            </p:nvSpPr>
            <p:spPr>
              <a:xfrm>
                <a:off x="920942" y="4524412"/>
                <a:ext cx="323264" cy="3232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4" name="Oval 26">
                <a:extLst>
                  <a:ext uri="{FF2B5EF4-FFF2-40B4-BE49-F238E27FC236}">
                    <a16:creationId xmlns:a16="http://schemas.microsoft.com/office/drawing/2014/main" id="{22CFD226-C48D-4E56-B79C-102E0E400C79}"/>
                  </a:ext>
                </a:extLst>
              </p:cNvPr>
              <p:cNvSpPr/>
              <p:nvPr/>
            </p:nvSpPr>
            <p:spPr>
              <a:xfrm>
                <a:off x="864112" y="4467582"/>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79" name="Group 62">
              <a:extLst>
                <a:ext uri="{FF2B5EF4-FFF2-40B4-BE49-F238E27FC236}">
                  <a16:creationId xmlns:a16="http://schemas.microsoft.com/office/drawing/2014/main" id="{6154357D-1915-475D-B326-437963D5894E}"/>
                </a:ext>
              </a:extLst>
            </p:cNvPr>
            <p:cNvGrpSpPr/>
            <p:nvPr/>
          </p:nvGrpSpPr>
          <p:grpSpPr>
            <a:xfrm>
              <a:off x="334299" y="3924002"/>
              <a:ext cx="3105370" cy="2028816"/>
              <a:chOff x="-1284557" y="2627766"/>
              <a:chExt cx="4554581" cy="2028816"/>
            </a:xfrm>
          </p:grpSpPr>
          <p:sp>
            <p:nvSpPr>
              <p:cNvPr id="91" name="TextBox 63">
                <a:extLst>
                  <a:ext uri="{FF2B5EF4-FFF2-40B4-BE49-F238E27FC236}">
                    <a16:creationId xmlns:a16="http://schemas.microsoft.com/office/drawing/2014/main" id="{2C8C8E85-AA22-4CEE-B77A-748EA3DF4728}"/>
                  </a:ext>
                </a:extLst>
              </p:cNvPr>
              <p:cNvSpPr txBox="1"/>
              <p:nvPr/>
            </p:nvSpPr>
            <p:spPr>
              <a:xfrm>
                <a:off x="332936" y="2627766"/>
                <a:ext cx="2937088" cy="461665"/>
              </a:xfrm>
              <a:prstGeom prst="rect">
                <a:avLst/>
              </a:prstGeom>
              <a:noFill/>
            </p:spPr>
            <p:txBody>
              <a:bodyPr wrap="square" lIns="0" rIns="0" rtlCol="0" anchor="b">
                <a:spAutoFit/>
              </a:bodyPr>
              <a:lstStyle/>
              <a:p>
                <a:pPr algn="ctr" rtl="1"/>
                <a:r>
                  <a:rPr lang="ar-SA" sz="2400" b="1" dirty="0"/>
                  <a:t>الرحمة</a:t>
                </a:r>
                <a:endParaRPr lang="en-US" sz="2400" b="1" dirty="0"/>
              </a:p>
            </p:txBody>
          </p:sp>
          <p:sp>
            <p:nvSpPr>
              <p:cNvPr id="92" name="TextBox 64">
                <a:extLst>
                  <a:ext uri="{FF2B5EF4-FFF2-40B4-BE49-F238E27FC236}">
                    <a16:creationId xmlns:a16="http://schemas.microsoft.com/office/drawing/2014/main" id="{B1AF0627-9F92-4DB7-ACD7-684B240679FA}"/>
                  </a:ext>
                </a:extLst>
              </p:cNvPr>
              <p:cNvSpPr txBox="1"/>
              <p:nvPr/>
            </p:nvSpPr>
            <p:spPr>
              <a:xfrm>
                <a:off x="-1284557" y="3086922"/>
                <a:ext cx="4554581" cy="1569660"/>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يتصرف المفكرون النقديون الفعالون بقلوبهم بقدر ما يتصرفون بعقولهم، إن العالم مليء بما يكفي من الأحكام، والكثير منها بسبب عدم وجود فهم واضح للتاريخ السري للمثابرة لبعضنا البعض من خلال معاناة لا يمكن تصورها في كثير من الأحيان..</a:t>
                </a:r>
                <a:endParaRPr lang="en-US" sz="1600" b="1" dirty="0">
                  <a:solidFill>
                    <a:schemeClr val="tx1">
                      <a:lumMod val="65000"/>
                      <a:lumOff val="35000"/>
                    </a:schemeClr>
                  </a:solidFill>
                </a:endParaRPr>
              </a:p>
            </p:txBody>
          </p:sp>
        </p:grpSp>
        <p:grpSp>
          <p:nvGrpSpPr>
            <p:cNvPr id="80" name="Group 65">
              <a:extLst>
                <a:ext uri="{FF2B5EF4-FFF2-40B4-BE49-F238E27FC236}">
                  <a16:creationId xmlns:a16="http://schemas.microsoft.com/office/drawing/2014/main" id="{AEC09C7C-7202-4486-8F66-D2973D81A6E6}"/>
                </a:ext>
              </a:extLst>
            </p:cNvPr>
            <p:cNvGrpSpPr/>
            <p:nvPr/>
          </p:nvGrpSpPr>
          <p:grpSpPr>
            <a:xfrm>
              <a:off x="3373801" y="1442818"/>
              <a:ext cx="2707514" cy="1786944"/>
              <a:chOff x="-402935" y="2627766"/>
              <a:chExt cx="3971054" cy="1786944"/>
            </a:xfrm>
          </p:grpSpPr>
          <p:sp>
            <p:nvSpPr>
              <p:cNvPr id="89" name="TextBox 66">
                <a:extLst>
                  <a:ext uri="{FF2B5EF4-FFF2-40B4-BE49-F238E27FC236}">
                    <a16:creationId xmlns:a16="http://schemas.microsoft.com/office/drawing/2014/main" id="{3F6449AC-1E43-40BA-AC5D-32152DFC2B06}"/>
                  </a:ext>
                </a:extLst>
              </p:cNvPr>
              <p:cNvSpPr txBox="1"/>
              <p:nvPr/>
            </p:nvSpPr>
            <p:spPr>
              <a:xfrm>
                <a:off x="332936" y="2627766"/>
                <a:ext cx="2937088" cy="461665"/>
              </a:xfrm>
              <a:prstGeom prst="rect">
                <a:avLst/>
              </a:prstGeom>
              <a:noFill/>
            </p:spPr>
            <p:txBody>
              <a:bodyPr wrap="square" lIns="0" rIns="0" rtlCol="0" anchor="b">
                <a:spAutoFit/>
              </a:bodyPr>
              <a:lstStyle/>
              <a:p>
                <a:pPr algn="ctr" rtl="1"/>
                <a:r>
                  <a:rPr lang="ar-SA" sz="2400" b="1" dirty="0"/>
                  <a:t>الفضول</a:t>
                </a:r>
                <a:endParaRPr lang="en-US" sz="2400" b="1" dirty="0"/>
              </a:p>
            </p:txBody>
          </p:sp>
          <p:sp>
            <p:nvSpPr>
              <p:cNvPr id="90" name="TextBox 67">
                <a:extLst>
                  <a:ext uri="{FF2B5EF4-FFF2-40B4-BE49-F238E27FC236}">
                    <a16:creationId xmlns:a16="http://schemas.microsoft.com/office/drawing/2014/main" id="{69D5BA76-BF2B-4FE7-918B-951D618309EB}"/>
                  </a:ext>
                </a:extLst>
              </p:cNvPr>
              <p:cNvSpPr txBox="1"/>
              <p:nvPr/>
            </p:nvSpPr>
            <p:spPr>
              <a:xfrm>
                <a:off x="-402935" y="3091271"/>
                <a:ext cx="3971054" cy="1323439"/>
              </a:xfrm>
              <a:prstGeom prst="rect">
                <a:avLst/>
              </a:prstGeom>
              <a:noFill/>
            </p:spPr>
            <p:txBody>
              <a:bodyPr wrap="square" lIns="0" rIns="0" rtlCol="0" anchor="t">
                <a:spAutoFit/>
              </a:bodyPr>
              <a:lstStyle/>
              <a:p>
                <a:pPr algn="just"/>
                <a:r>
                  <a:rPr lang="ar-SA" sz="1600" b="1" dirty="0">
                    <a:solidFill>
                      <a:schemeClr val="tx1">
                        <a:lumMod val="65000"/>
                        <a:lumOff val="35000"/>
                      </a:schemeClr>
                    </a:solidFill>
                  </a:rPr>
                  <a:t>يتمتع المفكرون الناقدون الفعالون بالفضول بطبيعتهم حول مجموعة واسعة من الموضوعات ولديهم عموماً اهتمامات واسعة، يميلون إلى أن يكون لديهم فضول صحي حول العالم وحول الناس.</a:t>
                </a:r>
                <a:endParaRPr lang="en-US" sz="1600" b="1" dirty="0">
                  <a:solidFill>
                    <a:schemeClr val="tx1">
                      <a:lumMod val="65000"/>
                      <a:lumOff val="35000"/>
                    </a:schemeClr>
                  </a:solidFill>
                </a:endParaRPr>
              </a:p>
            </p:txBody>
          </p:sp>
        </p:grpSp>
        <p:grpSp>
          <p:nvGrpSpPr>
            <p:cNvPr id="81" name="Group 68">
              <a:extLst>
                <a:ext uri="{FF2B5EF4-FFF2-40B4-BE49-F238E27FC236}">
                  <a16:creationId xmlns:a16="http://schemas.microsoft.com/office/drawing/2014/main" id="{4F6B6557-6AAF-4499-9E9A-44E9013714CE}"/>
                </a:ext>
              </a:extLst>
            </p:cNvPr>
            <p:cNvGrpSpPr/>
            <p:nvPr/>
          </p:nvGrpSpPr>
          <p:grpSpPr>
            <a:xfrm>
              <a:off x="5952250" y="3924002"/>
              <a:ext cx="2770040" cy="1782595"/>
              <a:chOff x="-197527" y="2627766"/>
              <a:chExt cx="4062760" cy="1782595"/>
            </a:xfrm>
          </p:grpSpPr>
          <p:sp>
            <p:nvSpPr>
              <p:cNvPr id="87" name="TextBox 69">
                <a:extLst>
                  <a:ext uri="{FF2B5EF4-FFF2-40B4-BE49-F238E27FC236}">
                    <a16:creationId xmlns:a16="http://schemas.microsoft.com/office/drawing/2014/main" id="{1C251472-9B3D-4913-82B4-48E592440E48}"/>
                  </a:ext>
                </a:extLst>
              </p:cNvPr>
              <p:cNvSpPr txBox="1"/>
              <p:nvPr/>
            </p:nvSpPr>
            <p:spPr>
              <a:xfrm>
                <a:off x="332936" y="2627766"/>
                <a:ext cx="2937088" cy="461665"/>
              </a:xfrm>
              <a:prstGeom prst="rect">
                <a:avLst/>
              </a:prstGeom>
              <a:noFill/>
            </p:spPr>
            <p:txBody>
              <a:bodyPr wrap="square" lIns="0" rIns="0" rtlCol="0" anchor="b">
                <a:spAutoFit/>
              </a:bodyPr>
              <a:lstStyle/>
              <a:p>
                <a:pPr algn="ctr" rtl="1"/>
                <a:r>
                  <a:rPr lang="ar-SA" sz="2400" b="1" dirty="0"/>
                  <a:t>الحسم</a:t>
                </a:r>
                <a:endParaRPr lang="en-US" sz="2400" b="1" dirty="0"/>
              </a:p>
            </p:txBody>
          </p:sp>
          <p:sp>
            <p:nvSpPr>
              <p:cNvPr id="88" name="TextBox 70">
                <a:extLst>
                  <a:ext uri="{FF2B5EF4-FFF2-40B4-BE49-F238E27FC236}">
                    <a16:creationId xmlns:a16="http://schemas.microsoft.com/office/drawing/2014/main" id="{F2C38A28-0AE8-43C9-93A1-B2496F7BD8D8}"/>
                  </a:ext>
                </a:extLst>
              </p:cNvPr>
              <p:cNvSpPr txBox="1"/>
              <p:nvPr/>
            </p:nvSpPr>
            <p:spPr>
              <a:xfrm>
                <a:off x="-197527" y="3086922"/>
                <a:ext cx="4062760" cy="1323439"/>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تتطلب العديد من المواقف التي تتطلب التفكير النقدي أيضاً اتخاذ إجراءات سريعة وحاسمة، عندما نفكر بشكل نقدي، فإننا نزن خياراتنا ونتخيل النتائج في الوقت الحالي بسرعة ووضوح.</a:t>
                </a:r>
                <a:endParaRPr lang="en-US" sz="1600" b="1" dirty="0">
                  <a:solidFill>
                    <a:schemeClr val="tx1">
                      <a:lumMod val="65000"/>
                      <a:lumOff val="35000"/>
                    </a:schemeClr>
                  </a:solidFill>
                </a:endParaRPr>
              </a:p>
            </p:txBody>
          </p:sp>
        </p:grpSp>
        <p:grpSp>
          <p:nvGrpSpPr>
            <p:cNvPr id="82" name="Group 71">
              <a:extLst>
                <a:ext uri="{FF2B5EF4-FFF2-40B4-BE49-F238E27FC236}">
                  <a16:creationId xmlns:a16="http://schemas.microsoft.com/office/drawing/2014/main" id="{CE9B866E-DFC3-4A64-AD8B-B7EA066385DE}"/>
                </a:ext>
              </a:extLst>
            </p:cNvPr>
            <p:cNvGrpSpPr/>
            <p:nvPr/>
          </p:nvGrpSpPr>
          <p:grpSpPr>
            <a:xfrm>
              <a:off x="8237968" y="1497590"/>
              <a:ext cx="3111288" cy="1727823"/>
              <a:chOff x="-427450" y="2682538"/>
              <a:chExt cx="4563261" cy="1727823"/>
            </a:xfrm>
          </p:grpSpPr>
          <p:sp>
            <p:nvSpPr>
              <p:cNvPr id="85" name="TextBox 72">
                <a:extLst>
                  <a:ext uri="{FF2B5EF4-FFF2-40B4-BE49-F238E27FC236}">
                    <a16:creationId xmlns:a16="http://schemas.microsoft.com/office/drawing/2014/main" id="{7215CCA5-EA1E-4CFB-BFC4-C67A3113206F}"/>
                  </a:ext>
                </a:extLst>
              </p:cNvPr>
              <p:cNvSpPr txBox="1"/>
              <p:nvPr/>
            </p:nvSpPr>
            <p:spPr>
              <a:xfrm>
                <a:off x="210231" y="2682538"/>
                <a:ext cx="2937088" cy="461665"/>
              </a:xfrm>
              <a:prstGeom prst="rect">
                <a:avLst/>
              </a:prstGeom>
              <a:noFill/>
            </p:spPr>
            <p:txBody>
              <a:bodyPr wrap="square" lIns="0" rIns="0" rtlCol="0" anchor="b">
                <a:spAutoFit/>
              </a:bodyPr>
              <a:lstStyle/>
              <a:p>
                <a:pPr algn="ctr" rtl="1"/>
                <a:r>
                  <a:rPr lang="ar-SA" sz="2400" b="1" dirty="0"/>
                  <a:t>الوعي</a:t>
                </a:r>
                <a:endParaRPr lang="en-US" sz="2400" b="1" dirty="0"/>
              </a:p>
            </p:txBody>
          </p:sp>
          <p:sp>
            <p:nvSpPr>
              <p:cNvPr id="86" name="TextBox 73">
                <a:extLst>
                  <a:ext uri="{FF2B5EF4-FFF2-40B4-BE49-F238E27FC236}">
                    <a16:creationId xmlns:a16="http://schemas.microsoft.com/office/drawing/2014/main" id="{6866EBC7-CB1F-4164-B84F-690755EFDFB8}"/>
                  </a:ext>
                </a:extLst>
              </p:cNvPr>
              <p:cNvSpPr txBox="1"/>
              <p:nvPr/>
            </p:nvSpPr>
            <p:spPr>
              <a:xfrm>
                <a:off x="-427450" y="3086922"/>
                <a:ext cx="4563261" cy="1323439"/>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إن فرص تطبيق مهارات التفكير النقدي تحيط بنا في كل لحظة، يظل المفكرون الناقدون المؤثرون على دراية بهذا الأمر وهم دائماً في حالة تأهب لفرص تطبيق أفضل عادات التفكير لديهم على أي موقف ما استطعت</a:t>
                </a:r>
                <a:r>
                  <a:rPr lang="ar-SA" sz="1200" dirty="0">
                    <a:solidFill>
                      <a:schemeClr val="tx1">
                        <a:lumMod val="65000"/>
                        <a:lumOff val="35000"/>
                      </a:schemeClr>
                    </a:solidFill>
                  </a:rPr>
                  <a:t>.</a:t>
                </a:r>
                <a:endParaRPr lang="en-US" sz="1200" dirty="0">
                  <a:solidFill>
                    <a:schemeClr val="tx1">
                      <a:lumMod val="65000"/>
                      <a:lumOff val="35000"/>
                    </a:schemeClr>
                  </a:solidFill>
                </a:endParaRPr>
              </a:p>
            </p:txBody>
          </p:sp>
        </p:grpSp>
        <p:pic>
          <p:nvPicPr>
            <p:cNvPr id="83" name="Graphic 75" descr="Crawl">
              <a:extLst>
                <a:ext uri="{FF2B5EF4-FFF2-40B4-BE49-F238E27FC236}">
                  <a16:creationId xmlns:a16="http://schemas.microsoft.com/office/drawing/2014/main" id="{1D4033F3-64D8-437F-890B-07167DAF51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58" y="1090617"/>
              <a:ext cx="842078" cy="842078"/>
            </a:xfrm>
            <a:prstGeom prst="rect">
              <a:avLst/>
            </a:prstGeom>
          </p:spPr>
        </p:pic>
        <p:pic>
          <p:nvPicPr>
            <p:cNvPr id="84" name="Graphic 79" descr="Bullseye">
              <a:extLst>
                <a:ext uri="{FF2B5EF4-FFF2-40B4-BE49-F238E27FC236}">
                  <a16:creationId xmlns:a16="http://schemas.microsoft.com/office/drawing/2014/main" id="{0BBDAB02-DF1F-4AC3-8443-8B715C3054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4161" y="1193471"/>
              <a:ext cx="842078" cy="842078"/>
            </a:xfrm>
            <a:prstGeom prst="rect">
              <a:avLst/>
            </a:prstGeom>
          </p:spPr>
        </p:pic>
      </p:grpSp>
      <p:sp>
        <p:nvSpPr>
          <p:cNvPr id="104" name="Freeform: Shape 57">
            <a:extLst>
              <a:ext uri="{FF2B5EF4-FFF2-40B4-BE49-F238E27FC236}">
                <a16:creationId xmlns:a16="http://schemas.microsoft.com/office/drawing/2014/main" id="{8C0F5E12-6CCC-43FC-9BB7-FE0DFF13C28C}"/>
              </a:ext>
            </a:extLst>
          </p:cNvPr>
          <p:cNvSpPr/>
          <p:nvPr/>
        </p:nvSpPr>
        <p:spPr>
          <a:xfrm flipH="1">
            <a:off x="7836309" y="325784"/>
            <a:ext cx="3540327" cy="1185463"/>
          </a:xfrm>
          <a:custGeom>
            <a:avLst/>
            <a:gdLst>
              <a:gd name="connsiteX0" fmla="*/ 0 w 1625693"/>
              <a:gd name="connsiteY0" fmla="*/ 0 h 1185463"/>
              <a:gd name="connsiteX1" fmla="*/ 1625693 w 1625693"/>
              <a:gd name="connsiteY1" fmla="*/ 0 h 1185463"/>
              <a:gd name="connsiteX2" fmla="*/ 1625693 w 1625693"/>
              <a:gd name="connsiteY2" fmla="*/ 592732 h 1185463"/>
              <a:gd name="connsiteX3" fmla="*/ 812846 w 1625693"/>
              <a:gd name="connsiteY3" fmla="*/ 1185463 h 1185463"/>
              <a:gd name="connsiteX4" fmla="*/ 0 w 1625693"/>
              <a:gd name="connsiteY4" fmla="*/ 592732 h 1185463"/>
              <a:gd name="connsiteX5" fmla="*/ 0 w 1625693"/>
              <a:gd name="connsiteY5" fmla="*/ 0 h 118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693" h="1185463">
                <a:moveTo>
                  <a:pt x="0" y="0"/>
                </a:moveTo>
                <a:lnTo>
                  <a:pt x="1625693" y="0"/>
                </a:lnTo>
                <a:lnTo>
                  <a:pt x="1625693" y="592732"/>
                </a:lnTo>
                <a:lnTo>
                  <a:pt x="812846" y="1185463"/>
                </a:lnTo>
                <a:lnTo>
                  <a:pt x="0" y="592732"/>
                </a:lnTo>
                <a:lnTo>
                  <a:pt x="0" y="0"/>
                </a:ln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p>
            <a:pPr algn="just" rtl="1"/>
            <a:endParaRPr lang="en-US" sz="2400" b="1" dirty="0"/>
          </a:p>
        </p:txBody>
      </p:sp>
      <p:sp>
        <p:nvSpPr>
          <p:cNvPr id="105" name="مربع نص 104">
            <a:extLst>
              <a:ext uri="{FF2B5EF4-FFF2-40B4-BE49-F238E27FC236}">
                <a16:creationId xmlns:a16="http://schemas.microsoft.com/office/drawing/2014/main" id="{DDD3F869-2D50-4524-BF60-1536BB9F89A6}"/>
              </a:ext>
            </a:extLst>
          </p:cNvPr>
          <p:cNvSpPr txBox="1"/>
          <p:nvPr/>
        </p:nvSpPr>
        <p:spPr>
          <a:xfrm>
            <a:off x="8251035" y="558385"/>
            <a:ext cx="2710873" cy="400110"/>
          </a:xfrm>
          <a:prstGeom prst="rect">
            <a:avLst/>
          </a:prstGeom>
          <a:noFill/>
        </p:spPr>
        <p:txBody>
          <a:bodyPr wrap="square" rtlCol="1">
            <a:spAutoFit/>
          </a:bodyPr>
          <a:lstStyle/>
          <a:p>
            <a:pPr algn="ctr"/>
            <a:r>
              <a:rPr lang="ar-SA" sz="2000" b="1" dirty="0">
                <a:solidFill>
                  <a:schemeClr val="bg1"/>
                </a:solidFill>
                <a:cs typeface="PT Bold Heading" panose="02010400000000000000" pitchFamily="2" charset="-78"/>
              </a:rPr>
              <a:t>خصائص التفكير الناقد</a:t>
            </a:r>
          </a:p>
        </p:txBody>
      </p:sp>
    </p:spTree>
    <p:extLst>
      <p:ext uri="{BB962C8B-B14F-4D97-AF65-F5344CB8AC3E}">
        <p14:creationId xmlns:p14="http://schemas.microsoft.com/office/powerpoint/2010/main" val="2964840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مجموعة 61">
            <a:extLst>
              <a:ext uri="{FF2B5EF4-FFF2-40B4-BE49-F238E27FC236}">
                <a16:creationId xmlns:a16="http://schemas.microsoft.com/office/drawing/2014/main" id="{0E4EA062-17D1-4230-99D9-9A5C62AF7F31}"/>
              </a:ext>
            </a:extLst>
          </p:cNvPr>
          <p:cNvGrpSpPr/>
          <p:nvPr/>
        </p:nvGrpSpPr>
        <p:grpSpPr>
          <a:xfrm flipH="1">
            <a:off x="-218463" y="1605159"/>
            <a:ext cx="12628925" cy="4862201"/>
            <a:chOff x="-218463" y="1090617"/>
            <a:chExt cx="12628925" cy="4862201"/>
          </a:xfrm>
        </p:grpSpPr>
        <p:sp>
          <p:nvSpPr>
            <p:cNvPr id="63" name="Freeform: Shape 58">
              <a:extLst>
                <a:ext uri="{FF2B5EF4-FFF2-40B4-BE49-F238E27FC236}">
                  <a16:creationId xmlns:a16="http://schemas.microsoft.com/office/drawing/2014/main" id="{A9B7F189-05D9-4358-A8C5-2A318621D377}"/>
                </a:ext>
              </a:extLst>
            </p:cNvPr>
            <p:cNvSpPr/>
            <p:nvPr/>
          </p:nvSpPr>
          <p:spPr>
            <a:xfrm>
              <a:off x="6502353" y="1442818"/>
              <a:ext cx="1625693" cy="1185463"/>
            </a:xfrm>
            <a:custGeom>
              <a:avLst/>
              <a:gdLst>
                <a:gd name="connsiteX0" fmla="*/ 0 w 1625693"/>
                <a:gd name="connsiteY0" fmla="*/ 0 h 1185463"/>
                <a:gd name="connsiteX1" fmla="*/ 1625693 w 1625693"/>
                <a:gd name="connsiteY1" fmla="*/ 0 h 1185463"/>
                <a:gd name="connsiteX2" fmla="*/ 1625693 w 1625693"/>
                <a:gd name="connsiteY2" fmla="*/ 592732 h 1185463"/>
                <a:gd name="connsiteX3" fmla="*/ 812846 w 1625693"/>
                <a:gd name="connsiteY3" fmla="*/ 1185463 h 1185463"/>
                <a:gd name="connsiteX4" fmla="*/ 0 w 1625693"/>
                <a:gd name="connsiteY4" fmla="*/ 592732 h 1185463"/>
                <a:gd name="connsiteX5" fmla="*/ 0 w 1625693"/>
                <a:gd name="connsiteY5" fmla="*/ 0 h 118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693" h="1185463">
                  <a:moveTo>
                    <a:pt x="0" y="0"/>
                  </a:moveTo>
                  <a:lnTo>
                    <a:pt x="1625693" y="0"/>
                  </a:lnTo>
                  <a:lnTo>
                    <a:pt x="1625693" y="592732"/>
                  </a:lnTo>
                  <a:lnTo>
                    <a:pt x="812846" y="1185463"/>
                  </a:lnTo>
                  <a:lnTo>
                    <a:pt x="0" y="592732"/>
                  </a:lnTo>
                  <a:lnTo>
                    <a:pt x="0" y="0"/>
                  </a:ln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p>
              <a:pPr algn="ctr" rtl="1"/>
              <a:r>
                <a:rPr lang="en-US" sz="2400" b="1" dirty="0"/>
                <a:t>07</a:t>
              </a:r>
            </a:p>
          </p:txBody>
        </p:sp>
        <p:sp>
          <p:nvSpPr>
            <p:cNvPr id="64" name="Freeform: Shape 57">
              <a:extLst>
                <a:ext uri="{FF2B5EF4-FFF2-40B4-BE49-F238E27FC236}">
                  <a16:creationId xmlns:a16="http://schemas.microsoft.com/office/drawing/2014/main" id="{D8B2CC04-48D5-4467-8F99-B8D8E08F5FDF}"/>
                </a:ext>
              </a:extLst>
            </p:cNvPr>
            <p:cNvSpPr/>
            <p:nvPr/>
          </p:nvSpPr>
          <p:spPr>
            <a:xfrm>
              <a:off x="1625553" y="1442819"/>
              <a:ext cx="1625693" cy="1185463"/>
            </a:xfrm>
            <a:custGeom>
              <a:avLst/>
              <a:gdLst>
                <a:gd name="connsiteX0" fmla="*/ 0 w 1625693"/>
                <a:gd name="connsiteY0" fmla="*/ 0 h 1185463"/>
                <a:gd name="connsiteX1" fmla="*/ 1625693 w 1625693"/>
                <a:gd name="connsiteY1" fmla="*/ 0 h 1185463"/>
                <a:gd name="connsiteX2" fmla="*/ 1625693 w 1625693"/>
                <a:gd name="connsiteY2" fmla="*/ 592732 h 1185463"/>
                <a:gd name="connsiteX3" fmla="*/ 812846 w 1625693"/>
                <a:gd name="connsiteY3" fmla="*/ 1185463 h 1185463"/>
                <a:gd name="connsiteX4" fmla="*/ 0 w 1625693"/>
                <a:gd name="connsiteY4" fmla="*/ 592732 h 1185463"/>
                <a:gd name="connsiteX5" fmla="*/ 0 w 1625693"/>
                <a:gd name="connsiteY5" fmla="*/ 0 h 118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693" h="1185463">
                  <a:moveTo>
                    <a:pt x="0" y="0"/>
                  </a:moveTo>
                  <a:lnTo>
                    <a:pt x="1625693" y="0"/>
                  </a:lnTo>
                  <a:lnTo>
                    <a:pt x="1625693" y="592732"/>
                  </a:lnTo>
                  <a:lnTo>
                    <a:pt x="812846" y="1185463"/>
                  </a:lnTo>
                  <a:lnTo>
                    <a:pt x="0" y="592732"/>
                  </a:lnTo>
                  <a:lnTo>
                    <a:pt x="0" y="0"/>
                  </a:lnTo>
                  <a:close/>
                </a:path>
              </a:pathLst>
            </a:cu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p>
              <a:pPr algn="ctr" rtl="1"/>
              <a:r>
                <a:rPr lang="en-US" sz="2400" b="1" dirty="0"/>
                <a:t>05</a:t>
              </a:r>
            </a:p>
          </p:txBody>
        </p:sp>
        <p:sp>
          <p:nvSpPr>
            <p:cNvPr id="66" name="Freeform: Shape 60">
              <a:extLst>
                <a:ext uri="{FF2B5EF4-FFF2-40B4-BE49-F238E27FC236}">
                  <a16:creationId xmlns:a16="http://schemas.microsoft.com/office/drawing/2014/main" id="{8FE0EB39-D0F1-4358-A546-96244DF864D5}"/>
                </a:ext>
              </a:extLst>
            </p:cNvPr>
            <p:cNvSpPr/>
            <p:nvPr/>
          </p:nvSpPr>
          <p:spPr>
            <a:xfrm>
              <a:off x="4063953" y="4582692"/>
              <a:ext cx="1625693" cy="1185463"/>
            </a:xfrm>
            <a:custGeom>
              <a:avLst/>
              <a:gdLst>
                <a:gd name="connsiteX0" fmla="*/ 812847 w 1625693"/>
                <a:gd name="connsiteY0" fmla="*/ 0 h 1185463"/>
                <a:gd name="connsiteX1" fmla="*/ 1625693 w 1625693"/>
                <a:gd name="connsiteY1" fmla="*/ 592731 h 1185463"/>
                <a:gd name="connsiteX2" fmla="*/ 1625693 w 1625693"/>
                <a:gd name="connsiteY2" fmla="*/ 1185463 h 1185463"/>
                <a:gd name="connsiteX3" fmla="*/ 0 w 1625693"/>
                <a:gd name="connsiteY3" fmla="*/ 1185463 h 1185463"/>
                <a:gd name="connsiteX4" fmla="*/ 0 w 1625693"/>
                <a:gd name="connsiteY4" fmla="*/ 592731 h 1185463"/>
                <a:gd name="connsiteX5" fmla="*/ 812847 w 1625693"/>
                <a:gd name="connsiteY5" fmla="*/ 0 h 118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693" h="1185463">
                  <a:moveTo>
                    <a:pt x="812847" y="0"/>
                  </a:moveTo>
                  <a:lnTo>
                    <a:pt x="1625693" y="592731"/>
                  </a:lnTo>
                  <a:lnTo>
                    <a:pt x="1625693" y="1185463"/>
                  </a:lnTo>
                  <a:lnTo>
                    <a:pt x="0" y="1185463"/>
                  </a:lnTo>
                  <a:lnTo>
                    <a:pt x="0" y="592731"/>
                  </a:lnTo>
                  <a:lnTo>
                    <a:pt x="812847"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t"/>
            <a:lstStyle/>
            <a:p>
              <a:pPr algn="ctr" rtl="1"/>
              <a:r>
                <a:rPr lang="en-US" sz="2400" b="1" dirty="0"/>
                <a:t>06</a:t>
              </a:r>
            </a:p>
          </p:txBody>
        </p:sp>
        <p:cxnSp>
          <p:nvCxnSpPr>
            <p:cNvPr id="67" name="Straight Connector 34">
              <a:extLst>
                <a:ext uri="{FF2B5EF4-FFF2-40B4-BE49-F238E27FC236}">
                  <a16:creationId xmlns:a16="http://schemas.microsoft.com/office/drawing/2014/main" id="{0A313B87-F7D1-41A6-B74B-E47E2637C2F2}"/>
                </a:ext>
              </a:extLst>
            </p:cNvPr>
            <p:cNvCxnSpPr>
              <a:cxnSpLocks/>
              <a:stCxn id="100" idx="0"/>
            </p:cNvCxnSpPr>
            <p:nvPr/>
          </p:nvCxnSpPr>
          <p:spPr>
            <a:xfrm flipH="1" flipV="1">
              <a:off x="2438398" y="2628281"/>
              <a:ext cx="2" cy="758742"/>
            </a:xfrm>
            <a:prstGeom prst="line">
              <a:avLst/>
            </a:prstGeom>
            <a:ln w="28575">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68" name="Straight Connector 35">
              <a:extLst>
                <a:ext uri="{FF2B5EF4-FFF2-40B4-BE49-F238E27FC236}">
                  <a16:creationId xmlns:a16="http://schemas.microsoft.com/office/drawing/2014/main" id="{3A92D870-7249-465A-A747-858014F4F0EB}"/>
                </a:ext>
              </a:extLst>
            </p:cNvPr>
            <p:cNvCxnSpPr>
              <a:cxnSpLocks/>
              <a:stCxn id="96" idx="0"/>
            </p:cNvCxnSpPr>
            <p:nvPr/>
          </p:nvCxnSpPr>
          <p:spPr>
            <a:xfrm flipH="1" flipV="1">
              <a:off x="7315198" y="2628280"/>
              <a:ext cx="2" cy="758743"/>
            </a:xfrm>
            <a:prstGeom prst="line">
              <a:avLst/>
            </a:prstGeom>
            <a:ln w="28575">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69" name="Straight Connector 38">
              <a:extLst>
                <a:ext uri="{FF2B5EF4-FFF2-40B4-BE49-F238E27FC236}">
                  <a16:creationId xmlns:a16="http://schemas.microsoft.com/office/drawing/2014/main" id="{496FA5DC-BA37-4952-A19E-FCAFFCF28800}"/>
                </a:ext>
              </a:extLst>
            </p:cNvPr>
            <p:cNvCxnSpPr>
              <a:cxnSpLocks/>
              <a:endCxn id="75" idx="4"/>
            </p:cNvCxnSpPr>
            <p:nvPr/>
          </p:nvCxnSpPr>
          <p:spPr>
            <a:xfrm flipV="1">
              <a:off x="4876799" y="3823948"/>
              <a:ext cx="1" cy="758743"/>
            </a:xfrm>
            <a:prstGeom prst="line">
              <a:avLst/>
            </a:prstGeom>
            <a:ln w="28575">
              <a:solidFill>
                <a:srgbClr val="D60093"/>
              </a:solidFill>
            </a:ln>
          </p:spPr>
          <p:style>
            <a:lnRef idx="1">
              <a:schemeClr val="accent1"/>
            </a:lnRef>
            <a:fillRef idx="0">
              <a:schemeClr val="accent1"/>
            </a:fillRef>
            <a:effectRef idx="0">
              <a:schemeClr val="accent1"/>
            </a:effectRef>
            <a:fontRef idx="minor">
              <a:schemeClr val="tx1"/>
            </a:fontRef>
          </p:style>
        </p:cxnSp>
        <p:cxnSp>
          <p:nvCxnSpPr>
            <p:cNvPr id="71" name="Straight Connector 7">
              <a:extLst>
                <a:ext uri="{FF2B5EF4-FFF2-40B4-BE49-F238E27FC236}">
                  <a16:creationId xmlns:a16="http://schemas.microsoft.com/office/drawing/2014/main" id="{A876682B-3ED8-4948-BC03-A92A620E83D1}"/>
                </a:ext>
              </a:extLst>
            </p:cNvPr>
            <p:cNvCxnSpPr>
              <a:cxnSpLocks/>
            </p:cNvCxnSpPr>
            <p:nvPr/>
          </p:nvCxnSpPr>
          <p:spPr>
            <a:xfrm>
              <a:off x="0" y="3605485"/>
              <a:ext cx="12192000" cy="0"/>
            </a:xfrm>
            <a:prstGeom prst="line">
              <a:avLst/>
            </a:prstGeom>
            <a:ln w="762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72" name="Group 11">
              <a:extLst>
                <a:ext uri="{FF2B5EF4-FFF2-40B4-BE49-F238E27FC236}">
                  <a16:creationId xmlns:a16="http://schemas.microsoft.com/office/drawing/2014/main" id="{129658FA-33D6-4E53-A926-FF7DDFF11D32}"/>
                </a:ext>
              </a:extLst>
            </p:cNvPr>
            <p:cNvGrpSpPr/>
            <p:nvPr/>
          </p:nvGrpSpPr>
          <p:grpSpPr>
            <a:xfrm>
              <a:off x="-218463" y="3387023"/>
              <a:ext cx="436925" cy="436925"/>
              <a:chOff x="864112" y="4467582"/>
              <a:chExt cx="436925" cy="436925"/>
            </a:xfrm>
          </p:grpSpPr>
          <p:sp>
            <p:nvSpPr>
              <p:cNvPr id="101" name="Oval 9">
                <a:extLst>
                  <a:ext uri="{FF2B5EF4-FFF2-40B4-BE49-F238E27FC236}">
                    <a16:creationId xmlns:a16="http://schemas.microsoft.com/office/drawing/2014/main" id="{039F4245-BD07-41AE-A392-877B90D5830E}"/>
                  </a:ext>
                </a:extLst>
              </p:cNvPr>
              <p:cNvSpPr/>
              <p:nvPr/>
            </p:nvSpPr>
            <p:spPr>
              <a:xfrm>
                <a:off x="920942" y="4524412"/>
                <a:ext cx="323264" cy="323264"/>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rtl="1"/>
                <a:endParaRPr lang="en-US" dirty="0"/>
              </a:p>
            </p:txBody>
          </p:sp>
          <p:sp>
            <p:nvSpPr>
              <p:cNvPr id="102" name="Oval 10">
                <a:extLst>
                  <a:ext uri="{FF2B5EF4-FFF2-40B4-BE49-F238E27FC236}">
                    <a16:creationId xmlns:a16="http://schemas.microsoft.com/office/drawing/2014/main" id="{D8061CF0-65E9-4695-A9F3-5C02B8B82938}"/>
                  </a:ext>
                </a:extLst>
              </p:cNvPr>
              <p:cNvSpPr/>
              <p:nvPr/>
            </p:nvSpPr>
            <p:spPr>
              <a:xfrm>
                <a:off x="864112" y="4467582"/>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73" name="Group 12">
              <a:extLst>
                <a:ext uri="{FF2B5EF4-FFF2-40B4-BE49-F238E27FC236}">
                  <a16:creationId xmlns:a16="http://schemas.microsoft.com/office/drawing/2014/main" id="{68E37CE1-2FD6-421B-B8DC-5FEC2203F670}"/>
                </a:ext>
              </a:extLst>
            </p:cNvPr>
            <p:cNvGrpSpPr/>
            <p:nvPr/>
          </p:nvGrpSpPr>
          <p:grpSpPr>
            <a:xfrm>
              <a:off x="2219937" y="3387023"/>
              <a:ext cx="436925" cy="436925"/>
              <a:chOff x="864112" y="4467582"/>
              <a:chExt cx="436925" cy="436925"/>
            </a:xfrm>
          </p:grpSpPr>
          <p:sp>
            <p:nvSpPr>
              <p:cNvPr id="99" name="Oval 13">
                <a:extLst>
                  <a:ext uri="{FF2B5EF4-FFF2-40B4-BE49-F238E27FC236}">
                    <a16:creationId xmlns:a16="http://schemas.microsoft.com/office/drawing/2014/main" id="{150E4FE3-E434-409F-918D-DE5D5D4518B8}"/>
                  </a:ext>
                </a:extLst>
              </p:cNvPr>
              <p:cNvSpPr/>
              <p:nvPr/>
            </p:nvSpPr>
            <p:spPr>
              <a:xfrm>
                <a:off x="920942" y="4524412"/>
                <a:ext cx="323264" cy="323264"/>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00" name="Oval 14">
                <a:extLst>
                  <a:ext uri="{FF2B5EF4-FFF2-40B4-BE49-F238E27FC236}">
                    <a16:creationId xmlns:a16="http://schemas.microsoft.com/office/drawing/2014/main" id="{B6FC9928-7790-46C3-B474-DD52618C2611}"/>
                  </a:ext>
                </a:extLst>
              </p:cNvPr>
              <p:cNvSpPr/>
              <p:nvPr/>
            </p:nvSpPr>
            <p:spPr>
              <a:xfrm>
                <a:off x="864112" y="4467582"/>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74" name="Oval 16">
              <a:extLst>
                <a:ext uri="{FF2B5EF4-FFF2-40B4-BE49-F238E27FC236}">
                  <a16:creationId xmlns:a16="http://schemas.microsoft.com/office/drawing/2014/main" id="{B35D6BA1-28BB-47D7-B75C-AD962783667E}"/>
                </a:ext>
              </a:extLst>
            </p:cNvPr>
            <p:cNvSpPr/>
            <p:nvPr/>
          </p:nvSpPr>
          <p:spPr>
            <a:xfrm>
              <a:off x="4715168" y="3443853"/>
              <a:ext cx="323264" cy="323264"/>
            </a:xfrm>
            <a:prstGeom prst="ellipse">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a:endParaRPr lang="en-US"/>
            </a:p>
          </p:txBody>
        </p:sp>
        <p:sp>
          <p:nvSpPr>
            <p:cNvPr id="75" name="Oval 17">
              <a:extLst>
                <a:ext uri="{FF2B5EF4-FFF2-40B4-BE49-F238E27FC236}">
                  <a16:creationId xmlns:a16="http://schemas.microsoft.com/office/drawing/2014/main" id="{2A0D72D1-C5B1-4BD7-9EA6-F1A80EAB2CE1}"/>
                </a:ext>
              </a:extLst>
            </p:cNvPr>
            <p:cNvSpPr/>
            <p:nvPr/>
          </p:nvSpPr>
          <p:spPr>
            <a:xfrm>
              <a:off x="4658337" y="3387023"/>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nvGrpSpPr>
            <p:cNvPr id="76" name="Group 18">
              <a:extLst>
                <a:ext uri="{FF2B5EF4-FFF2-40B4-BE49-F238E27FC236}">
                  <a16:creationId xmlns:a16="http://schemas.microsoft.com/office/drawing/2014/main" id="{1C357EE1-8E38-4721-A379-9824808A3780}"/>
                </a:ext>
              </a:extLst>
            </p:cNvPr>
            <p:cNvGrpSpPr/>
            <p:nvPr/>
          </p:nvGrpSpPr>
          <p:grpSpPr>
            <a:xfrm>
              <a:off x="9535137" y="3387023"/>
              <a:ext cx="436925" cy="436925"/>
              <a:chOff x="864112" y="4467582"/>
              <a:chExt cx="436925" cy="436925"/>
            </a:xfrm>
          </p:grpSpPr>
          <p:sp>
            <p:nvSpPr>
              <p:cNvPr id="97" name="Oval 19">
                <a:extLst>
                  <a:ext uri="{FF2B5EF4-FFF2-40B4-BE49-F238E27FC236}">
                    <a16:creationId xmlns:a16="http://schemas.microsoft.com/office/drawing/2014/main" id="{3DE2D079-FFC9-4D0F-8D63-F04F8DFBE383}"/>
                  </a:ext>
                </a:extLst>
              </p:cNvPr>
              <p:cNvSpPr/>
              <p:nvPr/>
            </p:nvSpPr>
            <p:spPr>
              <a:xfrm>
                <a:off x="920942" y="4524412"/>
                <a:ext cx="323264" cy="323264"/>
              </a:xfrm>
              <a:prstGeom prst="ellipse">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98" name="Oval 20">
                <a:extLst>
                  <a:ext uri="{FF2B5EF4-FFF2-40B4-BE49-F238E27FC236}">
                    <a16:creationId xmlns:a16="http://schemas.microsoft.com/office/drawing/2014/main" id="{0E73B23C-DA2C-4AD8-843C-7C78B8883EE4}"/>
                  </a:ext>
                </a:extLst>
              </p:cNvPr>
              <p:cNvSpPr/>
              <p:nvPr/>
            </p:nvSpPr>
            <p:spPr>
              <a:xfrm>
                <a:off x="864112" y="4467582"/>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77" name="Group 21">
              <a:extLst>
                <a:ext uri="{FF2B5EF4-FFF2-40B4-BE49-F238E27FC236}">
                  <a16:creationId xmlns:a16="http://schemas.microsoft.com/office/drawing/2014/main" id="{C198B4DA-7A7C-4F1E-9BB5-32F9FB093C6B}"/>
                </a:ext>
              </a:extLst>
            </p:cNvPr>
            <p:cNvGrpSpPr/>
            <p:nvPr/>
          </p:nvGrpSpPr>
          <p:grpSpPr>
            <a:xfrm>
              <a:off x="7096737" y="3387023"/>
              <a:ext cx="436925" cy="436925"/>
              <a:chOff x="864112" y="4467582"/>
              <a:chExt cx="436925" cy="436925"/>
            </a:xfrm>
          </p:grpSpPr>
          <p:sp>
            <p:nvSpPr>
              <p:cNvPr id="95" name="Oval 22">
                <a:extLst>
                  <a:ext uri="{FF2B5EF4-FFF2-40B4-BE49-F238E27FC236}">
                    <a16:creationId xmlns:a16="http://schemas.microsoft.com/office/drawing/2014/main" id="{FE3BD6C0-A6D6-4DD8-BCA8-B6138AE25AE7}"/>
                  </a:ext>
                </a:extLst>
              </p:cNvPr>
              <p:cNvSpPr/>
              <p:nvPr/>
            </p:nvSpPr>
            <p:spPr>
              <a:xfrm>
                <a:off x="920942" y="4524412"/>
                <a:ext cx="323264" cy="323264"/>
              </a:xfrm>
              <a:prstGeom prst="ellipse">
                <a:avLst/>
              </a:prstGeom>
              <a:solidFill>
                <a:srgbClr val="D6009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1"/>
                <a:endParaRPr lang="en-US"/>
              </a:p>
            </p:txBody>
          </p:sp>
          <p:sp>
            <p:nvSpPr>
              <p:cNvPr id="96" name="Oval 23">
                <a:extLst>
                  <a:ext uri="{FF2B5EF4-FFF2-40B4-BE49-F238E27FC236}">
                    <a16:creationId xmlns:a16="http://schemas.microsoft.com/office/drawing/2014/main" id="{7BDF6771-B2D2-49E4-9C16-2FDE9A1D9394}"/>
                  </a:ext>
                </a:extLst>
              </p:cNvPr>
              <p:cNvSpPr/>
              <p:nvPr/>
            </p:nvSpPr>
            <p:spPr>
              <a:xfrm>
                <a:off x="864112" y="4467582"/>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78" name="Group 24">
              <a:extLst>
                <a:ext uri="{FF2B5EF4-FFF2-40B4-BE49-F238E27FC236}">
                  <a16:creationId xmlns:a16="http://schemas.microsoft.com/office/drawing/2014/main" id="{62A8355D-0614-403E-BDF8-6EBDD4F4649F}"/>
                </a:ext>
              </a:extLst>
            </p:cNvPr>
            <p:cNvGrpSpPr/>
            <p:nvPr/>
          </p:nvGrpSpPr>
          <p:grpSpPr>
            <a:xfrm>
              <a:off x="11973537" y="3387023"/>
              <a:ext cx="436925" cy="436925"/>
              <a:chOff x="864112" y="4467582"/>
              <a:chExt cx="436925" cy="436925"/>
            </a:xfrm>
          </p:grpSpPr>
          <p:sp>
            <p:nvSpPr>
              <p:cNvPr id="93" name="Oval 25">
                <a:extLst>
                  <a:ext uri="{FF2B5EF4-FFF2-40B4-BE49-F238E27FC236}">
                    <a16:creationId xmlns:a16="http://schemas.microsoft.com/office/drawing/2014/main" id="{ED5A4E81-6270-42C3-BBA0-986165D0CE9D}"/>
                  </a:ext>
                </a:extLst>
              </p:cNvPr>
              <p:cNvSpPr/>
              <p:nvPr/>
            </p:nvSpPr>
            <p:spPr>
              <a:xfrm>
                <a:off x="920942" y="4524412"/>
                <a:ext cx="323264" cy="3232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4" name="Oval 26">
                <a:extLst>
                  <a:ext uri="{FF2B5EF4-FFF2-40B4-BE49-F238E27FC236}">
                    <a16:creationId xmlns:a16="http://schemas.microsoft.com/office/drawing/2014/main" id="{22CFD226-C48D-4E56-B79C-102E0E400C79}"/>
                  </a:ext>
                </a:extLst>
              </p:cNvPr>
              <p:cNvSpPr/>
              <p:nvPr/>
            </p:nvSpPr>
            <p:spPr>
              <a:xfrm>
                <a:off x="864112" y="4467582"/>
                <a:ext cx="436925" cy="436925"/>
              </a:xfrm>
              <a:prstGeom prst="ellipse">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79" name="Group 62">
              <a:extLst>
                <a:ext uri="{FF2B5EF4-FFF2-40B4-BE49-F238E27FC236}">
                  <a16:creationId xmlns:a16="http://schemas.microsoft.com/office/drawing/2014/main" id="{6154357D-1915-475D-B326-437963D5894E}"/>
                </a:ext>
              </a:extLst>
            </p:cNvPr>
            <p:cNvGrpSpPr/>
            <p:nvPr/>
          </p:nvGrpSpPr>
          <p:grpSpPr>
            <a:xfrm>
              <a:off x="334299" y="3924002"/>
              <a:ext cx="3105370" cy="2028816"/>
              <a:chOff x="-1284557" y="2627766"/>
              <a:chExt cx="4554581" cy="2028816"/>
            </a:xfrm>
          </p:grpSpPr>
          <p:sp>
            <p:nvSpPr>
              <p:cNvPr id="91" name="TextBox 63">
                <a:extLst>
                  <a:ext uri="{FF2B5EF4-FFF2-40B4-BE49-F238E27FC236}">
                    <a16:creationId xmlns:a16="http://schemas.microsoft.com/office/drawing/2014/main" id="{2C8C8E85-AA22-4CEE-B77A-748EA3DF4728}"/>
                  </a:ext>
                </a:extLst>
              </p:cNvPr>
              <p:cNvSpPr txBox="1"/>
              <p:nvPr/>
            </p:nvSpPr>
            <p:spPr>
              <a:xfrm>
                <a:off x="332936" y="2627766"/>
                <a:ext cx="2937088" cy="461665"/>
              </a:xfrm>
              <a:prstGeom prst="rect">
                <a:avLst/>
              </a:prstGeom>
              <a:noFill/>
            </p:spPr>
            <p:txBody>
              <a:bodyPr wrap="square" lIns="0" rIns="0" rtlCol="0" anchor="b">
                <a:spAutoFit/>
              </a:bodyPr>
              <a:lstStyle/>
              <a:p>
                <a:pPr algn="ctr" rtl="1"/>
                <a:r>
                  <a:rPr lang="ar-SA" sz="2400" b="1" dirty="0"/>
                  <a:t>الرغبة</a:t>
                </a:r>
                <a:endParaRPr lang="en-US" sz="2400" b="1" dirty="0"/>
              </a:p>
            </p:txBody>
          </p:sp>
          <p:sp>
            <p:nvSpPr>
              <p:cNvPr id="92" name="TextBox 64">
                <a:extLst>
                  <a:ext uri="{FF2B5EF4-FFF2-40B4-BE49-F238E27FC236}">
                    <a16:creationId xmlns:a16="http://schemas.microsoft.com/office/drawing/2014/main" id="{B1AF0627-9F92-4DB7-ACD7-684B240679FA}"/>
                  </a:ext>
                </a:extLst>
              </p:cNvPr>
              <p:cNvSpPr txBox="1"/>
              <p:nvPr/>
            </p:nvSpPr>
            <p:spPr>
              <a:xfrm>
                <a:off x="-1284557" y="3086922"/>
                <a:ext cx="4554581" cy="1569660"/>
              </a:xfrm>
              <a:prstGeom prst="rect">
                <a:avLst/>
              </a:prstGeom>
              <a:noFill/>
            </p:spPr>
            <p:txBody>
              <a:bodyPr wrap="square" lIns="0" rIns="0" rtlCol="0" anchor="t">
                <a:spAutoFit/>
              </a:bodyPr>
              <a:lstStyle/>
              <a:p>
                <a:pPr algn="just" rtl="1"/>
                <a:endParaRPr lang="ar-SA" sz="1600" b="1" dirty="0">
                  <a:solidFill>
                    <a:schemeClr val="tx1">
                      <a:lumMod val="65000"/>
                      <a:lumOff val="35000"/>
                    </a:schemeClr>
                  </a:solidFill>
                </a:endParaRPr>
              </a:p>
              <a:p>
                <a:pPr algn="just" rtl="1"/>
                <a:r>
                  <a:rPr lang="ar-SA" sz="1600" b="1" dirty="0">
                    <a:solidFill>
                      <a:schemeClr val="tx1">
                        <a:lumMod val="65000"/>
                        <a:lumOff val="35000"/>
                      </a:schemeClr>
                    </a:solidFill>
                  </a:rPr>
                  <a:t>تشمل الرغبة والمرونة عدداً من الاعتبارات الرئيسية للمفكر النقدي، وهي تشمل على سبيل المثال أشياء مثل القدرة على: التعلم من أخطائهم الشخصية وعيوبهم وتحدي الوضع الراهن</a:t>
                </a:r>
                <a:endParaRPr lang="en-US" sz="1600" b="1" dirty="0">
                  <a:solidFill>
                    <a:schemeClr val="tx1">
                      <a:lumMod val="65000"/>
                      <a:lumOff val="35000"/>
                    </a:schemeClr>
                  </a:solidFill>
                </a:endParaRPr>
              </a:p>
            </p:txBody>
          </p:sp>
        </p:grpSp>
        <p:grpSp>
          <p:nvGrpSpPr>
            <p:cNvPr id="80" name="Group 65">
              <a:extLst>
                <a:ext uri="{FF2B5EF4-FFF2-40B4-BE49-F238E27FC236}">
                  <a16:creationId xmlns:a16="http://schemas.microsoft.com/office/drawing/2014/main" id="{AEC09C7C-7202-4486-8F66-D2973D81A6E6}"/>
                </a:ext>
              </a:extLst>
            </p:cNvPr>
            <p:cNvGrpSpPr/>
            <p:nvPr/>
          </p:nvGrpSpPr>
          <p:grpSpPr>
            <a:xfrm>
              <a:off x="3373801" y="1442818"/>
              <a:ext cx="2707514" cy="1786944"/>
              <a:chOff x="-402935" y="2627766"/>
              <a:chExt cx="3971054" cy="1786944"/>
            </a:xfrm>
          </p:grpSpPr>
          <p:sp>
            <p:nvSpPr>
              <p:cNvPr id="89" name="TextBox 66">
                <a:extLst>
                  <a:ext uri="{FF2B5EF4-FFF2-40B4-BE49-F238E27FC236}">
                    <a16:creationId xmlns:a16="http://schemas.microsoft.com/office/drawing/2014/main" id="{3F6449AC-1E43-40BA-AC5D-32152DFC2B06}"/>
                  </a:ext>
                </a:extLst>
              </p:cNvPr>
              <p:cNvSpPr txBox="1"/>
              <p:nvPr/>
            </p:nvSpPr>
            <p:spPr>
              <a:xfrm>
                <a:off x="332936" y="2627766"/>
                <a:ext cx="2937088" cy="461665"/>
              </a:xfrm>
              <a:prstGeom prst="rect">
                <a:avLst/>
              </a:prstGeom>
              <a:noFill/>
            </p:spPr>
            <p:txBody>
              <a:bodyPr wrap="square" lIns="0" rIns="0" rtlCol="0" anchor="b">
                <a:spAutoFit/>
              </a:bodyPr>
              <a:lstStyle/>
              <a:p>
                <a:pPr algn="ctr" rtl="1"/>
                <a:r>
                  <a:rPr lang="ar-SA" sz="2400" b="1" dirty="0"/>
                  <a:t>الصدق</a:t>
                </a:r>
                <a:endParaRPr lang="en-US" sz="2400" b="1" dirty="0"/>
              </a:p>
            </p:txBody>
          </p:sp>
          <p:sp>
            <p:nvSpPr>
              <p:cNvPr id="90" name="TextBox 67">
                <a:extLst>
                  <a:ext uri="{FF2B5EF4-FFF2-40B4-BE49-F238E27FC236}">
                    <a16:creationId xmlns:a16="http://schemas.microsoft.com/office/drawing/2014/main" id="{69D5BA76-BF2B-4FE7-918B-951D618309EB}"/>
                  </a:ext>
                </a:extLst>
              </p:cNvPr>
              <p:cNvSpPr txBox="1"/>
              <p:nvPr/>
            </p:nvSpPr>
            <p:spPr>
              <a:xfrm>
                <a:off x="-402935" y="3091271"/>
                <a:ext cx="3971054" cy="1323439"/>
              </a:xfrm>
              <a:prstGeom prst="rect">
                <a:avLst/>
              </a:prstGeom>
              <a:noFill/>
            </p:spPr>
            <p:txBody>
              <a:bodyPr wrap="square" lIns="0" rIns="0" rtlCol="0" anchor="t">
                <a:spAutoFit/>
              </a:bodyPr>
              <a:lstStyle/>
              <a:p>
                <a:pPr algn="just"/>
                <a:r>
                  <a:rPr lang="ar-SA" sz="1600" b="1" dirty="0">
                    <a:solidFill>
                      <a:schemeClr val="tx1">
                        <a:lumMod val="65000"/>
                        <a:lumOff val="35000"/>
                      </a:schemeClr>
                    </a:solidFill>
                  </a:rPr>
                  <a:t>الصدق مهم بأي شكل من الأشكال، لكنه مهم بشكل خاص للتفكير النقدي، النزاهة الأخلاقية والاعتبار والعمل الأخلاقي وممارسات المواطنة العالمية، كلها سمات مميزة للمفكرين الناقدين الفعالين،</a:t>
                </a:r>
                <a:endParaRPr lang="en-US" sz="1600" b="1" dirty="0">
                  <a:solidFill>
                    <a:schemeClr val="tx1">
                      <a:lumMod val="65000"/>
                      <a:lumOff val="35000"/>
                    </a:schemeClr>
                  </a:solidFill>
                </a:endParaRPr>
              </a:p>
            </p:txBody>
          </p:sp>
        </p:grpSp>
        <p:grpSp>
          <p:nvGrpSpPr>
            <p:cNvPr id="81" name="Group 68">
              <a:extLst>
                <a:ext uri="{FF2B5EF4-FFF2-40B4-BE49-F238E27FC236}">
                  <a16:creationId xmlns:a16="http://schemas.microsoft.com/office/drawing/2014/main" id="{4F6B6557-6AAF-4499-9E9A-44E9013714CE}"/>
                </a:ext>
              </a:extLst>
            </p:cNvPr>
            <p:cNvGrpSpPr/>
            <p:nvPr/>
          </p:nvGrpSpPr>
          <p:grpSpPr>
            <a:xfrm>
              <a:off x="5952250" y="3924002"/>
              <a:ext cx="2770040" cy="1782595"/>
              <a:chOff x="-197527" y="2627766"/>
              <a:chExt cx="4062760" cy="1782595"/>
            </a:xfrm>
          </p:grpSpPr>
          <p:sp>
            <p:nvSpPr>
              <p:cNvPr id="87" name="TextBox 69">
                <a:extLst>
                  <a:ext uri="{FF2B5EF4-FFF2-40B4-BE49-F238E27FC236}">
                    <a16:creationId xmlns:a16="http://schemas.microsoft.com/office/drawing/2014/main" id="{1C251472-9B3D-4913-82B4-48E592440E48}"/>
                  </a:ext>
                </a:extLst>
              </p:cNvPr>
              <p:cNvSpPr txBox="1"/>
              <p:nvPr/>
            </p:nvSpPr>
            <p:spPr>
              <a:xfrm>
                <a:off x="332936" y="2627766"/>
                <a:ext cx="2937088" cy="461665"/>
              </a:xfrm>
              <a:prstGeom prst="rect">
                <a:avLst/>
              </a:prstGeom>
              <a:noFill/>
            </p:spPr>
            <p:txBody>
              <a:bodyPr wrap="square" lIns="0" rIns="0" rtlCol="0" anchor="b">
                <a:spAutoFit/>
              </a:bodyPr>
              <a:lstStyle/>
              <a:p>
                <a:pPr algn="ctr" rtl="1"/>
                <a:r>
                  <a:rPr lang="ar-SA" sz="2400" b="1" dirty="0"/>
                  <a:t>الابداع</a:t>
                </a:r>
                <a:endParaRPr lang="en-US" sz="2400" b="1" dirty="0"/>
              </a:p>
            </p:txBody>
          </p:sp>
          <p:sp>
            <p:nvSpPr>
              <p:cNvPr id="88" name="TextBox 70">
                <a:extLst>
                  <a:ext uri="{FF2B5EF4-FFF2-40B4-BE49-F238E27FC236}">
                    <a16:creationId xmlns:a16="http://schemas.microsoft.com/office/drawing/2014/main" id="{F2C38A28-0AE8-43C9-93A1-B2496F7BD8D8}"/>
                  </a:ext>
                </a:extLst>
              </p:cNvPr>
              <p:cNvSpPr txBox="1"/>
              <p:nvPr/>
            </p:nvSpPr>
            <p:spPr>
              <a:xfrm>
                <a:off x="-197527" y="3086922"/>
                <a:ext cx="4062760" cy="1323439"/>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ليس هناك شك في أن المفكرين الناقدين الفعالين هم أيضاً مفكرون مبدعون إلى حد كبير، لقد عرّف الإبداع نفسه بلا شك على أنه مهارة ضرورية لوجود قوة عاملة تعاونية حديثة.</a:t>
                </a:r>
                <a:endParaRPr lang="en-US" sz="1600" b="1" dirty="0">
                  <a:solidFill>
                    <a:schemeClr val="tx1">
                      <a:lumMod val="65000"/>
                      <a:lumOff val="35000"/>
                    </a:schemeClr>
                  </a:solidFill>
                </a:endParaRPr>
              </a:p>
            </p:txBody>
          </p:sp>
        </p:grpSp>
        <p:grpSp>
          <p:nvGrpSpPr>
            <p:cNvPr id="82" name="Group 71">
              <a:extLst>
                <a:ext uri="{FF2B5EF4-FFF2-40B4-BE49-F238E27FC236}">
                  <a16:creationId xmlns:a16="http://schemas.microsoft.com/office/drawing/2014/main" id="{CE9B866E-DFC3-4A64-AD8B-B7EA066385DE}"/>
                </a:ext>
              </a:extLst>
            </p:cNvPr>
            <p:cNvGrpSpPr/>
            <p:nvPr/>
          </p:nvGrpSpPr>
          <p:grpSpPr>
            <a:xfrm>
              <a:off x="8237968" y="1497590"/>
              <a:ext cx="3111288" cy="1727823"/>
              <a:chOff x="-427450" y="2682538"/>
              <a:chExt cx="4563261" cy="1727823"/>
            </a:xfrm>
          </p:grpSpPr>
          <p:sp>
            <p:nvSpPr>
              <p:cNvPr id="85" name="TextBox 72">
                <a:extLst>
                  <a:ext uri="{FF2B5EF4-FFF2-40B4-BE49-F238E27FC236}">
                    <a16:creationId xmlns:a16="http://schemas.microsoft.com/office/drawing/2014/main" id="{7215CCA5-EA1E-4CFB-BFC4-C67A3113206F}"/>
                  </a:ext>
                </a:extLst>
              </p:cNvPr>
              <p:cNvSpPr txBox="1"/>
              <p:nvPr/>
            </p:nvSpPr>
            <p:spPr>
              <a:xfrm>
                <a:off x="210231" y="2682538"/>
                <a:ext cx="2937088" cy="461665"/>
              </a:xfrm>
              <a:prstGeom prst="rect">
                <a:avLst/>
              </a:prstGeom>
              <a:noFill/>
            </p:spPr>
            <p:txBody>
              <a:bodyPr wrap="square" lIns="0" rIns="0" rtlCol="0" anchor="b">
                <a:spAutoFit/>
              </a:bodyPr>
              <a:lstStyle/>
              <a:p>
                <a:pPr algn="ctr" rtl="1"/>
                <a:r>
                  <a:rPr lang="ar-SA" sz="2400" b="1" dirty="0"/>
                  <a:t>الوعي</a:t>
                </a:r>
                <a:endParaRPr lang="en-US" sz="2400" b="1" dirty="0"/>
              </a:p>
            </p:txBody>
          </p:sp>
          <p:sp>
            <p:nvSpPr>
              <p:cNvPr id="86" name="TextBox 73">
                <a:extLst>
                  <a:ext uri="{FF2B5EF4-FFF2-40B4-BE49-F238E27FC236}">
                    <a16:creationId xmlns:a16="http://schemas.microsoft.com/office/drawing/2014/main" id="{6866EBC7-CB1F-4164-B84F-690755EFDFB8}"/>
                  </a:ext>
                </a:extLst>
              </p:cNvPr>
              <p:cNvSpPr txBox="1"/>
              <p:nvPr/>
            </p:nvSpPr>
            <p:spPr>
              <a:xfrm>
                <a:off x="-427450" y="3086922"/>
                <a:ext cx="4563261" cy="1323439"/>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إن فرص تطبيق مهارات التفكير النقدي تحيط بنا في كل لحظة، يظل المفكرون الناقدون المؤثرون على دراية بهذا الأمر وهم دائماً في حالة تأهب لفرص تطبيق أفضل لعادات التفكير لديهم على أي موقف ما استطعت</a:t>
                </a:r>
                <a:r>
                  <a:rPr lang="ar-SA" sz="1200" dirty="0">
                    <a:solidFill>
                      <a:schemeClr val="tx1">
                        <a:lumMod val="65000"/>
                        <a:lumOff val="35000"/>
                      </a:schemeClr>
                    </a:solidFill>
                  </a:rPr>
                  <a:t>.</a:t>
                </a:r>
                <a:endParaRPr lang="en-US" sz="1200" dirty="0">
                  <a:solidFill>
                    <a:schemeClr val="tx1">
                      <a:lumMod val="65000"/>
                      <a:lumOff val="35000"/>
                    </a:schemeClr>
                  </a:solidFill>
                </a:endParaRPr>
              </a:p>
            </p:txBody>
          </p:sp>
        </p:grpSp>
        <p:pic>
          <p:nvPicPr>
            <p:cNvPr id="83" name="Graphic 75" descr="Crawl">
              <a:extLst>
                <a:ext uri="{FF2B5EF4-FFF2-40B4-BE49-F238E27FC236}">
                  <a16:creationId xmlns:a16="http://schemas.microsoft.com/office/drawing/2014/main" id="{1D4033F3-64D8-437F-890B-07167DAF51D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7358" y="1090617"/>
              <a:ext cx="842078" cy="842078"/>
            </a:xfrm>
            <a:prstGeom prst="rect">
              <a:avLst/>
            </a:prstGeom>
          </p:spPr>
        </p:pic>
        <p:pic>
          <p:nvPicPr>
            <p:cNvPr id="84" name="Graphic 79" descr="Bullseye">
              <a:extLst>
                <a:ext uri="{FF2B5EF4-FFF2-40B4-BE49-F238E27FC236}">
                  <a16:creationId xmlns:a16="http://schemas.microsoft.com/office/drawing/2014/main" id="{0BBDAB02-DF1F-4AC3-8443-8B715C3054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4161" y="1193471"/>
              <a:ext cx="842078" cy="842078"/>
            </a:xfrm>
            <a:prstGeom prst="rect">
              <a:avLst/>
            </a:prstGeom>
          </p:spPr>
        </p:pic>
      </p:grpSp>
      <p:sp>
        <p:nvSpPr>
          <p:cNvPr id="104" name="Freeform: Shape 57">
            <a:extLst>
              <a:ext uri="{FF2B5EF4-FFF2-40B4-BE49-F238E27FC236}">
                <a16:creationId xmlns:a16="http://schemas.microsoft.com/office/drawing/2014/main" id="{8C0F5E12-6CCC-43FC-9BB7-FE0DFF13C28C}"/>
              </a:ext>
            </a:extLst>
          </p:cNvPr>
          <p:cNvSpPr/>
          <p:nvPr/>
        </p:nvSpPr>
        <p:spPr>
          <a:xfrm flipH="1">
            <a:off x="10065577" y="331440"/>
            <a:ext cx="1625693" cy="1185463"/>
          </a:xfrm>
          <a:custGeom>
            <a:avLst/>
            <a:gdLst>
              <a:gd name="connsiteX0" fmla="*/ 0 w 1625693"/>
              <a:gd name="connsiteY0" fmla="*/ 0 h 1185463"/>
              <a:gd name="connsiteX1" fmla="*/ 1625693 w 1625693"/>
              <a:gd name="connsiteY1" fmla="*/ 0 h 1185463"/>
              <a:gd name="connsiteX2" fmla="*/ 1625693 w 1625693"/>
              <a:gd name="connsiteY2" fmla="*/ 592732 h 1185463"/>
              <a:gd name="connsiteX3" fmla="*/ 812846 w 1625693"/>
              <a:gd name="connsiteY3" fmla="*/ 1185463 h 1185463"/>
              <a:gd name="connsiteX4" fmla="*/ 0 w 1625693"/>
              <a:gd name="connsiteY4" fmla="*/ 592732 h 1185463"/>
              <a:gd name="connsiteX5" fmla="*/ 0 w 1625693"/>
              <a:gd name="connsiteY5" fmla="*/ 0 h 118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693" h="1185463">
                <a:moveTo>
                  <a:pt x="0" y="0"/>
                </a:moveTo>
                <a:lnTo>
                  <a:pt x="1625693" y="0"/>
                </a:lnTo>
                <a:lnTo>
                  <a:pt x="1625693" y="592732"/>
                </a:lnTo>
                <a:lnTo>
                  <a:pt x="812846" y="1185463"/>
                </a:lnTo>
                <a:lnTo>
                  <a:pt x="0" y="592732"/>
                </a:lnTo>
                <a:lnTo>
                  <a:pt x="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p>
            <a:pPr algn="just" rtl="1"/>
            <a:endParaRPr lang="en-US" sz="2400" b="1" dirty="0"/>
          </a:p>
        </p:txBody>
      </p:sp>
      <p:sp>
        <p:nvSpPr>
          <p:cNvPr id="105" name="مربع نص 104">
            <a:extLst>
              <a:ext uri="{FF2B5EF4-FFF2-40B4-BE49-F238E27FC236}">
                <a16:creationId xmlns:a16="http://schemas.microsoft.com/office/drawing/2014/main" id="{DDD3F869-2D50-4524-BF60-1536BB9F89A6}"/>
              </a:ext>
            </a:extLst>
          </p:cNvPr>
          <p:cNvSpPr txBox="1"/>
          <p:nvPr/>
        </p:nvSpPr>
        <p:spPr>
          <a:xfrm>
            <a:off x="10174641" y="390640"/>
            <a:ext cx="1233882" cy="707886"/>
          </a:xfrm>
          <a:prstGeom prst="rect">
            <a:avLst/>
          </a:prstGeom>
          <a:noFill/>
        </p:spPr>
        <p:txBody>
          <a:bodyPr wrap="square" rtlCol="1">
            <a:spAutoFit/>
          </a:bodyPr>
          <a:lstStyle/>
          <a:p>
            <a:pPr algn="ctr"/>
            <a:r>
              <a:rPr lang="ar-SA" sz="2000" b="1" dirty="0">
                <a:solidFill>
                  <a:schemeClr val="bg1"/>
                </a:solidFill>
              </a:rPr>
              <a:t>خصائص التفكير الناقد</a:t>
            </a:r>
          </a:p>
        </p:txBody>
      </p:sp>
      <p:sp>
        <p:nvSpPr>
          <p:cNvPr id="43" name="Freeform: Shape 61">
            <a:extLst>
              <a:ext uri="{FF2B5EF4-FFF2-40B4-BE49-F238E27FC236}">
                <a16:creationId xmlns:a16="http://schemas.microsoft.com/office/drawing/2014/main" id="{6E7D12AE-001F-49C6-916D-23B0EA14D68D}"/>
              </a:ext>
            </a:extLst>
          </p:cNvPr>
          <p:cNvSpPr/>
          <p:nvPr/>
        </p:nvSpPr>
        <p:spPr>
          <a:xfrm flipH="1">
            <a:off x="1674216" y="5042244"/>
            <a:ext cx="1625693" cy="1185463"/>
          </a:xfrm>
          <a:custGeom>
            <a:avLst/>
            <a:gdLst>
              <a:gd name="connsiteX0" fmla="*/ 812847 w 1625693"/>
              <a:gd name="connsiteY0" fmla="*/ 0 h 1185463"/>
              <a:gd name="connsiteX1" fmla="*/ 1625693 w 1625693"/>
              <a:gd name="connsiteY1" fmla="*/ 592731 h 1185463"/>
              <a:gd name="connsiteX2" fmla="*/ 1625693 w 1625693"/>
              <a:gd name="connsiteY2" fmla="*/ 1185463 h 1185463"/>
              <a:gd name="connsiteX3" fmla="*/ 0 w 1625693"/>
              <a:gd name="connsiteY3" fmla="*/ 1185463 h 1185463"/>
              <a:gd name="connsiteX4" fmla="*/ 0 w 1625693"/>
              <a:gd name="connsiteY4" fmla="*/ 592731 h 1185463"/>
              <a:gd name="connsiteX5" fmla="*/ 812847 w 1625693"/>
              <a:gd name="connsiteY5" fmla="*/ 0 h 118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693" h="1185463">
                <a:moveTo>
                  <a:pt x="812847" y="0"/>
                </a:moveTo>
                <a:lnTo>
                  <a:pt x="1625693" y="592731"/>
                </a:lnTo>
                <a:lnTo>
                  <a:pt x="1625693" y="1185463"/>
                </a:lnTo>
                <a:lnTo>
                  <a:pt x="0" y="1185463"/>
                </a:lnTo>
                <a:lnTo>
                  <a:pt x="0" y="592731"/>
                </a:lnTo>
                <a:lnTo>
                  <a:pt x="812847" y="0"/>
                </a:lnTo>
                <a:close/>
              </a:path>
            </a:pathLst>
          </a:cu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t"/>
          <a:lstStyle/>
          <a:p>
            <a:pPr algn="ctr" rtl="1"/>
            <a:r>
              <a:rPr lang="en-US" sz="2400" b="1" dirty="0"/>
              <a:t>08</a:t>
            </a:r>
          </a:p>
        </p:txBody>
      </p:sp>
      <p:cxnSp>
        <p:nvCxnSpPr>
          <p:cNvPr id="44" name="Straight Connector 41">
            <a:extLst>
              <a:ext uri="{FF2B5EF4-FFF2-40B4-BE49-F238E27FC236}">
                <a16:creationId xmlns:a16="http://schemas.microsoft.com/office/drawing/2014/main" id="{9AFC582F-0DAE-468D-BCB5-7667C35837AD}"/>
              </a:ext>
            </a:extLst>
          </p:cNvPr>
          <p:cNvCxnSpPr>
            <a:cxnSpLocks/>
          </p:cNvCxnSpPr>
          <p:nvPr/>
        </p:nvCxnSpPr>
        <p:spPr>
          <a:xfrm flipH="1" flipV="1">
            <a:off x="2438399" y="4345058"/>
            <a:ext cx="29498" cy="679226"/>
          </a:xfrm>
          <a:prstGeom prst="line">
            <a:avLst/>
          </a:prstGeom>
          <a:ln w="28575">
            <a:solidFill>
              <a:srgbClr val="33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75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a:extLst>
              <a:ext uri="{FF2B5EF4-FFF2-40B4-BE49-F238E27FC236}">
                <a16:creationId xmlns:a16="http://schemas.microsoft.com/office/drawing/2014/main" id="{CE3514B0-6E0D-49B9-9302-688FE55B1C27}"/>
              </a:ext>
            </a:extLst>
          </p:cNvPr>
          <p:cNvGrpSpPr/>
          <p:nvPr/>
        </p:nvGrpSpPr>
        <p:grpSpPr>
          <a:xfrm flipH="1">
            <a:off x="0" y="1568499"/>
            <a:ext cx="12192000" cy="4685805"/>
            <a:chOff x="0" y="1155544"/>
            <a:chExt cx="12192000" cy="4685805"/>
          </a:xfrm>
        </p:grpSpPr>
        <p:grpSp>
          <p:nvGrpSpPr>
            <p:cNvPr id="5" name="Group 5">
              <a:extLst>
                <a:ext uri="{FF2B5EF4-FFF2-40B4-BE49-F238E27FC236}">
                  <a16:creationId xmlns:a16="http://schemas.microsoft.com/office/drawing/2014/main" id="{30775F8A-9037-499D-B60A-24A8B8C201B5}"/>
                </a:ext>
              </a:extLst>
            </p:cNvPr>
            <p:cNvGrpSpPr/>
            <p:nvPr/>
          </p:nvGrpSpPr>
          <p:grpSpPr>
            <a:xfrm>
              <a:off x="838200" y="3167081"/>
              <a:ext cx="10515600" cy="657765"/>
              <a:chOff x="2209800" y="5307436"/>
              <a:chExt cx="6858000" cy="657765"/>
            </a:xfrm>
          </p:grpSpPr>
          <p:sp>
            <p:nvSpPr>
              <p:cNvPr id="40" name="Rectangle 38">
                <a:extLst>
                  <a:ext uri="{FF2B5EF4-FFF2-40B4-BE49-F238E27FC236}">
                    <a16:creationId xmlns:a16="http://schemas.microsoft.com/office/drawing/2014/main" id="{7ECB0CA6-AB9C-45D5-9390-31136BE299C4}"/>
                  </a:ext>
                </a:extLst>
              </p:cNvPr>
              <p:cNvSpPr/>
              <p:nvPr/>
            </p:nvSpPr>
            <p:spPr>
              <a:xfrm>
                <a:off x="2209800" y="5307436"/>
                <a:ext cx="1143000" cy="657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1" name="Rectangle 39">
                <a:extLst>
                  <a:ext uri="{FF2B5EF4-FFF2-40B4-BE49-F238E27FC236}">
                    <a16:creationId xmlns:a16="http://schemas.microsoft.com/office/drawing/2014/main" id="{A3910E54-4277-4C1A-A8CF-EBA8526D7385}"/>
                  </a:ext>
                </a:extLst>
              </p:cNvPr>
              <p:cNvSpPr/>
              <p:nvPr/>
            </p:nvSpPr>
            <p:spPr>
              <a:xfrm>
                <a:off x="3352800" y="5307436"/>
                <a:ext cx="1143000" cy="657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2" name="Rectangle 40">
                <a:extLst>
                  <a:ext uri="{FF2B5EF4-FFF2-40B4-BE49-F238E27FC236}">
                    <a16:creationId xmlns:a16="http://schemas.microsoft.com/office/drawing/2014/main" id="{92DE8603-2CBD-410F-AACC-1543ACE8E6B4}"/>
                  </a:ext>
                </a:extLst>
              </p:cNvPr>
              <p:cNvSpPr/>
              <p:nvPr/>
            </p:nvSpPr>
            <p:spPr>
              <a:xfrm>
                <a:off x="4495800" y="5307436"/>
                <a:ext cx="1143000" cy="657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3" name="Rectangle 41">
                <a:extLst>
                  <a:ext uri="{FF2B5EF4-FFF2-40B4-BE49-F238E27FC236}">
                    <a16:creationId xmlns:a16="http://schemas.microsoft.com/office/drawing/2014/main" id="{BF6FC573-759C-4C88-AE9C-394DEB96A23D}"/>
                  </a:ext>
                </a:extLst>
              </p:cNvPr>
              <p:cNvSpPr/>
              <p:nvPr/>
            </p:nvSpPr>
            <p:spPr>
              <a:xfrm>
                <a:off x="5638800" y="5307436"/>
                <a:ext cx="1143000" cy="657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4" name="Rectangle 72">
                <a:extLst>
                  <a:ext uri="{FF2B5EF4-FFF2-40B4-BE49-F238E27FC236}">
                    <a16:creationId xmlns:a16="http://schemas.microsoft.com/office/drawing/2014/main" id="{184CCD5C-2B2B-48CC-A057-D6023C473418}"/>
                  </a:ext>
                </a:extLst>
              </p:cNvPr>
              <p:cNvSpPr/>
              <p:nvPr/>
            </p:nvSpPr>
            <p:spPr>
              <a:xfrm>
                <a:off x="6781800" y="5307436"/>
                <a:ext cx="1143000" cy="657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5" name="Rectangle 73">
                <a:extLst>
                  <a:ext uri="{FF2B5EF4-FFF2-40B4-BE49-F238E27FC236}">
                    <a16:creationId xmlns:a16="http://schemas.microsoft.com/office/drawing/2014/main" id="{1CB5224B-EFCE-4B2A-BA2D-E16889A70924}"/>
                  </a:ext>
                </a:extLst>
              </p:cNvPr>
              <p:cNvSpPr/>
              <p:nvPr/>
            </p:nvSpPr>
            <p:spPr>
              <a:xfrm>
                <a:off x="7924800" y="5307436"/>
                <a:ext cx="1143000" cy="657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6" name="Group 3">
              <a:extLst>
                <a:ext uri="{FF2B5EF4-FFF2-40B4-BE49-F238E27FC236}">
                  <a16:creationId xmlns:a16="http://schemas.microsoft.com/office/drawing/2014/main" id="{13C8538D-5796-439C-8B80-FE43AEAA7374}"/>
                </a:ext>
              </a:extLst>
            </p:cNvPr>
            <p:cNvGrpSpPr/>
            <p:nvPr/>
          </p:nvGrpSpPr>
          <p:grpSpPr>
            <a:xfrm>
              <a:off x="0" y="2608446"/>
              <a:ext cx="12192000" cy="1775037"/>
              <a:chOff x="0" y="2608446"/>
              <a:chExt cx="12192000" cy="1775037"/>
            </a:xfrm>
          </p:grpSpPr>
          <p:sp>
            <p:nvSpPr>
              <p:cNvPr id="37" name="Rectangle 2">
                <a:extLst>
                  <a:ext uri="{FF2B5EF4-FFF2-40B4-BE49-F238E27FC236}">
                    <a16:creationId xmlns:a16="http://schemas.microsoft.com/office/drawing/2014/main" id="{3BDDCAA0-0BE3-494C-812E-92717A112B88}"/>
                  </a:ext>
                </a:extLst>
              </p:cNvPr>
              <p:cNvSpPr/>
              <p:nvPr/>
            </p:nvSpPr>
            <p:spPr>
              <a:xfrm>
                <a:off x="0" y="2914074"/>
                <a:ext cx="12192000" cy="1163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38" name="Rectangle 34">
                <a:extLst>
                  <a:ext uri="{FF2B5EF4-FFF2-40B4-BE49-F238E27FC236}">
                    <a16:creationId xmlns:a16="http://schemas.microsoft.com/office/drawing/2014/main" id="{D4EE01DE-20AC-4809-AABB-AB025775281D}"/>
                  </a:ext>
                </a:extLst>
              </p:cNvPr>
              <p:cNvSpPr/>
              <p:nvPr/>
            </p:nvSpPr>
            <p:spPr>
              <a:xfrm>
                <a:off x="0" y="2608446"/>
                <a:ext cx="12192000" cy="305628"/>
              </a:xfrm>
              <a:prstGeom prst="rect">
                <a:avLst/>
              </a:prstGeom>
              <a:gradFill>
                <a:gsLst>
                  <a:gs pos="0">
                    <a:srgbClr val="EFEDEE">
                      <a:alpha val="0"/>
                    </a:srgbClr>
                  </a:gs>
                  <a:gs pos="100000">
                    <a:schemeClr val="tx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39" name="Rectangle 35">
                <a:extLst>
                  <a:ext uri="{FF2B5EF4-FFF2-40B4-BE49-F238E27FC236}">
                    <a16:creationId xmlns:a16="http://schemas.microsoft.com/office/drawing/2014/main" id="{1D764450-51C1-4183-8CB2-6F393D3307F4}"/>
                  </a:ext>
                </a:extLst>
              </p:cNvPr>
              <p:cNvSpPr/>
              <p:nvPr/>
            </p:nvSpPr>
            <p:spPr>
              <a:xfrm rot="10800000">
                <a:off x="0" y="4077855"/>
                <a:ext cx="12192000" cy="305628"/>
              </a:xfrm>
              <a:prstGeom prst="rect">
                <a:avLst/>
              </a:prstGeom>
              <a:gradFill>
                <a:gsLst>
                  <a:gs pos="0">
                    <a:srgbClr val="EFEDEE">
                      <a:alpha val="0"/>
                    </a:srgbClr>
                  </a:gs>
                  <a:gs pos="100000">
                    <a:schemeClr val="tx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cxnSp>
          <p:nvCxnSpPr>
            <p:cNvPr id="7" name="Straight Connector 8">
              <a:extLst>
                <a:ext uri="{FF2B5EF4-FFF2-40B4-BE49-F238E27FC236}">
                  <a16:creationId xmlns:a16="http://schemas.microsoft.com/office/drawing/2014/main" id="{2939F2D1-C781-4549-87D4-A2AD6140B389}"/>
                </a:ext>
              </a:extLst>
            </p:cNvPr>
            <p:cNvCxnSpPr>
              <a:cxnSpLocks/>
              <a:endCxn id="40" idx="0"/>
            </p:cNvCxnSpPr>
            <p:nvPr/>
          </p:nvCxnSpPr>
          <p:spPr>
            <a:xfrm>
              <a:off x="1714500" y="2661065"/>
              <a:ext cx="0" cy="506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AE21C19A-E574-48B8-AEF9-1B03453011D6}"/>
                </a:ext>
              </a:extLst>
            </p:cNvPr>
            <p:cNvCxnSpPr>
              <a:cxnSpLocks/>
              <a:endCxn id="41" idx="2"/>
            </p:cNvCxnSpPr>
            <p:nvPr/>
          </p:nvCxnSpPr>
          <p:spPr>
            <a:xfrm flipV="1">
              <a:off x="3467100" y="3824846"/>
              <a:ext cx="0" cy="5421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2">
              <a:extLst>
                <a:ext uri="{FF2B5EF4-FFF2-40B4-BE49-F238E27FC236}">
                  <a16:creationId xmlns:a16="http://schemas.microsoft.com/office/drawing/2014/main" id="{8BCD1254-0EB0-47C7-9F61-AD9292BC16A9}"/>
                </a:ext>
              </a:extLst>
            </p:cNvPr>
            <p:cNvCxnSpPr>
              <a:cxnSpLocks/>
              <a:endCxn id="42" idx="0"/>
            </p:cNvCxnSpPr>
            <p:nvPr/>
          </p:nvCxnSpPr>
          <p:spPr>
            <a:xfrm>
              <a:off x="5219700" y="2661065"/>
              <a:ext cx="0" cy="506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4">
              <a:extLst>
                <a:ext uri="{FF2B5EF4-FFF2-40B4-BE49-F238E27FC236}">
                  <a16:creationId xmlns:a16="http://schemas.microsoft.com/office/drawing/2014/main" id="{C7DC9DD0-25B7-48C0-AF12-E25117B82D97}"/>
                </a:ext>
              </a:extLst>
            </p:cNvPr>
            <p:cNvCxnSpPr>
              <a:cxnSpLocks/>
              <a:endCxn id="43" idx="2"/>
            </p:cNvCxnSpPr>
            <p:nvPr/>
          </p:nvCxnSpPr>
          <p:spPr>
            <a:xfrm flipV="1">
              <a:off x="6972300" y="3824846"/>
              <a:ext cx="0" cy="5421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6">
              <a:extLst>
                <a:ext uri="{FF2B5EF4-FFF2-40B4-BE49-F238E27FC236}">
                  <a16:creationId xmlns:a16="http://schemas.microsoft.com/office/drawing/2014/main" id="{5148886E-96D2-4B9F-A5A6-1CC3685EB318}"/>
                </a:ext>
              </a:extLst>
            </p:cNvPr>
            <p:cNvCxnSpPr>
              <a:cxnSpLocks/>
              <a:endCxn id="44" idx="0"/>
            </p:cNvCxnSpPr>
            <p:nvPr/>
          </p:nvCxnSpPr>
          <p:spPr>
            <a:xfrm>
              <a:off x="8724900" y="2661065"/>
              <a:ext cx="0" cy="506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8">
              <a:extLst>
                <a:ext uri="{FF2B5EF4-FFF2-40B4-BE49-F238E27FC236}">
                  <a16:creationId xmlns:a16="http://schemas.microsoft.com/office/drawing/2014/main" id="{9A432BE1-9CF7-4CFE-824D-F891D7ECBAE8}"/>
                </a:ext>
              </a:extLst>
            </p:cNvPr>
            <p:cNvCxnSpPr>
              <a:cxnSpLocks/>
            </p:cNvCxnSpPr>
            <p:nvPr/>
          </p:nvCxnSpPr>
          <p:spPr>
            <a:xfrm flipV="1">
              <a:off x="10477500" y="3683002"/>
              <a:ext cx="0" cy="6839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3" name="Graphic 6" descr="Crawl">
              <a:extLst>
                <a:ext uri="{FF2B5EF4-FFF2-40B4-BE49-F238E27FC236}">
                  <a16:creationId xmlns:a16="http://schemas.microsoft.com/office/drawing/2014/main" id="{A8AC9046-7FB1-4EEC-92B8-2ED3855A79D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2399" y="3208881"/>
              <a:ext cx="580203" cy="580203"/>
            </a:xfrm>
            <a:prstGeom prst="rect">
              <a:avLst/>
            </a:prstGeom>
          </p:spPr>
        </p:pic>
        <p:pic>
          <p:nvPicPr>
            <p:cNvPr id="14" name="Graphic 9" descr="Chat">
              <a:extLst>
                <a:ext uri="{FF2B5EF4-FFF2-40B4-BE49-F238E27FC236}">
                  <a16:creationId xmlns:a16="http://schemas.microsoft.com/office/drawing/2014/main" id="{26C9D645-CE13-49A0-8D92-BFEFDEAEAB0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5399" y="3208881"/>
              <a:ext cx="580203" cy="580203"/>
            </a:xfrm>
            <a:prstGeom prst="rect">
              <a:avLst/>
            </a:prstGeom>
          </p:spPr>
        </p:pic>
        <p:pic>
          <p:nvPicPr>
            <p:cNvPr id="15" name="Graphic 13" descr="Handshake">
              <a:extLst>
                <a:ext uri="{FF2B5EF4-FFF2-40B4-BE49-F238E27FC236}">
                  <a16:creationId xmlns:a16="http://schemas.microsoft.com/office/drawing/2014/main" id="{A66BFBBF-A340-40AD-BCA4-9DC80C96D0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87398" y="3208881"/>
              <a:ext cx="580203" cy="580203"/>
            </a:xfrm>
            <a:prstGeom prst="rect">
              <a:avLst/>
            </a:prstGeom>
          </p:spPr>
        </p:pic>
        <p:pic>
          <p:nvPicPr>
            <p:cNvPr id="16" name="Graphic 17" descr="Puzzle">
              <a:extLst>
                <a:ext uri="{FF2B5EF4-FFF2-40B4-BE49-F238E27FC236}">
                  <a16:creationId xmlns:a16="http://schemas.microsoft.com/office/drawing/2014/main" id="{58B65821-289B-4F00-9767-853B0FC1732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4399" y="3208881"/>
              <a:ext cx="580203" cy="580203"/>
            </a:xfrm>
            <a:prstGeom prst="rect">
              <a:avLst/>
            </a:prstGeom>
          </p:spPr>
        </p:pic>
        <p:pic>
          <p:nvPicPr>
            <p:cNvPr id="17" name="Graphic 20" descr="Bulls-eye">
              <a:extLst>
                <a:ext uri="{FF2B5EF4-FFF2-40B4-BE49-F238E27FC236}">
                  <a16:creationId xmlns:a16="http://schemas.microsoft.com/office/drawing/2014/main" id="{7DEE8B42-90D0-4D98-B969-4FDA3EBDE06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28399" y="3208881"/>
              <a:ext cx="580203" cy="580203"/>
            </a:xfrm>
            <a:prstGeom prst="rect">
              <a:avLst/>
            </a:prstGeom>
          </p:spPr>
        </p:pic>
        <p:pic>
          <p:nvPicPr>
            <p:cNvPr id="18" name="Graphic 22" descr="Fire">
              <a:extLst>
                <a:ext uri="{FF2B5EF4-FFF2-40B4-BE49-F238E27FC236}">
                  <a16:creationId xmlns:a16="http://schemas.microsoft.com/office/drawing/2014/main" id="{04EF192A-1D14-4E03-B090-2D0B6A8BA8A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81399" y="3208881"/>
              <a:ext cx="580203" cy="580203"/>
            </a:xfrm>
            <a:prstGeom prst="rect">
              <a:avLst/>
            </a:prstGeom>
          </p:spPr>
        </p:pic>
        <p:grpSp>
          <p:nvGrpSpPr>
            <p:cNvPr id="19" name="Group 43">
              <a:extLst>
                <a:ext uri="{FF2B5EF4-FFF2-40B4-BE49-F238E27FC236}">
                  <a16:creationId xmlns:a16="http://schemas.microsoft.com/office/drawing/2014/main" id="{29DD7106-E1A1-42E8-BB56-4018B64A4A6B}"/>
                </a:ext>
              </a:extLst>
            </p:cNvPr>
            <p:cNvGrpSpPr/>
            <p:nvPr/>
          </p:nvGrpSpPr>
          <p:grpSpPr>
            <a:xfrm>
              <a:off x="838200" y="1155544"/>
              <a:ext cx="1752600" cy="1505521"/>
              <a:chOff x="139700" y="4738130"/>
              <a:chExt cx="1752600" cy="1505521"/>
            </a:xfrm>
            <a:effectLst>
              <a:outerShdw blurRad="88900" dist="63500" dir="18900000" algn="ctr" rotWithShape="0">
                <a:srgbClr val="000000">
                  <a:alpha val="43137"/>
                </a:srgbClr>
              </a:outerShdw>
            </a:effectLst>
          </p:grpSpPr>
          <p:sp>
            <p:nvSpPr>
              <p:cNvPr id="35" name="Freeform: Shape 44">
                <a:extLst>
                  <a:ext uri="{FF2B5EF4-FFF2-40B4-BE49-F238E27FC236}">
                    <a16:creationId xmlns:a16="http://schemas.microsoft.com/office/drawing/2014/main" id="{398DF35D-4ACD-4995-8909-AAA6F59ADEDD}"/>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algn="ctr" rtl="1">
                  <a:spcAft>
                    <a:spcPts val="1200"/>
                  </a:spcAft>
                </a:pPr>
                <a:r>
                  <a:rPr lang="ar-SA" sz="2000" b="1" noProof="1">
                    <a:solidFill>
                      <a:prstClr val="black">
                        <a:lumMod val="65000"/>
                        <a:lumOff val="35000"/>
                      </a:prstClr>
                    </a:solidFill>
                  </a:rPr>
                  <a:t>متفتح الذهن.</a:t>
                </a:r>
                <a:endParaRPr lang="en-US" sz="2000" b="1" noProof="1">
                  <a:solidFill>
                    <a:prstClr val="black">
                      <a:lumMod val="65000"/>
                      <a:lumOff val="35000"/>
                    </a:prstClr>
                  </a:solidFill>
                </a:endParaRPr>
              </a:p>
            </p:txBody>
          </p:sp>
          <p:sp>
            <p:nvSpPr>
              <p:cNvPr id="36" name="Freeform: Shape 45">
                <a:extLst>
                  <a:ext uri="{FF2B5EF4-FFF2-40B4-BE49-F238E27FC236}">
                    <a16:creationId xmlns:a16="http://schemas.microsoft.com/office/drawing/2014/main" id="{9C83F1E5-0272-4CC3-ACBC-0F95D772C1D0}"/>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b="1" cap="all" dirty="0"/>
                  <a:t>1</a:t>
                </a:r>
                <a:endParaRPr lang="en-US" sz="2800" b="1" cap="all" dirty="0"/>
              </a:p>
            </p:txBody>
          </p:sp>
        </p:grpSp>
        <p:grpSp>
          <p:nvGrpSpPr>
            <p:cNvPr id="20" name="Group 46">
              <a:extLst>
                <a:ext uri="{FF2B5EF4-FFF2-40B4-BE49-F238E27FC236}">
                  <a16:creationId xmlns:a16="http://schemas.microsoft.com/office/drawing/2014/main" id="{718D1CEF-DBBC-4BD6-BB59-935BE78EF7F2}"/>
                </a:ext>
              </a:extLst>
            </p:cNvPr>
            <p:cNvGrpSpPr/>
            <p:nvPr/>
          </p:nvGrpSpPr>
          <p:grpSpPr>
            <a:xfrm>
              <a:off x="4343400" y="1155544"/>
              <a:ext cx="1752600" cy="1505521"/>
              <a:chOff x="139700" y="4738130"/>
              <a:chExt cx="1752600" cy="1505521"/>
            </a:xfrm>
            <a:effectLst>
              <a:outerShdw blurRad="88900" dist="63500" dir="18900000" algn="ctr" rotWithShape="0">
                <a:srgbClr val="000000">
                  <a:alpha val="43137"/>
                </a:srgbClr>
              </a:outerShdw>
            </a:effectLst>
          </p:grpSpPr>
          <p:sp>
            <p:nvSpPr>
              <p:cNvPr id="33" name="Freeform: Shape 47">
                <a:extLst>
                  <a:ext uri="{FF2B5EF4-FFF2-40B4-BE49-F238E27FC236}">
                    <a16:creationId xmlns:a16="http://schemas.microsoft.com/office/drawing/2014/main" id="{63D717D0-A07A-4EBA-9BAB-3A339E361CC6}"/>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algn="just" rtl="1">
                  <a:spcAft>
                    <a:spcPts val="1200"/>
                  </a:spcAft>
                </a:pPr>
                <a:endParaRPr lang="en-US" sz="1100" noProof="1">
                  <a:solidFill>
                    <a:prstClr val="black">
                      <a:lumMod val="65000"/>
                      <a:lumOff val="35000"/>
                    </a:prstClr>
                  </a:solidFill>
                </a:endParaRPr>
              </a:p>
            </p:txBody>
          </p:sp>
          <p:sp>
            <p:nvSpPr>
              <p:cNvPr id="34" name="Freeform: Shape 48">
                <a:extLst>
                  <a:ext uri="{FF2B5EF4-FFF2-40B4-BE49-F238E27FC236}">
                    <a16:creationId xmlns:a16="http://schemas.microsoft.com/office/drawing/2014/main" id="{58D5FC8F-3A43-449B-8B54-C4748D6A8CB2}"/>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b="1" cap="all" dirty="0">
                    <a:solidFill>
                      <a:schemeClr val="accent1">
                        <a:lumMod val="50000"/>
                      </a:schemeClr>
                    </a:solidFill>
                  </a:rPr>
                  <a:t>2</a:t>
                </a:r>
                <a:endParaRPr lang="en-US" sz="2800" b="1" cap="all" dirty="0">
                  <a:solidFill>
                    <a:schemeClr val="accent1">
                      <a:lumMod val="50000"/>
                    </a:schemeClr>
                  </a:solidFill>
                </a:endParaRPr>
              </a:p>
            </p:txBody>
          </p:sp>
        </p:grpSp>
        <p:grpSp>
          <p:nvGrpSpPr>
            <p:cNvPr id="21" name="Group 49">
              <a:extLst>
                <a:ext uri="{FF2B5EF4-FFF2-40B4-BE49-F238E27FC236}">
                  <a16:creationId xmlns:a16="http://schemas.microsoft.com/office/drawing/2014/main" id="{5F7516FD-3FB5-4E71-B368-CEA360E0AC62}"/>
                </a:ext>
              </a:extLst>
            </p:cNvPr>
            <p:cNvGrpSpPr/>
            <p:nvPr/>
          </p:nvGrpSpPr>
          <p:grpSpPr>
            <a:xfrm>
              <a:off x="7848600" y="1155544"/>
              <a:ext cx="1752600" cy="1505521"/>
              <a:chOff x="139700" y="4738130"/>
              <a:chExt cx="1752600" cy="1505521"/>
            </a:xfrm>
            <a:effectLst>
              <a:outerShdw blurRad="88900" dist="63500" dir="18900000" algn="ctr" rotWithShape="0">
                <a:srgbClr val="000000">
                  <a:alpha val="43137"/>
                </a:srgbClr>
              </a:outerShdw>
            </a:effectLst>
          </p:grpSpPr>
          <p:sp>
            <p:nvSpPr>
              <p:cNvPr id="31" name="Freeform: Shape 50">
                <a:extLst>
                  <a:ext uri="{FF2B5EF4-FFF2-40B4-BE49-F238E27FC236}">
                    <a16:creationId xmlns:a16="http://schemas.microsoft.com/office/drawing/2014/main" id="{6F7C4458-7EE1-4513-AF36-2070657A7E67}"/>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algn="just" rtl="1">
                  <a:spcAft>
                    <a:spcPts val="1200"/>
                  </a:spcAft>
                </a:pPr>
                <a:r>
                  <a:rPr lang="ar-SA" sz="2000" b="1" noProof="1">
                    <a:solidFill>
                      <a:prstClr val="black">
                        <a:lumMod val="65000"/>
                        <a:lumOff val="35000"/>
                      </a:prstClr>
                    </a:solidFill>
                  </a:rPr>
                  <a:t>يحكم بدقة على مصداقية المصادر</a:t>
                </a:r>
                <a:r>
                  <a:rPr lang="en-US" sz="2000" b="1" noProof="1">
                    <a:solidFill>
                      <a:prstClr val="black">
                        <a:lumMod val="65000"/>
                        <a:lumOff val="35000"/>
                      </a:prstClr>
                    </a:solidFill>
                  </a:rPr>
                  <a:t>.</a:t>
                </a:r>
              </a:p>
            </p:txBody>
          </p:sp>
          <p:sp>
            <p:nvSpPr>
              <p:cNvPr id="32" name="Freeform: Shape 51">
                <a:extLst>
                  <a:ext uri="{FF2B5EF4-FFF2-40B4-BE49-F238E27FC236}">
                    <a16:creationId xmlns:a16="http://schemas.microsoft.com/office/drawing/2014/main" id="{9C8C294C-046F-47D1-91C4-1EB0A61F3CE1}"/>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b="1" cap="all" dirty="0">
                    <a:solidFill>
                      <a:schemeClr val="tx1">
                        <a:lumMod val="85000"/>
                        <a:lumOff val="15000"/>
                      </a:schemeClr>
                    </a:solidFill>
                  </a:rPr>
                  <a:t>3</a:t>
                </a:r>
                <a:endParaRPr lang="en-US" sz="2800" b="1" cap="all" dirty="0">
                  <a:solidFill>
                    <a:schemeClr val="tx1">
                      <a:lumMod val="85000"/>
                      <a:lumOff val="15000"/>
                    </a:schemeClr>
                  </a:solidFill>
                </a:endParaRPr>
              </a:p>
            </p:txBody>
          </p:sp>
        </p:grpSp>
        <p:grpSp>
          <p:nvGrpSpPr>
            <p:cNvPr id="22" name="Group 52">
              <a:extLst>
                <a:ext uri="{FF2B5EF4-FFF2-40B4-BE49-F238E27FC236}">
                  <a16:creationId xmlns:a16="http://schemas.microsoft.com/office/drawing/2014/main" id="{4421B150-50A5-4A39-A721-E47292DE4622}"/>
                </a:ext>
              </a:extLst>
            </p:cNvPr>
            <p:cNvGrpSpPr/>
            <p:nvPr/>
          </p:nvGrpSpPr>
          <p:grpSpPr>
            <a:xfrm>
              <a:off x="2590800" y="4335828"/>
              <a:ext cx="1752600" cy="1505521"/>
              <a:chOff x="139700" y="4738130"/>
              <a:chExt cx="1752600" cy="1505521"/>
            </a:xfrm>
            <a:effectLst>
              <a:outerShdw blurRad="88900" dist="63500" dir="18900000" algn="ctr" rotWithShape="0">
                <a:srgbClr val="000000">
                  <a:alpha val="43137"/>
                </a:srgbClr>
              </a:outerShdw>
            </a:effectLst>
          </p:grpSpPr>
          <p:sp>
            <p:nvSpPr>
              <p:cNvPr id="29" name="Freeform: Shape 53">
                <a:extLst>
                  <a:ext uri="{FF2B5EF4-FFF2-40B4-BE49-F238E27FC236}">
                    <a16:creationId xmlns:a16="http://schemas.microsoft.com/office/drawing/2014/main" id="{47942A7B-EB46-47E8-83D3-9ECBC4604960}"/>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algn="just" rtl="1">
                  <a:spcAft>
                    <a:spcPts val="1200"/>
                  </a:spcAft>
                </a:pPr>
                <a:r>
                  <a:rPr lang="ar-SA" sz="2000" b="1" noProof="1">
                    <a:solidFill>
                      <a:prstClr val="black">
                        <a:lumMod val="65000"/>
                        <a:lumOff val="35000"/>
                      </a:prstClr>
                    </a:solidFill>
                  </a:rPr>
                  <a:t>يتعرف على الأسباب والنتائج</a:t>
                </a:r>
                <a:r>
                  <a:rPr lang="ar-SA" sz="1100" noProof="1">
                    <a:solidFill>
                      <a:prstClr val="black">
                        <a:lumMod val="65000"/>
                        <a:lumOff val="35000"/>
                      </a:prstClr>
                    </a:solidFill>
                  </a:rPr>
                  <a:t>.</a:t>
                </a:r>
                <a:endParaRPr lang="en-US" sz="1100" noProof="1">
                  <a:solidFill>
                    <a:prstClr val="black">
                      <a:lumMod val="65000"/>
                      <a:lumOff val="35000"/>
                    </a:prstClr>
                  </a:solidFill>
                </a:endParaRPr>
              </a:p>
            </p:txBody>
          </p:sp>
          <p:sp>
            <p:nvSpPr>
              <p:cNvPr id="30" name="Freeform: Shape 54">
                <a:extLst>
                  <a:ext uri="{FF2B5EF4-FFF2-40B4-BE49-F238E27FC236}">
                    <a16:creationId xmlns:a16="http://schemas.microsoft.com/office/drawing/2014/main" id="{81BCB5B6-90DF-447B-9A47-BF2BBCBFD27B}"/>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b="1" cap="all" dirty="0">
                    <a:solidFill>
                      <a:schemeClr val="bg2">
                        <a:lumMod val="25000"/>
                      </a:schemeClr>
                    </a:solidFill>
                  </a:rPr>
                  <a:t>4</a:t>
                </a:r>
                <a:endParaRPr lang="en-US" sz="2800" b="1" cap="all" dirty="0">
                  <a:solidFill>
                    <a:schemeClr val="bg2">
                      <a:lumMod val="25000"/>
                    </a:schemeClr>
                  </a:solidFill>
                </a:endParaRPr>
              </a:p>
            </p:txBody>
          </p:sp>
        </p:grpSp>
        <p:grpSp>
          <p:nvGrpSpPr>
            <p:cNvPr id="23" name="Group 56">
              <a:extLst>
                <a:ext uri="{FF2B5EF4-FFF2-40B4-BE49-F238E27FC236}">
                  <a16:creationId xmlns:a16="http://schemas.microsoft.com/office/drawing/2014/main" id="{71002FEE-C8D4-4F50-9C70-4B128C48A536}"/>
                </a:ext>
              </a:extLst>
            </p:cNvPr>
            <p:cNvGrpSpPr/>
            <p:nvPr/>
          </p:nvGrpSpPr>
          <p:grpSpPr>
            <a:xfrm>
              <a:off x="6096000" y="4335828"/>
              <a:ext cx="1752600" cy="1505521"/>
              <a:chOff x="139700" y="4738130"/>
              <a:chExt cx="1752600" cy="1505521"/>
            </a:xfrm>
            <a:effectLst>
              <a:outerShdw blurRad="88900" dist="63500" dir="18900000" algn="ctr" rotWithShape="0">
                <a:srgbClr val="000000">
                  <a:alpha val="43137"/>
                </a:srgbClr>
              </a:outerShdw>
            </a:effectLst>
          </p:grpSpPr>
          <p:sp>
            <p:nvSpPr>
              <p:cNvPr id="27" name="Freeform: Shape 57">
                <a:extLst>
                  <a:ext uri="{FF2B5EF4-FFF2-40B4-BE49-F238E27FC236}">
                    <a16:creationId xmlns:a16="http://schemas.microsoft.com/office/drawing/2014/main" id="{9B2E01B9-6D6B-498F-975B-806FB4FC3791}"/>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algn="just" rtl="1">
                  <a:spcAft>
                    <a:spcPts val="1200"/>
                  </a:spcAft>
                </a:pPr>
                <a:r>
                  <a:rPr lang="ar-SA" sz="2000" b="1" noProof="1">
                    <a:solidFill>
                      <a:prstClr val="black">
                        <a:lumMod val="65000"/>
                        <a:lumOff val="35000"/>
                      </a:prstClr>
                    </a:solidFill>
                  </a:rPr>
                  <a:t>يحكم على منطقية الحجج المطروحة.</a:t>
                </a:r>
                <a:endParaRPr lang="en-US" sz="2000" b="1" noProof="1">
                  <a:solidFill>
                    <a:prstClr val="black">
                      <a:lumMod val="65000"/>
                      <a:lumOff val="35000"/>
                    </a:prstClr>
                  </a:solidFill>
                </a:endParaRPr>
              </a:p>
            </p:txBody>
          </p:sp>
          <p:sp>
            <p:nvSpPr>
              <p:cNvPr id="28" name="Freeform: Shape 58">
                <a:extLst>
                  <a:ext uri="{FF2B5EF4-FFF2-40B4-BE49-F238E27FC236}">
                    <a16:creationId xmlns:a16="http://schemas.microsoft.com/office/drawing/2014/main" id="{BD9746C7-E86B-4EAE-AEED-2946EE401BFF}"/>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b="1" cap="all" dirty="0"/>
                  <a:t>5</a:t>
                </a:r>
                <a:endParaRPr lang="en-US" sz="2800" b="1" cap="all" dirty="0"/>
              </a:p>
            </p:txBody>
          </p:sp>
        </p:grpSp>
        <p:grpSp>
          <p:nvGrpSpPr>
            <p:cNvPr id="24" name="Group 59">
              <a:extLst>
                <a:ext uri="{FF2B5EF4-FFF2-40B4-BE49-F238E27FC236}">
                  <a16:creationId xmlns:a16="http://schemas.microsoft.com/office/drawing/2014/main" id="{668CA872-934F-4624-B4A4-80D45792E6B7}"/>
                </a:ext>
              </a:extLst>
            </p:cNvPr>
            <p:cNvGrpSpPr/>
            <p:nvPr/>
          </p:nvGrpSpPr>
          <p:grpSpPr>
            <a:xfrm>
              <a:off x="9601200" y="4335828"/>
              <a:ext cx="1752600" cy="1505521"/>
              <a:chOff x="139700" y="4738130"/>
              <a:chExt cx="1752600" cy="1505521"/>
            </a:xfrm>
            <a:effectLst>
              <a:outerShdw blurRad="88900" dist="63500" dir="18900000" algn="ctr" rotWithShape="0">
                <a:srgbClr val="000000">
                  <a:alpha val="43137"/>
                </a:srgbClr>
              </a:outerShdw>
            </a:effectLst>
          </p:grpSpPr>
          <p:sp>
            <p:nvSpPr>
              <p:cNvPr id="25" name="Freeform: Shape 60">
                <a:extLst>
                  <a:ext uri="{FF2B5EF4-FFF2-40B4-BE49-F238E27FC236}">
                    <a16:creationId xmlns:a16="http://schemas.microsoft.com/office/drawing/2014/main" id="{E689E68B-44E8-4E8D-BDDB-1D3E3268C37B}"/>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algn="just" rtl="1">
                  <a:spcAft>
                    <a:spcPts val="1200"/>
                  </a:spcAft>
                </a:pPr>
                <a:r>
                  <a:rPr lang="ar-SA" sz="2000" b="1" noProof="1">
                    <a:solidFill>
                      <a:prstClr val="black">
                        <a:lumMod val="65000"/>
                        <a:lumOff val="35000"/>
                      </a:prstClr>
                    </a:solidFill>
                  </a:rPr>
                  <a:t>يستطيع الدفاع عن وجهة نظره</a:t>
                </a:r>
                <a:endParaRPr lang="en-US" sz="2000" b="1" noProof="1">
                  <a:solidFill>
                    <a:prstClr val="black">
                      <a:lumMod val="65000"/>
                      <a:lumOff val="35000"/>
                    </a:prstClr>
                  </a:solidFill>
                </a:endParaRPr>
              </a:p>
            </p:txBody>
          </p:sp>
          <p:sp>
            <p:nvSpPr>
              <p:cNvPr id="26" name="Freeform: Shape 61">
                <a:extLst>
                  <a:ext uri="{FF2B5EF4-FFF2-40B4-BE49-F238E27FC236}">
                    <a16:creationId xmlns:a16="http://schemas.microsoft.com/office/drawing/2014/main" id="{AFE8C404-D139-4829-A5B7-7815406CB969}"/>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b="1" cap="all" dirty="0">
                    <a:solidFill>
                      <a:schemeClr val="tx1">
                        <a:lumMod val="85000"/>
                        <a:lumOff val="15000"/>
                      </a:schemeClr>
                    </a:solidFill>
                  </a:rPr>
                  <a:t>6</a:t>
                </a:r>
                <a:endParaRPr lang="en-US" sz="2800" b="1" cap="all" dirty="0">
                  <a:solidFill>
                    <a:schemeClr val="tx1">
                      <a:lumMod val="85000"/>
                      <a:lumOff val="15000"/>
                    </a:schemeClr>
                  </a:solidFill>
                </a:endParaRPr>
              </a:p>
            </p:txBody>
          </p:sp>
        </p:grpSp>
      </p:grpSp>
      <p:pic>
        <p:nvPicPr>
          <p:cNvPr id="1026" name="Picture 2">
            <a:extLst>
              <a:ext uri="{FF2B5EF4-FFF2-40B4-BE49-F238E27FC236}">
                <a16:creationId xmlns:a16="http://schemas.microsoft.com/office/drawing/2014/main" id="{1C4146E4-CE7B-4630-A5F7-EB033A2F24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63601" y="200567"/>
            <a:ext cx="1276305" cy="786042"/>
          </a:xfrm>
          <a:prstGeom prst="rect">
            <a:avLst/>
          </a:prstGeom>
          <a:noFill/>
          <a:extLst>
            <a:ext uri="{909E8E84-426E-40DD-AFC4-6F175D3DCCD1}">
              <a14:hiddenFill xmlns:a14="http://schemas.microsoft.com/office/drawing/2010/main">
                <a:solidFill>
                  <a:srgbClr val="FFFFFF"/>
                </a:solidFill>
              </a14:hiddenFill>
            </a:ext>
          </a:extLst>
        </p:spPr>
      </p:pic>
      <p:sp>
        <p:nvSpPr>
          <p:cNvPr id="46" name="مربع نص 45">
            <a:extLst>
              <a:ext uri="{FF2B5EF4-FFF2-40B4-BE49-F238E27FC236}">
                <a16:creationId xmlns:a16="http://schemas.microsoft.com/office/drawing/2014/main" id="{CAE92391-6708-4A97-9836-4A1D2011EAE7}"/>
              </a:ext>
            </a:extLst>
          </p:cNvPr>
          <p:cNvSpPr txBox="1"/>
          <p:nvPr/>
        </p:nvSpPr>
        <p:spPr>
          <a:xfrm>
            <a:off x="3757602" y="604459"/>
            <a:ext cx="2767576" cy="461665"/>
          </a:xfrm>
          <a:prstGeom prst="rect">
            <a:avLst/>
          </a:prstGeom>
          <a:noFill/>
        </p:spPr>
        <p:txBody>
          <a:bodyPr wrap="square" rtlCol="1">
            <a:spAutoFit/>
          </a:bodyPr>
          <a:lstStyle/>
          <a:p>
            <a:r>
              <a:rPr lang="ar-SA" sz="2400" b="1" dirty="0">
                <a:solidFill>
                  <a:srgbClr val="0070C0"/>
                </a:solidFill>
                <a:cs typeface="PT Bold Heading" panose="02010400000000000000" pitchFamily="2" charset="-78"/>
              </a:rPr>
              <a:t>خصائص المفكر الناقد </a:t>
            </a:r>
          </a:p>
        </p:txBody>
      </p:sp>
      <p:sp>
        <p:nvSpPr>
          <p:cNvPr id="49" name="مربع نص 48">
            <a:extLst>
              <a:ext uri="{FF2B5EF4-FFF2-40B4-BE49-F238E27FC236}">
                <a16:creationId xmlns:a16="http://schemas.microsoft.com/office/drawing/2014/main" id="{E3A4D629-EB06-42CC-945D-958400FDB92B}"/>
              </a:ext>
            </a:extLst>
          </p:cNvPr>
          <p:cNvSpPr txBox="1"/>
          <p:nvPr/>
        </p:nvSpPr>
        <p:spPr>
          <a:xfrm>
            <a:off x="6233652" y="1981984"/>
            <a:ext cx="1614948" cy="1015663"/>
          </a:xfrm>
          <a:prstGeom prst="rect">
            <a:avLst/>
          </a:prstGeom>
          <a:noFill/>
        </p:spPr>
        <p:txBody>
          <a:bodyPr wrap="square">
            <a:spAutoFit/>
          </a:bodyPr>
          <a:lstStyle/>
          <a:p>
            <a:endParaRPr lang="ar-SA" sz="2000" b="1" dirty="0"/>
          </a:p>
          <a:p>
            <a:r>
              <a:rPr lang="ar-SA" sz="2000" b="1" dirty="0"/>
              <a:t>يطرح العديد من البدائل</a:t>
            </a:r>
          </a:p>
        </p:txBody>
      </p:sp>
    </p:spTree>
    <p:extLst>
      <p:ext uri="{BB962C8B-B14F-4D97-AF65-F5344CB8AC3E}">
        <p14:creationId xmlns:p14="http://schemas.microsoft.com/office/powerpoint/2010/main" val="1768020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3F1F0884-4458-40B4-AA32-EEB2F6B9C81F}"/>
              </a:ext>
            </a:extLst>
          </p:cNvPr>
          <p:cNvGrpSpPr/>
          <p:nvPr/>
        </p:nvGrpSpPr>
        <p:grpSpPr>
          <a:xfrm>
            <a:off x="0" y="1555632"/>
            <a:ext cx="12192000" cy="3232903"/>
            <a:chOff x="0" y="3020638"/>
            <a:chExt cx="12192000" cy="3232903"/>
          </a:xfrm>
        </p:grpSpPr>
        <p:grpSp>
          <p:nvGrpSpPr>
            <p:cNvPr id="5" name="Group 5">
              <a:extLst>
                <a:ext uri="{FF2B5EF4-FFF2-40B4-BE49-F238E27FC236}">
                  <a16:creationId xmlns:a16="http://schemas.microsoft.com/office/drawing/2014/main" id="{30775F8A-9037-499D-B60A-24A8B8C201B5}"/>
                </a:ext>
              </a:extLst>
            </p:cNvPr>
            <p:cNvGrpSpPr/>
            <p:nvPr/>
          </p:nvGrpSpPr>
          <p:grpSpPr>
            <a:xfrm flipH="1">
              <a:off x="838200" y="3579273"/>
              <a:ext cx="10515600" cy="657765"/>
              <a:chOff x="2209800" y="5307436"/>
              <a:chExt cx="6858000" cy="657765"/>
            </a:xfrm>
          </p:grpSpPr>
          <p:sp>
            <p:nvSpPr>
              <p:cNvPr id="40" name="Rectangle 38">
                <a:extLst>
                  <a:ext uri="{FF2B5EF4-FFF2-40B4-BE49-F238E27FC236}">
                    <a16:creationId xmlns:a16="http://schemas.microsoft.com/office/drawing/2014/main" id="{7ECB0CA6-AB9C-45D5-9390-31136BE299C4}"/>
                  </a:ext>
                </a:extLst>
              </p:cNvPr>
              <p:cNvSpPr/>
              <p:nvPr/>
            </p:nvSpPr>
            <p:spPr>
              <a:xfrm>
                <a:off x="2209800" y="5307436"/>
                <a:ext cx="1143000" cy="657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1" name="Rectangle 39">
                <a:extLst>
                  <a:ext uri="{FF2B5EF4-FFF2-40B4-BE49-F238E27FC236}">
                    <a16:creationId xmlns:a16="http://schemas.microsoft.com/office/drawing/2014/main" id="{A3910E54-4277-4C1A-A8CF-EBA8526D7385}"/>
                  </a:ext>
                </a:extLst>
              </p:cNvPr>
              <p:cNvSpPr/>
              <p:nvPr/>
            </p:nvSpPr>
            <p:spPr>
              <a:xfrm>
                <a:off x="3352800" y="5307436"/>
                <a:ext cx="1143000" cy="657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2" name="Rectangle 40">
                <a:extLst>
                  <a:ext uri="{FF2B5EF4-FFF2-40B4-BE49-F238E27FC236}">
                    <a16:creationId xmlns:a16="http://schemas.microsoft.com/office/drawing/2014/main" id="{92DE8603-2CBD-410F-AACC-1543ACE8E6B4}"/>
                  </a:ext>
                </a:extLst>
              </p:cNvPr>
              <p:cNvSpPr/>
              <p:nvPr/>
            </p:nvSpPr>
            <p:spPr>
              <a:xfrm>
                <a:off x="4495800" y="5307436"/>
                <a:ext cx="1143000" cy="657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3" name="Rectangle 41">
                <a:extLst>
                  <a:ext uri="{FF2B5EF4-FFF2-40B4-BE49-F238E27FC236}">
                    <a16:creationId xmlns:a16="http://schemas.microsoft.com/office/drawing/2014/main" id="{BF6FC573-759C-4C88-AE9C-394DEB96A23D}"/>
                  </a:ext>
                </a:extLst>
              </p:cNvPr>
              <p:cNvSpPr/>
              <p:nvPr/>
            </p:nvSpPr>
            <p:spPr>
              <a:xfrm>
                <a:off x="5638800" y="5307436"/>
                <a:ext cx="1143000" cy="657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4" name="Rectangle 72">
                <a:extLst>
                  <a:ext uri="{FF2B5EF4-FFF2-40B4-BE49-F238E27FC236}">
                    <a16:creationId xmlns:a16="http://schemas.microsoft.com/office/drawing/2014/main" id="{184CCD5C-2B2B-48CC-A057-D6023C473418}"/>
                  </a:ext>
                </a:extLst>
              </p:cNvPr>
              <p:cNvSpPr/>
              <p:nvPr/>
            </p:nvSpPr>
            <p:spPr>
              <a:xfrm>
                <a:off x="6781800" y="5307436"/>
                <a:ext cx="1143000" cy="657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5" name="Rectangle 73">
                <a:extLst>
                  <a:ext uri="{FF2B5EF4-FFF2-40B4-BE49-F238E27FC236}">
                    <a16:creationId xmlns:a16="http://schemas.microsoft.com/office/drawing/2014/main" id="{1CB5224B-EFCE-4B2A-BA2D-E16889A70924}"/>
                  </a:ext>
                </a:extLst>
              </p:cNvPr>
              <p:cNvSpPr/>
              <p:nvPr/>
            </p:nvSpPr>
            <p:spPr>
              <a:xfrm>
                <a:off x="7924800" y="5307436"/>
                <a:ext cx="1143000" cy="6577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6" name="Group 3">
              <a:extLst>
                <a:ext uri="{FF2B5EF4-FFF2-40B4-BE49-F238E27FC236}">
                  <a16:creationId xmlns:a16="http://schemas.microsoft.com/office/drawing/2014/main" id="{13C8538D-5796-439C-8B80-FE43AEAA7374}"/>
                </a:ext>
              </a:extLst>
            </p:cNvPr>
            <p:cNvGrpSpPr/>
            <p:nvPr/>
          </p:nvGrpSpPr>
          <p:grpSpPr>
            <a:xfrm flipH="1">
              <a:off x="0" y="3020638"/>
              <a:ext cx="12192000" cy="1775037"/>
              <a:chOff x="0" y="2608446"/>
              <a:chExt cx="12192000" cy="1775037"/>
            </a:xfrm>
          </p:grpSpPr>
          <p:sp>
            <p:nvSpPr>
              <p:cNvPr id="37" name="Rectangle 2">
                <a:extLst>
                  <a:ext uri="{FF2B5EF4-FFF2-40B4-BE49-F238E27FC236}">
                    <a16:creationId xmlns:a16="http://schemas.microsoft.com/office/drawing/2014/main" id="{3BDDCAA0-0BE3-494C-812E-92717A112B88}"/>
                  </a:ext>
                </a:extLst>
              </p:cNvPr>
              <p:cNvSpPr/>
              <p:nvPr/>
            </p:nvSpPr>
            <p:spPr>
              <a:xfrm>
                <a:off x="0" y="2914074"/>
                <a:ext cx="12192000" cy="1163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38" name="Rectangle 34">
                <a:extLst>
                  <a:ext uri="{FF2B5EF4-FFF2-40B4-BE49-F238E27FC236}">
                    <a16:creationId xmlns:a16="http://schemas.microsoft.com/office/drawing/2014/main" id="{D4EE01DE-20AC-4809-AABB-AB025775281D}"/>
                  </a:ext>
                </a:extLst>
              </p:cNvPr>
              <p:cNvSpPr/>
              <p:nvPr/>
            </p:nvSpPr>
            <p:spPr>
              <a:xfrm>
                <a:off x="0" y="2608446"/>
                <a:ext cx="12192000" cy="305628"/>
              </a:xfrm>
              <a:prstGeom prst="rect">
                <a:avLst/>
              </a:prstGeom>
              <a:gradFill>
                <a:gsLst>
                  <a:gs pos="0">
                    <a:srgbClr val="EFEDEE">
                      <a:alpha val="0"/>
                    </a:srgbClr>
                  </a:gs>
                  <a:gs pos="100000">
                    <a:schemeClr val="tx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39" name="Rectangle 35">
                <a:extLst>
                  <a:ext uri="{FF2B5EF4-FFF2-40B4-BE49-F238E27FC236}">
                    <a16:creationId xmlns:a16="http://schemas.microsoft.com/office/drawing/2014/main" id="{1D764450-51C1-4183-8CB2-6F393D3307F4}"/>
                  </a:ext>
                </a:extLst>
              </p:cNvPr>
              <p:cNvSpPr/>
              <p:nvPr/>
            </p:nvSpPr>
            <p:spPr>
              <a:xfrm rot="10800000">
                <a:off x="0" y="4077855"/>
                <a:ext cx="12192000" cy="305628"/>
              </a:xfrm>
              <a:prstGeom prst="rect">
                <a:avLst/>
              </a:prstGeom>
              <a:gradFill>
                <a:gsLst>
                  <a:gs pos="0">
                    <a:srgbClr val="EFEDEE">
                      <a:alpha val="0"/>
                    </a:srgbClr>
                  </a:gs>
                  <a:gs pos="100000">
                    <a:schemeClr val="tx1">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cxnSp>
          <p:nvCxnSpPr>
            <p:cNvPr id="8" name="Straight Connector 10">
              <a:extLst>
                <a:ext uri="{FF2B5EF4-FFF2-40B4-BE49-F238E27FC236}">
                  <a16:creationId xmlns:a16="http://schemas.microsoft.com/office/drawing/2014/main" id="{AE21C19A-E574-48B8-AEF9-1B03453011D6}"/>
                </a:ext>
              </a:extLst>
            </p:cNvPr>
            <p:cNvCxnSpPr>
              <a:cxnSpLocks/>
              <a:endCxn id="41" idx="2"/>
            </p:cNvCxnSpPr>
            <p:nvPr/>
          </p:nvCxnSpPr>
          <p:spPr>
            <a:xfrm flipH="1" flipV="1">
              <a:off x="8724900" y="4237038"/>
              <a:ext cx="0" cy="5421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4">
              <a:extLst>
                <a:ext uri="{FF2B5EF4-FFF2-40B4-BE49-F238E27FC236}">
                  <a16:creationId xmlns:a16="http://schemas.microsoft.com/office/drawing/2014/main" id="{C7DC9DD0-25B7-48C0-AF12-E25117B82D97}"/>
                </a:ext>
              </a:extLst>
            </p:cNvPr>
            <p:cNvCxnSpPr>
              <a:cxnSpLocks/>
              <a:endCxn id="43" idx="2"/>
            </p:cNvCxnSpPr>
            <p:nvPr/>
          </p:nvCxnSpPr>
          <p:spPr>
            <a:xfrm flipH="1" flipV="1">
              <a:off x="5219700" y="4237038"/>
              <a:ext cx="0" cy="5421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8">
              <a:extLst>
                <a:ext uri="{FF2B5EF4-FFF2-40B4-BE49-F238E27FC236}">
                  <a16:creationId xmlns:a16="http://schemas.microsoft.com/office/drawing/2014/main" id="{9A432BE1-9CF7-4CFE-824D-F891D7ECBAE8}"/>
                </a:ext>
              </a:extLst>
            </p:cNvPr>
            <p:cNvCxnSpPr>
              <a:cxnSpLocks/>
            </p:cNvCxnSpPr>
            <p:nvPr/>
          </p:nvCxnSpPr>
          <p:spPr>
            <a:xfrm flipH="1" flipV="1">
              <a:off x="1714500" y="4095194"/>
              <a:ext cx="0" cy="68397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 name="Graphic 9" descr="Chat">
              <a:extLst>
                <a:ext uri="{FF2B5EF4-FFF2-40B4-BE49-F238E27FC236}">
                  <a16:creationId xmlns:a16="http://schemas.microsoft.com/office/drawing/2014/main" id="{26C9D645-CE13-49A0-8D92-BFEFDEAEAB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436398" y="3621073"/>
              <a:ext cx="580203" cy="580203"/>
            </a:xfrm>
            <a:prstGeom prst="rect">
              <a:avLst/>
            </a:prstGeom>
          </p:spPr>
        </p:pic>
        <p:pic>
          <p:nvPicPr>
            <p:cNvPr id="15" name="Graphic 13" descr="Handshake">
              <a:extLst>
                <a:ext uri="{FF2B5EF4-FFF2-40B4-BE49-F238E27FC236}">
                  <a16:creationId xmlns:a16="http://schemas.microsoft.com/office/drawing/2014/main" id="{A66BFBBF-A340-40AD-BCA4-9DC80C96D0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424399" y="3621073"/>
              <a:ext cx="580203" cy="580203"/>
            </a:xfrm>
            <a:prstGeom prst="rect">
              <a:avLst/>
            </a:prstGeom>
          </p:spPr>
        </p:pic>
        <p:pic>
          <p:nvPicPr>
            <p:cNvPr id="18" name="Graphic 22" descr="Fire">
              <a:extLst>
                <a:ext uri="{FF2B5EF4-FFF2-40B4-BE49-F238E27FC236}">
                  <a16:creationId xmlns:a16="http://schemas.microsoft.com/office/drawing/2014/main" id="{04EF192A-1D14-4E03-B090-2D0B6A8BA8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930398" y="3621073"/>
              <a:ext cx="580203" cy="580203"/>
            </a:xfrm>
            <a:prstGeom prst="rect">
              <a:avLst/>
            </a:prstGeom>
          </p:spPr>
        </p:pic>
        <p:grpSp>
          <p:nvGrpSpPr>
            <p:cNvPr id="22" name="Group 52">
              <a:extLst>
                <a:ext uri="{FF2B5EF4-FFF2-40B4-BE49-F238E27FC236}">
                  <a16:creationId xmlns:a16="http://schemas.microsoft.com/office/drawing/2014/main" id="{4421B150-50A5-4A39-A721-E47292DE4622}"/>
                </a:ext>
              </a:extLst>
            </p:cNvPr>
            <p:cNvGrpSpPr/>
            <p:nvPr/>
          </p:nvGrpSpPr>
          <p:grpSpPr>
            <a:xfrm flipH="1">
              <a:off x="7848600" y="4748020"/>
              <a:ext cx="1752600" cy="1505521"/>
              <a:chOff x="139700" y="4738130"/>
              <a:chExt cx="1752600" cy="1505521"/>
            </a:xfrm>
            <a:effectLst>
              <a:outerShdw blurRad="88900" dist="63500" dir="18900000" algn="ctr" rotWithShape="0">
                <a:srgbClr val="000000">
                  <a:alpha val="43137"/>
                </a:srgbClr>
              </a:outerShdw>
            </a:effectLst>
          </p:grpSpPr>
          <p:sp>
            <p:nvSpPr>
              <p:cNvPr id="29" name="Freeform: Shape 53">
                <a:extLst>
                  <a:ext uri="{FF2B5EF4-FFF2-40B4-BE49-F238E27FC236}">
                    <a16:creationId xmlns:a16="http://schemas.microsoft.com/office/drawing/2014/main" id="{47942A7B-EB46-47E8-83D3-9ECBC4604960}"/>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algn="just" rtl="1">
                  <a:spcAft>
                    <a:spcPts val="1200"/>
                  </a:spcAft>
                </a:pPr>
                <a:r>
                  <a:rPr lang="ar-SA" sz="2000" b="1" noProof="1">
                    <a:solidFill>
                      <a:prstClr val="black">
                        <a:lumMod val="65000"/>
                        <a:lumOff val="35000"/>
                      </a:prstClr>
                    </a:solidFill>
                  </a:rPr>
                  <a:t>يسأل أسئلة توضيحية معقولة</a:t>
                </a:r>
                <a:endParaRPr lang="en-US" sz="2000" b="1" noProof="1">
                  <a:solidFill>
                    <a:prstClr val="black">
                      <a:lumMod val="65000"/>
                      <a:lumOff val="35000"/>
                    </a:prstClr>
                  </a:solidFill>
                </a:endParaRPr>
              </a:p>
            </p:txBody>
          </p:sp>
          <p:sp>
            <p:nvSpPr>
              <p:cNvPr id="30" name="Freeform: Shape 54">
                <a:extLst>
                  <a:ext uri="{FF2B5EF4-FFF2-40B4-BE49-F238E27FC236}">
                    <a16:creationId xmlns:a16="http://schemas.microsoft.com/office/drawing/2014/main" id="{81BCB5B6-90DF-447B-9A47-BF2BBCBFD27B}"/>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b="1" cap="all" dirty="0">
                    <a:solidFill>
                      <a:schemeClr val="bg2">
                        <a:lumMod val="25000"/>
                      </a:schemeClr>
                    </a:solidFill>
                  </a:rPr>
                  <a:t>7</a:t>
                </a:r>
                <a:endParaRPr lang="en-US" sz="2800" b="1" cap="all" dirty="0">
                  <a:solidFill>
                    <a:schemeClr val="bg2">
                      <a:lumMod val="25000"/>
                    </a:schemeClr>
                  </a:solidFill>
                </a:endParaRPr>
              </a:p>
            </p:txBody>
          </p:sp>
        </p:grpSp>
        <p:grpSp>
          <p:nvGrpSpPr>
            <p:cNvPr id="23" name="Group 56">
              <a:extLst>
                <a:ext uri="{FF2B5EF4-FFF2-40B4-BE49-F238E27FC236}">
                  <a16:creationId xmlns:a16="http://schemas.microsoft.com/office/drawing/2014/main" id="{71002FEE-C8D4-4F50-9C70-4B128C48A536}"/>
                </a:ext>
              </a:extLst>
            </p:cNvPr>
            <p:cNvGrpSpPr/>
            <p:nvPr/>
          </p:nvGrpSpPr>
          <p:grpSpPr>
            <a:xfrm flipH="1">
              <a:off x="4343400" y="4748020"/>
              <a:ext cx="1752600" cy="1505521"/>
              <a:chOff x="139700" y="4738130"/>
              <a:chExt cx="1752600" cy="1505521"/>
            </a:xfrm>
            <a:effectLst>
              <a:outerShdw blurRad="88900" dist="63500" dir="18900000" algn="ctr" rotWithShape="0">
                <a:srgbClr val="000000">
                  <a:alpha val="43137"/>
                </a:srgbClr>
              </a:outerShdw>
            </a:effectLst>
          </p:grpSpPr>
          <p:sp>
            <p:nvSpPr>
              <p:cNvPr id="27" name="Freeform: Shape 57">
                <a:extLst>
                  <a:ext uri="{FF2B5EF4-FFF2-40B4-BE49-F238E27FC236}">
                    <a16:creationId xmlns:a16="http://schemas.microsoft.com/office/drawing/2014/main" id="{9B2E01B9-6D6B-498F-975B-806FB4FC3791}"/>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algn="just" rtl="1">
                  <a:spcAft>
                    <a:spcPts val="1200"/>
                  </a:spcAft>
                </a:pPr>
                <a:r>
                  <a:rPr lang="ar-SA" sz="1100" b="1" noProof="1">
                    <a:solidFill>
                      <a:prstClr val="black">
                        <a:lumMod val="65000"/>
                        <a:lumOff val="35000"/>
                      </a:prstClr>
                    </a:solidFill>
                  </a:rPr>
                  <a:t> </a:t>
                </a:r>
                <a:r>
                  <a:rPr lang="ar-SA" sz="2000" b="1" noProof="1">
                    <a:solidFill>
                      <a:prstClr val="black">
                        <a:lumMod val="65000"/>
                        <a:lumOff val="35000"/>
                      </a:prstClr>
                    </a:solidFill>
                  </a:rPr>
                  <a:t>يضع فرضيات سليمة</a:t>
                </a:r>
                <a:r>
                  <a:rPr lang="ar-SA" sz="1100" noProof="1">
                    <a:solidFill>
                      <a:prstClr val="black">
                        <a:lumMod val="65000"/>
                        <a:lumOff val="35000"/>
                      </a:prstClr>
                    </a:solidFill>
                  </a:rPr>
                  <a:t>.</a:t>
                </a:r>
                <a:br>
                  <a:rPr lang="ar-SA" sz="1100" noProof="1">
                    <a:solidFill>
                      <a:prstClr val="black">
                        <a:lumMod val="65000"/>
                        <a:lumOff val="35000"/>
                      </a:prstClr>
                    </a:solidFill>
                  </a:rPr>
                </a:br>
                <a:endParaRPr lang="en-US" sz="1100" noProof="1">
                  <a:solidFill>
                    <a:prstClr val="black">
                      <a:lumMod val="65000"/>
                      <a:lumOff val="35000"/>
                    </a:prstClr>
                  </a:solidFill>
                </a:endParaRPr>
              </a:p>
            </p:txBody>
          </p:sp>
          <p:sp>
            <p:nvSpPr>
              <p:cNvPr id="28" name="Freeform: Shape 58">
                <a:extLst>
                  <a:ext uri="{FF2B5EF4-FFF2-40B4-BE49-F238E27FC236}">
                    <a16:creationId xmlns:a16="http://schemas.microsoft.com/office/drawing/2014/main" id="{BD9746C7-E86B-4EAE-AEED-2946EE401BFF}"/>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b="1" cap="all" dirty="0"/>
                  <a:t>8</a:t>
                </a:r>
                <a:endParaRPr lang="en-US" sz="2800" b="1" cap="all" dirty="0"/>
              </a:p>
            </p:txBody>
          </p:sp>
        </p:grpSp>
        <p:grpSp>
          <p:nvGrpSpPr>
            <p:cNvPr id="24" name="Group 59">
              <a:extLst>
                <a:ext uri="{FF2B5EF4-FFF2-40B4-BE49-F238E27FC236}">
                  <a16:creationId xmlns:a16="http://schemas.microsoft.com/office/drawing/2014/main" id="{668CA872-934F-4624-B4A4-80D45792E6B7}"/>
                </a:ext>
              </a:extLst>
            </p:cNvPr>
            <p:cNvGrpSpPr/>
            <p:nvPr/>
          </p:nvGrpSpPr>
          <p:grpSpPr>
            <a:xfrm flipH="1">
              <a:off x="838200" y="4748020"/>
              <a:ext cx="1752600" cy="1505521"/>
              <a:chOff x="139700" y="4738130"/>
              <a:chExt cx="1752600" cy="1505521"/>
            </a:xfrm>
            <a:effectLst>
              <a:outerShdw blurRad="88900" dist="63500" dir="18900000" algn="ctr" rotWithShape="0">
                <a:srgbClr val="000000">
                  <a:alpha val="43137"/>
                </a:srgbClr>
              </a:outerShdw>
            </a:effectLst>
          </p:grpSpPr>
          <p:sp>
            <p:nvSpPr>
              <p:cNvPr id="25" name="Freeform: Shape 60">
                <a:extLst>
                  <a:ext uri="{FF2B5EF4-FFF2-40B4-BE49-F238E27FC236}">
                    <a16:creationId xmlns:a16="http://schemas.microsoft.com/office/drawing/2014/main" id="{E689E68B-44E8-4E8D-BDDB-1D3E3268C37B}"/>
                  </a:ext>
                </a:extLst>
              </p:cNvPr>
              <p:cNvSpPr/>
              <p:nvPr/>
            </p:nvSpPr>
            <p:spPr>
              <a:xfrm>
                <a:off x="139700" y="5140432"/>
                <a:ext cx="1752600" cy="1103219"/>
              </a:xfrm>
              <a:custGeom>
                <a:avLst/>
                <a:gdLst>
                  <a:gd name="connsiteX0" fmla="*/ 0 w 1752600"/>
                  <a:gd name="connsiteY0" fmla="*/ 0 h 1103219"/>
                  <a:gd name="connsiteX1" fmla="*/ 1752600 w 1752600"/>
                  <a:gd name="connsiteY1" fmla="*/ 0 h 1103219"/>
                  <a:gd name="connsiteX2" fmla="*/ 1752600 w 1752600"/>
                  <a:gd name="connsiteY2" fmla="*/ 928488 h 1103219"/>
                  <a:gd name="connsiteX3" fmla="*/ 1577869 w 1752600"/>
                  <a:gd name="connsiteY3" fmla="*/ 1103219 h 1103219"/>
                  <a:gd name="connsiteX4" fmla="*/ 174731 w 1752600"/>
                  <a:gd name="connsiteY4" fmla="*/ 1103219 h 1103219"/>
                  <a:gd name="connsiteX5" fmla="*/ 0 w 1752600"/>
                  <a:gd name="connsiteY5" fmla="*/ 928488 h 110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1103219">
                    <a:moveTo>
                      <a:pt x="0" y="0"/>
                    </a:moveTo>
                    <a:lnTo>
                      <a:pt x="1752600" y="0"/>
                    </a:lnTo>
                    <a:lnTo>
                      <a:pt x="1752600" y="928488"/>
                    </a:lnTo>
                    <a:cubicBezTo>
                      <a:pt x="1752600" y="1024989"/>
                      <a:pt x="1674370" y="1103219"/>
                      <a:pt x="1577869" y="1103219"/>
                    </a:cubicBezTo>
                    <a:lnTo>
                      <a:pt x="174731" y="1103219"/>
                    </a:lnTo>
                    <a:cubicBezTo>
                      <a:pt x="78230" y="1103219"/>
                      <a:pt x="0" y="1024989"/>
                      <a:pt x="0" y="928488"/>
                    </a:cubicBezTo>
                    <a:close/>
                  </a:path>
                </a:pathLst>
              </a:cu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algn="just" rtl="1">
                  <a:spcAft>
                    <a:spcPts val="1200"/>
                  </a:spcAft>
                </a:pPr>
                <a:r>
                  <a:rPr lang="ar-SA" sz="2000" b="1" noProof="1">
                    <a:solidFill>
                      <a:prstClr val="black">
                        <a:lumMod val="65000"/>
                        <a:lumOff val="35000"/>
                      </a:prstClr>
                    </a:solidFill>
                  </a:rPr>
                  <a:t>يشكل الاستنتاجات بحذر</a:t>
                </a:r>
                <a:endParaRPr lang="en-US" sz="2000" b="1" noProof="1">
                  <a:solidFill>
                    <a:prstClr val="black">
                      <a:lumMod val="65000"/>
                      <a:lumOff val="35000"/>
                    </a:prstClr>
                  </a:solidFill>
                </a:endParaRPr>
              </a:p>
            </p:txBody>
          </p:sp>
          <p:sp>
            <p:nvSpPr>
              <p:cNvPr id="26" name="Freeform: Shape 61">
                <a:extLst>
                  <a:ext uri="{FF2B5EF4-FFF2-40B4-BE49-F238E27FC236}">
                    <a16:creationId xmlns:a16="http://schemas.microsoft.com/office/drawing/2014/main" id="{AFE8C404-D139-4829-A5B7-7815406CB969}"/>
                  </a:ext>
                </a:extLst>
              </p:cNvPr>
              <p:cNvSpPr/>
              <p:nvPr/>
            </p:nvSpPr>
            <p:spPr>
              <a:xfrm>
                <a:off x="139700" y="4738130"/>
                <a:ext cx="1752600" cy="402302"/>
              </a:xfrm>
              <a:custGeom>
                <a:avLst/>
                <a:gdLst>
                  <a:gd name="connsiteX0" fmla="*/ 174731 w 1752600"/>
                  <a:gd name="connsiteY0" fmla="*/ 0 h 402302"/>
                  <a:gd name="connsiteX1" fmla="*/ 1577869 w 1752600"/>
                  <a:gd name="connsiteY1" fmla="*/ 0 h 402302"/>
                  <a:gd name="connsiteX2" fmla="*/ 1752600 w 1752600"/>
                  <a:gd name="connsiteY2" fmla="*/ 174731 h 402302"/>
                  <a:gd name="connsiteX3" fmla="*/ 1752600 w 1752600"/>
                  <a:gd name="connsiteY3" fmla="*/ 402302 h 402302"/>
                  <a:gd name="connsiteX4" fmla="*/ 0 w 1752600"/>
                  <a:gd name="connsiteY4" fmla="*/ 402302 h 402302"/>
                  <a:gd name="connsiteX5" fmla="*/ 0 w 1752600"/>
                  <a:gd name="connsiteY5" fmla="*/ 174731 h 402302"/>
                  <a:gd name="connsiteX6" fmla="*/ 174731 w 1752600"/>
                  <a:gd name="connsiteY6" fmla="*/ 0 h 40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600" h="402302">
                    <a:moveTo>
                      <a:pt x="174731" y="0"/>
                    </a:moveTo>
                    <a:lnTo>
                      <a:pt x="1577869" y="0"/>
                    </a:lnTo>
                    <a:cubicBezTo>
                      <a:pt x="1674370" y="0"/>
                      <a:pt x="1752600" y="78230"/>
                      <a:pt x="1752600" y="174731"/>
                    </a:cubicBezTo>
                    <a:lnTo>
                      <a:pt x="1752600" y="402302"/>
                    </a:lnTo>
                    <a:lnTo>
                      <a:pt x="0" y="402302"/>
                    </a:lnTo>
                    <a:lnTo>
                      <a:pt x="0" y="174731"/>
                    </a:lnTo>
                    <a:cubicBezTo>
                      <a:pt x="0" y="78230"/>
                      <a:pt x="78230" y="0"/>
                      <a:pt x="17473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b="1" cap="all" dirty="0">
                    <a:solidFill>
                      <a:schemeClr val="tx1">
                        <a:lumMod val="85000"/>
                        <a:lumOff val="15000"/>
                      </a:schemeClr>
                    </a:solidFill>
                  </a:rPr>
                  <a:t>9</a:t>
                </a:r>
                <a:endParaRPr lang="en-US" sz="2800" b="1" cap="all" dirty="0">
                  <a:solidFill>
                    <a:schemeClr val="tx1">
                      <a:lumMod val="85000"/>
                      <a:lumOff val="15000"/>
                    </a:schemeClr>
                  </a:solidFill>
                </a:endParaRPr>
              </a:p>
            </p:txBody>
          </p:sp>
        </p:grpSp>
      </p:grpSp>
      <p:pic>
        <p:nvPicPr>
          <p:cNvPr id="1026" name="Picture 2">
            <a:extLst>
              <a:ext uri="{FF2B5EF4-FFF2-40B4-BE49-F238E27FC236}">
                <a16:creationId xmlns:a16="http://schemas.microsoft.com/office/drawing/2014/main" id="{1C4146E4-CE7B-4630-A5F7-EB033A2F24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3601" y="200567"/>
            <a:ext cx="1276305" cy="786042"/>
          </a:xfrm>
          <a:prstGeom prst="rect">
            <a:avLst/>
          </a:prstGeom>
          <a:noFill/>
          <a:extLst>
            <a:ext uri="{909E8E84-426E-40DD-AFC4-6F175D3DCCD1}">
              <a14:hiddenFill xmlns:a14="http://schemas.microsoft.com/office/drawing/2010/main">
                <a:solidFill>
                  <a:srgbClr val="FFFFFF"/>
                </a:solidFill>
              </a14:hiddenFill>
            </a:ext>
          </a:extLst>
        </p:spPr>
      </p:pic>
      <p:sp>
        <p:nvSpPr>
          <p:cNvPr id="46" name="مربع نص 45">
            <a:extLst>
              <a:ext uri="{FF2B5EF4-FFF2-40B4-BE49-F238E27FC236}">
                <a16:creationId xmlns:a16="http://schemas.microsoft.com/office/drawing/2014/main" id="{CAE92391-6708-4A97-9836-4A1D2011EAE7}"/>
              </a:ext>
            </a:extLst>
          </p:cNvPr>
          <p:cNvSpPr txBox="1"/>
          <p:nvPr/>
        </p:nvSpPr>
        <p:spPr>
          <a:xfrm>
            <a:off x="3757602" y="604459"/>
            <a:ext cx="2767576" cy="461665"/>
          </a:xfrm>
          <a:prstGeom prst="rect">
            <a:avLst/>
          </a:prstGeom>
          <a:noFill/>
        </p:spPr>
        <p:txBody>
          <a:bodyPr wrap="square" rtlCol="1">
            <a:spAutoFit/>
          </a:bodyPr>
          <a:lstStyle/>
          <a:p>
            <a:r>
              <a:rPr lang="ar-SA" sz="2400" b="1" dirty="0">
                <a:solidFill>
                  <a:srgbClr val="0070C0"/>
                </a:solidFill>
                <a:cs typeface="PT Bold Heading" panose="02010400000000000000" pitchFamily="2" charset="-78"/>
              </a:rPr>
              <a:t>خصائص المفكر الناقد </a:t>
            </a:r>
          </a:p>
        </p:txBody>
      </p:sp>
    </p:spTree>
    <p:extLst>
      <p:ext uri="{BB962C8B-B14F-4D97-AF65-F5344CB8AC3E}">
        <p14:creationId xmlns:p14="http://schemas.microsoft.com/office/powerpoint/2010/main" val="4212511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مهارات التفكير الناقد .. 4 مهارات يجب أن تمتلكها لحل مشكلات حياتك">
            <a:extLst>
              <a:ext uri="{FF2B5EF4-FFF2-40B4-BE49-F238E27FC236}">
                <a16:creationId xmlns:a16="http://schemas.microsoft.com/office/drawing/2014/main" id="{F1BDB99A-ABA0-473E-8E77-92A7B44DF9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29" r="24193"/>
          <a:stretch/>
        </p:blipFill>
        <p:spPr bwMode="auto">
          <a:xfrm>
            <a:off x="7678993" y="344129"/>
            <a:ext cx="1022555"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E265A0E4-3DBC-4EAA-B96C-23DA79BAA48B}"/>
              </a:ext>
            </a:extLst>
          </p:cNvPr>
          <p:cNvSpPr txBox="1"/>
          <p:nvPr/>
        </p:nvSpPr>
        <p:spPr>
          <a:xfrm>
            <a:off x="4008067" y="530943"/>
            <a:ext cx="3326798" cy="523220"/>
          </a:xfrm>
          <a:prstGeom prst="rect">
            <a:avLst/>
          </a:prstGeom>
          <a:noFill/>
        </p:spPr>
        <p:txBody>
          <a:bodyPr wrap="square" rtlCol="1">
            <a:spAutoFit/>
          </a:bodyPr>
          <a:lstStyle/>
          <a:p>
            <a:r>
              <a:rPr lang="ar-SA" sz="2800" b="1" dirty="0">
                <a:solidFill>
                  <a:srgbClr val="0070C0"/>
                </a:solidFill>
                <a:cs typeface="PT Bold Heading" panose="02010400000000000000" pitchFamily="2" charset="-78"/>
              </a:rPr>
              <a:t>مهارات  التفكير الناقد</a:t>
            </a:r>
          </a:p>
        </p:txBody>
      </p:sp>
      <p:grpSp>
        <p:nvGrpSpPr>
          <p:cNvPr id="4" name="مجموعة 3">
            <a:extLst>
              <a:ext uri="{FF2B5EF4-FFF2-40B4-BE49-F238E27FC236}">
                <a16:creationId xmlns:a16="http://schemas.microsoft.com/office/drawing/2014/main" id="{C1104BCE-9D62-412B-9635-894307AA091F}"/>
              </a:ext>
            </a:extLst>
          </p:cNvPr>
          <p:cNvGrpSpPr/>
          <p:nvPr/>
        </p:nvGrpSpPr>
        <p:grpSpPr>
          <a:xfrm flipH="1">
            <a:off x="555408" y="1064911"/>
            <a:ext cx="11056256" cy="5327374"/>
            <a:chOff x="528086" y="1049396"/>
            <a:chExt cx="11056256" cy="5327374"/>
          </a:xfrm>
        </p:grpSpPr>
        <p:grpSp>
          <p:nvGrpSpPr>
            <p:cNvPr id="5" name="Group 94">
              <a:extLst>
                <a:ext uri="{FF2B5EF4-FFF2-40B4-BE49-F238E27FC236}">
                  <a16:creationId xmlns:a16="http://schemas.microsoft.com/office/drawing/2014/main" id="{460A3756-12A7-4836-9B85-163AF087A7D4}"/>
                </a:ext>
              </a:extLst>
            </p:cNvPr>
            <p:cNvGrpSpPr/>
            <p:nvPr/>
          </p:nvGrpSpPr>
          <p:grpSpPr>
            <a:xfrm>
              <a:off x="528086" y="1271992"/>
              <a:ext cx="1783169" cy="1347383"/>
              <a:chOff x="528086" y="1271992"/>
              <a:chExt cx="1783169" cy="1347383"/>
            </a:xfrm>
          </p:grpSpPr>
          <p:sp>
            <p:nvSpPr>
              <p:cNvPr id="65" name="Freeform 45">
                <a:extLst>
                  <a:ext uri="{FF2B5EF4-FFF2-40B4-BE49-F238E27FC236}">
                    <a16:creationId xmlns:a16="http://schemas.microsoft.com/office/drawing/2014/main" id="{5C096DE6-36EE-4D83-8100-24CAF807B3D5}"/>
                  </a:ext>
                </a:extLst>
              </p:cNvPr>
              <p:cNvSpPr>
                <a:spLocks/>
              </p:cNvSpPr>
              <p:nvPr/>
            </p:nvSpPr>
            <p:spPr bwMode="auto">
              <a:xfrm>
                <a:off x="528086" y="1271992"/>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66" name="Freeform 46">
                <a:extLst>
                  <a:ext uri="{FF2B5EF4-FFF2-40B4-BE49-F238E27FC236}">
                    <a16:creationId xmlns:a16="http://schemas.microsoft.com/office/drawing/2014/main" id="{0B20EAC1-65F9-4C49-BF2B-9C2419D6AFEF}"/>
                  </a:ext>
                </a:extLst>
              </p:cNvPr>
              <p:cNvSpPr>
                <a:spLocks/>
              </p:cNvSpPr>
              <p:nvPr/>
            </p:nvSpPr>
            <p:spPr bwMode="auto">
              <a:xfrm>
                <a:off x="581448" y="1667758"/>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67" name="Freeform 47">
                <a:extLst>
                  <a:ext uri="{FF2B5EF4-FFF2-40B4-BE49-F238E27FC236}">
                    <a16:creationId xmlns:a16="http://schemas.microsoft.com/office/drawing/2014/main" id="{2AAA1E23-6257-4668-A5CB-1B466D0423BB}"/>
                  </a:ext>
                </a:extLst>
              </p:cNvPr>
              <p:cNvSpPr>
                <a:spLocks/>
              </p:cNvSpPr>
              <p:nvPr/>
            </p:nvSpPr>
            <p:spPr bwMode="auto">
              <a:xfrm>
                <a:off x="632585" y="1558812"/>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68" name="Freeform 48">
                <a:extLst>
                  <a:ext uri="{FF2B5EF4-FFF2-40B4-BE49-F238E27FC236}">
                    <a16:creationId xmlns:a16="http://schemas.microsoft.com/office/drawing/2014/main" id="{699D8446-D058-4437-BB68-54773611702E}"/>
                  </a:ext>
                </a:extLst>
              </p:cNvPr>
              <p:cNvSpPr>
                <a:spLocks/>
              </p:cNvSpPr>
              <p:nvPr/>
            </p:nvSpPr>
            <p:spPr bwMode="auto">
              <a:xfrm>
                <a:off x="625916" y="1458758"/>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69" name="Freeform 49">
                <a:extLst>
                  <a:ext uri="{FF2B5EF4-FFF2-40B4-BE49-F238E27FC236}">
                    <a16:creationId xmlns:a16="http://schemas.microsoft.com/office/drawing/2014/main" id="{16C55E6E-A842-437C-ACF3-087A7FC33592}"/>
                  </a:ext>
                </a:extLst>
              </p:cNvPr>
              <p:cNvSpPr>
                <a:spLocks/>
              </p:cNvSpPr>
              <p:nvPr/>
            </p:nvSpPr>
            <p:spPr bwMode="auto">
              <a:xfrm>
                <a:off x="577001" y="1389833"/>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just" rtl="1"/>
                <a:endParaRPr lang="en-US" sz="6000" b="1" dirty="0">
                  <a:solidFill>
                    <a:schemeClr val="bg1"/>
                  </a:solidFill>
                  <a:effectLst>
                    <a:outerShdw blurRad="38100" dist="38100" dir="2700000" algn="tl">
                      <a:srgbClr val="000000">
                        <a:alpha val="43137"/>
                      </a:srgbClr>
                    </a:outerShdw>
                  </a:effectLst>
                </a:endParaRPr>
              </a:p>
            </p:txBody>
          </p:sp>
          <p:sp>
            <p:nvSpPr>
              <p:cNvPr id="70" name="Freeform 50">
                <a:extLst>
                  <a:ext uri="{FF2B5EF4-FFF2-40B4-BE49-F238E27FC236}">
                    <a16:creationId xmlns:a16="http://schemas.microsoft.com/office/drawing/2014/main" id="{B3C2EEB5-4598-4E89-87B4-C9A0CB41F653}"/>
                  </a:ext>
                </a:extLst>
              </p:cNvPr>
              <p:cNvSpPr>
                <a:spLocks/>
              </p:cNvSpPr>
              <p:nvPr/>
            </p:nvSpPr>
            <p:spPr bwMode="auto">
              <a:xfrm>
                <a:off x="577001" y="2256960"/>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chemeClr val="tx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grpSp>
        <p:grpSp>
          <p:nvGrpSpPr>
            <p:cNvPr id="6" name="Group 93">
              <a:extLst>
                <a:ext uri="{FF2B5EF4-FFF2-40B4-BE49-F238E27FC236}">
                  <a16:creationId xmlns:a16="http://schemas.microsoft.com/office/drawing/2014/main" id="{B1EAC860-B0CB-4351-89EA-54159F977BFE}"/>
                </a:ext>
              </a:extLst>
            </p:cNvPr>
            <p:cNvGrpSpPr/>
            <p:nvPr/>
          </p:nvGrpSpPr>
          <p:grpSpPr>
            <a:xfrm>
              <a:off x="528086" y="3033234"/>
              <a:ext cx="1783169" cy="1347383"/>
              <a:chOff x="528086" y="3033234"/>
              <a:chExt cx="1783169" cy="1347383"/>
            </a:xfrm>
          </p:grpSpPr>
          <p:sp>
            <p:nvSpPr>
              <p:cNvPr id="59" name="Freeform 45">
                <a:extLst>
                  <a:ext uri="{FF2B5EF4-FFF2-40B4-BE49-F238E27FC236}">
                    <a16:creationId xmlns:a16="http://schemas.microsoft.com/office/drawing/2014/main" id="{29DE5182-D52A-4363-ABB1-935674A0CF95}"/>
                  </a:ext>
                </a:extLst>
              </p:cNvPr>
              <p:cNvSpPr>
                <a:spLocks/>
              </p:cNvSpPr>
              <p:nvPr/>
            </p:nvSpPr>
            <p:spPr bwMode="auto">
              <a:xfrm>
                <a:off x="528086" y="3033234"/>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60" name="Freeform 46">
                <a:extLst>
                  <a:ext uri="{FF2B5EF4-FFF2-40B4-BE49-F238E27FC236}">
                    <a16:creationId xmlns:a16="http://schemas.microsoft.com/office/drawing/2014/main" id="{63B2348F-03E7-408A-AB79-B3D23CF79550}"/>
                  </a:ext>
                </a:extLst>
              </p:cNvPr>
              <p:cNvSpPr>
                <a:spLocks/>
              </p:cNvSpPr>
              <p:nvPr/>
            </p:nvSpPr>
            <p:spPr bwMode="auto">
              <a:xfrm>
                <a:off x="581448" y="3429000"/>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61" name="Freeform 47">
                <a:extLst>
                  <a:ext uri="{FF2B5EF4-FFF2-40B4-BE49-F238E27FC236}">
                    <a16:creationId xmlns:a16="http://schemas.microsoft.com/office/drawing/2014/main" id="{43213A37-B46F-4D9D-B7AA-0516F44533F1}"/>
                  </a:ext>
                </a:extLst>
              </p:cNvPr>
              <p:cNvSpPr>
                <a:spLocks/>
              </p:cNvSpPr>
              <p:nvPr/>
            </p:nvSpPr>
            <p:spPr bwMode="auto">
              <a:xfrm>
                <a:off x="632585" y="3320054"/>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62" name="Freeform 48">
                <a:extLst>
                  <a:ext uri="{FF2B5EF4-FFF2-40B4-BE49-F238E27FC236}">
                    <a16:creationId xmlns:a16="http://schemas.microsoft.com/office/drawing/2014/main" id="{E4772568-B24D-4BA8-9AA6-86B036B5BCA3}"/>
                  </a:ext>
                </a:extLst>
              </p:cNvPr>
              <p:cNvSpPr>
                <a:spLocks/>
              </p:cNvSpPr>
              <p:nvPr/>
            </p:nvSpPr>
            <p:spPr bwMode="auto">
              <a:xfrm>
                <a:off x="625916" y="3220000"/>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63" name="Freeform 49">
                <a:extLst>
                  <a:ext uri="{FF2B5EF4-FFF2-40B4-BE49-F238E27FC236}">
                    <a16:creationId xmlns:a16="http://schemas.microsoft.com/office/drawing/2014/main" id="{3958D729-9756-4058-BCA2-DE9118058313}"/>
                  </a:ext>
                </a:extLst>
              </p:cNvPr>
              <p:cNvSpPr>
                <a:spLocks/>
              </p:cNvSpPr>
              <p:nvPr/>
            </p:nvSpPr>
            <p:spPr bwMode="auto">
              <a:xfrm>
                <a:off x="577001" y="3151075"/>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64" name="Freeform 50">
                <a:extLst>
                  <a:ext uri="{FF2B5EF4-FFF2-40B4-BE49-F238E27FC236}">
                    <a16:creationId xmlns:a16="http://schemas.microsoft.com/office/drawing/2014/main" id="{4D12E762-EDDD-4440-BF37-106470D5E25E}"/>
                  </a:ext>
                </a:extLst>
              </p:cNvPr>
              <p:cNvSpPr>
                <a:spLocks/>
              </p:cNvSpPr>
              <p:nvPr/>
            </p:nvSpPr>
            <p:spPr bwMode="auto">
              <a:xfrm>
                <a:off x="577001" y="4018202"/>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chemeClr val="tx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grpSp>
        <p:grpSp>
          <p:nvGrpSpPr>
            <p:cNvPr id="7" name="Group 92">
              <a:extLst>
                <a:ext uri="{FF2B5EF4-FFF2-40B4-BE49-F238E27FC236}">
                  <a16:creationId xmlns:a16="http://schemas.microsoft.com/office/drawing/2014/main" id="{E6C60EEF-3B38-4C5C-92D7-3B997A480222}"/>
                </a:ext>
              </a:extLst>
            </p:cNvPr>
            <p:cNvGrpSpPr/>
            <p:nvPr/>
          </p:nvGrpSpPr>
          <p:grpSpPr>
            <a:xfrm>
              <a:off x="528086" y="4794475"/>
              <a:ext cx="1783169" cy="1347383"/>
              <a:chOff x="528086" y="4794475"/>
              <a:chExt cx="1783169" cy="1347383"/>
            </a:xfrm>
          </p:grpSpPr>
          <p:sp>
            <p:nvSpPr>
              <p:cNvPr id="53" name="Freeform 45">
                <a:extLst>
                  <a:ext uri="{FF2B5EF4-FFF2-40B4-BE49-F238E27FC236}">
                    <a16:creationId xmlns:a16="http://schemas.microsoft.com/office/drawing/2014/main" id="{8B2D0005-8D61-4863-8F69-9570DB4B9F17}"/>
                  </a:ext>
                </a:extLst>
              </p:cNvPr>
              <p:cNvSpPr>
                <a:spLocks/>
              </p:cNvSpPr>
              <p:nvPr/>
            </p:nvSpPr>
            <p:spPr bwMode="auto">
              <a:xfrm>
                <a:off x="528086" y="4794475"/>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54" name="Freeform 46">
                <a:extLst>
                  <a:ext uri="{FF2B5EF4-FFF2-40B4-BE49-F238E27FC236}">
                    <a16:creationId xmlns:a16="http://schemas.microsoft.com/office/drawing/2014/main" id="{1675616E-DE32-4E47-99E6-E496F9249514}"/>
                  </a:ext>
                </a:extLst>
              </p:cNvPr>
              <p:cNvSpPr>
                <a:spLocks/>
              </p:cNvSpPr>
              <p:nvPr/>
            </p:nvSpPr>
            <p:spPr bwMode="auto">
              <a:xfrm>
                <a:off x="581448" y="5190241"/>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55" name="Freeform 47">
                <a:extLst>
                  <a:ext uri="{FF2B5EF4-FFF2-40B4-BE49-F238E27FC236}">
                    <a16:creationId xmlns:a16="http://schemas.microsoft.com/office/drawing/2014/main" id="{937EF261-EC2E-4169-8994-3A388FDB4018}"/>
                  </a:ext>
                </a:extLst>
              </p:cNvPr>
              <p:cNvSpPr>
                <a:spLocks/>
              </p:cNvSpPr>
              <p:nvPr/>
            </p:nvSpPr>
            <p:spPr bwMode="auto">
              <a:xfrm>
                <a:off x="632585" y="5081295"/>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56" name="Freeform 48">
                <a:extLst>
                  <a:ext uri="{FF2B5EF4-FFF2-40B4-BE49-F238E27FC236}">
                    <a16:creationId xmlns:a16="http://schemas.microsoft.com/office/drawing/2014/main" id="{CE4EEFD5-1E0A-4D81-A94B-8F6FD66F677E}"/>
                  </a:ext>
                </a:extLst>
              </p:cNvPr>
              <p:cNvSpPr>
                <a:spLocks/>
              </p:cNvSpPr>
              <p:nvPr/>
            </p:nvSpPr>
            <p:spPr bwMode="auto">
              <a:xfrm>
                <a:off x="625916" y="4981241"/>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57" name="Freeform 49">
                <a:extLst>
                  <a:ext uri="{FF2B5EF4-FFF2-40B4-BE49-F238E27FC236}">
                    <a16:creationId xmlns:a16="http://schemas.microsoft.com/office/drawing/2014/main" id="{FA38616B-ABD6-459B-B980-19468CD75977}"/>
                  </a:ext>
                </a:extLst>
              </p:cNvPr>
              <p:cNvSpPr>
                <a:spLocks/>
              </p:cNvSpPr>
              <p:nvPr/>
            </p:nvSpPr>
            <p:spPr bwMode="auto">
              <a:xfrm>
                <a:off x="577001" y="4912316"/>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58" name="Freeform 50">
                <a:extLst>
                  <a:ext uri="{FF2B5EF4-FFF2-40B4-BE49-F238E27FC236}">
                    <a16:creationId xmlns:a16="http://schemas.microsoft.com/office/drawing/2014/main" id="{0BBFB834-E0C1-4390-A457-458F01A531E8}"/>
                  </a:ext>
                </a:extLst>
              </p:cNvPr>
              <p:cNvSpPr>
                <a:spLocks/>
              </p:cNvSpPr>
              <p:nvPr/>
            </p:nvSpPr>
            <p:spPr bwMode="auto">
              <a:xfrm>
                <a:off x="577001" y="5779443"/>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chemeClr val="tx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grpSp>
        <p:grpSp>
          <p:nvGrpSpPr>
            <p:cNvPr id="8" name="Group 2">
              <a:extLst>
                <a:ext uri="{FF2B5EF4-FFF2-40B4-BE49-F238E27FC236}">
                  <a16:creationId xmlns:a16="http://schemas.microsoft.com/office/drawing/2014/main" id="{1A64FF15-4E22-4C6A-B12D-022263F6C7EA}"/>
                </a:ext>
              </a:extLst>
            </p:cNvPr>
            <p:cNvGrpSpPr/>
            <p:nvPr/>
          </p:nvGrpSpPr>
          <p:grpSpPr>
            <a:xfrm>
              <a:off x="6489700" y="1271992"/>
              <a:ext cx="1783169" cy="1347383"/>
              <a:chOff x="6489700" y="1271992"/>
              <a:chExt cx="1783169" cy="1347383"/>
            </a:xfrm>
          </p:grpSpPr>
          <p:sp>
            <p:nvSpPr>
              <p:cNvPr id="47" name="Freeform 45">
                <a:extLst>
                  <a:ext uri="{FF2B5EF4-FFF2-40B4-BE49-F238E27FC236}">
                    <a16:creationId xmlns:a16="http://schemas.microsoft.com/office/drawing/2014/main" id="{F456FCF5-CEE1-4393-92EF-43B962DF82CA}"/>
                  </a:ext>
                </a:extLst>
              </p:cNvPr>
              <p:cNvSpPr>
                <a:spLocks/>
              </p:cNvSpPr>
              <p:nvPr/>
            </p:nvSpPr>
            <p:spPr bwMode="auto">
              <a:xfrm>
                <a:off x="6489700" y="1271992"/>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48" name="Freeform 46">
                <a:extLst>
                  <a:ext uri="{FF2B5EF4-FFF2-40B4-BE49-F238E27FC236}">
                    <a16:creationId xmlns:a16="http://schemas.microsoft.com/office/drawing/2014/main" id="{DEFBDA0E-ADA2-42C0-A417-934E798E1AFB}"/>
                  </a:ext>
                </a:extLst>
              </p:cNvPr>
              <p:cNvSpPr>
                <a:spLocks/>
              </p:cNvSpPr>
              <p:nvPr/>
            </p:nvSpPr>
            <p:spPr bwMode="auto">
              <a:xfrm>
                <a:off x="6543062" y="1667758"/>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49" name="Freeform 47">
                <a:extLst>
                  <a:ext uri="{FF2B5EF4-FFF2-40B4-BE49-F238E27FC236}">
                    <a16:creationId xmlns:a16="http://schemas.microsoft.com/office/drawing/2014/main" id="{DB9C5C66-B98D-4DE2-BBDC-AE0C4DAE577A}"/>
                  </a:ext>
                </a:extLst>
              </p:cNvPr>
              <p:cNvSpPr>
                <a:spLocks/>
              </p:cNvSpPr>
              <p:nvPr/>
            </p:nvSpPr>
            <p:spPr bwMode="auto">
              <a:xfrm>
                <a:off x="6594199" y="1558812"/>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50" name="Freeform 48">
                <a:extLst>
                  <a:ext uri="{FF2B5EF4-FFF2-40B4-BE49-F238E27FC236}">
                    <a16:creationId xmlns:a16="http://schemas.microsoft.com/office/drawing/2014/main" id="{DE9D675C-9C3A-4BFA-B698-37B83D76A3B4}"/>
                  </a:ext>
                </a:extLst>
              </p:cNvPr>
              <p:cNvSpPr>
                <a:spLocks/>
              </p:cNvSpPr>
              <p:nvPr/>
            </p:nvSpPr>
            <p:spPr bwMode="auto">
              <a:xfrm>
                <a:off x="6587530" y="1458758"/>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51" name="Freeform 49">
                <a:extLst>
                  <a:ext uri="{FF2B5EF4-FFF2-40B4-BE49-F238E27FC236}">
                    <a16:creationId xmlns:a16="http://schemas.microsoft.com/office/drawing/2014/main" id="{61BDA983-A7A8-41FD-9CE5-C40DED1A6BC2}"/>
                  </a:ext>
                </a:extLst>
              </p:cNvPr>
              <p:cNvSpPr>
                <a:spLocks/>
              </p:cNvSpPr>
              <p:nvPr/>
            </p:nvSpPr>
            <p:spPr bwMode="auto">
              <a:xfrm>
                <a:off x="6538615" y="1389833"/>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52" name="Freeform 50">
                <a:extLst>
                  <a:ext uri="{FF2B5EF4-FFF2-40B4-BE49-F238E27FC236}">
                    <a16:creationId xmlns:a16="http://schemas.microsoft.com/office/drawing/2014/main" id="{B723695B-92D3-45E5-A057-4FF719714CB7}"/>
                  </a:ext>
                </a:extLst>
              </p:cNvPr>
              <p:cNvSpPr>
                <a:spLocks/>
              </p:cNvSpPr>
              <p:nvPr/>
            </p:nvSpPr>
            <p:spPr bwMode="auto">
              <a:xfrm>
                <a:off x="6538615" y="2256960"/>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chemeClr val="tx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grpSp>
        <p:grpSp>
          <p:nvGrpSpPr>
            <p:cNvPr id="9" name="Group 9">
              <a:extLst>
                <a:ext uri="{FF2B5EF4-FFF2-40B4-BE49-F238E27FC236}">
                  <a16:creationId xmlns:a16="http://schemas.microsoft.com/office/drawing/2014/main" id="{FFBBCF1F-5F2D-49E4-81F1-6EFD2F3D1107}"/>
                </a:ext>
              </a:extLst>
            </p:cNvPr>
            <p:cNvGrpSpPr/>
            <p:nvPr/>
          </p:nvGrpSpPr>
          <p:grpSpPr>
            <a:xfrm>
              <a:off x="6489700" y="3033234"/>
              <a:ext cx="1783169" cy="1347383"/>
              <a:chOff x="6489700" y="3033234"/>
              <a:chExt cx="1783169" cy="1347383"/>
            </a:xfrm>
          </p:grpSpPr>
          <p:sp>
            <p:nvSpPr>
              <p:cNvPr id="41" name="Freeform 45">
                <a:extLst>
                  <a:ext uri="{FF2B5EF4-FFF2-40B4-BE49-F238E27FC236}">
                    <a16:creationId xmlns:a16="http://schemas.microsoft.com/office/drawing/2014/main" id="{56241ADF-1F27-48C1-8209-0C388FDE3A6F}"/>
                  </a:ext>
                </a:extLst>
              </p:cNvPr>
              <p:cNvSpPr>
                <a:spLocks/>
              </p:cNvSpPr>
              <p:nvPr/>
            </p:nvSpPr>
            <p:spPr bwMode="auto">
              <a:xfrm>
                <a:off x="6489700" y="3033234"/>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42" name="Freeform 46">
                <a:extLst>
                  <a:ext uri="{FF2B5EF4-FFF2-40B4-BE49-F238E27FC236}">
                    <a16:creationId xmlns:a16="http://schemas.microsoft.com/office/drawing/2014/main" id="{C603C97A-9991-487F-894D-9E76874012E5}"/>
                  </a:ext>
                </a:extLst>
              </p:cNvPr>
              <p:cNvSpPr>
                <a:spLocks/>
              </p:cNvSpPr>
              <p:nvPr/>
            </p:nvSpPr>
            <p:spPr bwMode="auto">
              <a:xfrm>
                <a:off x="6543062" y="3429000"/>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43" name="Freeform 47">
                <a:extLst>
                  <a:ext uri="{FF2B5EF4-FFF2-40B4-BE49-F238E27FC236}">
                    <a16:creationId xmlns:a16="http://schemas.microsoft.com/office/drawing/2014/main" id="{B9FBA9D5-3E2B-4CDD-B8C6-248193435A1D}"/>
                  </a:ext>
                </a:extLst>
              </p:cNvPr>
              <p:cNvSpPr>
                <a:spLocks/>
              </p:cNvSpPr>
              <p:nvPr/>
            </p:nvSpPr>
            <p:spPr bwMode="auto">
              <a:xfrm>
                <a:off x="6594199" y="3320054"/>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44" name="Freeform 48">
                <a:extLst>
                  <a:ext uri="{FF2B5EF4-FFF2-40B4-BE49-F238E27FC236}">
                    <a16:creationId xmlns:a16="http://schemas.microsoft.com/office/drawing/2014/main" id="{A87490D5-050D-4083-93FA-5CDC16A7B3B4}"/>
                  </a:ext>
                </a:extLst>
              </p:cNvPr>
              <p:cNvSpPr>
                <a:spLocks/>
              </p:cNvSpPr>
              <p:nvPr/>
            </p:nvSpPr>
            <p:spPr bwMode="auto">
              <a:xfrm>
                <a:off x="6587530" y="3220000"/>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45" name="Freeform 49">
                <a:extLst>
                  <a:ext uri="{FF2B5EF4-FFF2-40B4-BE49-F238E27FC236}">
                    <a16:creationId xmlns:a16="http://schemas.microsoft.com/office/drawing/2014/main" id="{6C7564F2-CC30-4C3C-AEC8-91D9E9EC0E67}"/>
                  </a:ext>
                </a:extLst>
              </p:cNvPr>
              <p:cNvSpPr>
                <a:spLocks/>
              </p:cNvSpPr>
              <p:nvPr/>
            </p:nvSpPr>
            <p:spPr bwMode="auto">
              <a:xfrm>
                <a:off x="6538615" y="3151075"/>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46" name="Freeform 50">
                <a:extLst>
                  <a:ext uri="{FF2B5EF4-FFF2-40B4-BE49-F238E27FC236}">
                    <a16:creationId xmlns:a16="http://schemas.microsoft.com/office/drawing/2014/main" id="{894F9D01-8B65-429F-B6D6-AD2FD6215055}"/>
                  </a:ext>
                </a:extLst>
              </p:cNvPr>
              <p:cNvSpPr>
                <a:spLocks/>
              </p:cNvSpPr>
              <p:nvPr/>
            </p:nvSpPr>
            <p:spPr bwMode="auto">
              <a:xfrm>
                <a:off x="6538615" y="4018202"/>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chemeClr val="tx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grpSp>
        <p:grpSp>
          <p:nvGrpSpPr>
            <p:cNvPr id="10" name="Group 10">
              <a:extLst>
                <a:ext uri="{FF2B5EF4-FFF2-40B4-BE49-F238E27FC236}">
                  <a16:creationId xmlns:a16="http://schemas.microsoft.com/office/drawing/2014/main" id="{F5613308-E823-49B1-BB21-6C8DFDDED227}"/>
                </a:ext>
              </a:extLst>
            </p:cNvPr>
            <p:cNvGrpSpPr/>
            <p:nvPr/>
          </p:nvGrpSpPr>
          <p:grpSpPr>
            <a:xfrm>
              <a:off x="6489700" y="4794475"/>
              <a:ext cx="1783169" cy="1347383"/>
              <a:chOff x="6489700" y="4794475"/>
              <a:chExt cx="1783169" cy="1347383"/>
            </a:xfrm>
          </p:grpSpPr>
          <p:sp>
            <p:nvSpPr>
              <p:cNvPr id="35" name="Freeform 45">
                <a:extLst>
                  <a:ext uri="{FF2B5EF4-FFF2-40B4-BE49-F238E27FC236}">
                    <a16:creationId xmlns:a16="http://schemas.microsoft.com/office/drawing/2014/main" id="{45CA025F-FCBD-4FB9-9A94-AA586057F860}"/>
                  </a:ext>
                </a:extLst>
              </p:cNvPr>
              <p:cNvSpPr>
                <a:spLocks/>
              </p:cNvSpPr>
              <p:nvPr/>
            </p:nvSpPr>
            <p:spPr bwMode="auto">
              <a:xfrm>
                <a:off x="6489700" y="4794475"/>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algn="just" rtl="1"/>
                <a:endParaRPr lang="en-US"/>
              </a:p>
            </p:txBody>
          </p:sp>
          <p:sp>
            <p:nvSpPr>
              <p:cNvPr id="36" name="Freeform 46">
                <a:extLst>
                  <a:ext uri="{FF2B5EF4-FFF2-40B4-BE49-F238E27FC236}">
                    <a16:creationId xmlns:a16="http://schemas.microsoft.com/office/drawing/2014/main" id="{F798C496-90CE-48DA-8852-E5D9F507F092}"/>
                  </a:ext>
                </a:extLst>
              </p:cNvPr>
              <p:cNvSpPr>
                <a:spLocks/>
              </p:cNvSpPr>
              <p:nvPr/>
            </p:nvSpPr>
            <p:spPr bwMode="auto">
              <a:xfrm>
                <a:off x="6543062" y="5190241"/>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37" name="Freeform 47">
                <a:extLst>
                  <a:ext uri="{FF2B5EF4-FFF2-40B4-BE49-F238E27FC236}">
                    <a16:creationId xmlns:a16="http://schemas.microsoft.com/office/drawing/2014/main" id="{E830E7F9-DDA8-4BE5-BD82-B75EB9BF961E}"/>
                  </a:ext>
                </a:extLst>
              </p:cNvPr>
              <p:cNvSpPr>
                <a:spLocks/>
              </p:cNvSpPr>
              <p:nvPr/>
            </p:nvSpPr>
            <p:spPr bwMode="auto">
              <a:xfrm>
                <a:off x="6594199" y="5081295"/>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38" name="Freeform 48">
                <a:extLst>
                  <a:ext uri="{FF2B5EF4-FFF2-40B4-BE49-F238E27FC236}">
                    <a16:creationId xmlns:a16="http://schemas.microsoft.com/office/drawing/2014/main" id="{7F059FCA-172A-405D-8456-5C5D60D332DB}"/>
                  </a:ext>
                </a:extLst>
              </p:cNvPr>
              <p:cNvSpPr>
                <a:spLocks/>
              </p:cNvSpPr>
              <p:nvPr/>
            </p:nvSpPr>
            <p:spPr bwMode="auto">
              <a:xfrm>
                <a:off x="6587530" y="4981241"/>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39" name="Freeform 49">
                <a:extLst>
                  <a:ext uri="{FF2B5EF4-FFF2-40B4-BE49-F238E27FC236}">
                    <a16:creationId xmlns:a16="http://schemas.microsoft.com/office/drawing/2014/main" id="{3A25DB22-54FD-4356-8E90-16BCD3E589C7}"/>
                  </a:ext>
                </a:extLst>
              </p:cNvPr>
              <p:cNvSpPr>
                <a:spLocks/>
              </p:cNvSpPr>
              <p:nvPr/>
            </p:nvSpPr>
            <p:spPr bwMode="auto">
              <a:xfrm>
                <a:off x="6538615" y="4912316"/>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gn="just" rtl="1"/>
                <a:endParaRPr lang="en-US"/>
              </a:p>
            </p:txBody>
          </p:sp>
          <p:sp>
            <p:nvSpPr>
              <p:cNvPr id="40" name="Freeform 50">
                <a:extLst>
                  <a:ext uri="{FF2B5EF4-FFF2-40B4-BE49-F238E27FC236}">
                    <a16:creationId xmlns:a16="http://schemas.microsoft.com/office/drawing/2014/main" id="{27CAAA24-6616-4D00-AD5D-8B527C34592A}"/>
                  </a:ext>
                </a:extLst>
              </p:cNvPr>
              <p:cNvSpPr>
                <a:spLocks/>
              </p:cNvSpPr>
              <p:nvPr/>
            </p:nvSpPr>
            <p:spPr bwMode="auto">
              <a:xfrm>
                <a:off x="6538615" y="5779443"/>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chemeClr val="tx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grpSp>
        <p:grpSp>
          <p:nvGrpSpPr>
            <p:cNvPr id="11" name="Group 66">
              <a:extLst>
                <a:ext uri="{FF2B5EF4-FFF2-40B4-BE49-F238E27FC236}">
                  <a16:creationId xmlns:a16="http://schemas.microsoft.com/office/drawing/2014/main" id="{1458FFB2-65F0-42AE-AF93-885859CF1A4E}"/>
                </a:ext>
              </a:extLst>
            </p:cNvPr>
            <p:cNvGrpSpPr/>
            <p:nvPr/>
          </p:nvGrpSpPr>
          <p:grpSpPr>
            <a:xfrm>
              <a:off x="2594503" y="1270178"/>
              <a:ext cx="2929293" cy="1597929"/>
              <a:chOff x="2541672" y="1261254"/>
              <a:chExt cx="2929293" cy="1597929"/>
            </a:xfrm>
          </p:grpSpPr>
          <p:sp>
            <p:nvSpPr>
              <p:cNvPr id="33" name="TextBox 64">
                <a:extLst>
                  <a:ext uri="{FF2B5EF4-FFF2-40B4-BE49-F238E27FC236}">
                    <a16:creationId xmlns:a16="http://schemas.microsoft.com/office/drawing/2014/main" id="{5D4D5274-437C-4F0E-BF98-41880AB18723}"/>
                  </a:ext>
                </a:extLst>
              </p:cNvPr>
              <p:cNvSpPr txBox="1"/>
              <p:nvPr/>
            </p:nvSpPr>
            <p:spPr>
              <a:xfrm>
                <a:off x="2541672" y="1261254"/>
                <a:ext cx="2926080" cy="523220"/>
              </a:xfrm>
              <a:prstGeom prst="rect">
                <a:avLst/>
              </a:prstGeom>
              <a:noFill/>
            </p:spPr>
            <p:txBody>
              <a:bodyPr wrap="square" lIns="0" rIns="0" rtlCol="0" anchor="b">
                <a:spAutoFit/>
              </a:bodyPr>
              <a:lstStyle/>
              <a:p>
                <a:pPr algn="just" rtl="1"/>
                <a:r>
                  <a:rPr lang="ar-SA" sz="2800" b="1" cap="all" dirty="0">
                    <a:solidFill>
                      <a:schemeClr val="accent1"/>
                    </a:solidFill>
                  </a:rPr>
                  <a:t>التفسير</a:t>
                </a:r>
                <a:endParaRPr lang="en-US" sz="2800" b="1" cap="all" dirty="0">
                  <a:solidFill>
                    <a:schemeClr val="accent1"/>
                  </a:solidFill>
                </a:endParaRPr>
              </a:p>
            </p:txBody>
          </p:sp>
          <p:sp>
            <p:nvSpPr>
              <p:cNvPr id="34" name="TextBox 65">
                <a:extLst>
                  <a:ext uri="{FF2B5EF4-FFF2-40B4-BE49-F238E27FC236}">
                    <a16:creationId xmlns:a16="http://schemas.microsoft.com/office/drawing/2014/main" id="{D824170C-3345-424C-9DFA-1BD9A1A9F121}"/>
                  </a:ext>
                </a:extLst>
              </p:cNvPr>
              <p:cNvSpPr txBox="1"/>
              <p:nvPr/>
            </p:nvSpPr>
            <p:spPr>
              <a:xfrm>
                <a:off x="2541672" y="1781965"/>
                <a:ext cx="2929293" cy="1077218"/>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هو مهارة توضيح طبيعة المشكلة، وتحليلها بطريقة مبسطة حتى يسهل فهمها سواءً من قبل الشخص المرتبط فيها مباشرةً، أو الأشخاص الآخرين الذين يساهمون في حلها.</a:t>
                </a:r>
              </a:p>
            </p:txBody>
          </p:sp>
        </p:grpSp>
        <p:grpSp>
          <p:nvGrpSpPr>
            <p:cNvPr id="12" name="Group 67">
              <a:extLst>
                <a:ext uri="{FF2B5EF4-FFF2-40B4-BE49-F238E27FC236}">
                  <a16:creationId xmlns:a16="http://schemas.microsoft.com/office/drawing/2014/main" id="{2C95454D-FE13-440A-84BB-F9617778E835}"/>
                </a:ext>
              </a:extLst>
            </p:cNvPr>
            <p:cNvGrpSpPr/>
            <p:nvPr/>
          </p:nvGrpSpPr>
          <p:grpSpPr>
            <a:xfrm>
              <a:off x="2594503" y="3030163"/>
              <a:ext cx="2929293" cy="1597929"/>
              <a:chOff x="2541672" y="1261254"/>
              <a:chExt cx="2929293" cy="1597929"/>
            </a:xfrm>
          </p:grpSpPr>
          <p:sp>
            <p:nvSpPr>
              <p:cNvPr id="31" name="TextBox 68">
                <a:extLst>
                  <a:ext uri="{FF2B5EF4-FFF2-40B4-BE49-F238E27FC236}">
                    <a16:creationId xmlns:a16="http://schemas.microsoft.com/office/drawing/2014/main" id="{34364DD7-7FDD-4799-A5AE-4B9A42F59D3D}"/>
                  </a:ext>
                </a:extLst>
              </p:cNvPr>
              <p:cNvSpPr txBox="1"/>
              <p:nvPr/>
            </p:nvSpPr>
            <p:spPr>
              <a:xfrm>
                <a:off x="2541672" y="1261254"/>
                <a:ext cx="2926080" cy="523220"/>
              </a:xfrm>
              <a:prstGeom prst="rect">
                <a:avLst/>
              </a:prstGeom>
              <a:noFill/>
            </p:spPr>
            <p:txBody>
              <a:bodyPr wrap="square" lIns="0" rIns="0" rtlCol="0" anchor="b">
                <a:spAutoFit/>
              </a:bodyPr>
              <a:lstStyle/>
              <a:p>
                <a:pPr algn="just" rtl="1"/>
                <a:r>
                  <a:rPr lang="ar-SA" sz="2800" b="1" cap="all" dirty="0">
                    <a:solidFill>
                      <a:schemeClr val="accent2"/>
                    </a:solidFill>
                  </a:rPr>
                  <a:t>التحليل</a:t>
                </a:r>
                <a:endParaRPr lang="en-US" sz="2800" b="1" cap="all" dirty="0">
                  <a:solidFill>
                    <a:schemeClr val="accent2"/>
                  </a:solidFill>
                </a:endParaRPr>
              </a:p>
            </p:txBody>
          </p:sp>
          <p:sp>
            <p:nvSpPr>
              <p:cNvPr id="32" name="TextBox 69">
                <a:extLst>
                  <a:ext uri="{FF2B5EF4-FFF2-40B4-BE49-F238E27FC236}">
                    <a16:creationId xmlns:a16="http://schemas.microsoft.com/office/drawing/2014/main" id="{4741B4CB-89D2-4E54-89F9-A99238D89FF3}"/>
                  </a:ext>
                </a:extLst>
              </p:cNvPr>
              <p:cNvSpPr txBox="1"/>
              <p:nvPr/>
            </p:nvSpPr>
            <p:spPr>
              <a:xfrm>
                <a:off x="2541672" y="1781965"/>
                <a:ext cx="2929293" cy="1077218"/>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يشير إلى تحديد العلاقات الاستقرائية والاستنتاجية بين العبارات والأسئلة والمفاهيم وتشمل على مهارات متعددة مثل: فحص الآراء واكتشاف الحجج، وتحليلها..</a:t>
                </a:r>
                <a:endParaRPr lang="en-US" sz="1600" b="1" dirty="0">
                  <a:solidFill>
                    <a:schemeClr val="tx1">
                      <a:lumMod val="65000"/>
                      <a:lumOff val="35000"/>
                    </a:schemeClr>
                  </a:solidFill>
                </a:endParaRPr>
              </a:p>
            </p:txBody>
          </p:sp>
        </p:grpSp>
        <p:grpSp>
          <p:nvGrpSpPr>
            <p:cNvPr id="13" name="Group 70">
              <a:extLst>
                <a:ext uri="{FF2B5EF4-FFF2-40B4-BE49-F238E27FC236}">
                  <a16:creationId xmlns:a16="http://schemas.microsoft.com/office/drawing/2014/main" id="{A537D9D8-895A-48AA-9E4F-276D972858D5}"/>
                </a:ext>
              </a:extLst>
            </p:cNvPr>
            <p:cNvGrpSpPr/>
            <p:nvPr/>
          </p:nvGrpSpPr>
          <p:grpSpPr>
            <a:xfrm>
              <a:off x="2591290" y="4790149"/>
              <a:ext cx="2959271" cy="1586621"/>
              <a:chOff x="2541672" y="1261254"/>
              <a:chExt cx="2959271" cy="1586621"/>
            </a:xfrm>
          </p:grpSpPr>
          <p:sp>
            <p:nvSpPr>
              <p:cNvPr id="29" name="TextBox 71">
                <a:extLst>
                  <a:ext uri="{FF2B5EF4-FFF2-40B4-BE49-F238E27FC236}">
                    <a16:creationId xmlns:a16="http://schemas.microsoft.com/office/drawing/2014/main" id="{E5A881D7-9DB8-4D0E-9F38-C28AAFC54CCC}"/>
                  </a:ext>
                </a:extLst>
              </p:cNvPr>
              <p:cNvSpPr txBox="1"/>
              <p:nvPr/>
            </p:nvSpPr>
            <p:spPr>
              <a:xfrm>
                <a:off x="2541672" y="1261254"/>
                <a:ext cx="2926080" cy="523220"/>
              </a:xfrm>
              <a:prstGeom prst="rect">
                <a:avLst/>
              </a:prstGeom>
              <a:noFill/>
            </p:spPr>
            <p:txBody>
              <a:bodyPr wrap="square" lIns="0" rIns="0" rtlCol="0" anchor="b">
                <a:spAutoFit/>
              </a:bodyPr>
              <a:lstStyle/>
              <a:p>
                <a:pPr algn="just" rtl="1"/>
                <a:r>
                  <a:rPr lang="ar-SA" sz="2800" b="1" cap="all" dirty="0">
                    <a:solidFill>
                      <a:schemeClr val="accent6">
                        <a:lumMod val="75000"/>
                      </a:schemeClr>
                    </a:solidFill>
                  </a:rPr>
                  <a:t>التقويم</a:t>
                </a:r>
                <a:endParaRPr lang="en-US" sz="2800" b="1" cap="all" dirty="0">
                  <a:solidFill>
                    <a:schemeClr val="accent6">
                      <a:lumMod val="75000"/>
                    </a:schemeClr>
                  </a:solidFill>
                </a:endParaRPr>
              </a:p>
            </p:txBody>
          </p:sp>
          <p:sp>
            <p:nvSpPr>
              <p:cNvPr id="30" name="TextBox 72">
                <a:extLst>
                  <a:ext uri="{FF2B5EF4-FFF2-40B4-BE49-F238E27FC236}">
                    <a16:creationId xmlns:a16="http://schemas.microsoft.com/office/drawing/2014/main" id="{B0867E4D-7471-4857-879D-CA1607597EAC}"/>
                  </a:ext>
                </a:extLst>
              </p:cNvPr>
              <p:cNvSpPr txBox="1"/>
              <p:nvPr/>
            </p:nvSpPr>
            <p:spPr>
              <a:xfrm>
                <a:off x="2571650" y="1770657"/>
                <a:ext cx="2929293" cy="1077218"/>
              </a:xfrm>
              <a:prstGeom prst="rect">
                <a:avLst/>
              </a:prstGeom>
              <a:noFill/>
            </p:spPr>
            <p:txBody>
              <a:bodyPr wrap="square" lIns="0" rIns="0" rtlCol="0" anchor="t">
                <a:spAutoFit/>
              </a:bodyPr>
              <a:lstStyle/>
              <a:p>
                <a:pPr algn="just"/>
                <a:r>
                  <a:rPr lang="ar-SA" sz="1600" b="1" dirty="0">
                    <a:solidFill>
                      <a:schemeClr val="tx1">
                        <a:lumMod val="65000"/>
                        <a:lumOff val="35000"/>
                      </a:schemeClr>
                    </a:solidFill>
                  </a:rPr>
                  <a:t>هو التأكّد من مدى نجاح التفكير الناقد من الوصول إلى الحل النهائي، والوحيد للمشكلة، أو المسألة المعقدة، ومع الحرص على متابعة طريقة تطبيقه</a:t>
                </a:r>
                <a:r>
                  <a:rPr lang="ar-SA" sz="1200" dirty="0">
                    <a:solidFill>
                      <a:schemeClr val="tx1">
                        <a:lumMod val="65000"/>
                        <a:lumOff val="35000"/>
                      </a:schemeClr>
                    </a:solidFill>
                  </a:rPr>
                  <a:t>.</a:t>
                </a:r>
              </a:p>
            </p:txBody>
          </p:sp>
        </p:grpSp>
        <p:grpSp>
          <p:nvGrpSpPr>
            <p:cNvPr id="14" name="Group 75">
              <a:extLst>
                <a:ext uri="{FF2B5EF4-FFF2-40B4-BE49-F238E27FC236}">
                  <a16:creationId xmlns:a16="http://schemas.microsoft.com/office/drawing/2014/main" id="{61D78B8E-396C-4D13-985D-AE91805843CE}"/>
                </a:ext>
              </a:extLst>
            </p:cNvPr>
            <p:cNvGrpSpPr/>
            <p:nvPr/>
          </p:nvGrpSpPr>
          <p:grpSpPr>
            <a:xfrm>
              <a:off x="8598717" y="1049396"/>
              <a:ext cx="2985625" cy="1835822"/>
              <a:chOff x="2510267" y="1040472"/>
              <a:chExt cx="2985625" cy="1835822"/>
            </a:xfrm>
          </p:grpSpPr>
          <p:sp>
            <p:nvSpPr>
              <p:cNvPr id="27" name="TextBox 82">
                <a:extLst>
                  <a:ext uri="{FF2B5EF4-FFF2-40B4-BE49-F238E27FC236}">
                    <a16:creationId xmlns:a16="http://schemas.microsoft.com/office/drawing/2014/main" id="{AC95AD1A-E83B-488F-A913-EA347041E326}"/>
                  </a:ext>
                </a:extLst>
              </p:cNvPr>
              <p:cNvSpPr txBox="1"/>
              <p:nvPr/>
            </p:nvSpPr>
            <p:spPr>
              <a:xfrm>
                <a:off x="2569812" y="1040472"/>
                <a:ext cx="2926080" cy="523220"/>
              </a:xfrm>
              <a:prstGeom prst="rect">
                <a:avLst/>
              </a:prstGeom>
              <a:noFill/>
            </p:spPr>
            <p:txBody>
              <a:bodyPr wrap="square" lIns="0" rIns="0" rtlCol="0" anchor="b">
                <a:spAutoFit/>
              </a:bodyPr>
              <a:lstStyle/>
              <a:p>
                <a:pPr algn="just" rtl="1"/>
                <a:r>
                  <a:rPr lang="ar-SA" sz="2800" b="1" cap="all" dirty="0">
                    <a:solidFill>
                      <a:schemeClr val="accent4">
                        <a:lumMod val="75000"/>
                      </a:schemeClr>
                    </a:solidFill>
                  </a:rPr>
                  <a:t>الاستدلال</a:t>
                </a:r>
                <a:endParaRPr lang="en-US" sz="2800" b="1" cap="all" dirty="0">
                  <a:solidFill>
                    <a:schemeClr val="accent4">
                      <a:lumMod val="75000"/>
                    </a:schemeClr>
                  </a:solidFill>
                </a:endParaRPr>
              </a:p>
            </p:txBody>
          </p:sp>
          <p:sp>
            <p:nvSpPr>
              <p:cNvPr id="28" name="TextBox 83">
                <a:extLst>
                  <a:ext uri="{FF2B5EF4-FFF2-40B4-BE49-F238E27FC236}">
                    <a16:creationId xmlns:a16="http://schemas.microsoft.com/office/drawing/2014/main" id="{3B38CB87-1298-4A82-9E5A-FE6BB6E3983F}"/>
                  </a:ext>
                </a:extLst>
              </p:cNvPr>
              <p:cNvSpPr txBox="1"/>
              <p:nvPr/>
            </p:nvSpPr>
            <p:spPr>
              <a:xfrm>
                <a:off x="2510267" y="1552855"/>
                <a:ext cx="2929293" cy="1323439"/>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هي مهارة البحث عن كافة الدلائل التي تساعد على ربط مكونات المشكلة مع بعضها البعض، وقد تكون هذه الدلائل حقيقة كالأوراق، والوثائق، أو رقمية كالمستندات المحفوظة في جهاز الحاسوب</a:t>
                </a:r>
              </a:p>
            </p:txBody>
          </p:sp>
        </p:grpSp>
        <p:grpSp>
          <p:nvGrpSpPr>
            <p:cNvPr id="15" name="Group 76">
              <a:extLst>
                <a:ext uri="{FF2B5EF4-FFF2-40B4-BE49-F238E27FC236}">
                  <a16:creationId xmlns:a16="http://schemas.microsoft.com/office/drawing/2014/main" id="{1339E646-ABB5-4F06-9A57-7293A20D957F}"/>
                </a:ext>
              </a:extLst>
            </p:cNvPr>
            <p:cNvGrpSpPr/>
            <p:nvPr/>
          </p:nvGrpSpPr>
          <p:grpSpPr>
            <a:xfrm>
              <a:off x="8630122" y="3030163"/>
              <a:ext cx="2926080" cy="1844150"/>
              <a:chOff x="2541672" y="1261254"/>
              <a:chExt cx="2926080" cy="1844150"/>
            </a:xfrm>
          </p:grpSpPr>
          <p:sp>
            <p:nvSpPr>
              <p:cNvPr id="25" name="TextBox 80">
                <a:extLst>
                  <a:ext uri="{FF2B5EF4-FFF2-40B4-BE49-F238E27FC236}">
                    <a16:creationId xmlns:a16="http://schemas.microsoft.com/office/drawing/2014/main" id="{04DD8898-1033-405C-8997-35347AAA76AC}"/>
                  </a:ext>
                </a:extLst>
              </p:cNvPr>
              <p:cNvSpPr txBox="1"/>
              <p:nvPr/>
            </p:nvSpPr>
            <p:spPr>
              <a:xfrm>
                <a:off x="2541672" y="1261254"/>
                <a:ext cx="2926080" cy="523220"/>
              </a:xfrm>
              <a:prstGeom prst="rect">
                <a:avLst/>
              </a:prstGeom>
              <a:noFill/>
            </p:spPr>
            <p:txBody>
              <a:bodyPr wrap="square" lIns="0" rIns="0" rtlCol="0" anchor="b">
                <a:spAutoFit/>
              </a:bodyPr>
              <a:lstStyle/>
              <a:p>
                <a:pPr algn="just" rtl="1"/>
                <a:r>
                  <a:rPr lang="ar-SA" sz="2800" b="1" cap="all" dirty="0">
                    <a:solidFill>
                      <a:schemeClr val="accent5"/>
                    </a:solidFill>
                  </a:rPr>
                  <a:t>التوضيح</a:t>
                </a:r>
                <a:endParaRPr lang="en-US" sz="2800" b="1" cap="all" dirty="0">
                  <a:solidFill>
                    <a:schemeClr val="accent5"/>
                  </a:solidFill>
                </a:endParaRPr>
              </a:p>
            </p:txBody>
          </p:sp>
          <p:sp>
            <p:nvSpPr>
              <p:cNvPr id="26" name="TextBox 81">
                <a:extLst>
                  <a:ext uri="{FF2B5EF4-FFF2-40B4-BE49-F238E27FC236}">
                    <a16:creationId xmlns:a16="http://schemas.microsoft.com/office/drawing/2014/main" id="{AD78FC56-F246-4AEE-910D-C4A3AC4B3A9D}"/>
                  </a:ext>
                </a:extLst>
              </p:cNvPr>
              <p:cNvSpPr txBox="1"/>
              <p:nvPr/>
            </p:nvSpPr>
            <p:spPr>
              <a:xfrm>
                <a:off x="2541673" y="1781965"/>
                <a:ext cx="2919693" cy="1323439"/>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 القدرة على إظهار نتائج التفكير وتبريرها في ضوء الأدلة والمفاهيم، والقياس، والسياق والحجج المقنعة، وتشمل المهارات الفرعية الآتية: تقديم النتائج، تبرير الإجراءات، عرض الحجج..</a:t>
                </a:r>
                <a:endParaRPr lang="en-US" sz="1600" b="1" dirty="0">
                  <a:solidFill>
                    <a:schemeClr val="tx1">
                      <a:lumMod val="65000"/>
                      <a:lumOff val="35000"/>
                    </a:schemeClr>
                  </a:solidFill>
                </a:endParaRPr>
              </a:p>
            </p:txBody>
          </p:sp>
        </p:grpSp>
        <p:grpSp>
          <p:nvGrpSpPr>
            <p:cNvPr id="16" name="Group 77">
              <a:extLst>
                <a:ext uri="{FF2B5EF4-FFF2-40B4-BE49-F238E27FC236}">
                  <a16:creationId xmlns:a16="http://schemas.microsoft.com/office/drawing/2014/main" id="{51E93F3A-6555-4620-9D79-DDB5962CED20}"/>
                </a:ext>
              </a:extLst>
            </p:cNvPr>
            <p:cNvGrpSpPr/>
            <p:nvPr/>
          </p:nvGrpSpPr>
          <p:grpSpPr>
            <a:xfrm>
              <a:off x="8582883" y="4957297"/>
              <a:ext cx="2973319" cy="1351705"/>
              <a:chOff x="2497646" y="1428402"/>
              <a:chExt cx="2973319" cy="1351705"/>
            </a:xfrm>
          </p:grpSpPr>
          <p:sp>
            <p:nvSpPr>
              <p:cNvPr id="23" name="TextBox 78">
                <a:extLst>
                  <a:ext uri="{FF2B5EF4-FFF2-40B4-BE49-F238E27FC236}">
                    <a16:creationId xmlns:a16="http://schemas.microsoft.com/office/drawing/2014/main" id="{7600BC8B-DC95-4624-82FD-E202AE47376E}"/>
                  </a:ext>
                </a:extLst>
              </p:cNvPr>
              <p:cNvSpPr txBox="1"/>
              <p:nvPr/>
            </p:nvSpPr>
            <p:spPr>
              <a:xfrm>
                <a:off x="2497646" y="1428402"/>
                <a:ext cx="2970107" cy="523220"/>
              </a:xfrm>
              <a:prstGeom prst="rect">
                <a:avLst/>
              </a:prstGeom>
              <a:noFill/>
            </p:spPr>
            <p:txBody>
              <a:bodyPr wrap="square" lIns="0" rIns="0" rtlCol="0" anchor="b">
                <a:spAutoFit/>
              </a:bodyPr>
              <a:lstStyle/>
              <a:p>
                <a:pPr algn="just" rtl="1"/>
                <a:r>
                  <a:rPr lang="ar-SA" sz="2800" b="1" cap="all" dirty="0">
                    <a:solidFill>
                      <a:schemeClr val="bg2">
                        <a:lumMod val="50000"/>
                      </a:schemeClr>
                    </a:solidFill>
                  </a:rPr>
                  <a:t>التنظيم الذاتي</a:t>
                </a:r>
                <a:endParaRPr lang="en-US" sz="2800" b="1" cap="all" dirty="0">
                  <a:solidFill>
                    <a:schemeClr val="bg2">
                      <a:lumMod val="50000"/>
                    </a:schemeClr>
                  </a:solidFill>
                </a:endParaRPr>
              </a:p>
            </p:txBody>
          </p:sp>
          <p:sp>
            <p:nvSpPr>
              <p:cNvPr id="24" name="TextBox 79">
                <a:extLst>
                  <a:ext uri="{FF2B5EF4-FFF2-40B4-BE49-F238E27FC236}">
                    <a16:creationId xmlns:a16="http://schemas.microsoft.com/office/drawing/2014/main" id="{85E094BC-6A59-4FB4-AB88-1343CD83F46D}"/>
                  </a:ext>
                </a:extLst>
              </p:cNvPr>
              <p:cNvSpPr txBox="1"/>
              <p:nvPr/>
            </p:nvSpPr>
            <p:spPr>
              <a:xfrm>
                <a:off x="2541672" y="1949110"/>
                <a:ext cx="2929293" cy="830997"/>
              </a:xfrm>
              <a:prstGeom prst="rect">
                <a:avLst/>
              </a:prstGeom>
              <a:noFill/>
            </p:spPr>
            <p:txBody>
              <a:bodyPr wrap="square" lIns="0" rIns="0" rtlCol="0" anchor="t">
                <a:spAutoFit/>
              </a:bodyPr>
              <a:lstStyle/>
              <a:p>
                <a:pPr algn="just" rtl="1"/>
                <a:r>
                  <a:rPr lang="ar-SA" sz="1600" b="1" dirty="0">
                    <a:solidFill>
                      <a:schemeClr val="tx1">
                        <a:lumMod val="65000"/>
                        <a:lumOff val="35000"/>
                      </a:schemeClr>
                    </a:solidFill>
                  </a:rPr>
                  <a:t> قدرة الفرد على التساؤل، والتأكد من المصداقية، وتنظيم الأفكار والنتائج، ولها مهارتان هما: اختبار الذات وتنظيم الذات..</a:t>
                </a:r>
                <a:endParaRPr lang="en-US" sz="1600" b="1" dirty="0">
                  <a:solidFill>
                    <a:schemeClr val="tx1">
                      <a:lumMod val="65000"/>
                      <a:lumOff val="35000"/>
                    </a:schemeClr>
                  </a:solidFill>
                </a:endParaRPr>
              </a:p>
            </p:txBody>
          </p:sp>
        </p:grpSp>
        <p:sp>
          <p:nvSpPr>
            <p:cNvPr id="17" name="Rectangle 89">
              <a:extLst>
                <a:ext uri="{FF2B5EF4-FFF2-40B4-BE49-F238E27FC236}">
                  <a16:creationId xmlns:a16="http://schemas.microsoft.com/office/drawing/2014/main" id="{0551E89C-B223-456D-B73F-886F56911030}"/>
                </a:ext>
              </a:extLst>
            </p:cNvPr>
            <p:cNvSpPr/>
            <p:nvPr/>
          </p:nvSpPr>
          <p:spPr>
            <a:xfrm>
              <a:off x="887014" y="1511379"/>
              <a:ext cx="1043876" cy="1107996"/>
            </a:xfrm>
            <a:prstGeom prst="rect">
              <a:avLst/>
            </a:prstGeom>
          </p:spPr>
          <p:txBody>
            <a:bodyPr wrap="none" anchor="b">
              <a:spAutoFit/>
            </a:bodyPr>
            <a:lstStyle/>
            <a:p>
              <a:pPr lvl="0" algn="just" rtl="1"/>
              <a:r>
                <a:rPr lang="en-US" sz="6600" b="1" dirty="0">
                  <a:solidFill>
                    <a:prstClr val="white"/>
                  </a:solidFill>
                  <a:effectLst>
                    <a:outerShdw blurRad="38100" dist="38100" dir="2700000" algn="tl">
                      <a:srgbClr val="000000">
                        <a:alpha val="43137"/>
                      </a:srgbClr>
                    </a:outerShdw>
                  </a:effectLst>
                </a:rPr>
                <a:t>01</a:t>
              </a:r>
            </a:p>
          </p:txBody>
        </p:sp>
        <p:sp>
          <p:nvSpPr>
            <p:cNvPr id="18" name="Rectangle 90">
              <a:extLst>
                <a:ext uri="{FF2B5EF4-FFF2-40B4-BE49-F238E27FC236}">
                  <a16:creationId xmlns:a16="http://schemas.microsoft.com/office/drawing/2014/main" id="{433A1261-A608-4181-8E5A-BA51E96F0CA7}"/>
                </a:ext>
              </a:extLst>
            </p:cNvPr>
            <p:cNvSpPr/>
            <p:nvPr/>
          </p:nvSpPr>
          <p:spPr>
            <a:xfrm>
              <a:off x="887014" y="3272621"/>
              <a:ext cx="1043876" cy="1107996"/>
            </a:xfrm>
            <a:prstGeom prst="rect">
              <a:avLst/>
            </a:prstGeom>
          </p:spPr>
          <p:txBody>
            <a:bodyPr wrap="none" anchor="b">
              <a:spAutoFit/>
            </a:bodyPr>
            <a:lstStyle/>
            <a:p>
              <a:pPr lvl="0" algn="just" rtl="1"/>
              <a:r>
                <a:rPr lang="en-US" sz="6600" b="1" dirty="0">
                  <a:solidFill>
                    <a:prstClr val="white"/>
                  </a:solidFill>
                  <a:effectLst>
                    <a:outerShdw blurRad="38100" dist="38100" dir="2700000" algn="tl">
                      <a:srgbClr val="000000">
                        <a:alpha val="43137"/>
                      </a:srgbClr>
                    </a:outerShdw>
                  </a:effectLst>
                </a:rPr>
                <a:t>02</a:t>
              </a:r>
            </a:p>
          </p:txBody>
        </p:sp>
        <p:sp>
          <p:nvSpPr>
            <p:cNvPr id="19" name="Rectangle 91">
              <a:extLst>
                <a:ext uri="{FF2B5EF4-FFF2-40B4-BE49-F238E27FC236}">
                  <a16:creationId xmlns:a16="http://schemas.microsoft.com/office/drawing/2014/main" id="{A0971A56-5A7F-40EF-9ACF-9798904F05AB}"/>
                </a:ext>
              </a:extLst>
            </p:cNvPr>
            <p:cNvSpPr/>
            <p:nvPr/>
          </p:nvSpPr>
          <p:spPr>
            <a:xfrm>
              <a:off x="887014" y="5033862"/>
              <a:ext cx="1043876" cy="1107996"/>
            </a:xfrm>
            <a:prstGeom prst="rect">
              <a:avLst/>
            </a:prstGeom>
          </p:spPr>
          <p:txBody>
            <a:bodyPr wrap="none" anchor="b">
              <a:spAutoFit/>
            </a:bodyPr>
            <a:lstStyle/>
            <a:p>
              <a:pPr lvl="0" algn="just" rtl="1"/>
              <a:r>
                <a:rPr lang="en-US" sz="6600" b="1" dirty="0">
                  <a:solidFill>
                    <a:prstClr val="white"/>
                  </a:solidFill>
                  <a:effectLst>
                    <a:outerShdw blurRad="38100" dist="38100" dir="2700000" algn="tl">
                      <a:srgbClr val="000000">
                        <a:alpha val="43137"/>
                      </a:srgbClr>
                    </a:outerShdw>
                  </a:effectLst>
                </a:rPr>
                <a:t>03</a:t>
              </a:r>
            </a:p>
          </p:txBody>
        </p:sp>
        <p:sp>
          <p:nvSpPr>
            <p:cNvPr id="20" name="Rectangle 97">
              <a:extLst>
                <a:ext uri="{FF2B5EF4-FFF2-40B4-BE49-F238E27FC236}">
                  <a16:creationId xmlns:a16="http://schemas.microsoft.com/office/drawing/2014/main" id="{A42271EF-5DAF-429A-8F65-D26179B017C9}"/>
                </a:ext>
              </a:extLst>
            </p:cNvPr>
            <p:cNvSpPr/>
            <p:nvPr/>
          </p:nvSpPr>
          <p:spPr>
            <a:xfrm>
              <a:off x="6881970" y="1511379"/>
              <a:ext cx="1043876" cy="1107996"/>
            </a:xfrm>
            <a:prstGeom prst="rect">
              <a:avLst/>
            </a:prstGeom>
          </p:spPr>
          <p:txBody>
            <a:bodyPr wrap="none" anchor="b">
              <a:spAutoFit/>
            </a:bodyPr>
            <a:lstStyle/>
            <a:p>
              <a:pPr lvl="0" algn="just" rtl="1"/>
              <a:r>
                <a:rPr lang="en-US" sz="6600" b="1" dirty="0">
                  <a:solidFill>
                    <a:prstClr val="white"/>
                  </a:solidFill>
                  <a:effectLst>
                    <a:outerShdw blurRad="38100" dist="38100" dir="2700000" algn="tl">
                      <a:srgbClr val="000000">
                        <a:alpha val="43137"/>
                      </a:srgbClr>
                    </a:outerShdw>
                  </a:effectLst>
                </a:rPr>
                <a:t>04</a:t>
              </a:r>
            </a:p>
          </p:txBody>
        </p:sp>
        <p:sp>
          <p:nvSpPr>
            <p:cNvPr id="21" name="Rectangle 98">
              <a:extLst>
                <a:ext uri="{FF2B5EF4-FFF2-40B4-BE49-F238E27FC236}">
                  <a16:creationId xmlns:a16="http://schemas.microsoft.com/office/drawing/2014/main" id="{9604A48A-FC93-472E-95EE-9CEE0AF3AF10}"/>
                </a:ext>
              </a:extLst>
            </p:cNvPr>
            <p:cNvSpPr/>
            <p:nvPr/>
          </p:nvSpPr>
          <p:spPr>
            <a:xfrm>
              <a:off x="6881970" y="3272621"/>
              <a:ext cx="1043876" cy="1107996"/>
            </a:xfrm>
            <a:prstGeom prst="rect">
              <a:avLst/>
            </a:prstGeom>
          </p:spPr>
          <p:txBody>
            <a:bodyPr wrap="none" anchor="b">
              <a:spAutoFit/>
            </a:bodyPr>
            <a:lstStyle/>
            <a:p>
              <a:pPr lvl="0" algn="just" rtl="1"/>
              <a:r>
                <a:rPr lang="en-US" sz="6600" b="1" dirty="0">
                  <a:solidFill>
                    <a:prstClr val="white"/>
                  </a:solidFill>
                  <a:effectLst>
                    <a:outerShdw blurRad="38100" dist="38100" dir="2700000" algn="tl">
                      <a:srgbClr val="000000">
                        <a:alpha val="43137"/>
                      </a:srgbClr>
                    </a:outerShdw>
                  </a:effectLst>
                </a:rPr>
                <a:t>05</a:t>
              </a:r>
            </a:p>
          </p:txBody>
        </p:sp>
        <p:sp>
          <p:nvSpPr>
            <p:cNvPr id="22" name="Rectangle 99">
              <a:extLst>
                <a:ext uri="{FF2B5EF4-FFF2-40B4-BE49-F238E27FC236}">
                  <a16:creationId xmlns:a16="http://schemas.microsoft.com/office/drawing/2014/main" id="{85570972-19F1-4D65-986A-18AEE8090B86}"/>
                </a:ext>
              </a:extLst>
            </p:cNvPr>
            <p:cNvSpPr/>
            <p:nvPr/>
          </p:nvSpPr>
          <p:spPr>
            <a:xfrm>
              <a:off x="6881970" y="5033862"/>
              <a:ext cx="1043876" cy="1107996"/>
            </a:xfrm>
            <a:prstGeom prst="rect">
              <a:avLst/>
            </a:prstGeom>
          </p:spPr>
          <p:txBody>
            <a:bodyPr wrap="none" anchor="b">
              <a:spAutoFit/>
            </a:bodyPr>
            <a:lstStyle/>
            <a:p>
              <a:pPr lvl="0" algn="just" rtl="1"/>
              <a:r>
                <a:rPr lang="en-US" sz="6600" b="1" dirty="0">
                  <a:solidFill>
                    <a:prstClr val="white"/>
                  </a:solidFill>
                  <a:effectLst>
                    <a:outerShdw blurRad="38100" dist="38100" dir="2700000" algn="tl">
                      <a:srgbClr val="000000">
                        <a:alpha val="43137"/>
                      </a:srgbClr>
                    </a:outerShdw>
                  </a:effectLst>
                </a:rPr>
                <a:t>06</a:t>
              </a:r>
            </a:p>
          </p:txBody>
        </p:sp>
      </p:grpSp>
    </p:spTree>
    <p:extLst>
      <p:ext uri="{BB962C8B-B14F-4D97-AF65-F5344CB8AC3E}">
        <p14:creationId xmlns:p14="http://schemas.microsoft.com/office/powerpoint/2010/main" val="2499278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أهم مهارات التفكير التي يجب عليك اكتسابها | موقع سيدي">
            <a:extLst>
              <a:ext uri="{FF2B5EF4-FFF2-40B4-BE49-F238E27FC236}">
                <a16:creationId xmlns:a16="http://schemas.microsoft.com/office/drawing/2014/main" id="{0C86BF86-0651-4567-A2B6-1ABEC53859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31" b="12082"/>
          <a:stretch/>
        </p:blipFill>
        <p:spPr bwMode="auto">
          <a:xfrm>
            <a:off x="2311698" y="639107"/>
            <a:ext cx="7919377" cy="585828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09509CF8-483B-42EE-88AB-F4085FD7FCC3}"/>
              </a:ext>
            </a:extLst>
          </p:cNvPr>
          <p:cNvSpPr txBox="1"/>
          <p:nvPr/>
        </p:nvSpPr>
        <p:spPr>
          <a:xfrm rot="16042755">
            <a:off x="302154" y="3270679"/>
            <a:ext cx="3604996" cy="923330"/>
          </a:xfrm>
          <a:prstGeom prst="rect">
            <a:avLst/>
          </a:prstGeom>
          <a:noFill/>
        </p:spPr>
        <p:txBody>
          <a:bodyPr wrap="square" rtlCol="1">
            <a:spAutoFit/>
          </a:bodyPr>
          <a:lstStyle/>
          <a:p>
            <a:r>
              <a:rPr lang="ar-SA" sz="5400" b="1" dirty="0">
                <a:solidFill>
                  <a:srgbClr val="C00000"/>
                </a:solidFill>
                <a:cs typeface="PT Bold Heading" panose="02010400000000000000" pitchFamily="2" charset="-78"/>
              </a:rPr>
              <a:t>اليوم الأول </a:t>
            </a:r>
          </a:p>
        </p:txBody>
      </p:sp>
    </p:spTree>
    <p:extLst>
      <p:ext uri="{BB962C8B-B14F-4D97-AF65-F5344CB8AC3E}">
        <p14:creationId xmlns:p14="http://schemas.microsoft.com/office/powerpoint/2010/main" val="531047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E3957C01-2D3D-439A-9CB9-7A614277DCCD}"/>
              </a:ext>
            </a:extLst>
          </p:cNvPr>
          <p:cNvSpPr txBox="1"/>
          <p:nvPr/>
        </p:nvSpPr>
        <p:spPr>
          <a:xfrm>
            <a:off x="3516987" y="247449"/>
            <a:ext cx="4204765" cy="523220"/>
          </a:xfrm>
          <a:prstGeom prst="rect">
            <a:avLst/>
          </a:prstGeom>
          <a:noFill/>
        </p:spPr>
        <p:txBody>
          <a:bodyPr wrap="square" rtlCol="1">
            <a:spAutoFit/>
          </a:bodyPr>
          <a:lstStyle/>
          <a:p>
            <a:r>
              <a:rPr lang="ar-SA" sz="2800" b="1" dirty="0">
                <a:solidFill>
                  <a:srgbClr val="0070C0"/>
                </a:solidFill>
                <a:cs typeface="PT Bold Heading" panose="02010400000000000000" pitchFamily="2" charset="-78"/>
              </a:rPr>
              <a:t>التفكير الناقد ومهارة السؤال</a:t>
            </a:r>
          </a:p>
        </p:txBody>
      </p:sp>
      <p:sp>
        <p:nvSpPr>
          <p:cNvPr id="8" name="مربع نص 7">
            <a:extLst>
              <a:ext uri="{FF2B5EF4-FFF2-40B4-BE49-F238E27FC236}">
                <a16:creationId xmlns:a16="http://schemas.microsoft.com/office/drawing/2014/main" id="{F3E34E15-8A9F-4DD3-A914-85D1B711F330}"/>
              </a:ext>
            </a:extLst>
          </p:cNvPr>
          <p:cNvSpPr txBox="1"/>
          <p:nvPr/>
        </p:nvSpPr>
        <p:spPr>
          <a:xfrm>
            <a:off x="383457" y="1065447"/>
            <a:ext cx="10972800" cy="2308324"/>
          </a:xfrm>
          <a:prstGeom prst="rec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ar-SA" sz="2400" dirty="0"/>
              <a:t>يطمئن الإنسان بطبعه إلى المألوف والمعروف لديه الذي يشكل يقيناً قاطعًاً، لكنه قد يصاب بالحيرة والقلق والتوتر والشك عند مصادفته لعقبة أو مشكلة جديدة في حياته، وعليه فلابد له من الإبداع في طرح الأسئلة الجيدة التي تمكنه من ربط الأفكار واتخاذ القرار السليم.</a:t>
            </a:r>
          </a:p>
          <a:p>
            <a:pPr algn="just"/>
            <a:r>
              <a:rPr lang="ar-SA" sz="2400" dirty="0"/>
              <a:t>السؤال يعني طلب المعرفة حول موضوع أو قضية معينة، وهو مفتاح المعرفة وأساس الأبحاث الجادة، ودافعه الحيرة العلمية، ويعتبر عماد الفكر الفلسفي والعلمي.</a:t>
            </a:r>
          </a:p>
          <a:p>
            <a:pPr algn="just"/>
            <a:r>
              <a:rPr lang="ar-SA" sz="2400" dirty="0"/>
              <a:t>ينقسم الطلاب حسب طرح الأسئلة إلى:</a:t>
            </a:r>
          </a:p>
        </p:txBody>
      </p:sp>
      <p:grpSp>
        <p:nvGrpSpPr>
          <p:cNvPr id="9" name="مجموعة 8">
            <a:extLst>
              <a:ext uri="{FF2B5EF4-FFF2-40B4-BE49-F238E27FC236}">
                <a16:creationId xmlns:a16="http://schemas.microsoft.com/office/drawing/2014/main" id="{AB50114B-5654-4698-B24C-57BA62FFEB01}"/>
              </a:ext>
            </a:extLst>
          </p:cNvPr>
          <p:cNvGrpSpPr/>
          <p:nvPr/>
        </p:nvGrpSpPr>
        <p:grpSpPr>
          <a:xfrm flipH="1">
            <a:off x="940292" y="3736258"/>
            <a:ext cx="10091501" cy="1524000"/>
            <a:chOff x="1136941" y="1124211"/>
            <a:chExt cx="9918119" cy="3499644"/>
          </a:xfrm>
          <a:scene3d>
            <a:camera prst="orthographicFront">
              <a:rot lat="0" lon="0" rev="0"/>
            </a:camera>
            <a:lightRig rig="soft" dir="t">
              <a:rot lat="0" lon="0" rev="0"/>
            </a:lightRig>
          </a:scene3d>
        </p:grpSpPr>
        <p:sp>
          <p:nvSpPr>
            <p:cNvPr id="10" name="Shape">
              <a:extLst>
                <a:ext uri="{FF2B5EF4-FFF2-40B4-BE49-F238E27FC236}">
                  <a16:creationId xmlns:a16="http://schemas.microsoft.com/office/drawing/2014/main" id="{AED5A3E1-2616-4541-B54B-B42466C0DF61}"/>
                </a:ext>
              </a:extLst>
            </p:cNvPr>
            <p:cNvSpPr/>
            <p:nvPr/>
          </p:nvSpPr>
          <p:spPr>
            <a:xfrm>
              <a:off x="1136945" y="1124214"/>
              <a:ext cx="3163291" cy="2116391"/>
            </a:xfrm>
            <a:custGeom>
              <a:avLst/>
              <a:gdLst/>
              <a:ahLst/>
              <a:cxnLst>
                <a:cxn ang="0">
                  <a:pos x="wd2" y="hd2"/>
                </a:cxn>
                <a:cxn ang="5400000">
                  <a:pos x="wd2" y="hd2"/>
                </a:cxn>
                <a:cxn ang="10800000">
                  <a:pos x="wd2" y="hd2"/>
                </a:cxn>
                <a:cxn ang="16200000">
                  <a:pos x="wd2" y="hd2"/>
                </a:cxn>
              </a:cxnLst>
              <a:rect l="0" t="0" r="r" b="b"/>
              <a:pathLst>
                <a:path w="21600" h="21600" extrusionOk="0">
                  <a:moveTo>
                    <a:pt x="20063" y="21600"/>
                  </a:moveTo>
                  <a:lnTo>
                    <a:pt x="1537" y="21600"/>
                  </a:lnTo>
                  <a:cubicBezTo>
                    <a:pt x="688" y="21600"/>
                    <a:pt x="0" y="20976"/>
                    <a:pt x="0" y="20206"/>
                  </a:cubicBezTo>
                  <a:lnTo>
                    <a:pt x="0" y="1394"/>
                  </a:lnTo>
                  <a:cubicBezTo>
                    <a:pt x="0" y="624"/>
                    <a:pt x="688" y="0"/>
                    <a:pt x="1537" y="0"/>
                  </a:cubicBezTo>
                  <a:lnTo>
                    <a:pt x="20063" y="0"/>
                  </a:lnTo>
                  <a:cubicBezTo>
                    <a:pt x="20912" y="0"/>
                    <a:pt x="21600" y="624"/>
                    <a:pt x="21600" y="1394"/>
                  </a:cubicBezTo>
                  <a:lnTo>
                    <a:pt x="21600" y="20206"/>
                  </a:lnTo>
                  <a:cubicBezTo>
                    <a:pt x="21600" y="20976"/>
                    <a:pt x="20912" y="21600"/>
                    <a:pt x="20063" y="21600"/>
                  </a:cubicBezTo>
                  <a:close/>
                </a:path>
              </a:pathLst>
            </a:custGeom>
            <a:solidFill>
              <a:srgbClr val="F5F5F5"/>
            </a:solidFill>
            <a:ln w="12700">
              <a:noFill/>
              <a:miter lim="400000"/>
            </a:ln>
            <a:effectLst>
              <a:outerShdw blurRad="107950" dist="12700" dir="5400000" algn="ctr">
                <a:srgbClr val="000000"/>
              </a:outerShdw>
            </a:effectLst>
            <a:sp3d contourW="44450" prstMaterial="matte">
              <a:contourClr>
                <a:srgbClr val="FFFFFF"/>
              </a:contourClr>
            </a:sp3d>
          </p:spPr>
          <p:txBody>
            <a:bodyPr lIns="288000" tIns="180000" rIns="1008000" bIns="18000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spcAft>
                  <a:spcPts val="1200"/>
                </a:spcAft>
              </a:pPr>
              <a:r>
                <a:rPr lang="ar-SA" b="1" noProof="1">
                  <a:solidFill>
                    <a:schemeClr val="tx1">
                      <a:lumMod val="65000"/>
                      <a:lumOff val="35000"/>
                    </a:schemeClr>
                  </a:solidFill>
                </a:rPr>
                <a:t>يحجم عن السؤال لشدة حيائه.</a:t>
              </a:r>
            </a:p>
            <a:p>
              <a:pPr algn="just" rtl="1">
                <a:spcAft>
                  <a:spcPts val="1200"/>
                </a:spcAft>
              </a:pPr>
              <a:endParaRPr lang="en-US" sz="1200" noProof="1">
                <a:solidFill>
                  <a:schemeClr val="tx1">
                    <a:lumMod val="65000"/>
                    <a:lumOff val="35000"/>
                  </a:schemeClr>
                </a:solidFill>
              </a:endParaRPr>
            </a:p>
          </p:txBody>
        </p:sp>
        <p:sp>
          <p:nvSpPr>
            <p:cNvPr id="11" name="Shape">
              <a:extLst>
                <a:ext uri="{FF2B5EF4-FFF2-40B4-BE49-F238E27FC236}">
                  <a16:creationId xmlns:a16="http://schemas.microsoft.com/office/drawing/2014/main" id="{41EB7427-22F7-42C8-BF1B-8E89EEEE43A5}"/>
                </a:ext>
              </a:extLst>
            </p:cNvPr>
            <p:cNvSpPr/>
            <p:nvPr/>
          </p:nvSpPr>
          <p:spPr>
            <a:xfrm>
              <a:off x="4508877" y="1124214"/>
              <a:ext cx="3163291" cy="3488682"/>
            </a:xfrm>
            <a:custGeom>
              <a:avLst/>
              <a:gdLst/>
              <a:ahLst/>
              <a:cxnLst>
                <a:cxn ang="0">
                  <a:pos x="wd2" y="hd2"/>
                </a:cxn>
                <a:cxn ang="5400000">
                  <a:pos x="wd2" y="hd2"/>
                </a:cxn>
                <a:cxn ang="10800000">
                  <a:pos x="wd2" y="hd2"/>
                </a:cxn>
                <a:cxn ang="16200000">
                  <a:pos x="wd2" y="hd2"/>
                </a:cxn>
              </a:cxnLst>
              <a:rect l="0" t="0" r="r" b="b"/>
              <a:pathLst>
                <a:path w="21600" h="21600" extrusionOk="0">
                  <a:moveTo>
                    <a:pt x="20063" y="21600"/>
                  </a:moveTo>
                  <a:lnTo>
                    <a:pt x="1537" y="21600"/>
                  </a:lnTo>
                  <a:cubicBezTo>
                    <a:pt x="688" y="21600"/>
                    <a:pt x="0" y="20976"/>
                    <a:pt x="0" y="20206"/>
                  </a:cubicBezTo>
                  <a:lnTo>
                    <a:pt x="0" y="1394"/>
                  </a:lnTo>
                  <a:cubicBezTo>
                    <a:pt x="0" y="624"/>
                    <a:pt x="688" y="0"/>
                    <a:pt x="1537" y="0"/>
                  </a:cubicBezTo>
                  <a:lnTo>
                    <a:pt x="20063" y="0"/>
                  </a:lnTo>
                  <a:cubicBezTo>
                    <a:pt x="20912" y="0"/>
                    <a:pt x="21600" y="624"/>
                    <a:pt x="21600" y="1394"/>
                  </a:cubicBezTo>
                  <a:lnTo>
                    <a:pt x="21600" y="20206"/>
                  </a:lnTo>
                  <a:cubicBezTo>
                    <a:pt x="21600" y="20976"/>
                    <a:pt x="20912" y="21600"/>
                    <a:pt x="20063" y="21600"/>
                  </a:cubicBezTo>
                  <a:close/>
                </a:path>
              </a:pathLst>
            </a:custGeom>
            <a:solidFill>
              <a:srgbClr val="F5F5F5"/>
            </a:solidFill>
            <a:ln w="12700">
              <a:noFill/>
              <a:miter lim="400000"/>
            </a:ln>
            <a:effectLst>
              <a:outerShdw blurRad="107950" dist="12700" dir="5400000" algn="ctr">
                <a:srgbClr val="000000"/>
              </a:outerShdw>
            </a:effectLst>
            <a:sp3d contourW="44450" prstMaterial="matte">
              <a:contourClr>
                <a:srgbClr val="FFFFFF"/>
              </a:contourClr>
            </a:sp3d>
          </p:spPr>
          <p:txBody>
            <a:bodyPr lIns="288000" tIns="180000" rIns="1008000" bIns="18000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spcAft>
                  <a:spcPts val="1200"/>
                </a:spcAft>
              </a:pPr>
              <a:r>
                <a:rPr lang="ar-SA" b="1" noProof="1">
                  <a:solidFill>
                    <a:schemeClr val="tx1">
                      <a:lumMod val="65000"/>
                      <a:lumOff val="35000"/>
                    </a:schemeClr>
                  </a:solidFill>
                </a:rPr>
                <a:t>يخشى طرح السؤال لكي لا يعاقب أو يتعرض للسخرية.</a:t>
              </a:r>
            </a:p>
            <a:p>
              <a:pPr algn="just" rtl="1">
                <a:spcAft>
                  <a:spcPts val="1200"/>
                </a:spcAft>
                <a:defRPr sz="3000">
                  <a:solidFill>
                    <a:srgbClr val="FFFFFF"/>
                  </a:solidFill>
                </a:defRPr>
              </a:pPr>
              <a:endParaRPr lang="en-US" sz="1200" noProof="1">
                <a:solidFill>
                  <a:schemeClr val="tx1">
                    <a:lumMod val="95000"/>
                    <a:lumOff val="5000"/>
                  </a:schemeClr>
                </a:solidFill>
              </a:endParaRPr>
            </a:p>
          </p:txBody>
        </p:sp>
        <p:sp>
          <p:nvSpPr>
            <p:cNvPr id="12" name="Shape">
              <a:extLst>
                <a:ext uri="{FF2B5EF4-FFF2-40B4-BE49-F238E27FC236}">
                  <a16:creationId xmlns:a16="http://schemas.microsoft.com/office/drawing/2014/main" id="{D546AE8E-942C-477B-B638-EDB0D593F4BD}"/>
                </a:ext>
              </a:extLst>
            </p:cNvPr>
            <p:cNvSpPr/>
            <p:nvPr/>
          </p:nvSpPr>
          <p:spPr>
            <a:xfrm>
              <a:off x="7880810" y="1124214"/>
              <a:ext cx="3163291" cy="3488682"/>
            </a:xfrm>
            <a:custGeom>
              <a:avLst/>
              <a:gdLst/>
              <a:ahLst/>
              <a:cxnLst>
                <a:cxn ang="0">
                  <a:pos x="wd2" y="hd2"/>
                </a:cxn>
                <a:cxn ang="5400000">
                  <a:pos x="wd2" y="hd2"/>
                </a:cxn>
                <a:cxn ang="10800000">
                  <a:pos x="wd2" y="hd2"/>
                </a:cxn>
                <a:cxn ang="16200000">
                  <a:pos x="wd2" y="hd2"/>
                </a:cxn>
              </a:cxnLst>
              <a:rect l="0" t="0" r="r" b="b"/>
              <a:pathLst>
                <a:path w="21600" h="21600" extrusionOk="0">
                  <a:moveTo>
                    <a:pt x="20063" y="21600"/>
                  </a:moveTo>
                  <a:lnTo>
                    <a:pt x="1537" y="21600"/>
                  </a:lnTo>
                  <a:cubicBezTo>
                    <a:pt x="688" y="21600"/>
                    <a:pt x="0" y="20976"/>
                    <a:pt x="0" y="20206"/>
                  </a:cubicBezTo>
                  <a:lnTo>
                    <a:pt x="0" y="1394"/>
                  </a:lnTo>
                  <a:cubicBezTo>
                    <a:pt x="0" y="624"/>
                    <a:pt x="688" y="0"/>
                    <a:pt x="1537" y="0"/>
                  </a:cubicBezTo>
                  <a:lnTo>
                    <a:pt x="20063" y="0"/>
                  </a:lnTo>
                  <a:cubicBezTo>
                    <a:pt x="20912" y="0"/>
                    <a:pt x="21600" y="624"/>
                    <a:pt x="21600" y="1394"/>
                  </a:cubicBezTo>
                  <a:lnTo>
                    <a:pt x="21600" y="20206"/>
                  </a:lnTo>
                  <a:cubicBezTo>
                    <a:pt x="21600" y="20976"/>
                    <a:pt x="20912" y="21600"/>
                    <a:pt x="20063" y="21600"/>
                  </a:cubicBezTo>
                  <a:close/>
                </a:path>
              </a:pathLst>
            </a:custGeom>
            <a:solidFill>
              <a:srgbClr val="F5F5F5"/>
            </a:solidFill>
            <a:ln w="12700">
              <a:noFill/>
              <a:miter lim="400000"/>
            </a:ln>
            <a:effectLst>
              <a:outerShdw blurRad="107950" dist="12700" dir="5400000" algn="ctr">
                <a:srgbClr val="000000"/>
              </a:outerShdw>
            </a:effectLst>
            <a:sp3d contourW="44450" prstMaterial="matte">
              <a:contourClr>
                <a:srgbClr val="FFFFFF"/>
              </a:contourClr>
            </a:sp3d>
          </p:spPr>
          <p:txBody>
            <a:bodyPr lIns="180000" tIns="180000" rIns="1044000" bIns="18000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spcAft>
                  <a:spcPts val="1200"/>
                </a:spcAft>
                <a:defRPr sz="3000">
                  <a:solidFill>
                    <a:srgbClr val="FFFFFF"/>
                  </a:solidFill>
                </a:defRPr>
              </a:pPr>
              <a:r>
                <a:rPr lang="ar-SA" sz="1600" b="1" noProof="1">
                  <a:solidFill>
                    <a:schemeClr val="tx1">
                      <a:lumMod val="65000"/>
                      <a:lumOff val="35000"/>
                    </a:schemeClr>
                  </a:solidFill>
                </a:rPr>
                <a:t>يعتقد أنه يعرف كل شيء فهو ليس بحاجة للسؤال</a:t>
              </a:r>
              <a:r>
                <a:rPr lang="ar-SA" sz="1600" noProof="1">
                  <a:solidFill>
                    <a:schemeClr val="tx1">
                      <a:lumMod val="65000"/>
                      <a:lumOff val="35000"/>
                    </a:schemeClr>
                  </a:solidFill>
                </a:rPr>
                <a:t>.</a:t>
              </a:r>
            </a:p>
            <a:p>
              <a:pPr algn="just" rtl="1">
                <a:spcAft>
                  <a:spcPts val="1200"/>
                </a:spcAft>
                <a:defRPr sz="3000">
                  <a:solidFill>
                    <a:srgbClr val="FFFFFF"/>
                  </a:solidFill>
                </a:defRPr>
              </a:pPr>
              <a:endParaRPr lang="en-US" sz="1200" noProof="1">
                <a:solidFill>
                  <a:schemeClr val="tx1">
                    <a:lumMod val="95000"/>
                    <a:lumOff val="5000"/>
                  </a:schemeClr>
                </a:solidFill>
              </a:endParaRPr>
            </a:p>
          </p:txBody>
        </p:sp>
        <p:sp>
          <p:nvSpPr>
            <p:cNvPr id="13" name="Rectangle">
              <a:extLst>
                <a:ext uri="{FF2B5EF4-FFF2-40B4-BE49-F238E27FC236}">
                  <a16:creationId xmlns:a16="http://schemas.microsoft.com/office/drawing/2014/main" id="{1C3B8D0E-3580-4D70-A628-54C76F9AA8B1}"/>
                </a:ext>
              </a:extLst>
            </p:cNvPr>
            <p:cNvSpPr/>
            <p:nvPr/>
          </p:nvSpPr>
          <p:spPr>
            <a:xfrm>
              <a:off x="1347690" y="1124214"/>
              <a:ext cx="611163" cy="3488689"/>
            </a:xfrm>
            <a:prstGeom prst="rect">
              <a:avLst/>
            </a:prstGeom>
            <a:solidFill>
              <a:schemeClr val="accent2"/>
            </a:solidFill>
            <a:ln w="12700">
              <a:noFill/>
              <a:miter lim="400000"/>
            </a:ln>
            <a:effectLst>
              <a:outerShdw blurRad="107950" dist="12700" dir="5400000" algn="ctr">
                <a:srgbClr val="000000"/>
              </a:outerShdw>
            </a:effectLst>
            <a:sp3d contourW="44450" prstMaterial="matte">
              <a:bevelT w="63500" h="63500" prst="artDeco"/>
              <a:contourClr>
                <a:srgbClr val="FFFFFF"/>
              </a:contourClr>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14" name="Shape">
              <a:extLst>
                <a:ext uri="{FF2B5EF4-FFF2-40B4-BE49-F238E27FC236}">
                  <a16:creationId xmlns:a16="http://schemas.microsoft.com/office/drawing/2014/main" id="{23BEFB25-BB3D-41C9-B286-2E516D090974}"/>
                </a:ext>
              </a:extLst>
            </p:cNvPr>
            <p:cNvSpPr/>
            <p:nvPr/>
          </p:nvSpPr>
          <p:spPr>
            <a:xfrm>
              <a:off x="1136944" y="1124214"/>
              <a:ext cx="595149" cy="34886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rgbClr val="6A6A6E"/>
            </a:solidFill>
            <a:ln w="12700">
              <a:noFill/>
              <a:miter lim="400000"/>
            </a:ln>
            <a:effectLst>
              <a:outerShdw blurRad="107950" dist="12700" dir="5400000" algn="ctr">
                <a:srgbClr val="000000"/>
              </a:outerShdw>
            </a:effectLst>
            <a:sp3d contourW="44450" prstMaterial="matte">
              <a:contourClr>
                <a:srgbClr val="FFFFFF"/>
              </a:contourClr>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15" name="Shape">
              <a:extLst>
                <a:ext uri="{FF2B5EF4-FFF2-40B4-BE49-F238E27FC236}">
                  <a16:creationId xmlns:a16="http://schemas.microsoft.com/office/drawing/2014/main" id="{0EB7D486-A0ED-48E3-9276-FAC07600591B}"/>
                </a:ext>
              </a:extLst>
            </p:cNvPr>
            <p:cNvSpPr/>
            <p:nvPr/>
          </p:nvSpPr>
          <p:spPr>
            <a:xfrm>
              <a:off x="1377396" y="1377109"/>
              <a:ext cx="655217" cy="702202"/>
            </a:xfrm>
            <a:custGeom>
              <a:avLst/>
              <a:gdLst/>
              <a:ahLst/>
              <a:cxnLst>
                <a:cxn ang="0">
                  <a:pos x="wd2" y="hd2"/>
                </a:cxn>
                <a:cxn ang="5400000">
                  <a:pos x="wd2" y="hd2"/>
                </a:cxn>
                <a:cxn ang="10800000">
                  <a:pos x="wd2" y="hd2"/>
                </a:cxn>
                <a:cxn ang="16200000">
                  <a:pos x="wd2" y="hd2"/>
                </a:cxn>
              </a:cxnLst>
              <a:rect l="0" t="0" r="r" b="b"/>
              <a:pathLst>
                <a:path w="21238" h="21600" extrusionOk="0">
                  <a:moveTo>
                    <a:pt x="11381" y="21600"/>
                  </a:moveTo>
                  <a:lnTo>
                    <a:pt x="0" y="10800"/>
                  </a:lnTo>
                  <a:lnTo>
                    <a:pt x="11381" y="0"/>
                  </a:lnTo>
                  <a:lnTo>
                    <a:pt x="20152" y="8324"/>
                  </a:lnTo>
                  <a:cubicBezTo>
                    <a:pt x="21600" y="9698"/>
                    <a:pt x="21600" y="11915"/>
                    <a:pt x="20152" y="13289"/>
                  </a:cubicBezTo>
                  <a:lnTo>
                    <a:pt x="11381" y="21600"/>
                  </a:lnTo>
                  <a:close/>
                </a:path>
              </a:pathLst>
            </a:custGeom>
            <a:solidFill>
              <a:srgbClr val="6A6A6E"/>
            </a:solidFill>
            <a:ln w="12700">
              <a:noFill/>
              <a:miter lim="400000"/>
            </a:ln>
            <a:effectLst>
              <a:outerShdw blurRad="107950" dist="12700" dir="5400000" algn="ctr">
                <a:srgbClr val="000000"/>
              </a:outerShdw>
            </a:effectLst>
            <a:sp3d contourW="44450" prstMaterial="matte">
              <a:contourClr>
                <a:srgbClr val="FFFFFF"/>
              </a:contourClr>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16" name="Rectangle">
              <a:extLst>
                <a:ext uri="{FF2B5EF4-FFF2-40B4-BE49-F238E27FC236}">
                  <a16:creationId xmlns:a16="http://schemas.microsoft.com/office/drawing/2014/main" id="{75AE9A72-DFEC-4805-AFA0-AA55CFAD493A}"/>
                </a:ext>
              </a:extLst>
            </p:cNvPr>
            <p:cNvSpPr/>
            <p:nvPr/>
          </p:nvSpPr>
          <p:spPr>
            <a:xfrm>
              <a:off x="4719623" y="1124214"/>
              <a:ext cx="611163" cy="3488689"/>
            </a:xfrm>
            <a:prstGeom prst="rect">
              <a:avLst/>
            </a:prstGeom>
            <a:solidFill>
              <a:schemeClr val="accent3"/>
            </a:solidFill>
            <a:ln w="12700">
              <a:noFill/>
              <a:miter lim="400000"/>
            </a:ln>
            <a:effectLst>
              <a:outerShdw blurRad="107950" dist="12700" dir="5400000" algn="ctr">
                <a:srgbClr val="000000"/>
              </a:outerShdw>
            </a:effectLst>
            <a:sp3d contourW="44450" prstMaterial="matte">
              <a:bevelT w="63500" h="63500" prst="artDeco"/>
              <a:contourClr>
                <a:srgbClr val="FFFFFF"/>
              </a:contourClr>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17" name="Shape">
              <a:extLst>
                <a:ext uri="{FF2B5EF4-FFF2-40B4-BE49-F238E27FC236}">
                  <a16:creationId xmlns:a16="http://schemas.microsoft.com/office/drawing/2014/main" id="{A2943DB5-E472-4EBA-B457-76AE0F8F87EC}"/>
                </a:ext>
              </a:extLst>
            </p:cNvPr>
            <p:cNvSpPr/>
            <p:nvPr/>
          </p:nvSpPr>
          <p:spPr>
            <a:xfrm>
              <a:off x="4508877" y="1124214"/>
              <a:ext cx="595149" cy="34886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rgbClr val="6A6A6E"/>
            </a:solidFill>
            <a:ln w="12700">
              <a:noFill/>
              <a:miter lim="400000"/>
            </a:ln>
            <a:effectLst>
              <a:outerShdw blurRad="107950" dist="12700" dir="5400000" algn="ctr">
                <a:srgbClr val="000000"/>
              </a:outerShdw>
            </a:effectLst>
            <a:sp3d contourW="44450" prstMaterial="matte">
              <a:contourClr>
                <a:srgbClr val="FFFFFF"/>
              </a:contourClr>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18" name="Shape">
              <a:extLst>
                <a:ext uri="{FF2B5EF4-FFF2-40B4-BE49-F238E27FC236}">
                  <a16:creationId xmlns:a16="http://schemas.microsoft.com/office/drawing/2014/main" id="{C7C32233-96CB-42AF-9F9C-B39DBCFD689A}"/>
                </a:ext>
              </a:extLst>
            </p:cNvPr>
            <p:cNvSpPr/>
            <p:nvPr/>
          </p:nvSpPr>
          <p:spPr>
            <a:xfrm>
              <a:off x="4749329" y="1377109"/>
              <a:ext cx="655217" cy="702202"/>
            </a:xfrm>
            <a:custGeom>
              <a:avLst/>
              <a:gdLst/>
              <a:ahLst/>
              <a:cxnLst>
                <a:cxn ang="0">
                  <a:pos x="wd2" y="hd2"/>
                </a:cxn>
                <a:cxn ang="5400000">
                  <a:pos x="wd2" y="hd2"/>
                </a:cxn>
                <a:cxn ang="10800000">
                  <a:pos x="wd2" y="hd2"/>
                </a:cxn>
                <a:cxn ang="16200000">
                  <a:pos x="wd2" y="hd2"/>
                </a:cxn>
              </a:cxnLst>
              <a:rect l="0" t="0" r="r" b="b"/>
              <a:pathLst>
                <a:path w="21238" h="21600" extrusionOk="0">
                  <a:moveTo>
                    <a:pt x="11381" y="21600"/>
                  </a:moveTo>
                  <a:lnTo>
                    <a:pt x="0" y="10800"/>
                  </a:lnTo>
                  <a:lnTo>
                    <a:pt x="11381" y="0"/>
                  </a:lnTo>
                  <a:lnTo>
                    <a:pt x="20152" y="8324"/>
                  </a:lnTo>
                  <a:cubicBezTo>
                    <a:pt x="21600" y="9698"/>
                    <a:pt x="21600" y="11915"/>
                    <a:pt x="20152" y="13289"/>
                  </a:cubicBezTo>
                  <a:lnTo>
                    <a:pt x="11381" y="21600"/>
                  </a:lnTo>
                  <a:close/>
                </a:path>
              </a:pathLst>
            </a:custGeom>
            <a:solidFill>
              <a:srgbClr val="6A6A6E"/>
            </a:solidFill>
            <a:ln w="12700">
              <a:noFill/>
              <a:miter lim="400000"/>
            </a:ln>
            <a:effectLst>
              <a:outerShdw blurRad="107950" dist="12700" dir="5400000" algn="ctr">
                <a:srgbClr val="000000"/>
              </a:outerShdw>
            </a:effectLst>
            <a:sp3d contourW="44450" prstMaterial="matte">
              <a:contourClr>
                <a:srgbClr val="FFFFFF"/>
              </a:contourClr>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19" name="Rectangle">
              <a:extLst>
                <a:ext uri="{FF2B5EF4-FFF2-40B4-BE49-F238E27FC236}">
                  <a16:creationId xmlns:a16="http://schemas.microsoft.com/office/drawing/2014/main" id="{30E7243B-4618-47DC-BEB4-ECDF2C184A25}"/>
                </a:ext>
              </a:extLst>
            </p:cNvPr>
            <p:cNvSpPr/>
            <p:nvPr/>
          </p:nvSpPr>
          <p:spPr>
            <a:xfrm>
              <a:off x="8091556" y="1124214"/>
              <a:ext cx="611163" cy="3488689"/>
            </a:xfrm>
            <a:prstGeom prst="rect">
              <a:avLst/>
            </a:prstGeom>
            <a:solidFill>
              <a:schemeClr val="accent6"/>
            </a:solidFill>
            <a:ln w="12700">
              <a:noFill/>
              <a:miter lim="400000"/>
            </a:ln>
            <a:effectLst>
              <a:outerShdw blurRad="107950" dist="12700" dir="5400000" algn="ctr">
                <a:srgbClr val="000000"/>
              </a:outerShdw>
            </a:effectLst>
            <a:sp3d contourW="44450" prstMaterial="matte">
              <a:bevelT w="63500" h="63500" prst="artDeco"/>
              <a:contourClr>
                <a:srgbClr val="FFFFFF"/>
              </a:contourClr>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20" name="Shape">
              <a:extLst>
                <a:ext uri="{FF2B5EF4-FFF2-40B4-BE49-F238E27FC236}">
                  <a16:creationId xmlns:a16="http://schemas.microsoft.com/office/drawing/2014/main" id="{CC9DFC14-2DB2-4D6B-9093-E357E977F2FA}"/>
                </a:ext>
              </a:extLst>
            </p:cNvPr>
            <p:cNvSpPr/>
            <p:nvPr/>
          </p:nvSpPr>
          <p:spPr>
            <a:xfrm>
              <a:off x="7880810" y="1124214"/>
              <a:ext cx="595149" cy="34886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169" y="21600"/>
                  </a:lnTo>
                  <a:cubicBezTo>
                    <a:pt x="3656" y="21600"/>
                    <a:pt x="0" y="20976"/>
                    <a:pt x="0" y="20206"/>
                  </a:cubicBezTo>
                  <a:lnTo>
                    <a:pt x="0" y="1394"/>
                  </a:lnTo>
                  <a:cubicBezTo>
                    <a:pt x="0" y="624"/>
                    <a:pt x="3656" y="0"/>
                    <a:pt x="8169" y="0"/>
                  </a:cubicBezTo>
                  <a:lnTo>
                    <a:pt x="21600" y="0"/>
                  </a:lnTo>
                  <a:lnTo>
                    <a:pt x="21600" y="21600"/>
                  </a:lnTo>
                  <a:close/>
                </a:path>
              </a:pathLst>
            </a:custGeom>
            <a:solidFill>
              <a:srgbClr val="6A6A6E"/>
            </a:solidFill>
            <a:ln w="12700">
              <a:noFill/>
              <a:miter lim="400000"/>
            </a:ln>
            <a:effectLst>
              <a:outerShdw blurRad="107950" dist="12700" dir="5400000" algn="ctr">
                <a:srgbClr val="000000"/>
              </a:outerShdw>
            </a:effectLst>
            <a:sp3d contourW="44450" prstMaterial="matte">
              <a:contourClr>
                <a:srgbClr val="FFFFFF"/>
              </a:contourClr>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21" name="Shape">
              <a:extLst>
                <a:ext uri="{FF2B5EF4-FFF2-40B4-BE49-F238E27FC236}">
                  <a16:creationId xmlns:a16="http://schemas.microsoft.com/office/drawing/2014/main" id="{15109D6B-B596-475E-911F-8BFCAAA08EC0}"/>
                </a:ext>
              </a:extLst>
            </p:cNvPr>
            <p:cNvSpPr/>
            <p:nvPr/>
          </p:nvSpPr>
          <p:spPr>
            <a:xfrm>
              <a:off x="8121262" y="1377109"/>
              <a:ext cx="655217" cy="702202"/>
            </a:xfrm>
            <a:custGeom>
              <a:avLst/>
              <a:gdLst/>
              <a:ahLst/>
              <a:cxnLst>
                <a:cxn ang="0">
                  <a:pos x="wd2" y="hd2"/>
                </a:cxn>
                <a:cxn ang="5400000">
                  <a:pos x="wd2" y="hd2"/>
                </a:cxn>
                <a:cxn ang="10800000">
                  <a:pos x="wd2" y="hd2"/>
                </a:cxn>
                <a:cxn ang="16200000">
                  <a:pos x="wd2" y="hd2"/>
                </a:cxn>
              </a:cxnLst>
              <a:rect l="0" t="0" r="r" b="b"/>
              <a:pathLst>
                <a:path w="21238" h="21600" extrusionOk="0">
                  <a:moveTo>
                    <a:pt x="11381" y="21600"/>
                  </a:moveTo>
                  <a:lnTo>
                    <a:pt x="0" y="10800"/>
                  </a:lnTo>
                  <a:lnTo>
                    <a:pt x="11381" y="0"/>
                  </a:lnTo>
                  <a:lnTo>
                    <a:pt x="20152" y="8324"/>
                  </a:lnTo>
                  <a:cubicBezTo>
                    <a:pt x="21600" y="9698"/>
                    <a:pt x="21600" y="11915"/>
                    <a:pt x="20152" y="13289"/>
                  </a:cubicBezTo>
                  <a:lnTo>
                    <a:pt x="11381" y="21600"/>
                  </a:lnTo>
                  <a:close/>
                </a:path>
              </a:pathLst>
            </a:custGeom>
            <a:solidFill>
              <a:srgbClr val="6A6A6E"/>
            </a:solidFill>
            <a:ln w="12700">
              <a:noFill/>
              <a:miter lim="400000"/>
            </a:ln>
            <a:effectLst>
              <a:outerShdw blurRad="107950" dist="12700" dir="5400000" algn="ctr">
                <a:srgbClr val="000000"/>
              </a:outerShdw>
            </a:effectLst>
            <a:sp3d contourW="44450" prstMaterial="matte">
              <a:contourClr>
                <a:srgbClr val="FFFFFF"/>
              </a:contourClr>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25" name="TextBox 2">
              <a:extLst>
                <a:ext uri="{FF2B5EF4-FFF2-40B4-BE49-F238E27FC236}">
                  <a16:creationId xmlns:a16="http://schemas.microsoft.com/office/drawing/2014/main" id="{79D3B065-C33A-45A8-B33E-0338F06D114B}"/>
                </a:ext>
              </a:extLst>
            </p:cNvPr>
            <p:cNvSpPr txBox="1"/>
            <p:nvPr/>
          </p:nvSpPr>
          <p:spPr>
            <a:xfrm>
              <a:off x="1196096" y="1135318"/>
              <a:ext cx="495650" cy="461665"/>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r>
                <a:rPr lang="en-US" sz="2400" b="1" dirty="0">
                  <a:solidFill>
                    <a:schemeClr val="bg1"/>
                  </a:solidFill>
                </a:rPr>
                <a:t>01</a:t>
              </a:r>
            </a:p>
          </p:txBody>
        </p:sp>
        <p:sp>
          <p:nvSpPr>
            <p:cNvPr id="26" name="TextBox 43">
              <a:extLst>
                <a:ext uri="{FF2B5EF4-FFF2-40B4-BE49-F238E27FC236}">
                  <a16:creationId xmlns:a16="http://schemas.microsoft.com/office/drawing/2014/main" id="{2CF5086D-71FB-4863-A112-305DEED0AC0E}"/>
                </a:ext>
              </a:extLst>
            </p:cNvPr>
            <p:cNvSpPr txBox="1"/>
            <p:nvPr/>
          </p:nvSpPr>
          <p:spPr>
            <a:xfrm>
              <a:off x="4552360" y="1135318"/>
              <a:ext cx="495650" cy="461665"/>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r>
                <a:rPr lang="en-US" sz="2400" b="1" dirty="0">
                  <a:solidFill>
                    <a:schemeClr val="bg1"/>
                  </a:solidFill>
                </a:rPr>
                <a:t>02</a:t>
              </a:r>
            </a:p>
          </p:txBody>
        </p:sp>
        <p:sp>
          <p:nvSpPr>
            <p:cNvPr id="27" name="TextBox 44">
              <a:extLst>
                <a:ext uri="{FF2B5EF4-FFF2-40B4-BE49-F238E27FC236}">
                  <a16:creationId xmlns:a16="http://schemas.microsoft.com/office/drawing/2014/main" id="{1F1B26A7-BA3A-4F66-809C-1C6D75E9F941}"/>
                </a:ext>
              </a:extLst>
            </p:cNvPr>
            <p:cNvSpPr txBox="1"/>
            <p:nvPr/>
          </p:nvSpPr>
          <p:spPr>
            <a:xfrm>
              <a:off x="7950187" y="1135318"/>
              <a:ext cx="495650" cy="461665"/>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r>
                <a:rPr lang="en-US" sz="2400" b="1" dirty="0">
                  <a:solidFill>
                    <a:schemeClr val="bg1"/>
                  </a:solidFill>
                </a:rPr>
                <a:t>03</a:t>
              </a:r>
            </a:p>
          </p:txBody>
        </p:sp>
        <p:sp>
          <p:nvSpPr>
            <p:cNvPr id="28" name="Shape">
              <a:extLst>
                <a:ext uri="{FF2B5EF4-FFF2-40B4-BE49-F238E27FC236}">
                  <a16:creationId xmlns:a16="http://schemas.microsoft.com/office/drawing/2014/main" id="{3FFB05D2-E20E-4C7C-942F-3396E0A90A82}"/>
                </a:ext>
              </a:extLst>
            </p:cNvPr>
            <p:cNvSpPr/>
            <p:nvPr/>
          </p:nvSpPr>
          <p:spPr>
            <a:xfrm>
              <a:off x="1136941" y="1124211"/>
              <a:ext cx="3174253" cy="3499644"/>
            </a:xfrm>
            <a:custGeom>
              <a:avLst/>
              <a:gdLst/>
              <a:ahLst/>
              <a:cxnLst>
                <a:cxn ang="0">
                  <a:pos x="wd2" y="hd2"/>
                </a:cxn>
                <a:cxn ang="5400000">
                  <a:pos x="wd2" y="hd2"/>
                </a:cxn>
                <a:cxn ang="10800000">
                  <a:pos x="wd2" y="hd2"/>
                </a:cxn>
                <a:cxn ang="16200000">
                  <a:pos x="wd2" y="hd2"/>
                </a:cxn>
              </a:cxnLst>
              <a:rect l="0" t="0" r="r" b="b"/>
              <a:pathLst>
                <a:path w="21600" h="21600" extrusionOk="0">
                  <a:moveTo>
                    <a:pt x="20031" y="21600"/>
                  </a:moveTo>
                  <a:lnTo>
                    <a:pt x="1569" y="21600"/>
                  </a:lnTo>
                  <a:cubicBezTo>
                    <a:pt x="706" y="21600"/>
                    <a:pt x="0" y="20963"/>
                    <a:pt x="0" y="20177"/>
                  </a:cubicBezTo>
                  <a:lnTo>
                    <a:pt x="0" y="1423"/>
                  </a:lnTo>
                  <a:cubicBezTo>
                    <a:pt x="0" y="640"/>
                    <a:pt x="703" y="0"/>
                    <a:pt x="1569" y="0"/>
                  </a:cubicBezTo>
                  <a:lnTo>
                    <a:pt x="20031" y="0"/>
                  </a:lnTo>
                  <a:cubicBezTo>
                    <a:pt x="20894" y="0"/>
                    <a:pt x="21600" y="637"/>
                    <a:pt x="21600" y="1423"/>
                  </a:cubicBezTo>
                  <a:lnTo>
                    <a:pt x="21600" y="20177"/>
                  </a:lnTo>
                  <a:cubicBezTo>
                    <a:pt x="21597" y="20963"/>
                    <a:pt x="20894" y="21600"/>
                    <a:pt x="20031" y="21600"/>
                  </a:cubicBezTo>
                  <a:close/>
                  <a:moveTo>
                    <a:pt x="1569" y="70"/>
                  </a:moveTo>
                  <a:cubicBezTo>
                    <a:pt x="743" y="70"/>
                    <a:pt x="72" y="679"/>
                    <a:pt x="72" y="1428"/>
                  </a:cubicBezTo>
                  <a:lnTo>
                    <a:pt x="72" y="20182"/>
                  </a:lnTo>
                  <a:cubicBezTo>
                    <a:pt x="72" y="20931"/>
                    <a:pt x="743" y="21540"/>
                    <a:pt x="1569" y="21540"/>
                  </a:cubicBezTo>
                  <a:lnTo>
                    <a:pt x="20031" y="21540"/>
                  </a:lnTo>
                  <a:cubicBezTo>
                    <a:pt x="20857" y="21540"/>
                    <a:pt x="21528" y="20931"/>
                    <a:pt x="21528" y="20182"/>
                  </a:cubicBezTo>
                  <a:lnTo>
                    <a:pt x="21528" y="1428"/>
                  </a:lnTo>
                  <a:cubicBezTo>
                    <a:pt x="21528" y="679"/>
                    <a:pt x="20857" y="70"/>
                    <a:pt x="20031" y="70"/>
                  </a:cubicBezTo>
                  <a:lnTo>
                    <a:pt x="1569" y="70"/>
                  </a:lnTo>
                  <a:close/>
                </a:path>
              </a:pathLst>
            </a:custGeom>
            <a:solidFill>
              <a:srgbClr val="6A6A6E"/>
            </a:solidFill>
            <a:ln w="12700">
              <a:noFill/>
              <a:miter lim="400000"/>
            </a:ln>
            <a:effectLst>
              <a:outerShdw blurRad="107950" dist="12700" dir="5400000" algn="ctr">
                <a:srgbClr val="000000"/>
              </a:outerShdw>
            </a:effectLst>
            <a:sp3d contourW="44450" prstMaterial="matte">
              <a:contourClr>
                <a:srgbClr val="FFFFFF"/>
              </a:contourClr>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29" name="Shape">
              <a:extLst>
                <a:ext uri="{FF2B5EF4-FFF2-40B4-BE49-F238E27FC236}">
                  <a16:creationId xmlns:a16="http://schemas.microsoft.com/office/drawing/2014/main" id="{69A67113-4EA8-4CAC-9A66-D9B6DCF86A99}"/>
                </a:ext>
              </a:extLst>
            </p:cNvPr>
            <p:cNvSpPr/>
            <p:nvPr/>
          </p:nvSpPr>
          <p:spPr>
            <a:xfrm>
              <a:off x="4508874" y="1124211"/>
              <a:ext cx="3174253" cy="3499644"/>
            </a:xfrm>
            <a:custGeom>
              <a:avLst/>
              <a:gdLst/>
              <a:ahLst/>
              <a:cxnLst>
                <a:cxn ang="0">
                  <a:pos x="wd2" y="hd2"/>
                </a:cxn>
                <a:cxn ang="5400000">
                  <a:pos x="wd2" y="hd2"/>
                </a:cxn>
                <a:cxn ang="10800000">
                  <a:pos x="wd2" y="hd2"/>
                </a:cxn>
                <a:cxn ang="16200000">
                  <a:pos x="wd2" y="hd2"/>
                </a:cxn>
              </a:cxnLst>
              <a:rect l="0" t="0" r="r" b="b"/>
              <a:pathLst>
                <a:path w="21600" h="21600" extrusionOk="0">
                  <a:moveTo>
                    <a:pt x="20031" y="21600"/>
                  </a:moveTo>
                  <a:lnTo>
                    <a:pt x="1569" y="21600"/>
                  </a:lnTo>
                  <a:cubicBezTo>
                    <a:pt x="706" y="21600"/>
                    <a:pt x="0" y="20963"/>
                    <a:pt x="0" y="20177"/>
                  </a:cubicBezTo>
                  <a:lnTo>
                    <a:pt x="0" y="1423"/>
                  </a:lnTo>
                  <a:cubicBezTo>
                    <a:pt x="0" y="640"/>
                    <a:pt x="703" y="0"/>
                    <a:pt x="1569" y="0"/>
                  </a:cubicBezTo>
                  <a:lnTo>
                    <a:pt x="20031" y="0"/>
                  </a:lnTo>
                  <a:cubicBezTo>
                    <a:pt x="20894" y="0"/>
                    <a:pt x="21600" y="637"/>
                    <a:pt x="21600" y="1423"/>
                  </a:cubicBezTo>
                  <a:lnTo>
                    <a:pt x="21600" y="20177"/>
                  </a:lnTo>
                  <a:cubicBezTo>
                    <a:pt x="21597" y="20963"/>
                    <a:pt x="20894" y="21600"/>
                    <a:pt x="20031" y="21600"/>
                  </a:cubicBezTo>
                  <a:close/>
                  <a:moveTo>
                    <a:pt x="1569" y="70"/>
                  </a:moveTo>
                  <a:cubicBezTo>
                    <a:pt x="743" y="70"/>
                    <a:pt x="72" y="679"/>
                    <a:pt x="72" y="1428"/>
                  </a:cubicBezTo>
                  <a:lnTo>
                    <a:pt x="72" y="20182"/>
                  </a:lnTo>
                  <a:cubicBezTo>
                    <a:pt x="72" y="20931"/>
                    <a:pt x="743" y="21540"/>
                    <a:pt x="1569" y="21540"/>
                  </a:cubicBezTo>
                  <a:lnTo>
                    <a:pt x="20031" y="21540"/>
                  </a:lnTo>
                  <a:cubicBezTo>
                    <a:pt x="20857" y="21540"/>
                    <a:pt x="21528" y="20931"/>
                    <a:pt x="21528" y="20182"/>
                  </a:cubicBezTo>
                  <a:lnTo>
                    <a:pt x="21528" y="1428"/>
                  </a:lnTo>
                  <a:cubicBezTo>
                    <a:pt x="21528" y="679"/>
                    <a:pt x="20857" y="70"/>
                    <a:pt x="20031" y="70"/>
                  </a:cubicBezTo>
                  <a:lnTo>
                    <a:pt x="1569" y="70"/>
                  </a:lnTo>
                  <a:close/>
                </a:path>
              </a:pathLst>
            </a:custGeom>
            <a:solidFill>
              <a:srgbClr val="6A6A6E"/>
            </a:solidFill>
            <a:ln w="12700">
              <a:noFill/>
              <a:miter lim="400000"/>
            </a:ln>
            <a:effectLst>
              <a:outerShdw blurRad="107950" dist="12700" dir="5400000" algn="ctr">
                <a:srgbClr val="000000"/>
              </a:outerShdw>
            </a:effectLst>
            <a:sp3d contourW="44450" prstMaterial="matte">
              <a:contourClr>
                <a:srgbClr val="FFFFFF"/>
              </a:contourClr>
            </a:sp3d>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30" name="Shape">
              <a:extLst>
                <a:ext uri="{FF2B5EF4-FFF2-40B4-BE49-F238E27FC236}">
                  <a16:creationId xmlns:a16="http://schemas.microsoft.com/office/drawing/2014/main" id="{AF3F4EE9-13D6-4109-B8D9-27A73D1E83ED}"/>
                </a:ext>
              </a:extLst>
            </p:cNvPr>
            <p:cNvSpPr/>
            <p:nvPr/>
          </p:nvSpPr>
          <p:spPr>
            <a:xfrm>
              <a:off x="7880807" y="1124211"/>
              <a:ext cx="3174253" cy="3499644"/>
            </a:xfrm>
            <a:custGeom>
              <a:avLst/>
              <a:gdLst/>
              <a:ahLst/>
              <a:cxnLst>
                <a:cxn ang="0">
                  <a:pos x="wd2" y="hd2"/>
                </a:cxn>
                <a:cxn ang="5400000">
                  <a:pos x="wd2" y="hd2"/>
                </a:cxn>
                <a:cxn ang="10800000">
                  <a:pos x="wd2" y="hd2"/>
                </a:cxn>
                <a:cxn ang="16200000">
                  <a:pos x="wd2" y="hd2"/>
                </a:cxn>
              </a:cxnLst>
              <a:rect l="0" t="0" r="r" b="b"/>
              <a:pathLst>
                <a:path w="21600" h="21600" extrusionOk="0">
                  <a:moveTo>
                    <a:pt x="20031" y="21600"/>
                  </a:moveTo>
                  <a:lnTo>
                    <a:pt x="1569" y="21600"/>
                  </a:lnTo>
                  <a:cubicBezTo>
                    <a:pt x="706" y="21600"/>
                    <a:pt x="0" y="20963"/>
                    <a:pt x="0" y="20177"/>
                  </a:cubicBezTo>
                  <a:lnTo>
                    <a:pt x="0" y="1423"/>
                  </a:lnTo>
                  <a:cubicBezTo>
                    <a:pt x="0" y="640"/>
                    <a:pt x="703" y="0"/>
                    <a:pt x="1569" y="0"/>
                  </a:cubicBezTo>
                  <a:lnTo>
                    <a:pt x="20031" y="0"/>
                  </a:lnTo>
                  <a:cubicBezTo>
                    <a:pt x="20894" y="0"/>
                    <a:pt x="21600" y="637"/>
                    <a:pt x="21600" y="1423"/>
                  </a:cubicBezTo>
                  <a:lnTo>
                    <a:pt x="21600" y="20177"/>
                  </a:lnTo>
                  <a:cubicBezTo>
                    <a:pt x="21600" y="20963"/>
                    <a:pt x="20897" y="21600"/>
                    <a:pt x="20031" y="21600"/>
                  </a:cubicBezTo>
                  <a:close/>
                  <a:moveTo>
                    <a:pt x="1572" y="70"/>
                  </a:moveTo>
                  <a:cubicBezTo>
                    <a:pt x="746" y="70"/>
                    <a:pt x="75" y="679"/>
                    <a:pt x="75" y="1428"/>
                  </a:cubicBezTo>
                  <a:lnTo>
                    <a:pt x="75" y="20182"/>
                  </a:lnTo>
                  <a:cubicBezTo>
                    <a:pt x="75" y="20931"/>
                    <a:pt x="746" y="21540"/>
                    <a:pt x="1572" y="21540"/>
                  </a:cubicBezTo>
                  <a:lnTo>
                    <a:pt x="20034" y="21540"/>
                  </a:lnTo>
                  <a:cubicBezTo>
                    <a:pt x="20860" y="21540"/>
                    <a:pt x="21531" y="20931"/>
                    <a:pt x="21531" y="20182"/>
                  </a:cubicBezTo>
                  <a:lnTo>
                    <a:pt x="21531" y="1428"/>
                  </a:lnTo>
                  <a:cubicBezTo>
                    <a:pt x="21531" y="679"/>
                    <a:pt x="20860" y="70"/>
                    <a:pt x="20034" y="70"/>
                  </a:cubicBezTo>
                  <a:lnTo>
                    <a:pt x="1572" y="70"/>
                  </a:lnTo>
                  <a:close/>
                </a:path>
              </a:pathLst>
            </a:custGeom>
            <a:solidFill>
              <a:srgbClr val="6A6A6E"/>
            </a:solidFill>
            <a:ln w="12700">
              <a:noFill/>
              <a:miter lim="400000"/>
            </a:ln>
            <a:effectLst>
              <a:outerShdw blurRad="107950" dist="12700" dir="5400000" algn="ctr">
                <a:srgbClr val="000000"/>
              </a:outerShdw>
            </a:effectLst>
            <a:sp3d contourW="44450" prstMaterial="matte">
              <a:contourClr>
                <a:srgbClr val="FFFFFF"/>
              </a:contourClr>
            </a:sp3d>
          </p:spPr>
          <p:txBody>
            <a:bodyPr lIns="288000" tIns="38100" rIns="10080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defRPr sz="3000">
                  <a:solidFill>
                    <a:srgbClr val="FFFFFF"/>
                  </a:solidFill>
                </a:defRPr>
              </a:pPr>
              <a:endParaRPr lang="en-US" sz="1200" noProof="1"/>
            </a:p>
          </p:txBody>
        </p:sp>
        <p:sp>
          <p:nvSpPr>
            <p:cNvPr id="31" name="Freeform: Shape 94">
              <a:extLst>
                <a:ext uri="{FF2B5EF4-FFF2-40B4-BE49-F238E27FC236}">
                  <a16:creationId xmlns:a16="http://schemas.microsoft.com/office/drawing/2014/main" id="{9E45390A-7579-49B0-9D6F-EF2255F2C237}"/>
                </a:ext>
              </a:extLst>
            </p:cNvPr>
            <p:cNvSpPr/>
            <p:nvPr/>
          </p:nvSpPr>
          <p:spPr>
            <a:xfrm>
              <a:off x="8063885" y="1663319"/>
              <a:ext cx="235193" cy="379926"/>
            </a:xfrm>
            <a:custGeom>
              <a:avLst/>
              <a:gdLst>
                <a:gd name="connsiteX0" fmla="*/ 88197 w 235193"/>
                <a:gd name="connsiteY0" fmla="*/ 352787 h 379926"/>
                <a:gd name="connsiteX1" fmla="*/ 146996 w 235193"/>
                <a:gd name="connsiteY1" fmla="*/ 352787 h 379926"/>
                <a:gd name="connsiteX2" fmla="*/ 117597 w 235193"/>
                <a:gd name="connsiteY2" fmla="*/ 379926 h 379926"/>
                <a:gd name="connsiteX3" fmla="*/ 88197 w 235193"/>
                <a:gd name="connsiteY3" fmla="*/ 352787 h 379926"/>
                <a:gd name="connsiteX4" fmla="*/ 72367 w 235193"/>
                <a:gd name="connsiteY4" fmla="*/ 307558 h 379926"/>
                <a:gd name="connsiteX5" fmla="*/ 162826 w 235193"/>
                <a:gd name="connsiteY5" fmla="*/ 307558 h 379926"/>
                <a:gd name="connsiteX6" fmla="*/ 176395 w 235193"/>
                <a:gd name="connsiteY6" fmla="*/ 321128 h 379926"/>
                <a:gd name="connsiteX7" fmla="*/ 162826 w 235193"/>
                <a:gd name="connsiteY7" fmla="*/ 334697 h 379926"/>
                <a:gd name="connsiteX8" fmla="*/ 72367 w 235193"/>
                <a:gd name="connsiteY8" fmla="*/ 334697 h 379926"/>
                <a:gd name="connsiteX9" fmla="*/ 58798 w 235193"/>
                <a:gd name="connsiteY9" fmla="*/ 321128 h 379926"/>
                <a:gd name="connsiteX10" fmla="*/ 72367 w 235193"/>
                <a:gd name="connsiteY10" fmla="*/ 307558 h 379926"/>
                <a:gd name="connsiteX11" fmla="*/ 72367 w 235193"/>
                <a:gd name="connsiteY11" fmla="*/ 262329 h 379926"/>
                <a:gd name="connsiteX12" fmla="*/ 162826 w 235193"/>
                <a:gd name="connsiteY12" fmla="*/ 262329 h 379926"/>
                <a:gd name="connsiteX13" fmla="*/ 176395 w 235193"/>
                <a:gd name="connsiteY13" fmla="*/ 275899 h 379926"/>
                <a:gd name="connsiteX14" fmla="*/ 162826 w 235193"/>
                <a:gd name="connsiteY14" fmla="*/ 289468 h 379926"/>
                <a:gd name="connsiteX15" fmla="*/ 72367 w 235193"/>
                <a:gd name="connsiteY15" fmla="*/ 289468 h 379926"/>
                <a:gd name="connsiteX16" fmla="*/ 58798 w 235193"/>
                <a:gd name="connsiteY16" fmla="*/ 275899 h 379926"/>
                <a:gd name="connsiteX17" fmla="*/ 72367 w 235193"/>
                <a:gd name="connsiteY17" fmla="*/ 262329 h 379926"/>
                <a:gd name="connsiteX18" fmla="*/ 118049 w 235193"/>
                <a:gd name="connsiteY18" fmla="*/ 26685 h 379926"/>
                <a:gd name="connsiteX19" fmla="*/ 27590 w 235193"/>
                <a:gd name="connsiteY19" fmla="*/ 116240 h 379926"/>
                <a:gd name="connsiteX20" fmla="*/ 27590 w 235193"/>
                <a:gd name="connsiteY20" fmla="*/ 119858 h 379926"/>
                <a:gd name="connsiteX21" fmla="*/ 33922 w 235193"/>
                <a:gd name="connsiteY21" fmla="*/ 151519 h 379926"/>
                <a:gd name="connsiteX22" fmla="*/ 49300 w 235193"/>
                <a:gd name="connsiteY22" fmla="*/ 176395 h 379926"/>
                <a:gd name="connsiteX23" fmla="*/ 75534 w 235193"/>
                <a:gd name="connsiteY23" fmla="*/ 217101 h 379926"/>
                <a:gd name="connsiteX24" fmla="*/ 117597 w 235193"/>
                <a:gd name="connsiteY24" fmla="*/ 217101 h 379926"/>
                <a:gd name="connsiteX25" fmla="*/ 160112 w 235193"/>
                <a:gd name="connsiteY25" fmla="*/ 217101 h 379926"/>
                <a:gd name="connsiteX26" fmla="*/ 186345 w 235193"/>
                <a:gd name="connsiteY26" fmla="*/ 176395 h 379926"/>
                <a:gd name="connsiteX27" fmla="*/ 201723 w 235193"/>
                <a:gd name="connsiteY27" fmla="*/ 151519 h 379926"/>
                <a:gd name="connsiteX28" fmla="*/ 208055 w 235193"/>
                <a:gd name="connsiteY28" fmla="*/ 119858 h 379926"/>
                <a:gd name="connsiteX29" fmla="*/ 208507 w 235193"/>
                <a:gd name="connsiteY29" fmla="*/ 119858 h 379926"/>
                <a:gd name="connsiteX30" fmla="*/ 208507 w 235193"/>
                <a:gd name="connsiteY30" fmla="*/ 116240 h 379926"/>
                <a:gd name="connsiteX31" fmla="*/ 118049 w 235193"/>
                <a:gd name="connsiteY31" fmla="*/ 26685 h 379926"/>
                <a:gd name="connsiteX32" fmla="*/ 117597 w 235193"/>
                <a:gd name="connsiteY32" fmla="*/ 0 h 379926"/>
                <a:gd name="connsiteX33" fmla="*/ 235193 w 235193"/>
                <a:gd name="connsiteY33" fmla="*/ 116240 h 379926"/>
                <a:gd name="connsiteX34" fmla="*/ 235193 w 235193"/>
                <a:gd name="connsiteY34" fmla="*/ 120311 h 379926"/>
                <a:gd name="connsiteX35" fmla="*/ 227051 w 235193"/>
                <a:gd name="connsiteY35" fmla="*/ 161017 h 379926"/>
                <a:gd name="connsiteX36" fmla="*/ 206698 w 235193"/>
                <a:gd name="connsiteY36" fmla="*/ 194486 h 379926"/>
                <a:gd name="connsiteX37" fmla="*/ 179109 w 235193"/>
                <a:gd name="connsiteY37" fmla="*/ 239263 h 379926"/>
                <a:gd name="connsiteX38" fmla="*/ 170967 w 235193"/>
                <a:gd name="connsiteY38" fmla="*/ 244239 h 379926"/>
                <a:gd name="connsiteX39" fmla="*/ 64226 w 235193"/>
                <a:gd name="connsiteY39" fmla="*/ 244239 h 379926"/>
                <a:gd name="connsiteX40" fmla="*/ 56084 w 235193"/>
                <a:gd name="connsiteY40" fmla="*/ 239263 h 379926"/>
                <a:gd name="connsiteX41" fmla="*/ 28494 w 235193"/>
                <a:gd name="connsiteY41" fmla="*/ 194486 h 379926"/>
                <a:gd name="connsiteX42" fmla="*/ 8141 w 235193"/>
                <a:gd name="connsiteY42" fmla="*/ 161017 h 379926"/>
                <a:gd name="connsiteX43" fmla="*/ 0 w 235193"/>
                <a:gd name="connsiteY43" fmla="*/ 120311 h 379926"/>
                <a:gd name="connsiteX44" fmla="*/ 0 w 235193"/>
                <a:gd name="connsiteY44" fmla="*/ 116240 h 379926"/>
                <a:gd name="connsiteX45" fmla="*/ 117597 w 235193"/>
                <a:gd name="connsiteY45" fmla="*/ 0 h 3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5193" h="379926">
                  <a:moveTo>
                    <a:pt x="88197" y="352787"/>
                  </a:moveTo>
                  <a:lnTo>
                    <a:pt x="146996" y="352787"/>
                  </a:lnTo>
                  <a:cubicBezTo>
                    <a:pt x="145639" y="368166"/>
                    <a:pt x="132975" y="379926"/>
                    <a:pt x="117597" y="379926"/>
                  </a:cubicBezTo>
                  <a:cubicBezTo>
                    <a:pt x="102218" y="379926"/>
                    <a:pt x="89554" y="368166"/>
                    <a:pt x="88197" y="352787"/>
                  </a:cubicBezTo>
                  <a:close/>
                  <a:moveTo>
                    <a:pt x="72367" y="307558"/>
                  </a:moveTo>
                  <a:lnTo>
                    <a:pt x="162826" y="307558"/>
                  </a:lnTo>
                  <a:cubicBezTo>
                    <a:pt x="170515" y="307558"/>
                    <a:pt x="176395" y="313438"/>
                    <a:pt x="176395" y="321128"/>
                  </a:cubicBezTo>
                  <a:cubicBezTo>
                    <a:pt x="176395" y="328817"/>
                    <a:pt x="170515" y="334697"/>
                    <a:pt x="162826" y="334697"/>
                  </a:cubicBezTo>
                  <a:lnTo>
                    <a:pt x="72367" y="334697"/>
                  </a:lnTo>
                  <a:cubicBezTo>
                    <a:pt x="64678" y="334697"/>
                    <a:pt x="58798" y="328817"/>
                    <a:pt x="58798" y="321128"/>
                  </a:cubicBezTo>
                  <a:cubicBezTo>
                    <a:pt x="58798" y="313438"/>
                    <a:pt x="64678" y="307558"/>
                    <a:pt x="72367" y="307558"/>
                  </a:cubicBezTo>
                  <a:close/>
                  <a:moveTo>
                    <a:pt x="72367" y="262329"/>
                  </a:moveTo>
                  <a:lnTo>
                    <a:pt x="162826" y="262329"/>
                  </a:lnTo>
                  <a:cubicBezTo>
                    <a:pt x="170515" y="262329"/>
                    <a:pt x="176395" y="268209"/>
                    <a:pt x="176395" y="275899"/>
                  </a:cubicBezTo>
                  <a:cubicBezTo>
                    <a:pt x="176395" y="283588"/>
                    <a:pt x="170515" y="289468"/>
                    <a:pt x="162826" y="289468"/>
                  </a:cubicBezTo>
                  <a:lnTo>
                    <a:pt x="72367" y="289468"/>
                  </a:lnTo>
                  <a:cubicBezTo>
                    <a:pt x="64678" y="289468"/>
                    <a:pt x="58798" y="283588"/>
                    <a:pt x="58798" y="275899"/>
                  </a:cubicBezTo>
                  <a:cubicBezTo>
                    <a:pt x="58798" y="268209"/>
                    <a:pt x="64678" y="262329"/>
                    <a:pt x="72367" y="262329"/>
                  </a:cubicBezTo>
                  <a:close/>
                  <a:moveTo>
                    <a:pt x="118049" y="26685"/>
                  </a:moveTo>
                  <a:cubicBezTo>
                    <a:pt x="68749" y="27138"/>
                    <a:pt x="28494" y="66939"/>
                    <a:pt x="27590" y="116240"/>
                  </a:cubicBezTo>
                  <a:lnTo>
                    <a:pt x="27590" y="119858"/>
                  </a:lnTo>
                  <a:cubicBezTo>
                    <a:pt x="28042" y="130713"/>
                    <a:pt x="29851" y="141568"/>
                    <a:pt x="33922" y="151519"/>
                  </a:cubicBezTo>
                  <a:cubicBezTo>
                    <a:pt x="37540" y="160565"/>
                    <a:pt x="42968" y="169158"/>
                    <a:pt x="49300" y="176395"/>
                  </a:cubicBezTo>
                  <a:cubicBezTo>
                    <a:pt x="59250" y="189059"/>
                    <a:pt x="68297" y="202628"/>
                    <a:pt x="75534" y="217101"/>
                  </a:cubicBezTo>
                  <a:lnTo>
                    <a:pt x="117597" y="217101"/>
                  </a:lnTo>
                  <a:lnTo>
                    <a:pt x="160112" y="217101"/>
                  </a:lnTo>
                  <a:cubicBezTo>
                    <a:pt x="166897" y="202628"/>
                    <a:pt x="175942" y="189059"/>
                    <a:pt x="186345" y="176395"/>
                  </a:cubicBezTo>
                  <a:cubicBezTo>
                    <a:pt x="193130" y="169158"/>
                    <a:pt x="198105" y="160565"/>
                    <a:pt x="201723" y="151519"/>
                  </a:cubicBezTo>
                  <a:cubicBezTo>
                    <a:pt x="205341" y="141568"/>
                    <a:pt x="207603" y="130713"/>
                    <a:pt x="208055" y="119858"/>
                  </a:cubicBezTo>
                  <a:lnTo>
                    <a:pt x="208507" y="119858"/>
                  </a:lnTo>
                  <a:lnTo>
                    <a:pt x="208507" y="116240"/>
                  </a:lnTo>
                  <a:cubicBezTo>
                    <a:pt x="207603" y="66487"/>
                    <a:pt x="167349" y="27138"/>
                    <a:pt x="118049" y="26685"/>
                  </a:cubicBezTo>
                  <a:close/>
                  <a:moveTo>
                    <a:pt x="117597" y="0"/>
                  </a:moveTo>
                  <a:cubicBezTo>
                    <a:pt x="181822" y="452"/>
                    <a:pt x="233836" y="52014"/>
                    <a:pt x="235193" y="116240"/>
                  </a:cubicBezTo>
                  <a:lnTo>
                    <a:pt x="235193" y="120311"/>
                  </a:lnTo>
                  <a:cubicBezTo>
                    <a:pt x="234740" y="134332"/>
                    <a:pt x="232027" y="147900"/>
                    <a:pt x="227051" y="161017"/>
                  </a:cubicBezTo>
                  <a:cubicBezTo>
                    <a:pt x="222528" y="173229"/>
                    <a:pt x="215292" y="184536"/>
                    <a:pt x="206698" y="194486"/>
                  </a:cubicBezTo>
                  <a:cubicBezTo>
                    <a:pt x="195843" y="206246"/>
                    <a:pt x="184084" y="229313"/>
                    <a:pt x="179109" y="239263"/>
                  </a:cubicBezTo>
                  <a:cubicBezTo>
                    <a:pt x="177752" y="242429"/>
                    <a:pt x="174586" y="244239"/>
                    <a:pt x="170967" y="244239"/>
                  </a:cubicBezTo>
                  <a:lnTo>
                    <a:pt x="64226" y="244239"/>
                  </a:lnTo>
                  <a:cubicBezTo>
                    <a:pt x="60608" y="244239"/>
                    <a:pt x="57441" y="242429"/>
                    <a:pt x="56084" y="239263"/>
                  </a:cubicBezTo>
                  <a:cubicBezTo>
                    <a:pt x="51109" y="229313"/>
                    <a:pt x="39349" y="206246"/>
                    <a:pt x="28494" y="194486"/>
                  </a:cubicBezTo>
                  <a:cubicBezTo>
                    <a:pt x="19901" y="184536"/>
                    <a:pt x="13116" y="173229"/>
                    <a:pt x="8141" y="161017"/>
                  </a:cubicBezTo>
                  <a:cubicBezTo>
                    <a:pt x="3166" y="147900"/>
                    <a:pt x="452" y="134332"/>
                    <a:pt x="0" y="120311"/>
                  </a:cubicBezTo>
                  <a:lnTo>
                    <a:pt x="0" y="116240"/>
                  </a:lnTo>
                  <a:cubicBezTo>
                    <a:pt x="1357" y="52014"/>
                    <a:pt x="53370" y="452"/>
                    <a:pt x="117597" y="0"/>
                  </a:cubicBezTo>
                  <a:close/>
                </a:path>
              </a:pathLst>
            </a:custGeom>
            <a:solidFill>
              <a:schemeClr val="bg1"/>
            </a:solidFill>
            <a:ln w="4465" cap="flat">
              <a:noFill/>
              <a:prstDash val="solid"/>
              <a:miter/>
            </a:ln>
            <a:effectLst>
              <a:outerShdw blurRad="107950" dist="12700" dir="5400000" algn="ctr">
                <a:srgbClr val="000000"/>
              </a:outerShdw>
            </a:effectLst>
            <a:sp3d contourW="44450" prstMaterial="matte">
              <a:bevelT w="63500" h="63500" prst="artDeco"/>
              <a:contourClr>
                <a:srgbClr val="FFFFFF"/>
              </a:contourClr>
            </a:sp3d>
          </p:spPr>
          <p:txBody>
            <a:bodyPr rtlCol="0" anchor="ctr"/>
            <a:lstStyle/>
            <a:p>
              <a:pPr algn="just" rtl="1"/>
              <a:endParaRPr lang="en-US"/>
            </a:p>
          </p:txBody>
        </p:sp>
        <p:sp>
          <p:nvSpPr>
            <p:cNvPr id="32" name="Freeform: Shape 93">
              <a:extLst>
                <a:ext uri="{FF2B5EF4-FFF2-40B4-BE49-F238E27FC236}">
                  <a16:creationId xmlns:a16="http://schemas.microsoft.com/office/drawing/2014/main" id="{E72CEEC5-66E1-48D9-8FBC-CD567082A83B}"/>
                </a:ext>
              </a:extLst>
            </p:cNvPr>
            <p:cNvSpPr/>
            <p:nvPr/>
          </p:nvSpPr>
          <p:spPr>
            <a:xfrm>
              <a:off x="4638835" y="1657008"/>
              <a:ext cx="357311" cy="357312"/>
            </a:xfrm>
            <a:custGeom>
              <a:avLst/>
              <a:gdLst>
                <a:gd name="connsiteX0" fmla="*/ 171871 w 357311"/>
                <a:gd name="connsiteY0" fmla="*/ 76889 h 357312"/>
                <a:gd name="connsiteX1" fmla="*/ 222980 w 357311"/>
                <a:gd name="connsiteY1" fmla="*/ 89553 h 357312"/>
                <a:gd name="connsiteX2" fmla="*/ 202627 w 357311"/>
                <a:gd name="connsiteY2" fmla="*/ 109906 h 357312"/>
                <a:gd name="connsiteX3" fmla="*/ 171871 w 357311"/>
                <a:gd name="connsiteY3" fmla="*/ 104027 h 357312"/>
                <a:gd name="connsiteX4" fmla="*/ 90459 w 357311"/>
                <a:gd name="connsiteY4" fmla="*/ 185439 h 357312"/>
                <a:gd name="connsiteX5" fmla="*/ 171871 w 357311"/>
                <a:gd name="connsiteY5" fmla="*/ 266852 h 357312"/>
                <a:gd name="connsiteX6" fmla="*/ 253284 w 357311"/>
                <a:gd name="connsiteY6" fmla="*/ 185439 h 357312"/>
                <a:gd name="connsiteX7" fmla="*/ 247404 w 357311"/>
                <a:gd name="connsiteY7" fmla="*/ 154683 h 357312"/>
                <a:gd name="connsiteX8" fmla="*/ 267757 w 357311"/>
                <a:gd name="connsiteY8" fmla="*/ 134330 h 357312"/>
                <a:gd name="connsiteX9" fmla="*/ 280421 w 357311"/>
                <a:gd name="connsiteY9" fmla="*/ 185439 h 357312"/>
                <a:gd name="connsiteX10" fmla="*/ 171871 w 357311"/>
                <a:gd name="connsiteY10" fmla="*/ 293989 h 357312"/>
                <a:gd name="connsiteX11" fmla="*/ 63321 w 357311"/>
                <a:gd name="connsiteY11" fmla="*/ 185439 h 357312"/>
                <a:gd name="connsiteX12" fmla="*/ 171871 w 357311"/>
                <a:gd name="connsiteY12" fmla="*/ 76889 h 357312"/>
                <a:gd name="connsiteX13" fmla="*/ 171872 w 357311"/>
                <a:gd name="connsiteY13" fmla="*/ 13569 h 357312"/>
                <a:gd name="connsiteX14" fmla="*/ 252832 w 357311"/>
                <a:gd name="connsiteY14" fmla="*/ 33470 h 357312"/>
                <a:gd name="connsiteX15" fmla="*/ 249666 w 357311"/>
                <a:gd name="connsiteY15" fmla="*/ 36636 h 357312"/>
                <a:gd name="connsiteX16" fmla="*/ 243334 w 357311"/>
                <a:gd name="connsiteY16" fmla="*/ 42968 h 357312"/>
                <a:gd name="connsiteX17" fmla="*/ 244691 w 357311"/>
                <a:gd name="connsiteY17" fmla="*/ 52014 h 357312"/>
                <a:gd name="connsiteX18" fmla="*/ 245595 w 357311"/>
                <a:gd name="connsiteY18" fmla="*/ 61060 h 357312"/>
                <a:gd name="connsiteX19" fmla="*/ 171872 w 357311"/>
                <a:gd name="connsiteY19" fmla="*/ 40707 h 357312"/>
                <a:gd name="connsiteX20" fmla="*/ 27138 w 357311"/>
                <a:gd name="connsiteY20" fmla="*/ 185441 h 357312"/>
                <a:gd name="connsiteX21" fmla="*/ 171872 w 357311"/>
                <a:gd name="connsiteY21" fmla="*/ 330174 h 357312"/>
                <a:gd name="connsiteX22" fmla="*/ 316605 w 357311"/>
                <a:gd name="connsiteY22" fmla="*/ 185441 h 357312"/>
                <a:gd name="connsiteX23" fmla="*/ 296252 w 357311"/>
                <a:gd name="connsiteY23" fmla="*/ 111716 h 357312"/>
                <a:gd name="connsiteX24" fmla="*/ 305750 w 357311"/>
                <a:gd name="connsiteY24" fmla="*/ 113073 h 357312"/>
                <a:gd name="connsiteX25" fmla="*/ 314344 w 357311"/>
                <a:gd name="connsiteY25" fmla="*/ 113978 h 357312"/>
                <a:gd name="connsiteX26" fmla="*/ 320224 w 357311"/>
                <a:gd name="connsiteY26" fmla="*/ 107646 h 357312"/>
                <a:gd name="connsiteX27" fmla="*/ 323390 w 357311"/>
                <a:gd name="connsiteY27" fmla="*/ 104932 h 357312"/>
                <a:gd name="connsiteX28" fmla="*/ 343743 w 357311"/>
                <a:gd name="connsiteY28" fmla="*/ 185441 h 357312"/>
                <a:gd name="connsiteX29" fmla="*/ 171872 w 357311"/>
                <a:gd name="connsiteY29" fmla="*/ 357312 h 357312"/>
                <a:gd name="connsiteX30" fmla="*/ 0 w 357311"/>
                <a:gd name="connsiteY30" fmla="*/ 185441 h 357312"/>
                <a:gd name="connsiteX31" fmla="*/ 171872 w 357311"/>
                <a:gd name="connsiteY31" fmla="*/ 13569 h 357312"/>
                <a:gd name="connsiteX32" fmla="*/ 312082 w 357311"/>
                <a:gd name="connsiteY32" fmla="*/ 0 h 357312"/>
                <a:gd name="connsiteX33" fmla="*/ 316605 w 357311"/>
                <a:gd name="connsiteY33" fmla="*/ 40706 h 357312"/>
                <a:gd name="connsiteX34" fmla="*/ 357311 w 357311"/>
                <a:gd name="connsiteY34" fmla="*/ 45229 h 357312"/>
                <a:gd name="connsiteX35" fmla="*/ 307559 w 357311"/>
                <a:gd name="connsiteY35" fmla="*/ 94981 h 357312"/>
                <a:gd name="connsiteX36" fmla="*/ 284040 w 357311"/>
                <a:gd name="connsiteY36" fmla="*/ 92268 h 357312"/>
                <a:gd name="connsiteX37" fmla="*/ 211673 w 357311"/>
                <a:gd name="connsiteY37" fmla="*/ 164635 h 357312"/>
                <a:gd name="connsiteX38" fmla="*/ 216648 w 357311"/>
                <a:gd name="connsiteY38" fmla="*/ 185441 h 357312"/>
                <a:gd name="connsiteX39" fmla="*/ 171418 w 357311"/>
                <a:gd name="connsiteY39" fmla="*/ 230670 h 357312"/>
                <a:gd name="connsiteX40" fmla="*/ 126189 w 357311"/>
                <a:gd name="connsiteY40" fmla="*/ 185441 h 357312"/>
                <a:gd name="connsiteX41" fmla="*/ 171418 w 357311"/>
                <a:gd name="connsiteY41" fmla="*/ 140211 h 357312"/>
                <a:gd name="connsiteX42" fmla="*/ 192677 w 357311"/>
                <a:gd name="connsiteY42" fmla="*/ 145639 h 357312"/>
                <a:gd name="connsiteX43" fmla="*/ 265044 w 357311"/>
                <a:gd name="connsiteY43" fmla="*/ 73271 h 357312"/>
                <a:gd name="connsiteX44" fmla="*/ 262330 w 357311"/>
                <a:gd name="connsiteY44" fmla="*/ 49752 h 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7311" h="357312">
                  <a:moveTo>
                    <a:pt x="171871" y="76889"/>
                  </a:moveTo>
                  <a:cubicBezTo>
                    <a:pt x="190415" y="76889"/>
                    <a:pt x="207602" y="81412"/>
                    <a:pt x="222980" y="89553"/>
                  </a:cubicBezTo>
                  <a:lnTo>
                    <a:pt x="202627" y="109906"/>
                  </a:lnTo>
                  <a:cubicBezTo>
                    <a:pt x="193129" y="106288"/>
                    <a:pt x="182726" y="104027"/>
                    <a:pt x="171871" y="104027"/>
                  </a:cubicBezTo>
                  <a:cubicBezTo>
                    <a:pt x="127094" y="104027"/>
                    <a:pt x="90459" y="140662"/>
                    <a:pt x="90459" y="185439"/>
                  </a:cubicBezTo>
                  <a:cubicBezTo>
                    <a:pt x="90459" y="230216"/>
                    <a:pt x="127094" y="266852"/>
                    <a:pt x="171871" y="266852"/>
                  </a:cubicBezTo>
                  <a:cubicBezTo>
                    <a:pt x="216648" y="266852"/>
                    <a:pt x="253284" y="230216"/>
                    <a:pt x="253284" y="185439"/>
                  </a:cubicBezTo>
                  <a:cubicBezTo>
                    <a:pt x="253284" y="174584"/>
                    <a:pt x="251474" y="164181"/>
                    <a:pt x="247404" y="154683"/>
                  </a:cubicBezTo>
                  <a:lnTo>
                    <a:pt x="267757" y="134330"/>
                  </a:lnTo>
                  <a:cubicBezTo>
                    <a:pt x="275898" y="149708"/>
                    <a:pt x="280421" y="166895"/>
                    <a:pt x="280421" y="185439"/>
                  </a:cubicBezTo>
                  <a:cubicBezTo>
                    <a:pt x="280421" y="245142"/>
                    <a:pt x="231574" y="293989"/>
                    <a:pt x="171871" y="293989"/>
                  </a:cubicBezTo>
                  <a:cubicBezTo>
                    <a:pt x="112168" y="293989"/>
                    <a:pt x="63321" y="245142"/>
                    <a:pt x="63321" y="185439"/>
                  </a:cubicBezTo>
                  <a:cubicBezTo>
                    <a:pt x="63321" y="125736"/>
                    <a:pt x="112168" y="76889"/>
                    <a:pt x="171871" y="76889"/>
                  </a:cubicBezTo>
                  <a:close/>
                  <a:moveTo>
                    <a:pt x="171872" y="13569"/>
                  </a:moveTo>
                  <a:cubicBezTo>
                    <a:pt x="201271" y="13569"/>
                    <a:pt x="228408" y="20806"/>
                    <a:pt x="252832" y="33470"/>
                  </a:cubicBezTo>
                  <a:lnTo>
                    <a:pt x="249666" y="36636"/>
                  </a:lnTo>
                  <a:lnTo>
                    <a:pt x="243334" y="42968"/>
                  </a:lnTo>
                  <a:lnTo>
                    <a:pt x="244691" y="52014"/>
                  </a:lnTo>
                  <a:lnTo>
                    <a:pt x="245595" y="61060"/>
                  </a:lnTo>
                  <a:cubicBezTo>
                    <a:pt x="223885" y="47943"/>
                    <a:pt x="198557" y="40707"/>
                    <a:pt x="171872" y="40707"/>
                  </a:cubicBezTo>
                  <a:cubicBezTo>
                    <a:pt x="92269" y="40707"/>
                    <a:pt x="27138" y="105837"/>
                    <a:pt x="27138" y="185441"/>
                  </a:cubicBezTo>
                  <a:cubicBezTo>
                    <a:pt x="27138" y="265044"/>
                    <a:pt x="92269" y="330174"/>
                    <a:pt x="171872" y="330174"/>
                  </a:cubicBezTo>
                  <a:cubicBezTo>
                    <a:pt x="251475" y="330174"/>
                    <a:pt x="316605" y="265044"/>
                    <a:pt x="316605" y="185441"/>
                  </a:cubicBezTo>
                  <a:cubicBezTo>
                    <a:pt x="316605" y="158302"/>
                    <a:pt x="308916" y="133426"/>
                    <a:pt x="296252" y="111716"/>
                  </a:cubicBezTo>
                  <a:lnTo>
                    <a:pt x="305750" y="113073"/>
                  </a:lnTo>
                  <a:lnTo>
                    <a:pt x="314344" y="113978"/>
                  </a:lnTo>
                  <a:lnTo>
                    <a:pt x="320224" y="107646"/>
                  </a:lnTo>
                  <a:lnTo>
                    <a:pt x="323390" y="104932"/>
                  </a:lnTo>
                  <a:cubicBezTo>
                    <a:pt x="336506" y="128903"/>
                    <a:pt x="343743" y="156041"/>
                    <a:pt x="343743" y="185441"/>
                  </a:cubicBezTo>
                  <a:cubicBezTo>
                    <a:pt x="343743" y="280422"/>
                    <a:pt x="266853" y="357312"/>
                    <a:pt x="171872" y="357312"/>
                  </a:cubicBezTo>
                  <a:cubicBezTo>
                    <a:pt x="76890" y="357312"/>
                    <a:pt x="0" y="280422"/>
                    <a:pt x="0" y="185441"/>
                  </a:cubicBezTo>
                  <a:cubicBezTo>
                    <a:pt x="0" y="90459"/>
                    <a:pt x="76890" y="13569"/>
                    <a:pt x="171872" y="13569"/>
                  </a:cubicBezTo>
                  <a:close/>
                  <a:moveTo>
                    <a:pt x="312082" y="0"/>
                  </a:moveTo>
                  <a:lnTo>
                    <a:pt x="316605" y="40706"/>
                  </a:lnTo>
                  <a:lnTo>
                    <a:pt x="357311" y="45229"/>
                  </a:lnTo>
                  <a:lnTo>
                    <a:pt x="307559" y="94981"/>
                  </a:lnTo>
                  <a:lnTo>
                    <a:pt x="284040" y="92268"/>
                  </a:lnTo>
                  <a:lnTo>
                    <a:pt x="211673" y="164635"/>
                  </a:lnTo>
                  <a:cubicBezTo>
                    <a:pt x="214839" y="170967"/>
                    <a:pt x="216648" y="177752"/>
                    <a:pt x="216648" y="185441"/>
                  </a:cubicBezTo>
                  <a:cubicBezTo>
                    <a:pt x="216648" y="210317"/>
                    <a:pt x="196295" y="230670"/>
                    <a:pt x="171418" y="230670"/>
                  </a:cubicBezTo>
                  <a:cubicBezTo>
                    <a:pt x="146542" y="230670"/>
                    <a:pt x="126189" y="210317"/>
                    <a:pt x="126189" y="185441"/>
                  </a:cubicBezTo>
                  <a:cubicBezTo>
                    <a:pt x="126189" y="160565"/>
                    <a:pt x="146542" y="140211"/>
                    <a:pt x="171418" y="140211"/>
                  </a:cubicBezTo>
                  <a:cubicBezTo>
                    <a:pt x="179107" y="140211"/>
                    <a:pt x="186345" y="142473"/>
                    <a:pt x="192677" y="145639"/>
                  </a:cubicBezTo>
                  <a:lnTo>
                    <a:pt x="265044" y="73271"/>
                  </a:lnTo>
                  <a:lnTo>
                    <a:pt x="262330" y="49752"/>
                  </a:lnTo>
                  <a:close/>
                </a:path>
              </a:pathLst>
            </a:custGeom>
            <a:solidFill>
              <a:schemeClr val="bg1"/>
            </a:solidFill>
            <a:ln w="4465" cap="flat">
              <a:noFill/>
              <a:prstDash val="solid"/>
              <a:miter/>
            </a:ln>
            <a:effectLst>
              <a:outerShdw blurRad="107950" dist="12700" dir="5400000" algn="ctr">
                <a:srgbClr val="000000"/>
              </a:outerShdw>
            </a:effectLst>
            <a:sp3d contourW="44450" prstMaterial="matte">
              <a:bevelT w="63500" h="63500" prst="artDeco"/>
              <a:contourClr>
                <a:srgbClr val="FFFFFF"/>
              </a:contourClr>
            </a:sp3d>
          </p:spPr>
          <p:txBody>
            <a:bodyPr rtlCol="0" anchor="ctr"/>
            <a:lstStyle/>
            <a:p>
              <a:pPr algn="just" rtl="1"/>
              <a:endParaRPr lang="en-US"/>
            </a:p>
          </p:txBody>
        </p:sp>
        <p:sp>
          <p:nvSpPr>
            <p:cNvPr id="33" name="Graphic 6" descr="Hourglass">
              <a:extLst>
                <a:ext uri="{FF2B5EF4-FFF2-40B4-BE49-F238E27FC236}">
                  <a16:creationId xmlns:a16="http://schemas.microsoft.com/office/drawing/2014/main" id="{99F41CB0-ADCA-4599-9753-E16D70B75DAB}"/>
                </a:ext>
              </a:extLst>
            </p:cNvPr>
            <p:cNvSpPr/>
            <p:nvPr/>
          </p:nvSpPr>
          <p:spPr>
            <a:xfrm>
              <a:off x="1317279" y="1690521"/>
              <a:ext cx="253283" cy="361833"/>
            </a:xfrm>
            <a:custGeom>
              <a:avLst/>
              <a:gdLst>
                <a:gd name="connsiteX0" fmla="*/ 151970 w 253283"/>
                <a:gd name="connsiteY0" fmla="*/ 204888 h 361833"/>
                <a:gd name="connsiteX1" fmla="*/ 192676 w 253283"/>
                <a:gd name="connsiteY1" fmla="*/ 262329 h 361833"/>
                <a:gd name="connsiteX2" fmla="*/ 60607 w 253283"/>
                <a:gd name="connsiteY2" fmla="*/ 262329 h 361833"/>
                <a:gd name="connsiteX3" fmla="*/ 101313 w 253283"/>
                <a:gd name="connsiteY3" fmla="*/ 204888 h 361833"/>
                <a:gd name="connsiteX4" fmla="*/ 113073 w 253283"/>
                <a:gd name="connsiteY4" fmla="*/ 180917 h 361833"/>
                <a:gd name="connsiteX5" fmla="*/ 101313 w 253283"/>
                <a:gd name="connsiteY5" fmla="*/ 156945 h 361833"/>
                <a:gd name="connsiteX6" fmla="*/ 39349 w 253283"/>
                <a:gd name="connsiteY6" fmla="*/ 27138 h 361833"/>
                <a:gd name="connsiteX7" fmla="*/ 214386 w 253283"/>
                <a:gd name="connsiteY7" fmla="*/ 27138 h 361833"/>
                <a:gd name="connsiteX8" fmla="*/ 152422 w 253283"/>
                <a:gd name="connsiteY8" fmla="*/ 156945 h 361833"/>
                <a:gd name="connsiteX9" fmla="*/ 140210 w 253283"/>
                <a:gd name="connsiteY9" fmla="*/ 180917 h 361833"/>
                <a:gd name="connsiteX10" fmla="*/ 151970 w 253283"/>
                <a:gd name="connsiteY10" fmla="*/ 204888 h 361833"/>
                <a:gd name="connsiteX11" fmla="*/ 241071 w 253283"/>
                <a:gd name="connsiteY11" fmla="*/ 27138 h 361833"/>
                <a:gd name="connsiteX12" fmla="*/ 253283 w 253283"/>
                <a:gd name="connsiteY12" fmla="*/ 27138 h 361833"/>
                <a:gd name="connsiteX13" fmla="*/ 253283 w 253283"/>
                <a:gd name="connsiteY13" fmla="*/ 0 h 361833"/>
                <a:gd name="connsiteX14" fmla="*/ 0 w 253283"/>
                <a:gd name="connsiteY14" fmla="*/ 0 h 361833"/>
                <a:gd name="connsiteX15" fmla="*/ 0 w 253283"/>
                <a:gd name="connsiteY15" fmla="*/ 27138 h 361833"/>
                <a:gd name="connsiteX16" fmla="*/ 11760 w 253283"/>
                <a:gd name="connsiteY16" fmla="*/ 27138 h 361833"/>
                <a:gd name="connsiteX17" fmla="*/ 87745 w 253283"/>
                <a:gd name="connsiteY17" fmla="*/ 180917 h 361833"/>
                <a:gd name="connsiteX18" fmla="*/ 11760 w 253283"/>
                <a:gd name="connsiteY18" fmla="*/ 334696 h 361833"/>
                <a:gd name="connsiteX19" fmla="*/ 0 w 253283"/>
                <a:gd name="connsiteY19" fmla="*/ 334696 h 361833"/>
                <a:gd name="connsiteX20" fmla="*/ 0 w 253283"/>
                <a:gd name="connsiteY20" fmla="*/ 361833 h 361833"/>
                <a:gd name="connsiteX21" fmla="*/ 253283 w 253283"/>
                <a:gd name="connsiteY21" fmla="*/ 361833 h 361833"/>
                <a:gd name="connsiteX22" fmla="*/ 253283 w 253283"/>
                <a:gd name="connsiteY22" fmla="*/ 334696 h 361833"/>
                <a:gd name="connsiteX23" fmla="*/ 241071 w 253283"/>
                <a:gd name="connsiteY23" fmla="*/ 334696 h 361833"/>
                <a:gd name="connsiteX24" fmla="*/ 165086 w 253283"/>
                <a:gd name="connsiteY24" fmla="*/ 180917 h 361833"/>
                <a:gd name="connsiteX25" fmla="*/ 241071 w 253283"/>
                <a:gd name="connsiteY25" fmla="*/ 27138 h 36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3283" h="361833">
                  <a:moveTo>
                    <a:pt x="151970" y="204888"/>
                  </a:moveTo>
                  <a:cubicBezTo>
                    <a:pt x="167348" y="217100"/>
                    <a:pt x="181821" y="238358"/>
                    <a:pt x="192676" y="262329"/>
                  </a:cubicBezTo>
                  <a:lnTo>
                    <a:pt x="60607" y="262329"/>
                  </a:lnTo>
                  <a:cubicBezTo>
                    <a:pt x="71914" y="238358"/>
                    <a:pt x="85935" y="216648"/>
                    <a:pt x="101313" y="204888"/>
                  </a:cubicBezTo>
                  <a:cubicBezTo>
                    <a:pt x="108550" y="199008"/>
                    <a:pt x="113073" y="190415"/>
                    <a:pt x="113073" y="180917"/>
                  </a:cubicBezTo>
                  <a:cubicBezTo>
                    <a:pt x="113073" y="171419"/>
                    <a:pt x="108550" y="162825"/>
                    <a:pt x="101313" y="156945"/>
                  </a:cubicBezTo>
                  <a:cubicBezTo>
                    <a:pt x="70557" y="132974"/>
                    <a:pt x="43872" y="71462"/>
                    <a:pt x="39349" y="27138"/>
                  </a:cubicBezTo>
                  <a:lnTo>
                    <a:pt x="214386" y="27138"/>
                  </a:lnTo>
                  <a:cubicBezTo>
                    <a:pt x="209411" y="71462"/>
                    <a:pt x="183178" y="132974"/>
                    <a:pt x="152422" y="156945"/>
                  </a:cubicBezTo>
                  <a:cubicBezTo>
                    <a:pt x="144733" y="162825"/>
                    <a:pt x="140210" y="171419"/>
                    <a:pt x="140210" y="180917"/>
                  </a:cubicBezTo>
                  <a:cubicBezTo>
                    <a:pt x="140210" y="190415"/>
                    <a:pt x="144733" y="199008"/>
                    <a:pt x="151970" y="204888"/>
                  </a:cubicBezTo>
                  <a:close/>
                  <a:moveTo>
                    <a:pt x="241071" y="27138"/>
                  </a:moveTo>
                  <a:lnTo>
                    <a:pt x="253283" y="27138"/>
                  </a:lnTo>
                  <a:lnTo>
                    <a:pt x="253283" y="0"/>
                  </a:lnTo>
                  <a:lnTo>
                    <a:pt x="0" y="0"/>
                  </a:lnTo>
                  <a:lnTo>
                    <a:pt x="0" y="27138"/>
                  </a:lnTo>
                  <a:lnTo>
                    <a:pt x="11760" y="27138"/>
                  </a:lnTo>
                  <a:cubicBezTo>
                    <a:pt x="16735" y="77342"/>
                    <a:pt x="45681" y="150613"/>
                    <a:pt x="87745" y="180917"/>
                  </a:cubicBezTo>
                  <a:cubicBezTo>
                    <a:pt x="45681" y="211220"/>
                    <a:pt x="16283" y="284491"/>
                    <a:pt x="11760" y="334696"/>
                  </a:cubicBezTo>
                  <a:lnTo>
                    <a:pt x="0" y="334696"/>
                  </a:lnTo>
                  <a:lnTo>
                    <a:pt x="0" y="361833"/>
                  </a:lnTo>
                  <a:lnTo>
                    <a:pt x="253283" y="361833"/>
                  </a:lnTo>
                  <a:lnTo>
                    <a:pt x="253283" y="334696"/>
                  </a:lnTo>
                  <a:lnTo>
                    <a:pt x="241071" y="334696"/>
                  </a:lnTo>
                  <a:cubicBezTo>
                    <a:pt x="236549" y="284491"/>
                    <a:pt x="207150" y="211220"/>
                    <a:pt x="165086" y="180917"/>
                  </a:cubicBezTo>
                  <a:cubicBezTo>
                    <a:pt x="207150" y="150613"/>
                    <a:pt x="236549" y="77342"/>
                    <a:pt x="241071" y="27138"/>
                  </a:cubicBezTo>
                  <a:close/>
                </a:path>
              </a:pathLst>
            </a:custGeom>
            <a:solidFill>
              <a:schemeClr val="bg1"/>
            </a:solidFill>
            <a:ln w="4465" cap="flat">
              <a:noFill/>
              <a:prstDash val="solid"/>
              <a:miter/>
            </a:ln>
            <a:effectLst>
              <a:outerShdw blurRad="107950" dist="12700" dir="5400000" algn="ctr">
                <a:srgbClr val="000000"/>
              </a:outerShdw>
            </a:effectLst>
            <a:sp3d contourW="44450" prstMaterial="matte">
              <a:bevelT w="63500" h="63500" prst="artDeco"/>
              <a:contourClr>
                <a:srgbClr val="FFFFFF"/>
              </a:contourClr>
            </a:sp3d>
          </p:spPr>
          <p:txBody>
            <a:bodyPr rtlCol="0" anchor="ctr"/>
            <a:lstStyle/>
            <a:p>
              <a:pPr algn="just" rtl="1"/>
              <a:endParaRPr lang="en-US"/>
            </a:p>
          </p:txBody>
        </p:sp>
      </p:grpSp>
      <p:pic>
        <p:nvPicPr>
          <p:cNvPr id="2054" name="Picture 6" descr="كيف اسال سؤال بالانجليزي | المرسال">
            <a:extLst>
              <a:ext uri="{FF2B5EF4-FFF2-40B4-BE49-F238E27FC236}">
                <a16:creationId xmlns:a16="http://schemas.microsoft.com/office/drawing/2014/main" id="{7FFE4513-9854-4F4A-A0E3-55E99D478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974" y="68466"/>
            <a:ext cx="1159767" cy="702203"/>
          </a:xfrm>
          <a:prstGeom prst="rect">
            <a:avLst/>
          </a:prstGeom>
          <a:noFill/>
          <a:extLst>
            <a:ext uri="{909E8E84-426E-40DD-AFC4-6F175D3DCCD1}">
              <a14:hiddenFill xmlns:a14="http://schemas.microsoft.com/office/drawing/2010/main">
                <a:solidFill>
                  <a:srgbClr val="FFFFFF"/>
                </a:solidFill>
              </a14:hiddenFill>
            </a:ext>
          </a:extLst>
        </p:spPr>
      </p:pic>
      <p:sp>
        <p:nvSpPr>
          <p:cNvPr id="42" name="مربع نص 41">
            <a:extLst>
              <a:ext uri="{FF2B5EF4-FFF2-40B4-BE49-F238E27FC236}">
                <a16:creationId xmlns:a16="http://schemas.microsoft.com/office/drawing/2014/main" id="{2A58EEAD-59B2-4412-AB01-08D2CA014DE7}"/>
              </a:ext>
            </a:extLst>
          </p:cNvPr>
          <p:cNvSpPr txBox="1"/>
          <p:nvPr/>
        </p:nvSpPr>
        <p:spPr>
          <a:xfrm rot="16200000">
            <a:off x="10007446" y="4502786"/>
            <a:ext cx="904738" cy="523220"/>
          </a:xfrm>
          <a:prstGeom prst="rect">
            <a:avLst/>
          </a:prstGeom>
          <a:noFill/>
        </p:spPr>
        <p:txBody>
          <a:bodyPr wrap="square">
            <a:spAutoFit/>
          </a:bodyPr>
          <a:lstStyle/>
          <a:p>
            <a:r>
              <a:rPr lang="ar-SA" sz="2800" b="1" noProof="1">
                <a:solidFill>
                  <a:schemeClr val="bg1"/>
                </a:solidFill>
              </a:rPr>
              <a:t>خجول</a:t>
            </a:r>
            <a:endParaRPr lang="ar-SA" sz="2800" dirty="0">
              <a:solidFill>
                <a:schemeClr val="bg1"/>
              </a:solidFill>
            </a:endParaRPr>
          </a:p>
        </p:txBody>
      </p:sp>
      <p:sp>
        <p:nvSpPr>
          <p:cNvPr id="44" name="مربع نص 43">
            <a:extLst>
              <a:ext uri="{FF2B5EF4-FFF2-40B4-BE49-F238E27FC236}">
                <a16:creationId xmlns:a16="http://schemas.microsoft.com/office/drawing/2014/main" id="{9058847C-2E03-4C5D-8A64-7537F36D78FE}"/>
              </a:ext>
            </a:extLst>
          </p:cNvPr>
          <p:cNvSpPr txBox="1"/>
          <p:nvPr/>
        </p:nvSpPr>
        <p:spPr>
          <a:xfrm rot="16200000">
            <a:off x="6640237" y="4461444"/>
            <a:ext cx="904738" cy="523220"/>
          </a:xfrm>
          <a:prstGeom prst="rect">
            <a:avLst/>
          </a:prstGeom>
          <a:noFill/>
        </p:spPr>
        <p:txBody>
          <a:bodyPr wrap="square">
            <a:spAutoFit/>
          </a:bodyPr>
          <a:lstStyle/>
          <a:p>
            <a:r>
              <a:rPr lang="ar-SA" sz="2800" b="1" noProof="1">
                <a:solidFill>
                  <a:schemeClr val="bg1"/>
                </a:solidFill>
              </a:rPr>
              <a:t>خائف</a:t>
            </a:r>
            <a:endParaRPr lang="ar-SA" sz="2800" dirty="0">
              <a:solidFill>
                <a:schemeClr val="bg1"/>
              </a:solidFill>
            </a:endParaRPr>
          </a:p>
        </p:txBody>
      </p:sp>
      <p:sp>
        <p:nvSpPr>
          <p:cNvPr id="45" name="مربع نص 44">
            <a:extLst>
              <a:ext uri="{FF2B5EF4-FFF2-40B4-BE49-F238E27FC236}">
                <a16:creationId xmlns:a16="http://schemas.microsoft.com/office/drawing/2014/main" id="{86773101-0AB5-4E05-8834-096F706BED17}"/>
              </a:ext>
            </a:extLst>
          </p:cNvPr>
          <p:cNvSpPr txBox="1"/>
          <p:nvPr/>
        </p:nvSpPr>
        <p:spPr>
          <a:xfrm rot="16200000">
            <a:off x="3253254" y="4426311"/>
            <a:ext cx="937088" cy="520540"/>
          </a:xfrm>
          <a:prstGeom prst="rect">
            <a:avLst/>
          </a:prstGeom>
          <a:noFill/>
        </p:spPr>
        <p:txBody>
          <a:bodyPr wrap="square">
            <a:spAutoFit/>
          </a:bodyPr>
          <a:lstStyle/>
          <a:p>
            <a:r>
              <a:rPr lang="ar-SA" sz="2800" b="1" noProof="1">
                <a:solidFill>
                  <a:schemeClr val="bg1"/>
                </a:solidFill>
              </a:rPr>
              <a:t>متكبر</a:t>
            </a:r>
            <a:endParaRPr lang="ar-SA" sz="2800" dirty="0">
              <a:solidFill>
                <a:schemeClr val="bg1"/>
              </a:solidFill>
            </a:endParaRPr>
          </a:p>
        </p:txBody>
      </p:sp>
    </p:spTree>
    <p:extLst>
      <p:ext uri="{BB962C8B-B14F-4D97-AF65-F5344CB8AC3E}">
        <p14:creationId xmlns:p14="http://schemas.microsoft.com/office/powerpoint/2010/main" val="3565397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E3957C01-2D3D-439A-9CB9-7A614277DCCD}"/>
              </a:ext>
            </a:extLst>
          </p:cNvPr>
          <p:cNvSpPr txBox="1"/>
          <p:nvPr/>
        </p:nvSpPr>
        <p:spPr>
          <a:xfrm>
            <a:off x="3516987" y="247449"/>
            <a:ext cx="4204765" cy="523220"/>
          </a:xfrm>
          <a:prstGeom prst="rect">
            <a:avLst/>
          </a:prstGeom>
          <a:noFill/>
        </p:spPr>
        <p:txBody>
          <a:bodyPr wrap="square" rtlCol="1">
            <a:spAutoFit/>
          </a:bodyPr>
          <a:lstStyle/>
          <a:p>
            <a:r>
              <a:rPr lang="ar-SA" sz="2800" b="1" dirty="0">
                <a:solidFill>
                  <a:srgbClr val="0070C0"/>
                </a:solidFill>
                <a:cs typeface="PT Bold Heading" panose="02010400000000000000" pitchFamily="2" charset="-78"/>
              </a:rPr>
              <a:t>التفكير الناقد ومهارة السؤال</a:t>
            </a:r>
          </a:p>
        </p:txBody>
      </p:sp>
      <p:pic>
        <p:nvPicPr>
          <p:cNvPr id="2054" name="Picture 6" descr="كيف اسال سؤال بالانجليزي | المرسال">
            <a:extLst>
              <a:ext uri="{FF2B5EF4-FFF2-40B4-BE49-F238E27FC236}">
                <a16:creationId xmlns:a16="http://schemas.microsoft.com/office/drawing/2014/main" id="{7FFE4513-9854-4F4A-A0E3-55E99D478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974" y="68466"/>
            <a:ext cx="1159767" cy="702203"/>
          </a:xfrm>
          <a:prstGeom prst="rect">
            <a:avLst/>
          </a:prstGeom>
          <a:noFill/>
          <a:extLst>
            <a:ext uri="{909E8E84-426E-40DD-AFC4-6F175D3DCCD1}">
              <a14:hiddenFill xmlns:a14="http://schemas.microsoft.com/office/drawing/2010/main">
                <a:solidFill>
                  <a:srgbClr val="FFFFFF"/>
                </a:solidFill>
              </a14:hiddenFill>
            </a:ext>
          </a:extLst>
        </p:spPr>
      </p:pic>
      <p:sp>
        <p:nvSpPr>
          <p:cNvPr id="42" name="مربع نص 41">
            <a:extLst>
              <a:ext uri="{FF2B5EF4-FFF2-40B4-BE49-F238E27FC236}">
                <a16:creationId xmlns:a16="http://schemas.microsoft.com/office/drawing/2014/main" id="{2A58EEAD-59B2-4412-AB01-08D2CA014DE7}"/>
              </a:ext>
            </a:extLst>
          </p:cNvPr>
          <p:cNvSpPr txBox="1"/>
          <p:nvPr/>
        </p:nvSpPr>
        <p:spPr>
          <a:xfrm rot="16200000">
            <a:off x="9696045" y="4616984"/>
            <a:ext cx="904738" cy="523220"/>
          </a:xfrm>
          <a:prstGeom prst="rect">
            <a:avLst/>
          </a:prstGeom>
          <a:noFill/>
        </p:spPr>
        <p:txBody>
          <a:bodyPr wrap="square">
            <a:spAutoFit/>
          </a:bodyPr>
          <a:lstStyle/>
          <a:p>
            <a:r>
              <a:rPr lang="ar-SA" sz="2800" b="1" noProof="1">
                <a:solidFill>
                  <a:schemeClr val="bg1"/>
                </a:solidFill>
              </a:rPr>
              <a:t>خجول</a:t>
            </a:r>
            <a:endParaRPr lang="ar-SA" sz="2800" dirty="0">
              <a:solidFill>
                <a:schemeClr val="bg1"/>
              </a:solidFill>
            </a:endParaRPr>
          </a:p>
        </p:txBody>
      </p:sp>
      <p:sp>
        <p:nvSpPr>
          <p:cNvPr id="44" name="مربع نص 43">
            <a:extLst>
              <a:ext uri="{FF2B5EF4-FFF2-40B4-BE49-F238E27FC236}">
                <a16:creationId xmlns:a16="http://schemas.microsoft.com/office/drawing/2014/main" id="{9058847C-2E03-4C5D-8A64-7537F36D78FE}"/>
              </a:ext>
            </a:extLst>
          </p:cNvPr>
          <p:cNvSpPr txBox="1"/>
          <p:nvPr/>
        </p:nvSpPr>
        <p:spPr>
          <a:xfrm rot="16200000">
            <a:off x="6640237" y="4461444"/>
            <a:ext cx="904738" cy="523220"/>
          </a:xfrm>
          <a:prstGeom prst="rect">
            <a:avLst/>
          </a:prstGeom>
          <a:noFill/>
        </p:spPr>
        <p:txBody>
          <a:bodyPr wrap="square">
            <a:spAutoFit/>
          </a:bodyPr>
          <a:lstStyle/>
          <a:p>
            <a:r>
              <a:rPr lang="ar-SA" sz="2800" b="1" noProof="1">
                <a:solidFill>
                  <a:schemeClr val="bg1"/>
                </a:solidFill>
              </a:rPr>
              <a:t>خائف</a:t>
            </a:r>
            <a:endParaRPr lang="ar-SA" sz="2800" dirty="0">
              <a:solidFill>
                <a:schemeClr val="bg1"/>
              </a:solidFill>
            </a:endParaRPr>
          </a:p>
        </p:txBody>
      </p:sp>
      <p:sp>
        <p:nvSpPr>
          <p:cNvPr id="45" name="مربع نص 44">
            <a:extLst>
              <a:ext uri="{FF2B5EF4-FFF2-40B4-BE49-F238E27FC236}">
                <a16:creationId xmlns:a16="http://schemas.microsoft.com/office/drawing/2014/main" id="{86773101-0AB5-4E05-8834-096F706BED17}"/>
              </a:ext>
            </a:extLst>
          </p:cNvPr>
          <p:cNvSpPr txBox="1"/>
          <p:nvPr/>
        </p:nvSpPr>
        <p:spPr>
          <a:xfrm rot="16200000">
            <a:off x="3253254" y="4426311"/>
            <a:ext cx="937088" cy="520540"/>
          </a:xfrm>
          <a:prstGeom prst="rect">
            <a:avLst/>
          </a:prstGeom>
          <a:noFill/>
        </p:spPr>
        <p:txBody>
          <a:bodyPr wrap="square">
            <a:spAutoFit/>
          </a:bodyPr>
          <a:lstStyle/>
          <a:p>
            <a:r>
              <a:rPr lang="ar-SA" sz="2800" b="1" noProof="1">
                <a:solidFill>
                  <a:schemeClr val="bg1"/>
                </a:solidFill>
              </a:rPr>
              <a:t>متكبر</a:t>
            </a:r>
            <a:endParaRPr lang="ar-SA" sz="2800" dirty="0">
              <a:solidFill>
                <a:schemeClr val="bg1"/>
              </a:solidFill>
            </a:endParaRPr>
          </a:p>
        </p:txBody>
      </p:sp>
      <p:grpSp>
        <p:nvGrpSpPr>
          <p:cNvPr id="2" name="مجموعة 1">
            <a:extLst>
              <a:ext uri="{FF2B5EF4-FFF2-40B4-BE49-F238E27FC236}">
                <a16:creationId xmlns:a16="http://schemas.microsoft.com/office/drawing/2014/main" id="{C4EB2B10-7F39-42AF-AFD1-4D29CFC193BE}"/>
              </a:ext>
            </a:extLst>
          </p:cNvPr>
          <p:cNvGrpSpPr/>
          <p:nvPr/>
        </p:nvGrpSpPr>
        <p:grpSpPr>
          <a:xfrm>
            <a:off x="1329200" y="1319400"/>
            <a:ext cx="9579128" cy="4626585"/>
            <a:chOff x="1329200" y="1319400"/>
            <a:chExt cx="9579128" cy="4626585"/>
          </a:xfrm>
        </p:grpSpPr>
        <p:sp>
          <p:nvSpPr>
            <p:cNvPr id="35" name="Freeform: Shape 32">
              <a:extLst>
                <a:ext uri="{FF2B5EF4-FFF2-40B4-BE49-F238E27FC236}">
                  <a16:creationId xmlns:a16="http://schemas.microsoft.com/office/drawing/2014/main" id="{A04220FA-2D84-4FA5-8CD9-8FF59B7FB8F9}"/>
                </a:ext>
              </a:extLst>
            </p:cNvPr>
            <p:cNvSpPr/>
            <p:nvPr/>
          </p:nvSpPr>
          <p:spPr>
            <a:xfrm>
              <a:off x="1329200" y="1319400"/>
              <a:ext cx="4077332" cy="2222091"/>
            </a:xfrm>
            <a:custGeom>
              <a:avLst/>
              <a:gdLst>
                <a:gd name="connsiteX0" fmla="*/ 439917 w 2646698"/>
                <a:gd name="connsiteY0" fmla="*/ 0 h 1339282"/>
                <a:gd name="connsiteX1" fmla="*/ 503130 w 2646698"/>
                <a:gd name="connsiteY1" fmla="*/ 1542 h 1339282"/>
                <a:gd name="connsiteX2" fmla="*/ 539618 w 2646698"/>
                <a:gd name="connsiteY2" fmla="*/ 6681 h 1339282"/>
                <a:gd name="connsiteX3" fmla="*/ 556064 w 2646698"/>
                <a:gd name="connsiteY3" fmla="*/ 16446 h 1339282"/>
                <a:gd name="connsiteX4" fmla="*/ 560175 w 2646698"/>
                <a:gd name="connsiteY4" fmla="*/ 31863 h 1339282"/>
                <a:gd name="connsiteX5" fmla="*/ 560175 w 2646698"/>
                <a:gd name="connsiteY5" fmla="*/ 355558 h 1339282"/>
                <a:gd name="connsiteX6" fmla="*/ 2482741 w 2646698"/>
                <a:gd name="connsiteY6" fmla="*/ 355558 h 1339282"/>
                <a:gd name="connsiteX7" fmla="*/ 2646698 w 2646698"/>
                <a:gd name="connsiteY7" fmla="*/ 519515 h 1339282"/>
                <a:gd name="connsiteX8" fmla="*/ 2646698 w 2646698"/>
                <a:gd name="connsiteY8" fmla="*/ 1175325 h 1339282"/>
                <a:gd name="connsiteX9" fmla="*/ 2482741 w 2646698"/>
                <a:gd name="connsiteY9" fmla="*/ 1339282 h 1339282"/>
                <a:gd name="connsiteX10" fmla="*/ 465561 w 2646698"/>
                <a:gd name="connsiteY10" fmla="*/ 1339282 h 1339282"/>
                <a:gd name="connsiteX11" fmla="*/ 465556 w 2646698"/>
                <a:gd name="connsiteY11" fmla="*/ 1339281 h 1339282"/>
                <a:gd name="connsiteX12" fmla="*/ 43170 w 2646698"/>
                <a:gd name="connsiteY12" fmla="*/ 1339281 h 1339282"/>
                <a:gd name="connsiteX13" fmla="*/ 27752 w 2646698"/>
                <a:gd name="connsiteY13" fmla="*/ 1334142 h 1339282"/>
                <a:gd name="connsiteX14" fmla="*/ 14904 w 2646698"/>
                <a:gd name="connsiteY14" fmla="*/ 1317183 h 1339282"/>
                <a:gd name="connsiteX15" fmla="*/ 6167 w 2646698"/>
                <a:gd name="connsiteY15" fmla="*/ 1285319 h 1339282"/>
                <a:gd name="connsiteX16" fmla="*/ 3084 w 2646698"/>
                <a:gd name="connsiteY16" fmla="*/ 1236497 h 1339282"/>
                <a:gd name="connsiteX17" fmla="*/ 5653 w 2646698"/>
                <a:gd name="connsiteY17" fmla="*/ 1186646 h 1339282"/>
                <a:gd name="connsiteX18" fmla="*/ 13876 w 2646698"/>
                <a:gd name="connsiteY18" fmla="*/ 1154269 h 1339282"/>
                <a:gd name="connsiteX19" fmla="*/ 26724 w 2646698"/>
                <a:gd name="connsiteY19" fmla="*/ 1136282 h 1339282"/>
                <a:gd name="connsiteX20" fmla="*/ 43170 w 2646698"/>
                <a:gd name="connsiteY20" fmla="*/ 1130629 h 1339282"/>
                <a:gd name="connsiteX21" fmla="*/ 290880 w 2646698"/>
                <a:gd name="connsiteY21" fmla="*/ 1130629 h 1339282"/>
                <a:gd name="connsiteX22" fmla="*/ 290880 w 2646698"/>
                <a:gd name="connsiteY22" fmla="*/ 265184 h 1339282"/>
                <a:gd name="connsiteX23" fmla="*/ 77088 w 2646698"/>
                <a:gd name="connsiteY23" fmla="*/ 383386 h 1339282"/>
                <a:gd name="connsiteX24" fmla="*/ 38544 w 2646698"/>
                <a:gd name="connsiteY24" fmla="*/ 397262 h 1339282"/>
                <a:gd name="connsiteX25" fmla="*/ 14904 w 2646698"/>
                <a:gd name="connsiteY25" fmla="*/ 391095 h 1339282"/>
                <a:gd name="connsiteX26" fmla="*/ 3084 w 2646698"/>
                <a:gd name="connsiteY26" fmla="*/ 360774 h 1339282"/>
                <a:gd name="connsiteX27" fmla="*/ 0 w 2646698"/>
                <a:gd name="connsiteY27" fmla="*/ 300131 h 1339282"/>
                <a:gd name="connsiteX28" fmla="*/ 1028 w 2646698"/>
                <a:gd name="connsiteY28" fmla="*/ 259531 h 1339282"/>
                <a:gd name="connsiteX29" fmla="*/ 6167 w 2646698"/>
                <a:gd name="connsiteY29" fmla="*/ 232293 h 1339282"/>
                <a:gd name="connsiteX30" fmla="*/ 17473 w 2646698"/>
                <a:gd name="connsiteY30" fmla="*/ 213792 h 1339282"/>
                <a:gd name="connsiteX31" fmla="*/ 37003 w 2646698"/>
                <a:gd name="connsiteY31" fmla="*/ 198374 h 1339282"/>
                <a:gd name="connsiteX32" fmla="*/ 322743 w 2646698"/>
                <a:gd name="connsiteY32" fmla="*/ 13362 h 1339282"/>
                <a:gd name="connsiteX33" fmla="*/ 335591 w 2646698"/>
                <a:gd name="connsiteY33" fmla="*/ 6681 h 1339282"/>
                <a:gd name="connsiteX34" fmla="*/ 355634 w 2646698"/>
                <a:gd name="connsiteY34" fmla="*/ 2570 h 1339282"/>
                <a:gd name="connsiteX35" fmla="*/ 388011 w 2646698"/>
                <a:gd name="connsiteY35" fmla="*/ 514 h 1339282"/>
                <a:gd name="connsiteX36" fmla="*/ 439917 w 2646698"/>
                <a:gd name="connsiteY36" fmla="*/ 0 h 133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46698" h="1339282">
                  <a:moveTo>
                    <a:pt x="439917" y="0"/>
                  </a:moveTo>
                  <a:cubicBezTo>
                    <a:pt x="465956" y="0"/>
                    <a:pt x="487027" y="514"/>
                    <a:pt x="503130" y="1542"/>
                  </a:cubicBezTo>
                  <a:cubicBezTo>
                    <a:pt x="519233" y="2570"/>
                    <a:pt x="531396" y="4283"/>
                    <a:pt x="539618" y="6681"/>
                  </a:cubicBezTo>
                  <a:cubicBezTo>
                    <a:pt x="547841" y="9080"/>
                    <a:pt x="553323" y="12334"/>
                    <a:pt x="556064" y="16446"/>
                  </a:cubicBezTo>
                  <a:cubicBezTo>
                    <a:pt x="558805" y="20557"/>
                    <a:pt x="560175" y="25696"/>
                    <a:pt x="560175" y="31863"/>
                  </a:cubicBezTo>
                  <a:lnTo>
                    <a:pt x="560175" y="355558"/>
                  </a:lnTo>
                  <a:lnTo>
                    <a:pt x="2482741" y="355558"/>
                  </a:lnTo>
                  <a:cubicBezTo>
                    <a:pt x="2573292" y="355558"/>
                    <a:pt x="2646698" y="428964"/>
                    <a:pt x="2646698" y="519515"/>
                  </a:cubicBezTo>
                  <a:lnTo>
                    <a:pt x="2646698" y="1175325"/>
                  </a:lnTo>
                  <a:cubicBezTo>
                    <a:pt x="2646698" y="1265876"/>
                    <a:pt x="2573292" y="1339282"/>
                    <a:pt x="2482741" y="1339282"/>
                  </a:cubicBezTo>
                  <a:lnTo>
                    <a:pt x="465561" y="1339282"/>
                  </a:lnTo>
                  <a:lnTo>
                    <a:pt x="465556" y="1339281"/>
                  </a:lnTo>
                  <a:lnTo>
                    <a:pt x="43170" y="1339281"/>
                  </a:lnTo>
                  <a:cubicBezTo>
                    <a:pt x="37688" y="1339281"/>
                    <a:pt x="32548" y="1337568"/>
                    <a:pt x="27752" y="1334142"/>
                  </a:cubicBezTo>
                  <a:cubicBezTo>
                    <a:pt x="22955" y="1330716"/>
                    <a:pt x="18673" y="1325063"/>
                    <a:pt x="14904" y="1317183"/>
                  </a:cubicBezTo>
                  <a:cubicBezTo>
                    <a:pt x="11135" y="1309302"/>
                    <a:pt x="8223" y="1298681"/>
                    <a:pt x="6167" y="1285319"/>
                  </a:cubicBezTo>
                  <a:cubicBezTo>
                    <a:pt x="4112" y="1271957"/>
                    <a:pt x="3084" y="1255683"/>
                    <a:pt x="3084" y="1236497"/>
                  </a:cubicBezTo>
                  <a:cubicBezTo>
                    <a:pt x="3084" y="1216625"/>
                    <a:pt x="3940" y="1200008"/>
                    <a:pt x="5653" y="1186646"/>
                  </a:cubicBezTo>
                  <a:cubicBezTo>
                    <a:pt x="7366" y="1173284"/>
                    <a:pt x="10107" y="1162492"/>
                    <a:pt x="13876" y="1154269"/>
                  </a:cubicBezTo>
                  <a:cubicBezTo>
                    <a:pt x="17645" y="1146047"/>
                    <a:pt x="21927" y="1140051"/>
                    <a:pt x="26724" y="1136282"/>
                  </a:cubicBezTo>
                  <a:cubicBezTo>
                    <a:pt x="31521" y="1132513"/>
                    <a:pt x="37003" y="1130629"/>
                    <a:pt x="43170" y="1130629"/>
                  </a:cubicBezTo>
                  <a:lnTo>
                    <a:pt x="290880" y="1130629"/>
                  </a:lnTo>
                  <a:lnTo>
                    <a:pt x="290880" y="265184"/>
                  </a:lnTo>
                  <a:lnTo>
                    <a:pt x="77088" y="383386"/>
                  </a:lnTo>
                  <a:cubicBezTo>
                    <a:pt x="61328" y="390924"/>
                    <a:pt x="48480" y="395549"/>
                    <a:pt x="38544" y="397262"/>
                  </a:cubicBezTo>
                  <a:cubicBezTo>
                    <a:pt x="28608" y="398975"/>
                    <a:pt x="20728" y="396919"/>
                    <a:pt x="14904" y="391095"/>
                  </a:cubicBezTo>
                  <a:cubicBezTo>
                    <a:pt x="9079" y="385270"/>
                    <a:pt x="5139" y="375163"/>
                    <a:pt x="3084" y="360774"/>
                  </a:cubicBezTo>
                  <a:cubicBezTo>
                    <a:pt x="1028" y="346384"/>
                    <a:pt x="0" y="326169"/>
                    <a:pt x="0" y="300131"/>
                  </a:cubicBezTo>
                  <a:cubicBezTo>
                    <a:pt x="0" y="283685"/>
                    <a:pt x="343" y="270152"/>
                    <a:pt x="1028" y="259531"/>
                  </a:cubicBezTo>
                  <a:cubicBezTo>
                    <a:pt x="1713" y="248910"/>
                    <a:pt x="3426" y="239830"/>
                    <a:pt x="6167" y="232293"/>
                  </a:cubicBezTo>
                  <a:cubicBezTo>
                    <a:pt x="8908" y="224755"/>
                    <a:pt x="12677" y="218588"/>
                    <a:pt x="17473" y="213792"/>
                  </a:cubicBezTo>
                  <a:cubicBezTo>
                    <a:pt x="22270" y="208995"/>
                    <a:pt x="28780" y="203856"/>
                    <a:pt x="37003" y="198374"/>
                  </a:cubicBezTo>
                  <a:lnTo>
                    <a:pt x="322743" y="13362"/>
                  </a:lnTo>
                  <a:cubicBezTo>
                    <a:pt x="326169" y="10621"/>
                    <a:pt x="330452" y="8394"/>
                    <a:pt x="335591" y="6681"/>
                  </a:cubicBezTo>
                  <a:cubicBezTo>
                    <a:pt x="340730" y="4968"/>
                    <a:pt x="347411" y="3598"/>
                    <a:pt x="355634" y="2570"/>
                  </a:cubicBezTo>
                  <a:cubicBezTo>
                    <a:pt x="363857" y="1542"/>
                    <a:pt x="374649" y="857"/>
                    <a:pt x="388011" y="514"/>
                  </a:cubicBezTo>
                  <a:cubicBezTo>
                    <a:pt x="401373" y="171"/>
                    <a:pt x="418675" y="0"/>
                    <a:pt x="439917" y="0"/>
                  </a:cubicBezTo>
                  <a:close/>
                </a:path>
              </a:pathLst>
            </a:custGeom>
            <a:noFill/>
            <a:ln w="101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00000" rIns="144000" bIns="137160" rtlCol="0" anchor="b"/>
            <a:lstStyle/>
            <a:p>
              <a:pPr algn="just" rtl="1">
                <a:spcAft>
                  <a:spcPts val="600"/>
                </a:spcAft>
              </a:pPr>
              <a:r>
                <a:rPr lang="ar-SA" sz="2800" b="1" cap="all" dirty="0">
                  <a:solidFill>
                    <a:schemeClr val="tx1"/>
                  </a:solidFill>
                </a:rPr>
                <a:t>السؤال البناء</a:t>
              </a:r>
              <a:endParaRPr lang="en-US" sz="2800" b="1" cap="all" dirty="0">
                <a:solidFill>
                  <a:schemeClr val="tx1"/>
                </a:solidFill>
              </a:endParaRPr>
            </a:p>
            <a:p>
              <a:pPr algn="just" rtl="1"/>
              <a:r>
                <a:rPr lang="ar-SA" sz="2400" b="1" noProof="1">
                  <a:solidFill>
                    <a:schemeClr val="tx1">
                      <a:lumMod val="50000"/>
                      <a:lumOff val="50000"/>
                    </a:schemeClr>
                  </a:solidFill>
                </a:rPr>
                <a:t>ويقصد به الاستعلام لزيادة المعرفة والوصول للحقيقة.</a:t>
              </a:r>
            </a:p>
          </p:txBody>
        </p:sp>
        <p:sp>
          <p:nvSpPr>
            <p:cNvPr id="36" name="Freeform: Shape 33">
              <a:extLst>
                <a:ext uri="{FF2B5EF4-FFF2-40B4-BE49-F238E27FC236}">
                  <a16:creationId xmlns:a16="http://schemas.microsoft.com/office/drawing/2014/main" id="{180F342B-F29D-41D8-947B-6A7893625509}"/>
                </a:ext>
              </a:extLst>
            </p:cNvPr>
            <p:cNvSpPr/>
            <p:nvPr/>
          </p:nvSpPr>
          <p:spPr>
            <a:xfrm>
              <a:off x="6830996" y="3021920"/>
              <a:ext cx="4077332" cy="2924065"/>
            </a:xfrm>
            <a:custGeom>
              <a:avLst/>
              <a:gdLst>
                <a:gd name="connsiteX0" fmla="*/ 426556 w 2646698"/>
                <a:gd name="connsiteY0" fmla="*/ 0 h 1353671"/>
                <a:gd name="connsiteX1" fmla="*/ 607970 w 2646698"/>
                <a:gd name="connsiteY1" fmla="*/ 26210 h 1353671"/>
                <a:gd name="connsiteX2" fmla="*/ 736965 w 2646698"/>
                <a:gd name="connsiteY2" fmla="*/ 99187 h 1353671"/>
                <a:gd name="connsiteX3" fmla="*/ 813539 w 2646698"/>
                <a:gd name="connsiteY3" fmla="*/ 210194 h 1353671"/>
                <a:gd name="connsiteX4" fmla="*/ 838721 w 2646698"/>
                <a:gd name="connsiteY4" fmla="*/ 348440 h 1353671"/>
                <a:gd name="connsiteX5" fmla="*/ 836640 w 2646698"/>
                <a:gd name="connsiteY5" fmla="*/ 369947 h 1353671"/>
                <a:gd name="connsiteX6" fmla="*/ 2482741 w 2646698"/>
                <a:gd name="connsiteY6" fmla="*/ 369947 h 1353671"/>
                <a:gd name="connsiteX7" fmla="*/ 2646698 w 2646698"/>
                <a:gd name="connsiteY7" fmla="*/ 533904 h 1353671"/>
                <a:gd name="connsiteX8" fmla="*/ 2646698 w 2646698"/>
                <a:gd name="connsiteY8" fmla="*/ 1189714 h 1353671"/>
                <a:gd name="connsiteX9" fmla="*/ 2482741 w 2646698"/>
                <a:gd name="connsiteY9" fmla="*/ 1353671 h 1353671"/>
                <a:gd name="connsiteX10" fmla="*/ 850028 w 2646698"/>
                <a:gd name="connsiteY10" fmla="*/ 1353671 h 1353671"/>
                <a:gd name="connsiteX11" fmla="*/ 465561 w 2646698"/>
                <a:gd name="connsiteY11" fmla="*/ 1353671 h 1353671"/>
                <a:gd name="connsiteX12" fmla="*/ 85312 w 2646698"/>
                <a:gd name="connsiteY12" fmla="*/ 1353671 h 1353671"/>
                <a:gd name="connsiteX13" fmla="*/ 46253 w 2646698"/>
                <a:gd name="connsiteY13" fmla="*/ 1349560 h 1353671"/>
                <a:gd name="connsiteX14" fmla="*/ 19529 w 2646698"/>
                <a:gd name="connsiteY14" fmla="*/ 1333628 h 1353671"/>
                <a:gd name="connsiteX15" fmla="*/ 4626 w 2646698"/>
                <a:gd name="connsiteY15" fmla="*/ 1299195 h 1353671"/>
                <a:gd name="connsiteX16" fmla="*/ 0 w 2646698"/>
                <a:gd name="connsiteY16" fmla="*/ 1240608 h 1353671"/>
                <a:gd name="connsiteX17" fmla="*/ 3084 w 2646698"/>
                <a:gd name="connsiteY17" fmla="*/ 1182535 h 1353671"/>
                <a:gd name="connsiteX18" fmla="*/ 14390 w 2646698"/>
                <a:gd name="connsiteY18" fmla="*/ 1139366 h 1353671"/>
                <a:gd name="connsiteX19" fmla="*/ 35461 w 2646698"/>
                <a:gd name="connsiteY19" fmla="*/ 1102363 h 1353671"/>
                <a:gd name="connsiteX20" fmla="*/ 68866 w 2646698"/>
                <a:gd name="connsiteY20" fmla="*/ 1062791 h 1353671"/>
                <a:gd name="connsiteX21" fmla="*/ 299103 w 2646698"/>
                <a:gd name="connsiteY21" fmla="*/ 816109 h 1353671"/>
                <a:gd name="connsiteX22" fmla="*/ 410110 w 2646698"/>
                <a:gd name="connsiteY22" fmla="*/ 685059 h 1353671"/>
                <a:gd name="connsiteX23" fmla="*/ 475892 w 2646698"/>
                <a:gd name="connsiteY23" fmla="*/ 577135 h 1353671"/>
                <a:gd name="connsiteX24" fmla="*/ 508269 w 2646698"/>
                <a:gd name="connsiteY24" fmla="*/ 487199 h 1353671"/>
                <a:gd name="connsiteX25" fmla="*/ 517006 w 2646698"/>
                <a:gd name="connsiteY25" fmla="*/ 409082 h 1353671"/>
                <a:gd name="connsiteX26" fmla="*/ 506214 w 2646698"/>
                <a:gd name="connsiteY26" fmla="*/ 344842 h 1353671"/>
                <a:gd name="connsiteX27" fmla="*/ 474351 w 2646698"/>
                <a:gd name="connsiteY27" fmla="*/ 291908 h 1353671"/>
                <a:gd name="connsiteX28" fmla="*/ 421417 w 2646698"/>
                <a:gd name="connsiteY28" fmla="*/ 256447 h 1353671"/>
                <a:gd name="connsiteX29" fmla="*/ 346384 w 2646698"/>
                <a:gd name="connsiteY29" fmla="*/ 243599 h 1353671"/>
                <a:gd name="connsiteX30" fmla="*/ 238974 w 2646698"/>
                <a:gd name="connsiteY30" fmla="*/ 259017 h 1353671"/>
                <a:gd name="connsiteX31" fmla="*/ 156747 w 2646698"/>
                <a:gd name="connsiteY31" fmla="*/ 293450 h 1353671"/>
                <a:gd name="connsiteX32" fmla="*/ 97646 w 2646698"/>
                <a:gd name="connsiteY32" fmla="*/ 328397 h 1353671"/>
                <a:gd name="connsiteX33" fmla="*/ 60643 w 2646698"/>
                <a:gd name="connsiteY33" fmla="*/ 344328 h 1353671"/>
                <a:gd name="connsiteX34" fmla="*/ 44712 w 2646698"/>
                <a:gd name="connsiteY34" fmla="*/ 338161 h 1353671"/>
                <a:gd name="connsiteX35" fmla="*/ 33919 w 2646698"/>
                <a:gd name="connsiteY35" fmla="*/ 317604 h 1353671"/>
                <a:gd name="connsiteX36" fmla="*/ 27238 w 2646698"/>
                <a:gd name="connsiteY36" fmla="*/ 279060 h 1353671"/>
                <a:gd name="connsiteX37" fmla="*/ 24669 w 2646698"/>
                <a:gd name="connsiteY37" fmla="*/ 219959 h 1353671"/>
                <a:gd name="connsiteX38" fmla="*/ 26210 w 2646698"/>
                <a:gd name="connsiteY38" fmla="*/ 180387 h 1353671"/>
                <a:gd name="connsiteX39" fmla="*/ 30836 w 2646698"/>
                <a:gd name="connsiteY39" fmla="*/ 152635 h 1353671"/>
                <a:gd name="connsiteX40" fmla="*/ 39059 w 2646698"/>
                <a:gd name="connsiteY40" fmla="*/ 132078 h 1353671"/>
                <a:gd name="connsiteX41" fmla="*/ 57046 w 2646698"/>
                <a:gd name="connsiteY41" fmla="*/ 111007 h 1353671"/>
                <a:gd name="connsiteX42" fmla="*/ 104327 w 2646698"/>
                <a:gd name="connsiteY42" fmla="*/ 79658 h 1353671"/>
                <a:gd name="connsiteX43" fmla="*/ 189124 w 2646698"/>
                <a:gd name="connsiteY43" fmla="*/ 42656 h 1353671"/>
                <a:gd name="connsiteX44" fmla="*/ 300131 w 2646698"/>
                <a:gd name="connsiteY44" fmla="*/ 12334 h 1353671"/>
                <a:gd name="connsiteX45" fmla="*/ 426556 w 2646698"/>
                <a:gd name="connsiteY45" fmla="*/ 0 h 13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46698" h="1353671">
                  <a:moveTo>
                    <a:pt x="426556" y="0"/>
                  </a:moveTo>
                  <a:cubicBezTo>
                    <a:pt x="495764" y="0"/>
                    <a:pt x="556236" y="8737"/>
                    <a:pt x="607970" y="26210"/>
                  </a:cubicBezTo>
                  <a:cubicBezTo>
                    <a:pt x="659705" y="43684"/>
                    <a:pt x="702703" y="68009"/>
                    <a:pt x="736965" y="99187"/>
                  </a:cubicBezTo>
                  <a:cubicBezTo>
                    <a:pt x="771226" y="130365"/>
                    <a:pt x="796751" y="167368"/>
                    <a:pt x="813539" y="210194"/>
                  </a:cubicBezTo>
                  <a:cubicBezTo>
                    <a:pt x="830327" y="253021"/>
                    <a:pt x="838721" y="299103"/>
                    <a:pt x="838721" y="348440"/>
                  </a:cubicBezTo>
                  <a:lnTo>
                    <a:pt x="836640" y="369947"/>
                  </a:lnTo>
                  <a:lnTo>
                    <a:pt x="2482741" y="369947"/>
                  </a:lnTo>
                  <a:cubicBezTo>
                    <a:pt x="2573292" y="369947"/>
                    <a:pt x="2646698" y="443353"/>
                    <a:pt x="2646698" y="533904"/>
                  </a:cubicBezTo>
                  <a:lnTo>
                    <a:pt x="2646698" y="1189714"/>
                  </a:lnTo>
                  <a:cubicBezTo>
                    <a:pt x="2646698" y="1280265"/>
                    <a:pt x="2573292" y="1353671"/>
                    <a:pt x="2482741" y="1353671"/>
                  </a:cubicBezTo>
                  <a:lnTo>
                    <a:pt x="850028" y="1353671"/>
                  </a:lnTo>
                  <a:lnTo>
                    <a:pt x="465561" y="1353671"/>
                  </a:lnTo>
                  <a:lnTo>
                    <a:pt x="85312" y="1353671"/>
                  </a:lnTo>
                  <a:cubicBezTo>
                    <a:pt x="70236" y="1353671"/>
                    <a:pt x="57217" y="1352301"/>
                    <a:pt x="46253" y="1349560"/>
                  </a:cubicBezTo>
                  <a:cubicBezTo>
                    <a:pt x="35290" y="1346819"/>
                    <a:pt x="26382" y="1341508"/>
                    <a:pt x="19529" y="1333628"/>
                  </a:cubicBezTo>
                  <a:cubicBezTo>
                    <a:pt x="12677" y="1325748"/>
                    <a:pt x="7709" y="1314270"/>
                    <a:pt x="4626" y="1299195"/>
                  </a:cubicBezTo>
                  <a:cubicBezTo>
                    <a:pt x="1542" y="1284120"/>
                    <a:pt x="0" y="1264591"/>
                    <a:pt x="0" y="1240608"/>
                  </a:cubicBezTo>
                  <a:cubicBezTo>
                    <a:pt x="0" y="1217996"/>
                    <a:pt x="1028" y="1198638"/>
                    <a:pt x="3084" y="1182535"/>
                  </a:cubicBezTo>
                  <a:cubicBezTo>
                    <a:pt x="5140" y="1166432"/>
                    <a:pt x="8908" y="1152042"/>
                    <a:pt x="14390" y="1139366"/>
                  </a:cubicBezTo>
                  <a:cubicBezTo>
                    <a:pt x="19872" y="1126689"/>
                    <a:pt x="26896" y="1114355"/>
                    <a:pt x="35461" y="1102363"/>
                  </a:cubicBezTo>
                  <a:cubicBezTo>
                    <a:pt x="44026" y="1090372"/>
                    <a:pt x="55161" y="1077181"/>
                    <a:pt x="68866" y="1062791"/>
                  </a:cubicBezTo>
                  <a:lnTo>
                    <a:pt x="299103" y="816109"/>
                  </a:lnTo>
                  <a:cubicBezTo>
                    <a:pt x="345013" y="768143"/>
                    <a:pt x="382016" y="724459"/>
                    <a:pt x="410110" y="685059"/>
                  </a:cubicBezTo>
                  <a:cubicBezTo>
                    <a:pt x="438205" y="645658"/>
                    <a:pt x="460132" y="609683"/>
                    <a:pt x="475892" y="577135"/>
                  </a:cubicBezTo>
                  <a:cubicBezTo>
                    <a:pt x="491653" y="544586"/>
                    <a:pt x="502445" y="514608"/>
                    <a:pt x="508269" y="487199"/>
                  </a:cubicBezTo>
                  <a:cubicBezTo>
                    <a:pt x="514094" y="459789"/>
                    <a:pt x="517006" y="433751"/>
                    <a:pt x="517006" y="409082"/>
                  </a:cubicBezTo>
                  <a:cubicBezTo>
                    <a:pt x="517006" y="386470"/>
                    <a:pt x="513409" y="365056"/>
                    <a:pt x="506214" y="344842"/>
                  </a:cubicBezTo>
                  <a:cubicBezTo>
                    <a:pt x="499019" y="324628"/>
                    <a:pt x="488398" y="306983"/>
                    <a:pt x="474351" y="291908"/>
                  </a:cubicBezTo>
                  <a:cubicBezTo>
                    <a:pt x="460303" y="276833"/>
                    <a:pt x="442659" y="265013"/>
                    <a:pt x="421417" y="256447"/>
                  </a:cubicBezTo>
                  <a:cubicBezTo>
                    <a:pt x="400175" y="247882"/>
                    <a:pt x="375164" y="243599"/>
                    <a:pt x="346384" y="243599"/>
                  </a:cubicBezTo>
                  <a:cubicBezTo>
                    <a:pt x="305955" y="243599"/>
                    <a:pt x="270152" y="248739"/>
                    <a:pt x="238974" y="259017"/>
                  </a:cubicBezTo>
                  <a:cubicBezTo>
                    <a:pt x="207796" y="269295"/>
                    <a:pt x="180387" y="280773"/>
                    <a:pt x="156747" y="293450"/>
                  </a:cubicBezTo>
                  <a:cubicBezTo>
                    <a:pt x="133106" y="306126"/>
                    <a:pt x="113406" y="317776"/>
                    <a:pt x="97646" y="328397"/>
                  </a:cubicBezTo>
                  <a:cubicBezTo>
                    <a:pt x="81885" y="339018"/>
                    <a:pt x="69551" y="344328"/>
                    <a:pt x="60643" y="344328"/>
                  </a:cubicBezTo>
                  <a:cubicBezTo>
                    <a:pt x="54476" y="344328"/>
                    <a:pt x="49166" y="342272"/>
                    <a:pt x="44712" y="338161"/>
                  </a:cubicBezTo>
                  <a:cubicBezTo>
                    <a:pt x="40258" y="334050"/>
                    <a:pt x="36660" y="327197"/>
                    <a:pt x="33919" y="317604"/>
                  </a:cubicBezTo>
                  <a:cubicBezTo>
                    <a:pt x="31178" y="308011"/>
                    <a:pt x="28951" y="295163"/>
                    <a:pt x="27238" y="279060"/>
                  </a:cubicBezTo>
                  <a:cubicBezTo>
                    <a:pt x="25525" y="262957"/>
                    <a:pt x="24669" y="243257"/>
                    <a:pt x="24669" y="219959"/>
                  </a:cubicBezTo>
                  <a:cubicBezTo>
                    <a:pt x="24669" y="204199"/>
                    <a:pt x="25183" y="191008"/>
                    <a:pt x="26210" y="180387"/>
                  </a:cubicBezTo>
                  <a:cubicBezTo>
                    <a:pt x="27238" y="169766"/>
                    <a:pt x="28780" y="160515"/>
                    <a:pt x="30836" y="152635"/>
                  </a:cubicBezTo>
                  <a:cubicBezTo>
                    <a:pt x="32891" y="144755"/>
                    <a:pt x="35632" y="137903"/>
                    <a:pt x="39059" y="132078"/>
                  </a:cubicBezTo>
                  <a:cubicBezTo>
                    <a:pt x="42485" y="126254"/>
                    <a:pt x="48480" y="119230"/>
                    <a:pt x="57046" y="111007"/>
                  </a:cubicBezTo>
                  <a:cubicBezTo>
                    <a:pt x="65611" y="102785"/>
                    <a:pt x="81371" y="92335"/>
                    <a:pt x="104327" y="79658"/>
                  </a:cubicBezTo>
                  <a:cubicBezTo>
                    <a:pt x="127282" y="66981"/>
                    <a:pt x="155548" y="54647"/>
                    <a:pt x="189124" y="42656"/>
                  </a:cubicBezTo>
                  <a:cubicBezTo>
                    <a:pt x="222700" y="30664"/>
                    <a:pt x="259702" y="20557"/>
                    <a:pt x="300131" y="12334"/>
                  </a:cubicBezTo>
                  <a:cubicBezTo>
                    <a:pt x="340560" y="4112"/>
                    <a:pt x="382701" y="0"/>
                    <a:pt x="426556" y="0"/>
                  </a:cubicBezTo>
                  <a:close/>
                </a:path>
              </a:pathLst>
            </a:cu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0" tIns="45720" rIns="144000" bIns="137160" numCol="1" spcCol="0" rtlCol="0" fromWordArt="0" anchor="b" anchorCtr="0" forceAA="0" compatLnSpc="1">
              <a:prstTxWarp prst="textNoShape">
                <a:avLst/>
              </a:prstTxWarp>
              <a:noAutofit/>
            </a:bodyPr>
            <a:lstStyle/>
            <a:p>
              <a:pPr lvl="0" algn="just" rtl="1">
                <a:spcAft>
                  <a:spcPts val="600"/>
                </a:spcAft>
              </a:pPr>
              <a:r>
                <a:rPr lang="ar-SA" sz="2800" b="1" cap="all" dirty="0">
                  <a:solidFill>
                    <a:prstClr val="black"/>
                  </a:solidFill>
                </a:rPr>
                <a:t>السؤال الهدام</a:t>
              </a:r>
            </a:p>
            <a:p>
              <a:pPr lvl="0" algn="just" rtl="1">
                <a:spcAft>
                  <a:spcPts val="600"/>
                </a:spcAft>
              </a:pPr>
              <a:r>
                <a:rPr lang="ar-SA" sz="2400" b="1" noProof="1">
                  <a:solidFill>
                    <a:schemeClr val="tx1">
                      <a:lumMod val="50000"/>
                      <a:lumOff val="50000"/>
                    </a:schemeClr>
                  </a:solidFill>
                </a:rPr>
                <a:t>ويقصد به تضييع الوقت أو استعراض العضلات الثقافية أو التعجيز</a:t>
              </a:r>
              <a:r>
                <a:rPr lang="ar-SA" b="1" noProof="1">
                  <a:solidFill>
                    <a:schemeClr val="tx1">
                      <a:lumMod val="50000"/>
                      <a:lumOff val="50000"/>
                    </a:schemeClr>
                  </a:solidFill>
                </a:rPr>
                <a:t>.</a:t>
              </a:r>
            </a:p>
            <a:p>
              <a:pPr lvl="0" algn="just" rtl="1"/>
              <a:endParaRPr lang="en-US" sz="1400" noProof="1">
                <a:solidFill>
                  <a:schemeClr val="tx1">
                    <a:lumMod val="50000"/>
                    <a:lumOff val="50000"/>
                  </a:schemeClr>
                </a:solidFill>
              </a:endParaRPr>
            </a:p>
          </p:txBody>
        </p:sp>
      </p:grpSp>
      <p:sp>
        <p:nvSpPr>
          <p:cNvPr id="39" name="Shape">
            <a:extLst>
              <a:ext uri="{FF2B5EF4-FFF2-40B4-BE49-F238E27FC236}">
                <a16:creationId xmlns:a16="http://schemas.microsoft.com/office/drawing/2014/main" id="{7BCD6F3F-3D74-42D7-82F3-CAD57ACCF5A1}"/>
              </a:ext>
            </a:extLst>
          </p:cNvPr>
          <p:cNvSpPr/>
          <p:nvPr/>
        </p:nvSpPr>
        <p:spPr>
          <a:xfrm>
            <a:off x="6980903" y="1269857"/>
            <a:ext cx="3035399" cy="1294453"/>
          </a:xfrm>
          <a:custGeom>
            <a:avLst/>
            <a:gdLst/>
            <a:ahLst/>
            <a:cxnLst>
              <a:cxn ang="0">
                <a:pos x="wd2" y="hd2"/>
              </a:cxn>
              <a:cxn ang="5400000">
                <a:pos x="wd2" y="hd2"/>
              </a:cxn>
              <a:cxn ang="10800000">
                <a:pos x="wd2" y="hd2"/>
              </a:cxn>
              <a:cxn ang="16200000">
                <a:pos x="wd2" y="hd2"/>
              </a:cxn>
            </a:cxnLst>
            <a:rect l="0" t="0" r="r" b="b"/>
            <a:pathLst>
              <a:path w="21259" h="21600" extrusionOk="0">
                <a:moveTo>
                  <a:pt x="0" y="0"/>
                </a:moveTo>
                <a:lnTo>
                  <a:pt x="18277" y="0"/>
                </a:lnTo>
                <a:cubicBezTo>
                  <a:pt x="18981" y="0"/>
                  <a:pt x="19616" y="1415"/>
                  <a:pt x="19884" y="3580"/>
                </a:cubicBezTo>
                <a:lnTo>
                  <a:pt x="21125" y="13582"/>
                </a:lnTo>
                <a:cubicBezTo>
                  <a:pt x="21600" y="17403"/>
                  <a:pt x="20758" y="21600"/>
                  <a:pt x="19518" y="21600"/>
                </a:cubicBezTo>
                <a:lnTo>
                  <a:pt x="1741" y="21600"/>
                </a:lnTo>
                <a:cubicBezTo>
                  <a:pt x="780" y="21600"/>
                  <a:pt x="0" y="19000"/>
                  <a:pt x="0" y="15795"/>
                </a:cubicBezTo>
                <a:lnTo>
                  <a:pt x="0" y="0"/>
                </a:lnTo>
                <a:close/>
              </a:path>
            </a:pathLst>
          </a:custGeom>
          <a:solidFill>
            <a:schemeClr val="tx1">
              <a:lumMod val="65000"/>
              <a:lumOff val="35000"/>
            </a:schemeClr>
          </a:solidFill>
          <a:ln w="12700">
            <a:miter lim="400000"/>
          </a:ln>
        </p:spPr>
        <p:txBody>
          <a:bodyPr lIns="182880" tIns="38100" rIns="38100" bIns="38100" anchor="ctr"/>
          <a:lstStyle/>
          <a:p>
            <a:pPr rtl="1">
              <a:defRPr sz="3000">
                <a:solidFill>
                  <a:srgbClr val="FFFFFF"/>
                </a:solidFill>
              </a:defRPr>
            </a:pPr>
            <a:r>
              <a:rPr lang="ar-SA" sz="4400" b="1" dirty="0">
                <a:solidFill>
                  <a:srgbClr val="F1EEEF"/>
                </a:solidFill>
              </a:rPr>
              <a:t>  أقسام السؤال</a:t>
            </a:r>
            <a:endParaRPr sz="4400" b="1" dirty="0">
              <a:solidFill>
                <a:srgbClr val="F1EEEF"/>
              </a:solidFill>
            </a:endParaRPr>
          </a:p>
        </p:txBody>
      </p:sp>
    </p:spTree>
    <p:extLst>
      <p:ext uri="{BB962C8B-B14F-4D97-AF65-F5344CB8AC3E}">
        <p14:creationId xmlns:p14="http://schemas.microsoft.com/office/powerpoint/2010/main" val="1171857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خطوات – صحيفة المراقب العراقي">
            <a:extLst>
              <a:ext uri="{FF2B5EF4-FFF2-40B4-BE49-F238E27FC236}">
                <a16:creationId xmlns:a16="http://schemas.microsoft.com/office/drawing/2014/main" id="{C879CF37-F56D-4158-B6BA-4378A797ED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1000" contrast="35000"/>
                    </a14:imgEffect>
                  </a14:imgLayer>
                </a14:imgProps>
              </a:ext>
              <a:ext uri="{28A0092B-C50C-407E-A947-70E740481C1C}">
                <a14:useLocalDpi xmlns:a14="http://schemas.microsoft.com/office/drawing/2010/main" val="0"/>
              </a:ext>
            </a:extLst>
          </a:blip>
          <a:srcRect/>
          <a:stretch>
            <a:fillRect/>
          </a:stretch>
        </p:blipFill>
        <p:spPr bwMode="auto">
          <a:xfrm rot="16200000">
            <a:off x="-3260009" y="2302056"/>
            <a:ext cx="7406754" cy="16169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een Steps Clipart | i2Clipart - Royalty Free Public Domain Clipart">
            <a:extLst>
              <a:ext uri="{FF2B5EF4-FFF2-40B4-BE49-F238E27FC236}">
                <a16:creationId xmlns:a16="http://schemas.microsoft.com/office/drawing/2014/main" id="{0D120F2E-3A4B-44E2-BF0B-DF8E8D3A3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015" y="231289"/>
            <a:ext cx="648929" cy="852987"/>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685BB213-9C3C-47F5-B841-853C9E5887E8}"/>
              </a:ext>
            </a:extLst>
          </p:cNvPr>
          <p:cNvSpPr txBox="1"/>
          <p:nvPr/>
        </p:nvSpPr>
        <p:spPr>
          <a:xfrm>
            <a:off x="4414685" y="473504"/>
            <a:ext cx="2808387" cy="461665"/>
          </a:xfrm>
          <a:prstGeom prst="rect">
            <a:avLst/>
          </a:prstGeom>
          <a:noFill/>
        </p:spPr>
        <p:txBody>
          <a:bodyPr wrap="square" rtlCol="1">
            <a:spAutoFit/>
          </a:bodyPr>
          <a:lstStyle/>
          <a:p>
            <a:r>
              <a:rPr lang="ar-SA" sz="2400" dirty="0">
                <a:solidFill>
                  <a:srgbClr val="0070C0"/>
                </a:solidFill>
                <a:cs typeface="PT Bold Heading" panose="02010400000000000000" pitchFamily="2" charset="-78"/>
              </a:rPr>
              <a:t>خطوات التفكير الناقد</a:t>
            </a:r>
          </a:p>
        </p:txBody>
      </p:sp>
      <p:grpSp>
        <p:nvGrpSpPr>
          <p:cNvPr id="5" name="مجموعة 4">
            <a:extLst>
              <a:ext uri="{FF2B5EF4-FFF2-40B4-BE49-F238E27FC236}">
                <a16:creationId xmlns:a16="http://schemas.microsoft.com/office/drawing/2014/main" id="{1CCD60B8-FECB-487B-8ADC-D3750CE926FC}"/>
              </a:ext>
            </a:extLst>
          </p:cNvPr>
          <p:cNvGrpSpPr/>
          <p:nvPr/>
        </p:nvGrpSpPr>
        <p:grpSpPr>
          <a:xfrm flipH="1">
            <a:off x="526505" y="1295558"/>
            <a:ext cx="11492950" cy="5157810"/>
            <a:chOff x="321898" y="1181099"/>
            <a:chExt cx="11461865" cy="5102394"/>
          </a:xfrm>
        </p:grpSpPr>
        <p:cxnSp>
          <p:nvCxnSpPr>
            <p:cNvPr id="6" name="Straight Connector 73">
              <a:extLst>
                <a:ext uri="{FF2B5EF4-FFF2-40B4-BE49-F238E27FC236}">
                  <a16:creationId xmlns:a16="http://schemas.microsoft.com/office/drawing/2014/main" id="{EC74D3B2-8633-4750-9ABD-EE1C5C6C77EB}"/>
                </a:ext>
              </a:extLst>
            </p:cNvPr>
            <p:cNvCxnSpPr>
              <a:cxnSpLocks/>
            </p:cNvCxnSpPr>
            <p:nvPr/>
          </p:nvCxnSpPr>
          <p:spPr>
            <a:xfrm>
              <a:off x="10652943" y="3586957"/>
              <a:ext cx="1130820" cy="1"/>
            </a:xfrm>
            <a:prstGeom prst="line">
              <a:avLst/>
            </a:prstGeom>
          </p:spPr>
          <p:style>
            <a:lnRef idx="3">
              <a:schemeClr val="dk1"/>
            </a:lnRef>
            <a:fillRef idx="0">
              <a:schemeClr val="dk1"/>
            </a:fillRef>
            <a:effectRef idx="2">
              <a:schemeClr val="dk1"/>
            </a:effectRef>
            <a:fontRef idx="minor">
              <a:schemeClr val="tx1"/>
            </a:fontRef>
          </p:style>
        </p:cxnSp>
        <p:sp>
          <p:nvSpPr>
            <p:cNvPr id="7" name="Shape">
              <a:extLst>
                <a:ext uri="{FF2B5EF4-FFF2-40B4-BE49-F238E27FC236}">
                  <a16:creationId xmlns:a16="http://schemas.microsoft.com/office/drawing/2014/main" id="{21EB5510-A47C-445C-944F-65906768E52D}"/>
                </a:ext>
              </a:extLst>
            </p:cNvPr>
            <p:cNvSpPr/>
            <p:nvPr/>
          </p:nvSpPr>
          <p:spPr>
            <a:xfrm>
              <a:off x="9528175" y="1181099"/>
              <a:ext cx="1722447" cy="2731285"/>
            </a:xfrm>
            <a:custGeom>
              <a:avLst/>
              <a:gdLst/>
              <a:ahLst/>
              <a:cxnLst>
                <a:cxn ang="0">
                  <a:pos x="wd2" y="hd2"/>
                </a:cxn>
                <a:cxn ang="5400000">
                  <a:pos x="wd2" y="hd2"/>
                </a:cxn>
                <a:cxn ang="10800000">
                  <a:pos x="wd2" y="hd2"/>
                </a:cxn>
                <a:cxn ang="16200000">
                  <a:pos x="wd2" y="hd2"/>
                </a:cxn>
              </a:cxnLst>
              <a:rect l="0" t="0" r="r" b="b"/>
              <a:pathLst>
                <a:path w="21539" h="21512" extrusionOk="0">
                  <a:moveTo>
                    <a:pt x="6789" y="13087"/>
                  </a:moveTo>
                  <a:cubicBezTo>
                    <a:pt x="7034" y="13149"/>
                    <a:pt x="7286" y="13205"/>
                    <a:pt x="7540" y="13255"/>
                  </a:cubicBezTo>
                  <a:cubicBezTo>
                    <a:pt x="8132" y="13372"/>
                    <a:pt x="8673" y="13583"/>
                    <a:pt x="9058" y="13890"/>
                  </a:cubicBezTo>
                  <a:cubicBezTo>
                    <a:pt x="9516" y="14256"/>
                    <a:pt x="9790" y="14718"/>
                    <a:pt x="9790" y="15220"/>
                  </a:cubicBezTo>
                  <a:cubicBezTo>
                    <a:pt x="9790" y="15446"/>
                    <a:pt x="9735" y="15663"/>
                    <a:pt x="9633" y="15867"/>
                  </a:cubicBezTo>
                  <a:cubicBezTo>
                    <a:pt x="9427" y="16279"/>
                    <a:pt x="8980" y="16622"/>
                    <a:pt x="8421" y="16873"/>
                  </a:cubicBezTo>
                  <a:cubicBezTo>
                    <a:pt x="8243" y="16953"/>
                    <a:pt x="8075" y="17041"/>
                    <a:pt x="7920" y="17137"/>
                  </a:cubicBezTo>
                  <a:cubicBezTo>
                    <a:pt x="7131" y="17628"/>
                    <a:pt x="6659" y="18321"/>
                    <a:pt x="6717" y="19082"/>
                  </a:cubicBezTo>
                  <a:cubicBezTo>
                    <a:pt x="6817" y="20397"/>
                    <a:pt x="8525" y="21460"/>
                    <a:pt x="10612" y="21510"/>
                  </a:cubicBezTo>
                  <a:cubicBezTo>
                    <a:pt x="12924" y="21565"/>
                    <a:pt x="14827" y="20401"/>
                    <a:pt x="14827" y="18957"/>
                  </a:cubicBezTo>
                  <a:cubicBezTo>
                    <a:pt x="14827" y="18245"/>
                    <a:pt x="14365" y="17602"/>
                    <a:pt x="13620" y="17138"/>
                  </a:cubicBezTo>
                  <a:cubicBezTo>
                    <a:pt x="13449" y="17032"/>
                    <a:pt x="13263" y="16935"/>
                    <a:pt x="13065" y="16849"/>
                  </a:cubicBezTo>
                  <a:cubicBezTo>
                    <a:pt x="12676" y="16680"/>
                    <a:pt x="12339" y="16465"/>
                    <a:pt x="12123" y="16200"/>
                  </a:cubicBezTo>
                  <a:cubicBezTo>
                    <a:pt x="11883" y="15906"/>
                    <a:pt x="11748" y="15573"/>
                    <a:pt x="11748" y="15221"/>
                  </a:cubicBezTo>
                  <a:cubicBezTo>
                    <a:pt x="11748" y="14719"/>
                    <a:pt x="12021" y="14257"/>
                    <a:pt x="12480" y="13892"/>
                  </a:cubicBezTo>
                  <a:cubicBezTo>
                    <a:pt x="12864" y="13584"/>
                    <a:pt x="13405" y="13373"/>
                    <a:pt x="13998" y="13256"/>
                  </a:cubicBezTo>
                  <a:cubicBezTo>
                    <a:pt x="14253" y="13206"/>
                    <a:pt x="14504" y="13150"/>
                    <a:pt x="14751" y="13088"/>
                  </a:cubicBezTo>
                  <a:cubicBezTo>
                    <a:pt x="18771" y="12080"/>
                    <a:pt x="21600" y="9591"/>
                    <a:pt x="21538" y="6690"/>
                  </a:cubicBezTo>
                  <a:cubicBezTo>
                    <a:pt x="21459" y="2973"/>
                    <a:pt x="16567" y="-35"/>
                    <a:pt x="10664" y="0"/>
                  </a:cubicBezTo>
                  <a:cubicBezTo>
                    <a:pt x="4765" y="36"/>
                    <a:pt x="0" y="3059"/>
                    <a:pt x="0" y="6783"/>
                  </a:cubicBezTo>
                  <a:cubicBezTo>
                    <a:pt x="0" y="9644"/>
                    <a:pt x="2811" y="12090"/>
                    <a:pt x="6789" y="13087"/>
                  </a:cubicBezTo>
                  <a:close/>
                </a:path>
              </a:pathLst>
            </a:custGeom>
            <a:gradFill>
              <a:gsLst>
                <a:gs pos="0">
                  <a:schemeClr val="accent6"/>
                </a:gs>
                <a:gs pos="51000">
                  <a:schemeClr val="accent6"/>
                </a:gs>
                <a:gs pos="100000">
                  <a:schemeClr val="accent6">
                    <a:lumMod val="75000"/>
                  </a:schemeClr>
                </a:gs>
              </a:gsLst>
            </a:gradFill>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182880" rIns="28575" bIns="182880" anchor="t"/>
            <a:lstStyle/>
            <a:p>
              <a:pPr marL="0" marR="0" lvl="0" indent="0" algn="ctr" defTabSz="457200" rtl="1"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5</a:t>
              </a:r>
              <a:endParaRPr kumimoji="0"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8" name="Group 69">
              <a:extLst>
                <a:ext uri="{FF2B5EF4-FFF2-40B4-BE49-F238E27FC236}">
                  <a16:creationId xmlns:a16="http://schemas.microsoft.com/office/drawing/2014/main" id="{BD773023-1C33-422E-B14A-9877A7BFBDE9}"/>
                </a:ext>
              </a:extLst>
            </p:cNvPr>
            <p:cNvGrpSpPr/>
            <p:nvPr/>
          </p:nvGrpSpPr>
          <p:grpSpPr>
            <a:xfrm>
              <a:off x="8932030" y="3479800"/>
              <a:ext cx="1579745" cy="214314"/>
              <a:chOff x="584200" y="3472656"/>
              <a:chExt cx="1579745" cy="214314"/>
            </a:xfrm>
          </p:grpSpPr>
          <p:sp>
            <p:nvSpPr>
              <p:cNvPr id="58" name="Oval 70">
                <a:extLst>
                  <a:ext uri="{FF2B5EF4-FFF2-40B4-BE49-F238E27FC236}">
                    <a16:creationId xmlns:a16="http://schemas.microsoft.com/office/drawing/2014/main" id="{D07FE5D4-2F1B-4298-B59E-BCE32CA179DC}"/>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9" name="Straight Connector 71">
                <a:extLst>
                  <a:ext uri="{FF2B5EF4-FFF2-40B4-BE49-F238E27FC236}">
                    <a16:creationId xmlns:a16="http://schemas.microsoft.com/office/drawing/2014/main" id="{CDAB6F77-12CF-4F48-AE2D-3F508DE6E3FD}"/>
                  </a:ext>
                </a:extLst>
              </p:cNvPr>
              <p:cNvCxnSpPr>
                <a:cxnSpLocks/>
                <a:endCxn id="60"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60" name="Freeform: Shape 72">
                <a:extLst>
                  <a:ext uri="{FF2B5EF4-FFF2-40B4-BE49-F238E27FC236}">
                    <a16:creationId xmlns:a16="http://schemas.microsoft.com/office/drawing/2014/main" id="{F282AC37-7659-4F9F-8789-E2CE1A11D9B2}"/>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Shape">
              <a:extLst>
                <a:ext uri="{FF2B5EF4-FFF2-40B4-BE49-F238E27FC236}">
                  <a16:creationId xmlns:a16="http://schemas.microsoft.com/office/drawing/2014/main" id="{1A898B47-774C-4445-9AA1-A529F198178A}"/>
                </a:ext>
              </a:extLst>
            </p:cNvPr>
            <p:cNvSpPr/>
            <p:nvPr/>
          </p:nvSpPr>
          <p:spPr>
            <a:xfrm>
              <a:off x="7810814" y="3301216"/>
              <a:ext cx="1722447" cy="2731285"/>
            </a:xfrm>
            <a:custGeom>
              <a:avLst/>
              <a:gdLst/>
              <a:ahLst/>
              <a:cxnLst>
                <a:cxn ang="0">
                  <a:pos x="wd2" y="hd2"/>
                </a:cxn>
                <a:cxn ang="5400000">
                  <a:pos x="wd2" y="hd2"/>
                </a:cxn>
                <a:cxn ang="10800000">
                  <a:pos x="wd2" y="hd2"/>
                </a:cxn>
                <a:cxn ang="16200000">
                  <a:pos x="wd2" y="hd2"/>
                </a:cxn>
              </a:cxnLst>
              <a:rect l="0" t="0" r="r" b="b"/>
              <a:pathLst>
                <a:path w="21538" h="21512" extrusionOk="0">
                  <a:moveTo>
                    <a:pt x="14750" y="8425"/>
                  </a:moveTo>
                  <a:cubicBezTo>
                    <a:pt x="14504" y="8363"/>
                    <a:pt x="14253" y="8307"/>
                    <a:pt x="13999" y="8257"/>
                  </a:cubicBezTo>
                  <a:cubicBezTo>
                    <a:pt x="13406" y="8140"/>
                    <a:pt x="12865" y="7929"/>
                    <a:pt x="12481" y="7622"/>
                  </a:cubicBezTo>
                  <a:cubicBezTo>
                    <a:pt x="12023" y="7256"/>
                    <a:pt x="11748" y="6794"/>
                    <a:pt x="11748" y="6292"/>
                  </a:cubicBezTo>
                  <a:cubicBezTo>
                    <a:pt x="11748" y="6066"/>
                    <a:pt x="11804" y="5849"/>
                    <a:pt x="11906" y="5645"/>
                  </a:cubicBezTo>
                  <a:cubicBezTo>
                    <a:pt x="12112" y="5233"/>
                    <a:pt x="12559" y="4890"/>
                    <a:pt x="13117" y="4639"/>
                  </a:cubicBezTo>
                  <a:cubicBezTo>
                    <a:pt x="13296" y="4559"/>
                    <a:pt x="13463" y="4471"/>
                    <a:pt x="13618" y="4375"/>
                  </a:cubicBezTo>
                  <a:cubicBezTo>
                    <a:pt x="14407" y="3884"/>
                    <a:pt x="14879" y="3191"/>
                    <a:pt x="14821" y="2430"/>
                  </a:cubicBezTo>
                  <a:cubicBezTo>
                    <a:pt x="14721" y="1115"/>
                    <a:pt x="13013" y="52"/>
                    <a:pt x="10927" y="2"/>
                  </a:cubicBezTo>
                  <a:cubicBezTo>
                    <a:pt x="8615" y="-53"/>
                    <a:pt x="6712" y="1111"/>
                    <a:pt x="6712" y="2555"/>
                  </a:cubicBezTo>
                  <a:cubicBezTo>
                    <a:pt x="6712" y="3267"/>
                    <a:pt x="7174" y="3910"/>
                    <a:pt x="7919" y="4374"/>
                  </a:cubicBezTo>
                  <a:cubicBezTo>
                    <a:pt x="8090" y="4480"/>
                    <a:pt x="8276" y="4577"/>
                    <a:pt x="8474" y="4663"/>
                  </a:cubicBezTo>
                  <a:cubicBezTo>
                    <a:pt x="8863" y="4832"/>
                    <a:pt x="9200" y="5047"/>
                    <a:pt x="9416" y="5312"/>
                  </a:cubicBezTo>
                  <a:cubicBezTo>
                    <a:pt x="9655" y="5606"/>
                    <a:pt x="9790" y="5939"/>
                    <a:pt x="9790" y="6291"/>
                  </a:cubicBezTo>
                  <a:cubicBezTo>
                    <a:pt x="9790" y="6793"/>
                    <a:pt x="9517" y="7255"/>
                    <a:pt x="9059" y="7620"/>
                  </a:cubicBezTo>
                  <a:cubicBezTo>
                    <a:pt x="8674" y="7928"/>
                    <a:pt x="8133" y="8139"/>
                    <a:pt x="7541" y="8256"/>
                  </a:cubicBezTo>
                  <a:cubicBezTo>
                    <a:pt x="7286" y="8306"/>
                    <a:pt x="7035" y="8362"/>
                    <a:pt x="6788" y="8424"/>
                  </a:cubicBezTo>
                  <a:cubicBezTo>
                    <a:pt x="2768" y="9432"/>
                    <a:pt x="-61" y="11921"/>
                    <a:pt x="1" y="14822"/>
                  </a:cubicBezTo>
                  <a:cubicBezTo>
                    <a:pt x="80" y="18539"/>
                    <a:pt x="4972" y="21547"/>
                    <a:pt x="10874" y="21512"/>
                  </a:cubicBezTo>
                  <a:cubicBezTo>
                    <a:pt x="16773" y="21476"/>
                    <a:pt x="21538" y="18453"/>
                    <a:pt x="21538" y="14729"/>
                  </a:cubicBezTo>
                  <a:cubicBezTo>
                    <a:pt x="21539" y="11869"/>
                    <a:pt x="18727" y="9422"/>
                    <a:pt x="14750" y="8425"/>
                  </a:cubicBezTo>
                  <a:close/>
                </a:path>
              </a:pathLst>
            </a:custGeom>
            <a:gradFill>
              <a:gsLst>
                <a:gs pos="0">
                  <a:schemeClr val="accent5"/>
                </a:gs>
                <a:gs pos="50000">
                  <a:schemeClr val="accent5"/>
                </a:gs>
                <a:gs pos="100000">
                  <a:schemeClr val="accent5">
                    <a:lumMod val="75000"/>
                  </a:schemeClr>
                </a:gs>
              </a:gsLst>
            </a:gradFill>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28575" rIns="28575" bIns="182880" anchor="b"/>
            <a:lstStyle/>
            <a:p>
              <a:pPr marL="0" marR="0" lvl="0" indent="0" algn="ctr" defTabSz="457200" rtl="1"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6</a:t>
              </a:r>
              <a:endParaRPr kumimoji="0"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0" name="Group 65">
              <a:extLst>
                <a:ext uri="{FF2B5EF4-FFF2-40B4-BE49-F238E27FC236}">
                  <a16:creationId xmlns:a16="http://schemas.microsoft.com/office/drawing/2014/main" id="{67A91590-B546-4224-AF03-3A6C2C2D99B2}"/>
                </a:ext>
              </a:extLst>
            </p:cNvPr>
            <p:cNvGrpSpPr/>
            <p:nvPr/>
          </p:nvGrpSpPr>
          <p:grpSpPr>
            <a:xfrm>
              <a:off x="7211117" y="3479800"/>
              <a:ext cx="1579745" cy="214314"/>
              <a:chOff x="584200" y="3472656"/>
              <a:chExt cx="1579745" cy="214314"/>
            </a:xfrm>
          </p:grpSpPr>
          <p:sp>
            <p:nvSpPr>
              <p:cNvPr id="55" name="Oval 66">
                <a:extLst>
                  <a:ext uri="{FF2B5EF4-FFF2-40B4-BE49-F238E27FC236}">
                    <a16:creationId xmlns:a16="http://schemas.microsoft.com/office/drawing/2014/main" id="{3898FEE3-E822-45CD-ABB0-53E5F92E9B2C}"/>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Connector 67">
                <a:extLst>
                  <a:ext uri="{FF2B5EF4-FFF2-40B4-BE49-F238E27FC236}">
                    <a16:creationId xmlns:a16="http://schemas.microsoft.com/office/drawing/2014/main" id="{7A9B6837-80C5-4317-B05C-07D0CB7E2419}"/>
                  </a:ext>
                </a:extLst>
              </p:cNvPr>
              <p:cNvCxnSpPr>
                <a:cxnSpLocks/>
                <a:endCxn id="57"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57" name="Freeform: Shape 68">
                <a:extLst>
                  <a:ext uri="{FF2B5EF4-FFF2-40B4-BE49-F238E27FC236}">
                    <a16:creationId xmlns:a16="http://schemas.microsoft.com/office/drawing/2014/main" id="{003578A6-9926-4D32-BE54-2632E650651F}"/>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Shape">
              <a:extLst>
                <a:ext uri="{FF2B5EF4-FFF2-40B4-BE49-F238E27FC236}">
                  <a16:creationId xmlns:a16="http://schemas.microsoft.com/office/drawing/2014/main" id="{41C8CFD1-7C93-4ECC-A6FE-DB2BF8FDB5C0}"/>
                </a:ext>
              </a:extLst>
            </p:cNvPr>
            <p:cNvSpPr/>
            <p:nvPr/>
          </p:nvSpPr>
          <p:spPr>
            <a:xfrm>
              <a:off x="6093455" y="1181099"/>
              <a:ext cx="1722447" cy="2731285"/>
            </a:xfrm>
            <a:custGeom>
              <a:avLst/>
              <a:gdLst/>
              <a:ahLst/>
              <a:cxnLst>
                <a:cxn ang="0">
                  <a:pos x="wd2" y="hd2"/>
                </a:cxn>
                <a:cxn ang="5400000">
                  <a:pos x="wd2" y="hd2"/>
                </a:cxn>
                <a:cxn ang="10800000">
                  <a:pos x="wd2" y="hd2"/>
                </a:cxn>
                <a:cxn ang="16200000">
                  <a:pos x="wd2" y="hd2"/>
                </a:cxn>
              </a:cxnLst>
              <a:rect l="0" t="0" r="r" b="b"/>
              <a:pathLst>
                <a:path w="21539" h="21512" extrusionOk="0">
                  <a:moveTo>
                    <a:pt x="6789" y="13087"/>
                  </a:moveTo>
                  <a:cubicBezTo>
                    <a:pt x="7034" y="13149"/>
                    <a:pt x="7286" y="13205"/>
                    <a:pt x="7540" y="13255"/>
                  </a:cubicBezTo>
                  <a:cubicBezTo>
                    <a:pt x="8132" y="13372"/>
                    <a:pt x="8673" y="13583"/>
                    <a:pt x="9058" y="13890"/>
                  </a:cubicBezTo>
                  <a:cubicBezTo>
                    <a:pt x="9516" y="14256"/>
                    <a:pt x="9790" y="14718"/>
                    <a:pt x="9790" y="15220"/>
                  </a:cubicBezTo>
                  <a:cubicBezTo>
                    <a:pt x="9790" y="15446"/>
                    <a:pt x="9735" y="15663"/>
                    <a:pt x="9633" y="15867"/>
                  </a:cubicBezTo>
                  <a:cubicBezTo>
                    <a:pt x="9427" y="16279"/>
                    <a:pt x="8980" y="16622"/>
                    <a:pt x="8421" y="16873"/>
                  </a:cubicBezTo>
                  <a:cubicBezTo>
                    <a:pt x="8243" y="16953"/>
                    <a:pt x="8075" y="17041"/>
                    <a:pt x="7920" y="17137"/>
                  </a:cubicBezTo>
                  <a:cubicBezTo>
                    <a:pt x="7131" y="17628"/>
                    <a:pt x="6659" y="18321"/>
                    <a:pt x="6717" y="19082"/>
                  </a:cubicBezTo>
                  <a:cubicBezTo>
                    <a:pt x="6817" y="20397"/>
                    <a:pt x="8525" y="21460"/>
                    <a:pt x="10612" y="21510"/>
                  </a:cubicBezTo>
                  <a:cubicBezTo>
                    <a:pt x="12924" y="21565"/>
                    <a:pt x="14827" y="20401"/>
                    <a:pt x="14827" y="18957"/>
                  </a:cubicBezTo>
                  <a:cubicBezTo>
                    <a:pt x="14827" y="18245"/>
                    <a:pt x="14365" y="17602"/>
                    <a:pt x="13620" y="17138"/>
                  </a:cubicBezTo>
                  <a:cubicBezTo>
                    <a:pt x="13449" y="17032"/>
                    <a:pt x="13263" y="16935"/>
                    <a:pt x="13065" y="16849"/>
                  </a:cubicBezTo>
                  <a:cubicBezTo>
                    <a:pt x="12676" y="16680"/>
                    <a:pt x="12339" y="16465"/>
                    <a:pt x="12123" y="16200"/>
                  </a:cubicBezTo>
                  <a:cubicBezTo>
                    <a:pt x="11883" y="15906"/>
                    <a:pt x="11748" y="15573"/>
                    <a:pt x="11748" y="15221"/>
                  </a:cubicBezTo>
                  <a:cubicBezTo>
                    <a:pt x="11748" y="14719"/>
                    <a:pt x="12021" y="14257"/>
                    <a:pt x="12480" y="13892"/>
                  </a:cubicBezTo>
                  <a:cubicBezTo>
                    <a:pt x="12864" y="13584"/>
                    <a:pt x="13405" y="13373"/>
                    <a:pt x="13998" y="13256"/>
                  </a:cubicBezTo>
                  <a:cubicBezTo>
                    <a:pt x="14253" y="13206"/>
                    <a:pt x="14504" y="13150"/>
                    <a:pt x="14751" y="13088"/>
                  </a:cubicBezTo>
                  <a:cubicBezTo>
                    <a:pt x="18771" y="12080"/>
                    <a:pt x="21600" y="9591"/>
                    <a:pt x="21538" y="6690"/>
                  </a:cubicBezTo>
                  <a:cubicBezTo>
                    <a:pt x="21459" y="2973"/>
                    <a:pt x="16567" y="-35"/>
                    <a:pt x="10664" y="0"/>
                  </a:cubicBezTo>
                  <a:cubicBezTo>
                    <a:pt x="4765" y="36"/>
                    <a:pt x="0" y="3059"/>
                    <a:pt x="0" y="6783"/>
                  </a:cubicBezTo>
                  <a:cubicBezTo>
                    <a:pt x="0" y="9644"/>
                    <a:pt x="2811" y="12090"/>
                    <a:pt x="6789" y="13087"/>
                  </a:cubicBezTo>
                  <a:close/>
                </a:path>
              </a:pathLst>
            </a:custGeom>
            <a:gradFill>
              <a:gsLst>
                <a:gs pos="0">
                  <a:schemeClr val="accent4"/>
                </a:gs>
                <a:gs pos="50000">
                  <a:schemeClr val="accent4"/>
                </a:gs>
                <a:gs pos="100000">
                  <a:schemeClr val="accent4">
                    <a:lumMod val="75000"/>
                  </a:schemeClr>
                </a:gs>
              </a:gsLst>
            </a:gradFill>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182880" rIns="28575" bIns="182880" anchor="t"/>
            <a:lstStyle/>
            <a:p>
              <a:pPr marL="0" marR="0" lvl="0" indent="0" algn="ctr" defTabSz="457200" rtl="1"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3</a:t>
              </a:r>
              <a:endParaRPr kumimoji="0"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2" name="Group 56">
              <a:extLst>
                <a:ext uri="{FF2B5EF4-FFF2-40B4-BE49-F238E27FC236}">
                  <a16:creationId xmlns:a16="http://schemas.microsoft.com/office/drawing/2014/main" id="{8E6C80F1-6597-4843-93E1-91D8834EF830}"/>
                </a:ext>
              </a:extLst>
            </p:cNvPr>
            <p:cNvGrpSpPr/>
            <p:nvPr/>
          </p:nvGrpSpPr>
          <p:grpSpPr>
            <a:xfrm>
              <a:off x="5490205" y="3479800"/>
              <a:ext cx="1579745" cy="214314"/>
              <a:chOff x="584200" y="3472656"/>
              <a:chExt cx="1579745" cy="214314"/>
            </a:xfrm>
          </p:grpSpPr>
          <p:sp>
            <p:nvSpPr>
              <p:cNvPr id="52" name="Oval 57">
                <a:extLst>
                  <a:ext uri="{FF2B5EF4-FFF2-40B4-BE49-F238E27FC236}">
                    <a16:creationId xmlns:a16="http://schemas.microsoft.com/office/drawing/2014/main" id="{C40EC8F6-9DA7-42AA-9757-AC018F13700A}"/>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3" name="Straight Connector 58">
                <a:extLst>
                  <a:ext uri="{FF2B5EF4-FFF2-40B4-BE49-F238E27FC236}">
                    <a16:creationId xmlns:a16="http://schemas.microsoft.com/office/drawing/2014/main" id="{BFC53445-1268-4288-9582-B3312121D4DA}"/>
                  </a:ext>
                </a:extLst>
              </p:cNvPr>
              <p:cNvCxnSpPr>
                <a:cxnSpLocks/>
                <a:endCxn id="54"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54" name="Freeform: Shape 64">
                <a:extLst>
                  <a:ext uri="{FF2B5EF4-FFF2-40B4-BE49-F238E27FC236}">
                    <a16:creationId xmlns:a16="http://schemas.microsoft.com/office/drawing/2014/main" id="{76FD6808-A1FD-442B-8B78-B143641D0F32}"/>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Shape">
              <a:extLst>
                <a:ext uri="{FF2B5EF4-FFF2-40B4-BE49-F238E27FC236}">
                  <a16:creationId xmlns:a16="http://schemas.microsoft.com/office/drawing/2014/main" id="{6D6E72AF-9A23-4406-A508-7248E0DF1938}"/>
                </a:ext>
              </a:extLst>
            </p:cNvPr>
            <p:cNvSpPr/>
            <p:nvPr/>
          </p:nvSpPr>
          <p:spPr>
            <a:xfrm>
              <a:off x="4376096" y="3301216"/>
              <a:ext cx="1722447" cy="2731285"/>
            </a:xfrm>
            <a:custGeom>
              <a:avLst/>
              <a:gdLst/>
              <a:ahLst/>
              <a:cxnLst>
                <a:cxn ang="0">
                  <a:pos x="wd2" y="hd2"/>
                </a:cxn>
                <a:cxn ang="5400000">
                  <a:pos x="wd2" y="hd2"/>
                </a:cxn>
                <a:cxn ang="10800000">
                  <a:pos x="wd2" y="hd2"/>
                </a:cxn>
                <a:cxn ang="16200000">
                  <a:pos x="wd2" y="hd2"/>
                </a:cxn>
              </a:cxnLst>
              <a:rect l="0" t="0" r="r" b="b"/>
              <a:pathLst>
                <a:path w="21538" h="21512" extrusionOk="0">
                  <a:moveTo>
                    <a:pt x="14750" y="8425"/>
                  </a:moveTo>
                  <a:cubicBezTo>
                    <a:pt x="14504" y="8363"/>
                    <a:pt x="14253" y="8307"/>
                    <a:pt x="13999" y="8257"/>
                  </a:cubicBezTo>
                  <a:cubicBezTo>
                    <a:pt x="13406" y="8140"/>
                    <a:pt x="12865" y="7929"/>
                    <a:pt x="12481" y="7622"/>
                  </a:cubicBezTo>
                  <a:cubicBezTo>
                    <a:pt x="12023" y="7256"/>
                    <a:pt x="11748" y="6794"/>
                    <a:pt x="11748" y="6292"/>
                  </a:cubicBezTo>
                  <a:cubicBezTo>
                    <a:pt x="11748" y="6066"/>
                    <a:pt x="11804" y="5849"/>
                    <a:pt x="11906" y="5645"/>
                  </a:cubicBezTo>
                  <a:cubicBezTo>
                    <a:pt x="12112" y="5233"/>
                    <a:pt x="12559" y="4890"/>
                    <a:pt x="13117" y="4639"/>
                  </a:cubicBezTo>
                  <a:cubicBezTo>
                    <a:pt x="13296" y="4559"/>
                    <a:pt x="13463" y="4471"/>
                    <a:pt x="13618" y="4375"/>
                  </a:cubicBezTo>
                  <a:cubicBezTo>
                    <a:pt x="14407" y="3884"/>
                    <a:pt x="14879" y="3191"/>
                    <a:pt x="14821" y="2430"/>
                  </a:cubicBezTo>
                  <a:cubicBezTo>
                    <a:pt x="14721" y="1115"/>
                    <a:pt x="13013" y="52"/>
                    <a:pt x="10927" y="2"/>
                  </a:cubicBezTo>
                  <a:cubicBezTo>
                    <a:pt x="8615" y="-53"/>
                    <a:pt x="6712" y="1111"/>
                    <a:pt x="6712" y="2555"/>
                  </a:cubicBezTo>
                  <a:cubicBezTo>
                    <a:pt x="6712" y="3267"/>
                    <a:pt x="7174" y="3910"/>
                    <a:pt x="7919" y="4374"/>
                  </a:cubicBezTo>
                  <a:cubicBezTo>
                    <a:pt x="8090" y="4480"/>
                    <a:pt x="8276" y="4577"/>
                    <a:pt x="8474" y="4663"/>
                  </a:cubicBezTo>
                  <a:cubicBezTo>
                    <a:pt x="8863" y="4832"/>
                    <a:pt x="9200" y="5047"/>
                    <a:pt x="9416" y="5312"/>
                  </a:cubicBezTo>
                  <a:cubicBezTo>
                    <a:pt x="9655" y="5606"/>
                    <a:pt x="9790" y="5939"/>
                    <a:pt x="9790" y="6291"/>
                  </a:cubicBezTo>
                  <a:cubicBezTo>
                    <a:pt x="9790" y="6793"/>
                    <a:pt x="9517" y="7255"/>
                    <a:pt x="9059" y="7620"/>
                  </a:cubicBezTo>
                  <a:cubicBezTo>
                    <a:pt x="8674" y="7928"/>
                    <a:pt x="8133" y="8139"/>
                    <a:pt x="7541" y="8256"/>
                  </a:cubicBezTo>
                  <a:cubicBezTo>
                    <a:pt x="7286" y="8306"/>
                    <a:pt x="7035" y="8362"/>
                    <a:pt x="6788" y="8424"/>
                  </a:cubicBezTo>
                  <a:cubicBezTo>
                    <a:pt x="2768" y="9432"/>
                    <a:pt x="-61" y="11921"/>
                    <a:pt x="1" y="14822"/>
                  </a:cubicBezTo>
                  <a:cubicBezTo>
                    <a:pt x="80" y="18539"/>
                    <a:pt x="4972" y="21547"/>
                    <a:pt x="10874" y="21512"/>
                  </a:cubicBezTo>
                  <a:cubicBezTo>
                    <a:pt x="16773" y="21476"/>
                    <a:pt x="21538" y="18453"/>
                    <a:pt x="21538" y="14729"/>
                  </a:cubicBezTo>
                  <a:cubicBezTo>
                    <a:pt x="21539" y="11869"/>
                    <a:pt x="18727" y="9422"/>
                    <a:pt x="14750" y="8425"/>
                  </a:cubicBezTo>
                  <a:close/>
                </a:path>
              </a:pathLst>
            </a:custGeom>
            <a:gradFill>
              <a:gsLst>
                <a:gs pos="0">
                  <a:schemeClr val="accent3"/>
                </a:gs>
                <a:gs pos="50000">
                  <a:schemeClr val="accent3"/>
                </a:gs>
                <a:gs pos="100000">
                  <a:schemeClr val="accent3">
                    <a:lumMod val="75000"/>
                  </a:schemeClr>
                </a:gs>
              </a:gsLst>
            </a:gradFill>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28575" rIns="28575" bIns="182880" anchor="b"/>
            <a:lstStyle/>
            <a:p>
              <a:pPr marL="0" marR="0" lvl="0" indent="0" algn="ctr" defTabSz="457200" rtl="1"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4</a:t>
              </a:r>
              <a:endParaRPr kumimoji="0"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4" name="Group 52">
              <a:extLst>
                <a:ext uri="{FF2B5EF4-FFF2-40B4-BE49-F238E27FC236}">
                  <a16:creationId xmlns:a16="http://schemas.microsoft.com/office/drawing/2014/main" id="{DAD54276-7266-4171-905E-E874FE089A4D}"/>
                </a:ext>
              </a:extLst>
            </p:cNvPr>
            <p:cNvGrpSpPr/>
            <p:nvPr/>
          </p:nvGrpSpPr>
          <p:grpSpPr>
            <a:xfrm>
              <a:off x="3769293" y="3479800"/>
              <a:ext cx="1579745" cy="214314"/>
              <a:chOff x="584200" y="3472656"/>
              <a:chExt cx="1579745" cy="214314"/>
            </a:xfrm>
          </p:grpSpPr>
          <p:sp>
            <p:nvSpPr>
              <p:cNvPr id="49" name="Oval 53">
                <a:extLst>
                  <a:ext uri="{FF2B5EF4-FFF2-40B4-BE49-F238E27FC236}">
                    <a16:creationId xmlns:a16="http://schemas.microsoft.com/office/drawing/2014/main" id="{2349B9E6-CF39-4F3F-BEB2-C15A92E489E7}"/>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0" name="Straight Connector 54">
                <a:extLst>
                  <a:ext uri="{FF2B5EF4-FFF2-40B4-BE49-F238E27FC236}">
                    <a16:creationId xmlns:a16="http://schemas.microsoft.com/office/drawing/2014/main" id="{0C484DC5-4D88-4ECE-8C8A-FDE1AA752FA0}"/>
                  </a:ext>
                </a:extLst>
              </p:cNvPr>
              <p:cNvCxnSpPr>
                <a:cxnSpLocks/>
                <a:endCxn id="51"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51" name="Freeform: Shape 55">
                <a:extLst>
                  <a:ext uri="{FF2B5EF4-FFF2-40B4-BE49-F238E27FC236}">
                    <a16:creationId xmlns:a16="http://schemas.microsoft.com/office/drawing/2014/main" id="{BF76472D-7673-4541-B877-211911C1E1B4}"/>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Shape">
              <a:extLst>
                <a:ext uri="{FF2B5EF4-FFF2-40B4-BE49-F238E27FC236}">
                  <a16:creationId xmlns:a16="http://schemas.microsoft.com/office/drawing/2014/main" id="{2648F4CB-9293-4AFC-A9D0-E96F8E966E78}"/>
                </a:ext>
              </a:extLst>
            </p:cNvPr>
            <p:cNvSpPr/>
            <p:nvPr/>
          </p:nvSpPr>
          <p:spPr>
            <a:xfrm>
              <a:off x="2658737" y="1181099"/>
              <a:ext cx="1722447" cy="2731285"/>
            </a:xfrm>
            <a:custGeom>
              <a:avLst/>
              <a:gdLst/>
              <a:ahLst/>
              <a:cxnLst>
                <a:cxn ang="0">
                  <a:pos x="wd2" y="hd2"/>
                </a:cxn>
                <a:cxn ang="5400000">
                  <a:pos x="wd2" y="hd2"/>
                </a:cxn>
                <a:cxn ang="10800000">
                  <a:pos x="wd2" y="hd2"/>
                </a:cxn>
                <a:cxn ang="16200000">
                  <a:pos x="wd2" y="hd2"/>
                </a:cxn>
              </a:cxnLst>
              <a:rect l="0" t="0" r="r" b="b"/>
              <a:pathLst>
                <a:path w="21539" h="21512" extrusionOk="0">
                  <a:moveTo>
                    <a:pt x="6789" y="13087"/>
                  </a:moveTo>
                  <a:cubicBezTo>
                    <a:pt x="7034" y="13149"/>
                    <a:pt x="7286" y="13205"/>
                    <a:pt x="7540" y="13255"/>
                  </a:cubicBezTo>
                  <a:cubicBezTo>
                    <a:pt x="8132" y="13372"/>
                    <a:pt x="8673" y="13583"/>
                    <a:pt x="9058" y="13890"/>
                  </a:cubicBezTo>
                  <a:cubicBezTo>
                    <a:pt x="9516" y="14256"/>
                    <a:pt x="9790" y="14718"/>
                    <a:pt x="9790" y="15220"/>
                  </a:cubicBezTo>
                  <a:cubicBezTo>
                    <a:pt x="9790" y="15446"/>
                    <a:pt x="9735" y="15663"/>
                    <a:pt x="9633" y="15867"/>
                  </a:cubicBezTo>
                  <a:cubicBezTo>
                    <a:pt x="9427" y="16279"/>
                    <a:pt x="8980" y="16622"/>
                    <a:pt x="8421" y="16873"/>
                  </a:cubicBezTo>
                  <a:cubicBezTo>
                    <a:pt x="8243" y="16953"/>
                    <a:pt x="8075" y="17041"/>
                    <a:pt x="7920" y="17137"/>
                  </a:cubicBezTo>
                  <a:cubicBezTo>
                    <a:pt x="7131" y="17628"/>
                    <a:pt x="6659" y="18321"/>
                    <a:pt x="6717" y="19082"/>
                  </a:cubicBezTo>
                  <a:cubicBezTo>
                    <a:pt x="6817" y="20397"/>
                    <a:pt x="8525" y="21460"/>
                    <a:pt x="10612" y="21510"/>
                  </a:cubicBezTo>
                  <a:cubicBezTo>
                    <a:pt x="12924" y="21565"/>
                    <a:pt x="14827" y="20401"/>
                    <a:pt x="14827" y="18957"/>
                  </a:cubicBezTo>
                  <a:cubicBezTo>
                    <a:pt x="14827" y="18245"/>
                    <a:pt x="14365" y="17602"/>
                    <a:pt x="13620" y="17138"/>
                  </a:cubicBezTo>
                  <a:cubicBezTo>
                    <a:pt x="13449" y="17032"/>
                    <a:pt x="13263" y="16935"/>
                    <a:pt x="13065" y="16849"/>
                  </a:cubicBezTo>
                  <a:cubicBezTo>
                    <a:pt x="12676" y="16680"/>
                    <a:pt x="12339" y="16465"/>
                    <a:pt x="12123" y="16200"/>
                  </a:cubicBezTo>
                  <a:cubicBezTo>
                    <a:pt x="11883" y="15906"/>
                    <a:pt x="11748" y="15573"/>
                    <a:pt x="11748" y="15221"/>
                  </a:cubicBezTo>
                  <a:cubicBezTo>
                    <a:pt x="11748" y="14719"/>
                    <a:pt x="12021" y="14257"/>
                    <a:pt x="12480" y="13892"/>
                  </a:cubicBezTo>
                  <a:cubicBezTo>
                    <a:pt x="12864" y="13584"/>
                    <a:pt x="13405" y="13373"/>
                    <a:pt x="13998" y="13256"/>
                  </a:cubicBezTo>
                  <a:cubicBezTo>
                    <a:pt x="14253" y="13206"/>
                    <a:pt x="14504" y="13150"/>
                    <a:pt x="14751" y="13088"/>
                  </a:cubicBezTo>
                  <a:cubicBezTo>
                    <a:pt x="18771" y="12080"/>
                    <a:pt x="21600" y="9591"/>
                    <a:pt x="21538" y="6690"/>
                  </a:cubicBezTo>
                  <a:cubicBezTo>
                    <a:pt x="21459" y="2973"/>
                    <a:pt x="16567" y="-35"/>
                    <a:pt x="10664" y="0"/>
                  </a:cubicBezTo>
                  <a:cubicBezTo>
                    <a:pt x="4765" y="36"/>
                    <a:pt x="0" y="3059"/>
                    <a:pt x="0" y="6783"/>
                  </a:cubicBezTo>
                  <a:cubicBezTo>
                    <a:pt x="0" y="9644"/>
                    <a:pt x="2811" y="12090"/>
                    <a:pt x="6789" y="13087"/>
                  </a:cubicBezTo>
                  <a:close/>
                </a:path>
              </a:pathLst>
            </a:custGeom>
            <a:gradFill>
              <a:gsLst>
                <a:gs pos="0">
                  <a:schemeClr val="accent2"/>
                </a:gs>
                <a:gs pos="50000">
                  <a:schemeClr val="accent2"/>
                </a:gs>
                <a:gs pos="100000">
                  <a:schemeClr val="accent2">
                    <a:lumMod val="75000"/>
                  </a:schemeClr>
                </a:gs>
              </a:gsLst>
            </a:gradFill>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182880" rIns="28575" bIns="182880" anchor="t"/>
            <a:lstStyle/>
            <a:p>
              <a:pPr marL="0" marR="0" lvl="0" indent="0" algn="ctr" defTabSz="457200" rtl="1"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1</a:t>
              </a:r>
              <a:endParaRPr kumimoji="0"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6" name="Group 48">
              <a:extLst>
                <a:ext uri="{FF2B5EF4-FFF2-40B4-BE49-F238E27FC236}">
                  <a16:creationId xmlns:a16="http://schemas.microsoft.com/office/drawing/2014/main" id="{AB44C014-6190-412F-B87E-142C9D1EB0AD}"/>
                </a:ext>
              </a:extLst>
            </p:cNvPr>
            <p:cNvGrpSpPr/>
            <p:nvPr/>
          </p:nvGrpSpPr>
          <p:grpSpPr>
            <a:xfrm>
              <a:off x="2048381" y="3479800"/>
              <a:ext cx="1579745" cy="214314"/>
              <a:chOff x="584200" y="3472656"/>
              <a:chExt cx="1579745" cy="214314"/>
            </a:xfrm>
          </p:grpSpPr>
          <p:sp>
            <p:nvSpPr>
              <p:cNvPr id="46" name="Oval 49">
                <a:extLst>
                  <a:ext uri="{FF2B5EF4-FFF2-40B4-BE49-F238E27FC236}">
                    <a16:creationId xmlns:a16="http://schemas.microsoft.com/office/drawing/2014/main" id="{EB985B3E-DD89-4EC4-A6C1-00582C1F8DB5}"/>
                  </a:ext>
                </a:extLst>
              </p:cNvPr>
              <p:cNvSpPr/>
              <p:nvPr/>
            </p:nvSpPr>
            <p:spPr>
              <a:xfrm>
                <a:off x="1949632" y="3472656"/>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50">
                <a:extLst>
                  <a:ext uri="{FF2B5EF4-FFF2-40B4-BE49-F238E27FC236}">
                    <a16:creationId xmlns:a16="http://schemas.microsoft.com/office/drawing/2014/main" id="{FA7EA46F-7CC7-4DE3-A699-6D50B678B66F}"/>
                  </a:ext>
                </a:extLst>
              </p:cNvPr>
              <p:cNvCxnSpPr>
                <a:cxnSpLocks/>
                <a:endCxn id="48" idx="5"/>
              </p:cNvCxnSpPr>
              <p:nvPr/>
            </p:nvCxnSpPr>
            <p:spPr>
              <a:xfrm flipV="1">
                <a:off x="584200" y="3579813"/>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48" name="Freeform: Shape 51">
                <a:extLst>
                  <a:ext uri="{FF2B5EF4-FFF2-40B4-BE49-F238E27FC236}">
                    <a16:creationId xmlns:a16="http://schemas.microsoft.com/office/drawing/2014/main" id="{9F9FFBD2-1906-4DEE-AC3C-62F238CA4525}"/>
                  </a:ext>
                </a:extLst>
              </p:cNvPr>
              <p:cNvSpPr/>
              <p:nvPr/>
            </p:nvSpPr>
            <p:spPr>
              <a:xfrm>
                <a:off x="2039326" y="3472656"/>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Shape">
              <a:extLst>
                <a:ext uri="{FF2B5EF4-FFF2-40B4-BE49-F238E27FC236}">
                  <a16:creationId xmlns:a16="http://schemas.microsoft.com/office/drawing/2014/main" id="{5491B05A-A712-42FF-A466-2228EE68E1F1}"/>
                </a:ext>
              </a:extLst>
            </p:cNvPr>
            <p:cNvSpPr/>
            <p:nvPr/>
          </p:nvSpPr>
          <p:spPr>
            <a:xfrm>
              <a:off x="941378" y="3301216"/>
              <a:ext cx="1722447" cy="2731285"/>
            </a:xfrm>
            <a:custGeom>
              <a:avLst/>
              <a:gdLst/>
              <a:ahLst/>
              <a:cxnLst>
                <a:cxn ang="0">
                  <a:pos x="wd2" y="hd2"/>
                </a:cxn>
                <a:cxn ang="5400000">
                  <a:pos x="wd2" y="hd2"/>
                </a:cxn>
                <a:cxn ang="10800000">
                  <a:pos x="wd2" y="hd2"/>
                </a:cxn>
                <a:cxn ang="16200000">
                  <a:pos x="wd2" y="hd2"/>
                </a:cxn>
              </a:cxnLst>
              <a:rect l="0" t="0" r="r" b="b"/>
              <a:pathLst>
                <a:path w="21538" h="21512" extrusionOk="0">
                  <a:moveTo>
                    <a:pt x="14750" y="8425"/>
                  </a:moveTo>
                  <a:cubicBezTo>
                    <a:pt x="14504" y="8363"/>
                    <a:pt x="14253" y="8307"/>
                    <a:pt x="13999" y="8257"/>
                  </a:cubicBezTo>
                  <a:cubicBezTo>
                    <a:pt x="13406" y="8140"/>
                    <a:pt x="12865" y="7929"/>
                    <a:pt x="12481" y="7622"/>
                  </a:cubicBezTo>
                  <a:cubicBezTo>
                    <a:pt x="12023" y="7256"/>
                    <a:pt x="11748" y="6794"/>
                    <a:pt x="11748" y="6292"/>
                  </a:cubicBezTo>
                  <a:cubicBezTo>
                    <a:pt x="11748" y="6066"/>
                    <a:pt x="11804" y="5849"/>
                    <a:pt x="11906" y="5645"/>
                  </a:cubicBezTo>
                  <a:cubicBezTo>
                    <a:pt x="12112" y="5233"/>
                    <a:pt x="12559" y="4890"/>
                    <a:pt x="13117" y="4639"/>
                  </a:cubicBezTo>
                  <a:cubicBezTo>
                    <a:pt x="13296" y="4559"/>
                    <a:pt x="13463" y="4471"/>
                    <a:pt x="13618" y="4375"/>
                  </a:cubicBezTo>
                  <a:cubicBezTo>
                    <a:pt x="14407" y="3884"/>
                    <a:pt x="14879" y="3191"/>
                    <a:pt x="14821" y="2430"/>
                  </a:cubicBezTo>
                  <a:cubicBezTo>
                    <a:pt x="14721" y="1115"/>
                    <a:pt x="13013" y="52"/>
                    <a:pt x="10927" y="2"/>
                  </a:cubicBezTo>
                  <a:cubicBezTo>
                    <a:pt x="8615" y="-53"/>
                    <a:pt x="6712" y="1111"/>
                    <a:pt x="6712" y="2555"/>
                  </a:cubicBezTo>
                  <a:cubicBezTo>
                    <a:pt x="6712" y="3267"/>
                    <a:pt x="7174" y="3910"/>
                    <a:pt x="7919" y="4374"/>
                  </a:cubicBezTo>
                  <a:cubicBezTo>
                    <a:pt x="8090" y="4480"/>
                    <a:pt x="8276" y="4577"/>
                    <a:pt x="8474" y="4663"/>
                  </a:cubicBezTo>
                  <a:cubicBezTo>
                    <a:pt x="8863" y="4832"/>
                    <a:pt x="9200" y="5047"/>
                    <a:pt x="9416" y="5312"/>
                  </a:cubicBezTo>
                  <a:cubicBezTo>
                    <a:pt x="9655" y="5606"/>
                    <a:pt x="9790" y="5939"/>
                    <a:pt x="9790" y="6291"/>
                  </a:cubicBezTo>
                  <a:cubicBezTo>
                    <a:pt x="9790" y="6793"/>
                    <a:pt x="9517" y="7255"/>
                    <a:pt x="9059" y="7620"/>
                  </a:cubicBezTo>
                  <a:cubicBezTo>
                    <a:pt x="8674" y="7928"/>
                    <a:pt x="8133" y="8139"/>
                    <a:pt x="7541" y="8256"/>
                  </a:cubicBezTo>
                  <a:cubicBezTo>
                    <a:pt x="7286" y="8306"/>
                    <a:pt x="7035" y="8362"/>
                    <a:pt x="6788" y="8424"/>
                  </a:cubicBezTo>
                  <a:cubicBezTo>
                    <a:pt x="2768" y="9432"/>
                    <a:pt x="-61" y="11921"/>
                    <a:pt x="1" y="14822"/>
                  </a:cubicBezTo>
                  <a:cubicBezTo>
                    <a:pt x="80" y="18539"/>
                    <a:pt x="4972" y="21547"/>
                    <a:pt x="10874" y="21512"/>
                  </a:cubicBezTo>
                  <a:cubicBezTo>
                    <a:pt x="16773" y="21476"/>
                    <a:pt x="21538" y="18453"/>
                    <a:pt x="21538" y="14729"/>
                  </a:cubicBezTo>
                  <a:cubicBezTo>
                    <a:pt x="21539" y="11869"/>
                    <a:pt x="18727" y="9422"/>
                    <a:pt x="14750" y="8425"/>
                  </a:cubicBezTo>
                  <a:close/>
                </a:path>
              </a:pathLst>
            </a:custGeom>
            <a:ln w="50800">
              <a:solidFill>
                <a:schemeClr val="bg1"/>
              </a:solidFill>
            </a:ln>
          </p:spPr>
          <p:style>
            <a:lnRef idx="0">
              <a:schemeClr val="accent1"/>
            </a:lnRef>
            <a:fillRef idx="3">
              <a:schemeClr val="accent1"/>
            </a:fillRef>
            <a:effectRef idx="3">
              <a:schemeClr val="accent1"/>
            </a:effectRef>
            <a:fontRef idx="minor">
              <a:schemeClr val="lt1"/>
            </a:fontRef>
          </p:style>
          <p:txBody>
            <a:bodyPr lIns="137160" tIns="28575" rIns="28575" bIns="182880" anchor="b"/>
            <a:lstStyle/>
            <a:p>
              <a:pPr marL="0" marR="0" lvl="0" indent="0" algn="ctr" defTabSz="457200" rtl="1"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2</a:t>
              </a:r>
              <a:endParaRPr kumimoji="0"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8" name="Group 18">
              <a:extLst>
                <a:ext uri="{FF2B5EF4-FFF2-40B4-BE49-F238E27FC236}">
                  <a16:creationId xmlns:a16="http://schemas.microsoft.com/office/drawing/2014/main" id="{C0FDA9E5-0E23-4D19-A033-F8FB3DB8D0A5}"/>
                </a:ext>
              </a:extLst>
            </p:cNvPr>
            <p:cNvGrpSpPr/>
            <p:nvPr/>
          </p:nvGrpSpPr>
          <p:grpSpPr>
            <a:xfrm>
              <a:off x="321898" y="3479800"/>
              <a:ext cx="1579745" cy="214314"/>
              <a:chOff x="321898" y="3486944"/>
              <a:chExt cx="1579745" cy="214314"/>
            </a:xfrm>
          </p:grpSpPr>
          <p:sp>
            <p:nvSpPr>
              <p:cNvPr id="43" name="Oval 46">
                <a:extLst>
                  <a:ext uri="{FF2B5EF4-FFF2-40B4-BE49-F238E27FC236}">
                    <a16:creationId xmlns:a16="http://schemas.microsoft.com/office/drawing/2014/main" id="{74FE0508-F25F-4A5E-BF7D-102E213D912E}"/>
                  </a:ext>
                </a:extLst>
              </p:cNvPr>
              <p:cNvSpPr/>
              <p:nvPr/>
            </p:nvSpPr>
            <p:spPr>
              <a:xfrm>
                <a:off x="1687330" y="3486944"/>
                <a:ext cx="214313" cy="214313"/>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Connector 7">
                <a:extLst>
                  <a:ext uri="{FF2B5EF4-FFF2-40B4-BE49-F238E27FC236}">
                    <a16:creationId xmlns:a16="http://schemas.microsoft.com/office/drawing/2014/main" id="{2D2BA8CB-8E21-4195-8119-D92916759E4F}"/>
                  </a:ext>
                </a:extLst>
              </p:cNvPr>
              <p:cNvCxnSpPr>
                <a:cxnSpLocks/>
                <a:endCxn id="45" idx="5"/>
              </p:cNvCxnSpPr>
              <p:nvPr/>
            </p:nvCxnSpPr>
            <p:spPr>
              <a:xfrm flipV="1">
                <a:off x="321898" y="3594101"/>
                <a:ext cx="1544820" cy="14288"/>
              </a:xfrm>
              <a:prstGeom prst="line">
                <a:avLst/>
              </a:prstGeom>
            </p:spPr>
            <p:style>
              <a:lnRef idx="3">
                <a:schemeClr val="dk1"/>
              </a:lnRef>
              <a:fillRef idx="0">
                <a:schemeClr val="dk1"/>
              </a:fillRef>
              <a:effectRef idx="2">
                <a:schemeClr val="dk1"/>
              </a:effectRef>
              <a:fontRef idx="minor">
                <a:schemeClr val="tx1"/>
              </a:fontRef>
            </p:style>
          </p:cxnSp>
          <p:sp>
            <p:nvSpPr>
              <p:cNvPr id="45" name="Freeform: Shape 47">
                <a:extLst>
                  <a:ext uri="{FF2B5EF4-FFF2-40B4-BE49-F238E27FC236}">
                    <a16:creationId xmlns:a16="http://schemas.microsoft.com/office/drawing/2014/main" id="{C306040A-A414-4887-80C2-6E4B692AED21}"/>
                  </a:ext>
                </a:extLst>
              </p:cNvPr>
              <p:cNvSpPr/>
              <p:nvPr/>
            </p:nvSpPr>
            <p:spPr>
              <a:xfrm>
                <a:off x="1777024" y="3486944"/>
                <a:ext cx="124619" cy="214314"/>
              </a:xfrm>
              <a:custGeom>
                <a:avLst/>
                <a:gdLst>
                  <a:gd name="connsiteX0" fmla="*/ 17462 w 124619"/>
                  <a:gd name="connsiteY0" fmla="*/ 0 h 214314"/>
                  <a:gd name="connsiteX1" fmla="*/ 124619 w 124619"/>
                  <a:gd name="connsiteY1" fmla="*/ 107157 h 214314"/>
                  <a:gd name="connsiteX2" fmla="*/ 17462 w 124619"/>
                  <a:gd name="connsiteY2" fmla="*/ 214314 h 214314"/>
                  <a:gd name="connsiteX3" fmla="*/ 0 w 124619"/>
                  <a:gd name="connsiteY3" fmla="*/ 210789 h 214314"/>
                  <a:gd name="connsiteX4" fmla="*/ 24247 w 124619"/>
                  <a:gd name="connsiteY4" fmla="*/ 205893 h 214314"/>
                  <a:gd name="connsiteX5" fmla="*/ 89694 w 124619"/>
                  <a:gd name="connsiteY5" fmla="*/ 107157 h 214314"/>
                  <a:gd name="connsiteX6" fmla="*/ 24247 w 124619"/>
                  <a:gd name="connsiteY6" fmla="*/ 8421 h 214314"/>
                  <a:gd name="connsiteX7" fmla="*/ 0 w 124619"/>
                  <a:gd name="connsiteY7" fmla="*/ 3526 h 21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619" h="214314">
                    <a:moveTo>
                      <a:pt x="17462" y="0"/>
                    </a:moveTo>
                    <a:cubicBezTo>
                      <a:pt x="76643" y="0"/>
                      <a:pt x="124619" y="47976"/>
                      <a:pt x="124619" y="107157"/>
                    </a:cubicBezTo>
                    <a:cubicBezTo>
                      <a:pt x="124619" y="166338"/>
                      <a:pt x="76643" y="214314"/>
                      <a:pt x="17462" y="214314"/>
                    </a:cubicBezTo>
                    <a:lnTo>
                      <a:pt x="0" y="210789"/>
                    </a:lnTo>
                    <a:lnTo>
                      <a:pt x="24247" y="205893"/>
                    </a:lnTo>
                    <a:cubicBezTo>
                      <a:pt x="62708" y="189626"/>
                      <a:pt x="89694" y="151543"/>
                      <a:pt x="89694" y="107157"/>
                    </a:cubicBezTo>
                    <a:cubicBezTo>
                      <a:pt x="89694" y="62771"/>
                      <a:pt x="62708" y="24688"/>
                      <a:pt x="24247" y="8421"/>
                    </a:cubicBezTo>
                    <a:lnTo>
                      <a:pt x="0" y="3526"/>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TextBox 76">
              <a:extLst>
                <a:ext uri="{FF2B5EF4-FFF2-40B4-BE49-F238E27FC236}">
                  <a16:creationId xmlns:a16="http://schemas.microsoft.com/office/drawing/2014/main" id="{197DD191-9D01-4852-A940-1394DB0759CA}"/>
                </a:ext>
              </a:extLst>
            </p:cNvPr>
            <p:cNvSpPr txBox="1"/>
            <p:nvPr/>
          </p:nvSpPr>
          <p:spPr>
            <a:xfrm>
              <a:off x="2728112" y="4116639"/>
              <a:ext cx="1423325" cy="1461455"/>
            </a:xfrm>
            <a:prstGeom prst="rect">
              <a:avLst/>
            </a:prstGeom>
            <a:noFill/>
          </p:spPr>
          <p:txBody>
            <a:bodyPr wrap="square" lIns="0" rIns="0" rtlCol="0"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مناقشة الاقتراحات والحلول وتقييمها وتحديد الآراء الصحيحة وغير الصحيحة.</a:t>
              </a:r>
              <a:endParaRPr kumimoji="0" lang="en-US"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sp>
          <p:nvSpPr>
            <p:cNvPr id="40" name="TextBox 79">
              <a:extLst>
                <a:ext uri="{FF2B5EF4-FFF2-40B4-BE49-F238E27FC236}">
                  <a16:creationId xmlns:a16="http://schemas.microsoft.com/office/drawing/2014/main" id="{E8E91DB4-CC02-4B6A-B3A2-A67B4531D78E}"/>
                </a:ext>
              </a:extLst>
            </p:cNvPr>
            <p:cNvSpPr txBox="1"/>
            <p:nvPr/>
          </p:nvSpPr>
          <p:spPr>
            <a:xfrm>
              <a:off x="6199583" y="4273993"/>
              <a:ext cx="1419946" cy="2009500"/>
            </a:xfrm>
            <a:prstGeom prst="rect">
              <a:avLst/>
            </a:prstGeom>
            <a:noFill/>
          </p:spPr>
          <p:txBody>
            <a:bodyPr wrap="square" lIns="0" rIns="0" rtlCol="0"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تقييم الآراء بأسلوب علمي وموضوعي وعدم التحيز لأيّ رأي  أو إتباع الأهواء الشخصية في تقييم الآراء.</a:t>
              </a:r>
              <a:endParaRPr kumimoji="0" lang="en-US"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sp>
          <p:nvSpPr>
            <p:cNvPr id="38" name="TextBox 82">
              <a:extLst>
                <a:ext uri="{FF2B5EF4-FFF2-40B4-BE49-F238E27FC236}">
                  <a16:creationId xmlns:a16="http://schemas.microsoft.com/office/drawing/2014/main" id="{CDA56510-8667-4966-BB3F-F79124667232}"/>
                </a:ext>
              </a:extLst>
            </p:cNvPr>
            <p:cNvSpPr txBox="1"/>
            <p:nvPr/>
          </p:nvSpPr>
          <p:spPr>
            <a:xfrm>
              <a:off x="9634899" y="4198126"/>
              <a:ext cx="1423324" cy="1735477"/>
            </a:xfrm>
            <a:prstGeom prst="rect">
              <a:avLst/>
            </a:prstGeom>
            <a:noFill/>
          </p:spPr>
          <p:txBody>
            <a:bodyPr wrap="square" lIns="0" rIns="0" rtlCol="0"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 تقديم المزيد من المعلومات والأدلة حول فعالية الرأي الذي تم اعتماده إذا استدعت الحاجة ذلك</a:t>
              </a:r>
              <a:endParaRPr kumimoji="0" lang="en-US"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sp>
          <p:nvSpPr>
            <p:cNvPr id="36" name="TextBox 85">
              <a:extLst>
                <a:ext uri="{FF2B5EF4-FFF2-40B4-BE49-F238E27FC236}">
                  <a16:creationId xmlns:a16="http://schemas.microsoft.com/office/drawing/2014/main" id="{6A444F02-6DB6-4B7B-AD4D-43910316FC6B}"/>
                </a:ext>
              </a:extLst>
            </p:cNvPr>
            <p:cNvSpPr txBox="1"/>
            <p:nvPr/>
          </p:nvSpPr>
          <p:spPr>
            <a:xfrm>
              <a:off x="614364" y="1425518"/>
              <a:ext cx="1941843" cy="1461455"/>
            </a:xfrm>
            <a:prstGeom prst="rect">
              <a:avLst/>
            </a:prstGeom>
            <a:noFill/>
          </p:spPr>
          <p:txBody>
            <a:bodyPr wrap="square" lIns="0" rIns="0" rtlCol="0"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التعرف على الاقتراحات والآراء المتعددة ذات العلاقة بالمشكلة أو الموضوع.  (جمع المعلومات)</a:t>
              </a:r>
              <a:endParaRPr kumimoji="0" lang="en-US"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sp>
          <p:nvSpPr>
            <p:cNvPr id="34" name="TextBox 88">
              <a:extLst>
                <a:ext uri="{FF2B5EF4-FFF2-40B4-BE49-F238E27FC236}">
                  <a16:creationId xmlns:a16="http://schemas.microsoft.com/office/drawing/2014/main" id="{B50E4818-A3C4-4CC6-AD90-BBCE2B8B7452}"/>
                </a:ext>
              </a:extLst>
            </p:cNvPr>
            <p:cNvSpPr txBox="1"/>
            <p:nvPr/>
          </p:nvSpPr>
          <p:spPr>
            <a:xfrm>
              <a:off x="4567600" y="1673277"/>
              <a:ext cx="1423324" cy="913409"/>
            </a:xfrm>
            <a:prstGeom prst="rect">
              <a:avLst/>
            </a:prstGeom>
            <a:noFill/>
          </p:spPr>
          <p:txBody>
            <a:bodyPr wrap="square" lIns="0" rIns="0" rtlCol="0"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تحديد جوانب القوة والضعف في الآراء والحلول المتعارضة</a:t>
              </a:r>
              <a:endParaRPr kumimoji="0" lang="en-US"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sp>
          <p:nvSpPr>
            <p:cNvPr id="32" name="TextBox 91">
              <a:extLst>
                <a:ext uri="{FF2B5EF4-FFF2-40B4-BE49-F238E27FC236}">
                  <a16:creationId xmlns:a16="http://schemas.microsoft.com/office/drawing/2014/main" id="{A2F37B5F-311C-4218-AA69-36A8AED934AE}"/>
                </a:ext>
              </a:extLst>
            </p:cNvPr>
            <p:cNvSpPr txBox="1"/>
            <p:nvPr/>
          </p:nvSpPr>
          <p:spPr>
            <a:xfrm>
              <a:off x="7975475" y="1608022"/>
              <a:ext cx="1423324" cy="1461455"/>
            </a:xfrm>
            <a:prstGeom prst="rect">
              <a:avLst/>
            </a:prstGeom>
            <a:noFill/>
          </p:spPr>
          <p:txBody>
            <a:bodyPr wrap="square" lIns="0" rIns="0" rtlCol="0"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تقديم الأدلة والبراهين التي تؤكد صحة الرأي الذي تم اعتماده والموافقة عليه</a:t>
              </a:r>
              <a:endParaRPr kumimoji="0" lang="en-US"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sp>
          <p:nvSpPr>
            <p:cNvPr id="25" name="Freeform: Shape 136">
              <a:extLst>
                <a:ext uri="{FF2B5EF4-FFF2-40B4-BE49-F238E27FC236}">
                  <a16:creationId xmlns:a16="http://schemas.microsoft.com/office/drawing/2014/main" id="{11561E6A-125B-40DE-83D5-EC326E0596AD}"/>
                </a:ext>
              </a:extLst>
            </p:cNvPr>
            <p:cNvSpPr/>
            <p:nvPr/>
          </p:nvSpPr>
          <p:spPr>
            <a:xfrm>
              <a:off x="1434695" y="4629153"/>
              <a:ext cx="800100" cy="499110"/>
            </a:xfrm>
            <a:custGeom>
              <a:avLst/>
              <a:gdLst>
                <a:gd name="connsiteX0" fmla="*/ 400050 w 800100"/>
                <a:gd name="connsiteY0" fmla="*/ 327660 h 499110"/>
                <a:gd name="connsiteX1" fmla="*/ 470535 w 800100"/>
                <a:gd name="connsiteY1" fmla="*/ 339090 h 499110"/>
                <a:gd name="connsiteX2" fmla="*/ 554355 w 800100"/>
                <a:gd name="connsiteY2" fmla="*/ 379095 h 499110"/>
                <a:gd name="connsiteX3" fmla="*/ 571500 w 800100"/>
                <a:gd name="connsiteY3" fmla="*/ 413385 h 499110"/>
                <a:gd name="connsiteX4" fmla="*/ 571500 w 800100"/>
                <a:gd name="connsiteY4" fmla="*/ 499110 h 499110"/>
                <a:gd name="connsiteX5" fmla="*/ 228600 w 800100"/>
                <a:gd name="connsiteY5" fmla="*/ 499110 h 499110"/>
                <a:gd name="connsiteX6" fmla="*/ 228600 w 800100"/>
                <a:gd name="connsiteY6" fmla="*/ 413385 h 499110"/>
                <a:gd name="connsiteX7" fmla="*/ 245745 w 800100"/>
                <a:gd name="connsiteY7" fmla="*/ 379095 h 499110"/>
                <a:gd name="connsiteX8" fmla="*/ 329565 w 800100"/>
                <a:gd name="connsiteY8" fmla="*/ 339090 h 499110"/>
                <a:gd name="connsiteX9" fmla="*/ 400050 w 800100"/>
                <a:gd name="connsiteY9" fmla="*/ 327660 h 499110"/>
                <a:gd name="connsiteX10" fmla="*/ 628650 w 800100"/>
                <a:gd name="connsiteY10" fmla="*/ 194310 h 499110"/>
                <a:gd name="connsiteX11" fmla="*/ 699135 w 800100"/>
                <a:gd name="connsiteY11" fmla="*/ 205740 h 499110"/>
                <a:gd name="connsiteX12" fmla="*/ 782955 w 800100"/>
                <a:gd name="connsiteY12" fmla="*/ 245745 h 499110"/>
                <a:gd name="connsiteX13" fmla="*/ 800100 w 800100"/>
                <a:gd name="connsiteY13" fmla="*/ 280035 h 499110"/>
                <a:gd name="connsiteX14" fmla="*/ 800100 w 800100"/>
                <a:gd name="connsiteY14" fmla="*/ 365760 h 499110"/>
                <a:gd name="connsiteX15" fmla="*/ 592455 w 800100"/>
                <a:gd name="connsiteY15" fmla="*/ 365760 h 499110"/>
                <a:gd name="connsiteX16" fmla="*/ 577215 w 800100"/>
                <a:gd name="connsiteY16" fmla="*/ 348615 h 499110"/>
                <a:gd name="connsiteX17" fmla="*/ 489585 w 800100"/>
                <a:gd name="connsiteY17" fmla="*/ 304800 h 499110"/>
                <a:gd name="connsiteX18" fmla="*/ 523875 w 800100"/>
                <a:gd name="connsiteY18" fmla="*/ 220980 h 499110"/>
                <a:gd name="connsiteX19" fmla="*/ 523875 w 800100"/>
                <a:gd name="connsiteY19" fmla="*/ 219075 h 499110"/>
                <a:gd name="connsiteX20" fmla="*/ 558165 w 800100"/>
                <a:gd name="connsiteY20" fmla="*/ 205740 h 499110"/>
                <a:gd name="connsiteX21" fmla="*/ 628650 w 800100"/>
                <a:gd name="connsiteY21" fmla="*/ 194310 h 499110"/>
                <a:gd name="connsiteX22" fmla="*/ 171450 w 800100"/>
                <a:gd name="connsiteY22" fmla="*/ 194310 h 499110"/>
                <a:gd name="connsiteX23" fmla="*/ 241935 w 800100"/>
                <a:gd name="connsiteY23" fmla="*/ 205740 h 499110"/>
                <a:gd name="connsiteX24" fmla="*/ 276225 w 800100"/>
                <a:gd name="connsiteY24" fmla="*/ 217170 h 499110"/>
                <a:gd name="connsiteX25" fmla="*/ 276225 w 800100"/>
                <a:gd name="connsiteY25" fmla="*/ 220980 h 499110"/>
                <a:gd name="connsiteX26" fmla="*/ 310515 w 800100"/>
                <a:gd name="connsiteY26" fmla="*/ 304800 h 499110"/>
                <a:gd name="connsiteX27" fmla="*/ 222885 w 800100"/>
                <a:gd name="connsiteY27" fmla="*/ 348615 h 499110"/>
                <a:gd name="connsiteX28" fmla="*/ 205740 w 800100"/>
                <a:gd name="connsiteY28" fmla="*/ 365760 h 499110"/>
                <a:gd name="connsiteX29" fmla="*/ 0 w 800100"/>
                <a:gd name="connsiteY29" fmla="*/ 365760 h 499110"/>
                <a:gd name="connsiteX30" fmla="*/ 0 w 800100"/>
                <a:gd name="connsiteY30" fmla="*/ 280035 h 499110"/>
                <a:gd name="connsiteX31" fmla="*/ 17145 w 800100"/>
                <a:gd name="connsiteY31" fmla="*/ 245745 h 499110"/>
                <a:gd name="connsiteX32" fmla="*/ 100965 w 800100"/>
                <a:gd name="connsiteY32" fmla="*/ 205740 h 499110"/>
                <a:gd name="connsiteX33" fmla="*/ 171450 w 800100"/>
                <a:gd name="connsiteY33" fmla="*/ 194310 h 499110"/>
                <a:gd name="connsiteX34" fmla="*/ 400050 w 800100"/>
                <a:gd name="connsiteY34" fmla="*/ 133350 h 499110"/>
                <a:gd name="connsiteX35" fmla="*/ 485775 w 800100"/>
                <a:gd name="connsiteY35" fmla="*/ 219075 h 499110"/>
                <a:gd name="connsiteX36" fmla="*/ 400050 w 800100"/>
                <a:gd name="connsiteY36" fmla="*/ 304800 h 499110"/>
                <a:gd name="connsiteX37" fmla="*/ 314325 w 800100"/>
                <a:gd name="connsiteY37" fmla="*/ 219075 h 499110"/>
                <a:gd name="connsiteX38" fmla="*/ 400050 w 800100"/>
                <a:gd name="connsiteY38" fmla="*/ 133350 h 499110"/>
                <a:gd name="connsiteX39" fmla="*/ 628650 w 800100"/>
                <a:gd name="connsiteY39" fmla="*/ 0 h 499110"/>
                <a:gd name="connsiteX40" fmla="*/ 714375 w 800100"/>
                <a:gd name="connsiteY40" fmla="*/ 85725 h 499110"/>
                <a:gd name="connsiteX41" fmla="*/ 628650 w 800100"/>
                <a:gd name="connsiteY41" fmla="*/ 171450 h 499110"/>
                <a:gd name="connsiteX42" fmla="*/ 542925 w 800100"/>
                <a:gd name="connsiteY42" fmla="*/ 85725 h 499110"/>
                <a:gd name="connsiteX43" fmla="*/ 628650 w 800100"/>
                <a:gd name="connsiteY43" fmla="*/ 0 h 499110"/>
                <a:gd name="connsiteX44" fmla="*/ 171450 w 800100"/>
                <a:gd name="connsiteY44" fmla="*/ 0 h 499110"/>
                <a:gd name="connsiteX45" fmla="*/ 257175 w 800100"/>
                <a:gd name="connsiteY45" fmla="*/ 85725 h 499110"/>
                <a:gd name="connsiteX46" fmla="*/ 171450 w 800100"/>
                <a:gd name="connsiteY46" fmla="*/ 171450 h 499110"/>
                <a:gd name="connsiteX47" fmla="*/ 85725 w 800100"/>
                <a:gd name="connsiteY47" fmla="*/ 85725 h 499110"/>
                <a:gd name="connsiteX48" fmla="*/ 171450 w 800100"/>
                <a:gd name="connsiteY48" fmla="*/ 0 h 49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00100" h="499110">
                  <a:moveTo>
                    <a:pt x="400050" y="327660"/>
                  </a:moveTo>
                  <a:cubicBezTo>
                    <a:pt x="424815" y="327660"/>
                    <a:pt x="449580" y="333375"/>
                    <a:pt x="470535" y="339090"/>
                  </a:cubicBezTo>
                  <a:cubicBezTo>
                    <a:pt x="501015" y="346710"/>
                    <a:pt x="531495" y="360045"/>
                    <a:pt x="554355" y="379095"/>
                  </a:cubicBezTo>
                  <a:cubicBezTo>
                    <a:pt x="565785" y="386715"/>
                    <a:pt x="571500" y="400050"/>
                    <a:pt x="571500" y="413385"/>
                  </a:cubicBezTo>
                  <a:lnTo>
                    <a:pt x="571500" y="499110"/>
                  </a:lnTo>
                  <a:lnTo>
                    <a:pt x="228600" y="499110"/>
                  </a:lnTo>
                  <a:lnTo>
                    <a:pt x="228600" y="413385"/>
                  </a:lnTo>
                  <a:cubicBezTo>
                    <a:pt x="228600" y="400050"/>
                    <a:pt x="234315" y="388620"/>
                    <a:pt x="245745" y="379095"/>
                  </a:cubicBezTo>
                  <a:cubicBezTo>
                    <a:pt x="270510" y="361950"/>
                    <a:pt x="299085" y="346710"/>
                    <a:pt x="329565" y="339090"/>
                  </a:cubicBezTo>
                  <a:cubicBezTo>
                    <a:pt x="352425" y="331470"/>
                    <a:pt x="377190" y="327660"/>
                    <a:pt x="400050" y="327660"/>
                  </a:cubicBezTo>
                  <a:close/>
                  <a:moveTo>
                    <a:pt x="628650" y="194310"/>
                  </a:moveTo>
                  <a:cubicBezTo>
                    <a:pt x="653415" y="194310"/>
                    <a:pt x="678180" y="200025"/>
                    <a:pt x="699135" y="205740"/>
                  </a:cubicBezTo>
                  <a:cubicBezTo>
                    <a:pt x="729615" y="213360"/>
                    <a:pt x="760095" y="226695"/>
                    <a:pt x="782955" y="245745"/>
                  </a:cubicBezTo>
                  <a:cubicBezTo>
                    <a:pt x="794385" y="253365"/>
                    <a:pt x="800100" y="266700"/>
                    <a:pt x="800100" y="280035"/>
                  </a:cubicBezTo>
                  <a:lnTo>
                    <a:pt x="800100" y="365760"/>
                  </a:lnTo>
                  <a:lnTo>
                    <a:pt x="592455" y="365760"/>
                  </a:lnTo>
                  <a:cubicBezTo>
                    <a:pt x="588645" y="358140"/>
                    <a:pt x="582930" y="354330"/>
                    <a:pt x="577215" y="348615"/>
                  </a:cubicBezTo>
                  <a:cubicBezTo>
                    <a:pt x="554355" y="331470"/>
                    <a:pt x="525780" y="316230"/>
                    <a:pt x="489585" y="304800"/>
                  </a:cubicBezTo>
                  <a:cubicBezTo>
                    <a:pt x="510540" y="283845"/>
                    <a:pt x="523875" y="253365"/>
                    <a:pt x="523875" y="220980"/>
                  </a:cubicBezTo>
                  <a:lnTo>
                    <a:pt x="523875" y="219075"/>
                  </a:lnTo>
                  <a:cubicBezTo>
                    <a:pt x="535305" y="213360"/>
                    <a:pt x="546735" y="209550"/>
                    <a:pt x="558165" y="205740"/>
                  </a:cubicBezTo>
                  <a:cubicBezTo>
                    <a:pt x="581025" y="198120"/>
                    <a:pt x="605790" y="194310"/>
                    <a:pt x="628650" y="194310"/>
                  </a:cubicBezTo>
                  <a:close/>
                  <a:moveTo>
                    <a:pt x="171450" y="194310"/>
                  </a:moveTo>
                  <a:cubicBezTo>
                    <a:pt x="196215" y="194310"/>
                    <a:pt x="220980" y="200025"/>
                    <a:pt x="241935" y="205740"/>
                  </a:cubicBezTo>
                  <a:cubicBezTo>
                    <a:pt x="253365" y="207645"/>
                    <a:pt x="264795" y="213360"/>
                    <a:pt x="276225" y="217170"/>
                  </a:cubicBezTo>
                  <a:cubicBezTo>
                    <a:pt x="276225" y="219075"/>
                    <a:pt x="276225" y="219075"/>
                    <a:pt x="276225" y="220980"/>
                  </a:cubicBezTo>
                  <a:cubicBezTo>
                    <a:pt x="276225" y="253365"/>
                    <a:pt x="289560" y="281940"/>
                    <a:pt x="310515" y="304800"/>
                  </a:cubicBezTo>
                  <a:cubicBezTo>
                    <a:pt x="280035" y="314325"/>
                    <a:pt x="249555" y="329565"/>
                    <a:pt x="222885" y="348615"/>
                  </a:cubicBezTo>
                  <a:cubicBezTo>
                    <a:pt x="215265" y="354330"/>
                    <a:pt x="211455" y="358140"/>
                    <a:pt x="205740" y="365760"/>
                  </a:cubicBezTo>
                  <a:lnTo>
                    <a:pt x="0" y="365760"/>
                  </a:lnTo>
                  <a:lnTo>
                    <a:pt x="0" y="280035"/>
                  </a:lnTo>
                  <a:cubicBezTo>
                    <a:pt x="0" y="266700"/>
                    <a:pt x="5715" y="253365"/>
                    <a:pt x="17145" y="245745"/>
                  </a:cubicBezTo>
                  <a:cubicBezTo>
                    <a:pt x="41910" y="228600"/>
                    <a:pt x="70485" y="215265"/>
                    <a:pt x="100965" y="205740"/>
                  </a:cubicBezTo>
                  <a:cubicBezTo>
                    <a:pt x="123825" y="198120"/>
                    <a:pt x="148590" y="194310"/>
                    <a:pt x="171450" y="194310"/>
                  </a:cubicBezTo>
                  <a:close/>
                  <a:moveTo>
                    <a:pt x="400050" y="133350"/>
                  </a:moveTo>
                  <a:cubicBezTo>
                    <a:pt x="447394" y="133350"/>
                    <a:pt x="485775" y="171730"/>
                    <a:pt x="485775" y="219075"/>
                  </a:cubicBezTo>
                  <a:cubicBezTo>
                    <a:pt x="485775" y="266419"/>
                    <a:pt x="447394" y="304800"/>
                    <a:pt x="400050" y="304800"/>
                  </a:cubicBezTo>
                  <a:cubicBezTo>
                    <a:pt x="352705" y="304800"/>
                    <a:pt x="314325" y="266419"/>
                    <a:pt x="314325" y="219075"/>
                  </a:cubicBezTo>
                  <a:cubicBezTo>
                    <a:pt x="314325" y="171730"/>
                    <a:pt x="352705" y="133350"/>
                    <a:pt x="400050" y="133350"/>
                  </a:cubicBezTo>
                  <a:close/>
                  <a:moveTo>
                    <a:pt x="628650" y="0"/>
                  </a:moveTo>
                  <a:cubicBezTo>
                    <a:pt x="675994" y="0"/>
                    <a:pt x="714375" y="38380"/>
                    <a:pt x="714375" y="85725"/>
                  </a:cubicBezTo>
                  <a:cubicBezTo>
                    <a:pt x="714375" y="133069"/>
                    <a:pt x="675994" y="171450"/>
                    <a:pt x="628650" y="171450"/>
                  </a:cubicBezTo>
                  <a:cubicBezTo>
                    <a:pt x="581305" y="171450"/>
                    <a:pt x="542925" y="133069"/>
                    <a:pt x="542925" y="85725"/>
                  </a:cubicBezTo>
                  <a:cubicBezTo>
                    <a:pt x="542925" y="38380"/>
                    <a:pt x="581305" y="0"/>
                    <a:pt x="628650" y="0"/>
                  </a:cubicBezTo>
                  <a:close/>
                  <a:moveTo>
                    <a:pt x="171450" y="0"/>
                  </a:moveTo>
                  <a:cubicBezTo>
                    <a:pt x="218794" y="0"/>
                    <a:pt x="257175" y="38380"/>
                    <a:pt x="257175" y="85725"/>
                  </a:cubicBezTo>
                  <a:cubicBezTo>
                    <a:pt x="257175" y="133069"/>
                    <a:pt x="218794" y="171450"/>
                    <a:pt x="171450" y="171450"/>
                  </a:cubicBezTo>
                  <a:cubicBezTo>
                    <a:pt x="124105" y="171450"/>
                    <a:pt x="85725" y="133069"/>
                    <a:pt x="85725" y="85725"/>
                  </a:cubicBezTo>
                  <a:cubicBezTo>
                    <a:pt x="85725" y="38380"/>
                    <a:pt x="124105" y="0"/>
                    <a:pt x="171450" y="0"/>
                  </a:cubicBezTo>
                  <a:close/>
                </a:path>
              </a:pathLst>
            </a:custGeom>
            <a:gradFill>
              <a:gsLst>
                <a:gs pos="0">
                  <a:schemeClr val="bg2"/>
                </a:gs>
                <a:gs pos="100000">
                  <a:schemeClr val="bg1"/>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133">
              <a:extLst>
                <a:ext uri="{FF2B5EF4-FFF2-40B4-BE49-F238E27FC236}">
                  <a16:creationId xmlns:a16="http://schemas.microsoft.com/office/drawing/2014/main" id="{1323F80C-459D-42AE-963E-C8FC46B293C4}"/>
                </a:ext>
              </a:extLst>
            </p:cNvPr>
            <p:cNvSpPr/>
            <p:nvPr/>
          </p:nvSpPr>
          <p:spPr>
            <a:xfrm>
              <a:off x="9973770" y="2103808"/>
              <a:ext cx="826770" cy="495484"/>
            </a:xfrm>
            <a:custGeom>
              <a:avLst/>
              <a:gdLst>
                <a:gd name="connsiteX0" fmla="*/ 417790 w 826770"/>
                <a:gd name="connsiteY0" fmla="*/ 400407 h 495484"/>
                <a:gd name="connsiteX1" fmla="*/ 431482 w 826770"/>
                <a:gd name="connsiteY1" fmla="*/ 404812 h 495484"/>
                <a:gd name="connsiteX2" fmla="*/ 433387 w 826770"/>
                <a:gd name="connsiteY2" fmla="*/ 431481 h 495484"/>
                <a:gd name="connsiteX3" fmla="*/ 396240 w 826770"/>
                <a:gd name="connsiteY3" fmla="*/ 474344 h 495484"/>
                <a:gd name="connsiteX4" fmla="*/ 383857 w 826770"/>
                <a:gd name="connsiteY4" fmla="*/ 481012 h 495484"/>
                <a:gd name="connsiteX5" fmla="*/ 369570 w 826770"/>
                <a:gd name="connsiteY5" fmla="*/ 476249 h 495484"/>
                <a:gd name="connsiteX6" fmla="*/ 367665 w 826770"/>
                <a:gd name="connsiteY6" fmla="*/ 449579 h 495484"/>
                <a:gd name="connsiteX7" fmla="*/ 404812 w 826770"/>
                <a:gd name="connsiteY7" fmla="*/ 406717 h 495484"/>
                <a:gd name="connsiteX8" fmla="*/ 417790 w 826770"/>
                <a:gd name="connsiteY8" fmla="*/ 400407 h 495484"/>
                <a:gd name="connsiteX9" fmla="*/ 365879 w 826770"/>
                <a:gd name="connsiteY9" fmla="*/ 361830 h 495484"/>
                <a:gd name="connsiteX10" fmla="*/ 382905 w 826770"/>
                <a:gd name="connsiteY10" fmla="*/ 367664 h 495484"/>
                <a:gd name="connsiteX11" fmla="*/ 384810 w 826770"/>
                <a:gd name="connsiteY11" fmla="*/ 401002 h 495484"/>
                <a:gd name="connsiteX12" fmla="*/ 340995 w 826770"/>
                <a:gd name="connsiteY12" fmla="*/ 451484 h 495484"/>
                <a:gd name="connsiteX13" fmla="*/ 325755 w 826770"/>
                <a:gd name="connsiteY13" fmla="*/ 459104 h 495484"/>
                <a:gd name="connsiteX14" fmla="*/ 307657 w 826770"/>
                <a:gd name="connsiteY14" fmla="*/ 453389 h 495484"/>
                <a:gd name="connsiteX15" fmla="*/ 305752 w 826770"/>
                <a:gd name="connsiteY15" fmla="*/ 420052 h 495484"/>
                <a:gd name="connsiteX16" fmla="*/ 349567 w 826770"/>
                <a:gd name="connsiteY16" fmla="*/ 369569 h 495484"/>
                <a:gd name="connsiteX17" fmla="*/ 365879 w 826770"/>
                <a:gd name="connsiteY17" fmla="*/ 361830 h 495484"/>
                <a:gd name="connsiteX18" fmla="*/ 305395 w 826770"/>
                <a:gd name="connsiteY18" fmla="*/ 317063 h 495484"/>
                <a:gd name="connsiteX19" fmla="*/ 325755 w 826770"/>
                <a:gd name="connsiteY19" fmla="*/ 323850 h 495484"/>
                <a:gd name="connsiteX20" fmla="*/ 328612 w 826770"/>
                <a:gd name="connsiteY20" fmla="*/ 363855 h 495484"/>
                <a:gd name="connsiteX21" fmla="*/ 284797 w 826770"/>
                <a:gd name="connsiteY21" fmla="*/ 414337 h 495484"/>
                <a:gd name="connsiteX22" fmla="*/ 265747 w 826770"/>
                <a:gd name="connsiteY22" fmla="*/ 423862 h 495484"/>
                <a:gd name="connsiteX23" fmla="*/ 244792 w 826770"/>
                <a:gd name="connsiteY23" fmla="*/ 417195 h 495484"/>
                <a:gd name="connsiteX24" fmla="*/ 241935 w 826770"/>
                <a:gd name="connsiteY24" fmla="*/ 377190 h 495484"/>
                <a:gd name="connsiteX25" fmla="*/ 285750 w 826770"/>
                <a:gd name="connsiteY25" fmla="*/ 326707 h 495484"/>
                <a:gd name="connsiteX26" fmla="*/ 305395 w 826770"/>
                <a:gd name="connsiteY26" fmla="*/ 317063 h 495484"/>
                <a:gd name="connsiteX27" fmla="*/ 242531 w 826770"/>
                <a:gd name="connsiteY27" fmla="*/ 275153 h 495484"/>
                <a:gd name="connsiteX28" fmla="*/ 262890 w 826770"/>
                <a:gd name="connsiteY28" fmla="*/ 281940 h 495484"/>
                <a:gd name="connsiteX29" fmla="*/ 265748 w 826770"/>
                <a:gd name="connsiteY29" fmla="*/ 321945 h 495484"/>
                <a:gd name="connsiteX30" fmla="*/ 215265 w 826770"/>
                <a:gd name="connsiteY30" fmla="*/ 379095 h 495484"/>
                <a:gd name="connsiteX31" fmla="*/ 196215 w 826770"/>
                <a:gd name="connsiteY31" fmla="*/ 388620 h 495484"/>
                <a:gd name="connsiteX32" fmla="*/ 175260 w 826770"/>
                <a:gd name="connsiteY32" fmla="*/ 381952 h 495484"/>
                <a:gd name="connsiteX33" fmla="*/ 172403 w 826770"/>
                <a:gd name="connsiteY33" fmla="*/ 341947 h 495484"/>
                <a:gd name="connsiteX34" fmla="*/ 222885 w 826770"/>
                <a:gd name="connsiteY34" fmla="*/ 284797 h 495484"/>
                <a:gd name="connsiteX35" fmla="*/ 242531 w 826770"/>
                <a:gd name="connsiteY35" fmla="*/ 275153 h 495484"/>
                <a:gd name="connsiteX36" fmla="*/ 200025 w 826770"/>
                <a:gd name="connsiteY36" fmla="*/ 85725 h 495484"/>
                <a:gd name="connsiteX37" fmla="*/ 358140 w 826770"/>
                <a:gd name="connsiteY37" fmla="*/ 97155 h 495484"/>
                <a:gd name="connsiteX38" fmla="*/ 301943 w 826770"/>
                <a:gd name="connsiteY38" fmla="*/ 161925 h 495484"/>
                <a:gd name="connsiteX39" fmla="*/ 307658 w 826770"/>
                <a:gd name="connsiteY39" fmla="*/ 242887 h 495484"/>
                <a:gd name="connsiteX40" fmla="*/ 344805 w 826770"/>
                <a:gd name="connsiteY40" fmla="*/ 257175 h 495484"/>
                <a:gd name="connsiteX41" fmla="*/ 349568 w 826770"/>
                <a:gd name="connsiteY41" fmla="*/ 257175 h 495484"/>
                <a:gd name="connsiteX42" fmla="*/ 387668 w 826770"/>
                <a:gd name="connsiteY42" fmla="*/ 238125 h 495484"/>
                <a:gd name="connsiteX43" fmla="*/ 453390 w 826770"/>
                <a:gd name="connsiteY43" fmla="*/ 162877 h 495484"/>
                <a:gd name="connsiteX44" fmla="*/ 463868 w 826770"/>
                <a:gd name="connsiteY44" fmla="*/ 172402 h 495484"/>
                <a:gd name="connsiteX45" fmla="*/ 617220 w 826770"/>
                <a:gd name="connsiteY45" fmla="*/ 303847 h 495484"/>
                <a:gd name="connsiteX46" fmla="*/ 627698 w 826770"/>
                <a:gd name="connsiteY46" fmla="*/ 329565 h 495484"/>
                <a:gd name="connsiteX47" fmla="*/ 593408 w 826770"/>
                <a:gd name="connsiteY47" fmla="*/ 370522 h 495484"/>
                <a:gd name="connsiteX48" fmla="*/ 573405 w 826770"/>
                <a:gd name="connsiteY48" fmla="*/ 366712 h 495484"/>
                <a:gd name="connsiteX49" fmla="*/ 574358 w 826770"/>
                <a:gd name="connsiteY49" fmla="*/ 372427 h 495484"/>
                <a:gd name="connsiteX50" fmla="*/ 540068 w 826770"/>
                <a:gd name="connsiteY50" fmla="*/ 413385 h 495484"/>
                <a:gd name="connsiteX51" fmla="*/ 530543 w 826770"/>
                <a:gd name="connsiteY51" fmla="*/ 412432 h 495484"/>
                <a:gd name="connsiteX52" fmla="*/ 530543 w 826770"/>
                <a:gd name="connsiteY52" fmla="*/ 413385 h 495484"/>
                <a:gd name="connsiteX53" fmla="*/ 496253 w 826770"/>
                <a:gd name="connsiteY53" fmla="*/ 454342 h 495484"/>
                <a:gd name="connsiteX54" fmla="*/ 486728 w 826770"/>
                <a:gd name="connsiteY54" fmla="*/ 453390 h 495484"/>
                <a:gd name="connsiteX55" fmla="*/ 486728 w 826770"/>
                <a:gd name="connsiteY55" fmla="*/ 454342 h 495484"/>
                <a:gd name="connsiteX56" fmla="*/ 452438 w 826770"/>
                <a:gd name="connsiteY56" fmla="*/ 495300 h 495484"/>
                <a:gd name="connsiteX57" fmla="*/ 429578 w 826770"/>
                <a:gd name="connsiteY57" fmla="*/ 489585 h 495484"/>
                <a:gd name="connsiteX58" fmla="*/ 416243 w 826770"/>
                <a:gd name="connsiteY58" fmla="*/ 479107 h 495484"/>
                <a:gd name="connsiteX59" fmla="*/ 448628 w 826770"/>
                <a:gd name="connsiteY59" fmla="*/ 441960 h 495484"/>
                <a:gd name="connsiteX60" fmla="*/ 458153 w 826770"/>
                <a:gd name="connsiteY60" fmla="*/ 414337 h 495484"/>
                <a:gd name="connsiteX61" fmla="*/ 444818 w 826770"/>
                <a:gd name="connsiteY61" fmla="*/ 388620 h 495484"/>
                <a:gd name="connsiteX62" fmla="*/ 420053 w 826770"/>
                <a:gd name="connsiteY62" fmla="*/ 379095 h 495484"/>
                <a:gd name="connsiteX63" fmla="*/ 409575 w 826770"/>
                <a:gd name="connsiteY63" fmla="*/ 381000 h 495484"/>
                <a:gd name="connsiteX64" fmla="*/ 395288 w 826770"/>
                <a:gd name="connsiteY64" fmla="*/ 351472 h 495484"/>
                <a:gd name="connsiteX65" fmla="*/ 366713 w 826770"/>
                <a:gd name="connsiteY65" fmla="*/ 340995 h 495484"/>
                <a:gd name="connsiteX66" fmla="*/ 354330 w 826770"/>
                <a:gd name="connsiteY66" fmla="*/ 342900 h 495484"/>
                <a:gd name="connsiteX67" fmla="*/ 338138 w 826770"/>
                <a:gd name="connsiteY67" fmla="*/ 307657 h 495484"/>
                <a:gd name="connsiteX68" fmla="*/ 306705 w 826770"/>
                <a:gd name="connsiteY68" fmla="*/ 296227 h 495484"/>
                <a:gd name="connsiteX69" fmla="*/ 290513 w 826770"/>
                <a:gd name="connsiteY69" fmla="*/ 299085 h 495484"/>
                <a:gd name="connsiteX70" fmla="*/ 274320 w 826770"/>
                <a:gd name="connsiteY70" fmla="*/ 264795 h 495484"/>
                <a:gd name="connsiteX71" fmla="*/ 242888 w 826770"/>
                <a:gd name="connsiteY71" fmla="*/ 253365 h 495484"/>
                <a:gd name="connsiteX72" fmla="*/ 206693 w 826770"/>
                <a:gd name="connsiteY72" fmla="*/ 269557 h 495484"/>
                <a:gd name="connsiteX73" fmla="*/ 181928 w 826770"/>
                <a:gd name="connsiteY73" fmla="*/ 298132 h 495484"/>
                <a:gd name="connsiteX74" fmla="*/ 117158 w 826770"/>
                <a:gd name="connsiteY74" fmla="*/ 222885 h 495484"/>
                <a:gd name="connsiteX75" fmla="*/ 422910 w 826770"/>
                <a:gd name="connsiteY75" fmla="*/ 77152 h 495484"/>
                <a:gd name="connsiteX76" fmla="*/ 427672 w 826770"/>
                <a:gd name="connsiteY76" fmla="*/ 78104 h 495484"/>
                <a:gd name="connsiteX77" fmla="*/ 627697 w 826770"/>
                <a:gd name="connsiteY77" fmla="*/ 89534 h 495484"/>
                <a:gd name="connsiteX78" fmla="*/ 708660 w 826770"/>
                <a:gd name="connsiteY78" fmla="*/ 221932 h 495484"/>
                <a:gd name="connsiteX79" fmla="*/ 640080 w 826770"/>
                <a:gd name="connsiteY79" fmla="*/ 300989 h 495484"/>
                <a:gd name="connsiteX80" fmla="*/ 629602 w 826770"/>
                <a:gd name="connsiteY80" fmla="*/ 288607 h 495484"/>
                <a:gd name="connsiteX81" fmla="*/ 451485 w 826770"/>
                <a:gd name="connsiteY81" fmla="*/ 135254 h 495484"/>
                <a:gd name="connsiteX82" fmla="*/ 373380 w 826770"/>
                <a:gd name="connsiteY82" fmla="*/ 224789 h 495484"/>
                <a:gd name="connsiteX83" fmla="*/ 347662 w 826770"/>
                <a:gd name="connsiteY83" fmla="*/ 238124 h 495484"/>
                <a:gd name="connsiteX84" fmla="*/ 319087 w 826770"/>
                <a:gd name="connsiteY84" fmla="*/ 228599 h 495484"/>
                <a:gd name="connsiteX85" fmla="*/ 315277 w 826770"/>
                <a:gd name="connsiteY85" fmla="*/ 175259 h 495484"/>
                <a:gd name="connsiteX86" fmla="*/ 390524 w 826770"/>
                <a:gd name="connsiteY86" fmla="*/ 89534 h 495484"/>
                <a:gd name="connsiteX87" fmla="*/ 422910 w 826770"/>
                <a:gd name="connsiteY87" fmla="*/ 77152 h 495484"/>
                <a:gd name="connsiteX88" fmla="*/ 719137 w 826770"/>
                <a:gd name="connsiteY88" fmla="*/ 0 h 495484"/>
                <a:gd name="connsiteX89" fmla="*/ 826770 w 826770"/>
                <a:gd name="connsiteY89" fmla="*/ 179070 h 495484"/>
                <a:gd name="connsiteX90" fmla="*/ 753427 w 826770"/>
                <a:gd name="connsiteY90" fmla="*/ 223837 h 495484"/>
                <a:gd name="connsiteX91" fmla="*/ 727710 w 826770"/>
                <a:gd name="connsiteY91" fmla="*/ 217170 h 495484"/>
                <a:gd name="connsiteX92" fmla="*/ 639127 w 826770"/>
                <a:gd name="connsiteY92" fmla="*/ 70485 h 495484"/>
                <a:gd name="connsiteX93" fmla="*/ 645795 w 826770"/>
                <a:gd name="connsiteY93" fmla="*/ 44767 h 495484"/>
                <a:gd name="connsiteX94" fmla="*/ 108585 w 826770"/>
                <a:gd name="connsiteY94" fmla="*/ 0 h 495484"/>
                <a:gd name="connsiteX95" fmla="*/ 180975 w 826770"/>
                <a:gd name="connsiteY95" fmla="*/ 44767 h 495484"/>
                <a:gd name="connsiteX96" fmla="*/ 187642 w 826770"/>
                <a:gd name="connsiteY96" fmla="*/ 70485 h 495484"/>
                <a:gd name="connsiteX97" fmla="*/ 99060 w 826770"/>
                <a:gd name="connsiteY97" fmla="*/ 217170 h 495484"/>
                <a:gd name="connsiteX98" fmla="*/ 73342 w 826770"/>
                <a:gd name="connsiteY98" fmla="*/ 223837 h 495484"/>
                <a:gd name="connsiteX99" fmla="*/ 0 w 826770"/>
                <a:gd name="connsiteY99" fmla="*/ 179070 h 49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26770" h="495484">
                  <a:moveTo>
                    <a:pt x="417790" y="400407"/>
                  </a:moveTo>
                  <a:cubicBezTo>
                    <a:pt x="422672" y="400049"/>
                    <a:pt x="427672" y="401478"/>
                    <a:pt x="431482" y="404812"/>
                  </a:cubicBezTo>
                  <a:cubicBezTo>
                    <a:pt x="439102" y="411479"/>
                    <a:pt x="440055" y="423862"/>
                    <a:pt x="433387" y="431481"/>
                  </a:cubicBezTo>
                  <a:lnTo>
                    <a:pt x="396240" y="474344"/>
                  </a:lnTo>
                  <a:cubicBezTo>
                    <a:pt x="393382" y="478154"/>
                    <a:pt x="388620" y="480059"/>
                    <a:pt x="383857" y="481012"/>
                  </a:cubicBezTo>
                  <a:cubicBezTo>
                    <a:pt x="379095" y="481012"/>
                    <a:pt x="373380" y="480059"/>
                    <a:pt x="369570" y="476249"/>
                  </a:cubicBezTo>
                  <a:cubicBezTo>
                    <a:pt x="361950" y="469581"/>
                    <a:pt x="360997" y="457199"/>
                    <a:pt x="367665" y="449579"/>
                  </a:cubicBezTo>
                  <a:lnTo>
                    <a:pt x="404812" y="406717"/>
                  </a:lnTo>
                  <a:cubicBezTo>
                    <a:pt x="408146" y="402907"/>
                    <a:pt x="412909" y="400764"/>
                    <a:pt x="417790" y="400407"/>
                  </a:cubicBezTo>
                  <a:close/>
                  <a:moveTo>
                    <a:pt x="365879" y="361830"/>
                  </a:moveTo>
                  <a:cubicBezTo>
                    <a:pt x="371951" y="361473"/>
                    <a:pt x="378143" y="363378"/>
                    <a:pt x="382905" y="367664"/>
                  </a:cubicBezTo>
                  <a:cubicBezTo>
                    <a:pt x="392430" y="376237"/>
                    <a:pt x="393382" y="391477"/>
                    <a:pt x="384810" y="401002"/>
                  </a:cubicBezTo>
                  <a:lnTo>
                    <a:pt x="340995" y="451484"/>
                  </a:lnTo>
                  <a:cubicBezTo>
                    <a:pt x="337185" y="456247"/>
                    <a:pt x="331470" y="459104"/>
                    <a:pt x="325755" y="459104"/>
                  </a:cubicBezTo>
                  <a:cubicBezTo>
                    <a:pt x="319087" y="460057"/>
                    <a:pt x="313372" y="458152"/>
                    <a:pt x="307657" y="453389"/>
                  </a:cubicBezTo>
                  <a:cubicBezTo>
                    <a:pt x="298132" y="444817"/>
                    <a:pt x="297180" y="429577"/>
                    <a:pt x="305752" y="420052"/>
                  </a:cubicBezTo>
                  <a:lnTo>
                    <a:pt x="349567" y="369569"/>
                  </a:lnTo>
                  <a:cubicBezTo>
                    <a:pt x="353854" y="364807"/>
                    <a:pt x="359807" y="362187"/>
                    <a:pt x="365879" y="361830"/>
                  </a:cubicBezTo>
                  <a:close/>
                  <a:moveTo>
                    <a:pt x="305395" y="317063"/>
                  </a:moveTo>
                  <a:cubicBezTo>
                    <a:pt x="312658" y="316468"/>
                    <a:pt x="320040" y="318611"/>
                    <a:pt x="325755" y="323850"/>
                  </a:cubicBezTo>
                  <a:cubicBezTo>
                    <a:pt x="337185" y="334327"/>
                    <a:pt x="339090" y="352425"/>
                    <a:pt x="328612" y="363855"/>
                  </a:cubicBezTo>
                  <a:lnTo>
                    <a:pt x="284797" y="414337"/>
                  </a:lnTo>
                  <a:cubicBezTo>
                    <a:pt x="280035" y="420052"/>
                    <a:pt x="272415" y="423862"/>
                    <a:pt x="265747" y="423862"/>
                  </a:cubicBezTo>
                  <a:cubicBezTo>
                    <a:pt x="258127" y="424815"/>
                    <a:pt x="250507" y="421957"/>
                    <a:pt x="244792" y="417195"/>
                  </a:cubicBezTo>
                  <a:cubicBezTo>
                    <a:pt x="233362" y="406717"/>
                    <a:pt x="231457" y="388620"/>
                    <a:pt x="241935" y="377190"/>
                  </a:cubicBezTo>
                  <a:lnTo>
                    <a:pt x="285750" y="326707"/>
                  </a:lnTo>
                  <a:cubicBezTo>
                    <a:pt x="290989" y="320992"/>
                    <a:pt x="298132" y="317658"/>
                    <a:pt x="305395" y="317063"/>
                  </a:cubicBezTo>
                  <a:close/>
                  <a:moveTo>
                    <a:pt x="242531" y="275153"/>
                  </a:moveTo>
                  <a:cubicBezTo>
                    <a:pt x="249793" y="274558"/>
                    <a:pt x="257175" y="276701"/>
                    <a:pt x="262890" y="281940"/>
                  </a:cubicBezTo>
                  <a:cubicBezTo>
                    <a:pt x="274320" y="292417"/>
                    <a:pt x="276225" y="310515"/>
                    <a:pt x="265748" y="321945"/>
                  </a:cubicBezTo>
                  <a:lnTo>
                    <a:pt x="215265" y="379095"/>
                  </a:lnTo>
                  <a:cubicBezTo>
                    <a:pt x="209550" y="384810"/>
                    <a:pt x="202883" y="387667"/>
                    <a:pt x="196215" y="388620"/>
                  </a:cubicBezTo>
                  <a:cubicBezTo>
                    <a:pt x="188595" y="389572"/>
                    <a:pt x="180975" y="386715"/>
                    <a:pt x="175260" y="381952"/>
                  </a:cubicBezTo>
                  <a:cubicBezTo>
                    <a:pt x="163830" y="371475"/>
                    <a:pt x="161925" y="353377"/>
                    <a:pt x="172403" y="341947"/>
                  </a:cubicBezTo>
                  <a:lnTo>
                    <a:pt x="222885" y="284797"/>
                  </a:lnTo>
                  <a:cubicBezTo>
                    <a:pt x="228124" y="279082"/>
                    <a:pt x="235268" y="275748"/>
                    <a:pt x="242531" y="275153"/>
                  </a:cubicBezTo>
                  <a:close/>
                  <a:moveTo>
                    <a:pt x="200025" y="85725"/>
                  </a:moveTo>
                  <a:cubicBezTo>
                    <a:pt x="258128" y="114300"/>
                    <a:pt x="314325" y="91440"/>
                    <a:pt x="358140" y="97155"/>
                  </a:cubicBezTo>
                  <a:lnTo>
                    <a:pt x="301943" y="161925"/>
                  </a:lnTo>
                  <a:cubicBezTo>
                    <a:pt x="281940" y="185737"/>
                    <a:pt x="283845" y="221932"/>
                    <a:pt x="307658" y="242887"/>
                  </a:cubicBezTo>
                  <a:cubicBezTo>
                    <a:pt x="317183" y="252412"/>
                    <a:pt x="330518" y="257175"/>
                    <a:pt x="344805" y="257175"/>
                  </a:cubicBezTo>
                  <a:cubicBezTo>
                    <a:pt x="345758" y="257175"/>
                    <a:pt x="347663" y="257175"/>
                    <a:pt x="349568" y="257175"/>
                  </a:cubicBezTo>
                  <a:cubicBezTo>
                    <a:pt x="364808" y="256222"/>
                    <a:pt x="378143" y="249555"/>
                    <a:pt x="387668" y="238125"/>
                  </a:cubicBezTo>
                  <a:lnTo>
                    <a:pt x="453390" y="162877"/>
                  </a:lnTo>
                  <a:lnTo>
                    <a:pt x="463868" y="172402"/>
                  </a:lnTo>
                  <a:lnTo>
                    <a:pt x="617220" y="303847"/>
                  </a:lnTo>
                  <a:cubicBezTo>
                    <a:pt x="623888" y="310515"/>
                    <a:pt x="628650" y="319087"/>
                    <a:pt x="627698" y="329565"/>
                  </a:cubicBezTo>
                  <a:cubicBezTo>
                    <a:pt x="629603" y="350520"/>
                    <a:pt x="614363" y="368617"/>
                    <a:pt x="593408" y="370522"/>
                  </a:cubicBezTo>
                  <a:cubicBezTo>
                    <a:pt x="585788" y="371475"/>
                    <a:pt x="579120" y="369570"/>
                    <a:pt x="573405" y="366712"/>
                  </a:cubicBezTo>
                  <a:cubicBezTo>
                    <a:pt x="573405" y="368617"/>
                    <a:pt x="574358" y="370522"/>
                    <a:pt x="574358" y="372427"/>
                  </a:cubicBezTo>
                  <a:cubicBezTo>
                    <a:pt x="576263" y="393382"/>
                    <a:pt x="561023" y="411480"/>
                    <a:pt x="540068" y="413385"/>
                  </a:cubicBezTo>
                  <a:cubicBezTo>
                    <a:pt x="537210" y="413385"/>
                    <a:pt x="533400" y="413385"/>
                    <a:pt x="530543" y="412432"/>
                  </a:cubicBezTo>
                  <a:cubicBezTo>
                    <a:pt x="530543" y="412432"/>
                    <a:pt x="530543" y="413385"/>
                    <a:pt x="530543" y="413385"/>
                  </a:cubicBezTo>
                  <a:cubicBezTo>
                    <a:pt x="532448" y="434340"/>
                    <a:pt x="517208" y="452437"/>
                    <a:pt x="496253" y="454342"/>
                  </a:cubicBezTo>
                  <a:cubicBezTo>
                    <a:pt x="493395" y="454342"/>
                    <a:pt x="489585" y="454342"/>
                    <a:pt x="486728" y="453390"/>
                  </a:cubicBezTo>
                  <a:cubicBezTo>
                    <a:pt x="486728" y="453390"/>
                    <a:pt x="486728" y="454342"/>
                    <a:pt x="486728" y="454342"/>
                  </a:cubicBezTo>
                  <a:cubicBezTo>
                    <a:pt x="488633" y="475297"/>
                    <a:pt x="473393" y="493395"/>
                    <a:pt x="452438" y="495300"/>
                  </a:cubicBezTo>
                  <a:cubicBezTo>
                    <a:pt x="443865" y="496252"/>
                    <a:pt x="436245" y="493395"/>
                    <a:pt x="429578" y="489585"/>
                  </a:cubicBezTo>
                  <a:lnTo>
                    <a:pt x="416243" y="479107"/>
                  </a:lnTo>
                  <a:lnTo>
                    <a:pt x="448628" y="441960"/>
                  </a:lnTo>
                  <a:cubicBezTo>
                    <a:pt x="455295" y="434340"/>
                    <a:pt x="459105" y="424815"/>
                    <a:pt x="458153" y="414337"/>
                  </a:cubicBezTo>
                  <a:cubicBezTo>
                    <a:pt x="457200" y="404812"/>
                    <a:pt x="452438" y="395287"/>
                    <a:pt x="444818" y="388620"/>
                  </a:cubicBezTo>
                  <a:cubicBezTo>
                    <a:pt x="438150" y="381952"/>
                    <a:pt x="429578" y="379095"/>
                    <a:pt x="420053" y="379095"/>
                  </a:cubicBezTo>
                  <a:cubicBezTo>
                    <a:pt x="416243" y="379095"/>
                    <a:pt x="412433" y="380047"/>
                    <a:pt x="409575" y="381000"/>
                  </a:cubicBezTo>
                  <a:cubicBezTo>
                    <a:pt x="408623" y="369570"/>
                    <a:pt x="403860" y="359092"/>
                    <a:pt x="395288" y="351472"/>
                  </a:cubicBezTo>
                  <a:cubicBezTo>
                    <a:pt x="386715" y="344805"/>
                    <a:pt x="377190" y="340995"/>
                    <a:pt x="366713" y="340995"/>
                  </a:cubicBezTo>
                  <a:cubicBezTo>
                    <a:pt x="362903" y="340995"/>
                    <a:pt x="358140" y="341947"/>
                    <a:pt x="354330" y="342900"/>
                  </a:cubicBezTo>
                  <a:cubicBezTo>
                    <a:pt x="354330" y="329565"/>
                    <a:pt x="348615" y="317182"/>
                    <a:pt x="338138" y="307657"/>
                  </a:cubicBezTo>
                  <a:cubicBezTo>
                    <a:pt x="329565" y="300037"/>
                    <a:pt x="318135" y="296227"/>
                    <a:pt x="306705" y="296227"/>
                  </a:cubicBezTo>
                  <a:cubicBezTo>
                    <a:pt x="300990" y="296227"/>
                    <a:pt x="295275" y="297180"/>
                    <a:pt x="290513" y="299085"/>
                  </a:cubicBezTo>
                  <a:cubicBezTo>
                    <a:pt x="289560" y="285750"/>
                    <a:pt x="284798" y="273367"/>
                    <a:pt x="274320" y="264795"/>
                  </a:cubicBezTo>
                  <a:cubicBezTo>
                    <a:pt x="265748" y="257175"/>
                    <a:pt x="254318" y="253365"/>
                    <a:pt x="242888" y="253365"/>
                  </a:cubicBezTo>
                  <a:cubicBezTo>
                    <a:pt x="228600" y="253365"/>
                    <a:pt x="215265" y="259080"/>
                    <a:pt x="206693" y="269557"/>
                  </a:cubicBezTo>
                  <a:lnTo>
                    <a:pt x="181928" y="298132"/>
                  </a:lnTo>
                  <a:lnTo>
                    <a:pt x="117158" y="222885"/>
                  </a:lnTo>
                  <a:close/>
                  <a:moveTo>
                    <a:pt x="422910" y="77152"/>
                  </a:moveTo>
                  <a:cubicBezTo>
                    <a:pt x="422910" y="77152"/>
                    <a:pt x="426720" y="78104"/>
                    <a:pt x="427672" y="78104"/>
                  </a:cubicBezTo>
                  <a:cubicBezTo>
                    <a:pt x="491490" y="90487"/>
                    <a:pt x="548640" y="118109"/>
                    <a:pt x="627697" y="89534"/>
                  </a:cubicBezTo>
                  <a:lnTo>
                    <a:pt x="708660" y="221932"/>
                  </a:lnTo>
                  <a:lnTo>
                    <a:pt x="640080" y="300989"/>
                  </a:lnTo>
                  <a:cubicBezTo>
                    <a:pt x="636270" y="295274"/>
                    <a:pt x="634364" y="293369"/>
                    <a:pt x="629602" y="288607"/>
                  </a:cubicBezTo>
                  <a:lnTo>
                    <a:pt x="451485" y="135254"/>
                  </a:lnTo>
                  <a:cubicBezTo>
                    <a:pt x="451485" y="135254"/>
                    <a:pt x="373380" y="224789"/>
                    <a:pt x="373380" y="224789"/>
                  </a:cubicBezTo>
                  <a:cubicBezTo>
                    <a:pt x="366712" y="233362"/>
                    <a:pt x="357187" y="237172"/>
                    <a:pt x="347662" y="238124"/>
                  </a:cubicBezTo>
                  <a:cubicBezTo>
                    <a:pt x="337185" y="239077"/>
                    <a:pt x="327660" y="235267"/>
                    <a:pt x="319087" y="228599"/>
                  </a:cubicBezTo>
                  <a:cubicBezTo>
                    <a:pt x="302895" y="215264"/>
                    <a:pt x="300990" y="191452"/>
                    <a:pt x="315277" y="175259"/>
                  </a:cubicBezTo>
                  <a:lnTo>
                    <a:pt x="390524" y="89534"/>
                  </a:lnTo>
                  <a:cubicBezTo>
                    <a:pt x="399097" y="80009"/>
                    <a:pt x="411480" y="76199"/>
                    <a:pt x="422910" y="77152"/>
                  </a:cubicBezTo>
                  <a:close/>
                  <a:moveTo>
                    <a:pt x="719137" y="0"/>
                  </a:moveTo>
                  <a:lnTo>
                    <a:pt x="826770" y="179070"/>
                  </a:lnTo>
                  <a:lnTo>
                    <a:pt x="753427" y="223837"/>
                  </a:lnTo>
                  <a:cubicBezTo>
                    <a:pt x="744855" y="229552"/>
                    <a:pt x="732472" y="226695"/>
                    <a:pt x="727710" y="217170"/>
                  </a:cubicBezTo>
                  <a:lnTo>
                    <a:pt x="639127" y="70485"/>
                  </a:lnTo>
                  <a:cubicBezTo>
                    <a:pt x="633412" y="61912"/>
                    <a:pt x="636270" y="49530"/>
                    <a:pt x="645795" y="44767"/>
                  </a:cubicBezTo>
                  <a:close/>
                  <a:moveTo>
                    <a:pt x="108585" y="0"/>
                  </a:moveTo>
                  <a:lnTo>
                    <a:pt x="180975" y="44767"/>
                  </a:lnTo>
                  <a:cubicBezTo>
                    <a:pt x="190500" y="49530"/>
                    <a:pt x="193357" y="61912"/>
                    <a:pt x="187642" y="70485"/>
                  </a:cubicBezTo>
                  <a:lnTo>
                    <a:pt x="99060" y="217170"/>
                  </a:lnTo>
                  <a:cubicBezTo>
                    <a:pt x="94297" y="226695"/>
                    <a:pt x="81915" y="229552"/>
                    <a:pt x="73342" y="223837"/>
                  </a:cubicBezTo>
                  <a:lnTo>
                    <a:pt x="0" y="179070"/>
                  </a:lnTo>
                  <a:close/>
                </a:path>
              </a:pathLst>
            </a:custGeom>
            <a:gradFill>
              <a:gsLst>
                <a:gs pos="0">
                  <a:schemeClr val="tx1"/>
                </a:gs>
                <a:gs pos="100000">
                  <a:schemeClr val="tx1">
                    <a:lumMod val="65000"/>
                    <a:lumOff val="3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137">
              <a:extLst>
                <a:ext uri="{FF2B5EF4-FFF2-40B4-BE49-F238E27FC236}">
                  <a16:creationId xmlns:a16="http://schemas.microsoft.com/office/drawing/2014/main" id="{D1044013-4C9B-4163-9D4D-9F21DBE7D4B8}"/>
                </a:ext>
              </a:extLst>
            </p:cNvPr>
            <p:cNvSpPr/>
            <p:nvPr/>
          </p:nvSpPr>
          <p:spPr>
            <a:xfrm>
              <a:off x="8376622" y="4498843"/>
              <a:ext cx="621030" cy="751522"/>
            </a:xfrm>
            <a:custGeom>
              <a:avLst/>
              <a:gdLst>
                <a:gd name="connsiteX0" fmla="*/ 202882 w 621030"/>
                <a:gd name="connsiteY0" fmla="*/ 478155 h 751522"/>
                <a:gd name="connsiteX1" fmla="*/ 131445 w 621030"/>
                <a:gd name="connsiteY1" fmla="*/ 549592 h 751522"/>
                <a:gd name="connsiteX2" fmla="*/ 202882 w 621030"/>
                <a:gd name="connsiteY2" fmla="*/ 621030 h 751522"/>
                <a:gd name="connsiteX3" fmla="*/ 274320 w 621030"/>
                <a:gd name="connsiteY3" fmla="*/ 549592 h 751522"/>
                <a:gd name="connsiteX4" fmla="*/ 202882 w 621030"/>
                <a:gd name="connsiteY4" fmla="*/ 478155 h 751522"/>
                <a:gd name="connsiteX5" fmla="*/ 179070 w 621030"/>
                <a:gd name="connsiteY5" fmla="*/ 346710 h 751522"/>
                <a:gd name="connsiteX6" fmla="*/ 226695 w 621030"/>
                <a:gd name="connsiteY6" fmla="*/ 346710 h 751522"/>
                <a:gd name="connsiteX7" fmla="*/ 247650 w 621030"/>
                <a:gd name="connsiteY7" fmla="*/ 388620 h 751522"/>
                <a:gd name="connsiteX8" fmla="*/ 284797 w 621030"/>
                <a:gd name="connsiteY8" fmla="*/ 403860 h 751522"/>
                <a:gd name="connsiteX9" fmla="*/ 329565 w 621030"/>
                <a:gd name="connsiteY9" fmla="*/ 388620 h 751522"/>
                <a:gd name="connsiteX10" fmla="*/ 363855 w 621030"/>
                <a:gd name="connsiteY10" fmla="*/ 422910 h 751522"/>
                <a:gd name="connsiteX11" fmla="*/ 348615 w 621030"/>
                <a:gd name="connsiteY11" fmla="*/ 467677 h 751522"/>
                <a:gd name="connsiteX12" fmla="*/ 363855 w 621030"/>
                <a:gd name="connsiteY12" fmla="*/ 504825 h 751522"/>
                <a:gd name="connsiteX13" fmla="*/ 405765 w 621030"/>
                <a:gd name="connsiteY13" fmla="*/ 525780 h 751522"/>
                <a:gd name="connsiteX14" fmla="*/ 405765 w 621030"/>
                <a:gd name="connsiteY14" fmla="*/ 573405 h 751522"/>
                <a:gd name="connsiteX15" fmla="*/ 363855 w 621030"/>
                <a:gd name="connsiteY15" fmla="*/ 594360 h 751522"/>
                <a:gd name="connsiteX16" fmla="*/ 348615 w 621030"/>
                <a:gd name="connsiteY16" fmla="*/ 631507 h 751522"/>
                <a:gd name="connsiteX17" fmla="*/ 362902 w 621030"/>
                <a:gd name="connsiteY17" fmla="*/ 675322 h 751522"/>
                <a:gd name="connsiteX18" fmla="*/ 329565 w 621030"/>
                <a:gd name="connsiteY18" fmla="*/ 709612 h 751522"/>
                <a:gd name="connsiteX19" fmla="*/ 284797 w 621030"/>
                <a:gd name="connsiteY19" fmla="*/ 694372 h 751522"/>
                <a:gd name="connsiteX20" fmla="*/ 247650 w 621030"/>
                <a:gd name="connsiteY20" fmla="*/ 709612 h 751522"/>
                <a:gd name="connsiteX21" fmla="*/ 226695 w 621030"/>
                <a:gd name="connsiteY21" fmla="*/ 751522 h 751522"/>
                <a:gd name="connsiteX22" fmla="*/ 179070 w 621030"/>
                <a:gd name="connsiteY22" fmla="*/ 751522 h 751522"/>
                <a:gd name="connsiteX23" fmla="*/ 158115 w 621030"/>
                <a:gd name="connsiteY23" fmla="*/ 709612 h 751522"/>
                <a:gd name="connsiteX24" fmla="*/ 120967 w 621030"/>
                <a:gd name="connsiteY24" fmla="*/ 694372 h 751522"/>
                <a:gd name="connsiteX25" fmla="*/ 76200 w 621030"/>
                <a:gd name="connsiteY25" fmla="*/ 708660 h 751522"/>
                <a:gd name="connsiteX26" fmla="*/ 42862 w 621030"/>
                <a:gd name="connsiteY26" fmla="*/ 675322 h 751522"/>
                <a:gd name="connsiteX27" fmla="*/ 57150 w 621030"/>
                <a:gd name="connsiteY27" fmla="*/ 630555 h 751522"/>
                <a:gd name="connsiteX28" fmla="*/ 41910 w 621030"/>
                <a:gd name="connsiteY28" fmla="*/ 593407 h 751522"/>
                <a:gd name="connsiteX29" fmla="*/ 0 w 621030"/>
                <a:gd name="connsiteY29" fmla="*/ 572452 h 751522"/>
                <a:gd name="connsiteX30" fmla="*/ 0 w 621030"/>
                <a:gd name="connsiteY30" fmla="*/ 524827 h 751522"/>
                <a:gd name="connsiteX31" fmla="*/ 41910 w 621030"/>
                <a:gd name="connsiteY31" fmla="*/ 503872 h 751522"/>
                <a:gd name="connsiteX32" fmla="*/ 57150 w 621030"/>
                <a:gd name="connsiteY32" fmla="*/ 466725 h 751522"/>
                <a:gd name="connsiteX33" fmla="*/ 42862 w 621030"/>
                <a:gd name="connsiteY33" fmla="*/ 421957 h 751522"/>
                <a:gd name="connsiteX34" fmla="*/ 76200 w 621030"/>
                <a:gd name="connsiteY34" fmla="*/ 388620 h 751522"/>
                <a:gd name="connsiteX35" fmla="*/ 120967 w 621030"/>
                <a:gd name="connsiteY35" fmla="*/ 403860 h 751522"/>
                <a:gd name="connsiteX36" fmla="*/ 158115 w 621030"/>
                <a:gd name="connsiteY36" fmla="*/ 388620 h 751522"/>
                <a:gd name="connsiteX37" fmla="*/ 418147 w 621030"/>
                <a:gd name="connsiteY37" fmla="*/ 131445 h 751522"/>
                <a:gd name="connsiteX38" fmla="*/ 346710 w 621030"/>
                <a:gd name="connsiteY38" fmla="*/ 202882 h 751522"/>
                <a:gd name="connsiteX39" fmla="*/ 418147 w 621030"/>
                <a:gd name="connsiteY39" fmla="*/ 274320 h 751522"/>
                <a:gd name="connsiteX40" fmla="*/ 489585 w 621030"/>
                <a:gd name="connsiteY40" fmla="*/ 202882 h 751522"/>
                <a:gd name="connsiteX41" fmla="*/ 418147 w 621030"/>
                <a:gd name="connsiteY41" fmla="*/ 131445 h 751522"/>
                <a:gd name="connsiteX42" fmla="*/ 394335 w 621030"/>
                <a:gd name="connsiteY42" fmla="*/ 0 h 751522"/>
                <a:gd name="connsiteX43" fmla="*/ 441960 w 621030"/>
                <a:gd name="connsiteY43" fmla="*/ 0 h 751522"/>
                <a:gd name="connsiteX44" fmla="*/ 462915 w 621030"/>
                <a:gd name="connsiteY44" fmla="*/ 41910 h 751522"/>
                <a:gd name="connsiteX45" fmla="*/ 500062 w 621030"/>
                <a:gd name="connsiteY45" fmla="*/ 57150 h 751522"/>
                <a:gd name="connsiteX46" fmla="*/ 544830 w 621030"/>
                <a:gd name="connsiteY46" fmla="*/ 41910 h 751522"/>
                <a:gd name="connsiteX47" fmla="*/ 579120 w 621030"/>
                <a:gd name="connsiteY47" fmla="*/ 76200 h 751522"/>
                <a:gd name="connsiteX48" fmla="*/ 563880 w 621030"/>
                <a:gd name="connsiteY48" fmla="*/ 120967 h 751522"/>
                <a:gd name="connsiteX49" fmla="*/ 579120 w 621030"/>
                <a:gd name="connsiteY49" fmla="*/ 158115 h 751522"/>
                <a:gd name="connsiteX50" fmla="*/ 621030 w 621030"/>
                <a:gd name="connsiteY50" fmla="*/ 179070 h 751522"/>
                <a:gd name="connsiteX51" fmla="*/ 621030 w 621030"/>
                <a:gd name="connsiteY51" fmla="*/ 226695 h 751522"/>
                <a:gd name="connsiteX52" fmla="*/ 579120 w 621030"/>
                <a:gd name="connsiteY52" fmla="*/ 247650 h 751522"/>
                <a:gd name="connsiteX53" fmla="*/ 562927 w 621030"/>
                <a:gd name="connsiteY53" fmla="*/ 284797 h 751522"/>
                <a:gd name="connsiteX54" fmla="*/ 578167 w 621030"/>
                <a:gd name="connsiteY54" fmla="*/ 329565 h 751522"/>
                <a:gd name="connsiteX55" fmla="*/ 543877 w 621030"/>
                <a:gd name="connsiteY55" fmla="*/ 362902 h 751522"/>
                <a:gd name="connsiteX56" fmla="*/ 499110 w 621030"/>
                <a:gd name="connsiteY56" fmla="*/ 347662 h 751522"/>
                <a:gd name="connsiteX57" fmla="*/ 461962 w 621030"/>
                <a:gd name="connsiteY57" fmla="*/ 362902 h 751522"/>
                <a:gd name="connsiteX58" fmla="*/ 441007 w 621030"/>
                <a:gd name="connsiteY58" fmla="*/ 404812 h 751522"/>
                <a:gd name="connsiteX59" fmla="*/ 393382 w 621030"/>
                <a:gd name="connsiteY59" fmla="*/ 404812 h 751522"/>
                <a:gd name="connsiteX60" fmla="*/ 372427 w 621030"/>
                <a:gd name="connsiteY60" fmla="*/ 362902 h 751522"/>
                <a:gd name="connsiteX61" fmla="*/ 335280 w 621030"/>
                <a:gd name="connsiteY61" fmla="*/ 347662 h 751522"/>
                <a:gd name="connsiteX62" fmla="*/ 290512 w 621030"/>
                <a:gd name="connsiteY62" fmla="*/ 362902 h 751522"/>
                <a:gd name="connsiteX63" fmla="*/ 257175 w 621030"/>
                <a:gd name="connsiteY63" fmla="*/ 329565 h 751522"/>
                <a:gd name="connsiteX64" fmla="*/ 272415 w 621030"/>
                <a:gd name="connsiteY64" fmla="*/ 284797 h 751522"/>
                <a:gd name="connsiteX65" fmla="*/ 257175 w 621030"/>
                <a:gd name="connsiteY65" fmla="*/ 247650 h 751522"/>
                <a:gd name="connsiteX66" fmla="*/ 215265 w 621030"/>
                <a:gd name="connsiteY66" fmla="*/ 226695 h 751522"/>
                <a:gd name="connsiteX67" fmla="*/ 215265 w 621030"/>
                <a:gd name="connsiteY67" fmla="*/ 179070 h 751522"/>
                <a:gd name="connsiteX68" fmla="*/ 257175 w 621030"/>
                <a:gd name="connsiteY68" fmla="*/ 158115 h 751522"/>
                <a:gd name="connsiteX69" fmla="*/ 272415 w 621030"/>
                <a:gd name="connsiteY69" fmla="*/ 120967 h 751522"/>
                <a:gd name="connsiteX70" fmla="*/ 257175 w 621030"/>
                <a:gd name="connsiteY70" fmla="*/ 76200 h 751522"/>
                <a:gd name="connsiteX71" fmla="*/ 291465 w 621030"/>
                <a:gd name="connsiteY71" fmla="*/ 41910 h 751522"/>
                <a:gd name="connsiteX72" fmla="*/ 336232 w 621030"/>
                <a:gd name="connsiteY72" fmla="*/ 57150 h 751522"/>
                <a:gd name="connsiteX73" fmla="*/ 373380 w 621030"/>
                <a:gd name="connsiteY73" fmla="*/ 41910 h 75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1030" h="751522">
                  <a:moveTo>
                    <a:pt x="202882" y="478155"/>
                  </a:moveTo>
                  <a:cubicBezTo>
                    <a:pt x="163830" y="478155"/>
                    <a:pt x="131445" y="509587"/>
                    <a:pt x="131445" y="549592"/>
                  </a:cubicBezTo>
                  <a:cubicBezTo>
                    <a:pt x="131445" y="588645"/>
                    <a:pt x="162877" y="621030"/>
                    <a:pt x="202882" y="621030"/>
                  </a:cubicBezTo>
                  <a:cubicBezTo>
                    <a:pt x="242887" y="621030"/>
                    <a:pt x="274320" y="588645"/>
                    <a:pt x="274320" y="549592"/>
                  </a:cubicBezTo>
                  <a:cubicBezTo>
                    <a:pt x="274320" y="510540"/>
                    <a:pt x="242887" y="478155"/>
                    <a:pt x="202882" y="478155"/>
                  </a:cubicBezTo>
                  <a:close/>
                  <a:moveTo>
                    <a:pt x="179070" y="346710"/>
                  </a:moveTo>
                  <a:lnTo>
                    <a:pt x="226695" y="346710"/>
                  </a:lnTo>
                  <a:lnTo>
                    <a:pt x="247650" y="388620"/>
                  </a:lnTo>
                  <a:cubicBezTo>
                    <a:pt x="260032" y="392430"/>
                    <a:pt x="273367" y="397192"/>
                    <a:pt x="284797" y="403860"/>
                  </a:cubicBezTo>
                  <a:lnTo>
                    <a:pt x="329565" y="388620"/>
                  </a:lnTo>
                  <a:lnTo>
                    <a:pt x="363855" y="422910"/>
                  </a:lnTo>
                  <a:lnTo>
                    <a:pt x="348615" y="467677"/>
                  </a:lnTo>
                  <a:cubicBezTo>
                    <a:pt x="355282" y="479107"/>
                    <a:pt x="360045" y="491490"/>
                    <a:pt x="363855" y="504825"/>
                  </a:cubicBezTo>
                  <a:lnTo>
                    <a:pt x="405765" y="525780"/>
                  </a:lnTo>
                  <a:lnTo>
                    <a:pt x="405765" y="573405"/>
                  </a:lnTo>
                  <a:lnTo>
                    <a:pt x="363855" y="594360"/>
                  </a:lnTo>
                  <a:cubicBezTo>
                    <a:pt x="360045" y="607695"/>
                    <a:pt x="355282" y="620077"/>
                    <a:pt x="348615" y="631507"/>
                  </a:cubicBezTo>
                  <a:lnTo>
                    <a:pt x="362902" y="675322"/>
                  </a:lnTo>
                  <a:lnTo>
                    <a:pt x="329565" y="709612"/>
                  </a:lnTo>
                  <a:lnTo>
                    <a:pt x="284797" y="694372"/>
                  </a:lnTo>
                  <a:cubicBezTo>
                    <a:pt x="273367" y="701040"/>
                    <a:pt x="260985" y="705802"/>
                    <a:pt x="247650" y="709612"/>
                  </a:cubicBezTo>
                  <a:lnTo>
                    <a:pt x="226695" y="751522"/>
                  </a:lnTo>
                  <a:lnTo>
                    <a:pt x="179070" y="751522"/>
                  </a:lnTo>
                  <a:lnTo>
                    <a:pt x="158115" y="709612"/>
                  </a:lnTo>
                  <a:cubicBezTo>
                    <a:pt x="144780" y="705802"/>
                    <a:pt x="132397" y="701040"/>
                    <a:pt x="120967" y="694372"/>
                  </a:cubicBezTo>
                  <a:lnTo>
                    <a:pt x="76200" y="708660"/>
                  </a:lnTo>
                  <a:lnTo>
                    <a:pt x="42862" y="675322"/>
                  </a:lnTo>
                  <a:lnTo>
                    <a:pt x="57150" y="630555"/>
                  </a:lnTo>
                  <a:cubicBezTo>
                    <a:pt x="50482" y="619125"/>
                    <a:pt x="45720" y="606742"/>
                    <a:pt x="41910" y="593407"/>
                  </a:cubicBezTo>
                  <a:lnTo>
                    <a:pt x="0" y="572452"/>
                  </a:lnTo>
                  <a:lnTo>
                    <a:pt x="0" y="524827"/>
                  </a:lnTo>
                  <a:lnTo>
                    <a:pt x="41910" y="503872"/>
                  </a:lnTo>
                  <a:cubicBezTo>
                    <a:pt x="45720" y="491490"/>
                    <a:pt x="50482" y="478155"/>
                    <a:pt x="57150" y="466725"/>
                  </a:cubicBezTo>
                  <a:lnTo>
                    <a:pt x="42862" y="421957"/>
                  </a:lnTo>
                  <a:lnTo>
                    <a:pt x="76200" y="388620"/>
                  </a:lnTo>
                  <a:lnTo>
                    <a:pt x="120967" y="403860"/>
                  </a:lnTo>
                  <a:cubicBezTo>
                    <a:pt x="132397" y="397192"/>
                    <a:pt x="144780" y="392430"/>
                    <a:pt x="158115" y="388620"/>
                  </a:cubicBezTo>
                  <a:close/>
                  <a:moveTo>
                    <a:pt x="418147" y="131445"/>
                  </a:moveTo>
                  <a:cubicBezTo>
                    <a:pt x="379095" y="131445"/>
                    <a:pt x="346710" y="163830"/>
                    <a:pt x="346710" y="202882"/>
                  </a:cubicBezTo>
                  <a:cubicBezTo>
                    <a:pt x="346710" y="241935"/>
                    <a:pt x="378142" y="274320"/>
                    <a:pt x="418147" y="274320"/>
                  </a:cubicBezTo>
                  <a:cubicBezTo>
                    <a:pt x="457200" y="274320"/>
                    <a:pt x="489585" y="241935"/>
                    <a:pt x="489585" y="202882"/>
                  </a:cubicBezTo>
                  <a:cubicBezTo>
                    <a:pt x="489585" y="163830"/>
                    <a:pt x="458152" y="131445"/>
                    <a:pt x="418147" y="131445"/>
                  </a:cubicBezTo>
                  <a:close/>
                  <a:moveTo>
                    <a:pt x="394335" y="0"/>
                  </a:moveTo>
                  <a:lnTo>
                    <a:pt x="441960" y="0"/>
                  </a:lnTo>
                  <a:lnTo>
                    <a:pt x="462915" y="41910"/>
                  </a:lnTo>
                  <a:cubicBezTo>
                    <a:pt x="476250" y="45720"/>
                    <a:pt x="488632" y="50482"/>
                    <a:pt x="500062" y="57150"/>
                  </a:cubicBezTo>
                  <a:lnTo>
                    <a:pt x="544830" y="41910"/>
                  </a:lnTo>
                  <a:lnTo>
                    <a:pt x="579120" y="76200"/>
                  </a:lnTo>
                  <a:lnTo>
                    <a:pt x="563880" y="120967"/>
                  </a:lnTo>
                  <a:cubicBezTo>
                    <a:pt x="570547" y="132397"/>
                    <a:pt x="575310" y="144780"/>
                    <a:pt x="579120" y="158115"/>
                  </a:cubicBezTo>
                  <a:lnTo>
                    <a:pt x="621030" y="179070"/>
                  </a:lnTo>
                  <a:lnTo>
                    <a:pt x="621030" y="226695"/>
                  </a:lnTo>
                  <a:lnTo>
                    <a:pt x="579120" y="247650"/>
                  </a:lnTo>
                  <a:cubicBezTo>
                    <a:pt x="575310" y="260032"/>
                    <a:pt x="569595" y="273367"/>
                    <a:pt x="562927" y="284797"/>
                  </a:cubicBezTo>
                  <a:lnTo>
                    <a:pt x="578167" y="329565"/>
                  </a:lnTo>
                  <a:lnTo>
                    <a:pt x="543877" y="362902"/>
                  </a:lnTo>
                  <a:lnTo>
                    <a:pt x="499110" y="347662"/>
                  </a:lnTo>
                  <a:cubicBezTo>
                    <a:pt x="487680" y="354330"/>
                    <a:pt x="475297" y="359092"/>
                    <a:pt x="461962" y="362902"/>
                  </a:cubicBezTo>
                  <a:lnTo>
                    <a:pt x="441007" y="404812"/>
                  </a:lnTo>
                  <a:lnTo>
                    <a:pt x="393382" y="404812"/>
                  </a:lnTo>
                  <a:lnTo>
                    <a:pt x="372427" y="362902"/>
                  </a:lnTo>
                  <a:cubicBezTo>
                    <a:pt x="359092" y="359092"/>
                    <a:pt x="346710" y="354330"/>
                    <a:pt x="335280" y="347662"/>
                  </a:cubicBezTo>
                  <a:lnTo>
                    <a:pt x="290512" y="362902"/>
                  </a:lnTo>
                  <a:lnTo>
                    <a:pt x="257175" y="329565"/>
                  </a:lnTo>
                  <a:lnTo>
                    <a:pt x="272415" y="284797"/>
                  </a:lnTo>
                  <a:cubicBezTo>
                    <a:pt x="265747" y="273367"/>
                    <a:pt x="260985" y="260985"/>
                    <a:pt x="257175" y="247650"/>
                  </a:cubicBezTo>
                  <a:lnTo>
                    <a:pt x="215265" y="226695"/>
                  </a:lnTo>
                  <a:lnTo>
                    <a:pt x="215265" y="179070"/>
                  </a:lnTo>
                  <a:lnTo>
                    <a:pt x="257175" y="158115"/>
                  </a:lnTo>
                  <a:cubicBezTo>
                    <a:pt x="260985" y="144780"/>
                    <a:pt x="265747" y="132397"/>
                    <a:pt x="272415" y="120967"/>
                  </a:cubicBezTo>
                  <a:lnTo>
                    <a:pt x="257175" y="76200"/>
                  </a:lnTo>
                  <a:lnTo>
                    <a:pt x="291465" y="41910"/>
                  </a:lnTo>
                  <a:lnTo>
                    <a:pt x="336232" y="57150"/>
                  </a:lnTo>
                  <a:cubicBezTo>
                    <a:pt x="347662" y="50482"/>
                    <a:pt x="360045" y="45720"/>
                    <a:pt x="373380" y="41910"/>
                  </a:cubicBezTo>
                  <a:close/>
                </a:path>
              </a:pathLst>
            </a:custGeom>
            <a:gradFill>
              <a:gsLst>
                <a:gs pos="0">
                  <a:schemeClr val="bg2"/>
                </a:gs>
                <a:gs pos="100000">
                  <a:schemeClr val="bg1"/>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134">
              <a:extLst>
                <a:ext uri="{FF2B5EF4-FFF2-40B4-BE49-F238E27FC236}">
                  <a16:creationId xmlns:a16="http://schemas.microsoft.com/office/drawing/2014/main" id="{C0509A3B-6842-485B-8838-743818C1D86D}"/>
                </a:ext>
              </a:extLst>
            </p:cNvPr>
            <p:cNvSpPr/>
            <p:nvPr/>
          </p:nvSpPr>
          <p:spPr>
            <a:xfrm>
              <a:off x="6621027" y="1922595"/>
              <a:ext cx="752474" cy="752475"/>
            </a:xfrm>
            <a:custGeom>
              <a:avLst/>
              <a:gdLst>
                <a:gd name="connsiteX0" fmla="*/ 361950 w 752474"/>
                <a:gd name="connsiteY0" fmla="*/ 161925 h 752475"/>
                <a:gd name="connsiteX1" fmla="*/ 469582 w 752474"/>
                <a:gd name="connsiteY1" fmla="*/ 188595 h 752475"/>
                <a:gd name="connsiteX2" fmla="*/ 426720 w 752474"/>
                <a:gd name="connsiteY2" fmla="*/ 231457 h 752475"/>
                <a:gd name="connsiteX3" fmla="*/ 361950 w 752474"/>
                <a:gd name="connsiteY3" fmla="*/ 219075 h 752475"/>
                <a:gd name="connsiteX4" fmla="*/ 190500 w 752474"/>
                <a:gd name="connsiteY4" fmla="*/ 390525 h 752475"/>
                <a:gd name="connsiteX5" fmla="*/ 361950 w 752474"/>
                <a:gd name="connsiteY5" fmla="*/ 561975 h 752475"/>
                <a:gd name="connsiteX6" fmla="*/ 533400 w 752474"/>
                <a:gd name="connsiteY6" fmla="*/ 390525 h 752475"/>
                <a:gd name="connsiteX7" fmla="*/ 521017 w 752474"/>
                <a:gd name="connsiteY7" fmla="*/ 325755 h 752475"/>
                <a:gd name="connsiteX8" fmla="*/ 563880 w 752474"/>
                <a:gd name="connsiteY8" fmla="*/ 282892 h 752475"/>
                <a:gd name="connsiteX9" fmla="*/ 590550 w 752474"/>
                <a:gd name="connsiteY9" fmla="*/ 390525 h 752475"/>
                <a:gd name="connsiteX10" fmla="*/ 361950 w 752474"/>
                <a:gd name="connsiteY10" fmla="*/ 619125 h 752475"/>
                <a:gd name="connsiteX11" fmla="*/ 133350 w 752474"/>
                <a:gd name="connsiteY11" fmla="*/ 390525 h 752475"/>
                <a:gd name="connsiteX12" fmla="*/ 361950 w 752474"/>
                <a:gd name="connsiteY12" fmla="*/ 161925 h 752475"/>
                <a:gd name="connsiteX13" fmla="*/ 361950 w 752474"/>
                <a:gd name="connsiteY13" fmla="*/ 28575 h 752475"/>
                <a:gd name="connsiteX14" fmla="*/ 532447 w 752474"/>
                <a:gd name="connsiteY14" fmla="*/ 70485 h 752475"/>
                <a:gd name="connsiteX15" fmla="*/ 525780 w 752474"/>
                <a:gd name="connsiteY15" fmla="*/ 77152 h 752475"/>
                <a:gd name="connsiteX16" fmla="*/ 512445 w 752474"/>
                <a:gd name="connsiteY16" fmla="*/ 90487 h 752475"/>
                <a:gd name="connsiteX17" fmla="*/ 515302 w 752474"/>
                <a:gd name="connsiteY17" fmla="*/ 109537 h 752475"/>
                <a:gd name="connsiteX18" fmla="*/ 517207 w 752474"/>
                <a:gd name="connsiteY18" fmla="*/ 128587 h 752475"/>
                <a:gd name="connsiteX19" fmla="*/ 361950 w 752474"/>
                <a:gd name="connsiteY19" fmla="*/ 85725 h 752475"/>
                <a:gd name="connsiteX20" fmla="*/ 57150 w 752474"/>
                <a:gd name="connsiteY20" fmla="*/ 390525 h 752475"/>
                <a:gd name="connsiteX21" fmla="*/ 361950 w 752474"/>
                <a:gd name="connsiteY21" fmla="*/ 695325 h 752475"/>
                <a:gd name="connsiteX22" fmla="*/ 666750 w 752474"/>
                <a:gd name="connsiteY22" fmla="*/ 390525 h 752475"/>
                <a:gd name="connsiteX23" fmla="*/ 623887 w 752474"/>
                <a:gd name="connsiteY23" fmla="*/ 235267 h 752475"/>
                <a:gd name="connsiteX24" fmla="*/ 643890 w 752474"/>
                <a:gd name="connsiteY24" fmla="*/ 238125 h 752475"/>
                <a:gd name="connsiteX25" fmla="*/ 661987 w 752474"/>
                <a:gd name="connsiteY25" fmla="*/ 240030 h 752475"/>
                <a:gd name="connsiteX26" fmla="*/ 674370 w 752474"/>
                <a:gd name="connsiteY26" fmla="*/ 226695 h 752475"/>
                <a:gd name="connsiteX27" fmla="*/ 681037 w 752474"/>
                <a:gd name="connsiteY27" fmla="*/ 220980 h 752475"/>
                <a:gd name="connsiteX28" fmla="*/ 723900 w 752474"/>
                <a:gd name="connsiteY28" fmla="*/ 390525 h 752475"/>
                <a:gd name="connsiteX29" fmla="*/ 361950 w 752474"/>
                <a:gd name="connsiteY29" fmla="*/ 752475 h 752475"/>
                <a:gd name="connsiteX30" fmla="*/ 0 w 752474"/>
                <a:gd name="connsiteY30" fmla="*/ 390525 h 752475"/>
                <a:gd name="connsiteX31" fmla="*/ 361950 w 752474"/>
                <a:gd name="connsiteY31" fmla="*/ 28575 h 752475"/>
                <a:gd name="connsiteX32" fmla="*/ 657224 w 752474"/>
                <a:gd name="connsiteY32" fmla="*/ 0 h 752475"/>
                <a:gd name="connsiteX33" fmla="*/ 666749 w 752474"/>
                <a:gd name="connsiteY33" fmla="*/ 85725 h 752475"/>
                <a:gd name="connsiteX34" fmla="*/ 752474 w 752474"/>
                <a:gd name="connsiteY34" fmla="*/ 95250 h 752475"/>
                <a:gd name="connsiteX35" fmla="*/ 647699 w 752474"/>
                <a:gd name="connsiteY35" fmla="*/ 200025 h 752475"/>
                <a:gd name="connsiteX36" fmla="*/ 598169 w 752474"/>
                <a:gd name="connsiteY36" fmla="*/ 194310 h 752475"/>
                <a:gd name="connsiteX37" fmla="*/ 445769 w 752474"/>
                <a:gd name="connsiteY37" fmla="*/ 346710 h 752475"/>
                <a:gd name="connsiteX38" fmla="*/ 456247 w 752474"/>
                <a:gd name="connsiteY38" fmla="*/ 390525 h 752475"/>
                <a:gd name="connsiteX39" fmla="*/ 360997 w 752474"/>
                <a:gd name="connsiteY39" fmla="*/ 485775 h 752475"/>
                <a:gd name="connsiteX40" fmla="*/ 265747 w 752474"/>
                <a:gd name="connsiteY40" fmla="*/ 390525 h 752475"/>
                <a:gd name="connsiteX41" fmla="*/ 360997 w 752474"/>
                <a:gd name="connsiteY41" fmla="*/ 295275 h 752475"/>
                <a:gd name="connsiteX42" fmla="*/ 405764 w 752474"/>
                <a:gd name="connsiteY42" fmla="*/ 306705 h 752475"/>
                <a:gd name="connsiteX43" fmla="*/ 558164 w 752474"/>
                <a:gd name="connsiteY43" fmla="*/ 154305 h 752475"/>
                <a:gd name="connsiteX44" fmla="*/ 552449 w 752474"/>
                <a:gd name="connsiteY44" fmla="*/ 1047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52474" h="752475">
                  <a:moveTo>
                    <a:pt x="361950" y="161925"/>
                  </a:moveTo>
                  <a:cubicBezTo>
                    <a:pt x="401002" y="161925"/>
                    <a:pt x="437197" y="171450"/>
                    <a:pt x="469582" y="188595"/>
                  </a:cubicBezTo>
                  <a:lnTo>
                    <a:pt x="426720" y="231457"/>
                  </a:lnTo>
                  <a:cubicBezTo>
                    <a:pt x="406717" y="223837"/>
                    <a:pt x="384810" y="219075"/>
                    <a:pt x="361950" y="219075"/>
                  </a:cubicBezTo>
                  <a:cubicBezTo>
                    <a:pt x="267652" y="219075"/>
                    <a:pt x="190500" y="296227"/>
                    <a:pt x="190500" y="390525"/>
                  </a:cubicBezTo>
                  <a:cubicBezTo>
                    <a:pt x="190500" y="484822"/>
                    <a:pt x="267652" y="561975"/>
                    <a:pt x="361950" y="561975"/>
                  </a:cubicBezTo>
                  <a:cubicBezTo>
                    <a:pt x="456247" y="561975"/>
                    <a:pt x="533400" y="484822"/>
                    <a:pt x="533400" y="390525"/>
                  </a:cubicBezTo>
                  <a:cubicBezTo>
                    <a:pt x="533400" y="367665"/>
                    <a:pt x="529590" y="345757"/>
                    <a:pt x="521017" y="325755"/>
                  </a:cubicBezTo>
                  <a:lnTo>
                    <a:pt x="563880" y="282892"/>
                  </a:lnTo>
                  <a:cubicBezTo>
                    <a:pt x="581025" y="315277"/>
                    <a:pt x="590550" y="351472"/>
                    <a:pt x="590550" y="390525"/>
                  </a:cubicBezTo>
                  <a:cubicBezTo>
                    <a:pt x="590550" y="516255"/>
                    <a:pt x="487680" y="619125"/>
                    <a:pt x="361950" y="619125"/>
                  </a:cubicBezTo>
                  <a:cubicBezTo>
                    <a:pt x="236220" y="619125"/>
                    <a:pt x="133350" y="516255"/>
                    <a:pt x="133350" y="390525"/>
                  </a:cubicBezTo>
                  <a:cubicBezTo>
                    <a:pt x="133350" y="264795"/>
                    <a:pt x="236220" y="161925"/>
                    <a:pt x="361950" y="161925"/>
                  </a:cubicBezTo>
                  <a:close/>
                  <a:moveTo>
                    <a:pt x="361950" y="28575"/>
                  </a:moveTo>
                  <a:cubicBezTo>
                    <a:pt x="423862" y="28575"/>
                    <a:pt x="481012" y="43815"/>
                    <a:pt x="532447" y="70485"/>
                  </a:cubicBezTo>
                  <a:lnTo>
                    <a:pt x="525780" y="77152"/>
                  </a:lnTo>
                  <a:lnTo>
                    <a:pt x="512445" y="90487"/>
                  </a:lnTo>
                  <a:lnTo>
                    <a:pt x="515302" y="109537"/>
                  </a:lnTo>
                  <a:lnTo>
                    <a:pt x="517207" y="128587"/>
                  </a:lnTo>
                  <a:cubicBezTo>
                    <a:pt x="471487" y="100965"/>
                    <a:pt x="418147" y="85725"/>
                    <a:pt x="361950" y="85725"/>
                  </a:cubicBezTo>
                  <a:cubicBezTo>
                    <a:pt x="194310" y="85725"/>
                    <a:pt x="57150" y="222885"/>
                    <a:pt x="57150" y="390525"/>
                  </a:cubicBezTo>
                  <a:cubicBezTo>
                    <a:pt x="57150" y="558165"/>
                    <a:pt x="194310" y="695325"/>
                    <a:pt x="361950" y="695325"/>
                  </a:cubicBezTo>
                  <a:cubicBezTo>
                    <a:pt x="529590" y="695325"/>
                    <a:pt x="666750" y="558165"/>
                    <a:pt x="666750" y="390525"/>
                  </a:cubicBezTo>
                  <a:cubicBezTo>
                    <a:pt x="666750" y="333375"/>
                    <a:pt x="650557" y="280987"/>
                    <a:pt x="623887" y="235267"/>
                  </a:cubicBezTo>
                  <a:lnTo>
                    <a:pt x="643890" y="238125"/>
                  </a:lnTo>
                  <a:lnTo>
                    <a:pt x="661987" y="240030"/>
                  </a:lnTo>
                  <a:lnTo>
                    <a:pt x="674370" y="226695"/>
                  </a:lnTo>
                  <a:lnTo>
                    <a:pt x="681037" y="220980"/>
                  </a:lnTo>
                  <a:cubicBezTo>
                    <a:pt x="708660" y="271462"/>
                    <a:pt x="723900" y="328612"/>
                    <a:pt x="723900" y="390525"/>
                  </a:cubicBezTo>
                  <a:cubicBezTo>
                    <a:pt x="723900" y="590550"/>
                    <a:pt x="561975" y="752475"/>
                    <a:pt x="361950" y="752475"/>
                  </a:cubicBezTo>
                  <a:cubicBezTo>
                    <a:pt x="161925" y="752475"/>
                    <a:pt x="0" y="590550"/>
                    <a:pt x="0" y="390525"/>
                  </a:cubicBezTo>
                  <a:cubicBezTo>
                    <a:pt x="0" y="190500"/>
                    <a:pt x="161925" y="28575"/>
                    <a:pt x="361950" y="28575"/>
                  </a:cubicBezTo>
                  <a:close/>
                  <a:moveTo>
                    <a:pt x="657224" y="0"/>
                  </a:moveTo>
                  <a:lnTo>
                    <a:pt x="666749" y="85725"/>
                  </a:lnTo>
                  <a:lnTo>
                    <a:pt x="752474" y="95250"/>
                  </a:lnTo>
                  <a:lnTo>
                    <a:pt x="647699" y="200025"/>
                  </a:lnTo>
                  <a:lnTo>
                    <a:pt x="598169" y="194310"/>
                  </a:lnTo>
                  <a:lnTo>
                    <a:pt x="445769" y="346710"/>
                  </a:lnTo>
                  <a:cubicBezTo>
                    <a:pt x="452437" y="360045"/>
                    <a:pt x="456247" y="374332"/>
                    <a:pt x="456247" y="390525"/>
                  </a:cubicBezTo>
                  <a:cubicBezTo>
                    <a:pt x="456247" y="442912"/>
                    <a:pt x="413384" y="485775"/>
                    <a:pt x="360997" y="485775"/>
                  </a:cubicBezTo>
                  <a:cubicBezTo>
                    <a:pt x="308609" y="485775"/>
                    <a:pt x="265747" y="442912"/>
                    <a:pt x="265747" y="390525"/>
                  </a:cubicBezTo>
                  <a:cubicBezTo>
                    <a:pt x="265747" y="338137"/>
                    <a:pt x="308609" y="295275"/>
                    <a:pt x="360997" y="295275"/>
                  </a:cubicBezTo>
                  <a:cubicBezTo>
                    <a:pt x="377189" y="295275"/>
                    <a:pt x="392429" y="300037"/>
                    <a:pt x="405764" y="306705"/>
                  </a:cubicBezTo>
                  <a:lnTo>
                    <a:pt x="558164" y="154305"/>
                  </a:lnTo>
                  <a:lnTo>
                    <a:pt x="552449" y="104775"/>
                  </a:lnTo>
                  <a:close/>
                </a:path>
              </a:pathLst>
            </a:custGeom>
            <a:gradFill>
              <a:gsLst>
                <a:gs pos="0">
                  <a:schemeClr val="tx1"/>
                </a:gs>
                <a:gs pos="100000">
                  <a:schemeClr val="tx1">
                    <a:lumMod val="65000"/>
                    <a:lumOff val="3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raphic 99" descr="Link">
              <a:extLst>
                <a:ext uri="{FF2B5EF4-FFF2-40B4-BE49-F238E27FC236}">
                  <a16:creationId xmlns:a16="http://schemas.microsoft.com/office/drawing/2014/main" id="{A35B5F2C-5B2F-4158-B8CD-6A95E1EE136B}"/>
                </a:ext>
              </a:extLst>
            </p:cNvPr>
            <p:cNvSpPr/>
            <p:nvPr/>
          </p:nvSpPr>
          <p:spPr>
            <a:xfrm>
              <a:off x="4897426" y="4534334"/>
              <a:ext cx="666750" cy="666750"/>
            </a:xfrm>
            <a:custGeom>
              <a:avLst/>
              <a:gdLst>
                <a:gd name="connsiteX0" fmla="*/ 584387 w 666750"/>
                <a:gd name="connsiteY0" fmla="*/ 583674 h 666750"/>
                <a:gd name="connsiteX1" fmla="*/ 463420 w 666750"/>
                <a:gd name="connsiteY1" fmla="*/ 583674 h 666750"/>
                <a:gd name="connsiteX2" fmla="*/ 382457 w 666750"/>
                <a:gd name="connsiteY2" fmla="*/ 502711 h 666750"/>
                <a:gd name="connsiteX3" fmla="*/ 366265 w 666750"/>
                <a:gd name="connsiteY3" fmla="*/ 405556 h 666750"/>
                <a:gd name="connsiteX4" fmla="*/ 436750 w 666750"/>
                <a:gd name="connsiteY4" fmla="*/ 476041 h 666750"/>
                <a:gd name="connsiteX5" fmla="*/ 476755 w 666750"/>
                <a:gd name="connsiteY5" fmla="*/ 475089 h 666750"/>
                <a:gd name="connsiteX6" fmla="*/ 477707 w 666750"/>
                <a:gd name="connsiteY6" fmla="*/ 435084 h 666750"/>
                <a:gd name="connsiteX7" fmla="*/ 407222 w 666750"/>
                <a:gd name="connsiteY7" fmla="*/ 364599 h 666750"/>
                <a:gd name="connsiteX8" fmla="*/ 504377 w 666750"/>
                <a:gd name="connsiteY8" fmla="*/ 381744 h 666750"/>
                <a:gd name="connsiteX9" fmla="*/ 585340 w 666750"/>
                <a:gd name="connsiteY9" fmla="*/ 462706 h 666750"/>
                <a:gd name="connsiteX10" fmla="*/ 584387 w 666750"/>
                <a:gd name="connsiteY10" fmla="*/ 583674 h 666750"/>
                <a:gd name="connsiteX11" fmla="*/ 166240 w 666750"/>
                <a:gd name="connsiteY11" fmla="*/ 286494 h 666750"/>
                <a:gd name="connsiteX12" fmla="*/ 85277 w 666750"/>
                <a:gd name="connsiteY12" fmla="*/ 205531 h 666750"/>
                <a:gd name="connsiteX13" fmla="*/ 85277 w 666750"/>
                <a:gd name="connsiteY13" fmla="*/ 84564 h 666750"/>
                <a:gd name="connsiteX14" fmla="*/ 206245 w 666750"/>
                <a:gd name="connsiteY14" fmla="*/ 84564 h 666750"/>
                <a:gd name="connsiteX15" fmla="*/ 287207 w 666750"/>
                <a:gd name="connsiteY15" fmla="*/ 165526 h 666750"/>
                <a:gd name="connsiteX16" fmla="*/ 304352 w 666750"/>
                <a:gd name="connsiteY16" fmla="*/ 262681 h 666750"/>
                <a:gd name="connsiteX17" fmla="*/ 247202 w 666750"/>
                <a:gd name="connsiteY17" fmla="*/ 205531 h 666750"/>
                <a:gd name="connsiteX18" fmla="*/ 207197 w 666750"/>
                <a:gd name="connsiteY18" fmla="*/ 206484 h 666750"/>
                <a:gd name="connsiteX19" fmla="*/ 206245 w 666750"/>
                <a:gd name="connsiteY19" fmla="*/ 246489 h 666750"/>
                <a:gd name="connsiteX20" fmla="*/ 263395 w 666750"/>
                <a:gd name="connsiteY20" fmla="*/ 303639 h 666750"/>
                <a:gd name="connsiteX21" fmla="*/ 166240 w 666750"/>
                <a:gd name="connsiteY21" fmla="*/ 286494 h 666750"/>
                <a:gd name="connsiteX22" fmla="*/ 624392 w 666750"/>
                <a:gd name="connsiteY22" fmla="*/ 421749 h 666750"/>
                <a:gd name="connsiteX23" fmla="*/ 543430 w 666750"/>
                <a:gd name="connsiteY23" fmla="*/ 340786 h 666750"/>
                <a:gd name="connsiteX24" fmla="*/ 363407 w 666750"/>
                <a:gd name="connsiteY24" fmla="*/ 322689 h 666750"/>
                <a:gd name="connsiteX25" fmla="*/ 346262 w 666750"/>
                <a:gd name="connsiteY25" fmla="*/ 305544 h 666750"/>
                <a:gd name="connsiteX26" fmla="*/ 328165 w 666750"/>
                <a:gd name="connsiteY26" fmla="*/ 125521 h 666750"/>
                <a:gd name="connsiteX27" fmla="*/ 247202 w 666750"/>
                <a:gd name="connsiteY27" fmla="*/ 44559 h 666750"/>
                <a:gd name="connsiteX28" fmla="*/ 49082 w 666750"/>
                <a:gd name="connsiteY28" fmla="*/ 48369 h 666750"/>
                <a:gd name="connsiteX29" fmla="*/ 45272 w 666750"/>
                <a:gd name="connsiteY29" fmla="*/ 246489 h 666750"/>
                <a:gd name="connsiteX30" fmla="*/ 126235 w 666750"/>
                <a:gd name="connsiteY30" fmla="*/ 327451 h 666750"/>
                <a:gd name="connsiteX31" fmla="*/ 306257 w 666750"/>
                <a:gd name="connsiteY31" fmla="*/ 345549 h 666750"/>
                <a:gd name="connsiteX32" fmla="*/ 323402 w 666750"/>
                <a:gd name="connsiteY32" fmla="*/ 362694 h 666750"/>
                <a:gd name="connsiteX33" fmla="*/ 341500 w 666750"/>
                <a:gd name="connsiteY33" fmla="*/ 542716 h 666750"/>
                <a:gd name="connsiteX34" fmla="*/ 422462 w 666750"/>
                <a:gd name="connsiteY34" fmla="*/ 623679 h 666750"/>
                <a:gd name="connsiteX35" fmla="*/ 620582 w 666750"/>
                <a:gd name="connsiteY35" fmla="*/ 619869 h 666750"/>
                <a:gd name="connsiteX36" fmla="*/ 624392 w 666750"/>
                <a:gd name="connsiteY36" fmla="*/ 421749 h 666750"/>
                <a:gd name="connsiteX37" fmla="*/ 624392 w 666750"/>
                <a:gd name="connsiteY37" fmla="*/ 421749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0" h="666750">
                  <a:moveTo>
                    <a:pt x="584387" y="583674"/>
                  </a:moveTo>
                  <a:cubicBezTo>
                    <a:pt x="551050" y="617011"/>
                    <a:pt x="496757" y="617011"/>
                    <a:pt x="463420" y="583674"/>
                  </a:cubicBezTo>
                  <a:lnTo>
                    <a:pt x="382457" y="502711"/>
                  </a:lnTo>
                  <a:cubicBezTo>
                    <a:pt x="356740" y="476994"/>
                    <a:pt x="350072" y="437941"/>
                    <a:pt x="366265" y="405556"/>
                  </a:cubicBezTo>
                  <a:lnTo>
                    <a:pt x="436750" y="476041"/>
                  </a:lnTo>
                  <a:cubicBezTo>
                    <a:pt x="448180" y="486519"/>
                    <a:pt x="465325" y="486519"/>
                    <a:pt x="476755" y="475089"/>
                  </a:cubicBezTo>
                  <a:cubicBezTo>
                    <a:pt x="487232" y="464611"/>
                    <a:pt x="488185" y="446514"/>
                    <a:pt x="477707" y="435084"/>
                  </a:cubicBezTo>
                  <a:lnTo>
                    <a:pt x="407222" y="364599"/>
                  </a:lnTo>
                  <a:cubicBezTo>
                    <a:pt x="439607" y="349359"/>
                    <a:pt x="478660" y="356026"/>
                    <a:pt x="504377" y="381744"/>
                  </a:cubicBezTo>
                  <a:lnTo>
                    <a:pt x="585340" y="462706"/>
                  </a:lnTo>
                  <a:cubicBezTo>
                    <a:pt x="617725" y="496044"/>
                    <a:pt x="617725" y="549384"/>
                    <a:pt x="584387" y="583674"/>
                  </a:cubicBezTo>
                  <a:close/>
                  <a:moveTo>
                    <a:pt x="166240" y="286494"/>
                  </a:moveTo>
                  <a:lnTo>
                    <a:pt x="85277" y="205531"/>
                  </a:lnTo>
                  <a:cubicBezTo>
                    <a:pt x="51940" y="172194"/>
                    <a:pt x="51940" y="117901"/>
                    <a:pt x="85277" y="84564"/>
                  </a:cubicBezTo>
                  <a:cubicBezTo>
                    <a:pt x="118615" y="51226"/>
                    <a:pt x="172907" y="51226"/>
                    <a:pt x="206245" y="84564"/>
                  </a:cubicBezTo>
                  <a:lnTo>
                    <a:pt x="287207" y="165526"/>
                  </a:lnTo>
                  <a:cubicBezTo>
                    <a:pt x="312925" y="191244"/>
                    <a:pt x="319592" y="230296"/>
                    <a:pt x="304352" y="262681"/>
                  </a:cubicBezTo>
                  <a:lnTo>
                    <a:pt x="247202" y="205531"/>
                  </a:lnTo>
                  <a:cubicBezTo>
                    <a:pt x="235772" y="195054"/>
                    <a:pt x="218627" y="195054"/>
                    <a:pt x="207197" y="206484"/>
                  </a:cubicBezTo>
                  <a:cubicBezTo>
                    <a:pt x="196720" y="216961"/>
                    <a:pt x="195767" y="235059"/>
                    <a:pt x="206245" y="246489"/>
                  </a:cubicBezTo>
                  <a:lnTo>
                    <a:pt x="263395" y="303639"/>
                  </a:lnTo>
                  <a:cubicBezTo>
                    <a:pt x="231010" y="318879"/>
                    <a:pt x="191957" y="312211"/>
                    <a:pt x="166240" y="286494"/>
                  </a:cubicBezTo>
                  <a:close/>
                  <a:moveTo>
                    <a:pt x="624392" y="421749"/>
                  </a:moveTo>
                  <a:lnTo>
                    <a:pt x="543430" y="340786"/>
                  </a:lnTo>
                  <a:cubicBezTo>
                    <a:pt x="495805" y="292209"/>
                    <a:pt x="419605" y="284589"/>
                    <a:pt x="363407" y="322689"/>
                  </a:cubicBezTo>
                  <a:lnTo>
                    <a:pt x="346262" y="305544"/>
                  </a:lnTo>
                  <a:cubicBezTo>
                    <a:pt x="383410" y="249346"/>
                    <a:pt x="375790" y="174099"/>
                    <a:pt x="328165" y="125521"/>
                  </a:cubicBezTo>
                  <a:lnTo>
                    <a:pt x="247202" y="44559"/>
                  </a:lnTo>
                  <a:cubicBezTo>
                    <a:pt x="191005" y="-6876"/>
                    <a:pt x="103375" y="-4971"/>
                    <a:pt x="49082" y="48369"/>
                  </a:cubicBezTo>
                  <a:cubicBezTo>
                    <a:pt x="-5210" y="102661"/>
                    <a:pt x="-7115" y="189339"/>
                    <a:pt x="45272" y="246489"/>
                  </a:cubicBezTo>
                  <a:lnTo>
                    <a:pt x="126235" y="327451"/>
                  </a:lnTo>
                  <a:cubicBezTo>
                    <a:pt x="173860" y="376029"/>
                    <a:pt x="250060" y="383649"/>
                    <a:pt x="306257" y="345549"/>
                  </a:cubicBezTo>
                  <a:lnTo>
                    <a:pt x="323402" y="362694"/>
                  </a:lnTo>
                  <a:cubicBezTo>
                    <a:pt x="286255" y="418891"/>
                    <a:pt x="293875" y="494139"/>
                    <a:pt x="341500" y="542716"/>
                  </a:cubicBezTo>
                  <a:lnTo>
                    <a:pt x="422462" y="623679"/>
                  </a:lnTo>
                  <a:cubicBezTo>
                    <a:pt x="478660" y="676066"/>
                    <a:pt x="566290" y="674161"/>
                    <a:pt x="620582" y="619869"/>
                  </a:cubicBezTo>
                  <a:cubicBezTo>
                    <a:pt x="674875" y="565576"/>
                    <a:pt x="676780" y="477946"/>
                    <a:pt x="624392" y="421749"/>
                  </a:cubicBezTo>
                  <a:lnTo>
                    <a:pt x="624392" y="421749"/>
                  </a:lnTo>
                  <a:close/>
                </a:path>
              </a:pathLst>
            </a:custGeom>
            <a:gradFill>
              <a:gsLst>
                <a:gs pos="0">
                  <a:schemeClr val="tx1"/>
                </a:gs>
                <a:gs pos="100000">
                  <a:schemeClr val="tx1">
                    <a:lumMod val="65000"/>
                    <a:lumOff val="3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135">
              <a:extLst>
                <a:ext uri="{FF2B5EF4-FFF2-40B4-BE49-F238E27FC236}">
                  <a16:creationId xmlns:a16="http://schemas.microsoft.com/office/drawing/2014/main" id="{CC1AA19F-94CE-4C4F-A070-536110C1FC2E}"/>
                </a:ext>
              </a:extLst>
            </p:cNvPr>
            <p:cNvSpPr/>
            <p:nvPr/>
          </p:nvSpPr>
          <p:spPr>
            <a:xfrm>
              <a:off x="3138959" y="2094442"/>
              <a:ext cx="762000" cy="533400"/>
            </a:xfrm>
            <a:custGeom>
              <a:avLst/>
              <a:gdLst>
                <a:gd name="connsiteX0" fmla="*/ 323850 w 762000"/>
                <a:gd name="connsiteY0" fmla="*/ 104775 h 533400"/>
                <a:gd name="connsiteX1" fmla="*/ 723900 w 762000"/>
                <a:gd name="connsiteY1" fmla="*/ 104775 h 533400"/>
                <a:gd name="connsiteX2" fmla="*/ 762000 w 762000"/>
                <a:gd name="connsiteY2" fmla="*/ 142875 h 533400"/>
                <a:gd name="connsiteX3" fmla="*/ 762000 w 762000"/>
                <a:gd name="connsiteY3" fmla="*/ 400050 h 533400"/>
                <a:gd name="connsiteX4" fmla="*/ 723900 w 762000"/>
                <a:gd name="connsiteY4" fmla="*/ 438150 h 533400"/>
                <a:gd name="connsiteX5" fmla="*/ 666750 w 762000"/>
                <a:gd name="connsiteY5" fmla="*/ 438150 h 533400"/>
                <a:gd name="connsiteX6" fmla="*/ 666750 w 762000"/>
                <a:gd name="connsiteY6" fmla="*/ 533400 h 533400"/>
                <a:gd name="connsiteX7" fmla="*/ 571500 w 762000"/>
                <a:gd name="connsiteY7" fmla="*/ 438150 h 533400"/>
                <a:gd name="connsiteX8" fmla="*/ 323850 w 762000"/>
                <a:gd name="connsiteY8" fmla="*/ 438150 h 533400"/>
                <a:gd name="connsiteX9" fmla="*/ 285750 w 762000"/>
                <a:gd name="connsiteY9" fmla="*/ 400050 h 533400"/>
                <a:gd name="connsiteX10" fmla="*/ 285750 w 762000"/>
                <a:gd name="connsiteY10" fmla="*/ 142875 h 533400"/>
                <a:gd name="connsiteX11" fmla="*/ 323850 w 762000"/>
                <a:gd name="connsiteY11" fmla="*/ 104775 h 533400"/>
                <a:gd name="connsiteX12" fmla="*/ 38100 w 762000"/>
                <a:gd name="connsiteY12" fmla="*/ 0 h 533400"/>
                <a:gd name="connsiteX13" fmla="*/ 438150 w 762000"/>
                <a:gd name="connsiteY13" fmla="*/ 0 h 533400"/>
                <a:gd name="connsiteX14" fmla="*/ 476250 w 762000"/>
                <a:gd name="connsiteY14" fmla="*/ 38100 h 533400"/>
                <a:gd name="connsiteX15" fmla="*/ 476250 w 762000"/>
                <a:gd name="connsiteY15" fmla="*/ 66675 h 533400"/>
                <a:gd name="connsiteX16" fmla="*/ 323850 w 762000"/>
                <a:gd name="connsiteY16" fmla="*/ 66675 h 533400"/>
                <a:gd name="connsiteX17" fmla="*/ 247650 w 762000"/>
                <a:gd name="connsiteY17" fmla="*/ 142875 h 533400"/>
                <a:gd name="connsiteX18" fmla="*/ 247650 w 762000"/>
                <a:gd name="connsiteY18" fmla="*/ 333375 h 533400"/>
                <a:gd name="connsiteX19" fmla="*/ 190500 w 762000"/>
                <a:gd name="connsiteY19" fmla="*/ 333375 h 533400"/>
                <a:gd name="connsiteX20" fmla="*/ 95250 w 762000"/>
                <a:gd name="connsiteY20" fmla="*/ 428625 h 533400"/>
                <a:gd name="connsiteX21" fmla="*/ 95250 w 762000"/>
                <a:gd name="connsiteY21" fmla="*/ 333375 h 533400"/>
                <a:gd name="connsiteX22" fmla="*/ 38100 w 762000"/>
                <a:gd name="connsiteY22" fmla="*/ 333375 h 533400"/>
                <a:gd name="connsiteX23" fmla="*/ 0 w 762000"/>
                <a:gd name="connsiteY23" fmla="*/ 295275 h 533400"/>
                <a:gd name="connsiteX24" fmla="*/ 0 w 762000"/>
                <a:gd name="connsiteY24" fmla="*/ 38100 h 533400"/>
                <a:gd name="connsiteX25" fmla="*/ 38100 w 762000"/>
                <a:gd name="connsiteY25"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2000" h="533400">
                  <a:moveTo>
                    <a:pt x="323850" y="104775"/>
                  </a:moveTo>
                  <a:lnTo>
                    <a:pt x="723900" y="104775"/>
                  </a:lnTo>
                  <a:cubicBezTo>
                    <a:pt x="744855" y="104775"/>
                    <a:pt x="762000" y="121920"/>
                    <a:pt x="762000" y="142875"/>
                  </a:cubicBezTo>
                  <a:lnTo>
                    <a:pt x="762000" y="400050"/>
                  </a:lnTo>
                  <a:cubicBezTo>
                    <a:pt x="762000" y="421005"/>
                    <a:pt x="744855" y="438150"/>
                    <a:pt x="723900" y="438150"/>
                  </a:cubicBezTo>
                  <a:lnTo>
                    <a:pt x="666750" y="438150"/>
                  </a:lnTo>
                  <a:lnTo>
                    <a:pt x="666750" y="533400"/>
                  </a:lnTo>
                  <a:lnTo>
                    <a:pt x="571500" y="438150"/>
                  </a:lnTo>
                  <a:lnTo>
                    <a:pt x="323850" y="438150"/>
                  </a:lnTo>
                  <a:cubicBezTo>
                    <a:pt x="302895" y="438150"/>
                    <a:pt x="285750" y="421005"/>
                    <a:pt x="285750" y="400050"/>
                  </a:cubicBezTo>
                  <a:lnTo>
                    <a:pt x="285750" y="142875"/>
                  </a:lnTo>
                  <a:cubicBezTo>
                    <a:pt x="285750" y="121920"/>
                    <a:pt x="302895" y="104775"/>
                    <a:pt x="323850" y="104775"/>
                  </a:cubicBezTo>
                  <a:close/>
                  <a:moveTo>
                    <a:pt x="38100" y="0"/>
                  </a:moveTo>
                  <a:lnTo>
                    <a:pt x="438150" y="0"/>
                  </a:lnTo>
                  <a:cubicBezTo>
                    <a:pt x="459105" y="0"/>
                    <a:pt x="476250" y="17145"/>
                    <a:pt x="476250" y="38100"/>
                  </a:cubicBezTo>
                  <a:lnTo>
                    <a:pt x="476250" y="66675"/>
                  </a:lnTo>
                  <a:lnTo>
                    <a:pt x="323850" y="66675"/>
                  </a:lnTo>
                  <a:cubicBezTo>
                    <a:pt x="281940" y="66675"/>
                    <a:pt x="247650" y="100965"/>
                    <a:pt x="247650" y="142875"/>
                  </a:cubicBezTo>
                  <a:lnTo>
                    <a:pt x="247650" y="333375"/>
                  </a:lnTo>
                  <a:lnTo>
                    <a:pt x="190500" y="333375"/>
                  </a:lnTo>
                  <a:lnTo>
                    <a:pt x="95250" y="428625"/>
                  </a:lnTo>
                  <a:lnTo>
                    <a:pt x="95250" y="333375"/>
                  </a:lnTo>
                  <a:lnTo>
                    <a:pt x="38100" y="333375"/>
                  </a:lnTo>
                  <a:cubicBezTo>
                    <a:pt x="17145" y="333375"/>
                    <a:pt x="0" y="316230"/>
                    <a:pt x="0" y="295275"/>
                  </a:cubicBezTo>
                  <a:lnTo>
                    <a:pt x="0" y="38100"/>
                  </a:lnTo>
                  <a:cubicBezTo>
                    <a:pt x="0" y="17145"/>
                    <a:pt x="17145" y="0"/>
                    <a:pt x="38100" y="0"/>
                  </a:cubicBezTo>
                  <a:close/>
                </a:path>
              </a:pathLst>
            </a:custGeom>
            <a:gradFill>
              <a:gsLst>
                <a:gs pos="0">
                  <a:schemeClr val="tx1"/>
                </a:gs>
                <a:gs pos="100000">
                  <a:schemeClr val="tx1">
                    <a:lumMod val="65000"/>
                    <a:lumOff val="35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05537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a:extLst>
              <a:ext uri="{FF2B5EF4-FFF2-40B4-BE49-F238E27FC236}">
                <a16:creationId xmlns:a16="http://schemas.microsoft.com/office/drawing/2014/main" id="{EB1B02FC-6BAA-4A0A-815E-B611A6A1C832}"/>
              </a:ext>
            </a:extLst>
          </p:cNvPr>
          <p:cNvGrpSpPr/>
          <p:nvPr/>
        </p:nvGrpSpPr>
        <p:grpSpPr>
          <a:xfrm>
            <a:off x="1119664" y="679051"/>
            <a:ext cx="10345957" cy="5566166"/>
            <a:chOff x="2265437" y="1435890"/>
            <a:chExt cx="20691913" cy="11132332"/>
          </a:xfrm>
        </p:grpSpPr>
        <p:sp>
          <p:nvSpPr>
            <p:cNvPr id="917" name="Shape 917"/>
            <p:cNvSpPr/>
            <p:nvPr/>
          </p:nvSpPr>
          <p:spPr>
            <a:xfrm>
              <a:off x="9618757" y="1435890"/>
              <a:ext cx="5274962" cy="6923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algn="ctr" defTabSz="767715">
                <a:lnSpc>
                  <a:spcPct val="80000"/>
                </a:lnSpc>
                <a:defRPr sz="3720"/>
              </a:lvl1pPr>
            </a:lstStyle>
            <a:p>
              <a:pPr rtl="1"/>
              <a:r>
                <a:rPr lang="ar-SA" sz="2800" b="1" dirty="0">
                  <a:latin typeface="JF Flat" panose="02000500000000000000" pitchFamily="2" charset="-78"/>
                </a:rPr>
                <a:t>اكتشاف التحيز</a:t>
              </a:r>
            </a:p>
          </p:txBody>
        </p:sp>
        <p:sp>
          <p:nvSpPr>
            <p:cNvPr id="919" name="Shape 919"/>
            <p:cNvSpPr/>
            <p:nvPr/>
          </p:nvSpPr>
          <p:spPr>
            <a:xfrm>
              <a:off x="17689342" y="5331124"/>
              <a:ext cx="3645290" cy="6106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lnSpcReduction="10000"/>
            </a:bodyPr>
            <a:lstStyle>
              <a:lvl1pPr defTabSz="668655">
                <a:lnSpc>
                  <a:spcPct val="80000"/>
                </a:lnSpc>
                <a:defRPr sz="3240"/>
              </a:lvl1pPr>
            </a:lstStyle>
            <a:p>
              <a:pPr algn="ctr" rtl="1"/>
              <a:r>
                <a:rPr lang="ar-SA" sz="2800" b="1" dirty="0">
                  <a:latin typeface="JF Flat" panose="02000500000000000000" pitchFamily="2" charset="-78"/>
                </a:rPr>
                <a:t>البحث </a:t>
              </a:r>
            </a:p>
          </p:txBody>
        </p:sp>
        <p:sp>
          <p:nvSpPr>
            <p:cNvPr id="921" name="Shape 921"/>
            <p:cNvSpPr/>
            <p:nvPr/>
          </p:nvSpPr>
          <p:spPr>
            <a:xfrm>
              <a:off x="17689342" y="8766428"/>
              <a:ext cx="3645290" cy="6106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lnSpcReduction="10000"/>
            </a:bodyPr>
            <a:lstStyle>
              <a:lvl1pPr defTabSz="668655">
                <a:lnSpc>
                  <a:spcPct val="80000"/>
                </a:lnSpc>
                <a:defRPr sz="3240"/>
              </a:lvl1pPr>
            </a:lstStyle>
            <a:p>
              <a:pPr algn="ctr" rtl="1"/>
              <a:r>
                <a:rPr lang="ar-SA" sz="2800" b="1" dirty="0">
                  <a:latin typeface="JF Flat" panose="02000500000000000000" pitchFamily="2" charset="-78"/>
                </a:rPr>
                <a:t>تحديد المشكلة </a:t>
              </a:r>
              <a:endParaRPr sz="2800" b="1" dirty="0">
                <a:latin typeface="JF Flat" panose="02000500000000000000" pitchFamily="2" charset="-78"/>
              </a:endParaRPr>
            </a:p>
          </p:txBody>
        </p:sp>
        <p:sp>
          <p:nvSpPr>
            <p:cNvPr id="923" name="Shape 923"/>
            <p:cNvSpPr/>
            <p:nvPr/>
          </p:nvSpPr>
          <p:spPr>
            <a:xfrm>
              <a:off x="2574983" y="8517030"/>
              <a:ext cx="3645290" cy="6106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lnSpcReduction="10000"/>
            </a:bodyPr>
            <a:lstStyle>
              <a:lvl1pPr algn="r" defTabSz="668655">
                <a:lnSpc>
                  <a:spcPct val="80000"/>
                </a:lnSpc>
                <a:defRPr sz="3240"/>
              </a:lvl1pPr>
            </a:lstStyle>
            <a:p>
              <a:pPr algn="ctr" rtl="1"/>
              <a:r>
                <a:rPr lang="ar-SA" sz="2800" b="1" dirty="0">
                  <a:latin typeface="JF Flat" panose="02000500000000000000" pitchFamily="2" charset="-78"/>
                </a:rPr>
                <a:t>تحديد الأهداف</a:t>
              </a:r>
            </a:p>
          </p:txBody>
        </p:sp>
        <p:sp>
          <p:nvSpPr>
            <p:cNvPr id="925" name="Shape 925"/>
            <p:cNvSpPr/>
            <p:nvPr/>
          </p:nvSpPr>
          <p:spPr>
            <a:xfrm>
              <a:off x="2669533" y="4539182"/>
              <a:ext cx="3708214" cy="5539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fontScale="92500" lnSpcReduction="20000"/>
            </a:bodyPr>
            <a:lstStyle>
              <a:lvl1pPr algn="r" defTabSz="668655">
                <a:lnSpc>
                  <a:spcPct val="80000"/>
                </a:lnSpc>
                <a:defRPr sz="3240"/>
              </a:lvl1pPr>
            </a:lstStyle>
            <a:p>
              <a:pPr algn="ctr" rtl="1"/>
              <a:r>
                <a:rPr lang="ar-SA" sz="2800" b="1" dirty="0">
                  <a:latin typeface="JF Flat" panose="02000500000000000000" pitchFamily="2" charset="-78"/>
                </a:rPr>
                <a:t>الاستدلال</a:t>
              </a:r>
            </a:p>
          </p:txBody>
        </p:sp>
        <p:sp>
          <p:nvSpPr>
            <p:cNvPr id="926" name="Shape 926"/>
            <p:cNvSpPr/>
            <p:nvPr/>
          </p:nvSpPr>
          <p:spPr>
            <a:xfrm>
              <a:off x="9549634" y="6823733"/>
              <a:ext cx="5344083" cy="5349195"/>
            </a:xfrm>
            <a:prstGeom prst="roundRect">
              <a:avLst>
                <a:gd name="adj" fmla="val 50000"/>
              </a:avLst>
            </a:prstGeom>
            <a:solidFill>
              <a:srgbClr val="DC4133"/>
            </a:solidFill>
            <a:ln w="12700">
              <a:miter lim="400000"/>
            </a:ln>
          </p:spPr>
          <p:txBody>
            <a:bodyPr lIns="19050" tIns="19050" rIns="19050" bIns="19050" anchor="ctr"/>
            <a:lstStyle/>
            <a:p>
              <a:pPr algn="ctr" rtl="1">
                <a:defRPr sz="3200" cap="none">
                  <a:solidFill>
                    <a:srgbClr val="FFFFFF"/>
                  </a:solidFill>
                  <a:latin typeface="+mn-lt"/>
                  <a:ea typeface="+mn-ea"/>
                  <a:cs typeface="+mn-cs"/>
                  <a:sym typeface="Helvetica Light"/>
                </a:defRPr>
              </a:pPr>
              <a:endParaRPr sz="1600">
                <a:latin typeface="JF Flat" panose="02000500000000000000" pitchFamily="2" charset="-78"/>
                <a:cs typeface="JF Flat" panose="02000500000000000000" pitchFamily="2" charset="-78"/>
              </a:endParaRPr>
            </a:p>
          </p:txBody>
        </p:sp>
        <p:sp>
          <p:nvSpPr>
            <p:cNvPr id="927" name="Shape 927"/>
            <p:cNvSpPr/>
            <p:nvPr/>
          </p:nvSpPr>
          <p:spPr>
            <a:xfrm>
              <a:off x="7522781" y="5388160"/>
              <a:ext cx="4783291" cy="46689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9437" y="0"/>
                    <a:pt x="21078" y="0"/>
                  </a:cubicBezTo>
                  <a:cubicBezTo>
                    <a:pt x="21252" y="0"/>
                    <a:pt x="21426" y="2"/>
                    <a:pt x="21600" y="7"/>
                  </a:cubicBezTo>
                  <a:lnTo>
                    <a:pt x="21578" y="912"/>
                  </a:lnTo>
                  <a:lnTo>
                    <a:pt x="21578" y="912"/>
                  </a:lnTo>
                  <a:cubicBezTo>
                    <a:pt x="10429" y="629"/>
                    <a:pt x="1167" y="9662"/>
                    <a:pt x="891" y="21088"/>
                  </a:cubicBezTo>
                  <a:cubicBezTo>
                    <a:pt x="887" y="21258"/>
                    <a:pt x="884" y="21429"/>
                    <a:pt x="884" y="21600"/>
                  </a:cubicBezTo>
                  <a:close/>
                </a:path>
              </a:pathLst>
            </a:custGeom>
            <a:solidFill>
              <a:srgbClr val="F49C03"/>
            </a:solidFill>
            <a:ln w="12700">
              <a:miter lim="400000"/>
            </a:ln>
          </p:spPr>
          <p:txBody>
            <a:bodyPr lIns="22860" rIns="22860"/>
            <a:lstStyle/>
            <a:p>
              <a:pPr algn="ctr" rtl="1">
                <a:defRPr sz="3200" cap="none">
                  <a:solidFill>
                    <a:srgbClr val="FFFFFF"/>
                  </a:solidFill>
                  <a:latin typeface="+mn-lt"/>
                  <a:ea typeface="+mn-ea"/>
                  <a:cs typeface="+mn-cs"/>
                  <a:sym typeface="Helvetica Light"/>
                </a:defRPr>
              </a:pPr>
              <a:endParaRPr sz="1600">
                <a:latin typeface="JF Flat" panose="02000500000000000000" pitchFamily="2" charset="-78"/>
                <a:cs typeface="JF Flat" panose="02000500000000000000" pitchFamily="2" charset="-78"/>
              </a:endParaRPr>
            </a:p>
          </p:txBody>
        </p:sp>
        <p:sp>
          <p:nvSpPr>
            <p:cNvPr id="928" name="Shape 928"/>
            <p:cNvSpPr/>
            <p:nvPr/>
          </p:nvSpPr>
          <p:spPr>
            <a:xfrm>
              <a:off x="12108773" y="5388147"/>
              <a:ext cx="4749449" cy="4668947"/>
            </a:xfrm>
            <a:custGeom>
              <a:avLst/>
              <a:gdLst/>
              <a:ahLst/>
              <a:cxnLst>
                <a:cxn ang="0">
                  <a:pos x="wd2" y="hd2"/>
                </a:cxn>
                <a:cxn ang="5400000">
                  <a:pos x="wd2" y="hd2"/>
                </a:cxn>
                <a:cxn ang="10800000">
                  <a:pos x="wd2" y="hd2"/>
                </a:cxn>
                <a:cxn ang="16200000">
                  <a:pos x="wd2" y="hd2"/>
                </a:cxn>
              </a:cxnLst>
              <a:rect l="0" t="0" r="r" b="b"/>
              <a:pathLst>
                <a:path w="21600" h="21396" extrusionOk="0">
                  <a:moveTo>
                    <a:pt x="0" y="3"/>
                  </a:moveTo>
                  <a:lnTo>
                    <a:pt x="0" y="3"/>
                  </a:lnTo>
                  <a:cubicBezTo>
                    <a:pt x="11722" y="-204"/>
                    <a:pt x="21391" y="9206"/>
                    <a:pt x="21597" y="21021"/>
                  </a:cubicBezTo>
                  <a:cubicBezTo>
                    <a:pt x="21599" y="21146"/>
                    <a:pt x="21600" y="21271"/>
                    <a:pt x="21600" y="21396"/>
                  </a:cubicBezTo>
                  <a:lnTo>
                    <a:pt x="20679" y="21333"/>
                  </a:lnTo>
                  <a:cubicBezTo>
                    <a:pt x="20679" y="10028"/>
                    <a:pt x="11587" y="865"/>
                    <a:pt x="372" y="865"/>
                  </a:cubicBezTo>
                  <a:cubicBezTo>
                    <a:pt x="253" y="865"/>
                    <a:pt x="135" y="866"/>
                    <a:pt x="16" y="868"/>
                  </a:cubicBezTo>
                  <a:close/>
                </a:path>
              </a:pathLst>
            </a:custGeom>
            <a:solidFill>
              <a:srgbClr val="10B899"/>
            </a:solidFill>
            <a:ln w="12700">
              <a:miter lim="400000"/>
            </a:ln>
          </p:spPr>
          <p:txBody>
            <a:bodyPr lIns="22860" rIns="22860"/>
            <a:lstStyle/>
            <a:p>
              <a:pPr algn="ctr" rtl="1">
                <a:defRPr sz="3200" cap="none">
                  <a:solidFill>
                    <a:srgbClr val="FFFFFF"/>
                  </a:solidFill>
                  <a:latin typeface="+mn-lt"/>
                  <a:ea typeface="+mn-ea"/>
                  <a:cs typeface="+mn-cs"/>
                  <a:sym typeface="Helvetica Light"/>
                </a:defRPr>
              </a:pPr>
              <a:endParaRPr sz="1600">
                <a:latin typeface="JF Flat" panose="02000500000000000000" pitchFamily="2" charset="-78"/>
                <a:cs typeface="JF Flat" panose="02000500000000000000" pitchFamily="2" charset="-78"/>
              </a:endParaRPr>
            </a:p>
          </p:txBody>
        </p:sp>
        <p:sp>
          <p:nvSpPr>
            <p:cNvPr id="929" name="Shape 929"/>
            <p:cNvSpPr/>
            <p:nvPr/>
          </p:nvSpPr>
          <p:spPr>
            <a:xfrm>
              <a:off x="11499959" y="4909911"/>
              <a:ext cx="1381082" cy="1381444"/>
            </a:xfrm>
            <a:prstGeom prst="ellipse">
              <a:avLst/>
            </a:prstGeom>
            <a:solidFill>
              <a:srgbClr val="DC4133"/>
            </a:solidFill>
            <a:ln w="12700">
              <a:miter lim="400000"/>
            </a:ln>
          </p:spPr>
          <p:txBody>
            <a:bodyPr lIns="22860" rIns="22860" anchor="ctr"/>
            <a:lstStyle/>
            <a:p>
              <a:pPr algn="ctr" rtl="1">
                <a:defRPr sz="3200" cap="none">
                  <a:solidFill>
                    <a:srgbClr val="FFFFFF"/>
                  </a:solidFill>
                  <a:latin typeface="+mn-lt"/>
                  <a:ea typeface="+mn-ea"/>
                  <a:cs typeface="+mn-cs"/>
                  <a:sym typeface="Helvetica Light"/>
                </a:defRPr>
              </a:pPr>
              <a:endParaRPr sz="1600">
                <a:latin typeface="JF Flat" panose="02000500000000000000" pitchFamily="2" charset="-78"/>
                <a:cs typeface="JF Flat" panose="02000500000000000000" pitchFamily="2" charset="-78"/>
              </a:endParaRPr>
            </a:p>
          </p:txBody>
        </p:sp>
        <p:sp>
          <p:nvSpPr>
            <p:cNvPr id="930" name="Shape 930"/>
            <p:cNvSpPr/>
            <p:nvPr/>
          </p:nvSpPr>
          <p:spPr>
            <a:xfrm>
              <a:off x="14867642" y="6238109"/>
              <a:ext cx="1381083" cy="1381444"/>
            </a:xfrm>
            <a:prstGeom prst="ellipse">
              <a:avLst/>
            </a:prstGeom>
            <a:solidFill>
              <a:srgbClr val="F49C03"/>
            </a:solidFill>
            <a:ln w="12700">
              <a:miter lim="400000"/>
            </a:ln>
          </p:spPr>
          <p:txBody>
            <a:bodyPr lIns="22860" rIns="22860" anchor="ctr"/>
            <a:lstStyle/>
            <a:p>
              <a:pPr algn="ctr" rtl="1">
                <a:defRPr sz="3200" cap="none">
                  <a:solidFill>
                    <a:srgbClr val="FFFFFF"/>
                  </a:solidFill>
                  <a:latin typeface="+mn-lt"/>
                  <a:ea typeface="+mn-ea"/>
                  <a:cs typeface="+mn-cs"/>
                  <a:sym typeface="Helvetica Light"/>
                </a:defRPr>
              </a:pPr>
              <a:endParaRPr sz="1600" dirty="0">
                <a:latin typeface="JF Flat" panose="02000500000000000000" pitchFamily="2" charset="-78"/>
                <a:cs typeface="JF Flat" panose="02000500000000000000" pitchFamily="2" charset="-78"/>
              </a:endParaRPr>
            </a:p>
          </p:txBody>
        </p:sp>
        <p:sp>
          <p:nvSpPr>
            <p:cNvPr id="931" name="Shape 931"/>
            <p:cNvSpPr/>
            <p:nvPr/>
          </p:nvSpPr>
          <p:spPr>
            <a:xfrm>
              <a:off x="16196226" y="9486530"/>
              <a:ext cx="1381083" cy="1381444"/>
            </a:xfrm>
            <a:prstGeom prst="ellipse">
              <a:avLst/>
            </a:prstGeom>
            <a:solidFill>
              <a:srgbClr val="516681"/>
            </a:solidFill>
            <a:ln w="12700">
              <a:miter lim="400000"/>
            </a:ln>
          </p:spPr>
          <p:txBody>
            <a:bodyPr lIns="22860" rIns="22860" anchor="ctr"/>
            <a:lstStyle/>
            <a:p>
              <a:pPr algn="ctr" rtl="1">
                <a:defRPr sz="3200" cap="none">
                  <a:solidFill>
                    <a:srgbClr val="FFFFFF"/>
                  </a:solidFill>
                  <a:latin typeface="+mn-lt"/>
                  <a:ea typeface="+mn-ea"/>
                  <a:cs typeface="+mn-cs"/>
                  <a:sym typeface="Helvetica Light"/>
                </a:defRPr>
              </a:pPr>
              <a:endParaRPr sz="1600">
                <a:latin typeface="JF Flat" panose="02000500000000000000" pitchFamily="2" charset="-78"/>
                <a:cs typeface="JF Flat" panose="02000500000000000000" pitchFamily="2" charset="-78"/>
              </a:endParaRPr>
            </a:p>
          </p:txBody>
        </p:sp>
        <p:sp>
          <p:nvSpPr>
            <p:cNvPr id="932" name="Shape 932"/>
            <p:cNvSpPr/>
            <p:nvPr/>
          </p:nvSpPr>
          <p:spPr>
            <a:xfrm>
              <a:off x="6895795" y="9486530"/>
              <a:ext cx="1381082" cy="1381444"/>
            </a:xfrm>
            <a:prstGeom prst="ellipse">
              <a:avLst/>
            </a:prstGeom>
            <a:solidFill>
              <a:srgbClr val="10B899"/>
            </a:solidFill>
            <a:ln w="12700">
              <a:miter lim="400000"/>
            </a:ln>
          </p:spPr>
          <p:txBody>
            <a:bodyPr lIns="22860" rIns="22860" anchor="ctr"/>
            <a:lstStyle/>
            <a:p>
              <a:pPr algn="ctr" rtl="1">
                <a:defRPr sz="3200" cap="none">
                  <a:solidFill>
                    <a:srgbClr val="FFFFFF"/>
                  </a:solidFill>
                  <a:latin typeface="+mn-lt"/>
                  <a:ea typeface="+mn-ea"/>
                  <a:cs typeface="+mn-cs"/>
                  <a:sym typeface="Helvetica Light"/>
                </a:defRPr>
              </a:pPr>
              <a:endParaRPr sz="1600" dirty="0">
                <a:latin typeface="JF Flat" panose="02000500000000000000" pitchFamily="2" charset="-78"/>
                <a:cs typeface="JF Flat" panose="02000500000000000000" pitchFamily="2" charset="-78"/>
              </a:endParaRPr>
            </a:p>
          </p:txBody>
        </p:sp>
        <p:sp>
          <p:nvSpPr>
            <p:cNvPr id="933" name="Shape 933"/>
            <p:cNvSpPr/>
            <p:nvPr/>
          </p:nvSpPr>
          <p:spPr>
            <a:xfrm>
              <a:off x="8069396" y="6284269"/>
              <a:ext cx="1381082" cy="1381444"/>
            </a:xfrm>
            <a:prstGeom prst="ellipse">
              <a:avLst/>
            </a:prstGeom>
            <a:solidFill>
              <a:srgbClr val="8BAA4F"/>
            </a:solidFill>
            <a:ln w="12700">
              <a:miter lim="400000"/>
            </a:ln>
          </p:spPr>
          <p:txBody>
            <a:bodyPr lIns="22860" rIns="22860" anchor="ctr"/>
            <a:lstStyle/>
            <a:p>
              <a:pPr algn="ctr" rtl="1">
                <a:defRPr sz="3200" cap="none">
                  <a:solidFill>
                    <a:srgbClr val="FFFFFF"/>
                  </a:solidFill>
                  <a:latin typeface="+mn-lt"/>
                  <a:ea typeface="+mn-ea"/>
                  <a:cs typeface="+mn-cs"/>
                  <a:sym typeface="Helvetica Light"/>
                </a:defRPr>
              </a:pPr>
              <a:endParaRPr sz="1600" dirty="0">
                <a:latin typeface="JF Flat" panose="02000500000000000000" pitchFamily="2" charset="-78"/>
                <a:cs typeface="JF Flat" panose="02000500000000000000" pitchFamily="2" charset="-78"/>
              </a:endParaRPr>
            </a:p>
          </p:txBody>
        </p:sp>
        <p:sp>
          <p:nvSpPr>
            <p:cNvPr id="2" name="مستطيل 1">
              <a:extLst>
                <a:ext uri="{FF2B5EF4-FFF2-40B4-BE49-F238E27FC236}">
                  <a16:creationId xmlns:a16="http://schemas.microsoft.com/office/drawing/2014/main" id="{51C85006-BAEA-45A3-9DCF-C1EF7C9ACB1A}"/>
                </a:ext>
              </a:extLst>
            </p:cNvPr>
            <p:cNvSpPr/>
            <p:nvPr/>
          </p:nvSpPr>
          <p:spPr>
            <a:xfrm>
              <a:off x="9361675" y="2400556"/>
              <a:ext cx="5657646" cy="553998"/>
            </a:xfrm>
            <a:prstGeom prst="rect">
              <a:avLst/>
            </a:prstGeom>
          </p:spPr>
          <p:txBody>
            <a:bodyPr wrap="square">
              <a:spAutoFit/>
            </a:bodyPr>
            <a:lstStyle/>
            <a:p>
              <a:pPr algn="ctr" rtl="1"/>
              <a:endParaRPr lang="ar-EG" sz="1200" dirty="0">
                <a:solidFill>
                  <a:schemeClr val="bg2">
                    <a:lumMod val="50000"/>
                  </a:schemeClr>
                </a:solidFill>
                <a:latin typeface="JF Flat" panose="02000500000000000000" pitchFamily="2" charset="-78"/>
              </a:endParaRPr>
            </a:p>
          </p:txBody>
        </p:sp>
        <p:sp>
          <p:nvSpPr>
            <p:cNvPr id="37" name="مستطيل 36">
              <a:extLst>
                <a:ext uri="{FF2B5EF4-FFF2-40B4-BE49-F238E27FC236}">
                  <a16:creationId xmlns:a16="http://schemas.microsoft.com/office/drawing/2014/main" id="{D4723BD3-8A0C-46B0-8EA8-F5602DF11C79}"/>
                </a:ext>
              </a:extLst>
            </p:cNvPr>
            <p:cNvSpPr/>
            <p:nvPr/>
          </p:nvSpPr>
          <p:spPr>
            <a:xfrm>
              <a:off x="17613266" y="9428902"/>
              <a:ext cx="5344084" cy="3139320"/>
            </a:xfrm>
            <a:prstGeom prst="rect">
              <a:avLst/>
            </a:prstGeom>
          </p:spPr>
          <p:txBody>
            <a:bodyPr wrap="square">
              <a:spAutoFit/>
            </a:bodyPr>
            <a:lstStyle/>
            <a:p>
              <a:pPr algn="just" rtl="1"/>
              <a:r>
                <a:rPr lang="ar-EG" sz="1600" b="1" dirty="0">
                  <a:solidFill>
                    <a:schemeClr val="bg2">
                      <a:lumMod val="50000"/>
                    </a:schemeClr>
                  </a:solidFill>
                  <a:latin typeface="JF Flat" panose="02000500000000000000" pitchFamily="2" charset="-78"/>
                </a:rPr>
                <a:t>وهي تحديد مكان الخلل وتحديد العوامل التي تؤثر على الخلل، لأن توافر المعلومات عن الحالة والأفراد والعوامل المؤثرة يمكن أن تشكل صورة واضحة للمشكلة مما يساعد على دراسة المشكلة والحلول الم</a:t>
              </a:r>
              <a:r>
                <a:rPr lang="ar-SA" sz="1600" b="1" dirty="0">
                  <a:solidFill>
                    <a:schemeClr val="bg2">
                      <a:lumMod val="50000"/>
                    </a:schemeClr>
                  </a:solidFill>
                  <a:latin typeface="JF Flat" panose="02000500000000000000" pitchFamily="2" charset="-78"/>
                </a:rPr>
                <a:t>مكنة.</a:t>
              </a:r>
              <a:endParaRPr lang="ar-SA" sz="1200" dirty="0">
                <a:solidFill>
                  <a:schemeClr val="bg2">
                    <a:lumMod val="50000"/>
                  </a:schemeClr>
                </a:solidFill>
                <a:latin typeface="JF Flat" panose="02000500000000000000" pitchFamily="2" charset="-78"/>
                <a:cs typeface="JF Flat" panose="02000500000000000000" pitchFamily="2" charset="-78"/>
              </a:endParaRPr>
            </a:p>
          </p:txBody>
        </p:sp>
        <p:sp>
          <p:nvSpPr>
            <p:cNvPr id="38" name="مستطيل 37">
              <a:extLst>
                <a:ext uri="{FF2B5EF4-FFF2-40B4-BE49-F238E27FC236}">
                  <a16:creationId xmlns:a16="http://schemas.microsoft.com/office/drawing/2014/main" id="{898B86A3-E5BF-4014-8CD6-B09CF567AD29}"/>
                </a:ext>
              </a:extLst>
            </p:cNvPr>
            <p:cNvSpPr/>
            <p:nvPr/>
          </p:nvSpPr>
          <p:spPr>
            <a:xfrm>
              <a:off x="2265437" y="5482546"/>
              <a:ext cx="4737402" cy="553998"/>
            </a:xfrm>
            <a:prstGeom prst="rect">
              <a:avLst/>
            </a:prstGeom>
          </p:spPr>
          <p:txBody>
            <a:bodyPr wrap="square">
              <a:spAutoFit/>
            </a:bodyPr>
            <a:lstStyle/>
            <a:p>
              <a:pPr algn="ctr" rtl="1"/>
              <a:endParaRPr lang="ar-EG" sz="1200" dirty="0">
                <a:solidFill>
                  <a:schemeClr val="bg2">
                    <a:lumMod val="50000"/>
                  </a:schemeClr>
                </a:solidFill>
                <a:latin typeface="JF Flat" panose="02000500000000000000" pitchFamily="2" charset="-78"/>
              </a:endParaRPr>
            </a:p>
          </p:txBody>
        </p:sp>
        <p:sp>
          <p:nvSpPr>
            <p:cNvPr id="39" name="مستطيل 38">
              <a:extLst>
                <a:ext uri="{FF2B5EF4-FFF2-40B4-BE49-F238E27FC236}">
                  <a16:creationId xmlns:a16="http://schemas.microsoft.com/office/drawing/2014/main" id="{661EC8B3-7753-42FC-A971-F3DE5E5530AE}"/>
                </a:ext>
              </a:extLst>
            </p:cNvPr>
            <p:cNvSpPr/>
            <p:nvPr/>
          </p:nvSpPr>
          <p:spPr>
            <a:xfrm>
              <a:off x="2293627" y="9761752"/>
              <a:ext cx="4298110" cy="553998"/>
            </a:xfrm>
            <a:prstGeom prst="rect">
              <a:avLst/>
            </a:prstGeom>
          </p:spPr>
          <p:txBody>
            <a:bodyPr wrap="square">
              <a:spAutoFit/>
            </a:bodyPr>
            <a:lstStyle/>
            <a:p>
              <a:pPr algn="ctr" rtl="1"/>
              <a:endParaRPr lang="ar-EG" sz="1200" dirty="0">
                <a:solidFill>
                  <a:schemeClr val="bg2">
                    <a:lumMod val="50000"/>
                  </a:schemeClr>
                </a:solidFill>
                <a:latin typeface="JF Flat" panose="02000500000000000000" pitchFamily="2" charset="-78"/>
              </a:endParaRPr>
            </a:p>
          </p:txBody>
        </p:sp>
      </p:grpSp>
      <p:sp>
        <p:nvSpPr>
          <p:cNvPr id="40" name="Shape 852">
            <a:extLst>
              <a:ext uri="{FF2B5EF4-FFF2-40B4-BE49-F238E27FC236}">
                <a16:creationId xmlns:a16="http://schemas.microsoft.com/office/drawing/2014/main" id="{A41DA4F3-1C5C-40BE-A483-9609B9289748}"/>
              </a:ext>
            </a:extLst>
          </p:cNvPr>
          <p:cNvSpPr/>
          <p:nvPr/>
        </p:nvSpPr>
        <p:spPr>
          <a:xfrm>
            <a:off x="11040096" y="6256030"/>
            <a:ext cx="136256" cy="235962"/>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ctr">
              <a:defRPr sz="2400" b="1" cap="none">
                <a:solidFill>
                  <a:srgbClr val="FFFFFF"/>
                </a:solidFill>
              </a:defRPr>
            </a:lvl1pPr>
          </a:lstStyle>
          <a:p>
            <a:pPr rtl="1"/>
            <a:r>
              <a:rPr sz="1200">
                <a:latin typeface="JF Flat" panose="02000500000000000000" pitchFamily="2" charset="-78"/>
                <a:cs typeface="JF Flat" panose="02000500000000000000" pitchFamily="2" charset="-78"/>
              </a:rPr>
              <a:t>2</a:t>
            </a:r>
          </a:p>
        </p:txBody>
      </p:sp>
      <p:sp>
        <p:nvSpPr>
          <p:cNvPr id="4" name="مربع نص 3">
            <a:extLst>
              <a:ext uri="{FF2B5EF4-FFF2-40B4-BE49-F238E27FC236}">
                <a16:creationId xmlns:a16="http://schemas.microsoft.com/office/drawing/2014/main" id="{F94AA06A-3171-4035-A942-2E9A18B3BE71}"/>
              </a:ext>
            </a:extLst>
          </p:cNvPr>
          <p:cNvSpPr txBox="1"/>
          <p:nvPr/>
        </p:nvSpPr>
        <p:spPr>
          <a:xfrm>
            <a:off x="4958904" y="4277160"/>
            <a:ext cx="2272691" cy="1384995"/>
          </a:xfrm>
          <a:prstGeom prst="rect">
            <a:avLst/>
          </a:prstGeom>
          <a:noFill/>
        </p:spPr>
        <p:txBody>
          <a:bodyPr wrap="square" rtlCol="1">
            <a:spAutoFit/>
          </a:bodyPr>
          <a:lstStyle/>
          <a:p>
            <a:pPr algn="ctr"/>
            <a:r>
              <a:rPr lang="ar-SA" sz="2800" b="1" dirty="0">
                <a:solidFill>
                  <a:schemeClr val="bg1"/>
                </a:solidFill>
                <a:cs typeface="PT Bold Heading" panose="02010400000000000000" pitchFamily="2" charset="-78"/>
              </a:rPr>
              <a:t>محددات وضوابط التفكير الناقد </a:t>
            </a:r>
          </a:p>
        </p:txBody>
      </p:sp>
      <p:sp>
        <p:nvSpPr>
          <p:cNvPr id="5" name="مربع نص 4">
            <a:extLst>
              <a:ext uri="{FF2B5EF4-FFF2-40B4-BE49-F238E27FC236}">
                <a16:creationId xmlns:a16="http://schemas.microsoft.com/office/drawing/2014/main" id="{72E913A9-0377-4B42-8F4B-C81E7FF3795C}"/>
              </a:ext>
            </a:extLst>
          </p:cNvPr>
          <p:cNvSpPr txBox="1"/>
          <p:nvPr/>
        </p:nvSpPr>
        <p:spPr>
          <a:xfrm flipH="1">
            <a:off x="8149395" y="4788065"/>
            <a:ext cx="576888" cy="769441"/>
          </a:xfrm>
          <a:prstGeom prst="rect">
            <a:avLst/>
          </a:prstGeom>
          <a:noFill/>
        </p:spPr>
        <p:txBody>
          <a:bodyPr wrap="square" rtlCol="1">
            <a:spAutoFit/>
          </a:bodyPr>
          <a:lstStyle/>
          <a:p>
            <a:r>
              <a:rPr lang="ar-SA" sz="4400" b="1" dirty="0">
                <a:solidFill>
                  <a:schemeClr val="bg1"/>
                </a:solidFill>
              </a:rPr>
              <a:t>1</a:t>
            </a:r>
          </a:p>
        </p:txBody>
      </p:sp>
      <p:sp>
        <p:nvSpPr>
          <p:cNvPr id="45" name="مربع نص 44">
            <a:extLst>
              <a:ext uri="{FF2B5EF4-FFF2-40B4-BE49-F238E27FC236}">
                <a16:creationId xmlns:a16="http://schemas.microsoft.com/office/drawing/2014/main" id="{8D504792-2F6B-444F-9EFA-7CAB00EA8295}"/>
              </a:ext>
            </a:extLst>
          </p:cNvPr>
          <p:cNvSpPr txBox="1"/>
          <p:nvPr/>
        </p:nvSpPr>
        <p:spPr>
          <a:xfrm flipH="1">
            <a:off x="7764847" y="3148217"/>
            <a:ext cx="269071" cy="769441"/>
          </a:xfrm>
          <a:prstGeom prst="rect">
            <a:avLst/>
          </a:prstGeom>
          <a:noFill/>
        </p:spPr>
        <p:txBody>
          <a:bodyPr wrap="square" rtlCol="1">
            <a:spAutoFit/>
          </a:bodyPr>
          <a:lstStyle/>
          <a:p>
            <a:r>
              <a:rPr lang="ar-SA" sz="4400" b="1" dirty="0">
                <a:solidFill>
                  <a:schemeClr val="bg1"/>
                </a:solidFill>
              </a:rPr>
              <a:t>2</a:t>
            </a:r>
          </a:p>
        </p:txBody>
      </p:sp>
      <p:sp>
        <p:nvSpPr>
          <p:cNvPr id="46" name="مربع نص 45">
            <a:extLst>
              <a:ext uri="{FF2B5EF4-FFF2-40B4-BE49-F238E27FC236}">
                <a16:creationId xmlns:a16="http://schemas.microsoft.com/office/drawing/2014/main" id="{6AE315CF-C657-4C52-9380-FC14D7E53CE6}"/>
              </a:ext>
            </a:extLst>
          </p:cNvPr>
          <p:cNvSpPr txBox="1"/>
          <p:nvPr/>
        </p:nvSpPr>
        <p:spPr>
          <a:xfrm flipH="1">
            <a:off x="5727034" y="2394603"/>
            <a:ext cx="576888" cy="769441"/>
          </a:xfrm>
          <a:prstGeom prst="rect">
            <a:avLst/>
          </a:prstGeom>
          <a:noFill/>
        </p:spPr>
        <p:txBody>
          <a:bodyPr wrap="square" rtlCol="1">
            <a:spAutoFit/>
          </a:bodyPr>
          <a:lstStyle/>
          <a:p>
            <a:r>
              <a:rPr lang="ar-SA" sz="4400" b="1" dirty="0">
                <a:solidFill>
                  <a:schemeClr val="bg1"/>
                </a:solidFill>
              </a:rPr>
              <a:t>3</a:t>
            </a:r>
          </a:p>
        </p:txBody>
      </p:sp>
      <p:sp>
        <p:nvSpPr>
          <p:cNvPr id="47" name="مربع نص 46">
            <a:extLst>
              <a:ext uri="{FF2B5EF4-FFF2-40B4-BE49-F238E27FC236}">
                <a16:creationId xmlns:a16="http://schemas.microsoft.com/office/drawing/2014/main" id="{B7E920C8-6594-41BA-B9DF-088BAC2F2D0D}"/>
              </a:ext>
            </a:extLst>
          </p:cNvPr>
          <p:cNvSpPr txBox="1"/>
          <p:nvPr/>
        </p:nvSpPr>
        <p:spPr>
          <a:xfrm flipH="1">
            <a:off x="3995790" y="3124358"/>
            <a:ext cx="576888" cy="769441"/>
          </a:xfrm>
          <a:prstGeom prst="rect">
            <a:avLst/>
          </a:prstGeom>
          <a:noFill/>
        </p:spPr>
        <p:txBody>
          <a:bodyPr wrap="square" rtlCol="1">
            <a:spAutoFit/>
          </a:bodyPr>
          <a:lstStyle/>
          <a:p>
            <a:r>
              <a:rPr lang="ar-SA" sz="4400" b="1" dirty="0">
                <a:solidFill>
                  <a:schemeClr val="bg1"/>
                </a:solidFill>
              </a:rPr>
              <a:t>4</a:t>
            </a:r>
          </a:p>
        </p:txBody>
      </p:sp>
      <p:sp>
        <p:nvSpPr>
          <p:cNvPr id="48" name="مربع نص 47">
            <a:extLst>
              <a:ext uri="{FF2B5EF4-FFF2-40B4-BE49-F238E27FC236}">
                <a16:creationId xmlns:a16="http://schemas.microsoft.com/office/drawing/2014/main" id="{02402533-CE5D-47AD-ABFE-D025A9DC49ED}"/>
              </a:ext>
            </a:extLst>
          </p:cNvPr>
          <p:cNvSpPr txBox="1"/>
          <p:nvPr/>
        </p:nvSpPr>
        <p:spPr>
          <a:xfrm flipH="1">
            <a:off x="3415165" y="4718088"/>
            <a:ext cx="576888" cy="769441"/>
          </a:xfrm>
          <a:prstGeom prst="rect">
            <a:avLst/>
          </a:prstGeom>
          <a:noFill/>
        </p:spPr>
        <p:txBody>
          <a:bodyPr wrap="square" rtlCol="1">
            <a:spAutoFit/>
          </a:bodyPr>
          <a:lstStyle/>
          <a:p>
            <a:r>
              <a:rPr lang="ar-SA" sz="4400" b="1" dirty="0">
                <a:solidFill>
                  <a:schemeClr val="bg1"/>
                </a:solidFill>
              </a:rPr>
              <a:t>5</a:t>
            </a:r>
          </a:p>
        </p:txBody>
      </p:sp>
      <p:sp>
        <p:nvSpPr>
          <p:cNvPr id="49" name="مربع نص 48">
            <a:extLst>
              <a:ext uri="{FF2B5EF4-FFF2-40B4-BE49-F238E27FC236}">
                <a16:creationId xmlns:a16="http://schemas.microsoft.com/office/drawing/2014/main" id="{23229D3B-42E3-4678-BAA8-ECB0CC0FEE11}"/>
              </a:ext>
            </a:extLst>
          </p:cNvPr>
          <p:cNvSpPr txBox="1"/>
          <p:nvPr/>
        </p:nvSpPr>
        <p:spPr>
          <a:xfrm>
            <a:off x="8156302" y="2932772"/>
            <a:ext cx="3280806" cy="1200329"/>
          </a:xfrm>
          <a:prstGeom prst="rect">
            <a:avLst/>
          </a:prstGeom>
          <a:noFill/>
        </p:spPr>
        <p:txBody>
          <a:bodyPr wrap="square">
            <a:spAutoFit/>
          </a:bodyPr>
          <a:lstStyle/>
          <a:p>
            <a:pPr algn="just"/>
            <a:r>
              <a:rPr lang="ar-SA" b="1" i="0" dirty="0">
                <a:solidFill>
                  <a:srgbClr val="000000"/>
                </a:solidFill>
                <a:effectLst/>
                <a:latin typeface="helvetica neue"/>
              </a:rPr>
              <a:t>يشير إلى البحث المستقل، والذي يتضمن إيجاد حجج مقنعة من مصادر موثوقة للتحقق من صحة السبب المقترح المرتبط بالمشكلة.</a:t>
            </a:r>
          </a:p>
        </p:txBody>
      </p:sp>
      <p:sp>
        <p:nvSpPr>
          <p:cNvPr id="57" name="مربع نص 56">
            <a:extLst>
              <a:ext uri="{FF2B5EF4-FFF2-40B4-BE49-F238E27FC236}">
                <a16:creationId xmlns:a16="http://schemas.microsoft.com/office/drawing/2014/main" id="{B0BB2AA4-714E-440C-AE98-9239E9C64027}"/>
              </a:ext>
            </a:extLst>
          </p:cNvPr>
          <p:cNvSpPr txBox="1"/>
          <p:nvPr/>
        </p:nvSpPr>
        <p:spPr>
          <a:xfrm>
            <a:off x="3959387" y="1033092"/>
            <a:ext cx="4218039" cy="1200329"/>
          </a:xfrm>
          <a:prstGeom prst="rect">
            <a:avLst/>
          </a:prstGeom>
          <a:noFill/>
        </p:spPr>
        <p:txBody>
          <a:bodyPr wrap="square">
            <a:spAutoFit/>
          </a:bodyPr>
          <a:lstStyle/>
          <a:p>
            <a:pPr algn="just"/>
            <a:r>
              <a:rPr lang="ar-SA" b="1" i="0" dirty="0">
                <a:solidFill>
                  <a:srgbClr val="000000"/>
                </a:solidFill>
                <a:effectLst/>
                <a:latin typeface="helvetica neue"/>
              </a:rPr>
              <a:t>هذه المهارة من أصعب المهارات التي يجب إتقانها، لأن المفكرين يعملون بجد للحكم على الأشياء بشكل موضوعي وعادل، ويمكنهم التغلب على التحيز من خلال مواجهة الأفكار والمعتقدات الخاصة واختبارها</a:t>
            </a:r>
            <a:endParaRPr lang="ar-SA" b="1" dirty="0"/>
          </a:p>
        </p:txBody>
      </p:sp>
      <p:sp>
        <p:nvSpPr>
          <p:cNvPr id="59" name="مربع نص 58">
            <a:extLst>
              <a:ext uri="{FF2B5EF4-FFF2-40B4-BE49-F238E27FC236}">
                <a16:creationId xmlns:a16="http://schemas.microsoft.com/office/drawing/2014/main" id="{17ECD0A9-C52B-4AA0-9BC3-29947A6D373A}"/>
              </a:ext>
            </a:extLst>
          </p:cNvPr>
          <p:cNvSpPr txBox="1"/>
          <p:nvPr/>
        </p:nvSpPr>
        <p:spPr>
          <a:xfrm>
            <a:off x="474530" y="2586105"/>
            <a:ext cx="3084131" cy="1477328"/>
          </a:xfrm>
          <a:prstGeom prst="rect">
            <a:avLst/>
          </a:prstGeom>
          <a:noFill/>
        </p:spPr>
        <p:txBody>
          <a:bodyPr wrap="square">
            <a:spAutoFit/>
          </a:bodyPr>
          <a:lstStyle/>
          <a:p>
            <a:pPr algn="just"/>
            <a:r>
              <a:rPr lang="ar-SA" b="1" i="0" dirty="0">
                <a:solidFill>
                  <a:srgbClr val="000000"/>
                </a:solidFill>
                <a:effectLst/>
                <a:latin typeface="helvetica neue"/>
              </a:rPr>
              <a:t>يجب أن يتمتع الباحث والمفكر  بمهارات تحليلية وأن يكون قادرًا على استخلاص استنتاجات من المعلومات المتاحة بناءً على البيانات الرئيسية للمفكر النقدي.</a:t>
            </a:r>
            <a:endParaRPr lang="ar-SA" b="1" dirty="0"/>
          </a:p>
        </p:txBody>
      </p:sp>
      <p:sp>
        <p:nvSpPr>
          <p:cNvPr id="61" name="مربع نص 60">
            <a:extLst>
              <a:ext uri="{FF2B5EF4-FFF2-40B4-BE49-F238E27FC236}">
                <a16:creationId xmlns:a16="http://schemas.microsoft.com/office/drawing/2014/main" id="{EE8FA21F-14CF-4F39-B470-AAC4B435AFF8}"/>
              </a:ext>
            </a:extLst>
          </p:cNvPr>
          <p:cNvSpPr txBox="1"/>
          <p:nvPr/>
        </p:nvSpPr>
        <p:spPr>
          <a:xfrm>
            <a:off x="131759" y="4481588"/>
            <a:ext cx="3201017" cy="1477328"/>
          </a:xfrm>
          <a:prstGeom prst="rect">
            <a:avLst/>
          </a:prstGeom>
          <a:noFill/>
        </p:spPr>
        <p:txBody>
          <a:bodyPr wrap="square">
            <a:spAutoFit/>
          </a:bodyPr>
          <a:lstStyle/>
          <a:p>
            <a:pPr algn="just"/>
            <a:r>
              <a:rPr lang="ar-SA" b="1" i="0" dirty="0">
                <a:solidFill>
                  <a:srgbClr val="000000"/>
                </a:solidFill>
                <a:effectLst/>
                <a:latin typeface="helvetica neue"/>
              </a:rPr>
              <a:t>الهدف هو تحديد المعلومات وفقًا لدرجة الصلة بالمشكلة، ولأنه من الضروري فهم أولوية مختلف البيانات المتاحة، لذا فإن أفضل حل هو تحديد الهدف المراد جمعه</a:t>
            </a:r>
            <a:r>
              <a:rPr lang="ar-SA" b="0" i="0" dirty="0">
                <a:solidFill>
                  <a:srgbClr val="000000"/>
                </a:solidFill>
                <a:effectLst/>
                <a:latin typeface="helvetica neue"/>
              </a:rPr>
              <a:t>.</a:t>
            </a:r>
            <a:endParaRPr lang="ar-SA" dirty="0"/>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3F131F59-4F8A-4221-A2D5-60EB3B35A465}"/>
              </a:ext>
            </a:extLst>
          </p:cNvPr>
          <p:cNvGrpSpPr/>
          <p:nvPr/>
        </p:nvGrpSpPr>
        <p:grpSpPr>
          <a:xfrm>
            <a:off x="3636301" y="900386"/>
            <a:ext cx="7763394" cy="5863647"/>
            <a:chOff x="7050661" y="1501175"/>
            <a:chExt cx="15526787" cy="11727293"/>
          </a:xfrm>
        </p:grpSpPr>
        <p:sp>
          <p:nvSpPr>
            <p:cNvPr id="947" name="Shape 947"/>
            <p:cNvSpPr/>
            <p:nvPr/>
          </p:nvSpPr>
          <p:spPr>
            <a:xfrm flipH="1">
              <a:off x="7050661" y="3167704"/>
              <a:ext cx="9325144" cy="8394234"/>
            </a:xfrm>
            <a:custGeom>
              <a:avLst/>
              <a:gdLst/>
              <a:ahLst/>
              <a:cxnLst>
                <a:cxn ang="0">
                  <a:pos x="wd2" y="hd2"/>
                </a:cxn>
                <a:cxn ang="5400000">
                  <a:pos x="wd2" y="hd2"/>
                </a:cxn>
                <a:cxn ang="10800000">
                  <a:pos x="wd2" y="hd2"/>
                </a:cxn>
                <a:cxn ang="16200000">
                  <a:pos x="wd2" y="hd2"/>
                </a:cxn>
              </a:cxnLst>
              <a:rect l="0" t="0" r="r" b="b"/>
              <a:pathLst>
                <a:path w="21600" h="21600" extrusionOk="0">
                  <a:moveTo>
                    <a:pt x="9691" y="0"/>
                  </a:moveTo>
                  <a:cubicBezTo>
                    <a:pt x="14962" y="0"/>
                    <a:pt x="19247" y="4690"/>
                    <a:pt x="19375" y="10530"/>
                  </a:cubicBezTo>
                  <a:lnTo>
                    <a:pt x="21600" y="10530"/>
                  </a:lnTo>
                  <a:lnTo>
                    <a:pt x="18065" y="16006"/>
                  </a:lnTo>
                  <a:lnTo>
                    <a:pt x="14627" y="10530"/>
                  </a:lnTo>
                  <a:lnTo>
                    <a:pt x="16952" y="10530"/>
                  </a:lnTo>
                  <a:cubicBezTo>
                    <a:pt x="16825" y="6181"/>
                    <a:pt x="13624" y="2699"/>
                    <a:pt x="9691" y="2699"/>
                  </a:cubicBezTo>
                  <a:cubicBezTo>
                    <a:pt x="5677" y="2699"/>
                    <a:pt x="2423" y="6327"/>
                    <a:pt x="2423" y="10799"/>
                  </a:cubicBezTo>
                  <a:cubicBezTo>
                    <a:pt x="2423" y="15273"/>
                    <a:pt x="5677" y="18901"/>
                    <a:pt x="9691" y="18901"/>
                  </a:cubicBezTo>
                  <a:cubicBezTo>
                    <a:pt x="11300" y="18901"/>
                    <a:pt x="12788" y="18315"/>
                    <a:pt x="13991" y="17329"/>
                  </a:cubicBezTo>
                  <a:lnTo>
                    <a:pt x="15657" y="19310"/>
                  </a:lnTo>
                  <a:cubicBezTo>
                    <a:pt x="14013" y="20745"/>
                    <a:pt x="11941" y="21600"/>
                    <a:pt x="9691" y="21600"/>
                  </a:cubicBezTo>
                  <a:cubicBezTo>
                    <a:pt x="4339" y="21600"/>
                    <a:pt x="0" y="16766"/>
                    <a:pt x="0" y="10799"/>
                  </a:cubicBezTo>
                  <a:cubicBezTo>
                    <a:pt x="0" y="4836"/>
                    <a:pt x="4339" y="0"/>
                    <a:pt x="9691" y="0"/>
                  </a:cubicBezTo>
                  <a:close/>
                </a:path>
              </a:pathLst>
            </a:custGeom>
            <a:solidFill>
              <a:srgbClr val="10B899"/>
            </a:solidFill>
            <a:ln w="12700">
              <a:miter lim="400000"/>
            </a:ln>
          </p:spPr>
          <p:txBody>
            <a:bodyPr lIns="19050" tIns="19050" rIns="19050" bIns="19050" anchor="ctr"/>
            <a:lstStyle/>
            <a:p>
              <a:pPr algn="ctr" rtl="1">
                <a:defRPr sz="3200" cap="none">
                  <a:solidFill>
                    <a:srgbClr val="FFFFFF"/>
                  </a:solidFill>
                  <a:latin typeface="+mn-lt"/>
                  <a:ea typeface="+mn-ea"/>
                  <a:cs typeface="+mn-cs"/>
                  <a:sym typeface="Helvetica Light"/>
                </a:defRPr>
              </a:pPr>
              <a:endParaRPr sz="1600" dirty="0">
                <a:latin typeface="JF Flat" panose="02000500000000000000" pitchFamily="2" charset="-78"/>
                <a:cs typeface="JF Flat" panose="02000500000000000000" pitchFamily="2" charset="-78"/>
              </a:endParaRPr>
            </a:p>
          </p:txBody>
        </p:sp>
        <p:sp>
          <p:nvSpPr>
            <p:cNvPr id="948" name="Shape 948"/>
            <p:cNvSpPr/>
            <p:nvPr/>
          </p:nvSpPr>
          <p:spPr>
            <a:xfrm flipH="1">
              <a:off x="9986537" y="9964611"/>
              <a:ext cx="1351260" cy="1351260"/>
            </a:xfrm>
            <a:prstGeom prst="ellipse">
              <a:avLst/>
            </a:prstGeom>
            <a:solidFill>
              <a:srgbClr val="00B050"/>
            </a:solidFill>
            <a:ln w="12700">
              <a:miter lim="400000"/>
            </a:ln>
          </p:spPr>
          <p:txBody>
            <a:bodyPr lIns="19050" tIns="19050" rIns="19050" bIns="19050" anchor="ctr"/>
            <a:lstStyle/>
            <a:p>
              <a:pPr algn="ctr" rtl="1">
                <a:defRPr sz="3200" cap="none">
                  <a:solidFill>
                    <a:srgbClr val="FFFFFF"/>
                  </a:solidFill>
                  <a:latin typeface="+mn-lt"/>
                  <a:ea typeface="+mn-ea"/>
                  <a:cs typeface="+mn-cs"/>
                  <a:sym typeface="Helvetica Light"/>
                </a:defRPr>
              </a:pPr>
              <a:endParaRPr sz="1600">
                <a:latin typeface="JF Flat" panose="02000500000000000000" pitchFamily="2" charset="-78"/>
                <a:cs typeface="JF Flat" panose="02000500000000000000" pitchFamily="2" charset="-78"/>
              </a:endParaRPr>
            </a:p>
          </p:txBody>
        </p:sp>
        <p:sp>
          <p:nvSpPr>
            <p:cNvPr id="949" name="Shape 949"/>
            <p:cNvSpPr/>
            <p:nvPr/>
          </p:nvSpPr>
          <p:spPr>
            <a:xfrm flipH="1">
              <a:off x="14786857" y="8074307"/>
              <a:ext cx="1351261" cy="1351261"/>
            </a:xfrm>
            <a:prstGeom prst="ellipse">
              <a:avLst/>
            </a:prstGeom>
            <a:solidFill>
              <a:srgbClr val="DC4133"/>
            </a:solidFill>
            <a:ln w="12700">
              <a:miter lim="400000"/>
            </a:ln>
          </p:spPr>
          <p:txBody>
            <a:bodyPr lIns="19050" tIns="19050" rIns="19050" bIns="19050" anchor="ctr"/>
            <a:lstStyle/>
            <a:p>
              <a:pPr algn="ctr" rtl="1">
                <a:defRPr sz="3200" cap="none">
                  <a:solidFill>
                    <a:srgbClr val="FFFFFF"/>
                  </a:solidFill>
                  <a:latin typeface="+mn-lt"/>
                  <a:ea typeface="+mn-ea"/>
                  <a:cs typeface="+mn-cs"/>
                  <a:sym typeface="Helvetica Light"/>
                </a:defRPr>
              </a:pPr>
              <a:endParaRPr sz="1600" dirty="0">
                <a:latin typeface="JF Flat" panose="02000500000000000000" pitchFamily="2" charset="-78"/>
                <a:cs typeface="JF Flat" panose="02000500000000000000" pitchFamily="2" charset="-78"/>
              </a:endParaRPr>
            </a:p>
          </p:txBody>
        </p:sp>
        <p:sp>
          <p:nvSpPr>
            <p:cNvPr id="952" name="Shape 952"/>
            <p:cNvSpPr/>
            <p:nvPr/>
          </p:nvSpPr>
          <p:spPr>
            <a:xfrm flipH="1">
              <a:off x="14339043" y="4471372"/>
              <a:ext cx="1351261" cy="1351260"/>
            </a:xfrm>
            <a:prstGeom prst="ellipse">
              <a:avLst/>
            </a:prstGeom>
            <a:solidFill>
              <a:srgbClr val="F49C03"/>
            </a:solidFill>
            <a:ln w="12700">
              <a:miter lim="400000"/>
            </a:ln>
          </p:spPr>
          <p:txBody>
            <a:bodyPr lIns="19050" tIns="19050" rIns="19050" bIns="19050" anchor="ctr"/>
            <a:lstStyle/>
            <a:p>
              <a:pPr algn="ctr" rtl="1">
                <a:defRPr sz="3200" cap="none">
                  <a:solidFill>
                    <a:srgbClr val="FFFFFF"/>
                  </a:solidFill>
                  <a:latin typeface="+mn-lt"/>
                  <a:ea typeface="+mn-ea"/>
                  <a:cs typeface="+mn-cs"/>
                  <a:sym typeface="Helvetica Light"/>
                </a:defRPr>
              </a:pPr>
              <a:endParaRPr sz="1600" dirty="0">
                <a:latin typeface="JF Flat" panose="02000500000000000000" pitchFamily="2" charset="-78"/>
                <a:cs typeface="JF Flat" panose="02000500000000000000" pitchFamily="2" charset="-78"/>
              </a:endParaRPr>
            </a:p>
          </p:txBody>
        </p:sp>
        <p:sp>
          <p:nvSpPr>
            <p:cNvPr id="956" name="Shape 956"/>
            <p:cNvSpPr/>
            <p:nvPr/>
          </p:nvSpPr>
          <p:spPr>
            <a:xfrm flipH="1">
              <a:off x="9834826" y="4875998"/>
              <a:ext cx="4714344" cy="4714345"/>
            </a:xfrm>
            <a:prstGeom prst="ellipse">
              <a:avLst/>
            </a:prstGeom>
            <a:solidFill>
              <a:srgbClr val="4CBDCA"/>
            </a:solidFill>
            <a:ln w="12700">
              <a:miter lim="400000"/>
            </a:ln>
          </p:spPr>
          <p:txBody>
            <a:bodyPr lIns="19050" tIns="19050" rIns="19050" bIns="19050" anchor="ctr"/>
            <a:lstStyle/>
            <a:p>
              <a:pPr algn="ctr" rtl="1">
                <a:defRPr sz="8000" cap="none">
                  <a:solidFill>
                    <a:srgbClr val="53585F"/>
                  </a:solidFill>
                  <a:latin typeface="Open Sans"/>
                  <a:ea typeface="Open Sans"/>
                  <a:cs typeface="Open Sans"/>
                  <a:sym typeface="Open Sans"/>
                </a:defRPr>
              </a:pPr>
              <a:endParaRPr sz="4000" dirty="0">
                <a:latin typeface="JF Flat" panose="02000500000000000000" pitchFamily="2" charset="-78"/>
                <a:cs typeface="JF Flat" panose="02000500000000000000" pitchFamily="2" charset="-78"/>
              </a:endParaRPr>
            </a:p>
          </p:txBody>
        </p:sp>
        <p:sp>
          <p:nvSpPr>
            <p:cNvPr id="957" name="Shape 957"/>
            <p:cNvSpPr/>
            <p:nvPr/>
          </p:nvSpPr>
          <p:spPr>
            <a:xfrm flipH="1">
              <a:off x="15582088" y="1501175"/>
              <a:ext cx="6182490" cy="3099930"/>
            </a:xfrm>
            <a:prstGeom prst="rect">
              <a:avLst/>
            </a:prstGeom>
            <a:solidFill>
              <a:srgbClr val="FFC000"/>
            </a:solidFill>
            <a:ln w="12700">
              <a:miter lim="400000"/>
            </a:ln>
            <a:extLst>
              <a:ext uri="{C572A759-6A51-4108-AA02-DFA0A04FC94B}">
                <ma14:wrappingTextBoxFlag xmlns:ma14="http://schemas.microsoft.com/office/mac/drawingml/2011/main" xmlns="" val="1"/>
              </a:ext>
            </a:extLst>
          </p:spPr>
          <p:txBody>
            <a:bodyPr lIns="25400" tIns="25400" rIns="25400" bIns="25400"/>
            <a:lstStyle>
              <a:lvl1pPr>
                <a:lnSpc>
                  <a:spcPct val="120000"/>
                </a:lnSpc>
                <a:defRPr sz="2600"/>
              </a:lvl1pPr>
            </a:lstStyle>
            <a:p>
              <a:pPr algn="just">
                <a:lnSpc>
                  <a:spcPct val="107000"/>
                </a:lnSpc>
                <a:spcAft>
                  <a:spcPts val="400"/>
                </a:spcAft>
              </a:pPr>
              <a:r>
                <a:rPr lang="ar-SA" sz="2000" b="1" dirty="0">
                  <a:latin typeface="Arial" panose="020B0604020202020204" pitchFamily="34" charset="0"/>
                  <a:ea typeface="Calibri" panose="020F0502020204030204" pitchFamily="34" charset="0"/>
                  <a:cs typeface="Arial" panose="020B0604020202020204" pitchFamily="34" charset="0"/>
                </a:rPr>
                <a:t>القدرة علي التنبؤ.</a:t>
              </a:r>
              <a:endParaRPr lang="en-US" sz="2000" b="1"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400"/>
                </a:spcAft>
              </a:pPr>
              <a:r>
                <a:rPr lang="ar-SA" sz="2000" b="1" dirty="0">
                  <a:latin typeface="Arial" panose="020B0604020202020204" pitchFamily="34" charset="0"/>
                  <a:ea typeface="Calibri" panose="020F0502020204030204" pitchFamily="34" charset="0"/>
                  <a:cs typeface="Arial" panose="020B0604020202020204" pitchFamily="34" charset="0"/>
                </a:rPr>
                <a:t>المشاركة في تحديد مخرجات النص.</a:t>
              </a:r>
              <a:endParaRPr lang="en-US" sz="2000" b="1"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400"/>
                </a:spcAft>
              </a:pPr>
              <a:r>
                <a:rPr lang="ar-SA" sz="2000" b="1" dirty="0">
                  <a:latin typeface="Arial" panose="020B0604020202020204" pitchFamily="34" charset="0"/>
                  <a:ea typeface="Calibri" panose="020F0502020204030204" pitchFamily="34" charset="0"/>
                  <a:cs typeface="Arial" panose="020B0604020202020204" pitchFamily="34" charset="0"/>
                </a:rPr>
                <a:t>إعادة صياغة المعاني والأفكار بقوالب لغوية جديدة</a:t>
              </a:r>
              <a:r>
                <a:rPr lang="ar-SA" sz="1600" b="1" dirty="0">
                  <a:latin typeface="Arial" panose="020B0604020202020204" pitchFamily="34" charset="0"/>
                  <a:ea typeface="Calibri" panose="020F0502020204030204" pitchFamily="34" charset="0"/>
                  <a:cs typeface="Arial" panose="020B0604020202020204" pitchFamily="34" charset="0"/>
                </a:rPr>
                <a:t>. </a:t>
              </a:r>
              <a:endParaRPr lang="en-US" sz="1600" b="1" dirty="0">
                <a:latin typeface="Arial" panose="020B0604020202020204" pitchFamily="34" charset="0"/>
                <a:ea typeface="Calibri" panose="020F0502020204030204" pitchFamily="34" charset="0"/>
                <a:cs typeface="Arial" panose="020B0604020202020204" pitchFamily="34" charset="0"/>
              </a:endParaRPr>
            </a:p>
          </p:txBody>
        </p:sp>
        <p:sp>
          <p:nvSpPr>
            <p:cNvPr id="961" name="Shape 961"/>
            <p:cNvSpPr/>
            <p:nvPr/>
          </p:nvSpPr>
          <p:spPr>
            <a:xfrm flipH="1">
              <a:off x="10381845" y="10380216"/>
              <a:ext cx="545600" cy="733149"/>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lstStyle>
              <a:lvl1pPr algn="ctr">
                <a:lnSpc>
                  <a:spcPct val="80000"/>
                </a:lnSpc>
                <a:defRPr sz="4000">
                  <a:solidFill>
                    <a:srgbClr val="FFFFFF"/>
                  </a:solidFill>
                </a:defRPr>
              </a:lvl1pPr>
            </a:lstStyle>
            <a:p>
              <a:pPr rtl="1"/>
              <a:r>
                <a:rPr sz="2000" dirty="0">
                  <a:latin typeface="JF Flat" panose="02000500000000000000" pitchFamily="2" charset="-78"/>
                  <a:cs typeface="JF Flat" panose="02000500000000000000" pitchFamily="2" charset="-78"/>
                </a:rPr>
                <a:t>1</a:t>
              </a:r>
            </a:p>
          </p:txBody>
        </p:sp>
        <p:sp>
          <p:nvSpPr>
            <p:cNvPr id="962" name="Shape 962"/>
            <p:cNvSpPr/>
            <p:nvPr/>
          </p:nvSpPr>
          <p:spPr>
            <a:xfrm flipH="1">
              <a:off x="11093614" y="6581124"/>
              <a:ext cx="2137967" cy="1282923"/>
            </a:xfrm>
            <a:custGeom>
              <a:avLst/>
              <a:gdLst/>
              <a:ahLst/>
              <a:cxnLst>
                <a:cxn ang="0">
                  <a:pos x="wd2" y="hd2"/>
                </a:cxn>
                <a:cxn ang="5400000">
                  <a:pos x="wd2" y="hd2"/>
                </a:cxn>
                <a:cxn ang="10800000">
                  <a:pos x="wd2" y="hd2"/>
                </a:cxn>
                <a:cxn ang="16200000">
                  <a:pos x="wd2" y="hd2"/>
                </a:cxn>
              </a:cxnLst>
              <a:rect l="0" t="0" r="r" b="b"/>
              <a:pathLst>
                <a:path w="21600" h="21600" extrusionOk="0">
                  <a:moveTo>
                    <a:pt x="19418" y="14435"/>
                  </a:moveTo>
                  <a:lnTo>
                    <a:pt x="19418" y="3600"/>
                  </a:lnTo>
                  <a:cubicBezTo>
                    <a:pt x="19418" y="1612"/>
                    <a:pt x="18451" y="0"/>
                    <a:pt x="17258" y="0"/>
                  </a:cubicBezTo>
                  <a:lnTo>
                    <a:pt x="7560" y="0"/>
                  </a:lnTo>
                  <a:lnTo>
                    <a:pt x="10326" y="5041"/>
                  </a:lnTo>
                  <a:lnTo>
                    <a:pt x="16221" y="5041"/>
                  </a:lnTo>
                  <a:lnTo>
                    <a:pt x="16221" y="14435"/>
                  </a:lnTo>
                  <a:lnTo>
                    <a:pt x="14040" y="14435"/>
                  </a:lnTo>
                  <a:lnTo>
                    <a:pt x="17819" y="21600"/>
                  </a:lnTo>
                  <a:lnTo>
                    <a:pt x="21600" y="14435"/>
                  </a:lnTo>
                  <a:cubicBezTo>
                    <a:pt x="21600" y="14435"/>
                    <a:pt x="19418" y="14435"/>
                    <a:pt x="19418" y="14435"/>
                  </a:cubicBezTo>
                  <a:close/>
                  <a:moveTo>
                    <a:pt x="5378" y="16559"/>
                  </a:moveTo>
                  <a:lnTo>
                    <a:pt x="5378" y="7166"/>
                  </a:lnTo>
                  <a:lnTo>
                    <a:pt x="7560" y="7166"/>
                  </a:lnTo>
                  <a:lnTo>
                    <a:pt x="3779" y="0"/>
                  </a:lnTo>
                  <a:lnTo>
                    <a:pt x="0" y="7166"/>
                  </a:lnTo>
                  <a:lnTo>
                    <a:pt x="2181" y="7166"/>
                  </a:lnTo>
                  <a:lnTo>
                    <a:pt x="2181" y="17998"/>
                  </a:lnTo>
                  <a:cubicBezTo>
                    <a:pt x="2181" y="19988"/>
                    <a:pt x="3149" y="21600"/>
                    <a:pt x="4341" y="21600"/>
                  </a:cubicBezTo>
                  <a:lnTo>
                    <a:pt x="14040" y="21600"/>
                  </a:lnTo>
                  <a:lnTo>
                    <a:pt x="11274" y="16559"/>
                  </a:lnTo>
                  <a:cubicBezTo>
                    <a:pt x="11274" y="16559"/>
                    <a:pt x="5378" y="16559"/>
                    <a:pt x="5378" y="16559"/>
                  </a:cubicBezTo>
                  <a:close/>
                </a:path>
              </a:pathLst>
            </a:custGeom>
            <a:solidFill>
              <a:srgbClr val="FFFFFF"/>
            </a:solidFill>
            <a:ln w="12700">
              <a:miter lim="400000"/>
            </a:ln>
          </p:spPr>
          <p:txBody>
            <a:bodyPr lIns="19050" tIns="19050" rIns="19050" bIns="19050" anchor="ctr"/>
            <a:lstStyle/>
            <a:p>
              <a:pPr algn="ctr" rtl="1">
                <a:defRPr sz="8000" cap="none">
                  <a:solidFill>
                    <a:srgbClr val="53585F"/>
                  </a:solidFill>
                  <a:latin typeface="Open Sans"/>
                  <a:ea typeface="Open Sans"/>
                  <a:cs typeface="Open Sans"/>
                  <a:sym typeface="Open Sans"/>
                </a:defRPr>
              </a:pPr>
              <a:endParaRPr sz="4000" dirty="0">
                <a:latin typeface="JF Flat" panose="02000500000000000000" pitchFamily="2" charset="-78"/>
                <a:cs typeface="JF Flat" panose="02000500000000000000" pitchFamily="2" charset="-78"/>
              </a:endParaRPr>
            </a:p>
          </p:txBody>
        </p:sp>
        <p:sp>
          <p:nvSpPr>
            <p:cNvPr id="963" name="Shape 963"/>
            <p:cNvSpPr/>
            <p:nvPr/>
          </p:nvSpPr>
          <p:spPr>
            <a:xfrm flipH="1">
              <a:off x="15248716" y="8507661"/>
              <a:ext cx="444366" cy="838687"/>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lstStyle>
              <a:lvl1pPr algn="ctr">
                <a:lnSpc>
                  <a:spcPct val="80000"/>
                </a:lnSpc>
                <a:defRPr sz="4000">
                  <a:solidFill>
                    <a:srgbClr val="FFFFFF"/>
                  </a:solidFill>
                </a:defRPr>
              </a:lvl1pPr>
            </a:lstStyle>
            <a:p>
              <a:pPr rtl="1"/>
              <a:r>
                <a:rPr sz="2000" dirty="0">
                  <a:latin typeface="JF Flat" panose="02000500000000000000" pitchFamily="2" charset="-78"/>
                  <a:cs typeface="JF Flat" panose="02000500000000000000" pitchFamily="2" charset="-78"/>
                </a:rPr>
                <a:t>2</a:t>
              </a:r>
            </a:p>
          </p:txBody>
        </p:sp>
        <p:sp>
          <p:nvSpPr>
            <p:cNvPr id="964" name="Shape 964"/>
            <p:cNvSpPr/>
            <p:nvPr/>
          </p:nvSpPr>
          <p:spPr>
            <a:xfrm flipH="1">
              <a:off x="14782522" y="4875998"/>
              <a:ext cx="545600" cy="843466"/>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lstStyle>
              <a:lvl1pPr algn="ctr">
                <a:lnSpc>
                  <a:spcPct val="80000"/>
                </a:lnSpc>
                <a:defRPr sz="4000">
                  <a:solidFill>
                    <a:srgbClr val="FFFFFF"/>
                  </a:solidFill>
                </a:defRPr>
              </a:lvl1pPr>
            </a:lstStyle>
            <a:p>
              <a:pPr rtl="1"/>
              <a:r>
                <a:rPr sz="2000" dirty="0">
                  <a:latin typeface="JF Flat" panose="02000500000000000000" pitchFamily="2" charset="-78"/>
                  <a:cs typeface="JF Flat" panose="02000500000000000000" pitchFamily="2" charset="-78"/>
                </a:rPr>
                <a:t>3</a:t>
              </a:r>
            </a:p>
          </p:txBody>
        </p:sp>
        <p:sp>
          <p:nvSpPr>
            <p:cNvPr id="966" name="Shape 966"/>
            <p:cNvSpPr/>
            <p:nvPr/>
          </p:nvSpPr>
          <p:spPr>
            <a:xfrm flipH="1">
              <a:off x="13375347" y="3555241"/>
              <a:ext cx="545600" cy="73315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lstStyle>
              <a:lvl1pPr algn="ctr">
                <a:lnSpc>
                  <a:spcPct val="80000"/>
                </a:lnSpc>
                <a:defRPr sz="4000">
                  <a:solidFill>
                    <a:srgbClr val="FFFFFF"/>
                  </a:solidFill>
                </a:defRPr>
              </a:lvl1pPr>
            </a:lstStyle>
            <a:p>
              <a:pPr rtl="1"/>
              <a:endParaRPr sz="2000" dirty="0">
                <a:latin typeface="JF Flat" panose="02000500000000000000" pitchFamily="2" charset="-78"/>
                <a:cs typeface="JF Flat" panose="02000500000000000000" pitchFamily="2" charset="-78"/>
              </a:endParaRPr>
            </a:p>
          </p:txBody>
        </p:sp>
        <p:sp>
          <p:nvSpPr>
            <p:cNvPr id="970" name="Shape 970"/>
            <p:cNvSpPr/>
            <p:nvPr/>
          </p:nvSpPr>
          <p:spPr>
            <a:xfrm flipH="1">
              <a:off x="16091930" y="9338640"/>
              <a:ext cx="6182490" cy="3889828"/>
            </a:xfrm>
            <a:prstGeom prst="rect">
              <a:avLst/>
            </a:prstGeom>
            <a:solidFill>
              <a:srgbClr val="99CC00"/>
            </a:solidFill>
            <a:ln w="12700">
              <a:miter lim="400000"/>
            </a:ln>
            <a:extLst>
              <a:ext uri="{C572A759-6A51-4108-AA02-DFA0A04FC94B}">
                <ma14:wrappingTextBoxFlag xmlns:ma14="http://schemas.microsoft.com/office/mac/drawingml/2011/main" xmlns="" val="1"/>
              </a:ext>
            </a:extLst>
          </p:spPr>
          <p:txBody>
            <a:bodyPr lIns="25400" tIns="25400" rIns="25400" bIns="25400"/>
            <a:lstStyle>
              <a:lvl1pPr algn="r">
                <a:lnSpc>
                  <a:spcPct val="120000"/>
                </a:lnSpc>
                <a:defRPr sz="2600"/>
              </a:lvl1pPr>
            </a:lstStyle>
            <a:p>
              <a:pPr algn="justLow" rtl="1"/>
              <a:r>
                <a:rPr lang="ar-SA" sz="2000" b="1" dirty="0">
                  <a:latin typeface="Arial" panose="020B0604020202020204" pitchFamily="34" charset="0"/>
                  <a:cs typeface="Arial" panose="020B0604020202020204" pitchFamily="34" charset="0"/>
                </a:rPr>
                <a:t>النشاط العقلي الذي يقوم به القارئ بهدف فهم مضمون الموضوع، وتحليله، ثم إصدار الحكم عليه من حيث بيان أوجه القوة ومواطن الضعف فيه في ضوء معايير علميّة. </a:t>
              </a:r>
            </a:p>
          </p:txBody>
        </p:sp>
        <p:sp>
          <p:nvSpPr>
            <p:cNvPr id="973" name="Shape 973"/>
            <p:cNvSpPr/>
            <p:nvPr/>
          </p:nvSpPr>
          <p:spPr>
            <a:xfrm flipH="1">
              <a:off x="16648736" y="5034047"/>
              <a:ext cx="5928712" cy="3648108"/>
            </a:xfrm>
            <a:prstGeom prst="rect">
              <a:avLst/>
            </a:prstGeom>
            <a:solidFill>
              <a:srgbClr val="FF0066"/>
            </a:solidFill>
            <a:ln w="12700">
              <a:miter lim="400000"/>
            </a:ln>
            <a:extLst>
              <a:ext uri="{C572A759-6A51-4108-AA02-DFA0A04FC94B}">
                <ma14:wrappingTextBoxFlag xmlns:ma14="http://schemas.microsoft.com/office/mac/drawingml/2011/main" xmlns="" val="1"/>
              </a:ext>
            </a:extLst>
          </p:spPr>
          <p:txBody>
            <a:bodyPr lIns="25400" tIns="25400" rIns="25400" bIns="25400"/>
            <a:lstStyle>
              <a:lvl1pPr algn="r">
                <a:lnSpc>
                  <a:spcPct val="120000"/>
                </a:lnSpc>
                <a:defRPr sz="2600"/>
              </a:lvl1pPr>
            </a:lstStyle>
            <a:p>
              <a:pPr algn="justLow" rtl="1"/>
              <a:r>
                <a:rPr lang="ar-SA" sz="2000" b="1" dirty="0">
                  <a:solidFill>
                    <a:schemeClr val="bg1"/>
                  </a:solidFill>
                  <a:latin typeface="Arial" panose="020B0604020202020204" pitchFamily="34" charset="0"/>
                  <a:cs typeface="Arial" panose="020B0604020202020204" pitchFamily="34" charset="0"/>
                </a:rPr>
                <a:t>تساعد على استخدام مهارات التفكير العليا.</a:t>
              </a:r>
            </a:p>
            <a:p>
              <a:pPr algn="justLow" rtl="1"/>
              <a:r>
                <a:rPr lang="ar-SA" sz="2000" b="1" dirty="0">
                  <a:solidFill>
                    <a:schemeClr val="bg1"/>
                  </a:solidFill>
                  <a:latin typeface="Arial" panose="020B0604020202020204" pitchFamily="34" charset="0"/>
                  <a:cs typeface="Arial" panose="020B0604020202020204" pitchFamily="34" charset="0"/>
                </a:rPr>
                <a:t>تشجع التساؤل والبحث وعدم التسليم بالحقائق دون تحر كاف.</a:t>
              </a:r>
            </a:p>
            <a:p>
              <a:pPr algn="justLow" rtl="1"/>
              <a:r>
                <a:rPr lang="ar-SA" sz="2000" b="1" dirty="0">
                  <a:solidFill>
                    <a:schemeClr val="bg1"/>
                  </a:solidFill>
                  <a:latin typeface="Arial" panose="020B0604020202020204" pitchFamily="34" charset="0"/>
                  <a:cs typeface="Arial" panose="020B0604020202020204" pitchFamily="34" charset="0"/>
                </a:rPr>
                <a:t>التمييز بين الحقائق والآراء</a:t>
              </a:r>
              <a:r>
                <a:rPr lang="ar-SA" sz="1800" b="1" dirty="0">
                  <a:solidFill>
                    <a:schemeClr val="bg1"/>
                  </a:solidFill>
                  <a:latin typeface="JF Flat" panose="02000500000000000000" pitchFamily="2" charset="-78"/>
                  <a:cs typeface="JF Flat" panose="02000500000000000000" pitchFamily="2" charset="-78"/>
                </a:rPr>
                <a:t>.</a:t>
              </a:r>
            </a:p>
          </p:txBody>
        </p:sp>
      </p:grpSp>
      <p:sp>
        <p:nvSpPr>
          <p:cNvPr id="37" name="Shape 852">
            <a:extLst>
              <a:ext uri="{FF2B5EF4-FFF2-40B4-BE49-F238E27FC236}">
                <a16:creationId xmlns:a16="http://schemas.microsoft.com/office/drawing/2014/main" id="{B92BDC64-16C1-4A87-B107-5C117B4A5EB0}"/>
              </a:ext>
            </a:extLst>
          </p:cNvPr>
          <p:cNvSpPr/>
          <p:nvPr/>
        </p:nvSpPr>
        <p:spPr>
          <a:xfrm>
            <a:off x="11040096" y="6256030"/>
            <a:ext cx="136256" cy="235962"/>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ctr">
              <a:defRPr sz="2400" b="1" cap="none">
                <a:solidFill>
                  <a:srgbClr val="FFFFFF"/>
                </a:solidFill>
              </a:defRPr>
            </a:lvl1pPr>
          </a:lstStyle>
          <a:p>
            <a:pPr rtl="1"/>
            <a:r>
              <a:rPr sz="1200">
                <a:latin typeface="JF Flat" panose="02000500000000000000" pitchFamily="2" charset="-78"/>
                <a:cs typeface="JF Flat" panose="02000500000000000000" pitchFamily="2" charset="-78"/>
              </a:rPr>
              <a:t>2</a:t>
            </a:r>
          </a:p>
        </p:txBody>
      </p:sp>
      <p:sp>
        <p:nvSpPr>
          <p:cNvPr id="41" name="Shape 136">
            <a:extLst>
              <a:ext uri="{FF2B5EF4-FFF2-40B4-BE49-F238E27FC236}">
                <a16:creationId xmlns:a16="http://schemas.microsoft.com/office/drawing/2014/main" id="{F4804F1D-D342-4BA4-9EBB-55D8985260FC}"/>
              </a:ext>
            </a:extLst>
          </p:cNvPr>
          <p:cNvSpPr/>
          <p:nvPr/>
        </p:nvSpPr>
        <p:spPr>
          <a:xfrm>
            <a:off x="474530" y="6277104"/>
            <a:ext cx="216279" cy="215901"/>
          </a:xfrm>
          <a:custGeom>
            <a:avLst/>
            <a:gdLst/>
            <a:ahLst/>
            <a:cxnLst>
              <a:cxn ang="0">
                <a:pos x="wd2" y="hd2"/>
              </a:cxn>
              <a:cxn ang="5400000">
                <a:pos x="wd2" y="hd2"/>
              </a:cxn>
              <a:cxn ang="10800000">
                <a:pos x="wd2" y="hd2"/>
              </a:cxn>
              <a:cxn ang="16200000">
                <a:pos x="wd2" y="hd2"/>
              </a:cxn>
            </a:cxnLst>
            <a:rect l="0" t="0" r="r" b="b"/>
            <a:pathLst>
              <a:path w="21600" h="21600" extrusionOk="0">
                <a:moveTo>
                  <a:pt x="12440" y="20829"/>
                </a:moveTo>
                <a:cubicBezTo>
                  <a:pt x="13347" y="19909"/>
                  <a:pt x="14850" y="18092"/>
                  <a:pt x="15757" y="15441"/>
                </a:cubicBezTo>
                <a:cubicBezTo>
                  <a:pt x="16260" y="15662"/>
                  <a:pt x="16672" y="15899"/>
                  <a:pt x="17000" y="16122"/>
                </a:cubicBezTo>
                <a:cubicBezTo>
                  <a:pt x="17787" y="16658"/>
                  <a:pt x="18224" y="17192"/>
                  <a:pt x="18427" y="17483"/>
                </a:cubicBezTo>
                <a:cubicBezTo>
                  <a:pt x="16910" y="19223"/>
                  <a:pt x="14813" y="20441"/>
                  <a:pt x="12440" y="20829"/>
                </a:cubicBezTo>
                <a:close/>
                <a:moveTo>
                  <a:pt x="10801" y="21263"/>
                </a:moveTo>
                <a:lnTo>
                  <a:pt x="10801" y="21263"/>
                </a:lnTo>
                <a:lnTo>
                  <a:pt x="10801" y="21301"/>
                </a:lnTo>
                <a:cubicBezTo>
                  <a:pt x="10801" y="21301"/>
                  <a:pt x="10801" y="21263"/>
                  <a:pt x="10801" y="21263"/>
                </a:cubicBezTo>
                <a:close/>
                <a:moveTo>
                  <a:pt x="3169" y="17486"/>
                </a:moveTo>
                <a:cubicBezTo>
                  <a:pt x="3459" y="17069"/>
                  <a:pt x="4243" y="16147"/>
                  <a:pt x="5843" y="15442"/>
                </a:cubicBezTo>
                <a:cubicBezTo>
                  <a:pt x="6750" y="18093"/>
                  <a:pt x="8254" y="19910"/>
                  <a:pt x="9161" y="20831"/>
                </a:cubicBezTo>
                <a:cubicBezTo>
                  <a:pt x="7079" y="20494"/>
                  <a:pt x="5159" y="19517"/>
                  <a:pt x="3638" y="17993"/>
                </a:cubicBezTo>
                <a:cubicBezTo>
                  <a:pt x="3475" y="17830"/>
                  <a:pt x="3319" y="17659"/>
                  <a:pt x="3169" y="17486"/>
                </a:cubicBezTo>
                <a:close/>
                <a:moveTo>
                  <a:pt x="9161" y="808"/>
                </a:moveTo>
                <a:cubicBezTo>
                  <a:pt x="8254" y="1728"/>
                  <a:pt x="6750" y="3545"/>
                  <a:pt x="5843" y="6197"/>
                </a:cubicBezTo>
                <a:cubicBezTo>
                  <a:pt x="5340" y="5976"/>
                  <a:pt x="4928" y="5740"/>
                  <a:pt x="4599" y="5516"/>
                </a:cubicBezTo>
                <a:cubicBezTo>
                  <a:pt x="3809" y="4978"/>
                  <a:pt x="3372" y="4442"/>
                  <a:pt x="3170" y="4151"/>
                </a:cubicBezTo>
                <a:cubicBezTo>
                  <a:pt x="3320" y="3978"/>
                  <a:pt x="3475" y="3809"/>
                  <a:pt x="3639" y="3645"/>
                </a:cubicBezTo>
                <a:cubicBezTo>
                  <a:pt x="5159" y="2122"/>
                  <a:pt x="7079" y="1145"/>
                  <a:pt x="9161" y="808"/>
                </a:cubicBezTo>
                <a:close/>
                <a:moveTo>
                  <a:pt x="16510" y="10482"/>
                </a:moveTo>
                <a:cubicBezTo>
                  <a:pt x="16480" y="9149"/>
                  <a:pt x="16276" y="7936"/>
                  <a:pt x="15963" y="6851"/>
                </a:cubicBezTo>
                <a:cubicBezTo>
                  <a:pt x="17582" y="6156"/>
                  <a:pt x="18461" y="5239"/>
                  <a:pt x="18872" y="4693"/>
                </a:cubicBezTo>
                <a:cubicBezTo>
                  <a:pt x="20138" y="6359"/>
                  <a:pt x="20851" y="8364"/>
                  <a:pt x="20919" y="10483"/>
                </a:cubicBezTo>
                <a:lnTo>
                  <a:pt x="16510" y="10483"/>
                </a:lnTo>
                <a:cubicBezTo>
                  <a:pt x="16510" y="10483"/>
                  <a:pt x="16510" y="10482"/>
                  <a:pt x="16510" y="10482"/>
                </a:cubicBezTo>
                <a:close/>
                <a:moveTo>
                  <a:pt x="16510" y="11156"/>
                </a:moveTo>
                <a:lnTo>
                  <a:pt x="20919" y="11156"/>
                </a:lnTo>
                <a:cubicBezTo>
                  <a:pt x="20848" y="13324"/>
                  <a:pt x="20096" y="15322"/>
                  <a:pt x="18869" y="16941"/>
                </a:cubicBezTo>
                <a:cubicBezTo>
                  <a:pt x="18456" y="16394"/>
                  <a:pt x="17578" y="15480"/>
                  <a:pt x="15963" y="14787"/>
                </a:cubicBezTo>
                <a:cubicBezTo>
                  <a:pt x="16275" y="13702"/>
                  <a:pt x="16480" y="12489"/>
                  <a:pt x="16510" y="11156"/>
                </a:cubicBezTo>
                <a:close/>
                <a:moveTo>
                  <a:pt x="11136" y="13857"/>
                </a:moveTo>
                <a:lnTo>
                  <a:pt x="11136" y="11156"/>
                </a:lnTo>
                <a:lnTo>
                  <a:pt x="15837" y="11156"/>
                </a:lnTo>
                <a:cubicBezTo>
                  <a:pt x="15807" y="12392"/>
                  <a:pt x="15615" y="13522"/>
                  <a:pt x="15322" y="14539"/>
                </a:cubicBezTo>
                <a:cubicBezTo>
                  <a:pt x="14229" y="14159"/>
                  <a:pt x="12853" y="13889"/>
                  <a:pt x="11136" y="13857"/>
                </a:cubicBezTo>
                <a:close/>
                <a:moveTo>
                  <a:pt x="5762" y="11156"/>
                </a:moveTo>
                <a:lnTo>
                  <a:pt x="10464" y="11156"/>
                </a:lnTo>
                <a:lnTo>
                  <a:pt x="10464" y="13857"/>
                </a:lnTo>
                <a:cubicBezTo>
                  <a:pt x="8747" y="13889"/>
                  <a:pt x="7371" y="14159"/>
                  <a:pt x="6278" y="14540"/>
                </a:cubicBezTo>
                <a:cubicBezTo>
                  <a:pt x="5985" y="13522"/>
                  <a:pt x="5792" y="12392"/>
                  <a:pt x="5762" y="11156"/>
                </a:cubicBezTo>
                <a:close/>
                <a:moveTo>
                  <a:pt x="5089" y="11156"/>
                </a:moveTo>
                <a:cubicBezTo>
                  <a:pt x="5120" y="12489"/>
                  <a:pt x="5324" y="13702"/>
                  <a:pt x="5637" y="14787"/>
                </a:cubicBezTo>
                <a:cubicBezTo>
                  <a:pt x="4017" y="15482"/>
                  <a:pt x="3138" y="16399"/>
                  <a:pt x="2727" y="16945"/>
                </a:cubicBezTo>
                <a:cubicBezTo>
                  <a:pt x="1462" y="15279"/>
                  <a:pt x="749" y="13274"/>
                  <a:pt x="681" y="11156"/>
                </a:cubicBezTo>
                <a:cubicBezTo>
                  <a:pt x="681" y="11156"/>
                  <a:pt x="5089" y="11156"/>
                  <a:pt x="5089" y="11156"/>
                </a:cubicBezTo>
                <a:close/>
                <a:moveTo>
                  <a:pt x="5089" y="10482"/>
                </a:moveTo>
                <a:lnTo>
                  <a:pt x="681" y="10482"/>
                </a:lnTo>
                <a:cubicBezTo>
                  <a:pt x="749" y="8364"/>
                  <a:pt x="1462" y="6359"/>
                  <a:pt x="2727" y="4693"/>
                </a:cubicBezTo>
                <a:cubicBezTo>
                  <a:pt x="3139" y="5239"/>
                  <a:pt x="4017" y="6156"/>
                  <a:pt x="5637" y="6851"/>
                </a:cubicBezTo>
                <a:cubicBezTo>
                  <a:pt x="5325" y="7936"/>
                  <a:pt x="5120" y="9149"/>
                  <a:pt x="5089" y="10482"/>
                </a:cubicBezTo>
                <a:close/>
                <a:moveTo>
                  <a:pt x="10464" y="7781"/>
                </a:moveTo>
                <a:lnTo>
                  <a:pt x="10464" y="10482"/>
                </a:lnTo>
                <a:lnTo>
                  <a:pt x="5762" y="10482"/>
                </a:lnTo>
                <a:cubicBezTo>
                  <a:pt x="5792" y="9246"/>
                  <a:pt x="5985" y="8116"/>
                  <a:pt x="6278" y="7099"/>
                </a:cubicBezTo>
                <a:cubicBezTo>
                  <a:pt x="7371" y="7479"/>
                  <a:pt x="8747" y="7749"/>
                  <a:pt x="10464" y="7781"/>
                </a:cubicBezTo>
                <a:close/>
                <a:moveTo>
                  <a:pt x="11136" y="7781"/>
                </a:moveTo>
                <a:cubicBezTo>
                  <a:pt x="12853" y="7749"/>
                  <a:pt x="14229" y="7479"/>
                  <a:pt x="15322" y="7098"/>
                </a:cubicBezTo>
                <a:cubicBezTo>
                  <a:pt x="15614" y="8116"/>
                  <a:pt x="15807" y="9246"/>
                  <a:pt x="15837" y="10482"/>
                </a:cubicBezTo>
                <a:lnTo>
                  <a:pt x="11136" y="10482"/>
                </a:lnTo>
                <a:cubicBezTo>
                  <a:pt x="11136" y="10482"/>
                  <a:pt x="11136" y="7781"/>
                  <a:pt x="11136" y="7781"/>
                </a:cubicBezTo>
                <a:close/>
                <a:moveTo>
                  <a:pt x="15118" y="6449"/>
                </a:moveTo>
                <a:cubicBezTo>
                  <a:pt x="14089" y="6812"/>
                  <a:pt x="12782" y="7076"/>
                  <a:pt x="11136" y="7108"/>
                </a:cubicBezTo>
                <a:lnTo>
                  <a:pt x="11136" y="682"/>
                </a:lnTo>
                <a:cubicBezTo>
                  <a:pt x="11198" y="684"/>
                  <a:pt x="11260" y="684"/>
                  <a:pt x="11322" y="687"/>
                </a:cubicBezTo>
                <a:cubicBezTo>
                  <a:pt x="11706" y="1014"/>
                  <a:pt x="13940" y="3020"/>
                  <a:pt x="15118" y="6449"/>
                </a:cubicBezTo>
                <a:close/>
                <a:moveTo>
                  <a:pt x="10278" y="687"/>
                </a:moveTo>
                <a:cubicBezTo>
                  <a:pt x="10339" y="684"/>
                  <a:pt x="10401" y="684"/>
                  <a:pt x="10464" y="682"/>
                </a:cubicBezTo>
                <a:lnTo>
                  <a:pt x="10464" y="7107"/>
                </a:lnTo>
                <a:cubicBezTo>
                  <a:pt x="8803" y="7074"/>
                  <a:pt x="7493" y="6804"/>
                  <a:pt x="6482" y="6448"/>
                </a:cubicBezTo>
                <a:cubicBezTo>
                  <a:pt x="7660" y="3020"/>
                  <a:pt x="9893" y="1014"/>
                  <a:pt x="10278" y="687"/>
                </a:cubicBezTo>
                <a:close/>
                <a:moveTo>
                  <a:pt x="6482" y="15190"/>
                </a:moveTo>
                <a:cubicBezTo>
                  <a:pt x="7511" y="14826"/>
                  <a:pt x="8818" y="14563"/>
                  <a:pt x="10464" y="14530"/>
                </a:cubicBezTo>
                <a:lnTo>
                  <a:pt x="10464" y="20956"/>
                </a:lnTo>
                <a:cubicBezTo>
                  <a:pt x="10401" y="20954"/>
                  <a:pt x="10339" y="20954"/>
                  <a:pt x="10278" y="20951"/>
                </a:cubicBezTo>
                <a:cubicBezTo>
                  <a:pt x="9894" y="20624"/>
                  <a:pt x="7660" y="18619"/>
                  <a:pt x="6482" y="15190"/>
                </a:cubicBezTo>
                <a:close/>
                <a:moveTo>
                  <a:pt x="11321" y="20951"/>
                </a:moveTo>
                <a:cubicBezTo>
                  <a:pt x="11260" y="20954"/>
                  <a:pt x="11198" y="20954"/>
                  <a:pt x="11136" y="20956"/>
                </a:cubicBezTo>
                <a:lnTo>
                  <a:pt x="11136" y="14531"/>
                </a:lnTo>
                <a:cubicBezTo>
                  <a:pt x="12797" y="14564"/>
                  <a:pt x="14106" y="14834"/>
                  <a:pt x="15117" y="15190"/>
                </a:cubicBezTo>
                <a:cubicBezTo>
                  <a:pt x="13939" y="18620"/>
                  <a:pt x="11705" y="20625"/>
                  <a:pt x="11321" y="20951"/>
                </a:cubicBezTo>
                <a:close/>
                <a:moveTo>
                  <a:pt x="18431" y="4152"/>
                </a:moveTo>
                <a:cubicBezTo>
                  <a:pt x="18140" y="4570"/>
                  <a:pt x="17356" y="5491"/>
                  <a:pt x="15756" y="6197"/>
                </a:cubicBezTo>
                <a:cubicBezTo>
                  <a:pt x="14850" y="3545"/>
                  <a:pt x="13346" y="1728"/>
                  <a:pt x="12438" y="808"/>
                </a:cubicBezTo>
                <a:cubicBezTo>
                  <a:pt x="14521" y="1145"/>
                  <a:pt x="16440" y="2122"/>
                  <a:pt x="17961" y="3645"/>
                </a:cubicBezTo>
                <a:cubicBezTo>
                  <a:pt x="18125" y="3809"/>
                  <a:pt x="18280" y="3979"/>
                  <a:pt x="18431" y="4152"/>
                </a:cubicBezTo>
                <a:close/>
                <a:moveTo>
                  <a:pt x="10800" y="0"/>
                </a:moveTo>
                <a:cubicBezTo>
                  <a:pt x="7915" y="0"/>
                  <a:pt x="5202" y="1125"/>
                  <a:pt x="3163" y="3169"/>
                </a:cubicBezTo>
                <a:cubicBezTo>
                  <a:pt x="1123" y="5213"/>
                  <a:pt x="0" y="7929"/>
                  <a:pt x="0" y="10819"/>
                </a:cubicBezTo>
                <a:cubicBezTo>
                  <a:pt x="0" y="13709"/>
                  <a:pt x="1123" y="16407"/>
                  <a:pt x="3163" y="18451"/>
                </a:cubicBezTo>
                <a:cubicBezTo>
                  <a:pt x="5202" y="20494"/>
                  <a:pt x="7915" y="21600"/>
                  <a:pt x="10800" y="21600"/>
                </a:cubicBezTo>
                <a:lnTo>
                  <a:pt x="10800" y="21600"/>
                </a:lnTo>
                <a:lnTo>
                  <a:pt x="10801" y="21600"/>
                </a:lnTo>
                <a:cubicBezTo>
                  <a:pt x="16756" y="21600"/>
                  <a:pt x="21600" y="16765"/>
                  <a:pt x="21600" y="10800"/>
                </a:cubicBezTo>
                <a:cubicBezTo>
                  <a:pt x="21600" y="7910"/>
                  <a:pt x="20477" y="5203"/>
                  <a:pt x="18437" y="3159"/>
                </a:cubicBezTo>
                <a:cubicBezTo>
                  <a:pt x="16398" y="1116"/>
                  <a:pt x="13685" y="0"/>
                  <a:pt x="10800" y="0"/>
                </a:cubicBezTo>
                <a:close/>
              </a:path>
            </a:pathLst>
          </a:custGeom>
          <a:solidFill>
            <a:srgbClr val="8BAA4F"/>
          </a:solidFill>
          <a:ln w="12700">
            <a:miter lim="400000"/>
          </a:ln>
        </p:spPr>
        <p:txBody>
          <a:bodyPr lIns="19050" tIns="19050" rIns="19050" bIns="19050" anchor="ctr"/>
          <a:lstStyle/>
          <a:p>
            <a:pPr defTabSz="412750" hangingPunct="0">
              <a:defRPr sz="3200" cap="none">
                <a:solidFill>
                  <a:srgbClr val="FFFFFF"/>
                </a:solidFill>
                <a:latin typeface="+mn-lt"/>
                <a:ea typeface="+mn-ea"/>
                <a:cs typeface="+mn-cs"/>
                <a:sym typeface="Helvetica Light"/>
              </a:defRPr>
            </a:pPr>
            <a:endParaRPr sz="1600" kern="0">
              <a:solidFill>
                <a:srgbClr val="FFFFFF"/>
              </a:solidFill>
              <a:latin typeface="JF Flat" panose="02000500000000000000" pitchFamily="2" charset="-78"/>
              <a:cs typeface="JF Flat" panose="02000500000000000000" pitchFamily="2" charset="-78"/>
              <a:sym typeface="Helvetica Light"/>
            </a:endParaRPr>
          </a:p>
        </p:txBody>
      </p:sp>
      <p:sp>
        <p:nvSpPr>
          <p:cNvPr id="3" name="مربع نص 2">
            <a:extLst>
              <a:ext uri="{FF2B5EF4-FFF2-40B4-BE49-F238E27FC236}">
                <a16:creationId xmlns:a16="http://schemas.microsoft.com/office/drawing/2014/main" id="{A546D1BF-8CD0-43BF-8056-6CD177F7E2C2}"/>
              </a:ext>
            </a:extLst>
          </p:cNvPr>
          <p:cNvSpPr txBox="1"/>
          <p:nvPr/>
        </p:nvSpPr>
        <p:spPr>
          <a:xfrm rot="16200000">
            <a:off x="7394430" y="3296197"/>
            <a:ext cx="1015170" cy="497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1" anchor="ctr">
            <a:spAutoFit/>
          </a:bodyPr>
          <a:lstStyle/>
          <a:p>
            <a:pPr algn="l" defTabSz="412750" rtl="0" hangingPunct="0"/>
            <a:r>
              <a:rPr lang="ar-SA" sz="2900" b="1" cap="all" dirty="0">
                <a:solidFill>
                  <a:schemeClr val="bg1"/>
                </a:solidFill>
                <a:latin typeface="Oswald "/>
                <a:ea typeface="Oswald "/>
                <a:cs typeface="Oswald "/>
                <a:sym typeface="Oswald "/>
              </a:rPr>
              <a:t>الفوائد </a:t>
            </a:r>
          </a:p>
        </p:txBody>
      </p:sp>
      <p:sp>
        <p:nvSpPr>
          <p:cNvPr id="42" name="مربع نص 41">
            <a:extLst>
              <a:ext uri="{FF2B5EF4-FFF2-40B4-BE49-F238E27FC236}">
                <a16:creationId xmlns:a16="http://schemas.microsoft.com/office/drawing/2014/main" id="{8CEAB7E6-BBA5-4DD9-81D9-6D055E6B53C7}"/>
              </a:ext>
            </a:extLst>
          </p:cNvPr>
          <p:cNvSpPr txBox="1"/>
          <p:nvPr/>
        </p:nvSpPr>
        <p:spPr>
          <a:xfrm rot="20552202">
            <a:off x="6194811" y="5236137"/>
            <a:ext cx="1015170" cy="497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1" anchor="ctr">
            <a:spAutoFit/>
          </a:bodyPr>
          <a:lstStyle/>
          <a:p>
            <a:pPr algn="l" defTabSz="412750" rtl="0" hangingPunct="0"/>
            <a:r>
              <a:rPr lang="ar-SA" sz="2900" b="1" cap="all" dirty="0">
                <a:solidFill>
                  <a:schemeClr val="bg1"/>
                </a:solidFill>
                <a:latin typeface="Oswald "/>
                <a:ea typeface="Oswald "/>
                <a:cs typeface="Oswald "/>
                <a:sym typeface="Oswald "/>
              </a:rPr>
              <a:t>المفهوم</a:t>
            </a:r>
          </a:p>
        </p:txBody>
      </p:sp>
      <p:sp>
        <p:nvSpPr>
          <p:cNvPr id="44" name="مربع نص 43">
            <a:extLst>
              <a:ext uri="{FF2B5EF4-FFF2-40B4-BE49-F238E27FC236}">
                <a16:creationId xmlns:a16="http://schemas.microsoft.com/office/drawing/2014/main" id="{C28F972D-3D2A-4779-9735-030199744562}"/>
              </a:ext>
            </a:extLst>
          </p:cNvPr>
          <p:cNvSpPr txBox="1"/>
          <p:nvPr/>
        </p:nvSpPr>
        <p:spPr>
          <a:xfrm rot="1059426">
            <a:off x="6076263" y="2042068"/>
            <a:ext cx="1198432" cy="497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1" anchor="ctr">
            <a:spAutoFit/>
          </a:bodyPr>
          <a:lstStyle/>
          <a:p>
            <a:pPr algn="l" defTabSz="412750" rtl="0" hangingPunct="0"/>
            <a:r>
              <a:rPr lang="ar-SA" sz="900" b="1" dirty="0">
                <a:solidFill>
                  <a:schemeClr val="bg1"/>
                </a:solidFill>
              </a:rPr>
              <a:t>المهارات</a:t>
            </a:r>
            <a:r>
              <a:rPr lang="ar-SA" sz="2900" b="1" cap="all" dirty="0">
                <a:solidFill>
                  <a:schemeClr val="bg1"/>
                </a:solidFill>
                <a:latin typeface="Oswald "/>
                <a:ea typeface="Oswald "/>
                <a:cs typeface="Oswald "/>
                <a:sym typeface="Oswald "/>
              </a:rPr>
              <a:t> </a:t>
            </a:r>
          </a:p>
        </p:txBody>
      </p:sp>
      <p:graphicFrame>
        <p:nvGraphicFramePr>
          <p:cNvPr id="28" name="جدول 27">
            <a:extLst>
              <a:ext uri="{FF2B5EF4-FFF2-40B4-BE49-F238E27FC236}">
                <a16:creationId xmlns:a16="http://schemas.microsoft.com/office/drawing/2014/main" id="{F2B4B1A2-C2D1-493E-9600-356F94F354B7}"/>
              </a:ext>
            </a:extLst>
          </p:cNvPr>
          <p:cNvGraphicFramePr>
            <a:graphicFrameLocks noGrp="1"/>
          </p:cNvGraphicFramePr>
          <p:nvPr>
            <p:extLst>
              <p:ext uri="{D42A27DB-BD31-4B8C-83A1-F6EECF244321}">
                <p14:modId xmlns:p14="http://schemas.microsoft.com/office/powerpoint/2010/main" val="216044167"/>
              </p:ext>
            </p:extLst>
          </p:nvPr>
        </p:nvGraphicFramePr>
        <p:xfrm>
          <a:off x="612370" y="1395219"/>
          <a:ext cx="3786476" cy="953629"/>
        </p:xfrm>
        <a:graphic>
          <a:graphicData uri="http://schemas.openxmlformats.org/drawingml/2006/table">
            <a:tbl>
              <a:tblPr rtl="1" firstRow="1" firstCol="1" bandRow="1">
                <a:tableStyleId>{E8B1032C-EA38-4F05-BA0D-38AFFFC7BED3}</a:tableStyleId>
              </a:tblPr>
              <a:tblGrid>
                <a:gridCol w="840061">
                  <a:extLst>
                    <a:ext uri="{9D8B030D-6E8A-4147-A177-3AD203B41FA5}">
                      <a16:colId xmlns:a16="http://schemas.microsoft.com/office/drawing/2014/main" val="1823402355"/>
                    </a:ext>
                  </a:extLst>
                </a:gridCol>
                <a:gridCol w="1057620">
                  <a:extLst>
                    <a:ext uri="{9D8B030D-6E8A-4147-A177-3AD203B41FA5}">
                      <a16:colId xmlns:a16="http://schemas.microsoft.com/office/drawing/2014/main" val="2906849590"/>
                    </a:ext>
                  </a:extLst>
                </a:gridCol>
                <a:gridCol w="672132">
                  <a:extLst>
                    <a:ext uri="{9D8B030D-6E8A-4147-A177-3AD203B41FA5}">
                      <a16:colId xmlns:a16="http://schemas.microsoft.com/office/drawing/2014/main" val="2613167400"/>
                    </a:ext>
                  </a:extLst>
                </a:gridCol>
                <a:gridCol w="1216663">
                  <a:extLst>
                    <a:ext uri="{9D8B030D-6E8A-4147-A177-3AD203B41FA5}">
                      <a16:colId xmlns:a16="http://schemas.microsoft.com/office/drawing/2014/main" val="1817852370"/>
                    </a:ext>
                  </a:extLst>
                </a:gridCol>
              </a:tblGrid>
              <a:tr h="457244">
                <a:tc>
                  <a:txBody>
                    <a:bodyPr/>
                    <a:lstStyle/>
                    <a:p>
                      <a:pPr algn="r" rtl="1">
                        <a:lnSpc>
                          <a:spcPct val="107000"/>
                        </a:lnSpc>
                        <a:spcAft>
                          <a:spcPts val="800"/>
                        </a:spcAft>
                      </a:pPr>
                      <a:r>
                        <a:rPr lang="ar-SA" sz="1400" b="1" dirty="0">
                          <a:effectLst/>
                        </a:rPr>
                        <a:t>ماذا تعرف؟ </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34290" marR="34290" marT="0" marB="0"/>
                </a:tc>
                <a:tc>
                  <a:txBody>
                    <a:bodyPr/>
                    <a:lstStyle/>
                    <a:p>
                      <a:pPr algn="r" rtl="1">
                        <a:lnSpc>
                          <a:spcPct val="107000"/>
                        </a:lnSpc>
                        <a:spcAft>
                          <a:spcPts val="800"/>
                        </a:spcAft>
                      </a:pPr>
                      <a:r>
                        <a:rPr lang="ar-SA" sz="1400" b="1" dirty="0">
                          <a:effectLst/>
                        </a:rPr>
                        <a:t>ماذا تريد أن تعرف؟</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34290" marR="34290" marT="0" marB="0"/>
                </a:tc>
                <a:tc>
                  <a:txBody>
                    <a:bodyPr/>
                    <a:lstStyle/>
                    <a:p>
                      <a:pPr algn="r" rtl="1">
                        <a:lnSpc>
                          <a:spcPct val="107000"/>
                        </a:lnSpc>
                        <a:spcAft>
                          <a:spcPts val="800"/>
                        </a:spcAft>
                      </a:pPr>
                      <a:r>
                        <a:rPr lang="ar-SA" sz="1400" b="1" dirty="0">
                          <a:effectLst/>
                        </a:rPr>
                        <a:t>ماذا تعلمت؟</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34290" marR="34290" marT="0" marB="0"/>
                </a:tc>
                <a:tc>
                  <a:txBody>
                    <a:bodyPr/>
                    <a:lstStyle/>
                    <a:p>
                      <a:pPr algn="r" rtl="1">
                        <a:lnSpc>
                          <a:spcPct val="107000"/>
                        </a:lnSpc>
                        <a:spcAft>
                          <a:spcPts val="800"/>
                        </a:spcAft>
                      </a:pPr>
                      <a:r>
                        <a:rPr lang="ar-SA" sz="1400" b="1" dirty="0">
                          <a:effectLst/>
                        </a:rPr>
                        <a:t>كف تستفيد مما تعلمت.       </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34290" marR="34290" marT="0" marB="0"/>
                </a:tc>
                <a:extLst>
                  <a:ext uri="{0D108BD9-81ED-4DB2-BD59-A6C34878D82A}">
                    <a16:rowId xmlns:a16="http://schemas.microsoft.com/office/drawing/2014/main" val="2792360243"/>
                  </a:ext>
                </a:extLst>
              </a:tr>
              <a:tr h="496385">
                <a:tc>
                  <a:txBody>
                    <a:bodyPr/>
                    <a:lstStyle/>
                    <a:p>
                      <a:pPr algn="r" rtl="1">
                        <a:lnSpc>
                          <a:spcPct val="107000"/>
                        </a:lnSpc>
                        <a:spcAft>
                          <a:spcPts val="800"/>
                        </a:spcAft>
                      </a:pPr>
                      <a:r>
                        <a:rPr lang="ar-SA" sz="1200" b="1" dirty="0">
                          <a:effectLst/>
                        </a:rPr>
                        <a:t> </a:t>
                      </a:r>
                      <a:endParaRPr lang="en-US" sz="1200" b="1" dirty="0">
                        <a:effectLst/>
                      </a:endParaRPr>
                    </a:p>
                    <a:p>
                      <a:pPr algn="r" rtl="1">
                        <a:lnSpc>
                          <a:spcPct val="107000"/>
                        </a:lnSpc>
                        <a:spcAft>
                          <a:spcPts val="800"/>
                        </a:spcAft>
                      </a:pPr>
                      <a:r>
                        <a:rPr lang="ar-SA" sz="1200" b="1" dirty="0">
                          <a:effectLst/>
                        </a:rPr>
                        <a:t>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34290" marR="34290" marT="0" marB="0"/>
                </a:tc>
                <a:tc>
                  <a:txBody>
                    <a:bodyPr/>
                    <a:lstStyle/>
                    <a:p>
                      <a:pPr algn="r" rtl="1">
                        <a:lnSpc>
                          <a:spcPct val="107000"/>
                        </a:lnSpc>
                        <a:spcAft>
                          <a:spcPts val="800"/>
                        </a:spcAft>
                      </a:pPr>
                      <a:r>
                        <a:rPr lang="ar-SA"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4290" marR="34290" marT="0" marB="0"/>
                </a:tc>
                <a:tc>
                  <a:txBody>
                    <a:bodyPr/>
                    <a:lstStyle/>
                    <a:p>
                      <a:pPr algn="r" rtl="1">
                        <a:lnSpc>
                          <a:spcPct val="107000"/>
                        </a:lnSpc>
                        <a:spcAft>
                          <a:spcPts val="800"/>
                        </a:spcAft>
                      </a:pPr>
                      <a:r>
                        <a:rPr lang="ar-SA"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4290" marR="34290" marT="0" marB="0"/>
                </a:tc>
                <a:tc>
                  <a:txBody>
                    <a:bodyPr/>
                    <a:lstStyle/>
                    <a:p>
                      <a:pPr algn="r" rtl="1">
                        <a:lnSpc>
                          <a:spcPct val="107000"/>
                        </a:lnSpc>
                        <a:spcAft>
                          <a:spcPts val="800"/>
                        </a:spcAft>
                      </a:pPr>
                      <a:r>
                        <a:rPr lang="ar-SA"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34290" marR="34290" marT="0" marB="0"/>
                </a:tc>
                <a:extLst>
                  <a:ext uri="{0D108BD9-81ED-4DB2-BD59-A6C34878D82A}">
                    <a16:rowId xmlns:a16="http://schemas.microsoft.com/office/drawing/2014/main" val="875930657"/>
                  </a:ext>
                </a:extLst>
              </a:tr>
            </a:tbl>
          </a:graphicData>
        </a:graphic>
      </p:graphicFrame>
      <p:sp>
        <p:nvSpPr>
          <p:cNvPr id="26" name="Shape 952">
            <a:extLst>
              <a:ext uri="{FF2B5EF4-FFF2-40B4-BE49-F238E27FC236}">
                <a16:creationId xmlns:a16="http://schemas.microsoft.com/office/drawing/2014/main" id="{D3956FEF-AE20-48F5-84C1-755E5C6A9899}"/>
              </a:ext>
            </a:extLst>
          </p:cNvPr>
          <p:cNvSpPr/>
          <p:nvPr/>
        </p:nvSpPr>
        <p:spPr>
          <a:xfrm flipH="1">
            <a:off x="5104239" y="1772891"/>
            <a:ext cx="675631" cy="675630"/>
          </a:xfrm>
          <a:prstGeom prst="ellipse">
            <a:avLst/>
          </a:prstGeom>
          <a:solidFill>
            <a:schemeClr val="bg1">
              <a:lumMod val="85000"/>
            </a:schemeClr>
          </a:solidFill>
          <a:ln w="12700">
            <a:miter lim="400000"/>
          </a:ln>
        </p:spPr>
        <p:txBody>
          <a:bodyPr lIns="19050" tIns="19050" rIns="19050" bIns="19050" anchor="ctr"/>
          <a:lstStyle/>
          <a:p>
            <a:pPr algn="ctr" rtl="1">
              <a:defRPr sz="3200" cap="none">
                <a:solidFill>
                  <a:srgbClr val="FFFFFF"/>
                </a:solidFill>
                <a:latin typeface="+mn-lt"/>
                <a:ea typeface="+mn-ea"/>
                <a:cs typeface="+mn-cs"/>
                <a:sym typeface="Helvetica Light"/>
              </a:defRPr>
            </a:pPr>
            <a:r>
              <a:rPr lang="en-US" sz="1600" dirty="0">
                <a:solidFill>
                  <a:sysClr val="windowText" lastClr="000000"/>
                </a:solidFill>
                <a:latin typeface="JF Flat" panose="02000500000000000000" pitchFamily="2" charset="-78"/>
                <a:cs typeface="JF Flat" panose="02000500000000000000" pitchFamily="2" charset="-78"/>
              </a:rPr>
              <a:t>4</a:t>
            </a:r>
            <a:endParaRPr sz="1600" dirty="0">
              <a:solidFill>
                <a:sysClr val="windowText" lastClr="000000"/>
              </a:solidFill>
              <a:latin typeface="JF Flat" panose="02000500000000000000" pitchFamily="2" charset="-78"/>
              <a:cs typeface="JF Flat" panose="02000500000000000000" pitchFamily="2" charset="-78"/>
            </a:endParaRPr>
          </a:p>
        </p:txBody>
      </p:sp>
      <p:sp>
        <p:nvSpPr>
          <p:cNvPr id="4" name="مربع نص 3">
            <a:extLst>
              <a:ext uri="{FF2B5EF4-FFF2-40B4-BE49-F238E27FC236}">
                <a16:creationId xmlns:a16="http://schemas.microsoft.com/office/drawing/2014/main" id="{BE22F05B-8F6B-452F-9035-B3A6432061BC}"/>
              </a:ext>
            </a:extLst>
          </p:cNvPr>
          <p:cNvSpPr txBox="1"/>
          <p:nvPr/>
        </p:nvSpPr>
        <p:spPr>
          <a:xfrm rot="818795" flipH="1">
            <a:off x="5764379" y="1733659"/>
            <a:ext cx="1408383" cy="542480"/>
          </a:xfrm>
          <a:prstGeom prst="rect">
            <a:avLst/>
          </a:prstGeom>
          <a:noFill/>
        </p:spPr>
        <p:txBody>
          <a:bodyPr wrap="square" rtlCol="1">
            <a:spAutoFit/>
          </a:bodyPr>
          <a:lstStyle/>
          <a:p>
            <a:r>
              <a:rPr lang="ar-SA" sz="2800" b="1" dirty="0">
                <a:solidFill>
                  <a:schemeClr val="bg1"/>
                </a:solidFill>
              </a:rPr>
              <a:t>المهارات</a:t>
            </a:r>
          </a:p>
        </p:txBody>
      </p:sp>
      <p:sp>
        <p:nvSpPr>
          <p:cNvPr id="29" name="مربع نص 28">
            <a:extLst>
              <a:ext uri="{FF2B5EF4-FFF2-40B4-BE49-F238E27FC236}">
                <a16:creationId xmlns:a16="http://schemas.microsoft.com/office/drawing/2014/main" id="{C63BD03A-AEEA-4AE8-BA87-FF36FA7653AF}"/>
              </a:ext>
            </a:extLst>
          </p:cNvPr>
          <p:cNvSpPr txBox="1"/>
          <p:nvPr/>
        </p:nvSpPr>
        <p:spPr>
          <a:xfrm rot="17559739" flipH="1">
            <a:off x="3766477" y="2956412"/>
            <a:ext cx="1497248" cy="400110"/>
          </a:xfrm>
          <a:prstGeom prst="rect">
            <a:avLst/>
          </a:prstGeom>
          <a:noFill/>
        </p:spPr>
        <p:txBody>
          <a:bodyPr wrap="square" rtlCol="1">
            <a:spAutoFit/>
          </a:bodyPr>
          <a:lstStyle/>
          <a:p>
            <a:r>
              <a:rPr lang="ar-SA" sz="2000" b="1" dirty="0">
                <a:solidFill>
                  <a:schemeClr val="bg1"/>
                </a:solidFill>
              </a:rPr>
              <a:t>الاستراتيجيات</a:t>
            </a:r>
          </a:p>
        </p:txBody>
      </p:sp>
      <p:sp>
        <p:nvSpPr>
          <p:cNvPr id="30" name="مربع نص 29">
            <a:extLst>
              <a:ext uri="{FF2B5EF4-FFF2-40B4-BE49-F238E27FC236}">
                <a16:creationId xmlns:a16="http://schemas.microsoft.com/office/drawing/2014/main" id="{731765C1-7A3E-4C83-B3EF-0DDE012A637D}"/>
              </a:ext>
            </a:extLst>
          </p:cNvPr>
          <p:cNvSpPr txBox="1"/>
          <p:nvPr/>
        </p:nvSpPr>
        <p:spPr>
          <a:xfrm>
            <a:off x="875071" y="2643931"/>
            <a:ext cx="3016063" cy="388696"/>
          </a:xfrm>
          <a:prstGeom prst="rect">
            <a:avLst/>
          </a:prstGeom>
          <a:noFill/>
        </p:spPr>
        <p:txBody>
          <a:bodyPr wrap="square">
            <a:spAutoFit/>
          </a:bodyPr>
          <a:lstStyle/>
          <a:p>
            <a:pPr algn="just" rtl="1">
              <a:lnSpc>
                <a:spcPct val="107000"/>
              </a:lnSpc>
              <a:spcAft>
                <a:spcPts val="800"/>
              </a:spcAft>
            </a:pPr>
            <a:r>
              <a:rPr lang="ar-SA" sz="1800" b="1" dirty="0">
                <a:effectLst/>
                <a:latin typeface="Traditional Arabic" panose="02020603050405020304" pitchFamily="18" charset="-78"/>
                <a:ea typeface="Calibri" panose="020F0502020204030204" pitchFamily="34" charset="0"/>
                <a:cs typeface="+mj-cs"/>
              </a:rPr>
              <a:t>جدول التعلم الرباعي </a:t>
            </a:r>
            <a:r>
              <a:rPr lang="ar-SA" sz="1800" b="1" dirty="0">
                <a:effectLst/>
                <a:latin typeface="Traditional Arabic" panose="02020603050405020304" pitchFamily="18" charset="-78"/>
                <a:ea typeface="Calibri" panose="020F0502020204030204" pitchFamily="34" charset="0"/>
                <a:cs typeface="PT Bold Heading" panose="02010400000000000000" pitchFamily="2" charset="-78"/>
              </a:rPr>
              <a:t>(</a:t>
            </a:r>
            <a:r>
              <a:rPr lang="en-US" sz="1800" b="1" dirty="0">
                <a:effectLst/>
                <a:latin typeface="Traditional Arabic" panose="02020603050405020304" pitchFamily="18" charset="-78"/>
                <a:ea typeface="Calibri" panose="020F0502020204030204" pitchFamily="34" charset="0"/>
                <a:cs typeface="PT Bold Heading" panose="02010400000000000000" pitchFamily="2" charset="-78"/>
              </a:rPr>
              <a:t>K.W.L.D</a:t>
            </a:r>
            <a:r>
              <a:rPr lang="ar-SA" sz="1800" b="1" dirty="0">
                <a:effectLst/>
                <a:latin typeface="Traditional Arabic" panose="02020603050405020304" pitchFamily="18" charset="-78"/>
                <a:ea typeface="Calibri" panose="020F0502020204030204" pitchFamily="34" charset="0"/>
                <a:cs typeface="PT Bold Heading" panose="02010400000000000000" pitchFamily="2" charset="-78"/>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شكل بيضاوي 4">
            <a:extLst>
              <a:ext uri="{FF2B5EF4-FFF2-40B4-BE49-F238E27FC236}">
                <a16:creationId xmlns:a16="http://schemas.microsoft.com/office/drawing/2014/main" id="{A3760ADD-E433-4D58-A03F-B739DFD5DFEF}"/>
              </a:ext>
            </a:extLst>
          </p:cNvPr>
          <p:cNvSpPr/>
          <p:nvPr/>
        </p:nvSpPr>
        <p:spPr>
          <a:xfrm>
            <a:off x="5140253" y="2708109"/>
            <a:ext cx="2122178" cy="210944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ربع نص 6">
            <a:extLst>
              <a:ext uri="{FF2B5EF4-FFF2-40B4-BE49-F238E27FC236}">
                <a16:creationId xmlns:a16="http://schemas.microsoft.com/office/drawing/2014/main" id="{CF938B6F-7BBE-4136-8135-065852841A14}"/>
              </a:ext>
            </a:extLst>
          </p:cNvPr>
          <p:cNvSpPr txBox="1"/>
          <p:nvPr/>
        </p:nvSpPr>
        <p:spPr>
          <a:xfrm>
            <a:off x="5323518" y="3199699"/>
            <a:ext cx="1767747" cy="1077218"/>
          </a:xfrm>
          <a:prstGeom prst="rect">
            <a:avLst/>
          </a:prstGeom>
          <a:noFill/>
        </p:spPr>
        <p:txBody>
          <a:bodyPr wrap="square" rtlCol="1">
            <a:spAutoFit/>
          </a:bodyPr>
          <a:lstStyle/>
          <a:p>
            <a:pPr algn="ctr"/>
            <a:r>
              <a:rPr lang="ar-SA" sz="3200" b="1" dirty="0">
                <a:cs typeface="PT Bold Heading" panose="02010400000000000000" pitchFamily="2" charset="-78"/>
              </a:rPr>
              <a:t>القراءة الناقدة</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852">
            <a:extLst>
              <a:ext uri="{FF2B5EF4-FFF2-40B4-BE49-F238E27FC236}">
                <a16:creationId xmlns:a16="http://schemas.microsoft.com/office/drawing/2014/main" id="{B92BDC64-16C1-4A87-B107-5C117B4A5EB0}"/>
              </a:ext>
            </a:extLst>
          </p:cNvPr>
          <p:cNvSpPr/>
          <p:nvPr/>
        </p:nvSpPr>
        <p:spPr>
          <a:xfrm>
            <a:off x="11040096" y="6256030"/>
            <a:ext cx="136256" cy="235962"/>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ctr">
              <a:defRPr sz="2400" b="1" cap="none">
                <a:solidFill>
                  <a:srgbClr val="FFFFFF"/>
                </a:solidFill>
              </a:defRPr>
            </a:lvl1pPr>
          </a:lstStyle>
          <a:p>
            <a:pPr rtl="1"/>
            <a:r>
              <a:rPr sz="1200">
                <a:latin typeface="JF Flat" panose="02000500000000000000" pitchFamily="2" charset="-78"/>
                <a:cs typeface="JF Flat" panose="02000500000000000000" pitchFamily="2" charset="-78"/>
              </a:rPr>
              <a:t>2</a:t>
            </a:r>
          </a:p>
        </p:txBody>
      </p:sp>
      <p:sp>
        <p:nvSpPr>
          <p:cNvPr id="41" name="Shape 136">
            <a:extLst>
              <a:ext uri="{FF2B5EF4-FFF2-40B4-BE49-F238E27FC236}">
                <a16:creationId xmlns:a16="http://schemas.microsoft.com/office/drawing/2014/main" id="{F4804F1D-D342-4BA4-9EBB-55D8985260FC}"/>
              </a:ext>
            </a:extLst>
          </p:cNvPr>
          <p:cNvSpPr/>
          <p:nvPr/>
        </p:nvSpPr>
        <p:spPr>
          <a:xfrm>
            <a:off x="474530" y="6277104"/>
            <a:ext cx="216279" cy="215901"/>
          </a:xfrm>
          <a:custGeom>
            <a:avLst/>
            <a:gdLst/>
            <a:ahLst/>
            <a:cxnLst>
              <a:cxn ang="0">
                <a:pos x="wd2" y="hd2"/>
              </a:cxn>
              <a:cxn ang="5400000">
                <a:pos x="wd2" y="hd2"/>
              </a:cxn>
              <a:cxn ang="10800000">
                <a:pos x="wd2" y="hd2"/>
              </a:cxn>
              <a:cxn ang="16200000">
                <a:pos x="wd2" y="hd2"/>
              </a:cxn>
            </a:cxnLst>
            <a:rect l="0" t="0" r="r" b="b"/>
            <a:pathLst>
              <a:path w="21600" h="21600" extrusionOk="0">
                <a:moveTo>
                  <a:pt x="12440" y="20829"/>
                </a:moveTo>
                <a:cubicBezTo>
                  <a:pt x="13347" y="19909"/>
                  <a:pt x="14850" y="18092"/>
                  <a:pt x="15757" y="15441"/>
                </a:cubicBezTo>
                <a:cubicBezTo>
                  <a:pt x="16260" y="15662"/>
                  <a:pt x="16672" y="15899"/>
                  <a:pt x="17000" y="16122"/>
                </a:cubicBezTo>
                <a:cubicBezTo>
                  <a:pt x="17787" y="16658"/>
                  <a:pt x="18224" y="17192"/>
                  <a:pt x="18427" y="17483"/>
                </a:cubicBezTo>
                <a:cubicBezTo>
                  <a:pt x="16910" y="19223"/>
                  <a:pt x="14813" y="20441"/>
                  <a:pt x="12440" y="20829"/>
                </a:cubicBezTo>
                <a:close/>
                <a:moveTo>
                  <a:pt x="10801" y="21263"/>
                </a:moveTo>
                <a:lnTo>
                  <a:pt x="10801" y="21263"/>
                </a:lnTo>
                <a:lnTo>
                  <a:pt x="10801" y="21301"/>
                </a:lnTo>
                <a:cubicBezTo>
                  <a:pt x="10801" y="21301"/>
                  <a:pt x="10801" y="21263"/>
                  <a:pt x="10801" y="21263"/>
                </a:cubicBezTo>
                <a:close/>
                <a:moveTo>
                  <a:pt x="3169" y="17486"/>
                </a:moveTo>
                <a:cubicBezTo>
                  <a:pt x="3459" y="17069"/>
                  <a:pt x="4243" y="16147"/>
                  <a:pt x="5843" y="15442"/>
                </a:cubicBezTo>
                <a:cubicBezTo>
                  <a:pt x="6750" y="18093"/>
                  <a:pt x="8254" y="19910"/>
                  <a:pt x="9161" y="20831"/>
                </a:cubicBezTo>
                <a:cubicBezTo>
                  <a:pt x="7079" y="20494"/>
                  <a:pt x="5159" y="19517"/>
                  <a:pt x="3638" y="17993"/>
                </a:cubicBezTo>
                <a:cubicBezTo>
                  <a:pt x="3475" y="17830"/>
                  <a:pt x="3319" y="17659"/>
                  <a:pt x="3169" y="17486"/>
                </a:cubicBezTo>
                <a:close/>
                <a:moveTo>
                  <a:pt x="9161" y="808"/>
                </a:moveTo>
                <a:cubicBezTo>
                  <a:pt x="8254" y="1728"/>
                  <a:pt x="6750" y="3545"/>
                  <a:pt x="5843" y="6197"/>
                </a:cubicBezTo>
                <a:cubicBezTo>
                  <a:pt x="5340" y="5976"/>
                  <a:pt x="4928" y="5740"/>
                  <a:pt x="4599" y="5516"/>
                </a:cubicBezTo>
                <a:cubicBezTo>
                  <a:pt x="3809" y="4978"/>
                  <a:pt x="3372" y="4442"/>
                  <a:pt x="3170" y="4151"/>
                </a:cubicBezTo>
                <a:cubicBezTo>
                  <a:pt x="3320" y="3978"/>
                  <a:pt x="3475" y="3809"/>
                  <a:pt x="3639" y="3645"/>
                </a:cubicBezTo>
                <a:cubicBezTo>
                  <a:pt x="5159" y="2122"/>
                  <a:pt x="7079" y="1145"/>
                  <a:pt x="9161" y="808"/>
                </a:cubicBezTo>
                <a:close/>
                <a:moveTo>
                  <a:pt x="16510" y="10482"/>
                </a:moveTo>
                <a:cubicBezTo>
                  <a:pt x="16480" y="9149"/>
                  <a:pt x="16276" y="7936"/>
                  <a:pt x="15963" y="6851"/>
                </a:cubicBezTo>
                <a:cubicBezTo>
                  <a:pt x="17582" y="6156"/>
                  <a:pt x="18461" y="5239"/>
                  <a:pt x="18872" y="4693"/>
                </a:cubicBezTo>
                <a:cubicBezTo>
                  <a:pt x="20138" y="6359"/>
                  <a:pt x="20851" y="8364"/>
                  <a:pt x="20919" y="10483"/>
                </a:cubicBezTo>
                <a:lnTo>
                  <a:pt x="16510" y="10483"/>
                </a:lnTo>
                <a:cubicBezTo>
                  <a:pt x="16510" y="10483"/>
                  <a:pt x="16510" y="10482"/>
                  <a:pt x="16510" y="10482"/>
                </a:cubicBezTo>
                <a:close/>
                <a:moveTo>
                  <a:pt x="16510" y="11156"/>
                </a:moveTo>
                <a:lnTo>
                  <a:pt x="20919" y="11156"/>
                </a:lnTo>
                <a:cubicBezTo>
                  <a:pt x="20848" y="13324"/>
                  <a:pt x="20096" y="15322"/>
                  <a:pt x="18869" y="16941"/>
                </a:cubicBezTo>
                <a:cubicBezTo>
                  <a:pt x="18456" y="16394"/>
                  <a:pt x="17578" y="15480"/>
                  <a:pt x="15963" y="14787"/>
                </a:cubicBezTo>
                <a:cubicBezTo>
                  <a:pt x="16275" y="13702"/>
                  <a:pt x="16480" y="12489"/>
                  <a:pt x="16510" y="11156"/>
                </a:cubicBezTo>
                <a:close/>
                <a:moveTo>
                  <a:pt x="11136" y="13857"/>
                </a:moveTo>
                <a:lnTo>
                  <a:pt x="11136" y="11156"/>
                </a:lnTo>
                <a:lnTo>
                  <a:pt x="15837" y="11156"/>
                </a:lnTo>
                <a:cubicBezTo>
                  <a:pt x="15807" y="12392"/>
                  <a:pt x="15615" y="13522"/>
                  <a:pt x="15322" y="14539"/>
                </a:cubicBezTo>
                <a:cubicBezTo>
                  <a:pt x="14229" y="14159"/>
                  <a:pt x="12853" y="13889"/>
                  <a:pt x="11136" y="13857"/>
                </a:cubicBezTo>
                <a:close/>
                <a:moveTo>
                  <a:pt x="5762" y="11156"/>
                </a:moveTo>
                <a:lnTo>
                  <a:pt x="10464" y="11156"/>
                </a:lnTo>
                <a:lnTo>
                  <a:pt x="10464" y="13857"/>
                </a:lnTo>
                <a:cubicBezTo>
                  <a:pt x="8747" y="13889"/>
                  <a:pt x="7371" y="14159"/>
                  <a:pt x="6278" y="14540"/>
                </a:cubicBezTo>
                <a:cubicBezTo>
                  <a:pt x="5985" y="13522"/>
                  <a:pt x="5792" y="12392"/>
                  <a:pt x="5762" y="11156"/>
                </a:cubicBezTo>
                <a:close/>
                <a:moveTo>
                  <a:pt x="5089" y="11156"/>
                </a:moveTo>
                <a:cubicBezTo>
                  <a:pt x="5120" y="12489"/>
                  <a:pt x="5324" y="13702"/>
                  <a:pt x="5637" y="14787"/>
                </a:cubicBezTo>
                <a:cubicBezTo>
                  <a:pt x="4017" y="15482"/>
                  <a:pt x="3138" y="16399"/>
                  <a:pt x="2727" y="16945"/>
                </a:cubicBezTo>
                <a:cubicBezTo>
                  <a:pt x="1462" y="15279"/>
                  <a:pt x="749" y="13274"/>
                  <a:pt x="681" y="11156"/>
                </a:cubicBezTo>
                <a:cubicBezTo>
                  <a:pt x="681" y="11156"/>
                  <a:pt x="5089" y="11156"/>
                  <a:pt x="5089" y="11156"/>
                </a:cubicBezTo>
                <a:close/>
                <a:moveTo>
                  <a:pt x="5089" y="10482"/>
                </a:moveTo>
                <a:lnTo>
                  <a:pt x="681" y="10482"/>
                </a:lnTo>
                <a:cubicBezTo>
                  <a:pt x="749" y="8364"/>
                  <a:pt x="1462" y="6359"/>
                  <a:pt x="2727" y="4693"/>
                </a:cubicBezTo>
                <a:cubicBezTo>
                  <a:pt x="3139" y="5239"/>
                  <a:pt x="4017" y="6156"/>
                  <a:pt x="5637" y="6851"/>
                </a:cubicBezTo>
                <a:cubicBezTo>
                  <a:pt x="5325" y="7936"/>
                  <a:pt x="5120" y="9149"/>
                  <a:pt x="5089" y="10482"/>
                </a:cubicBezTo>
                <a:close/>
                <a:moveTo>
                  <a:pt x="10464" y="7781"/>
                </a:moveTo>
                <a:lnTo>
                  <a:pt x="10464" y="10482"/>
                </a:lnTo>
                <a:lnTo>
                  <a:pt x="5762" y="10482"/>
                </a:lnTo>
                <a:cubicBezTo>
                  <a:pt x="5792" y="9246"/>
                  <a:pt x="5985" y="8116"/>
                  <a:pt x="6278" y="7099"/>
                </a:cubicBezTo>
                <a:cubicBezTo>
                  <a:pt x="7371" y="7479"/>
                  <a:pt x="8747" y="7749"/>
                  <a:pt x="10464" y="7781"/>
                </a:cubicBezTo>
                <a:close/>
                <a:moveTo>
                  <a:pt x="11136" y="7781"/>
                </a:moveTo>
                <a:cubicBezTo>
                  <a:pt x="12853" y="7749"/>
                  <a:pt x="14229" y="7479"/>
                  <a:pt x="15322" y="7098"/>
                </a:cubicBezTo>
                <a:cubicBezTo>
                  <a:pt x="15614" y="8116"/>
                  <a:pt x="15807" y="9246"/>
                  <a:pt x="15837" y="10482"/>
                </a:cubicBezTo>
                <a:lnTo>
                  <a:pt x="11136" y="10482"/>
                </a:lnTo>
                <a:cubicBezTo>
                  <a:pt x="11136" y="10482"/>
                  <a:pt x="11136" y="7781"/>
                  <a:pt x="11136" y="7781"/>
                </a:cubicBezTo>
                <a:close/>
                <a:moveTo>
                  <a:pt x="15118" y="6449"/>
                </a:moveTo>
                <a:cubicBezTo>
                  <a:pt x="14089" y="6812"/>
                  <a:pt x="12782" y="7076"/>
                  <a:pt x="11136" y="7108"/>
                </a:cubicBezTo>
                <a:lnTo>
                  <a:pt x="11136" y="682"/>
                </a:lnTo>
                <a:cubicBezTo>
                  <a:pt x="11198" y="684"/>
                  <a:pt x="11260" y="684"/>
                  <a:pt x="11322" y="687"/>
                </a:cubicBezTo>
                <a:cubicBezTo>
                  <a:pt x="11706" y="1014"/>
                  <a:pt x="13940" y="3020"/>
                  <a:pt x="15118" y="6449"/>
                </a:cubicBezTo>
                <a:close/>
                <a:moveTo>
                  <a:pt x="10278" y="687"/>
                </a:moveTo>
                <a:cubicBezTo>
                  <a:pt x="10339" y="684"/>
                  <a:pt x="10401" y="684"/>
                  <a:pt x="10464" y="682"/>
                </a:cubicBezTo>
                <a:lnTo>
                  <a:pt x="10464" y="7107"/>
                </a:lnTo>
                <a:cubicBezTo>
                  <a:pt x="8803" y="7074"/>
                  <a:pt x="7493" y="6804"/>
                  <a:pt x="6482" y="6448"/>
                </a:cubicBezTo>
                <a:cubicBezTo>
                  <a:pt x="7660" y="3020"/>
                  <a:pt x="9893" y="1014"/>
                  <a:pt x="10278" y="687"/>
                </a:cubicBezTo>
                <a:close/>
                <a:moveTo>
                  <a:pt x="6482" y="15190"/>
                </a:moveTo>
                <a:cubicBezTo>
                  <a:pt x="7511" y="14826"/>
                  <a:pt x="8818" y="14563"/>
                  <a:pt x="10464" y="14530"/>
                </a:cubicBezTo>
                <a:lnTo>
                  <a:pt x="10464" y="20956"/>
                </a:lnTo>
                <a:cubicBezTo>
                  <a:pt x="10401" y="20954"/>
                  <a:pt x="10339" y="20954"/>
                  <a:pt x="10278" y="20951"/>
                </a:cubicBezTo>
                <a:cubicBezTo>
                  <a:pt x="9894" y="20624"/>
                  <a:pt x="7660" y="18619"/>
                  <a:pt x="6482" y="15190"/>
                </a:cubicBezTo>
                <a:close/>
                <a:moveTo>
                  <a:pt x="11321" y="20951"/>
                </a:moveTo>
                <a:cubicBezTo>
                  <a:pt x="11260" y="20954"/>
                  <a:pt x="11198" y="20954"/>
                  <a:pt x="11136" y="20956"/>
                </a:cubicBezTo>
                <a:lnTo>
                  <a:pt x="11136" y="14531"/>
                </a:lnTo>
                <a:cubicBezTo>
                  <a:pt x="12797" y="14564"/>
                  <a:pt x="14106" y="14834"/>
                  <a:pt x="15117" y="15190"/>
                </a:cubicBezTo>
                <a:cubicBezTo>
                  <a:pt x="13939" y="18620"/>
                  <a:pt x="11705" y="20625"/>
                  <a:pt x="11321" y="20951"/>
                </a:cubicBezTo>
                <a:close/>
                <a:moveTo>
                  <a:pt x="18431" y="4152"/>
                </a:moveTo>
                <a:cubicBezTo>
                  <a:pt x="18140" y="4570"/>
                  <a:pt x="17356" y="5491"/>
                  <a:pt x="15756" y="6197"/>
                </a:cubicBezTo>
                <a:cubicBezTo>
                  <a:pt x="14850" y="3545"/>
                  <a:pt x="13346" y="1728"/>
                  <a:pt x="12438" y="808"/>
                </a:cubicBezTo>
                <a:cubicBezTo>
                  <a:pt x="14521" y="1145"/>
                  <a:pt x="16440" y="2122"/>
                  <a:pt x="17961" y="3645"/>
                </a:cubicBezTo>
                <a:cubicBezTo>
                  <a:pt x="18125" y="3809"/>
                  <a:pt x="18280" y="3979"/>
                  <a:pt x="18431" y="4152"/>
                </a:cubicBezTo>
                <a:close/>
                <a:moveTo>
                  <a:pt x="10800" y="0"/>
                </a:moveTo>
                <a:cubicBezTo>
                  <a:pt x="7915" y="0"/>
                  <a:pt x="5202" y="1125"/>
                  <a:pt x="3163" y="3169"/>
                </a:cubicBezTo>
                <a:cubicBezTo>
                  <a:pt x="1123" y="5213"/>
                  <a:pt x="0" y="7929"/>
                  <a:pt x="0" y="10819"/>
                </a:cubicBezTo>
                <a:cubicBezTo>
                  <a:pt x="0" y="13709"/>
                  <a:pt x="1123" y="16407"/>
                  <a:pt x="3163" y="18451"/>
                </a:cubicBezTo>
                <a:cubicBezTo>
                  <a:pt x="5202" y="20494"/>
                  <a:pt x="7915" y="21600"/>
                  <a:pt x="10800" y="21600"/>
                </a:cubicBezTo>
                <a:lnTo>
                  <a:pt x="10800" y="21600"/>
                </a:lnTo>
                <a:lnTo>
                  <a:pt x="10801" y="21600"/>
                </a:lnTo>
                <a:cubicBezTo>
                  <a:pt x="16756" y="21600"/>
                  <a:pt x="21600" y="16765"/>
                  <a:pt x="21600" y="10800"/>
                </a:cubicBezTo>
                <a:cubicBezTo>
                  <a:pt x="21600" y="7910"/>
                  <a:pt x="20477" y="5203"/>
                  <a:pt x="18437" y="3159"/>
                </a:cubicBezTo>
                <a:cubicBezTo>
                  <a:pt x="16398" y="1116"/>
                  <a:pt x="13685" y="0"/>
                  <a:pt x="10800" y="0"/>
                </a:cubicBezTo>
                <a:close/>
              </a:path>
            </a:pathLst>
          </a:custGeom>
          <a:solidFill>
            <a:srgbClr val="8BAA4F"/>
          </a:solidFill>
          <a:ln w="12700">
            <a:miter lim="400000"/>
          </a:ln>
        </p:spPr>
        <p:txBody>
          <a:bodyPr lIns="19050" tIns="19050" rIns="19050" bIns="19050" anchor="ctr"/>
          <a:lstStyle/>
          <a:p>
            <a:pPr defTabSz="412750" hangingPunct="0">
              <a:defRPr sz="3200" cap="none">
                <a:solidFill>
                  <a:srgbClr val="FFFFFF"/>
                </a:solidFill>
                <a:latin typeface="+mn-lt"/>
                <a:ea typeface="+mn-ea"/>
                <a:cs typeface="+mn-cs"/>
                <a:sym typeface="Helvetica Light"/>
              </a:defRPr>
            </a:pPr>
            <a:endParaRPr sz="1600" kern="0">
              <a:solidFill>
                <a:srgbClr val="FFFFFF"/>
              </a:solidFill>
              <a:latin typeface="JF Flat" panose="02000500000000000000" pitchFamily="2" charset="-78"/>
              <a:cs typeface="JF Flat" panose="02000500000000000000" pitchFamily="2" charset="-78"/>
              <a:sym typeface="Helvetica Light"/>
            </a:endParaRPr>
          </a:p>
        </p:txBody>
      </p:sp>
      <p:sp>
        <p:nvSpPr>
          <p:cNvPr id="3" name="مربع نص 2">
            <a:extLst>
              <a:ext uri="{FF2B5EF4-FFF2-40B4-BE49-F238E27FC236}">
                <a16:creationId xmlns:a16="http://schemas.microsoft.com/office/drawing/2014/main" id="{A546D1BF-8CD0-43BF-8056-6CD177F7E2C2}"/>
              </a:ext>
            </a:extLst>
          </p:cNvPr>
          <p:cNvSpPr txBox="1"/>
          <p:nvPr/>
        </p:nvSpPr>
        <p:spPr>
          <a:xfrm rot="16200000">
            <a:off x="7394430" y="3296197"/>
            <a:ext cx="1015170" cy="497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1" anchor="ctr">
            <a:spAutoFit/>
          </a:bodyPr>
          <a:lstStyle/>
          <a:p>
            <a:pPr algn="l" defTabSz="412750" rtl="0" hangingPunct="0"/>
            <a:r>
              <a:rPr lang="ar-SA" sz="2900" b="1" cap="all" dirty="0">
                <a:solidFill>
                  <a:schemeClr val="bg1"/>
                </a:solidFill>
                <a:latin typeface="Oswald "/>
                <a:ea typeface="Oswald "/>
                <a:cs typeface="Oswald "/>
                <a:sym typeface="Oswald "/>
              </a:rPr>
              <a:t>الفوائد </a:t>
            </a:r>
          </a:p>
        </p:txBody>
      </p:sp>
      <p:sp>
        <p:nvSpPr>
          <p:cNvPr id="42" name="مربع نص 41">
            <a:extLst>
              <a:ext uri="{FF2B5EF4-FFF2-40B4-BE49-F238E27FC236}">
                <a16:creationId xmlns:a16="http://schemas.microsoft.com/office/drawing/2014/main" id="{8CEAB7E6-BBA5-4DD9-81D9-6D055E6B53C7}"/>
              </a:ext>
            </a:extLst>
          </p:cNvPr>
          <p:cNvSpPr txBox="1"/>
          <p:nvPr/>
        </p:nvSpPr>
        <p:spPr>
          <a:xfrm rot="20552202">
            <a:off x="6194811" y="5236137"/>
            <a:ext cx="1015170" cy="497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1" anchor="ctr">
            <a:spAutoFit/>
          </a:bodyPr>
          <a:lstStyle/>
          <a:p>
            <a:pPr algn="l" defTabSz="412750" rtl="0" hangingPunct="0"/>
            <a:r>
              <a:rPr lang="ar-SA" sz="2900" b="1" cap="all" dirty="0">
                <a:solidFill>
                  <a:schemeClr val="bg1"/>
                </a:solidFill>
                <a:latin typeface="Oswald "/>
                <a:ea typeface="Oswald "/>
                <a:cs typeface="Oswald "/>
                <a:sym typeface="Oswald "/>
              </a:rPr>
              <a:t>المفهوم</a:t>
            </a:r>
          </a:p>
        </p:txBody>
      </p:sp>
      <p:sp>
        <p:nvSpPr>
          <p:cNvPr id="5" name="مربع نص 4">
            <a:extLst>
              <a:ext uri="{FF2B5EF4-FFF2-40B4-BE49-F238E27FC236}">
                <a16:creationId xmlns:a16="http://schemas.microsoft.com/office/drawing/2014/main" id="{A5A16EFA-F797-4169-830D-B7E152541EFF}"/>
              </a:ext>
            </a:extLst>
          </p:cNvPr>
          <p:cNvSpPr txBox="1"/>
          <p:nvPr/>
        </p:nvSpPr>
        <p:spPr>
          <a:xfrm>
            <a:off x="5205525" y="1819102"/>
            <a:ext cx="380999"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1" anchor="ctr">
            <a:spAutoFit/>
          </a:bodyPr>
          <a:lstStyle/>
          <a:p>
            <a:pPr algn="l" defTabSz="412750" rtl="0" hangingPunct="0"/>
            <a:r>
              <a:rPr lang="en-US" sz="2400" cap="all" dirty="0">
                <a:solidFill>
                  <a:schemeClr val="bg1"/>
                </a:solidFill>
                <a:latin typeface="Oswald "/>
                <a:ea typeface="Oswald "/>
                <a:cs typeface="Oswald "/>
                <a:sym typeface="Oswald "/>
              </a:rPr>
              <a:t>4</a:t>
            </a:r>
            <a:endParaRPr lang="ar-SA" sz="2400" cap="all" dirty="0">
              <a:solidFill>
                <a:schemeClr val="bg1"/>
              </a:solidFill>
              <a:latin typeface="Oswald "/>
              <a:ea typeface="Oswald "/>
              <a:cs typeface="Oswald "/>
              <a:sym typeface="Oswald "/>
            </a:endParaRPr>
          </a:p>
        </p:txBody>
      </p:sp>
      <p:sp>
        <p:nvSpPr>
          <p:cNvPr id="44" name="مربع نص 43">
            <a:extLst>
              <a:ext uri="{FF2B5EF4-FFF2-40B4-BE49-F238E27FC236}">
                <a16:creationId xmlns:a16="http://schemas.microsoft.com/office/drawing/2014/main" id="{C28F972D-3D2A-4779-9735-030199744562}"/>
              </a:ext>
            </a:extLst>
          </p:cNvPr>
          <p:cNvSpPr txBox="1"/>
          <p:nvPr/>
        </p:nvSpPr>
        <p:spPr>
          <a:xfrm rot="1059426">
            <a:off x="6076263" y="2042069"/>
            <a:ext cx="1198432" cy="4975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1" anchor="ctr">
            <a:spAutoFit/>
          </a:bodyPr>
          <a:lstStyle/>
          <a:p>
            <a:pPr algn="l" defTabSz="412750" rtl="0" hangingPunct="0"/>
            <a:r>
              <a:rPr lang="ar-SA" sz="900" b="1" dirty="0">
                <a:solidFill>
                  <a:schemeClr val="bg1"/>
                </a:solidFill>
              </a:rPr>
              <a:t>المهارات</a:t>
            </a:r>
            <a:r>
              <a:rPr lang="ar-SA" sz="2900" b="1" cap="all" dirty="0">
                <a:solidFill>
                  <a:schemeClr val="bg1"/>
                </a:solidFill>
                <a:latin typeface="Oswald "/>
                <a:ea typeface="Oswald "/>
                <a:cs typeface="Oswald "/>
                <a:sym typeface="Oswald "/>
              </a:rPr>
              <a:t> </a:t>
            </a:r>
          </a:p>
        </p:txBody>
      </p:sp>
      <p:grpSp>
        <p:nvGrpSpPr>
          <p:cNvPr id="11" name="مجموعة 10">
            <a:extLst>
              <a:ext uri="{FF2B5EF4-FFF2-40B4-BE49-F238E27FC236}">
                <a16:creationId xmlns:a16="http://schemas.microsoft.com/office/drawing/2014/main" id="{5E118AD9-1BE1-4C97-942F-3DEB563299BB}"/>
              </a:ext>
            </a:extLst>
          </p:cNvPr>
          <p:cNvGrpSpPr/>
          <p:nvPr/>
        </p:nvGrpSpPr>
        <p:grpSpPr>
          <a:xfrm>
            <a:off x="1974345" y="1364726"/>
            <a:ext cx="9133879" cy="5009285"/>
            <a:chOff x="2577830" y="1494263"/>
            <a:chExt cx="9133879" cy="5009285"/>
          </a:xfrm>
        </p:grpSpPr>
        <p:cxnSp>
          <p:nvCxnSpPr>
            <p:cNvPr id="13" name="Straight Connector 3">
              <a:extLst>
                <a:ext uri="{FF2B5EF4-FFF2-40B4-BE49-F238E27FC236}">
                  <a16:creationId xmlns:a16="http://schemas.microsoft.com/office/drawing/2014/main" id="{DD5B6521-F103-419A-A0C2-EDE4593DB966}"/>
                </a:ext>
              </a:extLst>
            </p:cNvPr>
            <p:cNvCxnSpPr>
              <a:cxnSpLocks/>
            </p:cNvCxnSpPr>
            <p:nvPr/>
          </p:nvCxnSpPr>
          <p:spPr>
            <a:xfrm flipH="1">
              <a:off x="2577830" y="1934144"/>
              <a:ext cx="9133878" cy="118392"/>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4">
              <a:extLst>
                <a:ext uri="{FF2B5EF4-FFF2-40B4-BE49-F238E27FC236}">
                  <a16:creationId xmlns:a16="http://schemas.microsoft.com/office/drawing/2014/main" id="{4109D5F9-A42E-4BD3-89B4-D96A8E84843C}"/>
                </a:ext>
              </a:extLst>
            </p:cNvPr>
            <p:cNvGrpSpPr/>
            <p:nvPr/>
          </p:nvGrpSpPr>
          <p:grpSpPr>
            <a:xfrm flipH="1">
              <a:off x="9772072" y="2428870"/>
              <a:ext cx="1939637" cy="4074678"/>
              <a:chOff x="480290" y="2068947"/>
              <a:chExt cx="1939637" cy="4074678"/>
            </a:xfrm>
          </p:grpSpPr>
          <p:grpSp>
            <p:nvGrpSpPr>
              <p:cNvPr id="51" name="Group 6">
                <a:extLst>
                  <a:ext uri="{FF2B5EF4-FFF2-40B4-BE49-F238E27FC236}">
                    <a16:creationId xmlns:a16="http://schemas.microsoft.com/office/drawing/2014/main" id="{BEF5B5BF-6184-4156-B145-0BD3452D7124}"/>
                  </a:ext>
                </a:extLst>
              </p:cNvPr>
              <p:cNvGrpSpPr/>
              <p:nvPr/>
            </p:nvGrpSpPr>
            <p:grpSpPr>
              <a:xfrm>
                <a:off x="480291" y="2068947"/>
                <a:ext cx="1939636" cy="1293088"/>
                <a:chOff x="480291" y="2068947"/>
                <a:chExt cx="1939636" cy="1293088"/>
              </a:xfrm>
            </p:grpSpPr>
            <p:sp>
              <p:nvSpPr>
                <p:cNvPr id="54" name="Rectangle 4">
                  <a:extLst>
                    <a:ext uri="{FF2B5EF4-FFF2-40B4-BE49-F238E27FC236}">
                      <a16:creationId xmlns:a16="http://schemas.microsoft.com/office/drawing/2014/main" id="{43E6955E-3E28-46D7-9B77-67269D063A8C}"/>
                    </a:ext>
                  </a:extLst>
                </p:cNvPr>
                <p:cNvSpPr/>
                <p:nvPr/>
              </p:nvSpPr>
              <p:spPr>
                <a:xfrm>
                  <a:off x="480291" y="2355273"/>
                  <a:ext cx="1939636" cy="1006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55" name="Isosceles Triangle 5">
                  <a:extLst>
                    <a:ext uri="{FF2B5EF4-FFF2-40B4-BE49-F238E27FC236}">
                      <a16:creationId xmlns:a16="http://schemas.microsoft.com/office/drawing/2014/main" id="{3AEE889D-4F89-4258-A2C8-602BF7D326D8}"/>
                    </a:ext>
                  </a:extLst>
                </p:cNvPr>
                <p:cNvSpPr/>
                <p:nvPr/>
              </p:nvSpPr>
              <p:spPr>
                <a:xfrm>
                  <a:off x="1182254" y="2068947"/>
                  <a:ext cx="535709" cy="28632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52" name="Rectangle 74">
                <a:extLst>
                  <a:ext uri="{FF2B5EF4-FFF2-40B4-BE49-F238E27FC236}">
                    <a16:creationId xmlns:a16="http://schemas.microsoft.com/office/drawing/2014/main" id="{A3103327-E9DE-4AEC-8686-85213296A36F}"/>
                  </a:ext>
                </a:extLst>
              </p:cNvPr>
              <p:cNvSpPr/>
              <p:nvPr/>
            </p:nvSpPr>
            <p:spPr>
              <a:xfrm>
                <a:off x="480290" y="336203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1">
                  <a:spcAft>
                    <a:spcPts val="1200"/>
                  </a:spcAft>
                </a:pPr>
                <a:r>
                  <a:rPr lang="ar-SA" sz="2000" b="1" cap="all" noProof="1">
                    <a:solidFill>
                      <a:prstClr val="black"/>
                    </a:solidFill>
                  </a:rPr>
                  <a:t>يساعد التفكير الناقد على تجنب فخ التضليل الإعلامي، والإثارة الإعلامية، بل والتسمم الإعلامي.</a:t>
                </a:r>
                <a:endParaRPr lang="en-US" sz="1200" noProof="1">
                  <a:solidFill>
                    <a:schemeClr val="tx1">
                      <a:lumMod val="65000"/>
                      <a:lumOff val="35000"/>
                    </a:schemeClr>
                  </a:solidFill>
                </a:endParaRPr>
              </a:p>
            </p:txBody>
          </p:sp>
          <p:sp>
            <p:nvSpPr>
              <p:cNvPr id="53" name="Rectangle 79">
                <a:extLst>
                  <a:ext uri="{FF2B5EF4-FFF2-40B4-BE49-F238E27FC236}">
                    <a16:creationId xmlns:a16="http://schemas.microsoft.com/office/drawing/2014/main" id="{764036AD-6276-44D9-B7DE-7AC89E3899D9}"/>
                  </a:ext>
                </a:extLst>
              </p:cNvPr>
              <p:cNvSpPr/>
              <p:nvPr/>
            </p:nvSpPr>
            <p:spPr>
              <a:xfrm>
                <a:off x="480290" y="6003629"/>
                <a:ext cx="1939636" cy="1399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15" name="Group 15">
              <a:extLst>
                <a:ext uri="{FF2B5EF4-FFF2-40B4-BE49-F238E27FC236}">
                  <a16:creationId xmlns:a16="http://schemas.microsoft.com/office/drawing/2014/main" id="{4ACB0351-CBB2-4282-B414-836580D40A1A}"/>
                </a:ext>
              </a:extLst>
            </p:cNvPr>
            <p:cNvGrpSpPr/>
            <p:nvPr/>
          </p:nvGrpSpPr>
          <p:grpSpPr>
            <a:xfrm flipH="1">
              <a:off x="7449126" y="2428870"/>
              <a:ext cx="1939638" cy="4074678"/>
              <a:chOff x="2803235" y="2068947"/>
              <a:chExt cx="1939638" cy="4074678"/>
            </a:xfrm>
          </p:grpSpPr>
          <p:grpSp>
            <p:nvGrpSpPr>
              <p:cNvPr id="46" name="Group 7">
                <a:extLst>
                  <a:ext uri="{FF2B5EF4-FFF2-40B4-BE49-F238E27FC236}">
                    <a16:creationId xmlns:a16="http://schemas.microsoft.com/office/drawing/2014/main" id="{B3CC5A09-A2C8-4881-A1D7-D2713A5AAB44}"/>
                  </a:ext>
                </a:extLst>
              </p:cNvPr>
              <p:cNvGrpSpPr/>
              <p:nvPr/>
            </p:nvGrpSpPr>
            <p:grpSpPr>
              <a:xfrm>
                <a:off x="2803237" y="2068947"/>
                <a:ext cx="1939636" cy="1293088"/>
                <a:chOff x="2803237" y="2068947"/>
                <a:chExt cx="1939636" cy="1293088"/>
              </a:xfrm>
              <a:solidFill>
                <a:schemeClr val="accent2"/>
              </a:solidFill>
            </p:grpSpPr>
            <p:sp>
              <p:nvSpPr>
                <p:cNvPr id="49" name="Rectangle 35">
                  <a:extLst>
                    <a:ext uri="{FF2B5EF4-FFF2-40B4-BE49-F238E27FC236}">
                      <a16:creationId xmlns:a16="http://schemas.microsoft.com/office/drawing/2014/main" id="{93CD6498-8FB3-4517-BF8C-C3DC22D904E1}"/>
                    </a:ext>
                  </a:extLst>
                </p:cNvPr>
                <p:cNvSpPr/>
                <p:nvPr/>
              </p:nvSpPr>
              <p:spPr>
                <a:xfrm>
                  <a:off x="2803237" y="2355273"/>
                  <a:ext cx="1939636" cy="10067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50" name="Isosceles Triangle 40">
                  <a:extLst>
                    <a:ext uri="{FF2B5EF4-FFF2-40B4-BE49-F238E27FC236}">
                      <a16:creationId xmlns:a16="http://schemas.microsoft.com/office/drawing/2014/main" id="{CDBA1B44-F875-47CD-9828-D8A09D53DD20}"/>
                    </a:ext>
                  </a:extLst>
                </p:cNvPr>
                <p:cNvSpPr/>
                <p:nvPr/>
              </p:nvSpPr>
              <p:spPr>
                <a:xfrm>
                  <a:off x="3505200" y="2068947"/>
                  <a:ext cx="535709" cy="2863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47" name="Rectangle 75">
                <a:extLst>
                  <a:ext uri="{FF2B5EF4-FFF2-40B4-BE49-F238E27FC236}">
                    <a16:creationId xmlns:a16="http://schemas.microsoft.com/office/drawing/2014/main" id="{931D3029-CB79-428E-AC26-5184B62C0DA4}"/>
                  </a:ext>
                </a:extLst>
              </p:cNvPr>
              <p:cNvSpPr/>
              <p:nvPr/>
            </p:nvSpPr>
            <p:spPr>
              <a:xfrm>
                <a:off x="2803236" y="336203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1">
                  <a:spcAft>
                    <a:spcPts val="1200"/>
                  </a:spcAft>
                </a:pPr>
                <a:r>
                  <a:rPr lang="ar-SA" sz="2000" b="1" cap="all" noProof="1">
                    <a:solidFill>
                      <a:prstClr val="black"/>
                    </a:solidFill>
                  </a:rPr>
                  <a:t>يساعد المتلقي على فرز المواد الإعلامية بين ما هو ( سلبي ورديء )، وما هو ( إيجابي ونافع )، وما ( بينهما ).</a:t>
                </a:r>
                <a:endParaRPr lang="en-US" sz="1200" noProof="1">
                  <a:solidFill>
                    <a:prstClr val="black">
                      <a:lumMod val="65000"/>
                      <a:lumOff val="35000"/>
                    </a:prstClr>
                  </a:solidFill>
                </a:endParaRPr>
              </a:p>
            </p:txBody>
          </p:sp>
          <p:sp>
            <p:nvSpPr>
              <p:cNvPr id="48" name="Rectangle 80">
                <a:extLst>
                  <a:ext uri="{FF2B5EF4-FFF2-40B4-BE49-F238E27FC236}">
                    <a16:creationId xmlns:a16="http://schemas.microsoft.com/office/drawing/2014/main" id="{D821FB39-EEDE-49F6-BB2E-1576835FDC2B}"/>
                  </a:ext>
                </a:extLst>
              </p:cNvPr>
              <p:cNvSpPr/>
              <p:nvPr/>
            </p:nvSpPr>
            <p:spPr>
              <a:xfrm>
                <a:off x="2803235" y="6003629"/>
                <a:ext cx="1939636" cy="1399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16" name="Group 16">
              <a:extLst>
                <a:ext uri="{FF2B5EF4-FFF2-40B4-BE49-F238E27FC236}">
                  <a16:creationId xmlns:a16="http://schemas.microsoft.com/office/drawing/2014/main" id="{E4971CC5-171E-4340-B611-7964B37D9C69}"/>
                </a:ext>
              </a:extLst>
            </p:cNvPr>
            <p:cNvGrpSpPr/>
            <p:nvPr/>
          </p:nvGrpSpPr>
          <p:grpSpPr>
            <a:xfrm flipH="1">
              <a:off x="5126180" y="2428870"/>
              <a:ext cx="1939639" cy="4074678"/>
              <a:chOff x="5126180" y="2068947"/>
              <a:chExt cx="1939639" cy="4074678"/>
            </a:xfrm>
          </p:grpSpPr>
          <p:grpSp>
            <p:nvGrpSpPr>
              <p:cNvPr id="36" name="Group 8">
                <a:extLst>
                  <a:ext uri="{FF2B5EF4-FFF2-40B4-BE49-F238E27FC236}">
                    <a16:creationId xmlns:a16="http://schemas.microsoft.com/office/drawing/2014/main" id="{915B1A9C-1CA8-4680-B435-222851EA8D9D}"/>
                  </a:ext>
                </a:extLst>
              </p:cNvPr>
              <p:cNvGrpSpPr/>
              <p:nvPr/>
            </p:nvGrpSpPr>
            <p:grpSpPr>
              <a:xfrm>
                <a:off x="5126183" y="2068947"/>
                <a:ext cx="1939636" cy="1293088"/>
                <a:chOff x="5126183" y="2068947"/>
                <a:chExt cx="1939636" cy="1293088"/>
              </a:xfrm>
              <a:solidFill>
                <a:schemeClr val="accent3"/>
              </a:solidFill>
            </p:grpSpPr>
            <p:sp>
              <p:nvSpPr>
                <p:cNvPr id="40" name="Rectangle 36">
                  <a:extLst>
                    <a:ext uri="{FF2B5EF4-FFF2-40B4-BE49-F238E27FC236}">
                      <a16:creationId xmlns:a16="http://schemas.microsoft.com/office/drawing/2014/main" id="{F076AE7A-A9D3-46A1-B75F-D9E3530A3032}"/>
                    </a:ext>
                  </a:extLst>
                </p:cNvPr>
                <p:cNvSpPr/>
                <p:nvPr/>
              </p:nvSpPr>
              <p:spPr>
                <a:xfrm>
                  <a:off x="5126183" y="2355273"/>
                  <a:ext cx="1939636" cy="10067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45" name="Isosceles Triangle 41">
                  <a:extLst>
                    <a:ext uri="{FF2B5EF4-FFF2-40B4-BE49-F238E27FC236}">
                      <a16:creationId xmlns:a16="http://schemas.microsoft.com/office/drawing/2014/main" id="{A20079D2-DA37-4ACE-A229-24E73A606491}"/>
                    </a:ext>
                  </a:extLst>
                </p:cNvPr>
                <p:cNvSpPr/>
                <p:nvPr/>
              </p:nvSpPr>
              <p:spPr>
                <a:xfrm>
                  <a:off x="5828146" y="2068947"/>
                  <a:ext cx="535709" cy="2863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38" name="Rectangle 76">
                <a:extLst>
                  <a:ext uri="{FF2B5EF4-FFF2-40B4-BE49-F238E27FC236}">
                    <a16:creationId xmlns:a16="http://schemas.microsoft.com/office/drawing/2014/main" id="{50F62D9E-1CA5-4128-A0B5-F345A12A9690}"/>
                  </a:ext>
                </a:extLst>
              </p:cNvPr>
              <p:cNvSpPr/>
              <p:nvPr/>
            </p:nvSpPr>
            <p:spPr>
              <a:xfrm>
                <a:off x="5126182" y="336203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1">
                  <a:spcAft>
                    <a:spcPts val="1200"/>
                  </a:spcAft>
                </a:pPr>
                <a:r>
                  <a:rPr lang="ar-SA" sz="2000" b="1" cap="all" noProof="1">
                    <a:solidFill>
                      <a:prstClr val="black"/>
                    </a:solidFill>
                  </a:rPr>
                  <a:t>يساعد المتلقي أن يكون متلقياً إيجابياً، قادراً على انتقاء المضمون الإعلامي وتحليله وتقويمه.</a:t>
                </a:r>
                <a:endParaRPr lang="en-US" sz="1200" noProof="1">
                  <a:solidFill>
                    <a:prstClr val="black">
                      <a:lumMod val="65000"/>
                      <a:lumOff val="35000"/>
                    </a:prstClr>
                  </a:solidFill>
                </a:endParaRPr>
              </a:p>
            </p:txBody>
          </p:sp>
          <p:sp>
            <p:nvSpPr>
              <p:cNvPr id="39" name="Rectangle 81">
                <a:extLst>
                  <a:ext uri="{FF2B5EF4-FFF2-40B4-BE49-F238E27FC236}">
                    <a16:creationId xmlns:a16="http://schemas.microsoft.com/office/drawing/2014/main" id="{00BC95D2-212F-4C3C-B209-99EC2DDAD094}"/>
                  </a:ext>
                </a:extLst>
              </p:cNvPr>
              <p:cNvSpPr/>
              <p:nvPr/>
            </p:nvSpPr>
            <p:spPr>
              <a:xfrm>
                <a:off x="5126180" y="6003629"/>
                <a:ext cx="1939636" cy="13999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17" name="Group 17">
              <a:extLst>
                <a:ext uri="{FF2B5EF4-FFF2-40B4-BE49-F238E27FC236}">
                  <a16:creationId xmlns:a16="http://schemas.microsoft.com/office/drawing/2014/main" id="{59F9D152-7EB2-4357-957A-6171C63903A1}"/>
                </a:ext>
              </a:extLst>
            </p:cNvPr>
            <p:cNvGrpSpPr/>
            <p:nvPr/>
          </p:nvGrpSpPr>
          <p:grpSpPr>
            <a:xfrm flipH="1">
              <a:off x="2803234" y="2428870"/>
              <a:ext cx="1939640" cy="4074678"/>
              <a:chOff x="7449125" y="2068947"/>
              <a:chExt cx="1939640" cy="4074678"/>
            </a:xfrm>
          </p:grpSpPr>
          <p:grpSp>
            <p:nvGrpSpPr>
              <p:cNvPr id="31" name="Group 9">
                <a:extLst>
                  <a:ext uri="{FF2B5EF4-FFF2-40B4-BE49-F238E27FC236}">
                    <a16:creationId xmlns:a16="http://schemas.microsoft.com/office/drawing/2014/main" id="{4C43A814-ED2C-42C7-8E0B-23DE031C2D4C}"/>
                  </a:ext>
                </a:extLst>
              </p:cNvPr>
              <p:cNvGrpSpPr/>
              <p:nvPr/>
            </p:nvGrpSpPr>
            <p:grpSpPr>
              <a:xfrm>
                <a:off x="7449129" y="2068947"/>
                <a:ext cx="1939636" cy="1293088"/>
                <a:chOff x="7449129" y="2068947"/>
                <a:chExt cx="1939636" cy="1293088"/>
              </a:xfrm>
              <a:solidFill>
                <a:schemeClr val="accent5"/>
              </a:solidFill>
            </p:grpSpPr>
            <p:sp>
              <p:nvSpPr>
                <p:cNvPr id="34" name="Rectangle 37">
                  <a:extLst>
                    <a:ext uri="{FF2B5EF4-FFF2-40B4-BE49-F238E27FC236}">
                      <a16:creationId xmlns:a16="http://schemas.microsoft.com/office/drawing/2014/main" id="{0849197C-E75D-40B6-9240-5D0F7B4BB59E}"/>
                    </a:ext>
                  </a:extLst>
                </p:cNvPr>
                <p:cNvSpPr/>
                <p:nvPr/>
              </p:nvSpPr>
              <p:spPr>
                <a:xfrm>
                  <a:off x="7449129" y="2355273"/>
                  <a:ext cx="1939636" cy="10067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35" name="Isosceles Triangle 72">
                  <a:extLst>
                    <a:ext uri="{FF2B5EF4-FFF2-40B4-BE49-F238E27FC236}">
                      <a16:creationId xmlns:a16="http://schemas.microsoft.com/office/drawing/2014/main" id="{DF3801A2-ADB6-4603-91B4-9DD5F929FD6D}"/>
                    </a:ext>
                  </a:extLst>
                </p:cNvPr>
                <p:cNvSpPr/>
                <p:nvPr/>
              </p:nvSpPr>
              <p:spPr>
                <a:xfrm>
                  <a:off x="8151092" y="2068947"/>
                  <a:ext cx="535709" cy="2863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32" name="Rectangle 77">
                <a:extLst>
                  <a:ext uri="{FF2B5EF4-FFF2-40B4-BE49-F238E27FC236}">
                    <a16:creationId xmlns:a16="http://schemas.microsoft.com/office/drawing/2014/main" id="{D932252D-8136-4CE0-80BA-2540C714E2FA}"/>
                  </a:ext>
                </a:extLst>
              </p:cNvPr>
              <p:cNvSpPr/>
              <p:nvPr/>
            </p:nvSpPr>
            <p:spPr>
              <a:xfrm>
                <a:off x="7449128" y="3362034"/>
                <a:ext cx="1939636" cy="26415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rtl="1">
                  <a:spcAft>
                    <a:spcPts val="1200"/>
                  </a:spcAft>
                </a:pPr>
                <a:r>
                  <a:rPr lang="ar-SA" sz="2000" b="1" cap="all" noProof="1">
                    <a:solidFill>
                      <a:prstClr val="black"/>
                    </a:solidFill>
                  </a:rPr>
                  <a:t>تزداد أهمية التفكير الناقد في التعامل مع وسائل الإعلام، وضرورة تفعيل هذه المهارة واستخدامها، في حالة الحروب، والصراعات، والأزمات.</a:t>
                </a:r>
                <a:r>
                  <a:rPr lang="en-US" sz="1200" noProof="1">
                    <a:solidFill>
                      <a:prstClr val="black">
                        <a:lumMod val="65000"/>
                        <a:lumOff val="35000"/>
                      </a:prstClr>
                    </a:solidFill>
                  </a:rPr>
                  <a:t>.</a:t>
                </a:r>
              </a:p>
            </p:txBody>
          </p:sp>
          <p:sp>
            <p:nvSpPr>
              <p:cNvPr id="33" name="Rectangle 82">
                <a:extLst>
                  <a:ext uri="{FF2B5EF4-FFF2-40B4-BE49-F238E27FC236}">
                    <a16:creationId xmlns:a16="http://schemas.microsoft.com/office/drawing/2014/main" id="{9AB5657C-72C6-4BA7-886F-6212143C41C8}"/>
                  </a:ext>
                </a:extLst>
              </p:cNvPr>
              <p:cNvSpPr/>
              <p:nvPr/>
            </p:nvSpPr>
            <p:spPr>
              <a:xfrm>
                <a:off x="7449125" y="6003629"/>
                <a:ext cx="1939636" cy="13999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sp>
          <p:nvSpPr>
            <p:cNvPr id="18" name="Oval 11">
              <a:extLst>
                <a:ext uri="{FF2B5EF4-FFF2-40B4-BE49-F238E27FC236}">
                  <a16:creationId xmlns:a16="http://schemas.microsoft.com/office/drawing/2014/main" id="{AF51952F-5F42-458E-AA3B-B45A69373D55}"/>
                </a:ext>
              </a:extLst>
            </p:cNvPr>
            <p:cNvSpPr/>
            <p:nvPr/>
          </p:nvSpPr>
          <p:spPr>
            <a:xfrm flipH="1">
              <a:off x="10302009" y="1494263"/>
              <a:ext cx="879763" cy="8797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19" name="Oval 84">
              <a:extLst>
                <a:ext uri="{FF2B5EF4-FFF2-40B4-BE49-F238E27FC236}">
                  <a16:creationId xmlns:a16="http://schemas.microsoft.com/office/drawing/2014/main" id="{DAE8BB92-96EA-4C0C-BC0F-A89ADED6B994}"/>
                </a:ext>
              </a:extLst>
            </p:cNvPr>
            <p:cNvSpPr/>
            <p:nvPr/>
          </p:nvSpPr>
          <p:spPr>
            <a:xfrm flipH="1">
              <a:off x="7979063" y="1494263"/>
              <a:ext cx="879763" cy="8797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20" name="Oval 85">
              <a:extLst>
                <a:ext uri="{FF2B5EF4-FFF2-40B4-BE49-F238E27FC236}">
                  <a16:creationId xmlns:a16="http://schemas.microsoft.com/office/drawing/2014/main" id="{F9D15C50-BBBB-4826-B800-EDD3B534EEA3}"/>
                </a:ext>
              </a:extLst>
            </p:cNvPr>
            <p:cNvSpPr/>
            <p:nvPr/>
          </p:nvSpPr>
          <p:spPr>
            <a:xfrm flipH="1">
              <a:off x="5656118" y="1494263"/>
              <a:ext cx="879763" cy="8797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21" name="Oval 86">
              <a:extLst>
                <a:ext uri="{FF2B5EF4-FFF2-40B4-BE49-F238E27FC236}">
                  <a16:creationId xmlns:a16="http://schemas.microsoft.com/office/drawing/2014/main" id="{0570AAE9-5245-4BA9-9274-D04971A51976}"/>
                </a:ext>
              </a:extLst>
            </p:cNvPr>
            <p:cNvSpPr/>
            <p:nvPr/>
          </p:nvSpPr>
          <p:spPr>
            <a:xfrm flipH="1">
              <a:off x="3333172" y="1494263"/>
              <a:ext cx="879763" cy="8797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rtl="1"/>
              <a:endParaRPr lang="en-US" sz="1600" b="1" dirty="0"/>
            </a:p>
          </p:txBody>
        </p:sp>
        <p:sp>
          <p:nvSpPr>
            <p:cNvPr id="22" name="Rectangle 13">
              <a:extLst>
                <a:ext uri="{FF2B5EF4-FFF2-40B4-BE49-F238E27FC236}">
                  <a16:creationId xmlns:a16="http://schemas.microsoft.com/office/drawing/2014/main" id="{29944846-CECD-49E5-9908-F8A385A0EF5C}"/>
                </a:ext>
              </a:extLst>
            </p:cNvPr>
            <p:cNvSpPr/>
            <p:nvPr/>
          </p:nvSpPr>
          <p:spPr>
            <a:xfrm flipH="1">
              <a:off x="10338575" y="1703312"/>
              <a:ext cx="806631" cy="461665"/>
            </a:xfrm>
            <a:prstGeom prst="rect">
              <a:avLst/>
            </a:prstGeom>
            <a:ln>
              <a:noFill/>
            </a:ln>
          </p:spPr>
          <p:txBody>
            <a:bodyPr wrap="square">
              <a:spAutoFit/>
            </a:bodyPr>
            <a:lstStyle/>
            <a:p>
              <a:pPr algn="ctr" rtl="1"/>
              <a:r>
                <a:rPr lang="en-US" sz="2400" b="1" dirty="0">
                  <a:solidFill>
                    <a:prstClr val="white"/>
                  </a:solidFill>
                </a:rPr>
                <a:t>1</a:t>
              </a:r>
              <a:endParaRPr lang="en-US" sz="2800" dirty="0"/>
            </a:p>
          </p:txBody>
        </p:sp>
        <p:sp>
          <p:nvSpPr>
            <p:cNvPr id="23" name="Rectangle 88">
              <a:extLst>
                <a:ext uri="{FF2B5EF4-FFF2-40B4-BE49-F238E27FC236}">
                  <a16:creationId xmlns:a16="http://schemas.microsoft.com/office/drawing/2014/main" id="{13497144-D921-4C05-A60F-913629D5953F}"/>
                </a:ext>
              </a:extLst>
            </p:cNvPr>
            <p:cNvSpPr/>
            <p:nvPr/>
          </p:nvSpPr>
          <p:spPr>
            <a:xfrm flipH="1">
              <a:off x="8015628" y="1703312"/>
              <a:ext cx="806632" cy="461665"/>
            </a:xfrm>
            <a:prstGeom prst="rect">
              <a:avLst/>
            </a:prstGeom>
            <a:ln>
              <a:noFill/>
            </a:ln>
          </p:spPr>
          <p:txBody>
            <a:bodyPr wrap="square">
              <a:spAutoFit/>
            </a:bodyPr>
            <a:lstStyle/>
            <a:p>
              <a:pPr algn="ctr" rtl="1"/>
              <a:r>
                <a:rPr lang="en-US" sz="2400" b="1" dirty="0">
                  <a:solidFill>
                    <a:schemeClr val="tx1">
                      <a:lumMod val="75000"/>
                      <a:lumOff val="25000"/>
                    </a:schemeClr>
                  </a:solidFill>
                </a:rPr>
                <a:t>2</a:t>
              </a:r>
              <a:endParaRPr lang="en-US" sz="2800" dirty="0">
                <a:solidFill>
                  <a:schemeClr val="tx1">
                    <a:lumMod val="75000"/>
                    <a:lumOff val="25000"/>
                  </a:schemeClr>
                </a:solidFill>
              </a:endParaRPr>
            </a:p>
          </p:txBody>
        </p:sp>
        <p:sp>
          <p:nvSpPr>
            <p:cNvPr id="24" name="Rectangle 89">
              <a:extLst>
                <a:ext uri="{FF2B5EF4-FFF2-40B4-BE49-F238E27FC236}">
                  <a16:creationId xmlns:a16="http://schemas.microsoft.com/office/drawing/2014/main" id="{E0790C28-C631-4A1B-80B7-D725D8C58D7A}"/>
                </a:ext>
              </a:extLst>
            </p:cNvPr>
            <p:cNvSpPr/>
            <p:nvPr/>
          </p:nvSpPr>
          <p:spPr>
            <a:xfrm flipH="1">
              <a:off x="5692683" y="1703312"/>
              <a:ext cx="806632" cy="461665"/>
            </a:xfrm>
            <a:prstGeom prst="rect">
              <a:avLst/>
            </a:prstGeom>
            <a:ln>
              <a:noFill/>
            </a:ln>
          </p:spPr>
          <p:txBody>
            <a:bodyPr wrap="square">
              <a:spAutoFit/>
            </a:bodyPr>
            <a:lstStyle/>
            <a:p>
              <a:pPr algn="ctr" rtl="1"/>
              <a:r>
                <a:rPr lang="en-US" sz="2400" b="1" dirty="0">
                  <a:solidFill>
                    <a:schemeClr val="tx1">
                      <a:lumMod val="75000"/>
                      <a:lumOff val="25000"/>
                    </a:schemeClr>
                  </a:solidFill>
                </a:rPr>
                <a:t>3</a:t>
              </a:r>
              <a:endParaRPr lang="en-US" sz="2800" dirty="0">
                <a:solidFill>
                  <a:schemeClr val="tx1">
                    <a:lumMod val="75000"/>
                    <a:lumOff val="25000"/>
                  </a:schemeClr>
                </a:solidFill>
              </a:endParaRPr>
            </a:p>
          </p:txBody>
        </p:sp>
        <p:sp>
          <p:nvSpPr>
            <p:cNvPr id="25" name="Rectangle 90">
              <a:extLst>
                <a:ext uri="{FF2B5EF4-FFF2-40B4-BE49-F238E27FC236}">
                  <a16:creationId xmlns:a16="http://schemas.microsoft.com/office/drawing/2014/main" id="{C05FA51B-EFE7-4D6C-86EB-4A1208B179EF}"/>
                </a:ext>
              </a:extLst>
            </p:cNvPr>
            <p:cNvSpPr/>
            <p:nvPr/>
          </p:nvSpPr>
          <p:spPr>
            <a:xfrm flipH="1">
              <a:off x="3369737" y="1703312"/>
              <a:ext cx="806632" cy="461665"/>
            </a:xfrm>
            <a:prstGeom prst="rect">
              <a:avLst/>
            </a:prstGeom>
            <a:ln>
              <a:noFill/>
            </a:ln>
          </p:spPr>
          <p:txBody>
            <a:bodyPr wrap="square">
              <a:spAutoFit/>
            </a:bodyPr>
            <a:lstStyle/>
            <a:p>
              <a:pPr algn="ctr" rtl="1"/>
              <a:r>
                <a:rPr lang="en-US" sz="2400" b="1" dirty="0">
                  <a:solidFill>
                    <a:prstClr val="white"/>
                  </a:solidFill>
                </a:rPr>
                <a:t>4</a:t>
              </a:r>
              <a:endParaRPr lang="en-US" sz="2800" dirty="0"/>
            </a:p>
          </p:txBody>
        </p:sp>
        <p:pic>
          <p:nvPicPr>
            <p:cNvPr id="26" name="Graphic 92" descr="Users">
              <a:extLst>
                <a:ext uri="{FF2B5EF4-FFF2-40B4-BE49-F238E27FC236}">
                  <a16:creationId xmlns:a16="http://schemas.microsoft.com/office/drawing/2014/main" id="{5A24DBBF-38B5-416F-9252-B114F3D7C8E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298535" y="2708209"/>
              <a:ext cx="914400" cy="914400"/>
            </a:xfrm>
            <a:prstGeom prst="rect">
              <a:avLst/>
            </a:prstGeom>
          </p:spPr>
        </p:pic>
        <p:pic>
          <p:nvPicPr>
            <p:cNvPr id="27" name="Graphic 93" descr="Puzzle">
              <a:extLst>
                <a:ext uri="{FF2B5EF4-FFF2-40B4-BE49-F238E27FC236}">
                  <a16:creationId xmlns:a16="http://schemas.microsoft.com/office/drawing/2014/main" id="{66DF86BE-076A-43FC-AEF2-BAA587B09B0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638800" y="2761377"/>
              <a:ext cx="914400" cy="914400"/>
            </a:xfrm>
            <a:prstGeom prst="rect">
              <a:avLst/>
            </a:prstGeom>
          </p:spPr>
        </p:pic>
        <p:pic>
          <p:nvPicPr>
            <p:cNvPr id="28" name="Graphic 94" descr="Lightbulb">
              <a:extLst>
                <a:ext uri="{FF2B5EF4-FFF2-40B4-BE49-F238E27FC236}">
                  <a16:creationId xmlns:a16="http://schemas.microsoft.com/office/drawing/2014/main" id="{3C7FAAF8-B7E9-44FD-A022-1EE9DA26FE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961745" y="2761377"/>
              <a:ext cx="914400" cy="914400"/>
            </a:xfrm>
            <a:prstGeom prst="rect">
              <a:avLst/>
            </a:prstGeom>
          </p:spPr>
        </p:pic>
        <p:pic>
          <p:nvPicPr>
            <p:cNvPr id="30" name="Graphic 95" descr="Rocket">
              <a:extLst>
                <a:ext uri="{FF2B5EF4-FFF2-40B4-BE49-F238E27FC236}">
                  <a16:creationId xmlns:a16="http://schemas.microsoft.com/office/drawing/2014/main" id="{4CA93E0E-6C94-490F-B076-A87A471B19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0284691" y="2761377"/>
              <a:ext cx="914400" cy="914400"/>
            </a:xfrm>
            <a:prstGeom prst="rect">
              <a:avLst/>
            </a:prstGeom>
          </p:spPr>
        </p:pic>
      </p:grpSp>
      <p:sp>
        <p:nvSpPr>
          <p:cNvPr id="2" name="مربع نص 1">
            <a:extLst>
              <a:ext uri="{FF2B5EF4-FFF2-40B4-BE49-F238E27FC236}">
                <a16:creationId xmlns:a16="http://schemas.microsoft.com/office/drawing/2014/main" id="{BE78D9A4-2BF2-493E-85D3-D3D544CF6442}"/>
              </a:ext>
            </a:extLst>
          </p:cNvPr>
          <p:cNvSpPr txBox="1"/>
          <p:nvPr/>
        </p:nvSpPr>
        <p:spPr>
          <a:xfrm>
            <a:off x="3611148" y="411505"/>
            <a:ext cx="3960711" cy="584775"/>
          </a:xfrm>
          <a:prstGeom prst="rect">
            <a:avLst/>
          </a:prstGeom>
          <a:noFill/>
        </p:spPr>
        <p:txBody>
          <a:bodyPr wrap="square" rtlCol="1">
            <a:spAutoFit/>
          </a:bodyPr>
          <a:lstStyle/>
          <a:p>
            <a:r>
              <a:rPr lang="ar-SA" sz="3200" b="1" dirty="0">
                <a:solidFill>
                  <a:srgbClr val="0070C0"/>
                </a:solidFill>
                <a:cs typeface="PT Bold Heading" panose="02010400000000000000" pitchFamily="2" charset="-78"/>
              </a:rPr>
              <a:t>التفكير الناقد والإعلام</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0D4563CE-C780-46C9-824E-4F5BE74F1A7A}"/>
              </a:ext>
            </a:extLst>
          </p:cNvPr>
          <p:cNvGrpSpPr/>
          <p:nvPr/>
        </p:nvGrpSpPr>
        <p:grpSpPr>
          <a:xfrm>
            <a:off x="729858" y="660400"/>
            <a:ext cx="10416974" cy="5991367"/>
            <a:chOff x="4481500" y="3779830"/>
            <a:chExt cx="16903990" cy="7851308"/>
          </a:xfrm>
        </p:grpSpPr>
        <p:sp>
          <p:nvSpPr>
            <p:cNvPr id="3" name="Shape 2538">
              <a:extLst>
                <a:ext uri="{FF2B5EF4-FFF2-40B4-BE49-F238E27FC236}">
                  <a16:creationId xmlns:a16="http://schemas.microsoft.com/office/drawing/2014/main" id="{A59512BE-16FF-4FF2-A83D-AF54729F3CDF}"/>
                </a:ext>
              </a:extLst>
            </p:cNvPr>
            <p:cNvSpPr/>
            <p:nvPr/>
          </p:nvSpPr>
          <p:spPr>
            <a:xfrm rot="5400000">
              <a:off x="4712132" y="3549198"/>
              <a:ext cx="3539807" cy="4001071"/>
            </a:xfrm>
            <a:custGeom>
              <a:avLst/>
              <a:gdLst/>
              <a:ahLst/>
              <a:cxnLst>
                <a:cxn ang="0">
                  <a:pos x="wd2" y="hd2"/>
                </a:cxn>
                <a:cxn ang="5400000">
                  <a:pos x="wd2" y="hd2"/>
                </a:cxn>
                <a:cxn ang="10800000">
                  <a:pos x="wd2" y="hd2"/>
                </a:cxn>
                <a:cxn ang="16200000">
                  <a:pos x="wd2" y="hd2"/>
                </a:cxn>
              </a:cxnLst>
              <a:rect l="0" t="0" r="r" b="b"/>
              <a:pathLst>
                <a:path w="21600" h="21585" extrusionOk="0">
                  <a:moveTo>
                    <a:pt x="9959" y="21394"/>
                  </a:moveTo>
                  <a:lnTo>
                    <a:pt x="894" y="16867"/>
                  </a:lnTo>
                  <a:cubicBezTo>
                    <a:pt x="639" y="16746"/>
                    <a:pt x="423" y="16570"/>
                    <a:pt x="267" y="16355"/>
                  </a:cubicBezTo>
                  <a:cubicBezTo>
                    <a:pt x="112" y="16144"/>
                    <a:pt x="21" y="15901"/>
                    <a:pt x="0" y="15650"/>
                  </a:cubicBezTo>
                  <a:lnTo>
                    <a:pt x="0" y="15204"/>
                  </a:lnTo>
                  <a:lnTo>
                    <a:pt x="27" y="6397"/>
                  </a:lnTo>
                  <a:lnTo>
                    <a:pt x="27" y="5923"/>
                  </a:lnTo>
                  <a:cubicBezTo>
                    <a:pt x="85" y="5665"/>
                    <a:pt x="211" y="5422"/>
                    <a:pt x="397" y="5217"/>
                  </a:cubicBezTo>
                  <a:cubicBezTo>
                    <a:pt x="575" y="5018"/>
                    <a:pt x="804" y="4859"/>
                    <a:pt x="1063" y="4752"/>
                  </a:cubicBezTo>
                  <a:lnTo>
                    <a:pt x="10162" y="171"/>
                  </a:lnTo>
                  <a:cubicBezTo>
                    <a:pt x="10359" y="70"/>
                    <a:pt x="10581" y="12"/>
                    <a:pt x="10809" y="2"/>
                  </a:cubicBezTo>
                  <a:cubicBezTo>
                    <a:pt x="11087" y="-11"/>
                    <a:pt x="11364" y="48"/>
                    <a:pt x="11606" y="171"/>
                  </a:cubicBezTo>
                  <a:lnTo>
                    <a:pt x="20633" y="4823"/>
                  </a:lnTo>
                  <a:cubicBezTo>
                    <a:pt x="20937" y="4962"/>
                    <a:pt x="21189" y="5176"/>
                    <a:pt x="21361" y="5438"/>
                  </a:cubicBezTo>
                  <a:cubicBezTo>
                    <a:pt x="21505" y="5658"/>
                    <a:pt x="21587" y="5906"/>
                    <a:pt x="21600" y="6161"/>
                  </a:cubicBezTo>
                  <a:lnTo>
                    <a:pt x="21600" y="15566"/>
                  </a:lnTo>
                  <a:cubicBezTo>
                    <a:pt x="21586" y="15801"/>
                    <a:pt x="21504" y="16029"/>
                    <a:pt x="21364" y="16228"/>
                  </a:cubicBezTo>
                  <a:cubicBezTo>
                    <a:pt x="21201" y="16460"/>
                    <a:pt x="20966" y="16645"/>
                    <a:pt x="20686" y="16760"/>
                  </a:cubicBezTo>
                  <a:lnTo>
                    <a:pt x="11713" y="21383"/>
                  </a:lnTo>
                  <a:cubicBezTo>
                    <a:pt x="11433" y="21519"/>
                    <a:pt x="11119" y="21589"/>
                    <a:pt x="10800" y="21585"/>
                  </a:cubicBezTo>
                  <a:cubicBezTo>
                    <a:pt x="10506" y="21582"/>
                    <a:pt x="10218" y="21516"/>
                    <a:pt x="9959" y="21394"/>
                  </a:cubicBezTo>
                  <a:close/>
                </a:path>
              </a:pathLst>
            </a:custGeom>
            <a:gradFill>
              <a:gsLst>
                <a:gs pos="0">
                  <a:srgbClr val="6FA63B"/>
                </a:gs>
                <a:gs pos="100000">
                  <a:srgbClr val="7FB942"/>
                </a:gs>
              </a:gsLst>
              <a:lin ang="298515"/>
            </a:gradFill>
            <a:ln w="12700">
              <a:miter lim="400000"/>
            </a:ln>
            <a:effectLst>
              <a:outerShdw blurRad="190500" dist="12700" dir="5400000" rotWithShape="0">
                <a:srgbClr val="000000">
                  <a:alpha val="75000"/>
                </a:srgbClr>
              </a:outerShdw>
            </a:effectLst>
          </p:spPr>
          <p:txBody>
            <a:bodyPr lIns="71437" tIns="71437" rIns="71437" bIns="71437" anchor="ctr"/>
            <a:lstStyle/>
            <a:p>
              <a:pPr algn="ctr">
                <a:defRPr sz="3200" cap="none">
                  <a:solidFill>
                    <a:srgbClr val="000000"/>
                  </a:solidFill>
                  <a:latin typeface="+mn-lt"/>
                  <a:ea typeface="+mn-ea"/>
                  <a:cs typeface="+mn-cs"/>
                  <a:sym typeface="Helvetica Light"/>
                </a:defRPr>
              </a:pPr>
              <a:endParaRPr/>
            </a:p>
          </p:txBody>
        </p:sp>
        <p:sp>
          <p:nvSpPr>
            <p:cNvPr id="4" name="Shape 2539">
              <a:extLst>
                <a:ext uri="{FF2B5EF4-FFF2-40B4-BE49-F238E27FC236}">
                  <a16:creationId xmlns:a16="http://schemas.microsoft.com/office/drawing/2014/main" id="{BD8D17B1-F517-4F55-A7CD-D9F618AA612C}"/>
                </a:ext>
              </a:extLst>
            </p:cNvPr>
            <p:cNvSpPr/>
            <p:nvPr/>
          </p:nvSpPr>
          <p:spPr>
            <a:xfrm rot="5400000">
              <a:off x="11163592" y="3549198"/>
              <a:ext cx="3539807" cy="4001071"/>
            </a:xfrm>
            <a:custGeom>
              <a:avLst/>
              <a:gdLst/>
              <a:ahLst/>
              <a:cxnLst>
                <a:cxn ang="0">
                  <a:pos x="wd2" y="hd2"/>
                </a:cxn>
                <a:cxn ang="5400000">
                  <a:pos x="wd2" y="hd2"/>
                </a:cxn>
                <a:cxn ang="10800000">
                  <a:pos x="wd2" y="hd2"/>
                </a:cxn>
                <a:cxn ang="16200000">
                  <a:pos x="wd2" y="hd2"/>
                </a:cxn>
              </a:cxnLst>
              <a:rect l="0" t="0" r="r" b="b"/>
              <a:pathLst>
                <a:path w="21600" h="21585" extrusionOk="0">
                  <a:moveTo>
                    <a:pt x="9959" y="21394"/>
                  </a:moveTo>
                  <a:lnTo>
                    <a:pt x="894" y="16867"/>
                  </a:lnTo>
                  <a:cubicBezTo>
                    <a:pt x="639" y="16746"/>
                    <a:pt x="423" y="16570"/>
                    <a:pt x="267" y="16355"/>
                  </a:cubicBezTo>
                  <a:cubicBezTo>
                    <a:pt x="112" y="16144"/>
                    <a:pt x="21" y="15901"/>
                    <a:pt x="0" y="15650"/>
                  </a:cubicBezTo>
                  <a:lnTo>
                    <a:pt x="0" y="15204"/>
                  </a:lnTo>
                  <a:lnTo>
                    <a:pt x="27" y="6397"/>
                  </a:lnTo>
                  <a:lnTo>
                    <a:pt x="27" y="5923"/>
                  </a:lnTo>
                  <a:cubicBezTo>
                    <a:pt x="85" y="5665"/>
                    <a:pt x="211" y="5422"/>
                    <a:pt x="397" y="5217"/>
                  </a:cubicBezTo>
                  <a:cubicBezTo>
                    <a:pt x="575" y="5018"/>
                    <a:pt x="804" y="4859"/>
                    <a:pt x="1063" y="4752"/>
                  </a:cubicBezTo>
                  <a:lnTo>
                    <a:pt x="10162" y="171"/>
                  </a:lnTo>
                  <a:cubicBezTo>
                    <a:pt x="10359" y="70"/>
                    <a:pt x="10581" y="12"/>
                    <a:pt x="10809" y="2"/>
                  </a:cubicBezTo>
                  <a:cubicBezTo>
                    <a:pt x="11087" y="-11"/>
                    <a:pt x="11364" y="48"/>
                    <a:pt x="11606" y="171"/>
                  </a:cubicBezTo>
                  <a:lnTo>
                    <a:pt x="20633" y="4823"/>
                  </a:lnTo>
                  <a:cubicBezTo>
                    <a:pt x="20937" y="4962"/>
                    <a:pt x="21189" y="5176"/>
                    <a:pt x="21361" y="5438"/>
                  </a:cubicBezTo>
                  <a:cubicBezTo>
                    <a:pt x="21505" y="5658"/>
                    <a:pt x="21587" y="5906"/>
                    <a:pt x="21600" y="6161"/>
                  </a:cubicBezTo>
                  <a:lnTo>
                    <a:pt x="21600" y="15566"/>
                  </a:lnTo>
                  <a:cubicBezTo>
                    <a:pt x="21586" y="15801"/>
                    <a:pt x="21504" y="16029"/>
                    <a:pt x="21364" y="16228"/>
                  </a:cubicBezTo>
                  <a:cubicBezTo>
                    <a:pt x="21201" y="16460"/>
                    <a:pt x="20966" y="16645"/>
                    <a:pt x="20686" y="16760"/>
                  </a:cubicBezTo>
                  <a:lnTo>
                    <a:pt x="11713" y="21383"/>
                  </a:lnTo>
                  <a:cubicBezTo>
                    <a:pt x="11433" y="21519"/>
                    <a:pt x="11119" y="21589"/>
                    <a:pt x="10800" y="21585"/>
                  </a:cubicBezTo>
                  <a:cubicBezTo>
                    <a:pt x="10506" y="21582"/>
                    <a:pt x="10218" y="21516"/>
                    <a:pt x="9959" y="21394"/>
                  </a:cubicBezTo>
                  <a:close/>
                </a:path>
              </a:pathLst>
            </a:custGeom>
            <a:gradFill>
              <a:gsLst>
                <a:gs pos="0">
                  <a:srgbClr val="CF4C1E"/>
                </a:gs>
                <a:gs pos="100000">
                  <a:srgbClr val="E95822"/>
                </a:gs>
              </a:gsLst>
              <a:lin ang="298515"/>
            </a:gradFill>
            <a:ln w="12700">
              <a:miter lim="400000"/>
            </a:ln>
            <a:effectLst>
              <a:outerShdw blurRad="190500" dist="12700" dir="5400000" rotWithShape="0">
                <a:srgbClr val="000000">
                  <a:alpha val="75000"/>
                </a:srgbClr>
              </a:outerShdw>
            </a:effectLst>
          </p:spPr>
          <p:txBody>
            <a:bodyPr lIns="71437" tIns="71437" rIns="71437" bIns="71437" anchor="ctr"/>
            <a:lstStyle/>
            <a:p>
              <a:pPr algn="ctr">
                <a:defRPr sz="3200" cap="none">
                  <a:solidFill>
                    <a:srgbClr val="000000"/>
                  </a:solidFill>
                  <a:latin typeface="+mn-lt"/>
                  <a:ea typeface="+mn-ea"/>
                  <a:cs typeface="+mn-cs"/>
                  <a:sym typeface="Helvetica Light"/>
                </a:defRPr>
              </a:pPr>
              <a:endParaRPr/>
            </a:p>
          </p:txBody>
        </p:sp>
        <p:sp>
          <p:nvSpPr>
            <p:cNvPr id="5" name="Shape 2540">
              <a:extLst>
                <a:ext uri="{FF2B5EF4-FFF2-40B4-BE49-F238E27FC236}">
                  <a16:creationId xmlns:a16="http://schemas.microsoft.com/office/drawing/2014/main" id="{2E1709A7-E523-40F7-8EF0-874D2173CAB7}"/>
                </a:ext>
              </a:extLst>
            </p:cNvPr>
            <p:cNvSpPr/>
            <p:nvPr/>
          </p:nvSpPr>
          <p:spPr>
            <a:xfrm rot="5400000">
              <a:off x="17615051" y="3549198"/>
              <a:ext cx="3539807" cy="4001071"/>
            </a:xfrm>
            <a:custGeom>
              <a:avLst/>
              <a:gdLst/>
              <a:ahLst/>
              <a:cxnLst>
                <a:cxn ang="0">
                  <a:pos x="wd2" y="hd2"/>
                </a:cxn>
                <a:cxn ang="5400000">
                  <a:pos x="wd2" y="hd2"/>
                </a:cxn>
                <a:cxn ang="10800000">
                  <a:pos x="wd2" y="hd2"/>
                </a:cxn>
                <a:cxn ang="16200000">
                  <a:pos x="wd2" y="hd2"/>
                </a:cxn>
              </a:cxnLst>
              <a:rect l="0" t="0" r="r" b="b"/>
              <a:pathLst>
                <a:path w="21600" h="21585" extrusionOk="0">
                  <a:moveTo>
                    <a:pt x="9959" y="21394"/>
                  </a:moveTo>
                  <a:lnTo>
                    <a:pt x="894" y="16867"/>
                  </a:lnTo>
                  <a:cubicBezTo>
                    <a:pt x="639" y="16746"/>
                    <a:pt x="423" y="16570"/>
                    <a:pt x="267" y="16355"/>
                  </a:cubicBezTo>
                  <a:cubicBezTo>
                    <a:pt x="112" y="16144"/>
                    <a:pt x="21" y="15901"/>
                    <a:pt x="0" y="15650"/>
                  </a:cubicBezTo>
                  <a:lnTo>
                    <a:pt x="0" y="15204"/>
                  </a:lnTo>
                  <a:lnTo>
                    <a:pt x="27" y="6397"/>
                  </a:lnTo>
                  <a:lnTo>
                    <a:pt x="27" y="5923"/>
                  </a:lnTo>
                  <a:cubicBezTo>
                    <a:pt x="85" y="5665"/>
                    <a:pt x="211" y="5422"/>
                    <a:pt x="397" y="5217"/>
                  </a:cubicBezTo>
                  <a:cubicBezTo>
                    <a:pt x="575" y="5018"/>
                    <a:pt x="804" y="4859"/>
                    <a:pt x="1063" y="4752"/>
                  </a:cubicBezTo>
                  <a:lnTo>
                    <a:pt x="10162" y="171"/>
                  </a:lnTo>
                  <a:cubicBezTo>
                    <a:pt x="10359" y="70"/>
                    <a:pt x="10581" y="12"/>
                    <a:pt x="10809" y="2"/>
                  </a:cubicBezTo>
                  <a:cubicBezTo>
                    <a:pt x="11087" y="-11"/>
                    <a:pt x="11364" y="48"/>
                    <a:pt x="11606" y="171"/>
                  </a:cubicBezTo>
                  <a:lnTo>
                    <a:pt x="20633" y="4823"/>
                  </a:lnTo>
                  <a:cubicBezTo>
                    <a:pt x="20937" y="4962"/>
                    <a:pt x="21189" y="5176"/>
                    <a:pt x="21361" y="5438"/>
                  </a:cubicBezTo>
                  <a:cubicBezTo>
                    <a:pt x="21505" y="5658"/>
                    <a:pt x="21587" y="5906"/>
                    <a:pt x="21600" y="6161"/>
                  </a:cubicBezTo>
                  <a:lnTo>
                    <a:pt x="21600" y="15566"/>
                  </a:lnTo>
                  <a:cubicBezTo>
                    <a:pt x="21586" y="15801"/>
                    <a:pt x="21504" y="16029"/>
                    <a:pt x="21364" y="16228"/>
                  </a:cubicBezTo>
                  <a:cubicBezTo>
                    <a:pt x="21201" y="16460"/>
                    <a:pt x="20966" y="16645"/>
                    <a:pt x="20686" y="16760"/>
                  </a:cubicBezTo>
                  <a:lnTo>
                    <a:pt x="11713" y="21383"/>
                  </a:lnTo>
                  <a:cubicBezTo>
                    <a:pt x="11433" y="21519"/>
                    <a:pt x="11119" y="21589"/>
                    <a:pt x="10800" y="21585"/>
                  </a:cubicBezTo>
                  <a:cubicBezTo>
                    <a:pt x="10506" y="21582"/>
                    <a:pt x="10218" y="21516"/>
                    <a:pt x="9959" y="21394"/>
                  </a:cubicBezTo>
                  <a:close/>
                </a:path>
              </a:pathLst>
            </a:custGeom>
            <a:gradFill>
              <a:gsLst>
                <a:gs pos="0">
                  <a:srgbClr val="A91C23"/>
                </a:gs>
                <a:gs pos="100000">
                  <a:srgbClr val="BE2126"/>
                </a:gs>
              </a:gsLst>
              <a:lin ang="298515"/>
            </a:gradFill>
            <a:ln w="12700">
              <a:miter lim="400000"/>
            </a:ln>
            <a:effectLst>
              <a:outerShdw blurRad="190500" dist="12700" dir="5400000" rotWithShape="0">
                <a:srgbClr val="000000">
                  <a:alpha val="75000"/>
                </a:srgbClr>
              </a:outerShdw>
            </a:effectLst>
          </p:spPr>
          <p:txBody>
            <a:bodyPr lIns="71437" tIns="71437" rIns="71437" bIns="71437" anchor="ctr"/>
            <a:lstStyle/>
            <a:p>
              <a:pPr algn="ctr">
                <a:defRPr sz="3200" cap="none">
                  <a:solidFill>
                    <a:srgbClr val="000000"/>
                  </a:solidFill>
                  <a:latin typeface="+mn-lt"/>
                  <a:ea typeface="+mn-ea"/>
                  <a:cs typeface="+mn-cs"/>
                  <a:sym typeface="Helvetica Light"/>
                </a:defRPr>
              </a:pPr>
              <a:endParaRPr/>
            </a:p>
          </p:txBody>
        </p:sp>
        <p:sp>
          <p:nvSpPr>
            <p:cNvPr id="6" name="Shape 2541">
              <a:extLst>
                <a:ext uri="{FF2B5EF4-FFF2-40B4-BE49-F238E27FC236}">
                  <a16:creationId xmlns:a16="http://schemas.microsoft.com/office/drawing/2014/main" id="{5338DCD4-1CA7-478E-BBFC-038FD7B735C2}"/>
                </a:ext>
              </a:extLst>
            </p:cNvPr>
            <p:cNvSpPr/>
            <p:nvPr/>
          </p:nvSpPr>
          <p:spPr>
            <a:xfrm rot="5400000">
              <a:off x="7944212" y="5394894"/>
              <a:ext cx="3539807" cy="4001071"/>
            </a:xfrm>
            <a:custGeom>
              <a:avLst/>
              <a:gdLst/>
              <a:ahLst/>
              <a:cxnLst>
                <a:cxn ang="0">
                  <a:pos x="wd2" y="hd2"/>
                </a:cxn>
                <a:cxn ang="5400000">
                  <a:pos x="wd2" y="hd2"/>
                </a:cxn>
                <a:cxn ang="10800000">
                  <a:pos x="wd2" y="hd2"/>
                </a:cxn>
                <a:cxn ang="16200000">
                  <a:pos x="wd2" y="hd2"/>
                </a:cxn>
              </a:cxnLst>
              <a:rect l="0" t="0" r="r" b="b"/>
              <a:pathLst>
                <a:path w="21600" h="21585" extrusionOk="0">
                  <a:moveTo>
                    <a:pt x="9959" y="21394"/>
                  </a:moveTo>
                  <a:lnTo>
                    <a:pt x="894" y="16867"/>
                  </a:lnTo>
                  <a:cubicBezTo>
                    <a:pt x="639" y="16746"/>
                    <a:pt x="423" y="16570"/>
                    <a:pt x="267" y="16355"/>
                  </a:cubicBezTo>
                  <a:cubicBezTo>
                    <a:pt x="112" y="16144"/>
                    <a:pt x="21" y="15901"/>
                    <a:pt x="0" y="15650"/>
                  </a:cubicBezTo>
                  <a:lnTo>
                    <a:pt x="0" y="15204"/>
                  </a:lnTo>
                  <a:lnTo>
                    <a:pt x="27" y="6397"/>
                  </a:lnTo>
                  <a:lnTo>
                    <a:pt x="27" y="5923"/>
                  </a:lnTo>
                  <a:cubicBezTo>
                    <a:pt x="85" y="5665"/>
                    <a:pt x="211" y="5422"/>
                    <a:pt x="397" y="5217"/>
                  </a:cubicBezTo>
                  <a:cubicBezTo>
                    <a:pt x="575" y="5018"/>
                    <a:pt x="804" y="4859"/>
                    <a:pt x="1063" y="4752"/>
                  </a:cubicBezTo>
                  <a:lnTo>
                    <a:pt x="10162" y="171"/>
                  </a:lnTo>
                  <a:cubicBezTo>
                    <a:pt x="10359" y="70"/>
                    <a:pt x="10581" y="12"/>
                    <a:pt x="10809" y="2"/>
                  </a:cubicBezTo>
                  <a:cubicBezTo>
                    <a:pt x="11087" y="-11"/>
                    <a:pt x="11364" y="48"/>
                    <a:pt x="11606" y="171"/>
                  </a:cubicBezTo>
                  <a:lnTo>
                    <a:pt x="20633" y="4823"/>
                  </a:lnTo>
                  <a:cubicBezTo>
                    <a:pt x="20937" y="4962"/>
                    <a:pt x="21189" y="5176"/>
                    <a:pt x="21361" y="5438"/>
                  </a:cubicBezTo>
                  <a:cubicBezTo>
                    <a:pt x="21505" y="5658"/>
                    <a:pt x="21587" y="5906"/>
                    <a:pt x="21600" y="6161"/>
                  </a:cubicBezTo>
                  <a:lnTo>
                    <a:pt x="21600" y="15566"/>
                  </a:lnTo>
                  <a:cubicBezTo>
                    <a:pt x="21586" y="15801"/>
                    <a:pt x="21504" y="16029"/>
                    <a:pt x="21364" y="16228"/>
                  </a:cubicBezTo>
                  <a:cubicBezTo>
                    <a:pt x="21201" y="16460"/>
                    <a:pt x="20966" y="16645"/>
                    <a:pt x="20686" y="16760"/>
                  </a:cubicBezTo>
                  <a:lnTo>
                    <a:pt x="11713" y="21383"/>
                  </a:lnTo>
                  <a:cubicBezTo>
                    <a:pt x="11433" y="21519"/>
                    <a:pt x="11119" y="21589"/>
                    <a:pt x="10800" y="21585"/>
                  </a:cubicBezTo>
                  <a:cubicBezTo>
                    <a:pt x="10506" y="21582"/>
                    <a:pt x="10218" y="21516"/>
                    <a:pt x="9959" y="21394"/>
                  </a:cubicBezTo>
                  <a:close/>
                </a:path>
              </a:pathLst>
            </a:custGeom>
            <a:gradFill>
              <a:gsLst>
                <a:gs pos="0">
                  <a:srgbClr val="2492C7"/>
                </a:gs>
                <a:gs pos="100000">
                  <a:srgbClr val="30A7E1"/>
                </a:gs>
              </a:gsLst>
              <a:lin ang="298515"/>
            </a:gradFill>
            <a:ln w="12700">
              <a:miter lim="400000"/>
            </a:ln>
            <a:effectLst>
              <a:outerShdw blurRad="190500" dist="12700" dir="5400000" rotWithShape="0">
                <a:srgbClr val="000000">
                  <a:alpha val="75000"/>
                </a:srgbClr>
              </a:outerShdw>
            </a:effectLst>
          </p:spPr>
          <p:txBody>
            <a:bodyPr lIns="71437" tIns="71437" rIns="71437" bIns="71437" anchor="ctr"/>
            <a:lstStyle/>
            <a:p>
              <a:pPr algn="ctr">
                <a:defRPr sz="3200" cap="none">
                  <a:solidFill>
                    <a:srgbClr val="000000"/>
                  </a:solidFill>
                  <a:latin typeface="+mn-lt"/>
                  <a:ea typeface="+mn-ea"/>
                  <a:cs typeface="+mn-cs"/>
                  <a:sym typeface="Helvetica Light"/>
                </a:defRPr>
              </a:pPr>
              <a:endParaRPr/>
            </a:p>
          </p:txBody>
        </p:sp>
        <p:sp>
          <p:nvSpPr>
            <p:cNvPr id="7" name="Shape 2542">
              <a:extLst>
                <a:ext uri="{FF2B5EF4-FFF2-40B4-BE49-F238E27FC236}">
                  <a16:creationId xmlns:a16="http://schemas.microsoft.com/office/drawing/2014/main" id="{FEE382D6-F742-4A36-A9E0-67509413EBAB}"/>
                </a:ext>
              </a:extLst>
            </p:cNvPr>
            <p:cNvSpPr/>
            <p:nvPr/>
          </p:nvSpPr>
          <p:spPr>
            <a:xfrm rot="5400000">
              <a:off x="14395671" y="5394894"/>
              <a:ext cx="3539807" cy="4001071"/>
            </a:xfrm>
            <a:custGeom>
              <a:avLst/>
              <a:gdLst/>
              <a:ahLst/>
              <a:cxnLst>
                <a:cxn ang="0">
                  <a:pos x="wd2" y="hd2"/>
                </a:cxn>
                <a:cxn ang="5400000">
                  <a:pos x="wd2" y="hd2"/>
                </a:cxn>
                <a:cxn ang="10800000">
                  <a:pos x="wd2" y="hd2"/>
                </a:cxn>
                <a:cxn ang="16200000">
                  <a:pos x="wd2" y="hd2"/>
                </a:cxn>
              </a:cxnLst>
              <a:rect l="0" t="0" r="r" b="b"/>
              <a:pathLst>
                <a:path w="21600" h="21585" extrusionOk="0">
                  <a:moveTo>
                    <a:pt x="9959" y="21394"/>
                  </a:moveTo>
                  <a:lnTo>
                    <a:pt x="894" y="16867"/>
                  </a:lnTo>
                  <a:cubicBezTo>
                    <a:pt x="639" y="16746"/>
                    <a:pt x="423" y="16570"/>
                    <a:pt x="267" y="16355"/>
                  </a:cubicBezTo>
                  <a:cubicBezTo>
                    <a:pt x="112" y="16144"/>
                    <a:pt x="21" y="15901"/>
                    <a:pt x="0" y="15650"/>
                  </a:cubicBezTo>
                  <a:lnTo>
                    <a:pt x="0" y="15204"/>
                  </a:lnTo>
                  <a:lnTo>
                    <a:pt x="27" y="6397"/>
                  </a:lnTo>
                  <a:lnTo>
                    <a:pt x="27" y="5923"/>
                  </a:lnTo>
                  <a:cubicBezTo>
                    <a:pt x="85" y="5665"/>
                    <a:pt x="211" y="5422"/>
                    <a:pt x="397" y="5217"/>
                  </a:cubicBezTo>
                  <a:cubicBezTo>
                    <a:pt x="575" y="5018"/>
                    <a:pt x="804" y="4859"/>
                    <a:pt x="1063" y="4752"/>
                  </a:cubicBezTo>
                  <a:lnTo>
                    <a:pt x="10162" y="171"/>
                  </a:lnTo>
                  <a:cubicBezTo>
                    <a:pt x="10359" y="70"/>
                    <a:pt x="10581" y="12"/>
                    <a:pt x="10809" y="2"/>
                  </a:cubicBezTo>
                  <a:cubicBezTo>
                    <a:pt x="11087" y="-11"/>
                    <a:pt x="11364" y="48"/>
                    <a:pt x="11606" y="171"/>
                  </a:cubicBezTo>
                  <a:lnTo>
                    <a:pt x="20633" y="4823"/>
                  </a:lnTo>
                  <a:cubicBezTo>
                    <a:pt x="20937" y="4962"/>
                    <a:pt x="21189" y="5176"/>
                    <a:pt x="21361" y="5438"/>
                  </a:cubicBezTo>
                  <a:cubicBezTo>
                    <a:pt x="21505" y="5658"/>
                    <a:pt x="21587" y="5906"/>
                    <a:pt x="21600" y="6161"/>
                  </a:cubicBezTo>
                  <a:lnTo>
                    <a:pt x="21600" y="15566"/>
                  </a:lnTo>
                  <a:cubicBezTo>
                    <a:pt x="21586" y="15801"/>
                    <a:pt x="21504" y="16029"/>
                    <a:pt x="21364" y="16228"/>
                  </a:cubicBezTo>
                  <a:cubicBezTo>
                    <a:pt x="21201" y="16460"/>
                    <a:pt x="20966" y="16645"/>
                    <a:pt x="20686" y="16760"/>
                  </a:cubicBezTo>
                  <a:lnTo>
                    <a:pt x="11713" y="21383"/>
                  </a:lnTo>
                  <a:cubicBezTo>
                    <a:pt x="11433" y="21519"/>
                    <a:pt x="11119" y="21589"/>
                    <a:pt x="10800" y="21585"/>
                  </a:cubicBezTo>
                  <a:cubicBezTo>
                    <a:pt x="10506" y="21582"/>
                    <a:pt x="10218" y="21516"/>
                    <a:pt x="9959" y="21394"/>
                  </a:cubicBezTo>
                  <a:close/>
                </a:path>
              </a:pathLst>
            </a:custGeom>
            <a:gradFill>
              <a:gsLst>
                <a:gs pos="0">
                  <a:srgbClr val="685698"/>
                </a:gs>
                <a:gs pos="100000">
                  <a:srgbClr val="7A66AF"/>
                </a:gs>
              </a:gsLst>
              <a:lin ang="298515"/>
            </a:gradFill>
            <a:ln w="12700">
              <a:miter lim="400000"/>
            </a:ln>
            <a:effectLst>
              <a:outerShdw blurRad="190500" dist="12700" dir="5400000" rotWithShape="0">
                <a:srgbClr val="000000">
                  <a:alpha val="75000"/>
                </a:srgbClr>
              </a:outerShdw>
            </a:effectLst>
          </p:spPr>
          <p:txBody>
            <a:bodyPr lIns="71437" tIns="71437" rIns="71437" bIns="71437" anchor="ctr"/>
            <a:lstStyle/>
            <a:p>
              <a:pPr algn="ctr">
                <a:defRPr sz="3200" cap="none">
                  <a:solidFill>
                    <a:srgbClr val="000000"/>
                  </a:solidFill>
                  <a:latin typeface="+mn-lt"/>
                  <a:ea typeface="+mn-ea"/>
                  <a:cs typeface="+mn-cs"/>
                  <a:sym typeface="Helvetica Light"/>
                </a:defRPr>
              </a:pPr>
              <a:endParaRPr/>
            </a:p>
          </p:txBody>
        </p:sp>
        <p:sp>
          <p:nvSpPr>
            <p:cNvPr id="8" name="Shape 2543">
              <a:extLst>
                <a:ext uri="{FF2B5EF4-FFF2-40B4-BE49-F238E27FC236}">
                  <a16:creationId xmlns:a16="http://schemas.microsoft.com/office/drawing/2014/main" id="{905F9F92-DC91-4CE0-8E52-06B7FD4871BF}"/>
                </a:ext>
              </a:extLst>
            </p:cNvPr>
            <p:cNvSpPr/>
            <p:nvPr/>
          </p:nvSpPr>
          <p:spPr>
            <a:xfrm rot="5400000">
              <a:off x="11265103" y="7860699"/>
              <a:ext cx="3539807" cy="4001071"/>
            </a:xfrm>
            <a:custGeom>
              <a:avLst/>
              <a:gdLst/>
              <a:ahLst/>
              <a:cxnLst>
                <a:cxn ang="0">
                  <a:pos x="wd2" y="hd2"/>
                </a:cxn>
                <a:cxn ang="5400000">
                  <a:pos x="wd2" y="hd2"/>
                </a:cxn>
                <a:cxn ang="10800000">
                  <a:pos x="wd2" y="hd2"/>
                </a:cxn>
                <a:cxn ang="16200000">
                  <a:pos x="wd2" y="hd2"/>
                </a:cxn>
              </a:cxnLst>
              <a:rect l="0" t="0" r="r" b="b"/>
              <a:pathLst>
                <a:path w="21600" h="21585" extrusionOk="0">
                  <a:moveTo>
                    <a:pt x="9959" y="21394"/>
                  </a:moveTo>
                  <a:lnTo>
                    <a:pt x="894" y="16867"/>
                  </a:lnTo>
                  <a:cubicBezTo>
                    <a:pt x="639" y="16746"/>
                    <a:pt x="423" y="16570"/>
                    <a:pt x="267" y="16355"/>
                  </a:cubicBezTo>
                  <a:cubicBezTo>
                    <a:pt x="112" y="16144"/>
                    <a:pt x="21" y="15901"/>
                    <a:pt x="0" y="15650"/>
                  </a:cubicBezTo>
                  <a:lnTo>
                    <a:pt x="0" y="15204"/>
                  </a:lnTo>
                  <a:lnTo>
                    <a:pt x="27" y="6397"/>
                  </a:lnTo>
                  <a:lnTo>
                    <a:pt x="27" y="5923"/>
                  </a:lnTo>
                  <a:cubicBezTo>
                    <a:pt x="85" y="5665"/>
                    <a:pt x="211" y="5422"/>
                    <a:pt x="397" y="5217"/>
                  </a:cubicBezTo>
                  <a:cubicBezTo>
                    <a:pt x="575" y="5018"/>
                    <a:pt x="804" y="4859"/>
                    <a:pt x="1063" y="4752"/>
                  </a:cubicBezTo>
                  <a:lnTo>
                    <a:pt x="10162" y="171"/>
                  </a:lnTo>
                  <a:cubicBezTo>
                    <a:pt x="10359" y="70"/>
                    <a:pt x="10581" y="12"/>
                    <a:pt x="10809" y="2"/>
                  </a:cubicBezTo>
                  <a:cubicBezTo>
                    <a:pt x="11087" y="-11"/>
                    <a:pt x="11364" y="48"/>
                    <a:pt x="11606" y="171"/>
                  </a:cubicBezTo>
                  <a:lnTo>
                    <a:pt x="20633" y="4823"/>
                  </a:lnTo>
                  <a:cubicBezTo>
                    <a:pt x="20937" y="4962"/>
                    <a:pt x="21189" y="5176"/>
                    <a:pt x="21361" y="5438"/>
                  </a:cubicBezTo>
                  <a:cubicBezTo>
                    <a:pt x="21505" y="5658"/>
                    <a:pt x="21587" y="5906"/>
                    <a:pt x="21600" y="6161"/>
                  </a:cubicBezTo>
                  <a:lnTo>
                    <a:pt x="21600" y="15566"/>
                  </a:lnTo>
                  <a:cubicBezTo>
                    <a:pt x="21586" y="15801"/>
                    <a:pt x="21504" y="16029"/>
                    <a:pt x="21364" y="16228"/>
                  </a:cubicBezTo>
                  <a:cubicBezTo>
                    <a:pt x="21201" y="16460"/>
                    <a:pt x="20966" y="16645"/>
                    <a:pt x="20686" y="16760"/>
                  </a:cubicBezTo>
                  <a:lnTo>
                    <a:pt x="11713" y="21383"/>
                  </a:lnTo>
                  <a:cubicBezTo>
                    <a:pt x="11433" y="21519"/>
                    <a:pt x="11119" y="21589"/>
                    <a:pt x="10800" y="21585"/>
                  </a:cubicBezTo>
                  <a:cubicBezTo>
                    <a:pt x="10506" y="21582"/>
                    <a:pt x="10218" y="21516"/>
                    <a:pt x="9959" y="21394"/>
                  </a:cubicBezTo>
                  <a:close/>
                </a:path>
              </a:pathLst>
            </a:custGeom>
            <a:gradFill>
              <a:gsLst>
                <a:gs pos="0">
                  <a:srgbClr val="E1A41F"/>
                </a:gs>
                <a:gs pos="100000">
                  <a:srgbClr val="FAB721"/>
                </a:gs>
              </a:gsLst>
              <a:lin ang="298515"/>
            </a:gradFill>
            <a:ln w="12700">
              <a:miter lim="400000"/>
            </a:ln>
            <a:effectLst>
              <a:outerShdw blurRad="190500" dist="12700" dir="5400000" rotWithShape="0">
                <a:srgbClr val="000000">
                  <a:alpha val="75000"/>
                </a:srgbClr>
              </a:outerShdw>
            </a:effectLst>
          </p:spPr>
          <p:txBody>
            <a:bodyPr lIns="71437" tIns="71437" rIns="71437" bIns="71437" anchor="ctr"/>
            <a:lstStyle/>
            <a:p>
              <a:pPr algn="ctr">
                <a:defRPr sz="3200" cap="none">
                  <a:solidFill>
                    <a:srgbClr val="000000"/>
                  </a:solidFill>
                  <a:latin typeface="+mn-lt"/>
                  <a:ea typeface="+mn-ea"/>
                  <a:cs typeface="+mn-cs"/>
                  <a:sym typeface="Helvetica Light"/>
                </a:defRPr>
              </a:pPr>
              <a:endParaRPr dirty="0"/>
            </a:p>
          </p:txBody>
        </p:sp>
        <p:sp>
          <p:nvSpPr>
            <p:cNvPr id="9" name="Shape 2544">
              <a:extLst>
                <a:ext uri="{FF2B5EF4-FFF2-40B4-BE49-F238E27FC236}">
                  <a16:creationId xmlns:a16="http://schemas.microsoft.com/office/drawing/2014/main" id="{BD17495F-4B4A-41CE-8B6A-64872E2A80E3}"/>
                </a:ext>
              </a:extLst>
            </p:cNvPr>
            <p:cNvSpPr/>
            <p:nvPr/>
          </p:nvSpPr>
          <p:spPr>
            <a:xfrm>
              <a:off x="5627346" y="4132444"/>
              <a:ext cx="615931" cy="694010"/>
            </a:xfrm>
            <a:custGeom>
              <a:avLst/>
              <a:gdLst/>
              <a:ahLst/>
              <a:cxnLst>
                <a:cxn ang="0">
                  <a:pos x="wd2" y="hd2"/>
                </a:cxn>
                <a:cxn ang="5400000">
                  <a:pos x="wd2" y="hd2"/>
                </a:cxn>
                <a:cxn ang="10800000">
                  <a:pos x="wd2" y="hd2"/>
                </a:cxn>
                <a:cxn ang="16200000">
                  <a:pos x="wd2" y="hd2"/>
                </a:cxn>
              </a:cxnLst>
              <a:rect l="0" t="0" r="r" b="b"/>
              <a:pathLst>
                <a:path w="21600" h="21600" extrusionOk="0">
                  <a:moveTo>
                    <a:pt x="13380" y="2662"/>
                  </a:moveTo>
                  <a:lnTo>
                    <a:pt x="12869" y="0"/>
                  </a:lnTo>
                  <a:lnTo>
                    <a:pt x="0" y="0"/>
                  </a:lnTo>
                  <a:lnTo>
                    <a:pt x="0" y="21600"/>
                  </a:lnTo>
                  <a:lnTo>
                    <a:pt x="3005" y="21600"/>
                  </a:lnTo>
                  <a:lnTo>
                    <a:pt x="3005" y="12659"/>
                  </a:lnTo>
                  <a:lnTo>
                    <a:pt x="10942" y="12659"/>
                  </a:lnTo>
                  <a:lnTo>
                    <a:pt x="11509" y="15321"/>
                  </a:lnTo>
                  <a:lnTo>
                    <a:pt x="21600" y="15321"/>
                  </a:lnTo>
                  <a:lnTo>
                    <a:pt x="21600" y="2662"/>
                  </a:lnTo>
                  <a:lnTo>
                    <a:pt x="13380" y="2662"/>
                  </a:lnTo>
                </a:path>
              </a:pathLst>
            </a:custGeom>
            <a:solidFill>
              <a:srgbClr val="FFFFFF"/>
            </a:solidFill>
            <a:ln w="12700">
              <a:miter lim="400000"/>
            </a:ln>
          </p:spPr>
          <p:txBody>
            <a:bodyPr lIns="45719" rIns="45719" anchor="ctr"/>
            <a:lstStyle/>
            <a:p>
              <a:pPr defTabSz="914400">
                <a:defRPr sz="1800" cap="none">
                  <a:solidFill>
                    <a:srgbClr val="000000"/>
                  </a:solidFill>
                  <a:latin typeface="Roboto Regular"/>
                  <a:ea typeface="Roboto Regular"/>
                  <a:cs typeface="Roboto Regular"/>
                  <a:sym typeface="Roboto Regular"/>
                </a:defRPr>
              </a:pPr>
              <a:endParaRPr/>
            </a:p>
          </p:txBody>
        </p:sp>
        <p:sp>
          <p:nvSpPr>
            <p:cNvPr id="10" name="Shape 2545">
              <a:extLst>
                <a:ext uri="{FF2B5EF4-FFF2-40B4-BE49-F238E27FC236}">
                  <a16:creationId xmlns:a16="http://schemas.microsoft.com/office/drawing/2014/main" id="{F32D361B-0DD0-46AE-BE43-F5111507A4A6}"/>
                </a:ext>
              </a:extLst>
            </p:cNvPr>
            <p:cNvSpPr/>
            <p:nvPr/>
          </p:nvSpPr>
          <p:spPr>
            <a:xfrm>
              <a:off x="8772399" y="5976499"/>
              <a:ext cx="634500" cy="832840"/>
            </a:xfrm>
            <a:custGeom>
              <a:avLst/>
              <a:gdLst/>
              <a:ahLst/>
              <a:cxnLst>
                <a:cxn ang="0">
                  <a:pos x="wd2" y="hd2"/>
                </a:cxn>
                <a:cxn ang="5400000">
                  <a:pos x="wd2" y="hd2"/>
                </a:cxn>
                <a:cxn ang="10800000">
                  <a:pos x="wd2" y="hd2"/>
                </a:cxn>
                <a:cxn ang="16200000">
                  <a:pos x="wd2" y="hd2"/>
                </a:cxn>
              </a:cxnLst>
              <a:rect l="0" t="0" r="r" b="b"/>
              <a:pathLst>
                <a:path w="21600" h="21600" extrusionOk="0">
                  <a:moveTo>
                    <a:pt x="18755" y="7066"/>
                  </a:moveTo>
                  <a:lnTo>
                    <a:pt x="17491" y="7066"/>
                  </a:lnTo>
                  <a:lnTo>
                    <a:pt x="17491" y="5099"/>
                  </a:lnTo>
                  <a:cubicBezTo>
                    <a:pt x="17491" y="2168"/>
                    <a:pt x="14646" y="0"/>
                    <a:pt x="10800" y="0"/>
                  </a:cubicBezTo>
                  <a:cubicBezTo>
                    <a:pt x="6954" y="0"/>
                    <a:pt x="4109" y="2168"/>
                    <a:pt x="4109" y="5099"/>
                  </a:cubicBezTo>
                  <a:lnTo>
                    <a:pt x="4109" y="7066"/>
                  </a:lnTo>
                  <a:lnTo>
                    <a:pt x="2845" y="7066"/>
                  </a:lnTo>
                  <a:cubicBezTo>
                    <a:pt x="1264" y="7066"/>
                    <a:pt x="0" y="8070"/>
                    <a:pt x="0" y="9234"/>
                  </a:cubicBezTo>
                  <a:lnTo>
                    <a:pt x="0" y="19432"/>
                  </a:lnTo>
                  <a:cubicBezTo>
                    <a:pt x="0" y="20596"/>
                    <a:pt x="1264" y="21600"/>
                    <a:pt x="2845" y="21600"/>
                  </a:cubicBezTo>
                  <a:lnTo>
                    <a:pt x="18755" y="21600"/>
                  </a:lnTo>
                  <a:cubicBezTo>
                    <a:pt x="20336" y="21600"/>
                    <a:pt x="21600" y="20596"/>
                    <a:pt x="21600" y="19432"/>
                  </a:cubicBezTo>
                  <a:lnTo>
                    <a:pt x="21600" y="9234"/>
                  </a:lnTo>
                  <a:cubicBezTo>
                    <a:pt x="21600" y="8070"/>
                    <a:pt x="20336" y="7066"/>
                    <a:pt x="18755" y="7066"/>
                  </a:cubicBezTo>
                  <a:close/>
                  <a:moveTo>
                    <a:pt x="10800" y="16300"/>
                  </a:moveTo>
                  <a:cubicBezTo>
                    <a:pt x="9272" y="16300"/>
                    <a:pt x="8219" y="15497"/>
                    <a:pt x="8219" y="14333"/>
                  </a:cubicBezTo>
                  <a:cubicBezTo>
                    <a:pt x="8219" y="13169"/>
                    <a:pt x="9272" y="12165"/>
                    <a:pt x="10800" y="12165"/>
                  </a:cubicBezTo>
                  <a:cubicBezTo>
                    <a:pt x="12328" y="12165"/>
                    <a:pt x="13645" y="13169"/>
                    <a:pt x="13645" y="14333"/>
                  </a:cubicBezTo>
                  <a:cubicBezTo>
                    <a:pt x="13645" y="15497"/>
                    <a:pt x="12328" y="16300"/>
                    <a:pt x="10800" y="16300"/>
                  </a:cubicBezTo>
                  <a:close/>
                  <a:moveTo>
                    <a:pt x="14909" y="7066"/>
                  </a:moveTo>
                  <a:lnTo>
                    <a:pt x="6691" y="7066"/>
                  </a:lnTo>
                  <a:lnTo>
                    <a:pt x="6691" y="5099"/>
                  </a:lnTo>
                  <a:cubicBezTo>
                    <a:pt x="6691" y="3332"/>
                    <a:pt x="8482" y="1967"/>
                    <a:pt x="10800" y="1967"/>
                  </a:cubicBezTo>
                  <a:cubicBezTo>
                    <a:pt x="13118" y="1967"/>
                    <a:pt x="14909" y="3332"/>
                    <a:pt x="14909" y="5099"/>
                  </a:cubicBezTo>
                  <a:lnTo>
                    <a:pt x="14909" y="7066"/>
                  </a:lnTo>
                  <a:close/>
                </a:path>
              </a:pathLst>
            </a:custGeom>
            <a:solidFill>
              <a:srgbClr val="FFFFFF"/>
            </a:solidFill>
            <a:ln w="12700">
              <a:miter lim="400000"/>
            </a:ln>
          </p:spPr>
          <p:txBody>
            <a:bodyPr lIns="45719" rIns="45719" anchor="ctr"/>
            <a:lstStyle/>
            <a:p>
              <a:pPr defTabSz="914400">
                <a:defRPr sz="1800" cap="none">
                  <a:solidFill>
                    <a:srgbClr val="000000"/>
                  </a:solidFill>
                  <a:latin typeface="Roboto Regular"/>
                  <a:ea typeface="Roboto Regular"/>
                  <a:cs typeface="Roboto Regular"/>
                  <a:sym typeface="Roboto Regular"/>
                </a:defRPr>
              </a:pPr>
              <a:endParaRPr/>
            </a:p>
          </p:txBody>
        </p:sp>
        <p:sp>
          <p:nvSpPr>
            <p:cNvPr id="12" name="Shape 2547">
              <a:extLst>
                <a:ext uri="{FF2B5EF4-FFF2-40B4-BE49-F238E27FC236}">
                  <a16:creationId xmlns:a16="http://schemas.microsoft.com/office/drawing/2014/main" id="{0BC2A544-3181-4500-808D-A7CEFF46553D}"/>
                </a:ext>
              </a:extLst>
            </p:cNvPr>
            <p:cNvSpPr/>
            <p:nvPr/>
          </p:nvSpPr>
          <p:spPr>
            <a:xfrm>
              <a:off x="18514148" y="4156113"/>
              <a:ext cx="706514" cy="706520"/>
            </a:xfrm>
            <a:custGeom>
              <a:avLst/>
              <a:gdLst/>
              <a:ahLst/>
              <a:cxnLst>
                <a:cxn ang="0">
                  <a:pos x="wd2" y="hd2"/>
                </a:cxn>
                <a:cxn ang="5400000">
                  <a:pos x="wd2" y="hd2"/>
                </a:cxn>
                <a:cxn ang="10800000">
                  <a:pos x="wd2" y="hd2"/>
                </a:cxn>
                <a:cxn ang="16200000">
                  <a:pos x="wd2" y="hd2"/>
                </a:cxn>
              </a:cxnLst>
              <a:rect l="0" t="0" r="r" b="b"/>
              <a:pathLst>
                <a:path w="21600" h="21600" extrusionOk="0">
                  <a:moveTo>
                    <a:pt x="16785" y="0"/>
                  </a:moveTo>
                  <a:lnTo>
                    <a:pt x="2295" y="0"/>
                  </a:lnTo>
                  <a:cubicBezTo>
                    <a:pt x="945" y="0"/>
                    <a:pt x="0" y="1168"/>
                    <a:pt x="0" y="2515"/>
                  </a:cubicBezTo>
                  <a:lnTo>
                    <a:pt x="0" y="19265"/>
                  </a:lnTo>
                  <a:cubicBezTo>
                    <a:pt x="0" y="20657"/>
                    <a:pt x="945" y="21600"/>
                    <a:pt x="2295" y="21600"/>
                  </a:cubicBezTo>
                  <a:lnTo>
                    <a:pt x="19080" y="21600"/>
                  </a:lnTo>
                  <a:cubicBezTo>
                    <a:pt x="20475" y="21600"/>
                    <a:pt x="21600" y="20657"/>
                    <a:pt x="21600" y="19265"/>
                  </a:cubicBezTo>
                  <a:lnTo>
                    <a:pt x="21600" y="4805"/>
                  </a:lnTo>
                  <a:lnTo>
                    <a:pt x="16785" y="0"/>
                  </a:lnTo>
                  <a:close/>
                  <a:moveTo>
                    <a:pt x="10800" y="19265"/>
                  </a:moveTo>
                  <a:cubicBezTo>
                    <a:pt x="8730" y="19265"/>
                    <a:pt x="7155" y="17693"/>
                    <a:pt x="7155" y="15627"/>
                  </a:cubicBezTo>
                  <a:cubicBezTo>
                    <a:pt x="7155" y="13562"/>
                    <a:pt x="8730" y="11945"/>
                    <a:pt x="10800" y="11945"/>
                  </a:cubicBezTo>
                  <a:cubicBezTo>
                    <a:pt x="12870" y="11945"/>
                    <a:pt x="14265" y="13562"/>
                    <a:pt x="14265" y="15627"/>
                  </a:cubicBezTo>
                  <a:cubicBezTo>
                    <a:pt x="14265" y="17693"/>
                    <a:pt x="12870" y="19265"/>
                    <a:pt x="10800" y="19265"/>
                  </a:cubicBezTo>
                  <a:close/>
                  <a:moveTo>
                    <a:pt x="14265" y="7365"/>
                  </a:moveTo>
                  <a:lnTo>
                    <a:pt x="2295" y="7365"/>
                  </a:lnTo>
                  <a:lnTo>
                    <a:pt x="2295" y="2515"/>
                  </a:lnTo>
                  <a:lnTo>
                    <a:pt x="14265" y="2515"/>
                  </a:lnTo>
                  <a:lnTo>
                    <a:pt x="14265" y="7365"/>
                  </a:lnTo>
                  <a:close/>
                </a:path>
              </a:pathLst>
            </a:custGeom>
            <a:solidFill>
              <a:srgbClr val="FFFFFF"/>
            </a:solidFill>
            <a:ln w="12700">
              <a:miter lim="400000"/>
            </a:ln>
          </p:spPr>
          <p:txBody>
            <a:bodyPr lIns="45719" rIns="45719" anchor="ctr"/>
            <a:lstStyle/>
            <a:p>
              <a:pPr defTabSz="914400">
                <a:defRPr sz="1800" cap="none">
                  <a:solidFill>
                    <a:srgbClr val="000000"/>
                  </a:solidFill>
                  <a:latin typeface="Roboto Regular"/>
                  <a:ea typeface="Roboto Regular"/>
                  <a:cs typeface="Roboto Regular"/>
                  <a:sym typeface="Roboto Regular"/>
                </a:defRPr>
              </a:pPr>
              <a:endParaRPr/>
            </a:p>
          </p:txBody>
        </p:sp>
        <p:sp>
          <p:nvSpPr>
            <p:cNvPr id="13" name="Shape 2548">
              <a:extLst>
                <a:ext uri="{FF2B5EF4-FFF2-40B4-BE49-F238E27FC236}">
                  <a16:creationId xmlns:a16="http://schemas.microsoft.com/office/drawing/2014/main" id="{D8178E91-6338-4479-93A5-6D14FDA7A8B8}"/>
                </a:ext>
              </a:extLst>
            </p:cNvPr>
            <p:cNvSpPr/>
            <p:nvPr/>
          </p:nvSpPr>
          <p:spPr>
            <a:xfrm>
              <a:off x="11946614" y="4093608"/>
              <a:ext cx="776108" cy="784455"/>
            </a:xfrm>
            <a:custGeom>
              <a:avLst/>
              <a:gdLst/>
              <a:ahLst/>
              <a:cxnLst>
                <a:cxn ang="0">
                  <a:pos x="wd2" y="hd2"/>
                </a:cxn>
                <a:cxn ang="5400000">
                  <a:pos x="wd2" y="hd2"/>
                </a:cxn>
                <a:cxn ang="10800000">
                  <a:pos x="wd2" y="hd2"/>
                </a:cxn>
                <a:cxn ang="16200000">
                  <a:pos x="wd2" y="hd2"/>
                </a:cxn>
              </a:cxnLst>
              <a:rect l="0" t="0" r="r" b="b"/>
              <a:pathLst>
                <a:path w="21549" h="21600" extrusionOk="0">
                  <a:moveTo>
                    <a:pt x="18684" y="11815"/>
                  </a:moveTo>
                  <a:cubicBezTo>
                    <a:pt x="18684" y="11612"/>
                    <a:pt x="18890" y="11206"/>
                    <a:pt x="18890" y="10800"/>
                  </a:cubicBezTo>
                  <a:cubicBezTo>
                    <a:pt x="18890" y="10394"/>
                    <a:pt x="18890" y="9947"/>
                    <a:pt x="18684" y="9744"/>
                  </a:cubicBezTo>
                  <a:lnTo>
                    <a:pt x="20984" y="7877"/>
                  </a:lnTo>
                  <a:cubicBezTo>
                    <a:pt x="21395" y="7674"/>
                    <a:pt x="21395" y="7471"/>
                    <a:pt x="21189" y="7268"/>
                  </a:cubicBezTo>
                  <a:lnTo>
                    <a:pt x="19095" y="3329"/>
                  </a:lnTo>
                  <a:cubicBezTo>
                    <a:pt x="18890" y="3329"/>
                    <a:pt x="18684" y="3126"/>
                    <a:pt x="18233" y="3329"/>
                  </a:cubicBezTo>
                  <a:lnTo>
                    <a:pt x="15522" y="4344"/>
                  </a:lnTo>
                  <a:cubicBezTo>
                    <a:pt x="15112" y="3938"/>
                    <a:pt x="14455" y="3735"/>
                    <a:pt x="13633" y="3329"/>
                  </a:cubicBezTo>
                  <a:lnTo>
                    <a:pt x="13223" y="406"/>
                  </a:lnTo>
                  <a:cubicBezTo>
                    <a:pt x="13428" y="203"/>
                    <a:pt x="13017" y="0"/>
                    <a:pt x="12771" y="0"/>
                  </a:cubicBezTo>
                  <a:lnTo>
                    <a:pt x="8377" y="0"/>
                  </a:lnTo>
                  <a:cubicBezTo>
                    <a:pt x="8172" y="0"/>
                    <a:pt x="7967" y="203"/>
                    <a:pt x="7967" y="406"/>
                  </a:cubicBezTo>
                  <a:lnTo>
                    <a:pt x="7556" y="3329"/>
                  </a:lnTo>
                  <a:cubicBezTo>
                    <a:pt x="6694" y="3532"/>
                    <a:pt x="6283" y="3938"/>
                    <a:pt x="5667" y="4344"/>
                  </a:cubicBezTo>
                  <a:lnTo>
                    <a:pt x="2916" y="3329"/>
                  </a:lnTo>
                  <a:cubicBezTo>
                    <a:pt x="2710" y="3126"/>
                    <a:pt x="2505" y="3329"/>
                    <a:pt x="2300" y="3532"/>
                  </a:cubicBezTo>
                  <a:lnTo>
                    <a:pt x="0" y="7268"/>
                  </a:lnTo>
                  <a:cubicBezTo>
                    <a:pt x="0" y="7471"/>
                    <a:pt x="0" y="7674"/>
                    <a:pt x="205" y="7877"/>
                  </a:cubicBezTo>
                  <a:lnTo>
                    <a:pt x="2505" y="9744"/>
                  </a:lnTo>
                  <a:cubicBezTo>
                    <a:pt x="2505" y="9947"/>
                    <a:pt x="2505" y="10394"/>
                    <a:pt x="2505" y="10800"/>
                  </a:cubicBezTo>
                  <a:cubicBezTo>
                    <a:pt x="2505" y="11206"/>
                    <a:pt x="2505" y="11612"/>
                    <a:pt x="2505" y="11815"/>
                  </a:cubicBezTo>
                  <a:lnTo>
                    <a:pt x="205" y="13683"/>
                  </a:lnTo>
                  <a:cubicBezTo>
                    <a:pt x="0" y="13926"/>
                    <a:pt x="0" y="14129"/>
                    <a:pt x="205" y="14332"/>
                  </a:cubicBezTo>
                  <a:lnTo>
                    <a:pt x="2300" y="18271"/>
                  </a:lnTo>
                  <a:cubicBezTo>
                    <a:pt x="2505" y="18271"/>
                    <a:pt x="2710" y="18474"/>
                    <a:pt x="2916" y="18271"/>
                  </a:cubicBezTo>
                  <a:lnTo>
                    <a:pt x="5667" y="17215"/>
                  </a:lnTo>
                  <a:cubicBezTo>
                    <a:pt x="6283" y="17621"/>
                    <a:pt x="6899" y="18068"/>
                    <a:pt x="7556" y="18271"/>
                  </a:cubicBezTo>
                  <a:lnTo>
                    <a:pt x="7967" y="21153"/>
                  </a:lnTo>
                  <a:cubicBezTo>
                    <a:pt x="7967" y="21356"/>
                    <a:pt x="8172" y="21600"/>
                    <a:pt x="8583" y="21600"/>
                  </a:cubicBezTo>
                  <a:lnTo>
                    <a:pt x="13017" y="21600"/>
                  </a:lnTo>
                  <a:cubicBezTo>
                    <a:pt x="13223" y="21600"/>
                    <a:pt x="13428" y="21356"/>
                    <a:pt x="13428" y="21153"/>
                  </a:cubicBezTo>
                  <a:lnTo>
                    <a:pt x="13839" y="18271"/>
                  </a:lnTo>
                  <a:cubicBezTo>
                    <a:pt x="14660" y="18068"/>
                    <a:pt x="15317" y="17621"/>
                    <a:pt x="15728" y="17215"/>
                  </a:cubicBezTo>
                  <a:lnTo>
                    <a:pt x="18438" y="18271"/>
                  </a:lnTo>
                  <a:cubicBezTo>
                    <a:pt x="18684" y="18474"/>
                    <a:pt x="19095" y="18271"/>
                    <a:pt x="19300" y="18068"/>
                  </a:cubicBezTo>
                  <a:lnTo>
                    <a:pt x="21395" y="14332"/>
                  </a:lnTo>
                  <a:cubicBezTo>
                    <a:pt x="21600" y="14129"/>
                    <a:pt x="21600" y="13683"/>
                    <a:pt x="21395" y="13683"/>
                  </a:cubicBezTo>
                  <a:lnTo>
                    <a:pt x="18684" y="11815"/>
                  </a:lnTo>
                  <a:close/>
                  <a:moveTo>
                    <a:pt x="10677" y="14535"/>
                  </a:moveTo>
                  <a:cubicBezTo>
                    <a:pt x="8583" y="14535"/>
                    <a:pt x="6694" y="12871"/>
                    <a:pt x="6694" y="10800"/>
                  </a:cubicBezTo>
                  <a:cubicBezTo>
                    <a:pt x="6694" y="8729"/>
                    <a:pt x="8583" y="7065"/>
                    <a:pt x="10677" y="7065"/>
                  </a:cubicBezTo>
                  <a:cubicBezTo>
                    <a:pt x="12771" y="7065"/>
                    <a:pt x="14455" y="8729"/>
                    <a:pt x="14455" y="10800"/>
                  </a:cubicBezTo>
                  <a:cubicBezTo>
                    <a:pt x="14455" y="12871"/>
                    <a:pt x="12771" y="14535"/>
                    <a:pt x="10677" y="14535"/>
                  </a:cubicBezTo>
                  <a:close/>
                </a:path>
              </a:pathLst>
            </a:custGeom>
            <a:solidFill>
              <a:srgbClr val="FFFFFF"/>
            </a:solidFill>
            <a:ln w="12700">
              <a:miter lim="400000"/>
            </a:ln>
          </p:spPr>
          <p:txBody>
            <a:bodyPr lIns="45719" rIns="45719" anchor="ctr"/>
            <a:lstStyle/>
            <a:p>
              <a:pPr defTabSz="914400">
                <a:defRPr sz="1800" cap="none">
                  <a:solidFill>
                    <a:srgbClr val="000000"/>
                  </a:solidFill>
                  <a:latin typeface="Roboto Regular"/>
                  <a:ea typeface="Roboto Regular"/>
                  <a:cs typeface="Roboto Regular"/>
                  <a:sym typeface="Roboto Regular"/>
                </a:defRPr>
              </a:pPr>
              <a:endParaRPr/>
            </a:p>
          </p:txBody>
        </p:sp>
        <p:sp>
          <p:nvSpPr>
            <p:cNvPr id="14" name="Shape 2549">
              <a:extLst>
                <a:ext uri="{FF2B5EF4-FFF2-40B4-BE49-F238E27FC236}">
                  <a16:creationId xmlns:a16="http://schemas.microsoft.com/office/drawing/2014/main" id="{9E6697B7-2D6C-442B-A978-C3771671F8DF}"/>
                </a:ext>
              </a:extLst>
            </p:cNvPr>
            <p:cNvSpPr/>
            <p:nvPr/>
          </p:nvSpPr>
          <p:spPr>
            <a:xfrm>
              <a:off x="15194750" y="5872557"/>
              <a:ext cx="867626" cy="7967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950" y="21600"/>
                  </a:lnTo>
                  <a:lnTo>
                    <a:pt x="3950" y="8656"/>
                  </a:lnTo>
                  <a:lnTo>
                    <a:pt x="0" y="8656"/>
                  </a:lnTo>
                  <a:lnTo>
                    <a:pt x="0" y="21600"/>
                  </a:lnTo>
                  <a:close/>
                  <a:moveTo>
                    <a:pt x="21600" y="9649"/>
                  </a:moveTo>
                  <a:cubicBezTo>
                    <a:pt x="21600" y="8418"/>
                    <a:pt x="20658" y="7624"/>
                    <a:pt x="19534" y="7624"/>
                  </a:cubicBezTo>
                  <a:lnTo>
                    <a:pt x="13337" y="7624"/>
                  </a:lnTo>
                  <a:lnTo>
                    <a:pt x="14460" y="2462"/>
                  </a:lnTo>
                  <a:lnTo>
                    <a:pt x="14460" y="2263"/>
                  </a:lnTo>
                  <a:cubicBezTo>
                    <a:pt x="14460" y="1826"/>
                    <a:pt x="14279" y="1429"/>
                    <a:pt x="14098" y="1032"/>
                  </a:cubicBezTo>
                  <a:lnTo>
                    <a:pt x="12974" y="0"/>
                  </a:lnTo>
                  <a:lnTo>
                    <a:pt x="6379" y="6988"/>
                  </a:lnTo>
                  <a:cubicBezTo>
                    <a:pt x="6016" y="7385"/>
                    <a:pt x="5835" y="8021"/>
                    <a:pt x="5835" y="8656"/>
                  </a:cubicBezTo>
                  <a:lnTo>
                    <a:pt x="5835" y="19337"/>
                  </a:lnTo>
                  <a:cubicBezTo>
                    <a:pt x="5835" y="20568"/>
                    <a:pt x="6777" y="21600"/>
                    <a:pt x="7901" y="21600"/>
                  </a:cubicBezTo>
                  <a:lnTo>
                    <a:pt x="16707" y="21600"/>
                  </a:lnTo>
                  <a:cubicBezTo>
                    <a:pt x="17468" y="21600"/>
                    <a:pt x="18230" y="21004"/>
                    <a:pt x="18411" y="20171"/>
                  </a:cubicBezTo>
                  <a:lnTo>
                    <a:pt x="21419" y="12547"/>
                  </a:lnTo>
                  <a:cubicBezTo>
                    <a:pt x="21419" y="12349"/>
                    <a:pt x="21419" y="12150"/>
                    <a:pt x="21419" y="11713"/>
                  </a:cubicBezTo>
                  <a:lnTo>
                    <a:pt x="21419" y="9649"/>
                  </a:lnTo>
                  <a:lnTo>
                    <a:pt x="21600" y="9649"/>
                  </a:lnTo>
                  <a:close/>
                </a:path>
              </a:pathLst>
            </a:custGeom>
            <a:solidFill>
              <a:srgbClr val="FFFFFF"/>
            </a:solidFill>
            <a:ln w="12700">
              <a:miter lim="400000"/>
            </a:ln>
          </p:spPr>
          <p:txBody>
            <a:bodyPr lIns="45719" rIns="45719" anchor="ctr"/>
            <a:lstStyle/>
            <a:p>
              <a:pPr defTabSz="914400">
                <a:defRPr sz="1800" cap="none">
                  <a:solidFill>
                    <a:srgbClr val="000000"/>
                  </a:solidFill>
                  <a:latin typeface="Roboto Regular"/>
                  <a:ea typeface="Roboto Regular"/>
                  <a:cs typeface="Roboto Regular"/>
                  <a:sym typeface="Roboto Regular"/>
                </a:defRPr>
              </a:pPr>
              <a:endParaRPr/>
            </a:p>
          </p:txBody>
        </p:sp>
      </p:grpSp>
      <p:sp>
        <p:nvSpPr>
          <p:cNvPr id="15" name="مربع نص 14">
            <a:extLst>
              <a:ext uri="{FF2B5EF4-FFF2-40B4-BE49-F238E27FC236}">
                <a16:creationId xmlns:a16="http://schemas.microsoft.com/office/drawing/2014/main" id="{74108019-767B-4A4C-A5C0-F8D773DDCFDB}"/>
              </a:ext>
            </a:extLst>
          </p:cNvPr>
          <p:cNvSpPr txBox="1"/>
          <p:nvPr/>
        </p:nvSpPr>
        <p:spPr>
          <a:xfrm>
            <a:off x="4797886" y="4242453"/>
            <a:ext cx="2319147" cy="2062103"/>
          </a:xfrm>
          <a:prstGeom prst="rect">
            <a:avLst/>
          </a:prstGeom>
          <a:noFill/>
        </p:spPr>
        <p:txBody>
          <a:bodyPr wrap="square" rtlCol="1">
            <a:spAutoFit/>
          </a:bodyPr>
          <a:lstStyle/>
          <a:p>
            <a:pPr algn="ctr"/>
            <a:r>
              <a:rPr lang="ar-SA" sz="3200" b="1" dirty="0">
                <a:cs typeface="PT Bold Heading" panose="02010400000000000000" pitchFamily="2" charset="-78"/>
              </a:rPr>
              <a:t>الأسئلة  النقدية للرسالة الإعلامية</a:t>
            </a:r>
          </a:p>
        </p:txBody>
      </p:sp>
      <p:sp>
        <p:nvSpPr>
          <p:cNvPr id="16" name="مربع نص 15">
            <a:extLst>
              <a:ext uri="{FF2B5EF4-FFF2-40B4-BE49-F238E27FC236}">
                <a16:creationId xmlns:a16="http://schemas.microsoft.com/office/drawing/2014/main" id="{2ECAFE18-99FD-4793-8C23-811911300420}"/>
              </a:ext>
            </a:extLst>
          </p:cNvPr>
          <p:cNvSpPr txBox="1"/>
          <p:nvPr/>
        </p:nvSpPr>
        <p:spPr>
          <a:xfrm>
            <a:off x="8856329" y="1653360"/>
            <a:ext cx="1912883" cy="830997"/>
          </a:xfrm>
          <a:prstGeom prst="rect">
            <a:avLst/>
          </a:prstGeom>
          <a:noFill/>
        </p:spPr>
        <p:txBody>
          <a:bodyPr wrap="square" rtlCol="1">
            <a:spAutoFit/>
          </a:bodyPr>
          <a:lstStyle/>
          <a:p>
            <a:pPr algn="ctr"/>
            <a:r>
              <a:rPr lang="ar-SA" sz="4800" b="1" dirty="0">
                <a:solidFill>
                  <a:schemeClr val="bg1"/>
                </a:solidFill>
              </a:rPr>
              <a:t>من؟</a:t>
            </a:r>
          </a:p>
        </p:txBody>
      </p:sp>
      <p:sp>
        <p:nvSpPr>
          <p:cNvPr id="17" name="مربع نص 16">
            <a:extLst>
              <a:ext uri="{FF2B5EF4-FFF2-40B4-BE49-F238E27FC236}">
                <a16:creationId xmlns:a16="http://schemas.microsoft.com/office/drawing/2014/main" id="{26E68DEC-5666-4857-B9CB-B723B2F217FF}"/>
              </a:ext>
            </a:extLst>
          </p:cNvPr>
          <p:cNvSpPr txBox="1"/>
          <p:nvPr/>
        </p:nvSpPr>
        <p:spPr>
          <a:xfrm>
            <a:off x="6867916" y="3000126"/>
            <a:ext cx="1912883" cy="707886"/>
          </a:xfrm>
          <a:prstGeom prst="rect">
            <a:avLst/>
          </a:prstGeom>
          <a:noFill/>
        </p:spPr>
        <p:txBody>
          <a:bodyPr wrap="square" rtlCol="1">
            <a:spAutoFit/>
          </a:bodyPr>
          <a:lstStyle/>
          <a:p>
            <a:pPr algn="ctr"/>
            <a:r>
              <a:rPr lang="ar-SA" sz="4000" b="1" dirty="0">
                <a:solidFill>
                  <a:schemeClr val="bg1"/>
                </a:solidFill>
              </a:rPr>
              <a:t>ماذا يقول؟</a:t>
            </a:r>
          </a:p>
        </p:txBody>
      </p:sp>
      <p:sp>
        <p:nvSpPr>
          <p:cNvPr id="18" name="مربع نص 17">
            <a:extLst>
              <a:ext uri="{FF2B5EF4-FFF2-40B4-BE49-F238E27FC236}">
                <a16:creationId xmlns:a16="http://schemas.microsoft.com/office/drawing/2014/main" id="{DEE562F5-3D26-4BB2-B434-E5582A2AB3AA}"/>
              </a:ext>
            </a:extLst>
          </p:cNvPr>
          <p:cNvSpPr txBox="1"/>
          <p:nvPr/>
        </p:nvSpPr>
        <p:spPr>
          <a:xfrm>
            <a:off x="4852016" y="1648679"/>
            <a:ext cx="1912883" cy="646331"/>
          </a:xfrm>
          <a:prstGeom prst="rect">
            <a:avLst/>
          </a:prstGeom>
          <a:noFill/>
        </p:spPr>
        <p:txBody>
          <a:bodyPr wrap="square" rtlCol="1">
            <a:spAutoFit/>
          </a:bodyPr>
          <a:lstStyle/>
          <a:p>
            <a:pPr algn="ctr"/>
            <a:r>
              <a:rPr lang="ar-SA" sz="3600" b="1" dirty="0">
                <a:solidFill>
                  <a:schemeClr val="bg1"/>
                </a:solidFill>
              </a:rPr>
              <a:t>ما الوسيلة؟</a:t>
            </a:r>
          </a:p>
        </p:txBody>
      </p:sp>
      <p:sp>
        <p:nvSpPr>
          <p:cNvPr id="19" name="مربع نص 18">
            <a:extLst>
              <a:ext uri="{FF2B5EF4-FFF2-40B4-BE49-F238E27FC236}">
                <a16:creationId xmlns:a16="http://schemas.microsoft.com/office/drawing/2014/main" id="{41FA12D6-8760-4441-8BD9-4050A945D866}"/>
              </a:ext>
            </a:extLst>
          </p:cNvPr>
          <p:cNvSpPr txBox="1"/>
          <p:nvPr/>
        </p:nvSpPr>
        <p:spPr>
          <a:xfrm>
            <a:off x="2939133" y="3153976"/>
            <a:ext cx="1912883" cy="830997"/>
          </a:xfrm>
          <a:prstGeom prst="rect">
            <a:avLst/>
          </a:prstGeom>
          <a:noFill/>
        </p:spPr>
        <p:txBody>
          <a:bodyPr wrap="square" rtlCol="1">
            <a:spAutoFit/>
          </a:bodyPr>
          <a:lstStyle/>
          <a:p>
            <a:pPr algn="ctr"/>
            <a:r>
              <a:rPr lang="ar-SA" sz="4800" b="1" dirty="0">
                <a:solidFill>
                  <a:schemeClr val="bg1"/>
                </a:solidFill>
              </a:rPr>
              <a:t>لمن ؟</a:t>
            </a:r>
          </a:p>
        </p:txBody>
      </p:sp>
      <p:sp>
        <p:nvSpPr>
          <p:cNvPr id="20" name="مربع نص 19">
            <a:extLst>
              <a:ext uri="{FF2B5EF4-FFF2-40B4-BE49-F238E27FC236}">
                <a16:creationId xmlns:a16="http://schemas.microsoft.com/office/drawing/2014/main" id="{95DD42AE-B48C-444B-9B92-424AFBE7FAAC}"/>
              </a:ext>
            </a:extLst>
          </p:cNvPr>
          <p:cNvSpPr txBox="1"/>
          <p:nvPr/>
        </p:nvSpPr>
        <p:spPr>
          <a:xfrm>
            <a:off x="1010147" y="1701647"/>
            <a:ext cx="1912883" cy="707886"/>
          </a:xfrm>
          <a:prstGeom prst="rect">
            <a:avLst/>
          </a:prstGeom>
          <a:noFill/>
        </p:spPr>
        <p:txBody>
          <a:bodyPr wrap="square" rtlCol="1">
            <a:spAutoFit/>
          </a:bodyPr>
          <a:lstStyle/>
          <a:p>
            <a:pPr algn="ctr"/>
            <a:r>
              <a:rPr lang="ar-SA" sz="4000" b="1" dirty="0">
                <a:solidFill>
                  <a:schemeClr val="bg1"/>
                </a:solidFill>
              </a:rPr>
              <a:t>ما التأثير؟</a:t>
            </a:r>
          </a:p>
        </p:txBody>
      </p:sp>
    </p:spTree>
    <p:extLst>
      <p:ext uri="{BB962C8B-B14F-4D97-AF65-F5344CB8AC3E}">
        <p14:creationId xmlns:p14="http://schemas.microsoft.com/office/powerpoint/2010/main" val="4101523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BE273218-3D9B-4633-A550-56CE96813EFA}"/>
              </a:ext>
            </a:extLst>
          </p:cNvPr>
          <p:cNvGrpSpPr/>
          <p:nvPr/>
        </p:nvGrpSpPr>
        <p:grpSpPr>
          <a:xfrm>
            <a:off x="2906250" y="590617"/>
            <a:ext cx="8626339" cy="6267383"/>
            <a:chOff x="2466381" y="2669290"/>
            <a:chExt cx="8914820" cy="7613903"/>
          </a:xfrm>
        </p:grpSpPr>
        <p:grpSp>
          <p:nvGrpSpPr>
            <p:cNvPr id="3" name="Group 2640">
              <a:extLst>
                <a:ext uri="{FF2B5EF4-FFF2-40B4-BE49-F238E27FC236}">
                  <a16:creationId xmlns:a16="http://schemas.microsoft.com/office/drawing/2014/main" id="{1C151B68-74BB-48B0-8AA0-2668361B664E}"/>
                </a:ext>
              </a:extLst>
            </p:cNvPr>
            <p:cNvGrpSpPr/>
            <p:nvPr/>
          </p:nvGrpSpPr>
          <p:grpSpPr>
            <a:xfrm>
              <a:off x="2492345" y="2669290"/>
              <a:ext cx="8888855" cy="1644754"/>
              <a:chOff x="0" y="0"/>
              <a:chExt cx="8888854" cy="1644753"/>
            </a:xfrm>
          </p:grpSpPr>
          <p:sp>
            <p:nvSpPr>
              <p:cNvPr id="21" name="Shape 2638">
                <a:extLst>
                  <a:ext uri="{FF2B5EF4-FFF2-40B4-BE49-F238E27FC236}">
                    <a16:creationId xmlns:a16="http://schemas.microsoft.com/office/drawing/2014/main" id="{AF8E8EBB-04D0-4A79-BD4F-3A200C34AB2C}"/>
                  </a:ext>
                </a:extLst>
              </p:cNvPr>
              <p:cNvSpPr/>
              <p:nvPr/>
            </p:nvSpPr>
            <p:spPr>
              <a:xfrm>
                <a:off x="2195629" y="2145"/>
                <a:ext cx="6693226" cy="1642609"/>
              </a:xfrm>
              <a:custGeom>
                <a:avLst/>
                <a:gdLst/>
                <a:ahLst/>
                <a:cxnLst>
                  <a:cxn ang="0">
                    <a:pos x="wd2" y="hd2"/>
                  </a:cxn>
                  <a:cxn ang="5400000">
                    <a:pos x="wd2" y="hd2"/>
                  </a:cxn>
                  <a:cxn ang="10800000">
                    <a:pos x="wd2" y="hd2"/>
                  </a:cxn>
                  <a:cxn ang="16200000">
                    <a:pos x="wd2" y="hd2"/>
                  </a:cxn>
                </a:cxnLst>
                <a:rect l="0" t="0" r="r" b="b"/>
                <a:pathLst>
                  <a:path w="21572" h="21533" extrusionOk="0">
                    <a:moveTo>
                      <a:pt x="0" y="0"/>
                    </a:moveTo>
                    <a:lnTo>
                      <a:pt x="18916" y="120"/>
                    </a:lnTo>
                    <a:cubicBezTo>
                      <a:pt x="20400" y="79"/>
                      <a:pt x="21600" y="5023"/>
                      <a:pt x="21571" y="11058"/>
                    </a:cubicBezTo>
                    <a:cubicBezTo>
                      <a:pt x="21544" y="16923"/>
                      <a:pt x="20358" y="21600"/>
                      <a:pt x="18916" y="21532"/>
                    </a:cubicBezTo>
                    <a:lnTo>
                      <a:pt x="44" y="21532"/>
                    </a:lnTo>
                    <a:lnTo>
                      <a:pt x="0" y="0"/>
                    </a:lnTo>
                    <a:close/>
                  </a:path>
                </a:pathLst>
              </a:custGeom>
              <a:solidFill>
                <a:srgbClr val="DCDCDC"/>
              </a:solidFill>
              <a:ln w="12700" cap="flat">
                <a:noFill/>
                <a:miter lim="400000"/>
              </a:ln>
              <a:effectLst/>
            </p:spPr>
            <p:txBody>
              <a:bodyPr wrap="square" lIns="71437" tIns="71437" rIns="71437" bIns="71437" numCol="1" anchor="ctr">
                <a:noAutofit/>
              </a:bodyPr>
              <a:lstStyle/>
              <a:p>
                <a:pPr algn="ctr">
                  <a:defRPr sz="3200" cap="none">
                    <a:solidFill>
                      <a:srgbClr val="000000"/>
                    </a:solidFill>
                    <a:latin typeface="+mn-lt"/>
                    <a:ea typeface="+mn-ea"/>
                    <a:cs typeface="+mn-cs"/>
                    <a:sym typeface="Helvetica Light"/>
                  </a:defRPr>
                </a:pPr>
                <a:endParaRPr/>
              </a:p>
            </p:txBody>
          </p:sp>
          <p:sp>
            <p:nvSpPr>
              <p:cNvPr id="22" name="Shape 2639">
                <a:extLst>
                  <a:ext uri="{FF2B5EF4-FFF2-40B4-BE49-F238E27FC236}">
                    <a16:creationId xmlns:a16="http://schemas.microsoft.com/office/drawing/2014/main" id="{369A542E-98A2-4DA9-B7D9-ECB0034F53C7}"/>
                  </a:ext>
                </a:extLst>
              </p:cNvPr>
              <p:cNvSpPr/>
              <p:nvPr/>
            </p:nvSpPr>
            <p:spPr>
              <a:xfrm>
                <a:off x="0" y="0"/>
                <a:ext cx="2555176" cy="1641586"/>
              </a:xfrm>
              <a:custGeom>
                <a:avLst/>
                <a:gdLst/>
                <a:ahLst/>
                <a:cxnLst>
                  <a:cxn ang="0">
                    <a:pos x="wd2" y="hd2"/>
                  </a:cxn>
                  <a:cxn ang="5400000">
                    <a:pos x="wd2" y="hd2"/>
                  </a:cxn>
                  <a:cxn ang="10800000">
                    <a:pos x="wd2" y="hd2"/>
                  </a:cxn>
                  <a:cxn ang="16200000">
                    <a:pos x="wd2" y="hd2"/>
                  </a:cxn>
                </a:cxnLst>
                <a:rect l="0" t="0" r="r" b="b"/>
                <a:pathLst>
                  <a:path w="21532" h="21600" extrusionOk="0">
                    <a:moveTo>
                      <a:pt x="19034" y="35"/>
                    </a:moveTo>
                    <a:lnTo>
                      <a:pt x="19034" y="7193"/>
                    </a:lnTo>
                    <a:lnTo>
                      <a:pt x="21532" y="11047"/>
                    </a:lnTo>
                    <a:lnTo>
                      <a:pt x="19129" y="14622"/>
                    </a:lnTo>
                    <a:lnTo>
                      <a:pt x="19129" y="21600"/>
                    </a:lnTo>
                    <a:lnTo>
                      <a:pt x="6191" y="21600"/>
                    </a:lnTo>
                    <a:cubicBezTo>
                      <a:pt x="2720" y="21009"/>
                      <a:pt x="69" y="16484"/>
                      <a:pt x="2" y="11032"/>
                    </a:cubicBezTo>
                    <a:cubicBezTo>
                      <a:pt x="-68" y="5411"/>
                      <a:pt x="2614" y="631"/>
                      <a:pt x="6191" y="0"/>
                    </a:cubicBezTo>
                    <a:lnTo>
                      <a:pt x="19034" y="35"/>
                    </a:lnTo>
                    <a:close/>
                  </a:path>
                </a:pathLst>
              </a:custGeom>
              <a:solidFill>
                <a:srgbClr val="7FB942"/>
              </a:solidFill>
              <a:ln w="12700" cap="flat">
                <a:noFill/>
                <a:miter lim="400000"/>
              </a:ln>
              <a:effectLst/>
            </p:spPr>
            <p:txBody>
              <a:bodyPr wrap="square" lIns="71437" tIns="71437" rIns="71437" bIns="71437" numCol="1" anchor="ctr">
                <a:noAutofit/>
              </a:bodyPr>
              <a:lstStyle/>
              <a:p>
                <a:pPr algn="ctr">
                  <a:defRPr sz="3200" cap="none">
                    <a:solidFill>
                      <a:srgbClr val="000000"/>
                    </a:solidFill>
                    <a:latin typeface="+mn-lt"/>
                    <a:ea typeface="+mn-ea"/>
                    <a:cs typeface="+mn-cs"/>
                    <a:sym typeface="Helvetica Light"/>
                  </a:defRPr>
                </a:pPr>
                <a:endParaRPr dirty="0"/>
              </a:p>
            </p:txBody>
          </p:sp>
        </p:grpSp>
        <p:grpSp>
          <p:nvGrpSpPr>
            <p:cNvPr id="4" name="Group 2643">
              <a:extLst>
                <a:ext uri="{FF2B5EF4-FFF2-40B4-BE49-F238E27FC236}">
                  <a16:creationId xmlns:a16="http://schemas.microsoft.com/office/drawing/2014/main" id="{1132B94E-B66D-4482-BF99-C9BB2BD3781A}"/>
                </a:ext>
              </a:extLst>
            </p:cNvPr>
            <p:cNvGrpSpPr/>
            <p:nvPr/>
          </p:nvGrpSpPr>
          <p:grpSpPr>
            <a:xfrm>
              <a:off x="2492345" y="4604501"/>
              <a:ext cx="8888855" cy="1644754"/>
              <a:chOff x="0" y="0"/>
              <a:chExt cx="8888854" cy="1644753"/>
            </a:xfrm>
          </p:grpSpPr>
          <p:sp>
            <p:nvSpPr>
              <p:cNvPr id="19" name="Shape 2641">
                <a:extLst>
                  <a:ext uri="{FF2B5EF4-FFF2-40B4-BE49-F238E27FC236}">
                    <a16:creationId xmlns:a16="http://schemas.microsoft.com/office/drawing/2014/main" id="{FAA025A9-5ABB-46D3-840B-8E02B0B89BE4}"/>
                  </a:ext>
                </a:extLst>
              </p:cNvPr>
              <p:cNvSpPr/>
              <p:nvPr/>
            </p:nvSpPr>
            <p:spPr>
              <a:xfrm>
                <a:off x="2195629" y="2145"/>
                <a:ext cx="6693226" cy="1642609"/>
              </a:xfrm>
              <a:custGeom>
                <a:avLst/>
                <a:gdLst/>
                <a:ahLst/>
                <a:cxnLst>
                  <a:cxn ang="0">
                    <a:pos x="wd2" y="hd2"/>
                  </a:cxn>
                  <a:cxn ang="5400000">
                    <a:pos x="wd2" y="hd2"/>
                  </a:cxn>
                  <a:cxn ang="10800000">
                    <a:pos x="wd2" y="hd2"/>
                  </a:cxn>
                  <a:cxn ang="16200000">
                    <a:pos x="wd2" y="hd2"/>
                  </a:cxn>
                </a:cxnLst>
                <a:rect l="0" t="0" r="r" b="b"/>
                <a:pathLst>
                  <a:path w="21572" h="21533" extrusionOk="0">
                    <a:moveTo>
                      <a:pt x="0" y="0"/>
                    </a:moveTo>
                    <a:lnTo>
                      <a:pt x="18916" y="120"/>
                    </a:lnTo>
                    <a:cubicBezTo>
                      <a:pt x="20400" y="79"/>
                      <a:pt x="21600" y="5023"/>
                      <a:pt x="21571" y="11058"/>
                    </a:cubicBezTo>
                    <a:cubicBezTo>
                      <a:pt x="21544" y="16923"/>
                      <a:pt x="20358" y="21600"/>
                      <a:pt x="18916" y="21532"/>
                    </a:cubicBezTo>
                    <a:lnTo>
                      <a:pt x="44" y="21532"/>
                    </a:lnTo>
                    <a:lnTo>
                      <a:pt x="0" y="0"/>
                    </a:lnTo>
                    <a:close/>
                  </a:path>
                </a:pathLst>
              </a:custGeom>
              <a:solidFill>
                <a:srgbClr val="DCDCDC"/>
              </a:solidFill>
              <a:ln w="12700" cap="flat">
                <a:noFill/>
                <a:miter lim="400000"/>
              </a:ln>
              <a:effectLst/>
            </p:spPr>
            <p:txBody>
              <a:bodyPr wrap="square" lIns="71437" tIns="71437" rIns="71437" bIns="71437" numCol="1" anchor="ctr">
                <a:noAutofit/>
              </a:bodyPr>
              <a:lstStyle/>
              <a:p>
                <a:pPr algn="ctr">
                  <a:defRPr sz="3200" cap="none">
                    <a:solidFill>
                      <a:srgbClr val="000000"/>
                    </a:solidFill>
                    <a:latin typeface="+mn-lt"/>
                    <a:ea typeface="+mn-ea"/>
                    <a:cs typeface="+mn-cs"/>
                    <a:sym typeface="Helvetica Light"/>
                  </a:defRPr>
                </a:pPr>
                <a:endParaRPr/>
              </a:p>
            </p:txBody>
          </p:sp>
          <p:sp>
            <p:nvSpPr>
              <p:cNvPr id="20" name="Shape 2642">
                <a:extLst>
                  <a:ext uri="{FF2B5EF4-FFF2-40B4-BE49-F238E27FC236}">
                    <a16:creationId xmlns:a16="http://schemas.microsoft.com/office/drawing/2014/main" id="{6BDF53CE-CCBC-478A-937B-F051A2E54214}"/>
                  </a:ext>
                </a:extLst>
              </p:cNvPr>
              <p:cNvSpPr/>
              <p:nvPr/>
            </p:nvSpPr>
            <p:spPr>
              <a:xfrm>
                <a:off x="0" y="0"/>
                <a:ext cx="2555176" cy="1641586"/>
              </a:xfrm>
              <a:custGeom>
                <a:avLst/>
                <a:gdLst/>
                <a:ahLst/>
                <a:cxnLst>
                  <a:cxn ang="0">
                    <a:pos x="wd2" y="hd2"/>
                  </a:cxn>
                  <a:cxn ang="5400000">
                    <a:pos x="wd2" y="hd2"/>
                  </a:cxn>
                  <a:cxn ang="10800000">
                    <a:pos x="wd2" y="hd2"/>
                  </a:cxn>
                  <a:cxn ang="16200000">
                    <a:pos x="wd2" y="hd2"/>
                  </a:cxn>
                </a:cxnLst>
                <a:rect l="0" t="0" r="r" b="b"/>
                <a:pathLst>
                  <a:path w="21532" h="21600" extrusionOk="0">
                    <a:moveTo>
                      <a:pt x="19034" y="35"/>
                    </a:moveTo>
                    <a:lnTo>
                      <a:pt x="19034" y="7193"/>
                    </a:lnTo>
                    <a:lnTo>
                      <a:pt x="21532" y="11047"/>
                    </a:lnTo>
                    <a:lnTo>
                      <a:pt x="19129" y="14622"/>
                    </a:lnTo>
                    <a:lnTo>
                      <a:pt x="19129" y="21600"/>
                    </a:lnTo>
                    <a:lnTo>
                      <a:pt x="6191" y="21600"/>
                    </a:lnTo>
                    <a:cubicBezTo>
                      <a:pt x="2720" y="21009"/>
                      <a:pt x="69" y="16484"/>
                      <a:pt x="2" y="11032"/>
                    </a:cubicBezTo>
                    <a:cubicBezTo>
                      <a:pt x="-68" y="5411"/>
                      <a:pt x="2614" y="631"/>
                      <a:pt x="6191" y="0"/>
                    </a:cubicBezTo>
                    <a:lnTo>
                      <a:pt x="19034" y="35"/>
                    </a:lnTo>
                    <a:close/>
                  </a:path>
                </a:pathLst>
              </a:custGeom>
              <a:solidFill>
                <a:srgbClr val="30A7E1"/>
              </a:solidFill>
              <a:ln w="12700" cap="flat">
                <a:noFill/>
                <a:miter lim="400000"/>
              </a:ln>
              <a:effectLst/>
            </p:spPr>
            <p:txBody>
              <a:bodyPr wrap="square" lIns="71437" tIns="71437" rIns="71437" bIns="71437" numCol="1" anchor="ctr">
                <a:noAutofit/>
              </a:bodyPr>
              <a:lstStyle/>
              <a:p>
                <a:pPr algn="ctr">
                  <a:defRPr sz="3200" cap="none">
                    <a:solidFill>
                      <a:srgbClr val="000000"/>
                    </a:solidFill>
                    <a:latin typeface="+mn-lt"/>
                    <a:ea typeface="+mn-ea"/>
                    <a:cs typeface="+mn-cs"/>
                    <a:sym typeface="Helvetica Light"/>
                  </a:defRPr>
                </a:pPr>
                <a:endParaRPr/>
              </a:p>
            </p:txBody>
          </p:sp>
        </p:grpSp>
        <p:grpSp>
          <p:nvGrpSpPr>
            <p:cNvPr id="5" name="Group 2646">
              <a:extLst>
                <a:ext uri="{FF2B5EF4-FFF2-40B4-BE49-F238E27FC236}">
                  <a16:creationId xmlns:a16="http://schemas.microsoft.com/office/drawing/2014/main" id="{A10A4EC6-3EB3-45A8-A512-855005B5C7A1}"/>
                </a:ext>
              </a:extLst>
            </p:cNvPr>
            <p:cNvGrpSpPr/>
            <p:nvPr/>
          </p:nvGrpSpPr>
          <p:grpSpPr>
            <a:xfrm>
              <a:off x="2466381" y="6541858"/>
              <a:ext cx="8914820" cy="1642610"/>
              <a:chOff x="-25964" y="2145"/>
              <a:chExt cx="8914819" cy="1642609"/>
            </a:xfrm>
          </p:grpSpPr>
          <p:sp>
            <p:nvSpPr>
              <p:cNvPr id="17" name="Shape 2644">
                <a:extLst>
                  <a:ext uri="{FF2B5EF4-FFF2-40B4-BE49-F238E27FC236}">
                    <a16:creationId xmlns:a16="http://schemas.microsoft.com/office/drawing/2014/main" id="{77CE4FFE-C162-4E18-9199-1EF95B134F9C}"/>
                  </a:ext>
                </a:extLst>
              </p:cNvPr>
              <p:cNvSpPr/>
              <p:nvPr/>
            </p:nvSpPr>
            <p:spPr>
              <a:xfrm>
                <a:off x="2195629" y="2145"/>
                <a:ext cx="6693226" cy="1642609"/>
              </a:xfrm>
              <a:custGeom>
                <a:avLst/>
                <a:gdLst/>
                <a:ahLst/>
                <a:cxnLst>
                  <a:cxn ang="0">
                    <a:pos x="wd2" y="hd2"/>
                  </a:cxn>
                  <a:cxn ang="5400000">
                    <a:pos x="wd2" y="hd2"/>
                  </a:cxn>
                  <a:cxn ang="10800000">
                    <a:pos x="wd2" y="hd2"/>
                  </a:cxn>
                  <a:cxn ang="16200000">
                    <a:pos x="wd2" y="hd2"/>
                  </a:cxn>
                </a:cxnLst>
                <a:rect l="0" t="0" r="r" b="b"/>
                <a:pathLst>
                  <a:path w="21572" h="21533" extrusionOk="0">
                    <a:moveTo>
                      <a:pt x="0" y="0"/>
                    </a:moveTo>
                    <a:lnTo>
                      <a:pt x="18916" y="120"/>
                    </a:lnTo>
                    <a:cubicBezTo>
                      <a:pt x="20400" y="79"/>
                      <a:pt x="21600" y="5023"/>
                      <a:pt x="21571" y="11058"/>
                    </a:cubicBezTo>
                    <a:cubicBezTo>
                      <a:pt x="21544" y="16923"/>
                      <a:pt x="20358" y="21600"/>
                      <a:pt x="18916" y="21532"/>
                    </a:cubicBezTo>
                    <a:lnTo>
                      <a:pt x="44" y="21532"/>
                    </a:lnTo>
                    <a:lnTo>
                      <a:pt x="0" y="0"/>
                    </a:lnTo>
                    <a:close/>
                  </a:path>
                </a:pathLst>
              </a:custGeom>
              <a:solidFill>
                <a:srgbClr val="DCDCDC"/>
              </a:solidFill>
              <a:ln w="12700" cap="flat">
                <a:noFill/>
                <a:miter lim="400000"/>
              </a:ln>
              <a:effectLst/>
            </p:spPr>
            <p:txBody>
              <a:bodyPr wrap="square" lIns="71437" tIns="71437" rIns="71437" bIns="71437" numCol="1" anchor="ctr">
                <a:noAutofit/>
              </a:bodyPr>
              <a:lstStyle/>
              <a:p>
                <a:pPr algn="ctr">
                  <a:defRPr sz="3200" cap="none">
                    <a:solidFill>
                      <a:srgbClr val="000000"/>
                    </a:solidFill>
                    <a:latin typeface="+mn-lt"/>
                    <a:ea typeface="+mn-ea"/>
                    <a:cs typeface="+mn-cs"/>
                    <a:sym typeface="Helvetica Light"/>
                  </a:defRPr>
                </a:pPr>
                <a:endParaRPr/>
              </a:p>
            </p:txBody>
          </p:sp>
          <p:sp>
            <p:nvSpPr>
              <p:cNvPr id="18" name="Shape 2645">
                <a:extLst>
                  <a:ext uri="{FF2B5EF4-FFF2-40B4-BE49-F238E27FC236}">
                    <a16:creationId xmlns:a16="http://schemas.microsoft.com/office/drawing/2014/main" id="{C5A7FAEE-89A4-4D62-B98D-B82DC50AEFA4}"/>
                  </a:ext>
                </a:extLst>
              </p:cNvPr>
              <p:cNvSpPr/>
              <p:nvPr/>
            </p:nvSpPr>
            <p:spPr>
              <a:xfrm>
                <a:off x="-25964" y="2657"/>
                <a:ext cx="2555176" cy="1641586"/>
              </a:xfrm>
              <a:custGeom>
                <a:avLst/>
                <a:gdLst/>
                <a:ahLst/>
                <a:cxnLst>
                  <a:cxn ang="0">
                    <a:pos x="wd2" y="hd2"/>
                  </a:cxn>
                  <a:cxn ang="5400000">
                    <a:pos x="wd2" y="hd2"/>
                  </a:cxn>
                  <a:cxn ang="10800000">
                    <a:pos x="wd2" y="hd2"/>
                  </a:cxn>
                  <a:cxn ang="16200000">
                    <a:pos x="wd2" y="hd2"/>
                  </a:cxn>
                </a:cxnLst>
                <a:rect l="0" t="0" r="r" b="b"/>
                <a:pathLst>
                  <a:path w="21532" h="21600" extrusionOk="0">
                    <a:moveTo>
                      <a:pt x="19034" y="35"/>
                    </a:moveTo>
                    <a:lnTo>
                      <a:pt x="19034" y="7193"/>
                    </a:lnTo>
                    <a:lnTo>
                      <a:pt x="21532" y="11047"/>
                    </a:lnTo>
                    <a:lnTo>
                      <a:pt x="19129" y="14622"/>
                    </a:lnTo>
                    <a:lnTo>
                      <a:pt x="19129" y="21600"/>
                    </a:lnTo>
                    <a:lnTo>
                      <a:pt x="6191" y="21600"/>
                    </a:lnTo>
                    <a:cubicBezTo>
                      <a:pt x="2720" y="21009"/>
                      <a:pt x="69" y="16484"/>
                      <a:pt x="2" y="11032"/>
                    </a:cubicBezTo>
                    <a:cubicBezTo>
                      <a:pt x="-68" y="5411"/>
                      <a:pt x="2614" y="631"/>
                      <a:pt x="6191" y="0"/>
                    </a:cubicBezTo>
                    <a:lnTo>
                      <a:pt x="19034" y="35"/>
                    </a:lnTo>
                    <a:close/>
                  </a:path>
                </a:pathLst>
              </a:custGeom>
              <a:solidFill>
                <a:srgbClr val="E95822"/>
              </a:solidFill>
              <a:ln w="12700" cap="flat">
                <a:noFill/>
                <a:miter lim="400000"/>
              </a:ln>
              <a:effectLst/>
            </p:spPr>
            <p:txBody>
              <a:bodyPr wrap="square" lIns="71437" tIns="71437" rIns="71437" bIns="71437" numCol="1" anchor="ctr">
                <a:noAutofit/>
              </a:bodyPr>
              <a:lstStyle/>
              <a:p>
                <a:pPr algn="ctr">
                  <a:defRPr sz="3200" cap="none">
                    <a:solidFill>
                      <a:srgbClr val="000000"/>
                    </a:solidFill>
                    <a:latin typeface="+mn-lt"/>
                    <a:ea typeface="+mn-ea"/>
                    <a:cs typeface="+mn-cs"/>
                    <a:sym typeface="Helvetica Light"/>
                  </a:defRPr>
                </a:pPr>
                <a:endParaRPr/>
              </a:p>
            </p:txBody>
          </p:sp>
        </p:grpSp>
        <p:grpSp>
          <p:nvGrpSpPr>
            <p:cNvPr id="6" name="Group 2649">
              <a:extLst>
                <a:ext uri="{FF2B5EF4-FFF2-40B4-BE49-F238E27FC236}">
                  <a16:creationId xmlns:a16="http://schemas.microsoft.com/office/drawing/2014/main" id="{686F85C5-281C-4F3B-A11B-E1602D5B5C73}"/>
                </a:ext>
              </a:extLst>
            </p:cNvPr>
            <p:cNvGrpSpPr/>
            <p:nvPr/>
          </p:nvGrpSpPr>
          <p:grpSpPr>
            <a:xfrm>
              <a:off x="2492345" y="8474924"/>
              <a:ext cx="8888855" cy="1644754"/>
              <a:chOff x="0" y="0"/>
              <a:chExt cx="8888854" cy="1644753"/>
            </a:xfrm>
          </p:grpSpPr>
          <p:sp>
            <p:nvSpPr>
              <p:cNvPr id="15" name="Shape 2647">
                <a:extLst>
                  <a:ext uri="{FF2B5EF4-FFF2-40B4-BE49-F238E27FC236}">
                    <a16:creationId xmlns:a16="http://schemas.microsoft.com/office/drawing/2014/main" id="{1A19DB52-5EFF-4D85-B539-9B692C29A7E1}"/>
                  </a:ext>
                </a:extLst>
              </p:cNvPr>
              <p:cNvSpPr/>
              <p:nvPr/>
            </p:nvSpPr>
            <p:spPr>
              <a:xfrm>
                <a:off x="2195629" y="2145"/>
                <a:ext cx="6693226" cy="1642609"/>
              </a:xfrm>
              <a:custGeom>
                <a:avLst/>
                <a:gdLst/>
                <a:ahLst/>
                <a:cxnLst>
                  <a:cxn ang="0">
                    <a:pos x="wd2" y="hd2"/>
                  </a:cxn>
                  <a:cxn ang="5400000">
                    <a:pos x="wd2" y="hd2"/>
                  </a:cxn>
                  <a:cxn ang="10800000">
                    <a:pos x="wd2" y="hd2"/>
                  </a:cxn>
                  <a:cxn ang="16200000">
                    <a:pos x="wd2" y="hd2"/>
                  </a:cxn>
                </a:cxnLst>
                <a:rect l="0" t="0" r="r" b="b"/>
                <a:pathLst>
                  <a:path w="21572" h="21533" extrusionOk="0">
                    <a:moveTo>
                      <a:pt x="0" y="0"/>
                    </a:moveTo>
                    <a:lnTo>
                      <a:pt x="18916" y="120"/>
                    </a:lnTo>
                    <a:cubicBezTo>
                      <a:pt x="20400" y="79"/>
                      <a:pt x="21600" y="5023"/>
                      <a:pt x="21571" y="11058"/>
                    </a:cubicBezTo>
                    <a:cubicBezTo>
                      <a:pt x="21544" y="16923"/>
                      <a:pt x="20358" y="21600"/>
                      <a:pt x="18916" y="21532"/>
                    </a:cubicBezTo>
                    <a:lnTo>
                      <a:pt x="44" y="21532"/>
                    </a:lnTo>
                    <a:lnTo>
                      <a:pt x="0" y="0"/>
                    </a:lnTo>
                    <a:close/>
                  </a:path>
                </a:pathLst>
              </a:custGeom>
              <a:solidFill>
                <a:srgbClr val="DCDCDC"/>
              </a:solidFill>
              <a:ln w="12700" cap="flat">
                <a:noFill/>
                <a:miter lim="400000"/>
              </a:ln>
              <a:effectLst/>
            </p:spPr>
            <p:txBody>
              <a:bodyPr wrap="square" lIns="71437" tIns="71437" rIns="71437" bIns="71437" numCol="1" anchor="ctr">
                <a:noAutofit/>
              </a:bodyPr>
              <a:lstStyle/>
              <a:p>
                <a:pPr algn="ctr">
                  <a:defRPr sz="3200" cap="none">
                    <a:solidFill>
                      <a:srgbClr val="000000"/>
                    </a:solidFill>
                    <a:latin typeface="+mn-lt"/>
                    <a:ea typeface="+mn-ea"/>
                    <a:cs typeface="+mn-cs"/>
                    <a:sym typeface="Helvetica Light"/>
                  </a:defRPr>
                </a:pPr>
                <a:endParaRPr/>
              </a:p>
            </p:txBody>
          </p:sp>
          <p:sp>
            <p:nvSpPr>
              <p:cNvPr id="16" name="Shape 2648">
                <a:extLst>
                  <a:ext uri="{FF2B5EF4-FFF2-40B4-BE49-F238E27FC236}">
                    <a16:creationId xmlns:a16="http://schemas.microsoft.com/office/drawing/2014/main" id="{877CDF44-BD1D-4784-9A40-51120162F268}"/>
                  </a:ext>
                </a:extLst>
              </p:cNvPr>
              <p:cNvSpPr/>
              <p:nvPr/>
            </p:nvSpPr>
            <p:spPr>
              <a:xfrm>
                <a:off x="0" y="0"/>
                <a:ext cx="2555176" cy="1641586"/>
              </a:xfrm>
              <a:custGeom>
                <a:avLst/>
                <a:gdLst/>
                <a:ahLst/>
                <a:cxnLst>
                  <a:cxn ang="0">
                    <a:pos x="wd2" y="hd2"/>
                  </a:cxn>
                  <a:cxn ang="5400000">
                    <a:pos x="wd2" y="hd2"/>
                  </a:cxn>
                  <a:cxn ang="10800000">
                    <a:pos x="wd2" y="hd2"/>
                  </a:cxn>
                  <a:cxn ang="16200000">
                    <a:pos x="wd2" y="hd2"/>
                  </a:cxn>
                </a:cxnLst>
                <a:rect l="0" t="0" r="r" b="b"/>
                <a:pathLst>
                  <a:path w="21532" h="21600" extrusionOk="0">
                    <a:moveTo>
                      <a:pt x="19034" y="35"/>
                    </a:moveTo>
                    <a:lnTo>
                      <a:pt x="19034" y="7193"/>
                    </a:lnTo>
                    <a:lnTo>
                      <a:pt x="21532" y="11047"/>
                    </a:lnTo>
                    <a:lnTo>
                      <a:pt x="19129" y="14622"/>
                    </a:lnTo>
                    <a:lnTo>
                      <a:pt x="19129" y="21600"/>
                    </a:lnTo>
                    <a:lnTo>
                      <a:pt x="6191" y="21600"/>
                    </a:lnTo>
                    <a:cubicBezTo>
                      <a:pt x="2720" y="21009"/>
                      <a:pt x="69" y="16484"/>
                      <a:pt x="2" y="11032"/>
                    </a:cubicBezTo>
                    <a:cubicBezTo>
                      <a:pt x="-68" y="5411"/>
                      <a:pt x="2614" y="631"/>
                      <a:pt x="6191" y="0"/>
                    </a:cubicBezTo>
                    <a:lnTo>
                      <a:pt x="19034" y="35"/>
                    </a:lnTo>
                    <a:close/>
                  </a:path>
                </a:pathLst>
              </a:custGeom>
              <a:solidFill>
                <a:srgbClr val="FAB721"/>
              </a:solidFill>
              <a:ln w="12700" cap="flat">
                <a:noFill/>
                <a:miter lim="400000"/>
              </a:ln>
              <a:effectLst/>
            </p:spPr>
            <p:txBody>
              <a:bodyPr wrap="square" lIns="71437" tIns="71437" rIns="71437" bIns="71437" numCol="1" anchor="ctr">
                <a:noAutofit/>
              </a:bodyPr>
              <a:lstStyle/>
              <a:p>
                <a:pPr algn="ctr">
                  <a:defRPr sz="3200" cap="none">
                    <a:solidFill>
                      <a:srgbClr val="000000"/>
                    </a:solidFill>
                    <a:latin typeface="+mn-lt"/>
                    <a:ea typeface="+mn-ea"/>
                    <a:cs typeface="+mn-cs"/>
                    <a:sym typeface="Helvetica Light"/>
                  </a:defRPr>
                </a:pPr>
                <a:endParaRPr dirty="0"/>
              </a:p>
            </p:txBody>
          </p:sp>
        </p:grpSp>
        <p:sp>
          <p:nvSpPr>
            <p:cNvPr id="11" name="Shape 2666">
              <a:extLst>
                <a:ext uri="{FF2B5EF4-FFF2-40B4-BE49-F238E27FC236}">
                  <a16:creationId xmlns:a16="http://schemas.microsoft.com/office/drawing/2014/main" id="{C014883F-69CE-4F8D-81EC-756776EE2B2A}"/>
                </a:ext>
              </a:extLst>
            </p:cNvPr>
            <p:cNvSpPr/>
            <p:nvPr/>
          </p:nvSpPr>
          <p:spPr>
            <a:xfrm>
              <a:off x="5248664" y="2975663"/>
              <a:ext cx="5371862" cy="107262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2400" cap="none">
                  <a:solidFill>
                    <a:srgbClr val="53585F"/>
                  </a:solidFill>
                  <a:latin typeface="+mn-lt"/>
                  <a:ea typeface="+mn-ea"/>
                  <a:cs typeface="+mn-cs"/>
                  <a:sym typeface="Helvetica Light"/>
                </a:defRPr>
              </a:lvl1pPr>
            </a:lstStyle>
            <a:p>
              <a:r>
                <a:rPr lang="ar-SA" b="1" dirty="0"/>
                <a:t>المتلقي هو الذي يختار الوسيلة الإعلامية المناسبة له</a:t>
              </a:r>
              <a:r>
                <a:rPr lang="ar-SA" sz="1800" dirty="0"/>
                <a:t>.</a:t>
              </a:r>
              <a:endParaRPr sz="1800" dirty="0"/>
            </a:p>
          </p:txBody>
        </p:sp>
        <p:sp>
          <p:nvSpPr>
            <p:cNvPr id="12" name="Shape 2667">
              <a:extLst>
                <a:ext uri="{FF2B5EF4-FFF2-40B4-BE49-F238E27FC236}">
                  <a16:creationId xmlns:a16="http://schemas.microsoft.com/office/drawing/2014/main" id="{577A849D-4164-4036-A6CF-FDBCBD2CD9B5}"/>
                </a:ext>
              </a:extLst>
            </p:cNvPr>
            <p:cNvSpPr/>
            <p:nvPr/>
          </p:nvSpPr>
          <p:spPr>
            <a:xfrm>
              <a:off x="5248664" y="4455424"/>
              <a:ext cx="5371862" cy="1969990"/>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lvl1pPr>
                <a:defRPr sz="2400" cap="none">
                  <a:solidFill>
                    <a:srgbClr val="53585F"/>
                  </a:solidFill>
                  <a:latin typeface="+mn-lt"/>
                  <a:ea typeface="+mn-ea"/>
                  <a:cs typeface="+mn-cs"/>
                  <a:sym typeface="Helvetica Light"/>
                </a:defRPr>
              </a:lvl1pPr>
            </a:lstStyle>
            <a:p>
              <a:pPr algn="just"/>
              <a:r>
                <a:rPr lang="ar-SA" dirty="0"/>
                <a:t> </a:t>
              </a:r>
              <a:r>
                <a:rPr lang="ar-SA" b="1" dirty="0"/>
                <a:t>(عبّر عن رأيك).. هذا يجسد سلوك المتلقي الواعي إعلامياً، ليجعل القائمين على وسائل الإعلام، والمعلنين أيضاً، يعرفون مشاعرك حول الرسائل </a:t>
              </a:r>
              <a:r>
                <a:rPr lang="ar-SA" b="1" dirty="0" err="1"/>
                <a:t>الإعلاميا</a:t>
              </a:r>
              <a:r>
                <a:rPr lang="ar-SA" b="1" dirty="0"/>
                <a:t>.</a:t>
              </a:r>
              <a:endParaRPr b="1" dirty="0"/>
            </a:p>
          </p:txBody>
        </p:sp>
        <p:sp>
          <p:nvSpPr>
            <p:cNvPr id="13" name="Shape 2668">
              <a:extLst>
                <a:ext uri="{FF2B5EF4-FFF2-40B4-BE49-F238E27FC236}">
                  <a16:creationId xmlns:a16="http://schemas.microsoft.com/office/drawing/2014/main" id="{B307F748-BA81-4236-9207-C9571B1C22B6}"/>
                </a:ext>
              </a:extLst>
            </p:cNvPr>
            <p:cNvSpPr/>
            <p:nvPr/>
          </p:nvSpPr>
          <p:spPr>
            <a:xfrm>
              <a:off x="4901596" y="6346475"/>
              <a:ext cx="6132313" cy="2044770"/>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lvl1pPr>
                <a:defRPr sz="2400" cap="none">
                  <a:solidFill>
                    <a:srgbClr val="53585F"/>
                  </a:solidFill>
                  <a:latin typeface="+mn-lt"/>
                  <a:ea typeface="+mn-ea"/>
                  <a:cs typeface="+mn-cs"/>
                  <a:sym typeface="Helvetica Light"/>
                </a:defRPr>
              </a:lvl1pPr>
            </a:lstStyle>
            <a:p>
              <a:pPr algn="just"/>
              <a:r>
                <a:rPr lang="ar-SA" sz="2000" b="1" dirty="0"/>
                <a:t>التعقيب على ما ينشر في الصحف والمجلات من مقالات ومواد تحريرية، والمداخلة الصوتية عبر الهاتف، أو المداخلة المكتوبة عبر وسائل الاتصال، والسؤال عبر الهاتف أو وسائل الاتصال المخصصة للبرامج، والتعليق المكتوب على الأخبار والمقالات والمحتوى في وسائل الإعلام الجديد.</a:t>
              </a:r>
              <a:endParaRPr sz="2000" b="1" dirty="0"/>
            </a:p>
          </p:txBody>
        </p:sp>
        <p:sp>
          <p:nvSpPr>
            <p:cNvPr id="14" name="Shape 2669">
              <a:extLst>
                <a:ext uri="{FF2B5EF4-FFF2-40B4-BE49-F238E27FC236}">
                  <a16:creationId xmlns:a16="http://schemas.microsoft.com/office/drawing/2014/main" id="{8E4C1857-9D15-4D65-98B0-562811D4CB1A}"/>
                </a:ext>
              </a:extLst>
            </p:cNvPr>
            <p:cNvSpPr/>
            <p:nvPr/>
          </p:nvSpPr>
          <p:spPr>
            <a:xfrm>
              <a:off x="4735361" y="8313203"/>
              <a:ext cx="5891715" cy="1969990"/>
            </a:xfrm>
            <a:prstGeom prst="rect">
              <a:avLst/>
            </a:prstGeom>
            <a:ln w="12700">
              <a:miter lim="400000"/>
            </a:ln>
            <a:extLst>
              <a:ext uri="{C572A759-6A51-4108-AA02-DFA0A04FC94B}">
                <ma14:wrappingTextBoxFlag xmlns:ma14="http://schemas.microsoft.com/office/mac/drawingml/2011/main" xmlns="" val="1"/>
              </a:ext>
            </a:extLst>
          </p:spPr>
          <p:txBody>
            <a:bodyPr wrap="square" lIns="71437" tIns="71437" rIns="71437" bIns="71437" anchor="ctr">
              <a:spAutoFit/>
            </a:bodyPr>
            <a:lstStyle>
              <a:lvl1pPr>
                <a:defRPr sz="2400" cap="none">
                  <a:solidFill>
                    <a:srgbClr val="53585F"/>
                  </a:solidFill>
                  <a:latin typeface="+mn-lt"/>
                  <a:ea typeface="+mn-ea"/>
                  <a:cs typeface="+mn-cs"/>
                  <a:sym typeface="Helvetica Light"/>
                </a:defRPr>
              </a:lvl1pPr>
            </a:lstStyle>
            <a:p>
              <a:pPr algn="just"/>
              <a:r>
                <a:rPr lang="ar-SA" b="1" dirty="0"/>
                <a:t>تكنولوجيا الإعلام الجديد وفرت حرية إعلامية، وأصبح بإمكان أي شخص متصل بالانترنت أن يصبح ناشراً وصانعاً للمحتوى الإعلامي، وأن يوصل رسالته إلى جميع أنحاء العالم. </a:t>
              </a:r>
              <a:endParaRPr b="1" dirty="0"/>
            </a:p>
          </p:txBody>
        </p:sp>
      </p:grpSp>
      <p:sp>
        <p:nvSpPr>
          <p:cNvPr id="23" name="Shape 2651">
            <a:extLst>
              <a:ext uri="{FF2B5EF4-FFF2-40B4-BE49-F238E27FC236}">
                <a16:creationId xmlns:a16="http://schemas.microsoft.com/office/drawing/2014/main" id="{2198E3CC-9084-49FB-A866-66E4C61C90D9}"/>
              </a:ext>
            </a:extLst>
          </p:cNvPr>
          <p:cNvSpPr/>
          <p:nvPr/>
        </p:nvSpPr>
        <p:spPr>
          <a:xfrm rot="10800000">
            <a:off x="271110" y="957841"/>
            <a:ext cx="2092594" cy="4954228"/>
          </a:xfrm>
          <a:custGeom>
            <a:avLst/>
            <a:gdLst/>
            <a:ahLst/>
            <a:cxnLst>
              <a:cxn ang="0">
                <a:pos x="wd2" y="hd2"/>
              </a:cxn>
              <a:cxn ang="5400000">
                <a:pos x="wd2" y="hd2"/>
              </a:cxn>
              <a:cxn ang="10800000">
                <a:pos x="wd2" y="hd2"/>
              </a:cxn>
              <a:cxn ang="16200000">
                <a:pos x="wd2" y="hd2"/>
              </a:cxn>
            </a:cxnLst>
            <a:rect l="0" t="0" r="r" b="b"/>
            <a:pathLst>
              <a:path w="21600" h="21585" extrusionOk="0">
                <a:moveTo>
                  <a:pt x="9959" y="21394"/>
                </a:moveTo>
                <a:lnTo>
                  <a:pt x="894" y="16867"/>
                </a:lnTo>
                <a:cubicBezTo>
                  <a:pt x="639" y="16746"/>
                  <a:pt x="423" y="16570"/>
                  <a:pt x="267" y="16355"/>
                </a:cubicBezTo>
                <a:cubicBezTo>
                  <a:pt x="112" y="16144"/>
                  <a:pt x="21" y="15901"/>
                  <a:pt x="0" y="15650"/>
                </a:cubicBezTo>
                <a:lnTo>
                  <a:pt x="0" y="15204"/>
                </a:lnTo>
                <a:lnTo>
                  <a:pt x="27" y="6397"/>
                </a:lnTo>
                <a:lnTo>
                  <a:pt x="27" y="5923"/>
                </a:lnTo>
                <a:cubicBezTo>
                  <a:pt x="85" y="5665"/>
                  <a:pt x="211" y="5422"/>
                  <a:pt x="397" y="5217"/>
                </a:cubicBezTo>
                <a:cubicBezTo>
                  <a:pt x="575" y="5018"/>
                  <a:pt x="804" y="4859"/>
                  <a:pt x="1063" y="4752"/>
                </a:cubicBezTo>
                <a:lnTo>
                  <a:pt x="10162" y="171"/>
                </a:lnTo>
                <a:cubicBezTo>
                  <a:pt x="10359" y="70"/>
                  <a:pt x="10581" y="12"/>
                  <a:pt x="10809" y="2"/>
                </a:cubicBezTo>
                <a:cubicBezTo>
                  <a:pt x="11087" y="-11"/>
                  <a:pt x="11364" y="48"/>
                  <a:pt x="11606" y="171"/>
                </a:cubicBezTo>
                <a:lnTo>
                  <a:pt x="20633" y="4823"/>
                </a:lnTo>
                <a:cubicBezTo>
                  <a:pt x="20937" y="4962"/>
                  <a:pt x="21189" y="5176"/>
                  <a:pt x="21361" y="5438"/>
                </a:cubicBezTo>
                <a:cubicBezTo>
                  <a:pt x="21505" y="5658"/>
                  <a:pt x="21587" y="5906"/>
                  <a:pt x="21600" y="6161"/>
                </a:cubicBezTo>
                <a:lnTo>
                  <a:pt x="21600" y="15566"/>
                </a:lnTo>
                <a:cubicBezTo>
                  <a:pt x="21586" y="15801"/>
                  <a:pt x="21504" y="16029"/>
                  <a:pt x="21364" y="16228"/>
                </a:cubicBezTo>
                <a:cubicBezTo>
                  <a:pt x="21201" y="16460"/>
                  <a:pt x="20966" y="16645"/>
                  <a:pt x="20686" y="16760"/>
                </a:cubicBezTo>
                <a:lnTo>
                  <a:pt x="11713" y="21383"/>
                </a:lnTo>
                <a:cubicBezTo>
                  <a:pt x="11433" y="21519"/>
                  <a:pt x="11119" y="21589"/>
                  <a:pt x="10800" y="21585"/>
                </a:cubicBezTo>
                <a:cubicBezTo>
                  <a:pt x="10506" y="21582"/>
                  <a:pt x="10218" y="21516"/>
                  <a:pt x="9959" y="21394"/>
                </a:cubicBezTo>
                <a:close/>
              </a:path>
            </a:pathLst>
          </a:custGeom>
          <a:gradFill flip="none" rotWithShape="1">
            <a:gsLst>
              <a:gs pos="0">
                <a:srgbClr val="DCDEE0"/>
              </a:gs>
              <a:gs pos="100000">
                <a:srgbClr val="F8F9FD"/>
              </a:gs>
            </a:gsLst>
            <a:lin ang="5400000" scaled="0"/>
          </a:gradFill>
          <a:ln w="12700" cap="flat">
            <a:noFill/>
            <a:miter lim="400000"/>
          </a:ln>
          <a:effectLst>
            <a:outerShdw blurRad="508000" dist="25400" dir="5400000" rotWithShape="0">
              <a:srgbClr val="000000">
                <a:alpha val="52007"/>
              </a:srgbClr>
            </a:outerShdw>
          </a:effectLst>
        </p:spPr>
        <p:txBody>
          <a:bodyPr wrap="square" lIns="71437" tIns="71437" rIns="71437" bIns="71437" numCol="1" anchor="ctr">
            <a:noAutofit/>
          </a:bodyPr>
          <a:lstStyle/>
          <a:p>
            <a:pPr algn="ctr">
              <a:defRPr sz="3200" cap="none">
                <a:solidFill>
                  <a:srgbClr val="000000"/>
                </a:solidFill>
                <a:latin typeface="+mn-lt"/>
                <a:ea typeface="+mn-ea"/>
                <a:cs typeface="+mn-cs"/>
                <a:sym typeface="Helvetica Light"/>
              </a:defRPr>
            </a:pPr>
            <a:endParaRPr dirty="0"/>
          </a:p>
        </p:txBody>
      </p:sp>
      <p:sp>
        <p:nvSpPr>
          <p:cNvPr id="24" name="مربع نص 23">
            <a:extLst>
              <a:ext uri="{FF2B5EF4-FFF2-40B4-BE49-F238E27FC236}">
                <a16:creationId xmlns:a16="http://schemas.microsoft.com/office/drawing/2014/main" id="{BA931E9C-C7E0-4CC7-BE42-E9536974CA3E}"/>
              </a:ext>
            </a:extLst>
          </p:cNvPr>
          <p:cNvSpPr txBox="1"/>
          <p:nvPr/>
        </p:nvSpPr>
        <p:spPr>
          <a:xfrm rot="16200000">
            <a:off x="-267930" y="2575055"/>
            <a:ext cx="3055012" cy="1200329"/>
          </a:xfrm>
          <a:prstGeom prst="rect">
            <a:avLst/>
          </a:prstGeom>
          <a:noFill/>
        </p:spPr>
        <p:txBody>
          <a:bodyPr wrap="square" rtlCol="1">
            <a:spAutoFit/>
          </a:bodyPr>
          <a:lstStyle/>
          <a:p>
            <a:pPr algn="ctr"/>
            <a:r>
              <a:rPr lang="ar-SA" sz="3600" b="1" dirty="0">
                <a:cs typeface="PT Bold Heading" panose="02010400000000000000" pitchFamily="2" charset="-78"/>
              </a:rPr>
              <a:t>مهارات السلوك الإعلامي الواعي </a:t>
            </a:r>
          </a:p>
        </p:txBody>
      </p:sp>
      <p:sp>
        <p:nvSpPr>
          <p:cNvPr id="25" name="مربع نص 24">
            <a:extLst>
              <a:ext uri="{FF2B5EF4-FFF2-40B4-BE49-F238E27FC236}">
                <a16:creationId xmlns:a16="http://schemas.microsoft.com/office/drawing/2014/main" id="{C7F423E4-6147-47E7-B69B-39F3B6CA1500}"/>
              </a:ext>
            </a:extLst>
          </p:cNvPr>
          <p:cNvSpPr txBox="1"/>
          <p:nvPr/>
        </p:nvSpPr>
        <p:spPr>
          <a:xfrm>
            <a:off x="3478151" y="694294"/>
            <a:ext cx="1299944" cy="584775"/>
          </a:xfrm>
          <a:prstGeom prst="rect">
            <a:avLst/>
          </a:prstGeom>
          <a:noFill/>
        </p:spPr>
        <p:txBody>
          <a:bodyPr wrap="square" rtlCol="1">
            <a:spAutoFit/>
          </a:bodyPr>
          <a:lstStyle/>
          <a:p>
            <a:r>
              <a:rPr lang="ar-SA" sz="3200" b="1" dirty="0">
                <a:solidFill>
                  <a:schemeClr val="bg1"/>
                </a:solidFill>
              </a:rPr>
              <a:t>الاختيا</a:t>
            </a:r>
            <a:r>
              <a:rPr lang="ar-SA" sz="3200" dirty="0">
                <a:solidFill>
                  <a:schemeClr val="bg1"/>
                </a:solidFill>
              </a:rPr>
              <a:t>ر</a:t>
            </a:r>
          </a:p>
        </p:txBody>
      </p:sp>
      <p:sp>
        <p:nvSpPr>
          <p:cNvPr id="27" name="مربع نص 26">
            <a:extLst>
              <a:ext uri="{FF2B5EF4-FFF2-40B4-BE49-F238E27FC236}">
                <a16:creationId xmlns:a16="http://schemas.microsoft.com/office/drawing/2014/main" id="{D6DD4664-5E93-47CC-9F7E-4E682D1EA74E}"/>
              </a:ext>
            </a:extLst>
          </p:cNvPr>
          <p:cNvSpPr txBox="1"/>
          <p:nvPr/>
        </p:nvSpPr>
        <p:spPr>
          <a:xfrm>
            <a:off x="3363469" y="2237363"/>
            <a:ext cx="1463099" cy="584775"/>
          </a:xfrm>
          <a:prstGeom prst="rect">
            <a:avLst/>
          </a:prstGeom>
          <a:noFill/>
        </p:spPr>
        <p:txBody>
          <a:bodyPr wrap="square">
            <a:spAutoFit/>
          </a:bodyPr>
          <a:lstStyle/>
          <a:p>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التواصل</a:t>
            </a:r>
            <a:endParaRPr lang="ar-SA" b="1" dirty="0">
              <a:solidFill>
                <a:schemeClr val="bg1"/>
              </a:solidFill>
            </a:endParaRPr>
          </a:p>
        </p:txBody>
      </p:sp>
      <p:sp>
        <p:nvSpPr>
          <p:cNvPr id="29" name="مربع نص 28">
            <a:extLst>
              <a:ext uri="{FF2B5EF4-FFF2-40B4-BE49-F238E27FC236}">
                <a16:creationId xmlns:a16="http://schemas.microsoft.com/office/drawing/2014/main" id="{63195753-0679-425E-9974-1306BD3E8FD4}"/>
              </a:ext>
            </a:extLst>
          </p:cNvPr>
          <p:cNvSpPr txBox="1"/>
          <p:nvPr/>
        </p:nvSpPr>
        <p:spPr>
          <a:xfrm>
            <a:off x="3173680" y="3931793"/>
            <a:ext cx="1616031" cy="584775"/>
          </a:xfrm>
          <a:prstGeom prst="rect">
            <a:avLst/>
          </a:prstGeom>
          <a:noFill/>
        </p:spPr>
        <p:txBody>
          <a:bodyPr wrap="square">
            <a:spAutoFit/>
          </a:bodyPr>
          <a:lstStyle/>
          <a:p>
            <a:r>
              <a:rPr lang="ar-SA"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المشاركة</a:t>
            </a:r>
            <a:endParaRPr lang="ar-SA" sz="3200" b="1" dirty="0">
              <a:solidFill>
                <a:schemeClr val="bg1"/>
              </a:solidFill>
            </a:endParaRPr>
          </a:p>
        </p:txBody>
      </p:sp>
      <p:sp>
        <p:nvSpPr>
          <p:cNvPr id="31" name="مربع نص 30">
            <a:extLst>
              <a:ext uri="{FF2B5EF4-FFF2-40B4-BE49-F238E27FC236}">
                <a16:creationId xmlns:a16="http://schemas.microsoft.com/office/drawing/2014/main" id="{D236E04B-B090-4FB3-9EAC-60CF3A792823}"/>
              </a:ext>
            </a:extLst>
          </p:cNvPr>
          <p:cNvSpPr txBox="1"/>
          <p:nvPr/>
        </p:nvSpPr>
        <p:spPr>
          <a:xfrm>
            <a:off x="3682924" y="5563483"/>
            <a:ext cx="1212173" cy="584775"/>
          </a:xfrm>
          <a:prstGeom prst="rect">
            <a:avLst/>
          </a:prstGeom>
          <a:noFill/>
        </p:spPr>
        <p:txBody>
          <a:bodyPr wrap="square">
            <a:spAutoFit/>
          </a:bodyPr>
          <a:lstStyle/>
          <a:p>
            <a:r>
              <a:rPr lang="ar-SA" sz="1800" dirty="0">
                <a:effectLst/>
                <a:latin typeface="Calibri" panose="020F0502020204030204" pitchFamily="34" charset="0"/>
                <a:ea typeface="Calibri" panose="020F0502020204030204" pitchFamily="34" charset="0"/>
                <a:cs typeface="Arial" panose="020B0604020202020204" pitchFamily="34" charset="0"/>
              </a:rPr>
              <a:t> </a:t>
            </a:r>
            <a:r>
              <a:rPr lang="ar-SA"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الإنتاج</a:t>
            </a:r>
            <a:endParaRPr lang="ar-SA" b="1" dirty="0">
              <a:solidFill>
                <a:schemeClr val="bg1"/>
              </a:solidFill>
            </a:endParaRPr>
          </a:p>
        </p:txBody>
      </p:sp>
    </p:spTree>
    <p:extLst>
      <p:ext uri="{BB962C8B-B14F-4D97-AF65-F5344CB8AC3E}">
        <p14:creationId xmlns:p14="http://schemas.microsoft.com/office/powerpoint/2010/main" val="245417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32757A51-30F4-4B7A-8FF4-F84AD862B526}"/>
              </a:ext>
            </a:extLst>
          </p:cNvPr>
          <p:cNvSpPr/>
          <p:nvPr/>
        </p:nvSpPr>
        <p:spPr>
          <a:xfrm flipH="1">
            <a:off x="-7549" y="2338956"/>
            <a:ext cx="12191999" cy="758952"/>
          </a:xfrm>
          <a:prstGeom prst="rect">
            <a:avLst/>
          </a:prstGeom>
          <a:solidFill>
            <a:schemeClr val="bg1">
              <a:lumMod val="85000"/>
            </a:schemeClr>
          </a:solidFill>
          <a:ln w="12700">
            <a:miter lim="400000"/>
          </a:ln>
        </p:spPr>
        <p:txBody>
          <a:bodyPr lIns="38100" tIns="38100" rIns="38100" bIns="38100" anchor="ctr"/>
          <a:lstStyle/>
          <a:p>
            <a:pPr marL="0" marR="0" lvl="0" indent="0" algn="r" defTabSz="914400" rtl="1"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Freeform: Shape 33">
            <a:extLst>
              <a:ext uri="{FF2B5EF4-FFF2-40B4-BE49-F238E27FC236}">
                <a16:creationId xmlns:a16="http://schemas.microsoft.com/office/drawing/2014/main" id="{665ED581-085B-4BCD-98DD-C4EA3351BE3F}"/>
              </a:ext>
            </a:extLst>
          </p:cNvPr>
          <p:cNvSpPr/>
          <p:nvPr/>
        </p:nvSpPr>
        <p:spPr>
          <a:xfrm flipH="1">
            <a:off x="9019893" y="2338956"/>
            <a:ext cx="999492" cy="758952"/>
          </a:xfrm>
          <a:custGeom>
            <a:avLst/>
            <a:gdLst>
              <a:gd name="connsiteX0" fmla="*/ 0 w 999492"/>
              <a:gd name="connsiteY0" fmla="*/ 0 h 754388"/>
              <a:gd name="connsiteX1" fmla="*/ 999492 w 999492"/>
              <a:gd name="connsiteY1" fmla="*/ 0 h 754388"/>
              <a:gd name="connsiteX2" fmla="*/ 318651 w 999492"/>
              <a:gd name="connsiteY2" fmla="*/ 754339 h 754388"/>
              <a:gd name="connsiteX3" fmla="*/ 317688 w 999492"/>
              <a:gd name="connsiteY3" fmla="*/ 754388 h 754388"/>
              <a:gd name="connsiteX4" fmla="*/ 0 w 999492"/>
              <a:gd name="connsiteY4" fmla="*/ 754388 h 75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92" h="754388">
                <a:moveTo>
                  <a:pt x="0" y="0"/>
                </a:moveTo>
                <a:lnTo>
                  <a:pt x="999492" y="0"/>
                </a:lnTo>
                <a:cubicBezTo>
                  <a:pt x="999492" y="392903"/>
                  <a:pt x="700384" y="715544"/>
                  <a:pt x="318651" y="754339"/>
                </a:cubicBezTo>
                <a:lnTo>
                  <a:pt x="317688" y="754388"/>
                </a:lnTo>
                <a:lnTo>
                  <a:pt x="0" y="754388"/>
                </a:lnTo>
                <a:close/>
              </a:path>
            </a:pathLst>
          </a:custGeom>
          <a:solidFill>
            <a:schemeClr val="tx1">
              <a:alpha val="25000"/>
            </a:schemeClr>
          </a:solidFill>
          <a:ln w="12700">
            <a:miter lim="400000"/>
          </a:ln>
        </p:spPr>
        <p:txBody>
          <a:bodyPr wrap="square" lIns="38100" tIns="38100" rIns="38100" bIns="38100" anchor="ctr">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reeform: Shape 34">
            <a:extLst>
              <a:ext uri="{FF2B5EF4-FFF2-40B4-BE49-F238E27FC236}">
                <a16:creationId xmlns:a16="http://schemas.microsoft.com/office/drawing/2014/main" id="{261EB641-AF04-4557-8CFD-0779818E7FA4}"/>
              </a:ext>
            </a:extLst>
          </p:cNvPr>
          <p:cNvSpPr/>
          <p:nvPr/>
        </p:nvSpPr>
        <p:spPr>
          <a:xfrm flipH="1">
            <a:off x="6265901" y="2338956"/>
            <a:ext cx="999492" cy="758952"/>
          </a:xfrm>
          <a:custGeom>
            <a:avLst/>
            <a:gdLst>
              <a:gd name="connsiteX0" fmla="*/ 0 w 999492"/>
              <a:gd name="connsiteY0" fmla="*/ 0 h 754388"/>
              <a:gd name="connsiteX1" fmla="*/ 999492 w 999492"/>
              <a:gd name="connsiteY1" fmla="*/ 0 h 754388"/>
              <a:gd name="connsiteX2" fmla="*/ 318651 w 999492"/>
              <a:gd name="connsiteY2" fmla="*/ 754339 h 754388"/>
              <a:gd name="connsiteX3" fmla="*/ 317688 w 999492"/>
              <a:gd name="connsiteY3" fmla="*/ 754388 h 754388"/>
              <a:gd name="connsiteX4" fmla="*/ 0 w 999492"/>
              <a:gd name="connsiteY4" fmla="*/ 754388 h 75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92" h="754388">
                <a:moveTo>
                  <a:pt x="0" y="0"/>
                </a:moveTo>
                <a:lnTo>
                  <a:pt x="999492" y="0"/>
                </a:lnTo>
                <a:cubicBezTo>
                  <a:pt x="999492" y="392903"/>
                  <a:pt x="700384" y="715544"/>
                  <a:pt x="318651" y="754339"/>
                </a:cubicBezTo>
                <a:lnTo>
                  <a:pt x="317688" y="754388"/>
                </a:lnTo>
                <a:lnTo>
                  <a:pt x="0" y="754388"/>
                </a:lnTo>
                <a:close/>
              </a:path>
            </a:pathLst>
          </a:custGeom>
          <a:solidFill>
            <a:schemeClr val="tx1">
              <a:alpha val="25000"/>
            </a:schemeClr>
          </a:solidFill>
          <a:ln w="12700">
            <a:miter lim="400000"/>
          </a:ln>
        </p:spPr>
        <p:txBody>
          <a:bodyPr wrap="square" lIns="38100" tIns="38100" rIns="38100" bIns="38100" anchor="ctr">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reeform: Shape 35">
            <a:extLst>
              <a:ext uri="{FF2B5EF4-FFF2-40B4-BE49-F238E27FC236}">
                <a16:creationId xmlns:a16="http://schemas.microsoft.com/office/drawing/2014/main" id="{F5AB834B-BAAF-4523-A2DE-067A2A27AB83}"/>
              </a:ext>
            </a:extLst>
          </p:cNvPr>
          <p:cNvSpPr/>
          <p:nvPr/>
        </p:nvSpPr>
        <p:spPr>
          <a:xfrm flipH="1">
            <a:off x="3607152" y="2338956"/>
            <a:ext cx="999492" cy="758952"/>
          </a:xfrm>
          <a:custGeom>
            <a:avLst/>
            <a:gdLst>
              <a:gd name="connsiteX0" fmla="*/ 0 w 999492"/>
              <a:gd name="connsiteY0" fmla="*/ 0 h 754388"/>
              <a:gd name="connsiteX1" fmla="*/ 999492 w 999492"/>
              <a:gd name="connsiteY1" fmla="*/ 0 h 754388"/>
              <a:gd name="connsiteX2" fmla="*/ 318651 w 999492"/>
              <a:gd name="connsiteY2" fmla="*/ 754339 h 754388"/>
              <a:gd name="connsiteX3" fmla="*/ 317688 w 999492"/>
              <a:gd name="connsiteY3" fmla="*/ 754388 h 754388"/>
              <a:gd name="connsiteX4" fmla="*/ 0 w 999492"/>
              <a:gd name="connsiteY4" fmla="*/ 754388 h 75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92" h="754388">
                <a:moveTo>
                  <a:pt x="0" y="0"/>
                </a:moveTo>
                <a:lnTo>
                  <a:pt x="999492" y="0"/>
                </a:lnTo>
                <a:cubicBezTo>
                  <a:pt x="999492" y="392903"/>
                  <a:pt x="700384" y="715544"/>
                  <a:pt x="318651" y="754339"/>
                </a:cubicBezTo>
                <a:lnTo>
                  <a:pt x="317688" y="754388"/>
                </a:lnTo>
                <a:lnTo>
                  <a:pt x="0" y="754388"/>
                </a:lnTo>
                <a:close/>
              </a:path>
            </a:pathLst>
          </a:custGeom>
          <a:solidFill>
            <a:schemeClr val="tx1">
              <a:alpha val="25000"/>
            </a:schemeClr>
          </a:solidFill>
          <a:ln w="12700">
            <a:miter lim="400000"/>
          </a:ln>
        </p:spPr>
        <p:txBody>
          <a:bodyPr wrap="square" lIns="38100" tIns="38100" rIns="38100" bIns="38100" anchor="ctr">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Freeform: Shape 36">
            <a:extLst>
              <a:ext uri="{FF2B5EF4-FFF2-40B4-BE49-F238E27FC236}">
                <a16:creationId xmlns:a16="http://schemas.microsoft.com/office/drawing/2014/main" id="{97A73BF7-082D-45D8-9281-9482DB127DFB}"/>
              </a:ext>
            </a:extLst>
          </p:cNvPr>
          <p:cNvSpPr/>
          <p:nvPr/>
        </p:nvSpPr>
        <p:spPr>
          <a:xfrm flipH="1">
            <a:off x="855701" y="2338956"/>
            <a:ext cx="999492" cy="758952"/>
          </a:xfrm>
          <a:custGeom>
            <a:avLst/>
            <a:gdLst>
              <a:gd name="connsiteX0" fmla="*/ 0 w 999492"/>
              <a:gd name="connsiteY0" fmla="*/ 0 h 754388"/>
              <a:gd name="connsiteX1" fmla="*/ 999492 w 999492"/>
              <a:gd name="connsiteY1" fmla="*/ 0 h 754388"/>
              <a:gd name="connsiteX2" fmla="*/ 318651 w 999492"/>
              <a:gd name="connsiteY2" fmla="*/ 754339 h 754388"/>
              <a:gd name="connsiteX3" fmla="*/ 317688 w 999492"/>
              <a:gd name="connsiteY3" fmla="*/ 754388 h 754388"/>
              <a:gd name="connsiteX4" fmla="*/ 0 w 999492"/>
              <a:gd name="connsiteY4" fmla="*/ 754388 h 75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92" h="754388">
                <a:moveTo>
                  <a:pt x="0" y="0"/>
                </a:moveTo>
                <a:lnTo>
                  <a:pt x="999492" y="0"/>
                </a:lnTo>
                <a:cubicBezTo>
                  <a:pt x="999492" y="392903"/>
                  <a:pt x="700384" y="715544"/>
                  <a:pt x="318651" y="754339"/>
                </a:cubicBezTo>
                <a:lnTo>
                  <a:pt x="317688" y="754388"/>
                </a:lnTo>
                <a:lnTo>
                  <a:pt x="0" y="754388"/>
                </a:lnTo>
                <a:close/>
              </a:path>
            </a:pathLst>
          </a:custGeom>
          <a:solidFill>
            <a:schemeClr val="tx1">
              <a:alpha val="25000"/>
            </a:schemeClr>
          </a:solidFill>
          <a:ln w="12700">
            <a:miter lim="400000"/>
          </a:ln>
        </p:spPr>
        <p:txBody>
          <a:bodyPr wrap="square" lIns="38100" tIns="38100" rIns="38100" bIns="38100" anchor="ctr">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reeform: Shape 78">
            <a:extLst>
              <a:ext uri="{FF2B5EF4-FFF2-40B4-BE49-F238E27FC236}">
                <a16:creationId xmlns:a16="http://schemas.microsoft.com/office/drawing/2014/main" id="{06E79544-1E6B-40B0-9E3B-30C0565C5E0B}"/>
              </a:ext>
            </a:extLst>
          </p:cNvPr>
          <p:cNvSpPr/>
          <p:nvPr/>
        </p:nvSpPr>
        <p:spPr>
          <a:xfrm flipH="1">
            <a:off x="9263985" y="1863766"/>
            <a:ext cx="2175624" cy="2679243"/>
          </a:xfrm>
          <a:custGeom>
            <a:avLst/>
            <a:gdLst>
              <a:gd name="connsiteX0" fmla="*/ 86342 w 2166631"/>
              <a:gd name="connsiteY0" fmla="*/ 0 h 2491741"/>
              <a:gd name="connsiteX1" fmla="*/ 172742 w 2166631"/>
              <a:gd name="connsiteY1" fmla="*/ 86463 h 2491741"/>
              <a:gd name="connsiteX2" fmla="*/ 105445 w 2166631"/>
              <a:gd name="connsiteY2" fmla="*/ 171432 h 2491741"/>
              <a:gd name="connsiteX3" fmla="*/ 105612 w 2166631"/>
              <a:gd name="connsiteY3" fmla="*/ 422906 h 2491741"/>
              <a:gd name="connsiteX4" fmla="*/ 2166631 w 2166631"/>
              <a:gd name="connsiteY4" fmla="*/ 422906 h 2491741"/>
              <a:gd name="connsiteX5" fmla="*/ 1485790 w 2166631"/>
              <a:gd name="connsiteY5" fmla="*/ 1181809 h 2491741"/>
              <a:gd name="connsiteX6" fmla="*/ 1484827 w 2166631"/>
              <a:gd name="connsiteY6" fmla="*/ 1181858 h 2491741"/>
              <a:gd name="connsiteX7" fmla="*/ 106117 w 2166631"/>
              <a:gd name="connsiteY7" fmla="*/ 1181858 h 2491741"/>
              <a:gd name="connsiteX8" fmla="*/ 106672 w 2166631"/>
              <a:gd name="connsiteY8" fmla="*/ 2014324 h 2491741"/>
              <a:gd name="connsiteX9" fmla="*/ 415294 w 2166631"/>
              <a:gd name="connsiteY9" fmla="*/ 2379862 h 2491741"/>
              <a:gd name="connsiteX10" fmla="*/ 497839 w 2166631"/>
              <a:gd name="connsiteY10" fmla="*/ 2319063 h 2491741"/>
              <a:gd name="connsiteX11" fmla="*/ 584181 w 2166631"/>
              <a:gd name="connsiteY11" fmla="*/ 2405278 h 2491741"/>
              <a:gd name="connsiteX12" fmla="*/ 497839 w 2166631"/>
              <a:gd name="connsiteY12" fmla="*/ 2491741 h 2491741"/>
              <a:gd name="connsiteX13" fmla="*/ 412782 w 2166631"/>
              <a:gd name="connsiteY13" fmla="*/ 2419231 h 2491741"/>
              <a:gd name="connsiteX14" fmla="*/ 67298 w 2166631"/>
              <a:gd name="connsiteY14" fmla="*/ 2011832 h 2491741"/>
              <a:gd name="connsiteX15" fmla="*/ 67298 w 2166631"/>
              <a:gd name="connsiteY15" fmla="*/ 171432 h 2491741"/>
              <a:gd name="connsiteX16" fmla="*/ 0 w 2166631"/>
              <a:gd name="connsiteY16" fmla="*/ 86463 h 2491741"/>
              <a:gd name="connsiteX17" fmla="*/ 86342 w 2166631"/>
              <a:gd name="connsiteY17" fmla="*/ 0 h 249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6631" h="2491741">
                <a:moveTo>
                  <a:pt x="86342" y="0"/>
                </a:moveTo>
                <a:cubicBezTo>
                  <a:pt x="133369" y="0"/>
                  <a:pt x="172742" y="38124"/>
                  <a:pt x="172742" y="86463"/>
                </a:cubicBezTo>
                <a:cubicBezTo>
                  <a:pt x="172742" y="128325"/>
                  <a:pt x="143475" y="162461"/>
                  <a:pt x="105445" y="171432"/>
                </a:cubicBezTo>
                <a:lnTo>
                  <a:pt x="105612" y="422906"/>
                </a:lnTo>
                <a:lnTo>
                  <a:pt x="2166631" y="422906"/>
                </a:lnTo>
                <a:cubicBezTo>
                  <a:pt x="2166631" y="818186"/>
                  <a:pt x="1867523" y="1142779"/>
                  <a:pt x="1485790" y="1181809"/>
                </a:cubicBezTo>
                <a:lnTo>
                  <a:pt x="1484827" y="1181858"/>
                </a:lnTo>
                <a:lnTo>
                  <a:pt x="106117" y="1181858"/>
                </a:lnTo>
                <a:lnTo>
                  <a:pt x="106672" y="2014324"/>
                </a:lnTo>
                <a:cubicBezTo>
                  <a:pt x="106672" y="2197217"/>
                  <a:pt x="240040" y="2349463"/>
                  <a:pt x="415294" y="2379862"/>
                </a:cubicBezTo>
                <a:cubicBezTo>
                  <a:pt x="425459" y="2344479"/>
                  <a:pt x="458465" y="2319063"/>
                  <a:pt x="497839" y="2319063"/>
                </a:cubicBezTo>
                <a:cubicBezTo>
                  <a:pt x="544807" y="2319063"/>
                  <a:pt x="584181" y="2357187"/>
                  <a:pt x="584181" y="2405278"/>
                </a:cubicBezTo>
                <a:cubicBezTo>
                  <a:pt x="584181" y="2452372"/>
                  <a:pt x="546151" y="2491741"/>
                  <a:pt x="497839" y="2491741"/>
                </a:cubicBezTo>
                <a:cubicBezTo>
                  <a:pt x="455953" y="2491741"/>
                  <a:pt x="420318" y="2460096"/>
                  <a:pt x="412782" y="2419231"/>
                </a:cubicBezTo>
                <a:cubicBezTo>
                  <a:pt x="217140" y="2386340"/>
                  <a:pt x="67298" y="2216155"/>
                  <a:pt x="67298" y="2011832"/>
                </a:cubicBezTo>
                <a:lnTo>
                  <a:pt x="67298" y="171432"/>
                </a:lnTo>
                <a:cubicBezTo>
                  <a:pt x="27924" y="161216"/>
                  <a:pt x="0" y="127079"/>
                  <a:pt x="0" y="86463"/>
                </a:cubicBezTo>
                <a:cubicBezTo>
                  <a:pt x="0" y="39369"/>
                  <a:pt x="38147" y="0"/>
                  <a:pt x="86342" y="0"/>
                </a:cubicBezTo>
                <a:close/>
              </a:path>
            </a:pathLst>
          </a:custGeom>
          <a:solidFill>
            <a:schemeClr val="accent3"/>
          </a:solidFill>
          <a:ln w="12700">
            <a:miter lim="400000"/>
          </a:ln>
        </p:spPr>
        <p:txBody>
          <a:bodyPr wrap="square" lIns="38100" tIns="38100" rIns="38100" bIns="38100" anchor="ctr">
            <a:noAutofit/>
          </a:bodyPr>
          <a:lstStyle/>
          <a:p>
            <a:pPr marL="0" marR="0" lvl="0" indent="0" algn="r" defTabSz="914400" rtl="1"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Freeform: Shape 79">
            <a:extLst>
              <a:ext uri="{FF2B5EF4-FFF2-40B4-BE49-F238E27FC236}">
                <a16:creationId xmlns:a16="http://schemas.microsoft.com/office/drawing/2014/main" id="{B3D81848-0823-48D6-89E3-77A6FBC3C70F}"/>
              </a:ext>
            </a:extLst>
          </p:cNvPr>
          <p:cNvSpPr/>
          <p:nvPr/>
        </p:nvSpPr>
        <p:spPr>
          <a:xfrm flipH="1">
            <a:off x="6376740" y="1916050"/>
            <a:ext cx="2165353" cy="3920497"/>
          </a:xfrm>
          <a:custGeom>
            <a:avLst/>
            <a:gdLst>
              <a:gd name="connsiteX0" fmla="*/ 86292 w 2165353"/>
              <a:gd name="connsiteY0" fmla="*/ 0 h 3920497"/>
              <a:gd name="connsiteX1" fmla="*/ 172760 w 2165353"/>
              <a:gd name="connsiteY1" fmla="*/ 86251 h 3920497"/>
              <a:gd name="connsiteX2" fmla="*/ 105397 w 2165353"/>
              <a:gd name="connsiteY2" fmla="*/ 171718 h 3920497"/>
              <a:gd name="connsiteX3" fmla="*/ 105496 w 2165353"/>
              <a:gd name="connsiteY3" fmla="*/ 422906 h 3920497"/>
              <a:gd name="connsiteX4" fmla="*/ 2165353 w 2165353"/>
              <a:gd name="connsiteY4" fmla="*/ 422906 h 3920497"/>
              <a:gd name="connsiteX5" fmla="*/ 1484546 w 2165353"/>
              <a:gd name="connsiteY5" fmla="*/ 1181705 h 3920497"/>
              <a:gd name="connsiteX6" fmla="*/ 1481533 w 2165353"/>
              <a:gd name="connsiteY6" fmla="*/ 1181858 h 3920497"/>
              <a:gd name="connsiteX7" fmla="*/ 105794 w 2165353"/>
              <a:gd name="connsiteY7" fmla="*/ 1181858 h 3920497"/>
              <a:gd name="connsiteX8" fmla="*/ 106683 w 2165353"/>
              <a:gd name="connsiteY8" fmla="*/ 3442981 h 3920497"/>
              <a:gd name="connsiteX9" fmla="*/ 415338 w 2165353"/>
              <a:gd name="connsiteY9" fmla="*/ 3808763 h 3920497"/>
              <a:gd name="connsiteX10" fmla="*/ 497833 w 2165353"/>
              <a:gd name="connsiteY10" fmla="*/ 3747603 h 3920497"/>
              <a:gd name="connsiteX11" fmla="*/ 584242 w 2165353"/>
              <a:gd name="connsiteY11" fmla="*/ 3834246 h 3920497"/>
              <a:gd name="connsiteX12" fmla="*/ 497833 w 2165353"/>
              <a:gd name="connsiteY12" fmla="*/ 3920497 h 3920497"/>
              <a:gd name="connsiteX13" fmla="*/ 412709 w 2165353"/>
              <a:gd name="connsiteY13" fmla="*/ 3847968 h 3920497"/>
              <a:gd name="connsiteX14" fmla="*/ 67246 w 2165353"/>
              <a:gd name="connsiteY14" fmla="*/ 3440236 h 3920497"/>
              <a:gd name="connsiteX15" fmla="*/ 67246 w 2165353"/>
              <a:gd name="connsiteY15" fmla="*/ 171718 h 3920497"/>
              <a:gd name="connsiteX16" fmla="*/ 0 w 2165353"/>
              <a:gd name="connsiteY16" fmla="*/ 86251 h 3920497"/>
              <a:gd name="connsiteX17" fmla="*/ 86292 w 2165353"/>
              <a:gd name="connsiteY17" fmla="*/ 0 h 392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5353" h="3920497">
                <a:moveTo>
                  <a:pt x="86292" y="0"/>
                </a:moveTo>
                <a:cubicBezTo>
                  <a:pt x="133324" y="0"/>
                  <a:pt x="172760" y="38029"/>
                  <a:pt x="172760" y="86251"/>
                </a:cubicBezTo>
                <a:cubicBezTo>
                  <a:pt x="172760" y="128200"/>
                  <a:pt x="143490" y="162701"/>
                  <a:pt x="105397" y="171718"/>
                </a:cubicBezTo>
                <a:lnTo>
                  <a:pt x="105496" y="422906"/>
                </a:lnTo>
                <a:lnTo>
                  <a:pt x="2165353" y="422906"/>
                </a:lnTo>
                <a:cubicBezTo>
                  <a:pt x="2165353" y="818184"/>
                  <a:pt x="1866244" y="1142686"/>
                  <a:pt x="1484546" y="1181705"/>
                </a:cubicBezTo>
                <a:lnTo>
                  <a:pt x="1481533" y="1181858"/>
                </a:lnTo>
                <a:lnTo>
                  <a:pt x="105794" y="1181858"/>
                </a:lnTo>
                <a:lnTo>
                  <a:pt x="106683" y="3442981"/>
                </a:lnTo>
                <a:cubicBezTo>
                  <a:pt x="106683" y="3626068"/>
                  <a:pt x="240007" y="3778183"/>
                  <a:pt x="415338" y="3808763"/>
                </a:cubicBezTo>
                <a:cubicBezTo>
                  <a:pt x="425445" y="3773086"/>
                  <a:pt x="458513" y="3747603"/>
                  <a:pt x="497833" y="3747603"/>
                </a:cubicBezTo>
                <a:cubicBezTo>
                  <a:pt x="544806" y="3747603"/>
                  <a:pt x="584242" y="3785632"/>
                  <a:pt x="584242" y="3834246"/>
                </a:cubicBezTo>
                <a:cubicBezTo>
                  <a:pt x="584242" y="3881292"/>
                  <a:pt x="546150" y="3920497"/>
                  <a:pt x="497833" y="3920497"/>
                </a:cubicBezTo>
                <a:cubicBezTo>
                  <a:pt x="456001" y="3920497"/>
                  <a:pt x="420362" y="3888741"/>
                  <a:pt x="412709" y="3847968"/>
                </a:cubicBezTo>
                <a:cubicBezTo>
                  <a:pt x="217221" y="3815036"/>
                  <a:pt x="67246" y="3644886"/>
                  <a:pt x="67246" y="3440236"/>
                </a:cubicBezTo>
                <a:lnTo>
                  <a:pt x="67246" y="171718"/>
                </a:lnTo>
                <a:cubicBezTo>
                  <a:pt x="27927" y="161524"/>
                  <a:pt x="0" y="127024"/>
                  <a:pt x="0" y="86251"/>
                </a:cubicBezTo>
                <a:cubicBezTo>
                  <a:pt x="0" y="39205"/>
                  <a:pt x="38092" y="0"/>
                  <a:pt x="86292" y="0"/>
                </a:cubicBezTo>
                <a:close/>
              </a:path>
            </a:pathLst>
          </a:custGeom>
          <a:solidFill>
            <a:schemeClr val="accent4"/>
          </a:solidFill>
          <a:ln w="12700">
            <a:miter lim="400000"/>
          </a:ln>
        </p:spPr>
        <p:txBody>
          <a:bodyPr wrap="square" lIns="38100" tIns="38100" rIns="38100" bIns="38100" anchor="ctr">
            <a:noAutofit/>
          </a:bodyPr>
          <a:lstStyle/>
          <a:p>
            <a:pPr marL="0" marR="0" lvl="0" indent="0" algn="r" defTabSz="914400" rtl="1"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80">
            <a:extLst>
              <a:ext uri="{FF2B5EF4-FFF2-40B4-BE49-F238E27FC236}">
                <a16:creationId xmlns:a16="http://schemas.microsoft.com/office/drawing/2014/main" id="{FC9D3DB2-97DB-4010-B31D-C4E2B2FAD471}"/>
              </a:ext>
            </a:extLst>
          </p:cNvPr>
          <p:cNvSpPr/>
          <p:nvPr/>
        </p:nvSpPr>
        <p:spPr>
          <a:xfrm flipH="1">
            <a:off x="3716489" y="1916050"/>
            <a:ext cx="2209610" cy="2490470"/>
          </a:xfrm>
          <a:custGeom>
            <a:avLst/>
            <a:gdLst>
              <a:gd name="connsiteX0" fmla="*/ 86374 w 2169159"/>
              <a:gd name="connsiteY0" fmla="*/ 0 h 2490470"/>
              <a:gd name="connsiteX1" fmla="*/ 172749 w 2169159"/>
              <a:gd name="connsiteY1" fmla="*/ 86419 h 2490470"/>
              <a:gd name="connsiteX2" fmla="*/ 107996 w 2169159"/>
              <a:gd name="connsiteY2" fmla="*/ 170099 h 2490470"/>
              <a:gd name="connsiteX3" fmla="*/ 107996 w 2169159"/>
              <a:gd name="connsiteY3" fmla="*/ 420391 h 2490470"/>
              <a:gd name="connsiteX4" fmla="*/ 107996 w 2169159"/>
              <a:gd name="connsiteY4" fmla="*/ 421636 h 2490470"/>
              <a:gd name="connsiteX5" fmla="*/ 107997 w 2169159"/>
              <a:gd name="connsiteY5" fmla="*/ 422906 h 2490470"/>
              <a:gd name="connsiteX6" fmla="*/ 2169159 w 2169159"/>
              <a:gd name="connsiteY6" fmla="*/ 422906 h 2490470"/>
              <a:gd name="connsiteX7" fmla="*/ 1488327 w 2169159"/>
              <a:gd name="connsiteY7" fmla="*/ 1180510 h 2490470"/>
              <a:gd name="connsiteX8" fmla="*/ 1461768 w 2169159"/>
              <a:gd name="connsiteY8" fmla="*/ 1181858 h 2490470"/>
              <a:gd name="connsiteX9" fmla="*/ 108567 w 2169159"/>
              <a:gd name="connsiteY9" fmla="*/ 1181858 h 2490470"/>
              <a:gd name="connsiteX10" fmla="*/ 109191 w 2169159"/>
              <a:gd name="connsiteY10" fmla="*/ 2012798 h 2490470"/>
              <a:gd name="connsiteX11" fmla="*/ 401316 w 2169159"/>
              <a:gd name="connsiteY11" fmla="*/ 2376158 h 2490470"/>
              <a:gd name="connsiteX12" fmla="*/ 482626 w 2169159"/>
              <a:gd name="connsiteY12" fmla="*/ 2317632 h 2490470"/>
              <a:gd name="connsiteX13" fmla="*/ 569000 w 2169159"/>
              <a:gd name="connsiteY13" fmla="*/ 2404051 h 2490470"/>
              <a:gd name="connsiteX14" fmla="*/ 482626 w 2169159"/>
              <a:gd name="connsiteY14" fmla="*/ 2490470 h 2490470"/>
              <a:gd name="connsiteX15" fmla="*/ 396252 w 2169159"/>
              <a:gd name="connsiteY15" fmla="*/ 2415507 h 2490470"/>
              <a:gd name="connsiteX16" fmla="*/ 68564 w 2169159"/>
              <a:gd name="connsiteY16" fmla="*/ 2011553 h 2490470"/>
              <a:gd name="connsiteX17" fmla="*/ 68564 w 2169159"/>
              <a:gd name="connsiteY17" fmla="*/ 171344 h 2490470"/>
              <a:gd name="connsiteX18" fmla="*/ 0 w 2169159"/>
              <a:gd name="connsiteY18" fmla="*/ 86419 h 2490470"/>
              <a:gd name="connsiteX19" fmla="*/ 86374 w 2169159"/>
              <a:gd name="connsiteY19" fmla="*/ 0 h 249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9159" h="2490470">
                <a:moveTo>
                  <a:pt x="86374" y="0"/>
                </a:moveTo>
                <a:cubicBezTo>
                  <a:pt x="133317" y="0"/>
                  <a:pt x="172749" y="38104"/>
                  <a:pt x="172749" y="86419"/>
                </a:cubicBezTo>
                <a:cubicBezTo>
                  <a:pt x="172749" y="127014"/>
                  <a:pt x="146063" y="160137"/>
                  <a:pt x="107996" y="170099"/>
                </a:cubicBezTo>
                <a:lnTo>
                  <a:pt x="107996" y="420391"/>
                </a:lnTo>
                <a:lnTo>
                  <a:pt x="107996" y="421636"/>
                </a:lnTo>
                <a:lnTo>
                  <a:pt x="107997" y="422906"/>
                </a:lnTo>
                <a:lnTo>
                  <a:pt x="2169159" y="422906"/>
                </a:lnTo>
                <a:cubicBezTo>
                  <a:pt x="2169159" y="817547"/>
                  <a:pt x="1869971" y="1141551"/>
                  <a:pt x="1488327" y="1180510"/>
                </a:cubicBezTo>
                <a:lnTo>
                  <a:pt x="1461768" y="1181858"/>
                </a:lnTo>
                <a:lnTo>
                  <a:pt x="108567" y="1181858"/>
                </a:lnTo>
                <a:lnTo>
                  <a:pt x="109191" y="2012798"/>
                </a:lnTo>
                <a:cubicBezTo>
                  <a:pt x="109191" y="2190618"/>
                  <a:pt x="234940" y="2339299"/>
                  <a:pt x="401316" y="2376158"/>
                </a:cubicBezTo>
                <a:cubicBezTo>
                  <a:pt x="412753" y="2341789"/>
                  <a:pt x="444446" y="2317632"/>
                  <a:pt x="482626" y="2317632"/>
                </a:cubicBezTo>
                <a:cubicBezTo>
                  <a:pt x="529625" y="2317632"/>
                  <a:pt x="569000" y="2355736"/>
                  <a:pt x="569000" y="2404051"/>
                </a:cubicBezTo>
                <a:cubicBezTo>
                  <a:pt x="569000" y="2451121"/>
                  <a:pt x="530820" y="2490470"/>
                  <a:pt x="482626" y="2490470"/>
                </a:cubicBezTo>
                <a:cubicBezTo>
                  <a:pt x="438187" y="2490470"/>
                  <a:pt x="401316" y="2458841"/>
                  <a:pt x="396252" y="2415507"/>
                </a:cubicBezTo>
                <a:cubicBezTo>
                  <a:pt x="209620" y="2376158"/>
                  <a:pt x="68564" y="2209794"/>
                  <a:pt x="68564" y="2011553"/>
                </a:cubicBezTo>
                <a:lnTo>
                  <a:pt x="68564" y="171344"/>
                </a:lnTo>
                <a:cubicBezTo>
                  <a:pt x="29189" y="162628"/>
                  <a:pt x="0" y="128259"/>
                  <a:pt x="0" y="86419"/>
                </a:cubicBezTo>
                <a:cubicBezTo>
                  <a:pt x="0" y="39349"/>
                  <a:pt x="38066" y="0"/>
                  <a:pt x="86374" y="0"/>
                </a:cubicBezTo>
                <a:close/>
              </a:path>
            </a:pathLst>
          </a:custGeom>
          <a:solidFill>
            <a:schemeClr val="accent6"/>
          </a:solidFill>
          <a:ln w="12700">
            <a:miter lim="400000"/>
          </a:ln>
        </p:spPr>
        <p:txBody>
          <a:bodyPr wrap="square" lIns="38100" tIns="38100" rIns="38100" bIns="38100" anchor="ctr">
            <a:noAutofit/>
          </a:bodyPr>
          <a:lstStyle/>
          <a:p>
            <a:pPr marL="0" marR="0" lvl="0" indent="0" algn="r" defTabSz="914400" rtl="1"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Freeform: Shape 81">
            <a:extLst>
              <a:ext uri="{FF2B5EF4-FFF2-40B4-BE49-F238E27FC236}">
                <a16:creationId xmlns:a16="http://schemas.microsoft.com/office/drawing/2014/main" id="{69D14716-6548-4986-A4B1-155698BAC997}"/>
              </a:ext>
            </a:extLst>
          </p:cNvPr>
          <p:cNvSpPr/>
          <p:nvPr/>
        </p:nvSpPr>
        <p:spPr>
          <a:xfrm flipH="1">
            <a:off x="966541" y="1916051"/>
            <a:ext cx="2166618" cy="3919215"/>
          </a:xfrm>
          <a:custGeom>
            <a:avLst/>
            <a:gdLst>
              <a:gd name="connsiteX0" fmla="*/ 86366 w 2166618"/>
              <a:gd name="connsiteY0" fmla="*/ 0 h 3919215"/>
              <a:gd name="connsiteX1" fmla="*/ 172731 w 2166618"/>
              <a:gd name="connsiteY1" fmla="*/ 86223 h 3919215"/>
              <a:gd name="connsiteX2" fmla="*/ 107928 w 2166618"/>
              <a:gd name="connsiteY2" fmla="*/ 170094 h 3919215"/>
              <a:gd name="connsiteX3" fmla="*/ 108025 w 2166618"/>
              <a:gd name="connsiteY3" fmla="*/ 422905 h 3919215"/>
              <a:gd name="connsiteX4" fmla="*/ 2166618 w 2166618"/>
              <a:gd name="connsiteY4" fmla="*/ 422905 h 3919215"/>
              <a:gd name="connsiteX5" fmla="*/ 1485781 w 2166618"/>
              <a:gd name="connsiteY5" fmla="*/ 1180408 h 3919215"/>
              <a:gd name="connsiteX6" fmla="*/ 1457202 w 2166618"/>
              <a:gd name="connsiteY6" fmla="*/ 1181857 h 3919215"/>
              <a:gd name="connsiteX7" fmla="*/ 108315 w 2166618"/>
              <a:gd name="connsiteY7" fmla="*/ 1181857 h 3919215"/>
              <a:gd name="connsiteX8" fmla="*/ 109180 w 2166618"/>
              <a:gd name="connsiteY8" fmla="*/ 3441463 h 3919215"/>
              <a:gd name="connsiteX9" fmla="*/ 401332 w 2166618"/>
              <a:gd name="connsiteY9" fmla="*/ 3804774 h 3919215"/>
              <a:gd name="connsiteX10" fmla="*/ 482577 w 2166618"/>
              <a:gd name="connsiteY10" fmla="*/ 3746378 h 3919215"/>
              <a:gd name="connsiteX11" fmla="*/ 568943 w 2166618"/>
              <a:gd name="connsiteY11" fmla="*/ 3832992 h 3919215"/>
              <a:gd name="connsiteX12" fmla="*/ 482577 w 2166618"/>
              <a:gd name="connsiteY12" fmla="*/ 3919215 h 3919215"/>
              <a:gd name="connsiteX13" fmla="*/ 396212 w 2166618"/>
              <a:gd name="connsiteY13" fmla="*/ 3844358 h 3919215"/>
              <a:gd name="connsiteX14" fmla="*/ 68615 w 2166618"/>
              <a:gd name="connsiteY14" fmla="*/ 3440287 h 3919215"/>
              <a:gd name="connsiteX15" fmla="*/ 68615 w 2166618"/>
              <a:gd name="connsiteY15" fmla="*/ 171662 h 3919215"/>
              <a:gd name="connsiteX16" fmla="*/ 0 w 2166618"/>
              <a:gd name="connsiteY16" fmla="*/ 86223 h 3919215"/>
              <a:gd name="connsiteX17" fmla="*/ 86366 w 2166618"/>
              <a:gd name="connsiteY17" fmla="*/ 0 h 391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6618" h="3919215">
                <a:moveTo>
                  <a:pt x="86366" y="0"/>
                </a:moveTo>
                <a:cubicBezTo>
                  <a:pt x="133360" y="0"/>
                  <a:pt x="172731" y="38016"/>
                  <a:pt x="172731" y="86223"/>
                </a:cubicBezTo>
                <a:cubicBezTo>
                  <a:pt x="172731" y="126982"/>
                  <a:pt x="145991" y="159904"/>
                  <a:pt x="107928" y="170094"/>
                </a:cubicBezTo>
                <a:lnTo>
                  <a:pt x="108025" y="422905"/>
                </a:lnTo>
                <a:lnTo>
                  <a:pt x="2166618" y="422905"/>
                </a:lnTo>
                <a:cubicBezTo>
                  <a:pt x="2166618" y="817584"/>
                  <a:pt x="1867511" y="1141464"/>
                  <a:pt x="1485781" y="1180408"/>
                </a:cubicBezTo>
                <a:lnTo>
                  <a:pt x="1457202" y="1181857"/>
                </a:lnTo>
                <a:lnTo>
                  <a:pt x="108315" y="1181857"/>
                </a:lnTo>
                <a:lnTo>
                  <a:pt x="109180" y="3441463"/>
                </a:lnTo>
                <a:cubicBezTo>
                  <a:pt x="109180" y="3619395"/>
                  <a:pt x="234973" y="3767933"/>
                  <a:pt x="401332" y="3804774"/>
                </a:cubicBezTo>
                <a:cubicBezTo>
                  <a:pt x="412768" y="3770677"/>
                  <a:pt x="444515" y="3746378"/>
                  <a:pt x="482577" y="3746378"/>
                </a:cubicBezTo>
                <a:cubicBezTo>
                  <a:pt x="529572" y="3746378"/>
                  <a:pt x="568943" y="3784394"/>
                  <a:pt x="568943" y="3832992"/>
                </a:cubicBezTo>
                <a:cubicBezTo>
                  <a:pt x="568943" y="3880023"/>
                  <a:pt x="530824" y="3919215"/>
                  <a:pt x="482577" y="3919215"/>
                </a:cubicBezTo>
                <a:cubicBezTo>
                  <a:pt x="438200" y="3919215"/>
                  <a:pt x="401332" y="3887469"/>
                  <a:pt x="396212" y="3844358"/>
                </a:cubicBezTo>
                <a:cubicBezTo>
                  <a:pt x="209542" y="3804774"/>
                  <a:pt x="68615" y="3638599"/>
                  <a:pt x="68615" y="3440287"/>
                </a:cubicBezTo>
                <a:lnTo>
                  <a:pt x="68615" y="171662"/>
                </a:lnTo>
                <a:cubicBezTo>
                  <a:pt x="29187" y="162647"/>
                  <a:pt x="0" y="128158"/>
                  <a:pt x="0" y="86223"/>
                </a:cubicBezTo>
                <a:cubicBezTo>
                  <a:pt x="0" y="39192"/>
                  <a:pt x="39371" y="0"/>
                  <a:pt x="86366" y="0"/>
                </a:cubicBezTo>
                <a:close/>
              </a:path>
            </a:pathLst>
          </a:custGeom>
          <a:solidFill>
            <a:schemeClr val="accent5"/>
          </a:solidFill>
          <a:ln w="12700">
            <a:miter lim="400000"/>
          </a:ln>
        </p:spPr>
        <p:txBody>
          <a:bodyPr wrap="square" lIns="38100" tIns="38100" rIns="38100" bIns="38100" anchor="ctr">
            <a:noAutofit/>
          </a:bodyPr>
          <a:lstStyle/>
          <a:p>
            <a:pPr marL="0" marR="0" lvl="0" indent="0" algn="r" defTabSz="914400" rtl="1"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hape">
            <a:extLst>
              <a:ext uri="{FF2B5EF4-FFF2-40B4-BE49-F238E27FC236}">
                <a16:creationId xmlns:a16="http://schemas.microsoft.com/office/drawing/2014/main" id="{5398C29C-1587-4877-AC3D-D50D81BFEE6F}"/>
              </a:ext>
            </a:extLst>
          </p:cNvPr>
          <p:cNvSpPr/>
          <p:nvPr/>
        </p:nvSpPr>
        <p:spPr>
          <a:xfrm flipH="1">
            <a:off x="9756853" y="4570894"/>
            <a:ext cx="916567" cy="857143"/>
          </a:xfrm>
          <a:custGeom>
            <a:avLst/>
            <a:gdLst/>
            <a:ahLst/>
            <a:cxnLst>
              <a:cxn ang="0">
                <a:pos x="wd2" y="hd2"/>
              </a:cxn>
              <a:cxn ang="5400000">
                <a:pos x="wd2" y="hd2"/>
              </a:cxn>
              <a:cxn ang="10800000">
                <a:pos x="wd2" y="hd2"/>
              </a:cxn>
              <a:cxn ang="16200000">
                <a:pos x="wd2" y="hd2"/>
              </a:cxn>
            </a:cxnLst>
            <a:rect l="0" t="0" r="r" b="b"/>
            <a:pathLst>
              <a:path w="21600" h="21600" extrusionOk="0">
                <a:moveTo>
                  <a:pt x="21152" y="0"/>
                </a:moveTo>
                <a:lnTo>
                  <a:pt x="7558" y="0"/>
                </a:lnTo>
                <a:cubicBezTo>
                  <a:pt x="3406" y="0"/>
                  <a:pt x="0" y="3376"/>
                  <a:pt x="0" y="7558"/>
                </a:cubicBezTo>
                <a:lnTo>
                  <a:pt x="0" y="21152"/>
                </a:lnTo>
                <a:cubicBezTo>
                  <a:pt x="0" y="21391"/>
                  <a:pt x="209" y="21600"/>
                  <a:pt x="448" y="21600"/>
                </a:cubicBezTo>
                <a:lnTo>
                  <a:pt x="14042" y="21600"/>
                </a:lnTo>
                <a:cubicBezTo>
                  <a:pt x="18194" y="21600"/>
                  <a:pt x="21600" y="18224"/>
                  <a:pt x="21600" y="14042"/>
                </a:cubicBezTo>
                <a:lnTo>
                  <a:pt x="21600" y="448"/>
                </a:lnTo>
                <a:cubicBezTo>
                  <a:pt x="21600" y="209"/>
                  <a:pt x="21391" y="0"/>
                  <a:pt x="21152" y="0"/>
                </a:cubicBezTo>
                <a:close/>
                <a:moveTo>
                  <a:pt x="20704" y="14042"/>
                </a:moveTo>
                <a:cubicBezTo>
                  <a:pt x="20704" y="17716"/>
                  <a:pt x="17716" y="20704"/>
                  <a:pt x="14042" y="20704"/>
                </a:cubicBezTo>
                <a:lnTo>
                  <a:pt x="896" y="20704"/>
                </a:lnTo>
                <a:lnTo>
                  <a:pt x="896" y="7558"/>
                </a:lnTo>
                <a:cubicBezTo>
                  <a:pt x="896" y="3884"/>
                  <a:pt x="3884" y="896"/>
                  <a:pt x="7558" y="896"/>
                </a:cubicBezTo>
                <a:lnTo>
                  <a:pt x="20704" y="896"/>
                </a:lnTo>
                <a:lnTo>
                  <a:pt x="20704" y="14042"/>
                </a:lnTo>
                <a:close/>
              </a:path>
            </a:pathLst>
          </a:custGeom>
          <a:solidFill>
            <a:schemeClr val="accent3">
              <a:lumMod val="75000"/>
            </a:schemeClr>
          </a:solidFill>
          <a:ln w="12700">
            <a:miter lim="400000"/>
          </a:ln>
        </p:spPr>
        <p:txBody>
          <a:bodyPr lIns="38100" tIns="38100" rIns="38100" bIns="38100" anchor="ctr"/>
          <a:lstStyle/>
          <a:p>
            <a:pPr marL="0" marR="0" lvl="0" indent="0" algn="r" defTabSz="914400" rtl="1"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Shape">
            <a:extLst>
              <a:ext uri="{FF2B5EF4-FFF2-40B4-BE49-F238E27FC236}">
                <a16:creationId xmlns:a16="http://schemas.microsoft.com/office/drawing/2014/main" id="{AC5F51E6-DE7C-4113-A4B6-AE23A28319FF}"/>
              </a:ext>
            </a:extLst>
          </p:cNvPr>
          <p:cNvSpPr/>
          <p:nvPr/>
        </p:nvSpPr>
        <p:spPr>
          <a:xfrm flipH="1">
            <a:off x="6963484" y="5649851"/>
            <a:ext cx="918208" cy="918208"/>
          </a:xfrm>
          <a:custGeom>
            <a:avLst/>
            <a:gdLst/>
            <a:ahLst/>
            <a:cxnLst>
              <a:cxn ang="0">
                <a:pos x="wd2" y="hd2"/>
              </a:cxn>
              <a:cxn ang="5400000">
                <a:pos x="wd2" y="hd2"/>
              </a:cxn>
              <a:cxn ang="10800000">
                <a:pos x="wd2" y="hd2"/>
              </a:cxn>
              <a:cxn ang="16200000">
                <a:pos x="wd2" y="hd2"/>
              </a:cxn>
            </a:cxnLst>
            <a:rect l="0" t="0" r="r" b="b"/>
            <a:pathLst>
              <a:path w="21600" h="21600" extrusionOk="0">
                <a:moveTo>
                  <a:pt x="21152" y="0"/>
                </a:moveTo>
                <a:lnTo>
                  <a:pt x="7558" y="0"/>
                </a:lnTo>
                <a:cubicBezTo>
                  <a:pt x="3406" y="0"/>
                  <a:pt x="0" y="3376"/>
                  <a:pt x="0" y="7558"/>
                </a:cubicBezTo>
                <a:lnTo>
                  <a:pt x="0" y="21152"/>
                </a:lnTo>
                <a:cubicBezTo>
                  <a:pt x="0" y="21391"/>
                  <a:pt x="209" y="21600"/>
                  <a:pt x="448" y="21600"/>
                </a:cubicBezTo>
                <a:lnTo>
                  <a:pt x="14042" y="21600"/>
                </a:lnTo>
                <a:cubicBezTo>
                  <a:pt x="18194" y="21600"/>
                  <a:pt x="21600" y="18224"/>
                  <a:pt x="21600" y="14042"/>
                </a:cubicBezTo>
                <a:lnTo>
                  <a:pt x="21600" y="448"/>
                </a:lnTo>
                <a:cubicBezTo>
                  <a:pt x="21600" y="209"/>
                  <a:pt x="21421" y="0"/>
                  <a:pt x="21152" y="0"/>
                </a:cubicBezTo>
                <a:close/>
                <a:moveTo>
                  <a:pt x="20704" y="14042"/>
                </a:moveTo>
                <a:cubicBezTo>
                  <a:pt x="20704" y="17716"/>
                  <a:pt x="17716" y="20704"/>
                  <a:pt x="14042" y="20704"/>
                </a:cubicBezTo>
                <a:lnTo>
                  <a:pt x="896" y="20704"/>
                </a:lnTo>
                <a:lnTo>
                  <a:pt x="896" y="7558"/>
                </a:lnTo>
                <a:cubicBezTo>
                  <a:pt x="896" y="3884"/>
                  <a:pt x="3884" y="896"/>
                  <a:pt x="7558" y="896"/>
                </a:cubicBezTo>
                <a:lnTo>
                  <a:pt x="20704" y="896"/>
                </a:lnTo>
                <a:lnTo>
                  <a:pt x="20704" y="14042"/>
                </a:lnTo>
                <a:close/>
              </a:path>
            </a:pathLst>
          </a:custGeom>
          <a:solidFill>
            <a:schemeClr val="accent4">
              <a:lumMod val="75000"/>
            </a:schemeClr>
          </a:solidFill>
          <a:ln w="12700">
            <a:miter lim="400000"/>
          </a:ln>
        </p:spPr>
        <p:txBody>
          <a:bodyPr lIns="38100" tIns="38100" rIns="38100" bIns="38100" anchor="ctr"/>
          <a:lstStyle/>
          <a:p>
            <a:pPr marL="0" marR="0" lvl="0" indent="0" algn="r" defTabSz="914400" rtl="1"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Shape">
            <a:extLst>
              <a:ext uri="{FF2B5EF4-FFF2-40B4-BE49-F238E27FC236}">
                <a16:creationId xmlns:a16="http://schemas.microsoft.com/office/drawing/2014/main" id="{9AD8F65F-7C49-43E2-9973-FF7647CDB3BD}"/>
              </a:ext>
            </a:extLst>
          </p:cNvPr>
          <p:cNvSpPr/>
          <p:nvPr/>
        </p:nvSpPr>
        <p:spPr>
          <a:xfrm flipH="1">
            <a:off x="3979703" y="5377047"/>
            <a:ext cx="918208" cy="918208"/>
          </a:xfrm>
          <a:custGeom>
            <a:avLst/>
            <a:gdLst/>
            <a:ahLst/>
            <a:cxnLst>
              <a:cxn ang="0">
                <a:pos x="wd2" y="hd2"/>
              </a:cxn>
              <a:cxn ang="5400000">
                <a:pos x="wd2" y="hd2"/>
              </a:cxn>
              <a:cxn ang="10800000">
                <a:pos x="wd2" y="hd2"/>
              </a:cxn>
              <a:cxn ang="16200000">
                <a:pos x="wd2" y="hd2"/>
              </a:cxn>
            </a:cxnLst>
            <a:rect l="0" t="0" r="r" b="b"/>
            <a:pathLst>
              <a:path w="21600" h="21600" extrusionOk="0">
                <a:moveTo>
                  <a:pt x="21152" y="0"/>
                </a:moveTo>
                <a:lnTo>
                  <a:pt x="7558" y="0"/>
                </a:lnTo>
                <a:cubicBezTo>
                  <a:pt x="3406" y="0"/>
                  <a:pt x="0" y="3376"/>
                  <a:pt x="0" y="7558"/>
                </a:cubicBezTo>
                <a:lnTo>
                  <a:pt x="0" y="21152"/>
                </a:lnTo>
                <a:cubicBezTo>
                  <a:pt x="0" y="21391"/>
                  <a:pt x="209" y="21600"/>
                  <a:pt x="448" y="21600"/>
                </a:cubicBezTo>
                <a:lnTo>
                  <a:pt x="14042" y="21600"/>
                </a:lnTo>
                <a:cubicBezTo>
                  <a:pt x="18194" y="21600"/>
                  <a:pt x="21600" y="18224"/>
                  <a:pt x="21600" y="14042"/>
                </a:cubicBezTo>
                <a:lnTo>
                  <a:pt x="21600" y="448"/>
                </a:lnTo>
                <a:cubicBezTo>
                  <a:pt x="21600" y="209"/>
                  <a:pt x="21391" y="0"/>
                  <a:pt x="21152" y="0"/>
                </a:cubicBezTo>
                <a:close/>
                <a:moveTo>
                  <a:pt x="20704" y="14042"/>
                </a:moveTo>
                <a:cubicBezTo>
                  <a:pt x="20704" y="17716"/>
                  <a:pt x="17716" y="20704"/>
                  <a:pt x="14042" y="20704"/>
                </a:cubicBezTo>
                <a:lnTo>
                  <a:pt x="896" y="20704"/>
                </a:lnTo>
                <a:lnTo>
                  <a:pt x="896" y="7558"/>
                </a:lnTo>
                <a:cubicBezTo>
                  <a:pt x="896" y="3884"/>
                  <a:pt x="3884" y="896"/>
                  <a:pt x="7558" y="896"/>
                </a:cubicBezTo>
                <a:lnTo>
                  <a:pt x="20704" y="896"/>
                </a:lnTo>
                <a:lnTo>
                  <a:pt x="20704" y="14042"/>
                </a:lnTo>
                <a:close/>
              </a:path>
            </a:pathLst>
          </a:custGeom>
          <a:solidFill>
            <a:schemeClr val="accent6">
              <a:lumMod val="75000"/>
            </a:schemeClr>
          </a:solidFill>
          <a:ln w="12700">
            <a:miter lim="400000"/>
          </a:ln>
        </p:spPr>
        <p:txBody>
          <a:bodyPr lIns="38100" tIns="38100" rIns="38100" bIns="38100" anchor="ctr"/>
          <a:lstStyle/>
          <a:p>
            <a:pPr marL="0" marR="0" lvl="0" indent="0" algn="r" defTabSz="914400" rtl="1"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Shape">
            <a:extLst>
              <a:ext uri="{FF2B5EF4-FFF2-40B4-BE49-F238E27FC236}">
                <a16:creationId xmlns:a16="http://schemas.microsoft.com/office/drawing/2014/main" id="{541FE70D-A19D-419C-BDDF-60FAA8F7DFEE}"/>
              </a:ext>
            </a:extLst>
          </p:cNvPr>
          <p:cNvSpPr/>
          <p:nvPr/>
        </p:nvSpPr>
        <p:spPr>
          <a:xfrm flipH="1">
            <a:off x="1567249" y="5649851"/>
            <a:ext cx="918208" cy="918208"/>
          </a:xfrm>
          <a:custGeom>
            <a:avLst/>
            <a:gdLst/>
            <a:ahLst/>
            <a:cxnLst>
              <a:cxn ang="0">
                <a:pos x="wd2" y="hd2"/>
              </a:cxn>
              <a:cxn ang="5400000">
                <a:pos x="wd2" y="hd2"/>
              </a:cxn>
              <a:cxn ang="10800000">
                <a:pos x="wd2" y="hd2"/>
              </a:cxn>
              <a:cxn ang="16200000">
                <a:pos x="wd2" y="hd2"/>
              </a:cxn>
            </a:cxnLst>
            <a:rect l="0" t="0" r="r" b="b"/>
            <a:pathLst>
              <a:path w="21600" h="21600" extrusionOk="0">
                <a:moveTo>
                  <a:pt x="21152" y="0"/>
                </a:moveTo>
                <a:lnTo>
                  <a:pt x="7558" y="0"/>
                </a:lnTo>
                <a:cubicBezTo>
                  <a:pt x="3406" y="0"/>
                  <a:pt x="0" y="3376"/>
                  <a:pt x="0" y="7558"/>
                </a:cubicBezTo>
                <a:lnTo>
                  <a:pt x="0" y="21152"/>
                </a:lnTo>
                <a:cubicBezTo>
                  <a:pt x="0" y="21391"/>
                  <a:pt x="209" y="21600"/>
                  <a:pt x="448" y="21600"/>
                </a:cubicBezTo>
                <a:lnTo>
                  <a:pt x="14042" y="21600"/>
                </a:lnTo>
                <a:cubicBezTo>
                  <a:pt x="18194" y="21600"/>
                  <a:pt x="21600" y="18224"/>
                  <a:pt x="21600" y="14042"/>
                </a:cubicBezTo>
                <a:lnTo>
                  <a:pt x="21600" y="448"/>
                </a:lnTo>
                <a:cubicBezTo>
                  <a:pt x="21600" y="209"/>
                  <a:pt x="21391" y="0"/>
                  <a:pt x="21152" y="0"/>
                </a:cubicBezTo>
                <a:close/>
                <a:moveTo>
                  <a:pt x="20704" y="14042"/>
                </a:moveTo>
                <a:cubicBezTo>
                  <a:pt x="20704" y="17716"/>
                  <a:pt x="17716" y="20704"/>
                  <a:pt x="14042" y="20704"/>
                </a:cubicBezTo>
                <a:lnTo>
                  <a:pt x="896" y="20704"/>
                </a:lnTo>
                <a:lnTo>
                  <a:pt x="896" y="7558"/>
                </a:lnTo>
                <a:cubicBezTo>
                  <a:pt x="896" y="3884"/>
                  <a:pt x="3884" y="896"/>
                  <a:pt x="7558" y="896"/>
                </a:cubicBezTo>
                <a:lnTo>
                  <a:pt x="20704" y="896"/>
                </a:lnTo>
                <a:lnTo>
                  <a:pt x="20704" y="14042"/>
                </a:lnTo>
                <a:close/>
              </a:path>
            </a:pathLst>
          </a:custGeom>
          <a:solidFill>
            <a:schemeClr val="accent5">
              <a:lumMod val="75000"/>
            </a:schemeClr>
          </a:solidFill>
          <a:ln w="12700">
            <a:miter lim="400000"/>
          </a:ln>
        </p:spPr>
        <p:txBody>
          <a:bodyPr lIns="38100" tIns="38100" rIns="38100" bIns="38100" anchor="ctr"/>
          <a:lstStyle/>
          <a:p>
            <a:pPr marL="0" marR="0" lvl="0" indent="0" algn="r" defTabSz="914400" rtl="1"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86">
            <a:extLst>
              <a:ext uri="{FF2B5EF4-FFF2-40B4-BE49-F238E27FC236}">
                <a16:creationId xmlns:a16="http://schemas.microsoft.com/office/drawing/2014/main" id="{C803653D-7579-4F49-BDA2-D8B637C269FA}"/>
              </a:ext>
            </a:extLst>
          </p:cNvPr>
          <p:cNvSpPr txBox="1"/>
          <p:nvPr/>
        </p:nvSpPr>
        <p:spPr>
          <a:xfrm flipH="1">
            <a:off x="8744222" y="2975263"/>
            <a:ext cx="1857100" cy="1569660"/>
          </a:xfrm>
          <a:prstGeom prst="rect">
            <a:avLst/>
          </a:prstGeom>
          <a:noFill/>
        </p:spPr>
        <p:txBody>
          <a:bodyPr wrap="square" lIns="0" rIns="0" rtlCol="0"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A" sz="1600"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هي عبارة عن خبر أو مجموعة من الأخبار التي ليس لها أي أساس من الصحة والتي تنتشر في المجتمع بصورة سريعة جدًا.</a:t>
            </a:r>
            <a:endParaRPr kumimoji="0" lang="en-US" sz="1600"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sp>
        <p:nvSpPr>
          <p:cNvPr id="17" name="TextBox 87">
            <a:extLst>
              <a:ext uri="{FF2B5EF4-FFF2-40B4-BE49-F238E27FC236}">
                <a16:creationId xmlns:a16="http://schemas.microsoft.com/office/drawing/2014/main" id="{C2946361-63F4-4FC1-A74D-6B968E4EEC52}"/>
              </a:ext>
            </a:extLst>
          </p:cNvPr>
          <p:cNvSpPr txBox="1"/>
          <p:nvPr/>
        </p:nvSpPr>
        <p:spPr>
          <a:xfrm flipH="1">
            <a:off x="6430395" y="3189276"/>
            <a:ext cx="1882070" cy="2308324"/>
          </a:xfrm>
          <a:prstGeom prst="rect">
            <a:avLst/>
          </a:prstGeom>
          <a:noFill/>
        </p:spPr>
        <p:txBody>
          <a:bodyPr wrap="square" lIns="0" rIns="0" rtlCol="0"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أهداف مادية، مثل ما حدث في عام 2009 (مكائن الخياطة والزئبق الأحمر).</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أهداف سياسية وقد تحدث هذه الإشاعات في الحروب أو في الحالات الأمنية غير المعتادة.</a:t>
            </a:r>
          </a:p>
        </p:txBody>
      </p:sp>
      <p:sp>
        <p:nvSpPr>
          <p:cNvPr id="18" name="TextBox 88">
            <a:extLst>
              <a:ext uri="{FF2B5EF4-FFF2-40B4-BE49-F238E27FC236}">
                <a16:creationId xmlns:a16="http://schemas.microsoft.com/office/drawing/2014/main" id="{42411665-0AD4-4C83-9BAC-9ECF4631F32C}"/>
              </a:ext>
            </a:extLst>
          </p:cNvPr>
          <p:cNvSpPr txBox="1"/>
          <p:nvPr/>
        </p:nvSpPr>
        <p:spPr>
          <a:xfrm flipH="1">
            <a:off x="3450717" y="3075454"/>
            <a:ext cx="1857100" cy="2308324"/>
          </a:xfrm>
          <a:prstGeom prst="rect">
            <a:avLst/>
          </a:prstGeom>
          <a:noFill/>
        </p:spPr>
        <p:txBody>
          <a:bodyPr wrap="square" lIns="0" rIns="0" rtlCol="0"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 انعدام المعلومة الحقيقية..</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 الانقياد والتبعية لوسائل الإعلام الجديد خاصة وتصديق كل ما يرد فيها.</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  لتأثر والإعجاب ببعض مشاهير وسائل التواصل الاجتماعي.</a:t>
            </a:r>
          </a:p>
        </p:txBody>
      </p:sp>
      <p:sp>
        <p:nvSpPr>
          <p:cNvPr id="19" name="TextBox 89">
            <a:extLst>
              <a:ext uri="{FF2B5EF4-FFF2-40B4-BE49-F238E27FC236}">
                <a16:creationId xmlns:a16="http://schemas.microsoft.com/office/drawing/2014/main" id="{111D1AB8-3205-4062-8FAF-A805745F4213}"/>
              </a:ext>
            </a:extLst>
          </p:cNvPr>
          <p:cNvSpPr txBox="1"/>
          <p:nvPr/>
        </p:nvSpPr>
        <p:spPr>
          <a:xfrm flipH="1">
            <a:off x="844516" y="3118821"/>
            <a:ext cx="1882070" cy="2769989"/>
          </a:xfrm>
          <a:prstGeom prst="rect">
            <a:avLst/>
          </a:prstGeom>
          <a:noFill/>
        </p:spPr>
        <p:txBody>
          <a:bodyPr wrap="square" lIns="0" rIns="0" rtlCol="0"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SA" b="1" noProof="1">
                <a:solidFill>
                  <a:prstClr val="black">
                    <a:lumMod val="65000"/>
                    <a:lumOff val="35000"/>
                  </a:prstClr>
                </a:solidFill>
                <a:latin typeface="Calibri" panose="020F0502020204030204"/>
              </a:rPr>
              <a:t>* </a:t>
            </a: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هيئة مكافحة الإشاعات منصة تعنى بتتبع الإشاعات وتفنيدها ونشر مصادرها لحماية المجتمعات من أخطارها.</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rPr>
              <a:t>* العمل على تعزيز ثقافة الصدق وتحري الحقيقة وجعلها ممارسة تربوية لأبنائنا وبناتنا منذ الصغر.</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200" b="0" i="0" u="none" strike="noStrike" kern="1200" cap="none" spc="0" normalizeH="0" baseline="0" noProof="1">
              <a:ln>
                <a:noFill/>
              </a:ln>
              <a:solidFill>
                <a:prstClr val="black">
                  <a:lumMod val="65000"/>
                  <a:lumOff val="35000"/>
                </a:prstClr>
              </a:solidFill>
              <a:effectLst/>
              <a:uLnTx/>
              <a:uFillTx/>
              <a:latin typeface="Calibri" panose="020F0502020204030204"/>
              <a:ea typeface="+mn-ea"/>
              <a:cs typeface="+mn-cs"/>
            </a:endParaRPr>
          </a:p>
        </p:txBody>
      </p:sp>
      <p:sp>
        <p:nvSpPr>
          <p:cNvPr id="20" name="TextBox 90">
            <a:extLst>
              <a:ext uri="{FF2B5EF4-FFF2-40B4-BE49-F238E27FC236}">
                <a16:creationId xmlns:a16="http://schemas.microsoft.com/office/drawing/2014/main" id="{0517C4AD-2925-4D3E-A1C3-0D512231EF17}"/>
              </a:ext>
            </a:extLst>
          </p:cNvPr>
          <p:cNvSpPr txBox="1"/>
          <p:nvPr/>
        </p:nvSpPr>
        <p:spPr>
          <a:xfrm flipH="1">
            <a:off x="9163778" y="1692674"/>
            <a:ext cx="1857101" cy="523220"/>
          </a:xfrm>
          <a:prstGeom prst="rect">
            <a:avLst/>
          </a:prstGeom>
          <a:noFill/>
        </p:spPr>
        <p:txBody>
          <a:bodyPr wrap="square" lIns="0" rIns="0" rtlCol="0" anchor="b">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1">
                <a:ln>
                  <a:noFill/>
                </a:ln>
                <a:solidFill>
                  <a:srgbClr val="4CC1EF">
                    <a:lumMod val="50000"/>
                  </a:srgbClr>
                </a:solidFill>
                <a:effectLst/>
                <a:uLnTx/>
                <a:uFillTx/>
                <a:latin typeface="Calibri" panose="020F0502020204030204"/>
                <a:ea typeface="+mn-ea"/>
                <a:cs typeface="+mn-cs"/>
              </a:rPr>
              <a:t>مفهوم الشائعة</a:t>
            </a:r>
            <a:endParaRPr kumimoji="0" lang="en-US" sz="2800" b="1" i="0" u="none" strike="noStrike" kern="1200" cap="none" spc="0" normalizeH="0" baseline="0" noProof="1">
              <a:ln>
                <a:noFill/>
              </a:ln>
              <a:solidFill>
                <a:srgbClr val="4CC1EF">
                  <a:lumMod val="50000"/>
                </a:srgbClr>
              </a:solidFill>
              <a:effectLst/>
              <a:uLnTx/>
              <a:uFillTx/>
              <a:latin typeface="Calibri" panose="020F0502020204030204"/>
              <a:ea typeface="+mn-ea"/>
              <a:cs typeface="+mn-cs"/>
            </a:endParaRPr>
          </a:p>
        </p:txBody>
      </p:sp>
      <p:sp>
        <p:nvSpPr>
          <p:cNvPr id="21" name="TextBox 91">
            <a:extLst>
              <a:ext uri="{FF2B5EF4-FFF2-40B4-BE49-F238E27FC236}">
                <a16:creationId xmlns:a16="http://schemas.microsoft.com/office/drawing/2014/main" id="{B5B51963-17CD-4DD2-8FD6-BC04FE535F18}"/>
              </a:ext>
            </a:extLst>
          </p:cNvPr>
          <p:cNvSpPr txBox="1"/>
          <p:nvPr/>
        </p:nvSpPr>
        <p:spPr>
          <a:xfrm flipH="1">
            <a:off x="6379824" y="1692674"/>
            <a:ext cx="1857101" cy="523220"/>
          </a:xfrm>
          <a:prstGeom prst="rect">
            <a:avLst/>
          </a:prstGeom>
          <a:noFill/>
        </p:spPr>
        <p:txBody>
          <a:bodyPr wrap="square" lIns="0" rIns="0" rtlCol="0" anchor="b">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1">
                <a:ln>
                  <a:noFill/>
                </a:ln>
                <a:solidFill>
                  <a:srgbClr val="FFCC4C">
                    <a:lumMod val="50000"/>
                  </a:srgbClr>
                </a:solidFill>
                <a:effectLst/>
                <a:uLnTx/>
                <a:uFillTx/>
                <a:latin typeface="Calibri" panose="020F0502020204030204"/>
                <a:ea typeface="+mn-ea"/>
                <a:cs typeface="+mn-cs"/>
              </a:rPr>
              <a:t>أهداف الشائعة</a:t>
            </a:r>
            <a:endParaRPr kumimoji="0" lang="en-US" sz="2800" b="1" i="0" u="none" strike="noStrike" kern="1200" cap="none" spc="0" normalizeH="0" baseline="0" noProof="1">
              <a:ln>
                <a:noFill/>
              </a:ln>
              <a:solidFill>
                <a:srgbClr val="FFCC4C">
                  <a:lumMod val="50000"/>
                </a:srgbClr>
              </a:solidFill>
              <a:effectLst/>
              <a:uLnTx/>
              <a:uFillTx/>
              <a:latin typeface="Calibri" panose="020F0502020204030204"/>
              <a:ea typeface="+mn-ea"/>
              <a:cs typeface="+mn-cs"/>
            </a:endParaRPr>
          </a:p>
        </p:txBody>
      </p:sp>
      <p:sp>
        <p:nvSpPr>
          <p:cNvPr id="22" name="TextBox 92">
            <a:extLst>
              <a:ext uri="{FF2B5EF4-FFF2-40B4-BE49-F238E27FC236}">
                <a16:creationId xmlns:a16="http://schemas.microsoft.com/office/drawing/2014/main" id="{7061B731-CD45-47F1-83FF-D1B8FA5B41AE}"/>
              </a:ext>
            </a:extLst>
          </p:cNvPr>
          <p:cNvSpPr txBox="1"/>
          <p:nvPr/>
        </p:nvSpPr>
        <p:spPr>
          <a:xfrm flipH="1">
            <a:off x="3762220" y="1692674"/>
            <a:ext cx="1857101" cy="523220"/>
          </a:xfrm>
          <a:prstGeom prst="rect">
            <a:avLst/>
          </a:prstGeom>
          <a:noFill/>
        </p:spPr>
        <p:txBody>
          <a:bodyPr wrap="square" lIns="0" rIns="0" rtlCol="0" anchor="b">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1">
                <a:ln>
                  <a:noFill/>
                </a:ln>
                <a:solidFill>
                  <a:srgbClr val="A2B969">
                    <a:lumMod val="50000"/>
                  </a:srgbClr>
                </a:solidFill>
                <a:effectLst/>
                <a:uLnTx/>
                <a:uFillTx/>
                <a:latin typeface="Calibri" panose="020F0502020204030204"/>
                <a:ea typeface="+mn-ea"/>
                <a:cs typeface="+mn-cs"/>
              </a:rPr>
              <a:t>أسباب الشائعات</a:t>
            </a:r>
            <a:endParaRPr kumimoji="0" lang="en-US" sz="2800" b="1" i="0" u="none" strike="noStrike" kern="1200" cap="none" spc="0" normalizeH="0" baseline="0" noProof="1">
              <a:ln>
                <a:noFill/>
              </a:ln>
              <a:solidFill>
                <a:srgbClr val="A2B969">
                  <a:lumMod val="50000"/>
                </a:srgbClr>
              </a:solidFill>
              <a:effectLst/>
              <a:uLnTx/>
              <a:uFillTx/>
              <a:latin typeface="Calibri" panose="020F0502020204030204"/>
              <a:ea typeface="+mn-ea"/>
              <a:cs typeface="+mn-cs"/>
            </a:endParaRPr>
          </a:p>
        </p:txBody>
      </p:sp>
      <p:sp>
        <p:nvSpPr>
          <p:cNvPr id="23" name="TextBox 93">
            <a:extLst>
              <a:ext uri="{FF2B5EF4-FFF2-40B4-BE49-F238E27FC236}">
                <a16:creationId xmlns:a16="http://schemas.microsoft.com/office/drawing/2014/main" id="{D4BB4CF7-3515-4690-AD43-30FA248C2A03}"/>
              </a:ext>
            </a:extLst>
          </p:cNvPr>
          <p:cNvSpPr txBox="1"/>
          <p:nvPr/>
        </p:nvSpPr>
        <p:spPr>
          <a:xfrm flipH="1">
            <a:off x="764412" y="1692674"/>
            <a:ext cx="2089808" cy="523220"/>
          </a:xfrm>
          <a:prstGeom prst="rect">
            <a:avLst/>
          </a:prstGeom>
          <a:noFill/>
        </p:spPr>
        <p:txBody>
          <a:bodyPr wrap="square" lIns="0" rIns="0" rtlCol="0" anchor="b">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1">
                <a:ln>
                  <a:noFill/>
                </a:ln>
                <a:solidFill>
                  <a:srgbClr val="C13018">
                    <a:lumMod val="75000"/>
                  </a:srgbClr>
                </a:solidFill>
                <a:effectLst/>
                <a:uLnTx/>
                <a:uFillTx/>
                <a:latin typeface="Calibri" panose="020F0502020204030204"/>
                <a:ea typeface="+mn-ea"/>
                <a:cs typeface="+mn-cs"/>
              </a:rPr>
              <a:t>مكافحة الشائعات</a:t>
            </a:r>
            <a:endParaRPr kumimoji="0" lang="en-US" sz="2800" b="1" i="0" u="none" strike="noStrike" kern="1200" cap="none" spc="0" normalizeH="0" baseline="0" noProof="1">
              <a:ln>
                <a:noFill/>
              </a:ln>
              <a:solidFill>
                <a:srgbClr val="C13018">
                  <a:lumMod val="75000"/>
                </a:srgbClr>
              </a:solidFill>
              <a:effectLst/>
              <a:uLnTx/>
              <a:uFillTx/>
              <a:latin typeface="Calibri" panose="020F0502020204030204"/>
              <a:ea typeface="+mn-ea"/>
              <a:cs typeface="+mn-cs"/>
            </a:endParaRPr>
          </a:p>
        </p:txBody>
      </p:sp>
      <p:grpSp>
        <p:nvGrpSpPr>
          <p:cNvPr id="28" name="Graphic 27" descr="Lightbulb">
            <a:extLst>
              <a:ext uri="{FF2B5EF4-FFF2-40B4-BE49-F238E27FC236}">
                <a16:creationId xmlns:a16="http://schemas.microsoft.com/office/drawing/2014/main" id="{F35548AA-3FB8-4886-86C2-004F759F9615}"/>
              </a:ext>
            </a:extLst>
          </p:cNvPr>
          <p:cNvGrpSpPr/>
          <p:nvPr/>
        </p:nvGrpSpPr>
        <p:grpSpPr>
          <a:xfrm flipH="1">
            <a:off x="10034709" y="4805305"/>
            <a:ext cx="362497" cy="376439"/>
            <a:chOff x="1787244" y="4250829"/>
            <a:chExt cx="362497" cy="376439"/>
          </a:xfrm>
        </p:grpSpPr>
        <p:sp>
          <p:nvSpPr>
            <p:cNvPr id="41" name="Freeform: Shape 99">
              <a:extLst>
                <a:ext uri="{FF2B5EF4-FFF2-40B4-BE49-F238E27FC236}">
                  <a16:creationId xmlns:a16="http://schemas.microsoft.com/office/drawing/2014/main" id="{018F5A26-1261-4F84-946B-796F26610DC5}"/>
                </a:ext>
              </a:extLst>
            </p:cNvPr>
            <p:cNvSpPr/>
            <p:nvPr/>
          </p:nvSpPr>
          <p:spPr>
            <a:xfrm>
              <a:off x="1877868" y="4256316"/>
              <a:ext cx="181248" cy="41826"/>
            </a:xfrm>
            <a:custGeom>
              <a:avLst/>
              <a:gdLst>
                <a:gd name="connsiteX0" fmla="*/ 20913 w 181248"/>
                <a:gd name="connsiteY0" fmla="*/ 0 h 41826"/>
                <a:gd name="connsiteX1" fmla="*/ 160335 w 181248"/>
                <a:gd name="connsiteY1" fmla="*/ 0 h 41826"/>
                <a:gd name="connsiteX2" fmla="*/ 181249 w 181248"/>
                <a:gd name="connsiteY2" fmla="*/ 20913 h 41826"/>
                <a:gd name="connsiteX3" fmla="*/ 160335 w 181248"/>
                <a:gd name="connsiteY3" fmla="*/ 41827 h 41826"/>
                <a:gd name="connsiteX4" fmla="*/ 20913 w 181248"/>
                <a:gd name="connsiteY4" fmla="*/ 41827 h 41826"/>
                <a:gd name="connsiteX5" fmla="*/ 0 w 181248"/>
                <a:gd name="connsiteY5" fmla="*/ 20913 h 41826"/>
                <a:gd name="connsiteX6" fmla="*/ 20913 w 181248"/>
                <a:gd name="connsiteY6" fmla="*/ 0 h 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48" h="41826">
                  <a:moveTo>
                    <a:pt x="20913" y="0"/>
                  </a:moveTo>
                  <a:lnTo>
                    <a:pt x="160335" y="0"/>
                  </a:lnTo>
                  <a:cubicBezTo>
                    <a:pt x="172186" y="0"/>
                    <a:pt x="181249" y="9062"/>
                    <a:pt x="181249" y="20913"/>
                  </a:cubicBezTo>
                  <a:cubicBezTo>
                    <a:pt x="181249" y="32764"/>
                    <a:pt x="172186" y="41827"/>
                    <a:pt x="160335" y="41827"/>
                  </a:cubicBezTo>
                  <a:lnTo>
                    <a:pt x="20913" y="41827"/>
                  </a:lnTo>
                  <a:cubicBezTo>
                    <a:pt x="9062" y="41827"/>
                    <a:pt x="0" y="32764"/>
                    <a:pt x="0" y="20913"/>
                  </a:cubicBezTo>
                  <a:cubicBezTo>
                    <a:pt x="0" y="9062"/>
                    <a:pt x="9062" y="0"/>
                    <a:pt x="20913" y="0"/>
                  </a:cubicBez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100">
              <a:extLst>
                <a:ext uri="{FF2B5EF4-FFF2-40B4-BE49-F238E27FC236}">
                  <a16:creationId xmlns:a16="http://schemas.microsoft.com/office/drawing/2014/main" id="{557B6634-D5F4-4E83-A8DA-8D6FA47784CB}"/>
                </a:ext>
              </a:extLst>
            </p:cNvPr>
            <p:cNvSpPr/>
            <p:nvPr/>
          </p:nvSpPr>
          <p:spPr>
            <a:xfrm>
              <a:off x="1877868" y="4326027"/>
              <a:ext cx="181248" cy="41826"/>
            </a:xfrm>
            <a:custGeom>
              <a:avLst/>
              <a:gdLst>
                <a:gd name="connsiteX0" fmla="*/ 20913 w 181248"/>
                <a:gd name="connsiteY0" fmla="*/ 0 h 41826"/>
                <a:gd name="connsiteX1" fmla="*/ 160335 w 181248"/>
                <a:gd name="connsiteY1" fmla="*/ 0 h 41826"/>
                <a:gd name="connsiteX2" fmla="*/ 181249 w 181248"/>
                <a:gd name="connsiteY2" fmla="*/ 20913 h 41826"/>
                <a:gd name="connsiteX3" fmla="*/ 160335 w 181248"/>
                <a:gd name="connsiteY3" fmla="*/ 41827 h 41826"/>
                <a:gd name="connsiteX4" fmla="*/ 20913 w 181248"/>
                <a:gd name="connsiteY4" fmla="*/ 41827 h 41826"/>
                <a:gd name="connsiteX5" fmla="*/ 0 w 181248"/>
                <a:gd name="connsiteY5" fmla="*/ 20913 h 41826"/>
                <a:gd name="connsiteX6" fmla="*/ 20913 w 181248"/>
                <a:gd name="connsiteY6" fmla="*/ 0 h 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48" h="41826">
                  <a:moveTo>
                    <a:pt x="20913" y="0"/>
                  </a:moveTo>
                  <a:lnTo>
                    <a:pt x="160335" y="0"/>
                  </a:lnTo>
                  <a:cubicBezTo>
                    <a:pt x="172186" y="0"/>
                    <a:pt x="181249" y="9062"/>
                    <a:pt x="181249" y="20913"/>
                  </a:cubicBezTo>
                  <a:cubicBezTo>
                    <a:pt x="181249" y="32764"/>
                    <a:pt x="172186" y="41827"/>
                    <a:pt x="160335" y="41827"/>
                  </a:cubicBezTo>
                  <a:lnTo>
                    <a:pt x="20913" y="41827"/>
                  </a:lnTo>
                  <a:cubicBezTo>
                    <a:pt x="9062" y="41827"/>
                    <a:pt x="0" y="32764"/>
                    <a:pt x="0" y="20913"/>
                  </a:cubicBezTo>
                  <a:cubicBezTo>
                    <a:pt x="0" y="9062"/>
                    <a:pt x="9062" y="0"/>
                    <a:pt x="20913" y="0"/>
                  </a:cubicBez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101">
              <a:extLst>
                <a:ext uri="{FF2B5EF4-FFF2-40B4-BE49-F238E27FC236}">
                  <a16:creationId xmlns:a16="http://schemas.microsoft.com/office/drawing/2014/main" id="{BB5F3DA7-D684-489A-B28A-D4C91EDE3960}"/>
                </a:ext>
              </a:extLst>
            </p:cNvPr>
            <p:cNvSpPr/>
            <p:nvPr/>
          </p:nvSpPr>
          <p:spPr>
            <a:xfrm>
              <a:off x="1923180" y="4395738"/>
              <a:ext cx="90624" cy="41826"/>
            </a:xfrm>
            <a:custGeom>
              <a:avLst/>
              <a:gdLst>
                <a:gd name="connsiteX0" fmla="*/ 0 w 90624"/>
                <a:gd name="connsiteY0" fmla="*/ 0 h 41826"/>
                <a:gd name="connsiteX1" fmla="*/ 45312 w 90624"/>
                <a:gd name="connsiteY1" fmla="*/ 41827 h 41826"/>
                <a:gd name="connsiteX2" fmla="*/ 90624 w 90624"/>
                <a:gd name="connsiteY2" fmla="*/ 0 h 41826"/>
                <a:gd name="connsiteX3" fmla="*/ 0 w 90624"/>
                <a:gd name="connsiteY3" fmla="*/ 0 h 41826"/>
              </a:gdLst>
              <a:ahLst/>
              <a:cxnLst>
                <a:cxn ang="0">
                  <a:pos x="connsiteX0" y="connsiteY0"/>
                </a:cxn>
                <a:cxn ang="0">
                  <a:pos x="connsiteX1" y="connsiteY1"/>
                </a:cxn>
                <a:cxn ang="0">
                  <a:pos x="connsiteX2" y="connsiteY2"/>
                </a:cxn>
                <a:cxn ang="0">
                  <a:pos x="connsiteX3" y="connsiteY3"/>
                </a:cxn>
              </a:cxnLst>
              <a:rect l="l" t="t" r="r" b="b"/>
              <a:pathLst>
                <a:path w="90624" h="41826">
                  <a:moveTo>
                    <a:pt x="0" y="0"/>
                  </a:moveTo>
                  <a:cubicBezTo>
                    <a:pt x="2091" y="23702"/>
                    <a:pt x="21610" y="41827"/>
                    <a:pt x="45312" y="41827"/>
                  </a:cubicBezTo>
                  <a:cubicBezTo>
                    <a:pt x="69014" y="41827"/>
                    <a:pt x="88533" y="23702"/>
                    <a:pt x="90624" y="0"/>
                  </a:cubicBezTo>
                  <a:lnTo>
                    <a:pt x="0" y="0"/>
                  </a:ln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102">
              <a:extLst>
                <a:ext uri="{FF2B5EF4-FFF2-40B4-BE49-F238E27FC236}">
                  <a16:creationId xmlns:a16="http://schemas.microsoft.com/office/drawing/2014/main" id="{255FFB46-2D72-4E38-9718-A39E97597BCA}"/>
                </a:ext>
              </a:extLst>
            </p:cNvPr>
            <p:cNvSpPr/>
            <p:nvPr/>
          </p:nvSpPr>
          <p:spPr>
            <a:xfrm>
              <a:off x="1787244" y="4250829"/>
              <a:ext cx="362497" cy="376439"/>
            </a:xfrm>
            <a:custGeom>
              <a:avLst/>
              <a:gdLst>
                <a:gd name="connsiteX0" fmla="*/ 181249 w 362497"/>
                <a:gd name="connsiteY0" fmla="*/ 0 h 376439"/>
                <a:gd name="connsiteX1" fmla="*/ 181249 w 362497"/>
                <a:gd name="connsiteY1" fmla="*/ 0 h 376439"/>
                <a:gd name="connsiteX2" fmla="*/ 181249 w 362497"/>
                <a:gd name="connsiteY2" fmla="*/ 0 h 376439"/>
                <a:gd name="connsiteX3" fmla="*/ 0 w 362497"/>
                <a:gd name="connsiteY3" fmla="*/ 179157 h 376439"/>
                <a:gd name="connsiteX4" fmla="*/ 0 w 362497"/>
                <a:gd name="connsiteY4" fmla="*/ 185431 h 376439"/>
                <a:gd name="connsiteX5" fmla="*/ 12548 w 362497"/>
                <a:gd name="connsiteY5" fmla="*/ 248171 h 376439"/>
                <a:gd name="connsiteX6" fmla="*/ 43918 w 362497"/>
                <a:gd name="connsiteY6" fmla="*/ 299757 h 376439"/>
                <a:gd name="connsiteX7" fmla="*/ 86442 w 362497"/>
                <a:gd name="connsiteY7" fmla="*/ 368771 h 376439"/>
                <a:gd name="connsiteX8" fmla="*/ 98990 w 362497"/>
                <a:gd name="connsiteY8" fmla="*/ 376440 h 376439"/>
                <a:gd name="connsiteX9" fmla="*/ 263508 w 362497"/>
                <a:gd name="connsiteY9" fmla="*/ 376440 h 376439"/>
                <a:gd name="connsiteX10" fmla="*/ 276056 w 362497"/>
                <a:gd name="connsiteY10" fmla="*/ 368771 h 376439"/>
                <a:gd name="connsiteX11" fmla="*/ 318579 w 362497"/>
                <a:gd name="connsiteY11" fmla="*/ 299757 h 376439"/>
                <a:gd name="connsiteX12" fmla="*/ 349949 w 362497"/>
                <a:gd name="connsiteY12" fmla="*/ 248171 h 376439"/>
                <a:gd name="connsiteX13" fmla="*/ 362497 w 362497"/>
                <a:gd name="connsiteY13" fmla="*/ 185431 h 376439"/>
                <a:gd name="connsiteX14" fmla="*/ 362497 w 362497"/>
                <a:gd name="connsiteY14" fmla="*/ 179157 h 376439"/>
                <a:gd name="connsiteX15" fmla="*/ 181249 w 362497"/>
                <a:gd name="connsiteY15" fmla="*/ 0 h 376439"/>
                <a:gd name="connsiteX16" fmla="*/ 320671 w 362497"/>
                <a:gd name="connsiteY16" fmla="*/ 184734 h 376439"/>
                <a:gd name="connsiteX17" fmla="*/ 310911 w 362497"/>
                <a:gd name="connsiteY17" fmla="*/ 233532 h 376439"/>
                <a:gd name="connsiteX18" fmla="*/ 287210 w 362497"/>
                <a:gd name="connsiteY18" fmla="*/ 271873 h 376439"/>
                <a:gd name="connsiteX19" fmla="*/ 246777 w 362497"/>
                <a:gd name="connsiteY19" fmla="*/ 334613 h 376439"/>
                <a:gd name="connsiteX20" fmla="*/ 181249 w 362497"/>
                <a:gd name="connsiteY20" fmla="*/ 334613 h 376439"/>
                <a:gd name="connsiteX21" fmla="*/ 116417 w 362497"/>
                <a:gd name="connsiteY21" fmla="*/ 334613 h 376439"/>
                <a:gd name="connsiteX22" fmla="*/ 75985 w 362497"/>
                <a:gd name="connsiteY22" fmla="*/ 271873 h 376439"/>
                <a:gd name="connsiteX23" fmla="*/ 52283 w 362497"/>
                <a:gd name="connsiteY23" fmla="*/ 233532 h 376439"/>
                <a:gd name="connsiteX24" fmla="*/ 42524 w 362497"/>
                <a:gd name="connsiteY24" fmla="*/ 184734 h 376439"/>
                <a:gd name="connsiteX25" fmla="*/ 42524 w 362497"/>
                <a:gd name="connsiteY25" fmla="*/ 179157 h 376439"/>
                <a:gd name="connsiteX26" fmla="*/ 181946 w 362497"/>
                <a:gd name="connsiteY26" fmla="*/ 41130 h 376439"/>
                <a:gd name="connsiteX27" fmla="*/ 181946 w 362497"/>
                <a:gd name="connsiteY27" fmla="*/ 41130 h 376439"/>
                <a:gd name="connsiteX28" fmla="*/ 181946 w 362497"/>
                <a:gd name="connsiteY28" fmla="*/ 41130 h 376439"/>
                <a:gd name="connsiteX29" fmla="*/ 181946 w 362497"/>
                <a:gd name="connsiteY29" fmla="*/ 41130 h 376439"/>
                <a:gd name="connsiteX30" fmla="*/ 181946 w 362497"/>
                <a:gd name="connsiteY30" fmla="*/ 41130 h 376439"/>
                <a:gd name="connsiteX31" fmla="*/ 181946 w 362497"/>
                <a:gd name="connsiteY31" fmla="*/ 41130 h 376439"/>
                <a:gd name="connsiteX32" fmla="*/ 181946 w 362497"/>
                <a:gd name="connsiteY32" fmla="*/ 41130 h 376439"/>
                <a:gd name="connsiteX33" fmla="*/ 321368 w 362497"/>
                <a:gd name="connsiteY33" fmla="*/ 179157 h 376439"/>
                <a:gd name="connsiteX34" fmla="*/ 321368 w 362497"/>
                <a:gd name="connsiteY34" fmla="*/ 184734 h 3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2497" h="376439">
                  <a:moveTo>
                    <a:pt x="181249" y="0"/>
                  </a:moveTo>
                  <a:cubicBezTo>
                    <a:pt x="181249" y="0"/>
                    <a:pt x="181249" y="0"/>
                    <a:pt x="181249" y="0"/>
                  </a:cubicBezTo>
                  <a:cubicBezTo>
                    <a:pt x="181249" y="0"/>
                    <a:pt x="181249" y="0"/>
                    <a:pt x="181249" y="0"/>
                  </a:cubicBezTo>
                  <a:cubicBezTo>
                    <a:pt x="82259" y="697"/>
                    <a:pt x="2091" y="80168"/>
                    <a:pt x="0" y="179157"/>
                  </a:cubicBezTo>
                  <a:lnTo>
                    <a:pt x="0" y="185431"/>
                  </a:lnTo>
                  <a:cubicBezTo>
                    <a:pt x="697" y="207042"/>
                    <a:pt x="4880" y="227955"/>
                    <a:pt x="12548" y="248171"/>
                  </a:cubicBezTo>
                  <a:cubicBezTo>
                    <a:pt x="20216" y="266993"/>
                    <a:pt x="30673" y="284421"/>
                    <a:pt x="43918" y="299757"/>
                  </a:cubicBezTo>
                  <a:cubicBezTo>
                    <a:pt x="60649" y="317882"/>
                    <a:pt x="78773" y="353435"/>
                    <a:pt x="86442" y="368771"/>
                  </a:cubicBezTo>
                  <a:cubicBezTo>
                    <a:pt x="88533" y="373651"/>
                    <a:pt x="93413" y="376440"/>
                    <a:pt x="98990" y="376440"/>
                  </a:cubicBezTo>
                  <a:lnTo>
                    <a:pt x="263508" y="376440"/>
                  </a:lnTo>
                  <a:cubicBezTo>
                    <a:pt x="269085" y="376440"/>
                    <a:pt x="273964" y="373651"/>
                    <a:pt x="276056" y="368771"/>
                  </a:cubicBezTo>
                  <a:cubicBezTo>
                    <a:pt x="283724" y="353435"/>
                    <a:pt x="301849" y="317882"/>
                    <a:pt x="318579" y="299757"/>
                  </a:cubicBezTo>
                  <a:cubicBezTo>
                    <a:pt x="331825" y="284421"/>
                    <a:pt x="342978" y="266993"/>
                    <a:pt x="349949" y="248171"/>
                  </a:cubicBezTo>
                  <a:cubicBezTo>
                    <a:pt x="357618" y="227955"/>
                    <a:pt x="361800" y="207042"/>
                    <a:pt x="362497" y="185431"/>
                  </a:cubicBezTo>
                  <a:lnTo>
                    <a:pt x="362497" y="179157"/>
                  </a:lnTo>
                  <a:cubicBezTo>
                    <a:pt x="360406" y="80168"/>
                    <a:pt x="280238" y="697"/>
                    <a:pt x="181249" y="0"/>
                  </a:cubicBezTo>
                  <a:close/>
                  <a:moveTo>
                    <a:pt x="320671" y="184734"/>
                  </a:moveTo>
                  <a:cubicBezTo>
                    <a:pt x="319974" y="201465"/>
                    <a:pt x="316488" y="218196"/>
                    <a:pt x="310911" y="233532"/>
                  </a:cubicBezTo>
                  <a:cubicBezTo>
                    <a:pt x="305334" y="247474"/>
                    <a:pt x="297666" y="260719"/>
                    <a:pt x="287210" y="271873"/>
                  </a:cubicBezTo>
                  <a:cubicBezTo>
                    <a:pt x="271176" y="291392"/>
                    <a:pt x="257234" y="312305"/>
                    <a:pt x="246777" y="334613"/>
                  </a:cubicBezTo>
                  <a:lnTo>
                    <a:pt x="181249" y="334613"/>
                  </a:lnTo>
                  <a:lnTo>
                    <a:pt x="116417" y="334613"/>
                  </a:lnTo>
                  <a:cubicBezTo>
                    <a:pt x="105264" y="312305"/>
                    <a:pt x="91321" y="291392"/>
                    <a:pt x="75985" y="271873"/>
                  </a:cubicBezTo>
                  <a:cubicBezTo>
                    <a:pt x="66225" y="260719"/>
                    <a:pt x="57860" y="247474"/>
                    <a:pt x="52283" y="233532"/>
                  </a:cubicBezTo>
                  <a:cubicBezTo>
                    <a:pt x="46009" y="218196"/>
                    <a:pt x="43221" y="201465"/>
                    <a:pt x="42524" y="184734"/>
                  </a:cubicBezTo>
                  <a:lnTo>
                    <a:pt x="42524" y="179157"/>
                  </a:lnTo>
                  <a:cubicBezTo>
                    <a:pt x="43918" y="103172"/>
                    <a:pt x="105961" y="41827"/>
                    <a:pt x="181946" y="41130"/>
                  </a:cubicBezTo>
                  <a:lnTo>
                    <a:pt x="181946" y="41130"/>
                  </a:lnTo>
                  <a:lnTo>
                    <a:pt x="181946" y="41130"/>
                  </a:lnTo>
                  <a:cubicBezTo>
                    <a:pt x="181946" y="41130"/>
                    <a:pt x="181946" y="41130"/>
                    <a:pt x="181946" y="41130"/>
                  </a:cubicBezTo>
                  <a:cubicBezTo>
                    <a:pt x="181946" y="41130"/>
                    <a:pt x="181946" y="41130"/>
                    <a:pt x="181946" y="41130"/>
                  </a:cubicBezTo>
                  <a:lnTo>
                    <a:pt x="181946" y="41130"/>
                  </a:lnTo>
                  <a:lnTo>
                    <a:pt x="181946" y="41130"/>
                  </a:lnTo>
                  <a:cubicBezTo>
                    <a:pt x="257931" y="41827"/>
                    <a:pt x="319974" y="102475"/>
                    <a:pt x="321368" y="179157"/>
                  </a:cubicBezTo>
                  <a:lnTo>
                    <a:pt x="321368" y="184734"/>
                  </a:ln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aphic 24" descr="Bullseye">
            <a:extLst>
              <a:ext uri="{FF2B5EF4-FFF2-40B4-BE49-F238E27FC236}">
                <a16:creationId xmlns:a16="http://schemas.microsoft.com/office/drawing/2014/main" id="{18E408AF-A8FD-4E94-AAC4-C0457DAADCE6}"/>
              </a:ext>
            </a:extLst>
          </p:cNvPr>
          <p:cNvGrpSpPr/>
          <p:nvPr/>
        </p:nvGrpSpPr>
        <p:grpSpPr>
          <a:xfrm flipH="1">
            <a:off x="7087975" y="5774342"/>
            <a:ext cx="669226" cy="669226"/>
            <a:chOff x="4427249" y="5219866"/>
            <a:chExt cx="669226" cy="669226"/>
          </a:xfrm>
        </p:grpSpPr>
        <p:sp>
          <p:nvSpPr>
            <p:cNvPr id="38" name="Freeform: Shape 104">
              <a:extLst>
                <a:ext uri="{FF2B5EF4-FFF2-40B4-BE49-F238E27FC236}">
                  <a16:creationId xmlns:a16="http://schemas.microsoft.com/office/drawing/2014/main" id="{568C5A1C-CF09-4F59-8C6E-0B4E157C451E}"/>
                </a:ext>
              </a:extLst>
            </p:cNvPr>
            <p:cNvSpPr/>
            <p:nvPr/>
          </p:nvSpPr>
          <p:spPr>
            <a:xfrm>
              <a:off x="4680997" y="5279120"/>
              <a:ext cx="356223" cy="355526"/>
            </a:xfrm>
            <a:custGeom>
              <a:avLst/>
              <a:gdLst>
                <a:gd name="connsiteX0" fmla="*/ 293483 w 356223"/>
                <a:gd name="connsiteY0" fmla="*/ 62740 h 355526"/>
                <a:gd name="connsiteX1" fmla="*/ 286512 w 356223"/>
                <a:gd name="connsiteY1" fmla="*/ 0 h 355526"/>
                <a:gd name="connsiteX2" fmla="*/ 209830 w 356223"/>
                <a:gd name="connsiteY2" fmla="*/ 76682 h 355526"/>
                <a:gd name="connsiteX3" fmla="*/ 214013 w 356223"/>
                <a:gd name="connsiteY3" fmla="*/ 112932 h 355526"/>
                <a:gd name="connsiteX4" fmla="*/ 102475 w 356223"/>
                <a:gd name="connsiteY4" fmla="*/ 224470 h 355526"/>
                <a:gd name="connsiteX5" fmla="*/ 69711 w 356223"/>
                <a:gd name="connsiteY5" fmla="*/ 216104 h 355526"/>
                <a:gd name="connsiteX6" fmla="*/ 0 w 356223"/>
                <a:gd name="connsiteY6" fmla="*/ 285815 h 355526"/>
                <a:gd name="connsiteX7" fmla="*/ 69711 w 356223"/>
                <a:gd name="connsiteY7" fmla="*/ 355526 h 355526"/>
                <a:gd name="connsiteX8" fmla="*/ 139422 w 356223"/>
                <a:gd name="connsiteY8" fmla="*/ 285815 h 355526"/>
                <a:gd name="connsiteX9" fmla="*/ 131754 w 356223"/>
                <a:gd name="connsiteY9" fmla="*/ 253748 h 355526"/>
                <a:gd name="connsiteX10" fmla="*/ 243292 w 356223"/>
                <a:gd name="connsiteY10" fmla="*/ 142211 h 355526"/>
                <a:gd name="connsiteX11" fmla="*/ 279541 w 356223"/>
                <a:gd name="connsiteY11" fmla="*/ 146393 h 355526"/>
                <a:gd name="connsiteX12" fmla="*/ 356223 w 356223"/>
                <a:gd name="connsiteY12" fmla="*/ 69711 h 355526"/>
                <a:gd name="connsiteX13" fmla="*/ 293483 w 356223"/>
                <a:gd name="connsiteY13" fmla="*/ 62740 h 35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23" h="355526">
                  <a:moveTo>
                    <a:pt x="293483" y="62740"/>
                  </a:moveTo>
                  <a:lnTo>
                    <a:pt x="286512" y="0"/>
                  </a:lnTo>
                  <a:lnTo>
                    <a:pt x="209830" y="76682"/>
                  </a:lnTo>
                  <a:lnTo>
                    <a:pt x="214013" y="112932"/>
                  </a:lnTo>
                  <a:lnTo>
                    <a:pt x="102475" y="224470"/>
                  </a:lnTo>
                  <a:cubicBezTo>
                    <a:pt x="92716" y="219590"/>
                    <a:pt x="81562" y="216104"/>
                    <a:pt x="69711" y="216104"/>
                  </a:cubicBezTo>
                  <a:cubicBezTo>
                    <a:pt x="31370" y="216104"/>
                    <a:pt x="0" y="247474"/>
                    <a:pt x="0" y="285815"/>
                  </a:cubicBezTo>
                  <a:cubicBezTo>
                    <a:pt x="0" y="324156"/>
                    <a:pt x="31370" y="355526"/>
                    <a:pt x="69711" y="355526"/>
                  </a:cubicBezTo>
                  <a:cubicBezTo>
                    <a:pt x="108052" y="355526"/>
                    <a:pt x="139422" y="324156"/>
                    <a:pt x="139422" y="285815"/>
                  </a:cubicBezTo>
                  <a:cubicBezTo>
                    <a:pt x="139422" y="273964"/>
                    <a:pt x="136634" y="263508"/>
                    <a:pt x="131754" y="253748"/>
                  </a:cubicBezTo>
                  <a:lnTo>
                    <a:pt x="243292" y="142211"/>
                  </a:lnTo>
                  <a:lnTo>
                    <a:pt x="279541" y="146393"/>
                  </a:lnTo>
                  <a:lnTo>
                    <a:pt x="356223" y="69711"/>
                  </a:lnTo>
                  <a:lnTo>
                    <a:pt x="293483" y="62740"/>
                  </a:ln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105">
              <a:extLst>
                <a:ext uri="{FF2B5EF4-FFF2-40B4-BE49-F238E27FC236}">
                  <a16:creationId xmlns:a16="http://schemas.microsoft.com/office/drawing/2014/main" id="{5AAFBDC2-5CBF-409F-972E-4D52A1779290}"/>
                </a:ext>
              </a:extLst>
            </p:cNvPr>
            <p:cNvSpPr/>
            <p:nvPr/>
          </p:nvSpPr>
          <p:spPr>
            <a:xfrm>
              <a:off x="4486503" y="5300033"/>
              <a:ext cx="529803" cy="529803"/>
            </a:xfrm>
            <a:custGeom>
              <a:avLst/>
              <a:gdLst>
                <a:gd name="connsiteX0" fmla="*/ 493554 w 529803"/>
                <a:gd name="connsiteY0" fmla="*/ 144999 h 529803"/>
                <a:gd name="connsiteX1" fmla="*/ 484492 w 529803"/>
                <a:gd name="connsiteY1" fmla="*/ 154759 h 529803"/>
                <a:gd name="connsiteX2" fmla="*/ 471247 w 529803"/>
                <a:gd name="connsiteY2" fmla="*/ 153364 h 529803"/>
                <a:gd name="connsiteX3" fmla="*/ 456607 w 529803"/>
                <a:gd name="connsiteY3" fmla="*/ 151273 h 529803"/>
                <a:gd name="connsiteX4" fmla="*/ 487977 w 529803"/>
                <a:gd name="connsiteY4" fmla="*/ 264902 h 529803"/>
                <a:gd name="connsiteX5" fmla="*/ 264902 w 529803"/>
                <a:gd name="connsiteY5" fmla="*/ 487977 h 529803"/>
                <a:gd name="connsiteX6" fmla="*/ 41827 w 529803"/>
                <a:gd name="connsiteY6" fmla="*/ 264902 h 529803"/>
                <a:gd name="connsiteX7" fmla="*/ 264902 w 529803"/>
                <a:gd name="connsiteY7" fmla="*/ 41827 h 529803"/>
                <a:gd name="connsiteX8" fmla="*/ 378531 w 529803"/>
                <a:gd name="connsiteY8" fmla="*/ 73197 h 529803"/>
                <a:gd name="connsiteX9" fmla="*/ 377137 w 529803"/>
                <a:gd name="connsiteY9" fmla="*/ 59254 h 529803"/>
                <a:gd name="connsiteX10" fmla="*/ 375045 w 529803"/>
                <a:gd name="connsiteY10" fmla="*/ 45312 h 529803"/>
                <a:gd name="connsiteX11" fmla="*/ 384805 w 529803"/>
                <a:gd name="connsiteY11" fmla="*/ 35553 h 529803"/>
                <a:gd name="connsiteX12" fmla="*/ 389685 w 529803"/>
                <a:gd name="connsiteY12" fmla="*/ 30673 h 529803"/>
                <a:gd name="connsiteX13" fmla="*/ 264902 w 529803"/>
                <a:gd name="connsiteY13" fmla="*/ 0 h 529803"/>
                <a:gd name="connsiteX14" fmla="*/ 0 w 529803"/>
                <a:gd name="connsiteY14" fmla="*/ 264902 h 529803"/>
                <a:gd name="connsiteX15" fmla="*/ 264902 w 529803"/>
                <a:gd name="connsiteY15" fmla="*/ 529804 h 529803"/>
                <a:gd name="connsiteX16" fmla="*/ 529804 w 529803"/>
                <a:gd name="connsiteY16" fmla="*/ 264902 h 529803"/>
                <a:gd name="connsiteX17" fmla="*/ 498434 w 529803"/>
                <a:gd name="connsiteY17" fmla="*/ 140816 h 529803"/>
                <a:gd name="connsiteX18" fmla="*/ 493554 w 529803"/>
                <a:gd name="connsiteY18" fmla="*/ 144999 h 52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9803" h="529803">
                  <a:moveTo>
                    <a:pt x="493554" y="144999"/>
                  </a:moveTo>
                  <a:lnTo>
                    <a:pt x="484492" y="154759"/>
                  </a:lnTo>
                  <a:lnTo>
                    <a:pt x="471247" y="153364"/>
                  </a:lnTo>
                  <a:lnTo>
                    <a:pt x="456607" y="151273"/>
                  </a:lnTo>
                  <a:cubicBezTo>
                    <a:pt x="476126" y="184734"/>
                    <a:pt x="487977" y="223075"/>
                    <a:pt x="487977" y="264902"/>
                  </a:cubicBezTo>
                  <a:cubicBezTo>
                    <a:pt x="487977" y="387593"/>
                    <a:pt x="387593" y="487977"/>
                    <a:pt x="264902" y="487977"/>
                  </a:cubicBezTo>
                  <a:cubicBezTo>
                    <a:pt x="142211" y="487977"/>
                    <a:pt x="41827" y="387593"/>
                    <a:pt x="41827" y="264902"/>
                  </a:cubicBezTo>
                  <a:cubicBezTo>
                    <a:pt x="41827" y="142211"/>
                    <a:pt x="142211" y="41827"/>
                    <a:pt x="264902" y="41827"/>
                  </a:cubicBezTo>
                  <a:cubicBezTo>
                    <a:pt x="306031" y="41827"/>
                    <a:pt x="345070" y="52980"/>
                    <a:pt x="378531" y="73197"/>
                  </a:cubicBezTo>
                  <a:lnTo>
                    <a:pt x="377137" y="59254"/>
                  </a:lnTo>
                  <a:lnTo>
                    <a:pt x="375045" y="45312"/>
                  </a:lnTo>
                  <a:lnTo>
                    <a:pt x="384805" y="35553"/>
                  </a:lnTo>
                  <a:lnTo>
                    <a:pt x="389685" y="30673"/>
                  </a:lnTo>
                  <a:cubicBezTo>
                    <a:pt x="352041" y="11154"/>
                    <a:pt x="310214" y="0"/>
                    <a:pt x="264902" y="0"/>
                  </a:cubicBezTo>
                  <a:cubicBezTo>
                    <a:pt x="118509" y="0"/>
                    <a:pt x="0" y="118509"/>
                    <a:pt x="0" y="264902"/>
                  </a:cubicBezTo>
                  <a:cubicBezTo>
                    <a:pt x="0" y="411295"/>
                    <a:pt x="118509" y="529804"/>
                    <a:pt x="264902" y="529804"/>
                  </a:cubicBezTo>
                  <a:cubicBezTo>
                    <a:pt x="411295" y="529804"/>
                    <a:pt x="529804" y="411295"/>
                    <a:pt x="529804" y="264902"/>
                  </a:cubicBezTo>
                  <a:cubicBezTo>
                    <a:pt x="529804" y="219590"/>
                    <a:pt x="518650" y="177763"/>
                    <a:pt x="498434" y="140816"/>
                  </a:cubicBezTo>
                  <a:lnTo>
                    <a:pt x="493554" y="144999"/>
                  </a:ln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106">
              <a:extLst>
                <a:ext uri="{FF2B5EF4-FFF2-40B4-BE49-F238E27FC236}">
                  <a16:creationId xmlns:a16="http://schemas.microsoft.com/office/drawing/2014/main" id="{9D877DFC-4415-4C15-9B6E-04DCAFB9F0A5}"/>
                </a:ext>
              </a:extLst>
            </p:cNvPr>
            <p:cNvSpPr/>
            <p:nvPr/>
          </p:nvSpPr>
          <p:spPr>
            <a:xfrm>
              <a:off x="4584098" y="5397629"/>
              <a:ext cx="334613" cy="334613"/>
            </a:xfrm>
            <a:custGeom>
              <a:avLst/>
              <a:gdLst>
                <a:gd name="connsiteX0" fmla="*/ 283724 w 334613"/>
                <a:gd name="connsiteY0" fmla="*/ 119903 h 334613"/>
                <a:gd name="connsiteX1" fmla="*/ 292786 w 334613"/>
                <a:gd name="connsiteY1" fmla="*/ 167307 h 334613"/>
                <a:gd name="connsiteX2" fmla="*/ 167307 w 334613"/>
                <a:gd name="connsiteY2" fmla="*/ 292786 h 334613"/>
                <a:gd name="connsiteX3" fmla="*/ 41827 w 334613"/>
                <a:gd name="connsiteY3" fmla="*/ 167307 h 334613"/>
                <a:gd name="connsiteX4" fmla="*/ 167307 w 334613"/>
                <a:gd name="connsiteY4" fmla="*/ 41827 h 334613"/>
                <a:gd name="connsiteX5" fmla="*/ 214710 w 334613"/>
                <a:gd name="connsiteY5" fmla="*/ 50889 h 334613"/>
                <a:gd name="connsiteX6" fmla="*/ 246080 w 334613"/>
                <a:gd name="connsiteY6" fmla="*/ 19519 h 334613"/>
                <a:gd name="connsiteX7" fmla="*/ 167307 w 334613"/>
                <a:gd name="connsiteY7" fmla="*/ 0 h 334613"/>
                <a:gd name="connsiteX8" fmla="*/ 0 w 334613"/>
                <a:gd name="connsiteY8" fmla="*/ 167307 h 334613"/>
                <a:gd name="connsiteX9" fmla="*/ 167307 w 334613"/>
                <a:gd name="connsiteY9" fmla="*/ 334613 h 334613"/>
                <a:gd name="connsiteX10" fmla="*/ 334613 w 334613"/>
                <a:gd name="connsiteY10" fmla="*/ 167307 h 334613"/>
                <a:gd name="connsiteX11" fmla="*/ 315094 w 334613"/>
                <a:gd name="connsiteY11" fmla="*/ 88533 h 334613"/>
                <a:gd name="connsiteX12" fmla="*/ 283724 w 334613"/>
                <a:gd name="connsiteY12" fmla="*/ 119903 h 33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613" h="334613">
                  <a:moveTo>
                    <a:pt x="283724" y="119903"/>
                  </a:moveTo>
                  <a:cubicBezTo>
                    <a:pt x="289998" y="134542"/>
                    <a:pt x="292786" y="150576"/>
                    <a:pt x="292786" y="167307"/>
                  </a:cubicBezTo>
                  <a:cubicBezTo>
                    <a:pt x="292786" y="236320"/>
                    <a:pt x="236320" y="292786"/>
                    <a:pt x="167307" y="292786"/>
                  </a:cubicBezTo>
                  <a:cubicBezTo>
                    <a:pt x="98293" y="292786"/>
                    <a:pt x="41827" y="236320"/>
                    <a:pt x="41827" y="167307"/>
                  </a:cubicBezTo>
                  <a:cubicBezTo>
                    <a:pt x="41827" y="98293"/>
                    <a:pt x="98293" y="41827"/>
                    <a:pt x="167307" y="41827"/>
                  </a:cubicBezTo>
                  <a:cubicBezTo>
                    <a:pt x="184037" y="41827"/>
                    <a:pt x="200071" y="45312"/>
                    <a:pt x="214710" y="50889"/>
                  </a:cubicBezTo>
                  <a:lnTo>
                    <a:pt x="246080" y="19519"/>
                  </a:lnTo>
                  <a:cubicBezTo>
                    <a:pt x="222378" y="6971"/>
                    <a:pt x="195888" y="0"/>
                    <a:pt x="167307" y="0"/>
                  </a:cubicBezTo>
                  <a:cubicBezTo>
                    <a:pt x="75288" y="0"/>
                    <a:pt x="0" y="75288"/>
                    <a:pt x="0" y="167307"/>
                  </a:cubicBezTo>
                  <a:cubicBezTo>
                    <a:pt x="0" y="259325"/>
                    <a:pt x="75288" y="334613"/>
                    <a:pt x="167307" y="334613"/>
                  </a:cubicBezTo>
                  <a:cubicBezTo>
                    <a:pt x="259325" y="334613"/>
                    <a:pt x="334613" y="259325"/>
                    <a:pt x="334613" y="167307"/>
                  </a:cubicBezTo>
                  <a:cubicBezTo>
                    <a:pt x="334613" y="138725"/>
                    <a:pt x="327642" y="112235"/>
                    <a:pt x="315094" y="88533"/>
                  </a:cubicBezTo>
                  <a:lnTo>
                    <a:pt x="283724" y="119903"/>
                  </a:ln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Graphic 26" descr="Single gear">
            <a:extLst>
              <a:ext uri="{FF2B5EF4-FFF2-40B4-BE49-F238E27FC236}">
                <a16:creationId xmlns:a16="http://schemas.microsoft.com/office/drawing/2014/main" id="{05366BB0-DD3C-452A-9C50-905678CE50D7}"/>
              </a:ext>
            </a:extLst>
          </p:cNvPr>
          <p:cNvSpPr/>
          <p:nvPr/>
        </p:nvSpPr>
        <p:spPr>
          <a:xfrm flipH="1">
            <a:off x="4231920" y="5614273"/>
            <a:ext cx="413774" cy="474035"/>
          </a:xfrm>
          <a:custGeom>
            <a:avLst/>
            <a:gdLst>
              <a:gd name="connsiteX0" fmla="*/ 237018 w 474732"/>
              <a:gd name="connsiteY0" fmla="*/ 320671 h 474035"/>
              <a:gd name="connsiteX1" fmla="*/ 153364 w 474732"/>
              <a:gd name="connsiteY1" fmla="*/ 237018 h 474035"/>
              <a:gd name="connsiteX2" fmla="*/ 237018 w 474732"/>
              <a:gd name="connsiteY2" fmla="*/ 153364 h 474035"/>
              <a:gd name="connsiteX3" fmla="*/ 320671 w 474732"/>
              <a:gd name="connsiteY3" fmla="*/ 237018 h 474035"/>
              <a:gd name="connsiteX4" fmla="*/ 237018 w 474732"/>
              <a:gd name="connsiteY4" fmla="*/ 320671 h 474035"/>
              <a:gd name="connsiteX5" fmla="*/ 425237 w 474732"/>
              <a:gd name="connsiteY5" fmla="*/ 184734 h 474035"/>
              <a:gd name="connsiteX6" fmla="*/ 407113 w 474732"/>
              <a:gd name="connsiteY6" fmla="*/ 141513 h 474035"/>
              <a:gd name="connsiteX7" fmla="*/ 424540 w 474732"/>
              <a:gd name="connsiteY7" fmla="*/ 89230 h 474035"/>
              <a:gd name="connsiteX8" fmla="*/ 384805 w 474732"/>
              <a:gd name="connsiteY8" fmla="*/ 49495 h 474035"/>
              <a:gd name="connsiteX9" fmla="*/ 332522 w 474732"/>
              <a:gd name="connsiteY9" fmla="*/ 66923 h 474035"/>
              <a:gd name="connsiteX10" fmla="*/ 288604 w 474732"/>
              <a:gd name="connsiteY10" fmla="*/ 48798 h 474035"/>
              <a:gd name="connsiteX11" fmla="*/ 264902 w 474732"/>
              <a:gd name="connsiteY11" fmla="*/ 0 h 474035"/>
              <a:gd name="connsiteX12" fmla="*/ 209133 w 474732"/>
              <a:gd name="connsiteY12" fmla="*/ 0 h 474035"/>
              <a:gd name="connsiteX13" fmla="*/ 184734 w 474732"/>
              <a:gd name="connsiteY13" fmla="*/ 48798 h 474035"/>
              <a:gd name="connsiteX14" fmla="*/ 141513 w 474732"/>
              <a:gd name="connsiteY14" fmla="*/ 66923 h 474035"/>
              <a:gd name="connsiteX15" fmla="*/ 89230 w 474732"/>
              <a:gd name="connsiteY15" fmla="*/ 49495 h 474035"/>
              <a:gd name="connsiteX16" fmla="*/ 49495 w 474732"/>
              <a:gd name="connsiteY16" fmla="*/ 89230 h 474035"/>
              <a:gd name="connsiteX17" fmla="*/ 66923 w 474732"/>
              <a:gd name="connsiteY17" fmla="*/ 141513 h 474035"/>
              <a:gd name="connsiteX18" fmla="*/ 48798 w 474732"/>
              <a:gd name="connsiteY18" fmla="*/ 185431 h 474035"/>
              <a:gd name="connsiteX19" fmla="*/ 0 w 474732"/>
              <a:gd name="connsiteY19" fmla="*/ 209133 h 474035"/>
              <a:gd name="connsiteX20" fmla="*/ 0 w 474732"/>
              <a:gd name="connsiteY20" fmla="*/ 264902 h 474035"/>
              <a:gd name="connsiteX21" fmla="*/ 48798 w 474732"/>
              <a:gd name="connsiteY21" fmla="*/ 289301 h 474035"/>
              <a:gd name="connsiteX22" fmla="*/ 66923 w 474732"/>
              <a:gd name="connsiteY22" fmla="*/ 332522 h 474035"/>
              <a:gd name="connsiteX23" fmla="*/ 49495 w 474732"/>
              <a:gd name="connsiteY23" fmla="*/ 384805 h 474035"/>
              <a:gd name="connsiteX24" fmla="*/ 89230 w 474732"/>
              <a:gd name="connsiteY24" fmla="*/ 424540 h 474035"/>
              <a:gd name="connsiteX25" fmla="*/ 141513 w 474732"/>
              <a:gd name="connsiteY25" fmla="*/ 407113 h 474035"/>
              <a:gd name="connsiteX26" fmla="*/ 185431 w 474732"/>
              <a:gd name="connsiteY26" fmla="*/ 425237 h 474035"/>
              <a:gd name="connsiteX27" fmla="*/ 209830 w 474732"/>
              <a:gd name="connsiteY27" fmla="*/ 474035 h 474035"/>
              <a:gd name="connsiteX28" fmla="*/ 265599 w 474732"/>
              <a:gd name="connsiteY28" fmla="*/ 474035 h 474035"/>
              <a:gd name="connsiteX29" fmla="*/ 289998 w 474732"/>
              <a:gd name="connsiteY29" fmla="*/ 425237 h 474035"/>
              <a:gd name="connsiteX30" fmla="*/ 333219 w 474732"/>
              <a:gd name="connsiteY30" fmla="*/ 407113 h 474035"/>
              <a:gd name="connsiteX31" fmla="*/ 385502 w 474732"/>
              <a:gd name="connsiteY31" fmla="*/ 424540 h 474035"/>
              <a:gd name="connsiteX32" fmla="*/ 425237 w 474732"/>
              <a:gd name="connsiteY32" fmla="*/ 384805 h 474035"/>
              <a:gd name="connsiteX33" fmla="*/ 407810 w 474732"/>
              <a:gd name="connsiteY33" fmla="*/ 332522 h 474035"/>
              <a:gd name="connsiteX34" fmla="*/ 425934 w 474732"/>
              <a:gd name="connsiteY34" fmla="*/ 288604 h 474035"/>
              <a:gd name="connsiteX35" fmla="*/ 474732 w 474732"/>
              <a:gd name="connsiteY35" fmla="*/ 264205 h 474035"/>
              <a:gd name="connsiteX36" fmla="*/ 474732 w 474732"/>
              <a:gd name="connsiteY36" fmla="*/ 208436 h 474035"/>
              <a:gd name="connsiteX37" fmla="*/ 425237 w 474732"/>
              <a:gd name="connsiteY37" fmla="*/ 184734 h 47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4732" h="474035">
                <a:moveTo>
                  <a:pt x="237018" y="320671"/>
                </a:moveTo>
                <a:cubicBezTo>
                  <a:pt x="191008" y="320671"/>
                  <a:pt x="153364" y="283027"/>
                  <a:pt x="153364" y="237018"/>
                </a:cubicBezTo>
                <a:cubicBezTo>
                  <a:pt x="153364" y="191008"/>
                  <a:pt x="191008" y="153364"/>
                  <a:pt x="237018" y="153364"/>
                </a:cubicBezTo>
                <a:cubicBezTo>
                  <a:pt x="283027" y="153364"/>
                  <a:pt x="320671" y="191008"/>
                  <a:pt x="320671" y="237018"/>
                </a:cubicBezTo>
                <a:cubicBezTo>
                  <a:pt x="320671" y="283027"/>
                  <a:pt x="283027" y="320671"/>
                  <a:pt x="237018" y="320671"/>
                </a:cubicBezTo>
                <a:close/>
                <a:moveTo>
                  <a:pt x="425237" y="184734"/>
                </a:moveTo>
                <a:cubicBezTo>
                  <a:pt x="421055" y="169398"/>
                  <a:pt x="414781" y="154759"/>
                  <a:pt x="407113" y="141513"/>
                </a:cubicBezTo>
                <a:lnTo>
                  <a:pt x="424540" y="89230"/>
                </a:lnTo>
                <a:lnTo>
                  <a:pt x="384805" y="49495"/>
                </a:lnTo>
                <a:lnTo>
                  <a:pt x="332522" y="66923"/>
                </a:lnTo>
                <a:cubicBezTo>
                  <a:pt x="318579" y="59254"/>
                  <a:pt x="303940" y="52980"/>
                  <a:pt x="288604" y="48798"/>
                </a:cubicBezTo>
                <a:lnTo>
                  <a:pt x="264902" y="0"/>
                </a:lnTo>
                <a:lnTo>
                  <a:pt x="209133" y="0"/>
                </a:lnTo>
                <a:lnTo>
                  <a:pt x="184734" y="48798"/>
                </a:lnTo>
                <a:cubicBezTo>
                  <a:pt x="169398" y="52980"/>
                  <a:pt x="154759" y="59254"/>
                  <a:pt x="141513" y="66923"/>
                </a:cubicBezTo>
                <a:lnTo>
                  <a:pt x="89230" y="49495"/>
                </a:lnTo>
                <a:lnTo>
                  <a:pt x="49495" y="89230"/>
                </a:lnTo>
                <a:lnTo>
                  <a:pt x="66923" y="141513"/>
                </a:lnTo>
                <a:cubicBezTo>
                  <a:pt x="59254" y="155456"/>
                  <a:pt x="52980" y="170095"/>
                  <a:pt x="48798" y="185431"/>
                </a:cubicBezTo>
                <a:lnTo>
                  <a:pt x="0" y="209133"/>
                </a:lnTo>
                <a:lnTo>
                  <a:pt x="0" y="264902"/>
                </a:lnTo>
                <a:lnTo>
                  <a:pt x="48798" y="289301"/>
                </a:lnTo>
                <a:cubicBezTo>
                  <a:pt x="52980" y="304637"/>
                  <a:pt x="59254" y="319277"/>
                  <a:pt x="66923" y="332522"/>
                </a:cubicBezTo>
                <a:lnTo>
                  <a:pt x="49495" y="384805"/>
                </a:lnTo>
                <a:lnTo>
                  <a:pt x="89230" y="424540"/>
                </a:lnTo>
                <a:lnTo>
                  <a:pt x="141513" y="407113"/>
                </a:lnTo>
                <a:cubicBezTo>
                  <a:pt x="155456" y="414781"/>
                  <a:pt x="170095" y="421055"/>
                  <a:pt x="185431" y="425237"/>
                </a:cubicBezTo>
                <a:lnTo>
                  <a:pt x="209830" y="474035"/>
                </a:lnTo>
                <a:lnTo>
                  <a:pt x="265599" y="474035"/>
                </a:lnTo>
                <a:lnTo>
                  <a:pt x="289998" y="425237"/>
                </a:lnTo>
                <a:cubicBezTo>
                  <a:pt x="305334" y="421055"/>
                  <a:pt x="319974" y="414781"/>
                  <a:pt x="333219" y="407113"/>
                </a:cubicBezTo>
                <a:lnTo>
                  <a:pt x="385502" y="424540"/>
                </a:lnTo>
                <a:lnTo>
                  <a:pt x="425237" y="384805"/>
                </a:lnTo>
                <a:lnTo>
                  <a:pt x="407810" y="332522"/>
                </a:lnTo>
                <a:cubicBezTo>
                  <a:pt x="415478" y="318579"/>
                  <a:pt x="421752" y="303940"/>
                  <a:pt x="425934" y="288604"/>
                </a:cubicBezTo>
                <a:lnTo>
                  <a:pt x="474732" y="264205"/>
                </a:lnTo>
                <a:lnTo>
                  <a:pt x="474732" y="208436"/>
                </a:lnTo>
                <a:lnTo>
                  <a:pt x="425237" y="184734"/>
                </a:ln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25" descr="Stopwatch">
            <a:extLst>
              <a:ext uri="{FF2B5EF4-FFF2-40B4-BE49-F238E27FC236}">
                <a16:creationId xmlns:a16="http://schemas.microsoft.com/office/drawing/2014/main" id="{C6E7522F-1265-41F9-9B46-BCD5472AB8FC}"/>
              </a:ext>
            </a:extLst>
          </p:cNvPr>
          <p:cNvGrpSpPr/>
          <p:nvPr/>
        </p:nvGrpSpPr>
        <p:grpSpPr>
          <a:xfrm flipH="1">
            <a:off x="1691740" y="5774342"/>
            <a:ext cx="669226" cy="669226"/>
            <a:chOff x="9823484" y="5219866"/>
            <a:chExt cx="669226" cy="669226"/>
          </a:xfrm>
        </p:grpSpPr>
        <p:sp>
          <p:nvSpPr>
            <p:cNvPr id="32" name="Freeform: Shape 109">
              <a:extLst>
                <a:ext uri="{FF2B5EF4-FFF2-40B4-BE49-F238E27FC236}">
                  <a16:creationId xmlns:a16="http://schemas.microsoft.com/office/drawing/2014/main" id="{5898E2CA-6853-421F-B5A2-EB4770DF1814}"/>
                </a:ext>
              </a:extLst>
            </p:cNvPr>
            <p:cNvSpPr/>
            <p:nvPr/>
          </p:nvSpPr>
          <p:spPr>
            <a:xfrm>
              <a:off x="10144154" y="5435970"/>
              <a:ext cx="27884" cy="27884"/>
            </a:xfrm>
            <a:custGeom>
              <a:avLst/>
              <a:gdLst>
                <a:gd name="connsiteX0" fmla="*/ 27884 w 27884"/>
                <a:gd name="connsiteY0" fmla="*/ 13942 h 27884"/>
                <a:gd name="connsiteX1" fmla="*/ 13942 w 27884"/>
                <a:gd name="connsiteY1" fmla="*/ 27884 h 27884"/>
                <a:gd name="connsiteX2" fmla="*/ 0 w 27884"/>
                <a:gd name="connsiteY2" fmla="*/ 13942 h 27884"/>
                <a:gd name="connsiteX3" fmla="*/ 13942 w 27884"/>
                <a:gd name="connsiteY3" fmla="*/ 0 h 27884"/>
                <a:gd name="connsiteX4" fmla="*/ 27884 w 27884"/>
                <a:gd name="connsiteY4" fmla="*/ 13942 h 2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4" h="27884">
                  <a:moveTo>
                    <a:pt x="27884" y="13942"/>
                  </a:moveTo>
                  <a:cubicBezTo>
                    <a:pt x="27884" y="21642"/>
                    <a:pt x="21642" y="27884"/>
                    <a:pt x="13942" y="27884"/>
                  </a:cubicBezTo>
                  <a:cubicBezTo>
                    <a:pt x="6242" y="27884"/>
                    <a:pt x="0" y="21642"/>
                    <a:pt x="0" y="13942"/>
                  </a:cubicBezTo>
                  <a:cubicBezTo>
                    <a:pt x="0" y="6242"/>
                    <a:pt x="6242" y="0"/>
                    <a:pt x="13942" y="0"/>
                  </a:cubicBezTo>
                  <a:cubicBezTo>
                    <a:pt x="21642" y="0"/>
                    <a:pt x="27884" y="6242"/>
                    <a:pt x="27884" y="13942"/>
                  </a:cubicBez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110">
              <a:extLst>
                <a:ext uri="{FF2B5EF4-FFF2-40B4-BE49-F238E27FC236}">
                  <a16:creationId xmlns:a16="http://schemas.microsoft.com/office/drawing/2014/main" id="{33DD64C2-53AE-4A46-BAA2-5CCC05A2517B}"/>
                </a:ext>
              </a:extLst>
            </p:cNvPr>
            <p:cNvSpPr/>
            <p:nvPr/>
          </p:nvSpPr>
          <p:spPr>
            <a:xfrm>
              <a:off x="10144154" y="5714814"/>
              <a:ext cx="27884" cy="27884"/>
            </a:xfrm>
            <a:custGeom>
              <a:avLst/>
              <a:gdLst>
                <a:gd name="connsiteX0" fmla="*/ 27884 w 27884"/>
                <a:gd name="connsiteY0" fmla="*/ 13942 h 27884"/>
                <a:gd name="connsiteX1" fmla="*/ 13942 w 27884"/>
                <a:gd name="connsiteY1" fmla="*/ 27884 h 27884"/>
                <a:gd name="connsiteX2" fmla="*/ 0 w 27884"/>
                <a:gd name="connsiteY2" fmla="*/ 13942 h 27884"/>
                <a:gd name="connsiteX3" fmla="*/ 13942 w 27884"/>
                <a:gd name="connsiteY3" fmla="*/ 0 h 27884"/>
                <a:gd name="connsiteX4" fmla="*/ 27884 w 27884"/>
                <a:gd name="connsiteY4" fmla="*/ 13942 h 2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4" h="27884">
                  <a:moveTo>
                    <a:pt x="27884" y="13942"/>
                  </a:moveTo>
                  <a:cubicBezTo>
                    <a:pt x="27884" y="21642"/>
                    <a:pt x="21642" y="27884"/>
                    <a:pt x="13942" y="27884"/>
                  </a:cubicBezTo>
                  <a:cubicBezTo>
                    <a:pt x="6242" y="27884"/>
                    <a:pt x="0" y="21642"/>
                    <a:pt x="0" y="13942"/>
                  </a:cubicBezTo>
                  <a:cubicBezTo>
                    <a:pt x="0" y="6242"/>
                    <a:pt x="6242" y="0"/>
                    <a:pt x="13942" y="0"/>
                  </a:cubicBezTo>
                  <a:cubicBezTo>
                    <a:pt x="21642" y="0"/>
                    <a:pt x="27884" y="6242"/>
                    <a:pt x="27884" y="13942"/>
                  </a:cubicBez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111">
              <a:extLst>
                <a:ext uri="{FF2B5EF4-FFF2-40B4-BE49-F238E27FC236}">
                  <a16:creationId xmlns:a16="http://schemas.microsoft.com/office/drawing/2014/main" id="{89E19850-CF57-4A56-BEFE-DDABA2BD1957}"/>
                </a:ext>
              </a:extLst>
            </p:cNvPr>
            <p:cNvSpPr/>
            <p:nvPr/>
          </p:nvSpPr>
          <p:spPr>
            <a:xfrm>
              <a:off x="10283576" y="5568421"/>
              <a:ext cx="27884" cy="27884"/>
            </a:xfrm>
            <a:custGeom>
              <a:avLst/>
              <a:gdLst>
                <a:gd name="connsiteX0" fmla="*/ 27884 w 27884"/>
                <a:gd name="connsiteY0" fmla="*/ 13942 h 27884"/>
                <a:gd name="connsiteX1" fmla="*/ 13942 w 27884"/>
                <a:gd name="connsiteY1" fmla="*/ 27884 h 27884"/>
                <a:gd name="connsiteX2" fmla="*/ 0 w 27884"/>
                <a:gd name="connsiteY2" fmla="*/ 13942 h 27884"/>
                <a:gd name="connsiteX3" fmla="*/ 13942 w 27884"/>
                <a:gd name="connsiteY3" fmla="*/ 0 h 27884"/>
                <a:gd name="connsiteX4" fmla="*/ 27884 w 27884"/>
                <a:gd name="connsiteY4" fmla="*/ 13942 h 2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4" h="27884">
                  <a:moveTo>
                    <a:pt x="27884" y="13942"/>
                  </a:moveTo>
                  <a:cubicBezTo>
                    <a:pt x="27884" y="21642"/>
                    <a:pt x="21642" y="27884"/>
                    <a:pt x="13942" y="27884"/>
                  </a:cubicBezTo>
                  <a:cubicBezTo>
                    <a:pt x="6242" y="27884"/>
                    <a:pt x="0" y="21642"/>
                    <a:pt x="0" y="13942"/>
                  </a:cubicBezTo>
                  <a:cubicBezTo>
                    <a:pt x="0" y="6242"/>
                    <a:pt x="6242" y="0"/>
                    <a:pt x="13942" y="0"/>
                  </a:cubicBezTo>
                  <a:cubicBezTo>
                    <a:pt x="21642" y="0"/>
                    <a:pt x="27884" y="6242"/>
                    <a:pt x="27884" y="13942"/>
                  </a:cubicBez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112">
              <a:extLst>
                <a:ext uri="{FF2B5EF4-FFF2-40B4-BE49-F238E27FC236}">
                  <a16:creationId xmlns:a16="http://schemas.microsoft.com/office/drawing/2014/main" id="{11964F83-D789-416F-9805-CC328E97DE32}"/>
                </a:ext>
              </a:extLst>
            </p:cNvPr>
            <p:cNvSpPr/>
            <p:nvPr/>
          </p:nvSpPr>
          <p:spPr>
            <a:xfrm>
              <a:off x="10004732" y="5568421"/>
              <a:ext cx="27884" cy="27884"/>
            </a:xfrm>
            <a:custGeom>
              <a:avLst/>
              <a:gdLst>
                <a:gd name="connsiteX0" fmla="*/ 27884 w 27884"/>
                <a:gd name="connsiteY0" fmla="*/ 13942 h 27884"/>
                <a:gd name="connsiteX1" fmla="*/ 13942 w 27884"/>
                <a:gd name="connsiteY1" fmla="*/ 27884 h 27884"/>
                <a:gd name="connsiteX2" fmla="*/ 0 w 27884"/>
                <a:gd name="connsiteY2" fmla="*/ 13942 h 27884"/>
                <a:gd name="connsiteX3" fmla="*/ 13942 w 27884"/>
                <a:gd name="connsiteY3" fmla="*/ 0 h 27884"/>
                <a:gd name="connsiteX4" fmla="*/ 27884 w 27884"/>
                <a:gd name="connsiteY4" fmla="*/ 13942 h 2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4" h="27884">
                  <a:moveTo>
                    <a:pt x="27884" y="13942"/>
                  </a:moveTo>
                  <a:cubicBezTo>
                    <a:pt x="27884" y="21642"/>
                    <a:pt x="21642" y="27884"/>
                    <a:pt x="13942" y="27884"/>
                  </a:cubicBezTo>
                  <a:cubicBezTo>
                    <a:pt x="6242" y="27884"/>
                    <a:pt x="0" y="21642"/>
                    <a:pt x="0" y="13942"/>
                  </a:cubicBezTo>
                  <a:cubicBezTo>
                    <a:pt x="0" y="6242"/>
                    <a:pt x="6242" y="0"/>
                    <a:pt x="13942" y="0"/>
                  </a:cubicBezTo>
                  <a:cubicBezTo>
                    <a:pt x="21642" y="0"/>
                    <a:pt x="27884" y="6242"/>
                    <a:pt x="27884" y="13942"/>
                  </a:cubicBez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113">
              <a:extLst>
                <a:ext uri="{FF2B5EF4-FFF2-40B4-BE49-F238E27FC236}">
                  <a16:creationId xmlns:a16="http://schemas.microsoft.com/office/drawing/2014/main" id="{F3C38DF6-C3B9-490D-A931-355F92107E94}"/>
                </a:ext>
              </a:extLst>
            </p:cNvPr>
            <p:cNvSpPr/>
            <p:nvPr/>
          </p:nvSpPr>
          <p:spPr>
            <a:xfrm>
              <a:off x="10144154" y="5484767"/>
              <a:ext cx="92715" cy="176368"/>
            </a:xfrm>
            <a:custGeom>
              <a:avLst/>
              <a:gdLst>
                <a:gd name="connsiteX0" fmla="*/ 27884 w 92715"/>
                <a:gd name="connsiteY0" fmla="*/ 0 h 176368"/>
                <a:gd name="connsiteX1" fmla="*/ 0 w 92715"/>
                <a:gd name="connsiteY1" fmla="*/ 0 h 176368"/>
                <a:gd name="connsiteX2" fmla="*/ 0 w 92715"/>
                <a:gd name="connsiteY2" fmla="*/ 97595 h 176368"/>
                <a:gd name="connsiteX3" fmla="*/ 4183 w 92715"/>
                <a:gd name="connsiteY3" fmla="*/ 107355 h 176368"/>
                <a:gd name="connsiteX4" fmla="*/ 73197 w 92715"/>
                <a:gd name="connsiteY4" fmla="*/ 176369 h 176368"/>
                <a:gd name="connsiteX5" fmla="*/ 92716 w 92715"/>
                <a:gd name="connsiteY5" fmla="*/ 156850 h 176368"/>
                <a:gd name="connsiteX6" fmla="*/ 27884 w 92715"/>
                <a:gd name="connsiteY6" fmla="*/ 92019 h 176368"/>
                <a:gd name="connsiteX7" fmla="*/ 27884 w 92715"/>
                <a:gd name="connsiteY7" fmla="*/ 0 h 17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715" h="176368">
                  <a:moveTo>
                    <a:pt x="27884" y="0"/>
                  </a:moveTo>
                  <a:lnTo>
                    <a:pt x="0" y="0"/>
                  </a:lnTo>
                  <a:lnTo>
                    <a:pt x="0" y="97595"/>
                  </a:lnTo>
                  <a:cubicBezTo>
                    <a:pt x="0" y="101081"/>
                    <a:pt x="1394" y="104567"/>
                    <a:pt x="4183" y="107355"/>
                  </a:cubicBezTo>
                  <a:lnTo>
                    <a:pt x="73197" y="176369"/>
                  </a:lnTo>
                  <a:lnTo>
                    <a:pt x="92716" y="156850"/>
                  </a:lnTo>
                  <a:lnTo>
                    <a:pt x="27884" y="92019"/>
                  </a:lnTo>
                  <a:lnTo>
                    <a:pt x="27884" y="0"/>
                  </a:ln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114">
              <a:extLst>
                <a:ext uri="{FF2B5EF4-FFF2-40B4-BE49-F238E27FC236}">
                  <a16:creationId xmlns:a16="http://schemas.microsoft.com/office/drawing/2014/main" id="{56EE252F-D00E-4379-80DF-A0BD2BAE2556}"/>
                </a:ext>
              </a:extLst>
            </p:cNvPr>
            <p:cNvSpPr/>
            <p:nvPr/>
          </p:nvSpPr>
          <p:spPr>
            <a:xfrm>
              <a:off x="9921292" y="5282605"/>
              <a:ext cx="474450" cy="543365"/>
            </a:xfrm>
            <a:custGeom>
              <a:avLst/>
              <a:gdLst>
                <a:gd name="connsiteX0" fmla="*/ 236804 w 474450"/>
                <a:gd name="connsiteY0" fmla="*/ 501920 h 543365"/>
                <a:gd name="connsiteX1" fmla="*/ 41613 w 474450"/>
                <a:gd name="connsiteY1" fmla="*/ 306729 h 543365"/>
                <a:gd name="connsiteX2" fmla="*/ 236804 w 474450"/>
                <a:gd name="connsiteY2" fmla="*/ 111538 h 543365"/>
                <a:gd name="connsiteX3" fmla="*/ 431995 w 474450"/>
                <a:gd name="connsiteY3" fmla="*/ 306729 h 543365"/>
                <a:gd name="connsiteX4" fmla="*/ 236804 w 474450"/>
                <a:gd name="connsiteY4" fmla="*/ 501920 h 543365"/>
                <a:gd name="connsiteX5" fmla="*/ 236804 w 474450"/>
                <a:gd name="connsiteY5" fmla="*/ 501920 h 543365"/>
                <a:gd name="connsiteX6" fmla="*/ 402020 w 474450"/>
                <a:gd name="connsiteY6" fmla="*/ 136634 h 543365"/>
                <a:gd name="connsiteX7" fmla="*/ 422933 w 474450"/>
                <a:gd name="connsiteY7" fmla="*/ 115720 h 543365"/>
                <a:gd name="connsiteX8" fmla="*/ 422236 w 474450"/>
                <a:gd name="connsiteY8" fmla="*/ 86442 h 543365"/>
                <a:gd name="connsiteX9" fmla="*/ 392957 w 474450"/>
                <a:gd name="connsiteY9" fmla="*/ 85745 h 543365"/>
                <a:gd name="connsiteX10" fmla="*/ 369255 w 474450"/>
                <a:gd name="connsiteY10" fmla="*/ 110143 h 543365"/>
                <a:gd name="connsiteX11" fmla="*/ 257718 w 474450"/>
                <a:gd name="connsiteY11" fmla="*/ 71105 h 543365"/>
                <a:gd name="connsiteX12" fmla="*/ 257718 w 474450"/>
                <a:gd name="connsiteY12" fmla="*/ 41827 h 543365"/>
                <a:gd name="connsiteX13" fmla="*/ 320458 w 474450"/>
                <a:gd name="connsiteY13" fmla="*/ 41827 h 543365"/>
                <a:gd name="connsiteX14" fmla="*/ 320458 w 474450"/>
                <a:gd name="connsiteY14" fmla="*/ 0 h 543365"/>
                <a:gd name="connsiteX15" fmla="*/ 153151 w 474450"/>
                <a:gd name="connsiteY15" fmla="*/ 0 h 543365"/>
                <a:gd name="connsiteX16" fmla="*/ 153151 w 474450"/>
                <a:gd name="connsiteY16" fmla="*/ 41827 h 543365"/>
                <a:gd name="connsiteX17" fmla="*/ 215891 w 474450"/>
                <a:gd name="connsiteY17" fmla="*/ 41827 h 543365"/>
                <a:gd name="connsiteX18" fmla="*/ 215891 w 474450"/>
                <a:gd name="connsiteY18" fmla="*/ 70408 h 543365"/>
                <a:gd name="connsiteX19" fmla="*/ 1878 w 474450"/>
                <a:gd name="connsiteY19" fmla="*/ 276753 h 543365"/>
                <a:gd name="connsiteX20" fmla="*/ 158031 w 474450"/>
                <a:gd name="connsiteY20" fmla="*/ 529804 h 543365"/>
                <a:gd name="connsiteX21" fmla="*/ 438966 w 474450"/>
                <a:gd name="connsiteY21" fmla="*/ 431511 h 543365"/>
                <a:gd name="connsiteX22" fmla="*/ 402020 w 474450"/>
                <a:gd name="connsiteY22" fmla="*/ 136634 h 543365"/>
                <a:gd name="connsiteX23" fmla="*/ 402020 w 474450"/>
                <a:gd name="connsiteY23" fmla="*/ 136634 h 54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4450" h="543365">
                  <a:moveTo>
                    <a:pt x="236804" y="501920"/>
                  </a:moveTo>
                  <a:cubicBezTo>
                    <a:pt x="128752" y="501920"/>
                    <a:pt x="41613" y="414781"/>
                    <a:pt x="41613" y="306729"/>
                  </a:cubicBezTo>
                  <a:cubicBezTo>
                    <a:pt x="41613" y="198676"/>
                    <a:pt x="128752" y="111538"/>
                    <a:pt x="236804" y="111538"/>
                  </a:cubicBezTo>
                  <a:cubicBezTo>
                    <a:pt x="344857" y="111538"/>
                    <a:pt x="431995" y="198676"/>
                    <a:pt x="431995" y="306729"/>
                  </a:cubicBezTo>
                  <a:cubicBezTo>
                    <a:pt x="431995" y="414781"/>
                    <a:pt x="344857" y="501920"/>
                    <a:pt x="236804" y="501920"/>
                  </a:cubicBezTo>
                  <a:lnTo>
                    <a:pt x="236804" y="501920"/>
                  </a:lnTo>
                  <a:close/>
                  <a:moveTo>
                    <a:pt x="402020" y="136634"/>
                  </a:moveTo>
                  <a:lnTo>
                    <a:pt x="422933" y="115720"/>
                  </a:lnTo>
                  <a:cubicBezTo>
                    <a:pt x="430601" y="107355"/>
                    <a:pt x="430601" y="94807"/>
                    <a:pt x="422236" y="86442"/>
                  </a:cubicBezTo>
                  <a:cubicBezTo>
                    <a:pt x="414568" y="78773"/>
                    <a:pt x="401322" y="78076"/>
                    <a:pt x="392957" y="85745"/>
                  </a:cubicBezTo>
                  <a:lnTo>
                    <a:pt x="369255" y="110143"/>
                  </a:lnTo>
                  <a:cubicBezTo>
                    <a:pt x="335794" y="87836"/>
                    <a:pt x="297453" y="73894"/>
                    <a:pt x="257718" y="71105"/>
                  </a:cubicBezTo>
                  <a:lnTo>
                    <a:pt x="257718" y="41827"/>
                  </a:lnTo>
                  <a:lnTo>
                    <a:pt x="320458" y="41827"/>
                  </a:lnTo>
                  <a:lnTo>
                    <a:pt x="320458" y="0"/>
                  </a:lnTo>
                  <a:lnTo>
                    <a:pt x="153151" y="0"/>
                  </a:lnTo>
                  <a:lnTo>
                    <a:pt x="153151" y="41827"/>
                  </a:lnTo>
                  <a:lnTo>
                    <a:pt x="215891" y="41827"/>
                  </a:lnTo>
                  <a:lnTo>
                    <a:pt x="215891" y="70408"/>
                  </a:lnTo>
                  <a:cubicBezTo>
                    <a:pt x="105051" y="80168"/>
                    <a:pt x="15820" y="165912"/>
                    <a:pt x="1878" y="276753"/>
                  </a:cubicBezTo>
                  <a:cubicBezTo>
                    <a:pt x="-12064" y="387593"/>
                    <a:pt x="52767" y="492857"/>
                    <a:pt x="158031" y="529804"/>
                  </a:cubicBezTo>
                  <a:cubicBezTo>
                    <a:pt x="263295" y="566751"/>
                    <a:pt x="379712" y="526318"/>
                    <a:pt x="438966" y="431511"/>
                  </a:cubicBezTo>
                  <a:cubicBezTo>
                    <a:pt x="498221" y="336704"/>
                    <a:pt x="481490" y="214013"/>
                    <a:pt x="402020" y="136634"/>
                  </a:cubicBezTo>
                  <a:lnTo>
                    <a:pt x="402020" y="136634"/>
                  </a:lnTo>
                  <a:close/>
                </a:path>
              </a:pathLst>
            </a:custGeom>
            <a:solidFill>
              <a:srgbClr val="000000"/>
            </a:solidFill>
            <a:ln w="6945" cap="flat">
              <a:noFill/>
              <a:prstDash val="solid"/>
              <a:miter/>
            </a:ln>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6" name="Picture 2" descr="دش&amp;quot; شائعات يمطر المصريين من السوشيال ميديا فى كاريكاتير اليوم السابع -  اليوم السابع">
            <a:extLst>
              <a:ext uri="{FF2B5EF4-FFF2-40B4-BE49-F238E27FC236}">
                <a16:creationId xmlns:a16="http://schemas.microsoft.com/office/drawing/2014/main" id="{0E996053-44B5-4F77-872C-BFFBD75C1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56" y="385888"/>
            <a:ext cx="1809750" cy="952500"/>
          </a:xfrm>
          <a:prstGeom prst="rect">
            <a:avLst/>
          </a:prstGeom>
          <a:noFill/>
          <a:extLst>
            <a:ext uri="{909E8E84-426E-40DD-AFC4-6F175D3DCCD1}">
              <a14:hiddenFill xmlns:a14="http://schemas.microsoft.com/office/drawing/2010/main">
                <a:solidFill>
                  <a:srgbClr val="FFFFFF"/>
                </a:solidFill>
              </a14:hiddenFill>
            </a:ext>
          </a:extLst>
        </p:spPr>
      </p:pic>
      <p:sp>
        <p:nvSpPr>
          <p:cNvPr id="45" name="مربع نص 44">
            <a:extLst>
              <a:ext uri="{FF2B5EF4-FFF2-40B4-BE49-F238E27FC236}">
                <a16:creationId xmlns:a16="http://schemas.microsoft.com/office/drawing/2014/main" id="{EC81E5CE-1A55-44C5-8588-ACEFDF509B0C}"/>
              </a:ext>
            </a:extLst>
          </p:cNvPr>
          <p:cNvSpPr txBox="1"/>
          <p:nvPr/>
        </p:nvSpPr>
        <p:spPr>
          <a:xfrm>
            <a:off x="6774795" y="698061"/>
            <a:ext cx="2573485" cy="523220"/>
          </a:xfrm>
          <a:prstGeom prst="rect">
            <a:avLst/>
          </a:prstGeom>
          <a:noFill/>
        </p:spPr>
        <p:txBody>
          <a:bodyPr wrap="square" rtlCol="1">
            <a:spAutoFit/>
          </a:bodyPr>
          <a:lstStyle/>
          <a:p>
            <a:r>
              <a:rPr lang="ar-SA" sz="2800" b="1" dirty="0">
                <a:solidFill>
                  <a:srgbClr val="0070C0"/>
                </a:solidFill>
                <a:cs typeface="PT Bold Heading" panose="02010400000000000000" pitchFamily="2" charset="-78"/>
              </a:rPr>
              <a:t>الشائعات والإعلام</a:t>
            </a:r>
          </a:p>
        </p:txBody>
      </p:sp>
    </p:spTree>
    <p:extLst>
      <p:ext uri="{BB962C8B-B14F-4D97-AF65-F5344CB8AC3E}">
        <p14:creationId xmlns:p14="http://schemas.microsoft.com/office/powerpoint/2010/main" val="1268965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B85C60EB-995A-40EC-A54F-B7E64B9A2299}"/>
              </a:ext>
            </a:extLst>
          </p:cNvPr>
          <p:cNvSpPr txBox="1"/>
          <p:nvPr/>
        </p:nvSpPr>
        <p:spPr>
          <a:xfrm>
            <a:off x="4805465" y="710119"/>
            <a:ext cx="3061294" cy="461665"/>
          </a:xfrm>
          <a:prstGeom prst="rect">
            <a:avLst/>
          </a:prstGeom>
          <a:noFill/>
        </p:spPr>
        <p:txBody>
          <a:bodyPr wrap="square" rtlCol="1">
            <a:spAutoFit/>
          </a:bodyPr>
          <a:lstStyle/>
          <a:p>
            <a:r>
              <a:rPr lang="ar-SA" sz="2400" b="1" dirty="0">
                <a:solidFill>
                  <a:srgbClr val="0070C0"/>
                </a:solidFill>
                <a:cs typeface="PT Bold Heading" panose="02010400000000000000" pitchFamily="2" charset="-78"/>
              </a:rPr>
              <a:t>الصورة الإعلامية</a:t>
            </a:r>
          </a:p>
        </p:txBody>
      </p:sp>
      <p:grpSp>
        <p:nvGrpSpPr>
          <p:cNvPr id="3" name="مجموعة 2">
            <a:extLst>
              <a:ext uri="{FF2B5EF4-FFF2-40B4-BE49-F238E27FC236}">
                <a16:creationId xmlns:a16="http://schemas.microsoft.com/office/drawing/2014/main" id="{FFABF38D-8ADA-436C-B496-140A00621561}"/>
              </a:ext>
            </a:extLst>
          </p:cNvPr>
          <p:cNvGrpSpPr/>
          <p:nvPr/>
        </p:nvGrpSpPr>
        <p:grpSpPr>
          <a:xfrm flipH="1">
            <a:off x="1806496" y="1449560"/>
            <a:ext cx="9059231" cy="4589612"/>
            <a:chOff x="1732279" y="1460608"/>
            <a:chExt cx="8882744" cy="3434994"/>
          </a:xfrm>
        </p:grpSpPr>
        <p:sp>
          <p:nvSpPr>
            <p:cNvPr id="4" name="Rectangle 9">
              <a:extLst>
                <a:ext uri="{FF2B5EF4-FFF2-40B4-BE49-F238E27FC236}">
                  <a16:creationId xmlns:a16="http://schemas.microsoft.com/office/drawing/2014/main" id="{D33BE0A9-EB44-4038-87EC-7204D09A917F}"/>
                </a:ext>
              </a:extLst>
            </p:cNvPr>
            <p:cNvSpPr>
              <a:spLocks noChangeArrowheads="1"/>
            </p:cNvSpPr>
            <p:nvPr/>
          </p:nvSpPr>
          <p:spPr bwMode="auto">
            <a:xfrm>
              <a:off x="3641402" y="1485546"/>
              <a:ext cx="6895970" cy="840533"/>
            </a:xfrm>
            <a:prstGeom prst="round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a:endParaRPr lang="en-US"/>
            </a:p>
          </p:txBody>
        </p:sp>
        <p:sp>
          <p:nvSpPr>
            <p:cNvPr id="5" name="Rectangle 15">
              <a:extLst>
                <a:ext uri="{FF2B5EF4-FFF2-40B4-BE49-F238E27FC236}">
                  <a16:creationId xmlns:a16="http://schemas.microsoft.com/office/drawing/2014/main" id="{841128AA-CE67-4978-BD65-A7C0FE6D1C7C}"/>
                </a:ext>
              </a:extLst>
            </p:cNvPr>
            <p:cNvSpPr>
              <a:spLocks noChangeArrowheads="1"/>
            </p:cNvSpPr>
            <p:nvPr/>
          </p:nvSpPr>
          <p:spPr bwMode="auto">
            <a:xfrm>
              <a:off x="3641402" y="2552798"/>
              <a:ext cx="6895970" cy="840533"/>
            </a:xfrm>
            <a:prstGeom prst="round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a:endParaRPr lang="en-US"/>
            </a:p>
          </p:txBody>
        </p:sp>
        <p:sp>
          <p:nvSpPr>
            <p:cNvPr id="6" name="Rectangle 21">
              <a:extLst>
                <a:ext uri="{FF2B5EF4-FFF2-40B4-BE49-F238E27FC236}">
                  <a16:creationId xmlns:a16="http://schemas.microsoft.com/office/drawing/2014/main" id="{EA11E9A6-9C2F-49F1-A9F5-C58566D91C43}"/>
                </a:ext>
              </a:extLst>
            </p:cNvPr>
            <p:cNvSpPr>
              <a:spLocks noChangeArrowheads="1"/>
            </p:cNvSpPr>
            <p:nvPr/>
          </p:nvSpPr>
          <p:spPr bwMode="auto">
            <a:xfrm>
              <a:off x="3641402" y="3624027"/>
              <a:ext cx="6895970" cy="840533"/>
            </a:xfrm>
            <a:prstGeom prst="round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a:endParaRPr lang="en-US"/>
            </a:p>
          </p:txBody>
        </p:sp>
        <p:grpSp>
          <p:nvGrpSpPr>
            <p:cNvPr id="8" name="Group 35">
              <a:extLst>
                <a:ext uri="{FF2B5EF4-FFF2-40B4-BE49-F238E27FC236}">
                  <a16:creationId xmlns:a16="http://schemas.microsoft.com/office/drawing/2014/main" id="{75DAC6B5-0717-413B-88EA-456FC41487D7}"/>
                </a:ext>
              </a:extLst>
            </p:cNvPr>
            <p:cNvGrpSpPr/>
            <p:nvPr/>
          </p:nvGrpSpPr>
          <p:grpSpPr>
            <a:xfrm>
              <a:off x="1732279" y="1556709"/>
              <a:ext cx="2050637" cy="3338893"/>
              <a:chOff x="4939457" y="1700093"/>
              <a:chExt cx="2050637" cy="3338893"/>
            </a:xfrm>
          </p:grpSpPr>
          <p:sp>
            <p:nvSpPr>
              <p:cNvPr id="21" name="Freeform 5">
                <a:extLst>
                  <a:ext uri="{FF2B5EF4-FFF2-40B4-BE49-F238E27FC236}">
                    <a16:creationId xmlns:a16="http://schemas.microsoft.com/office/drawing/2014/main" id="{DB4B0384-4D5B-4EE8-8ADC-0615B109C7E2}"/>
                  </a:ext>
                </a:extLst>
              </p:cNvPr>
              <p:cNvSpPr>
                <a:spLocks/>
              </p:cNvSpPr>
              <p:nvPr/>
            </p:nvSpPr>
            <p:spPr bwMode="auto">
              <a:xfrm>
                <a:off x="4939457" y="1700093"/>
                <a:ext cx="2050637" cy="1198425"/>
              </a:xfrm>
              <a:custGeom>
                <a:avLst/>
                <a:gdLst>
                  <a:gd name="T0" fmla="*/ 423 w 423"/>
                  <a:gd name="T1" fmla="*/ 0 h 603"/>
                  <a:gd name="T2" fmla="*/ 423 w 423"/>
                  <a:gd name="T3" fmla="*/ 392 h 603"/>
                  <a:gd name="T4" fmla="*/ 211 w 423"/>
                  <a:gd name="T5" fmla="*/ 603 h 603"/>
                  <a:gd name="T6" fmla="*/ 0 w 423"/>
                  <a:gd name="T7" fmla="*/ 392 h 603"/>
                  <a:gd name="T8" fmla="*/ 0 w 423"/>
                  <a:gd name="T9" fmla="*/ 0 h 603"/>
                  <a:gd name="T10" fmla="*/ 211 w 423"/>
                  <a:gd name="T11" fmla="*/ 211 h 603"/>
                  <a:gd name="T12" fmla="*/ 423 w 423"/>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423" h="603">
                    <a:moveTo>
                      <a:pt x="423" y="0"/>
                    </a:moveTo>
                    <a:lnTo>
                      <a:pt x="423" y="392"/>
                    </a:lnTo>
                    <a:lnTo>
                      <a:pt x="211" y="603"/>
                    </a:lnTo>
                    <a:lnTo>
                      <a:pt x="0" y="392"/>
                    </a:lnTo>
                    <a:lnTo>
                      <a:pt x="0" y="0"/>
                    </a:lnTo>
                    <a:lnTo>
                      <a:pt x="211" y="211"/>
                    </a:lnTo>
                    <a:lnTo>
                      <a:pt x="423" y="0"/>
                    </a:lnTo>
                    <a:close/>
                  </a:path>
                </a:pathLst>
              </a:custGeom>
              <a:solidFill>
                <a:schemeClr val="accent1">
                  <a:lumMod val="50000"/>
                </a:schemeClr>
              </a:solidFill>
              <a:ln>
                <a:noFill/>
              </a:ln>
            </p:spPr>
            <p:txBody>
              <a:bodyPr vert="horz" wrap="square" lIns="91440" tIns="45720" rIns="91440" bIns="91440" numCol="1" anchor="b" anchorCtr="0" compatLnSpc="1">
                <a:prstTxWarp prst="textNoShape">
                  <a:avLst/>
                </a:prstTxWarp>
              </a:bodyPr>
              <a:lstStyle/>
              <a:p>
                <a:pPr algn="ctr" rtl="1"/>
                <a:endParaRPr lang="en-US" sz="4800" b="1" dirty="0">
                  <a:solidFill>
                    <a:schemeClr val="accent1">
                      <a:lumMod val="60000"/>
                      <a:lumOff val="40000"/>
                    </a:schemeClr>
                  </a:solidFill>
                </a:endParaRPr>
              </a:p>
            </p:txBody>
          </p:sp>
          <p:sp>
            <p:nvSpPr>
              <p:cNvPr id="22" name="Freeform 11">
                <a:extLst>
                  <a:ext uri="{FF2B5EF4-FFF2-40B4-BE49-F238E27FC236}">
                    <a16:creationId xmlns:a16="http://schemas.microsoft.com/office/drawing/2014/main" id="{3A2AD685-A325-48FF-9995-6D7543433914}"/>
                  </a:ext>
                </a:extLst>
              </p:cNvPr>
              <p:cNvSpPr>
                <a:spLocks/>
              </p:cNvSpPr>
              <p:nvPr/>
            </p:nvSpPr>
            <p:spPr bwMode="auto">
              <a:xfrm>
                <a:off x="4939457" y="2767345"/>
                <a:ext cx="2050637" cy="1200412"/>
              </a:xfrm>
              <a:custGeom>
                <a:avLst/>
                <a:gdLst>
                  <a:gd name="T0" fmla="*/ 423 w 423"/>
                  <a:gd name="T1" fmla="*/ 0 h 604"/>
                  <a:gd name="T2" fmla="*/ 423 w 423"/>
                  <a:gd name="T3" fmla="*/ 392 h 604"/>
                  <a:gd name="T4" fmla="*/ 211 w 423"/>
                  <a:gd name="T5" fmla="*/ 604 h 604"/>
                  <a:gd name="T6" fmla="*/ 0 w 423"/>
                  <a:gd name="T7" fmla="*/ 392 h 604"/>
                  <a:gd name="T8" fmla="*/ 0 w 423"/>
                  <a:gd name="T9" fmla="*/ 0 h 604"/>
                  <a:gd name="T10" fmla="*/ 211 w 423"/>
                  <a:gd name="T11" fmla="*/ 211 h 604"/>
                  <a:gd name="T12" fmla="*/ 423 w 423"/>
                  <a:gd name="T13" fmla="*/ 0 h 604"/>
                </a:gdLst>
                <a:ahLst/>
                <a:cxnLst>
                  <a:cxn ang="0">
                    <a:pos x="T0" y="T1"/>
                  </a:cxn>
                  <a:cxn ang="0">
                    <a:pos x="T2" y="T3"/>
                  </a:cxn>
                  <a:cxn ang="0">
                    <a:pos x="T4" y="T5"/>
                  </a:cxn>
                  <a:cxn ang="0">
                    <a:pos x="T6" y="T7"/>
                  </a:cxn>
                  <a:cxn ang="0">
                    <a:pos x="T8" y="T9"/>
                  </a:cxn>
                  <a:cxn ang="0">
                    <a:pos x="T10" y="T11"/>
                  </a:cxn>
                  <a:cxn ang="0">
                    <a:pos x="T12" y="T13"/>
                  </a:cxn>
                </a:cxnLst>
                <a:rect l="0" t="0" r="r" b="b"/>
                <a:pathLst>
                  <a:path w="423" h="604">
                    <a:moveTo>
                      <a:pt x="423" y="0"/>
                    </a:moveTo>
                    <a:lnTo>
                      <a:pt x="423" y="392"/>
                    </a:lnTo>
                    <a:lnTo>
                      <a:pt x="211" y="604"/>
                    </a:lnTo>
                    <a:lnTo>
                      <a:pt x="0" y="392"/>
                    </a:lnTo>
                    <a:lnTo>
                      <a:pt x="0" y="0"/>
                    </a:lnTo>
                    <a:lnTo>
                      <a:pt x="211" y="211"/>
                    </a:lnTo>
                    <a:lnTo>
                      <a:pt x="423" y="0"/>
                    </a:lnTo>
                    <a:close/>
                  </a:path>
                </a:pathLst>
              </a:custGeom>
              <a:solidFill>
                <a:schemeClr val="accent2">
                  <a:lumMod val="75000"/>
                </a:schemeClr>
              </a:solidFill>
              <a:ln>
                <a:noFill/>
              </a:ln>
            </p:spPr>
            <p:txBody>
              <a:bodyPr vert="horz" wrap="square" lIns="91440" tIns="45720" rIns="91440" bIns="91440" numCol="1" anchor="b" anchorCtr="0" compatLnSpc="1">
                <a:prstTxWarp prst="textNoShape">
                  <a:avLst/>
                </a:prstTxWarp>
              </a:bodyPr>
              <a:lstStyle/>
              <a:p>
                <a:pPr algn="ctr" rtl="1"/>
                <a:endParaRPr lang="en-US" sz="4800" b="1" dirty="0">
                  <a:solidFill>
                    <a:schemeClr val="accent2">
                      <a:lumMod val="50000"/>
                    </a:schemeClr>
                  </a:solidFill>
                </a:endParaRPr>
              </a:p>
            </p:txBody>
          </p:sp>
          <p:sp>
            <p:nvSpPr>
              <p:cNvPr id="23" name="Freeform 17">
                <a:extLst>
                  <a:ext uri="{FF2B5EF4-FFF2-40B4-BE49-F238E27FC236}">
                    <a16:creationId xmlns:a16="http://schemas.microsoft.com/office/drawing/2014/main" id="{5C7DF574-1FB3-482A-BB49-A762A8EB6F5E}"/>
                  </a:ext>
                </a:extLst>
              </p:cNvPr>
              <p:cNvSpPr>
                <a:spLocks/>
              </p:cNvSpPr>
              <p:nvPr/>
            </p:nvSpPr>
            <p:spPr bwMode="auto">
              <a:xfrm>
                <a:off x="4939457" y="3838574"/>
                <a:ext cx="2050637" cy="1200412"/>
              </a:xfrm>
              <a:custGeom>
                <a:avLst/>
                <a:gdLst>
                  <a:gd name="T0" fmla="*/ 423 w 423"/>
                  <a:gd name="T1" fmla="*/ 0 h 604"/>
                  <a:gd name="T2" fmla="*/ 423 w 423"/>
                  <a:gd name="T3" fmla="*/ 392 h 604"/>
                  <a:gd name="T4" fmla="*/ 211 w 423"/>
                  <a:gd name="T5" fmla="*/ 604 h 604"/>
                  <a:gd name="T6" fmla="*/ 0 w 423"/>
                  <a:gd name="T7" fmla="*/ 392 h 604"/>
                  <a:gd name="T8" fmla="*/ 0 w 423"/>
                  <a:gd name="T9" fmla="*/ 0 h 604"/>
                  <a:gd name="T10" fmla="*/ 211 w 423"/>
                  <a:gd name="T11" fmla="*/ 211 h 604"/>
                  <a:gd name="T12" fmla="*/ 423 w 423"/>
                  <a:gd name="T13" fmla="*/ 0 h 604"/>
                </a:gdLst>
                <a:ahLst/>
                <a:cxnLst>
                  <a:cxn ang="0">
                    <a:pos x="T0" y="T1"/>
                  </a:cxn>
                  <a:cxn ang="0">
                    <a:pos x="T2" y="T3"/>
                  </a:cxn>
                  <a:cxn ang="0">
                    <a:pos x="T4" y="T5"/>
                  </a:cxn>
                  <a:cxn ang="0">
                    <a:pos x="T6" y="T7"/>
                  </a:cxn>
                  <a:cxn ang="0">
                    <a:pos x="T8" y="T9"/>
                  </a:cxn>
                  <a:cxn ang="0">
                    <a:pos x="T10" y="T11"/>
                  </a:cxn>
                  <a:cxn ang="0">
                    <a:pos x="T12" y="T13"/>
                  </a:cxn>
                </a:cxnLst>
                <a:rect l="0" t="0" r="r" b="b"/>
                <a:pathLst>
                  <a:path w="423" h="604">
                    <a:moveTo>
                      <a:pt x="423" y="0"/>
                    </a:moveTo>
                    <a:lnTo>
                      <a:pt x="423" y="392"/>
                    </a:lnTo>
                    <a:lnTo>
                      <a:pt x="211" y="604"/>
                    </a:lnTo>
                    <a:lnTo>
                      <a:pt x="0" y="392"/>
                    </a:lnTo>
                    <a:lnTo>
                      <a:pt x="0" y="0"/>
                    </a:lnTo>
                    <a:lnTo>
                      <a:pt x="211" y="211"/>
                    </a:lnTo>
                    <a:lnTo>
                      <a:pt x="423" y="0"/>
                    </a:lnTo>
                    <a:close/>
                  </a:path>
                </a:pathLst>
              </a:custGeom>
              <a:solidFill>
                <a:schemeClr val="tx2">
                  <a:lumMod val="75000"/>
                  <a:lumOff val="25000"/>
                </a:schemeClr>
              </a:solidFill>
              <a:ln>
                <a:noFill/>
              </a:ln>
            </p:spPr>
            <p:txBody>
              <a:bodyPr vert="horz" wrap="square" lIns="91440" tIns="45720" rIns="91440" bIns="91440" numCol="1" anchor="b" anchorCtr="0" compatLnSpc="1">
                <a:prstTxWarp prst="textNoShape">
                  <a:avLst/>
                </a:prstTxWarp>
              </a:bodyPr>
              <a:lstStyle/>
              <a:p>
                <a:pPr algn="ctr" rtl="1"/>
                <a:endParaRPr lang="en-US" sz="4800" b="1" dirty="0">
                  <a:solidFill>
                    <a:schemeClr val="accent3">
                      <a:lumMod val="50000"/>
                    </a:schemeClr>
                  </a:solidFill>
                </a:endParaRPr>
              </a:p>
            </p:txBody>
          </p:sp>
        </p:grpSp>
        <p:sp>
          <p:nvSpPr>
            <p:cNvPr id="9" name="TextBox 77">
              <a:extLst>
                <a:ext uri="{FF2B5EF4-FFF2-40B4-BE49-F238E27FC236}">
                  <a16:creationId xmlns:a16="http://schemas.microsoft.com/office/drawing/2014/main" id="{8E253EE7-F7B1-4D7F-A46A-A6E47BDC864B}"/>
                </a:ext>
              </a:extLst>
            </p:cNvPr>
            <p:cNvSpPr txBox="1"/>
            <p:nvPr/>
          </p:nvSpPr>
          <p:spPr>
            <a:xfrm>
              <a:off x="3997449" y="1644202"/>
              <a:ext cx="1161284" cy="523220"/>
            </a:xfrm>
            <a:prstGeom prst="rect">
              <a:avLst/>
            </a:prstGeom>
            <a:noFill/>
          </p:spPr>
          <p:txBody>
            <a:bodyPr wrap="square" lIns="0" rIns="0" rtlCol="0" anchor="b">
              <a:spAutoFit/>
            </a:bodyPr>
            <a:lstStyle/>
            <a:p>
              <a:pPr algn="r" rtl="1"/>
              <a:r>
                <a:rPr lang="ar-SA" sz="2800" b="1" dirty="0"/>
                <a:t>الأهمية</a:t>
              </a:r>
              <a:endParaRPr lang="en-US" sz="2800" b="1" dirty="0"/>
            </a:p>
          </p:txBody>
        </p:sp>
        <p:sp>
          <p:nvSpPr>
            <p:cNvPr id="10" name="TextBox 78">
              <a:extLst>
                <a:ext uri="{FF2B5EF4-FFF2-40B4-BE49-F238E27FC236}">
                  <a16:creationId xmlns:a16="http://schemas.microsoft.com/office/drawing/2014/main" id="{B282B104-0047-4828-84D1-682BC7B8BFEF}"/>
                </a:ext>
              </a:extLst>
            </p:cNvPr>
            <p:cNvSpPr txBox="1"/>
            <p:nvPr/>
          </p:nvSpPr>
          <p:spPr>
            <a:xfrm>
              <a:off x="5304647" y="1582647"/>
              <a:ext cx="5310376" cy="646331"/>
            </a:xfrm>
            <a:prstGeom prst="rect">
              <a:avLst/>
            </a:prstGeom>
            <a:noFill/>
          </p:spPr>
          <p:txBody>
            <a:bodyPr wrap="square" lIns="0" rIns="0" rtlCol="0" anchor="ctr">
              <a:spAutoFit/>
            </a:bodyPr>
            <a:lstStyle/>
            <a:p>
              <a:pPr algn="just" rtl="1"/>
              <a:r>
                <a:rPr lang="ar-SA" b="1" dirty="0">
                  <a:solidFill>
                    <a:schemeClr val="tx1">
                      <a:lumMod val="65000"/>
                      <a:lumOff val="35000"/>
                    </a:schemeClr>
                  </a:solidFill>
                </a:rPr>
                <a:t>الصورة الواحدة قد تعرض ما لم يستطع كاتب أن يقوله في 100 صفحة. ونظراً لأهميتها فإنها لها دور كبير ومهم في الحروب والأزمات.</a:t>
              </a:r>
              <a:endParaRPr lang="en-US" b="1" dirty="0">
                <a:solidFill>
                  <a:schemeClr val="tx1">
                    <a:lumMod val="65000"/>
                    <a:lumOff val="35000"/>
                  </a:schemeClr>
                </a:solidFill>
              </a:endParaRPr>
            </a:p>
          </p:txBody>
        </p:sp>
        <p:sp>
          <p:nvSpPr>
            <p:cNvPr id="11" name="TextBox 80">
              <a:extLst>
                <a:ext uri="{FF2B5EF4-FFF2-40B4-BE49-F238E27FC236}">
                  <a16:creationId xmlns:a16="http://schemas.microsoft.com/office/drawing/2014/main" id="{A4CE902C-5084-47B4-84FF-6ECE0CC6C2CF}"/>
                </a:ext>
              </a:extLst>
            </p:cNvPr>
            <p:cNvSpPr txBox="1"/>
            <p:nvPr/>
          </p:nvSpPr>
          <p:spPr>
            <a:xfrm>
              <a:off x="3997448" y="2711454"/>
              <a:ext cx="2050637" cy="523220"/>
            </a:xfrm>
            <a:prstGeom prst="rect">
              <a:avLst/>
            </a:prstGeom>
            <a:noFill/>
          </p:spPr>
          <p:txBody>
            <a:bodyPr wrap="square" lIns="0" rIns="0" rtlCol="0" anchor="b">
              <a:spAutoFit/>
            </a:bodyPr>
            <a:lstStyle/>
            <a:p>
              <a:pPr algn="r" rtl="1"/>
              <a:r>
                <a:rPr lang="ar-SA" sz="2800" b="1" dirty="0"/>
                <a:t>الخصائص</a:t>
              </a:r>
              <a:endParaRPr lang="en-US" sz="2800" b="1" dirty="0"/>
            </a:p>
          </p:txBody>
        </p:sp>
        <p:sp>
          <p:nvSpPr>
            <p:cNvPr id="12" name="TextBox 81">
              <a:extLst>
                <a:ext uri="{FF2B5EF4-FFF2-40B4-BE49-F238E27FC236}">
                  <a16:creationId xmlns:a16="http://schemas.microsoft.com/office/drawing/2014/main" id="{C1C110C1-5D10-4D07-9604-49F64D684889}"/>
                </a:ext>
              </a:extLst>
            </p:cNvPr>
            <p:cNvSpPr txBox="1"/>
            <p:nvPr/>
          </p:nvSpPr>
          <p:spPr>
            <a:xfrm>
              <a:off x="5304648" y="2419066"/>
              <a:ext cx="5232725" cy="1107996"/>
            </a:xfrm>
            <a:prstGeom prst="rect">
              <a:avLst/>
            </a:prstGeom>
            <a:noFill/>
          </p:spPr>
          <p:txBody>
            <a:bodyPr wrap="square" lIns="0" rIns="0" rtlCol="0" anchor="ctr">
              <a:spAutoFit/>
            </a:bodyPr>
            <a:lstStyle/>
            <a:p>
              <a:pPr algn="just" rtl="1"/>
              <a:r>
                <a:rPr lang="ar-SA" b="1" dirty="0">
                  <a:solidFill>
                    <a:schemeClr val="tx1">
                      <a:lumMod val="65000"/>
                      <a:lumOff val="35000"/>
                    </a:schemeClr>
                  </a:solidFill>
                </a:rPr>
                <a:t>أداة اتصالية- عمومية المعرفة- لغة عالمية عالية المعرفة- تحقيق الروابط الإنسانية- سرعة أكبر في الفهم والتأثير- قدرة الصورة في الإقناع- الصورة لا تكذب</a:t>
              </a:r>
              <a:r>
                <a:rPr lang="ar-SA" sz="1200" dirty="0">
                  <a:solidFill>
                    <a:schemeClr val="tx1">
                      <a:lumMod val="65000"/>
                      <a:lumOff val="35000"/>
                    </a:schemeClr>
                  </a:solidFill>
                </a:rPr>
                <a:t>.</a:t>
              </a:r>
            </a:p>
            <a:p>
              <a:pPr algn="just" rtl="1"/>
              <a:r>
                <a:rPr lang="ar-SA" sz="1200" dirty="0">
                  <a:solidFill>
                    <a:schemeClr val="tx1">
                      <a:lumMod val="65000"/>
                      <a:lumOff val="35000"/>
                    </a:schemeClr>
                  </a:solidFill>
                </a:rPr>
                <a:t>.</a:t>
              </a:r>
              <a:endParaRPr lang="en-US" sz="1200" dirty="0">
                <a:solidFill>
                  <a:schemeClr val="tx1">
                    <a:lumMod val="65000"/>
                    <a:lumOff val="35000"/>
                  </a:schemeClr>
                </a:solidFill>
              </a:endParaRPr>
            </a:p>
          </p:txBody>
        </p:sp>
        <p:sp>
          <p:nvSpPr>
            <p:cNvPr id="13" name="TextBox 83">
              <a:extLst>
                <a:ext uri="{FF2B5EF4-FFF2-40B4-BE49-F238E27FC236}">
                  <a16:creationId xmlns:a16="http://schemas.microsoft.com/office/drawing/2014/main" id="{1EEFD469-90A7-4244-A7BB-7A1F51007677}"/>
                </a:ext>
              </a:extLst>
            </p:cNvPr>
            <p:cNvSpPr txBox="1"/>
            <p:nvPr/>
          </p:nvSpPr>
          <p:spPr>
            <a:xfrm>
              <a:off x="3997448" y="3782683"/>
              <a:ext cx="2050637" cy="523220"/>
            </a:xfrm>
            <a:prstGeom prst="rect">
              <a:avLst/>
            </a:prstGeom>
            <a:noFill/>
          </p:spPr>
          <p:txBody>
            <a:bodyPr wrap="square" lIns="0" rIns="0" rtlCol="0" anchor="b">
              <a:spAutoFit/>
            </a:bodyPr>
            <a:lstStyle/>
            <a:p>
              <a:pPr algn="r" rtl="1"/>
              <a:r>
                <a:rPr lang="ar-SA" sz="2800" b="1" dirty="0"/>
                <a:t>الأخلاقيات</a:t>
              </a:r>
              <a:endParaRPr lang="en-US" sz="2800" b="1" dirty="0"/>
            </a:p>
          </p:txBody>
        </p:sp>
        <p:sp>
          <p:nvSpPr>
            <p:cNvPr id="14" name="TextBox 84">
              <a:extLst>
                <a:ext uri="{FF2B5EF4-FFF2-40B4-BE49-F238E27FC236}">
                  <a16:creationId xmlns:a16="http://schemas.microsoft.com/office/drawing/2014/main" id="{9A9D8255-D8A2-49F2-A373-A8852E2FDF52}"/>
                </a:ext>
              </a:extLst>
            </p:cNvPr>
            <p:cNvSpPr txBox="1"/>
            <p:nvPr/>
          </p:nvSpPr>
          <p:spPr>
            <a:xfrm>
              <a:off x="5401923" y="3582628"/>
              <a:ext cx="5213100" cy="923330"/>
            </a:xfrm>
            <a:prstGeom prst="rect">
              <a:avLst/>
            </a:prstGeom>
            <a:noFill/>
          </p:spPr>
          <p:txBody>
            <a:bodyPr wrap="square" lIns="0" rIns="0" rtlCol="0" anchor="ctr">
              <a:spAutoFit/>
            </a:bodyPr>
            <a:lstStyle/>
            <a:p>
              <a:pPr algn="just" rtl="1"/>
              <a:r>
                <a:rPr lang="ar-SA" b="1" dirty="0">
                  <a:solidFill>
                    <a:schemeClr val="tx1">
                      <a:lumMod val="65000"/>
                      <a:lumOff val="35000"/>
                    </a:schemeClr>
                  </a:solidFill>
                </a:rPr>
                <a:t>وعدم تغيير في الصورة أو تصنيع أو إضافة داخلها لفرض الترويج أو الإساءة، قد يتم توظيف فن التصوير الفوتوغرافي توظيف سلبي لغرض الإساءة والتشهير.</a:t>
              </a:r>
              <a:endParaRPr lang="en-US" b="1" dirty="0">
                <a:solidFill>
                  <a:schemeClr val="tx1">
                    <a:lumMod val="65000"/>
                    <a:lumOff val="35000"/>
                  </a:schemeClr>
                </a:solidFill>
              </a:endParaRPr>
            </a:p>
          </p:txBody>
        </p:sp>
        <p:sp>
          <p:nvSpPr>
            <p:cNvPr id="17" name="Freeform 5">
              <a:extLst>
                <a:ext uri="{FF2B5EF4-FFF2-40B4-BE49-F238E27FC236}">
                  <a16:creationId xmlns:a16="http://schemas.microsoft.com/office/drawing/2014/main" id="{EAE72C83-C7C3-4739-87F8-0796B343A255}"/>
                </a:ext>
              </a:extLst>
            </p:cNvPr>
            <p:cNvSpPr>
              <a:spLocks/>
            </p:cNvSpPr>
            <p:nvPr/>
          </p:nvSpPr>
          <p:spPr bwMode="auto">
            <a:xfrm>
              <a:off x="1732279" y="1460608"/>
              <a:ext cx="2050637" cy="1198425"/>
            </a:xfrm>
            <a:custGeom>
              <a:avLst/>
              <a:gdLst>
                <a:gd name="T0" fmla="*/ 423 w 423"/>
                <a:gd name="T1" fmla="*/ 0 h 603"/>
                <a:gd name="T2" fmla="*/ 423 w 423"/>
                <a:gd name="T3" fmla="*/ 392 h 603"/>
                <a:gd name="T4" fmla="*/ 211 w 423"/>
                <a:gd name="T5" fmla="*/ 603 h 603"/>
                <a:gd name="T6" fmla="*/ 0 w 423"/>
                <a:gd name="T7" fmla="*/ 392 h 603"/>
                <a:gd name="T8" fmla="*/ 0 w 423"/>
                <a:gd name="T9" fmla="*/ 0 h 603"/>
                <a:gd name="T10" fmla="*/ 211 w 423"/>
                <a:gd name="T11" fmla="*/ 211 h 603"/>
                <a:gd name="T12" fmla="*/ 423 w 423"/>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423" h="603">
                  <a:moveTo>
                    <a:pt x="423" y="0"/>
                  </a:moveTo>
                  <a:lnTo>
                    <a:pt x="423" y="392"/>
                  </a:lnTo>
                  <a:lnTo>
                    <a:pt x="211" y="603"/>
                  </a:lnTo>
                  <a:lnTo>
                    <a:pt x="0" y="392"/>
                  </a:lnTo>
                  <a:lnTo>
                    <a:pt x="0" y="0"/>
                  </a:lnTo>
                  <a:lnTo>
                    <a:pt x="211" y="211"/>
                  </a:lnTo>
                  <a:lnTo>
                    <a:pt x="423" y="0"/>
                  </a:lnTo>
                  <a:close/>
                </a:path>
              </a:pathLst>
            </a:custGeom>
            <a:solidFill>
              <a:schemeClr val="tx2"/>
            </a:solidFill>
            <a:ln>
              <a:noFill/>
            </a:ln>
          </p:spPr>
          <p:txBody>
            <a:bodyPr vert="horz" wrap="square" lIns="91440" tIns="45720" rIns="91440" bIns="91440" numCol="1" anchor="b" anchorCtr="0" compatLnSpc="1">
              <a:prstTxWarp prst="textNoShape">
                <a:avLst/>
              </a:prstTxWarp>
            </a:bodyPr>
            <a:lstStyle/>
            <a:p>
              <a:pPr algn="ctr" rtl="1"/>
              <a:r>
                <a:rPr lang="en-US" sz="4800" b="1" dirty="0">
                  <a:solidFill>
                    <a:schemeClr val="accent1">
                      <a:lumMod val="60000"/>
                      <a:lumOff val="40000"/>
                    </a:schemeClr>
                  </a:solidFill>
                </a:rPr>
                <a:t>01</a:t>
              </a:r>
            </a:p>
          </p:txBody>
        </p:sp>
        <p:sp>
          <p:nvSpPr>
            <p:cNvPr id="18" name="Freeform 11">
              <a:extLst>
                <a:ext uri="{FF2B5EF4-FFF2-40B4-BE49-F238E27FC236}">
                  <a16:creationId xmlns:a16="http://schemas.microsoft.com/office/drawing/2014/main" id="{DAA62EF4-AE48-4C5E-846A-6C75EA7DC1F4}"/>
                </a:ext>
              </a:extLst>
            </p:cNvPr>
            <p:cNvSpPr>
              <a:spLocks/>
            </p:cNvSpPr>
            <p:nvPr/>
          </p:nvSpPr>
          <p:spPr bwMode="auto">
            <a:xfrm>
              <a:off x="1732279" y="2527860"/>
              <a:ext cx="2050637" cy="1200412"/>
            </a:xfrm>
            <a:custGeom>
              <a:avLst/>
              <a:gdLst>
                <a:gd name="T0" fmla="*/ 423 w 423"/>
                <a:gd name="T1" fmla="*/ 0 h 604"/>
                <a:gd name="T2" fmla="*/ 423 w 423"/>
                <a:gd name="T3" fmla="*/ 392 h 604"/>
                <a:gd name="T4" fmla="*/ 211 w 423"/>
                <a:gd name="T5" fmla="*/ 604 h 604"/>
                <a:gd name="T6" fmla="*/ 0 w 423"/>
                <a:gd name="T7" fmla="*/ 392 h 604"/>
                <a:gd name="T8" fmla="*/ 0 w 423"/>
                <a:gd name="T9" fmla="*/ 0 h 604"/>
                <a:gd name="T10" fmla="*/ 211 w 423"/>
                <a:gd name="T11" fmla="*/ 211 h 604"/>
                <a:gd name="T12" fmla="*/ 423 w 423"/>
                <a:gd name="T13" fmla="*/ 0 h 604"/>
              </a:gdLst>
              <a:ahLst/>
              <a:cxnLst>
                <a:cxn ang="0">
                  <a:pos x="T0" y="T1"/>
                </a:cxn>
                <a:cxn ang="0">
                  <a:pos x="T2" y="T3"/>
                </a:cxn>
                <a:cxn ang="0">
                  <a:pos x="T4" y="T5"/>
                </a:cxn>
                <a:cxn ang="0">
                  <a:pos x="T6" y="T7"/>
                </a:cxn>
                <a:cxn ang="0">
                  <a:pos x="T8" y="T9"/>
                </a:cxn>
                <a:cxn ang="0">
                  <a:pos x="T10" y="T11"/>
                </a:cxn>
                <a:cxn ang="0">
                  <a:pos x="T12" y="T13"/>
                </a:cxn>
              </a:cxnLst>
              <a:rect l="0" t="0" r="r" b="b"/>
              <a:pathLst>
                <a:path w="423" h="604">
                  <a:moveTo>
                    <a:pt x="423" y="0"/>
                  </a:moveTo>
                  <a:lnTo>
                    <a:pt x="423" y="392"/>
                  </a:lnTo>
                  <a:lnTo>
                    <a:pt x="211" y="604"/>
                  </a:lnTo>
                  <a:lnTo>
                    <a:pt x="0" y="392"/>
                  </a:lnTo>
                  <a:lnTo>
                    <a:pt x="0" y="0"/>
                  </a:lnTo>
                  <a:lnTo>
                    <a:pt x="211" y="211"/>
                  </a:lnTo>
                  <a:lnTo>
                    <a:pt x="423" y="0"/>
                  </a:lnTo>
                  <a:close/>
                </a:path>
              </a:pathLst>
            </a:custGeom>
            <a:solidFill>
              <a:schemeClr val="accent2"/>
            </a:solidFill>
            <a:ln>
              <a:noFill/>
            </a:ln>
          </p:spPr>
          <p:txBody>
            <a:bodyPr vert="horz" wrap="square" lIns="91440" tIns="45720" rIns="91440" bIns="91440" numCol="1" anchor="b" anchorCtr="0" compatLnSpc="1">
              <a:prstTxWarp prst="textNoShape">
                <a:avLst/>
              </a:prstTxWarp>
            </a:bodyPr>
            <a:lstStyle/>
            <a:p>
              <a:pPr algn="ctr" rtl="1"/>
              <a:r>
                <a:rPr lang="en-US" sz="4800" b="1" dirty="0">
                  <a:solidFill>
                    <a:schemeClr val="accent2">
                      <a:lumMod val="50000"/>
                    </a:schemeClr>
                  </a:solidFill>
                </a:rPr>
                <a:t>02</a:t>
              </a:r>
            </a:p>
          </p:txBody>
        </p:sp>
        <p:sp>
          <p:nvSpPr>
            <p:cNvPr id="19" name="Freeform 17">
              <a:extLst>
                <a:ext uri="{FF2B5EF4-FFF2-40B4-BE49-F238E27FC236}">
                  <a16:creationId xmlns:a16="http://schemas.microsoft.com/office/drawing/2014/main" id="{FB1A0D00-1E64-4A5A-B2D7-72FC06A571F6}"/>
                </a:ext>
              </a:extLst>
            </p:cNvPr>
            <p:cNvSpPr>
              <a:spLocks/>
            </p:cNvSpPr>
            <p:nvPr/>
          </p:nvSpPr>
          <p:spPr bwMode="auto">
            <a:xfrm>
              <a:off x="1732279" y="3599089"/>
              <a:ext cx="2050637" cy="1200412"/>
            </a:xfrm>
            <a:custGeom>
              <a:avLst/>
              <a:gdLst>
                <a:gd name="T0" fmla="*/ 423 w 423"/>
                <a:gd name="T1" fmla="*/ 0 h 604"/>
                <a:gd name="T2" fmla="*/ 423 w 423"/>
                <a:gd name="T3" fmla="*/ 392 h 604"/>
                <a:gd name="T4" fmla="*/ 211 w 423"/>
                <a:gd name="T5" fmla="*/ 604 h 604"/>
                <a:gd name="T6" fmla="*/ 0 w 423"/>
                <a:gd name="T7" fmla="*/ 392 h 604"/>
                <a:gd name="T8" fmla="*/ 0 w 423"/>
                <a:gd name="T9" fmla="*/ 0 h 604"/>
                <a:gd name="T10" fmla="*/ 211 w 423"/>
                <a:gd name="T11" fmla="*/ 211 h 604"/>
                <a:gd name="T12" fmla="*/ 423 w 423"/>
                <a:gd name="T13" fmla="*/ 0 h 604"/>
              </a:gdLst>
              <a:ahLst/>
              <a:cxnLst>
                <a:cxn ang="0">
                  <a:pos x="T0" y="T1"/>
                </a:cxn>
                <a:cxn ang="0">
                  <a:pos x="T2" y="T3"/>
                </a:cxn>
                <a:cxn ang="0">
                  <a:pos x="T4" y="T5"/>
                </a:cxn>
                <a:cxn ang="0">
                  <a:pos x="T6" y="T7"/>
                </a:cxn>
                <a:cxn ang="0">
                  <a:pos x="T8" y="T9"/>
                </a:cxn>
                <a:cxn ang="0">
                  <a:pos x="T10" y="T11"/>
                </a:cxn>
                <a:cxn ang="0">
                  <a:pos x="T12" y="T13"/>
                </a:cxn>
              </a:cxnLst>
              <a:rect l="0" t="0" r="r" b="b"/>
              <a:pathLst>
                <a:path w="423" h="604">
                  <a:moveTo>
                    <a:pt x="423" y="0"/>
                  </a:moveTo>
                  <a:lnTo>
                    <a:pt x="423" y="392"/>
                  </a:lnTo>
                  <a:lnTo>
                    <a:pt x="211" y="604"/>
                  </a:lnTo>
                  <a:lnTo>
                    <a:pt x="0" y="392"/>
                  </a:lnTo>
                  <a:lnTo>
                    <a:pt x="0" y="0"/>
                  </a:lnTo>
                  <a:lnTo>
                    <a:pt x="211" y="211"/>
                  </a:lnTo>
                  <a:lnTo>
                    <a:pt x="423" y="0"/>
                  </a:lnTo>
                  <a:close/>
                </a:path>
              </a:pathLst>
            </a:custGeom>
            <a:solidFill>
              <a:schemeClr val="accent3"/>
            </a:solidFill>
            <a:ln>
              <a:noFill/>
            </a:ln>
          </p:spPr>
          <p:txBody>
            <a:bodyPr vert="horz" wrap="square" lIns="91440" tIns="45720" rIns="91440" bIns="91440" numCol="1" anchor="b" anchorCtr="0" compatLnSpc="1">
              <a:prstTxWarp prst="textNoShape">
                <a:avLst/>
              </a:prstTxWarp>
            </a:bodyPr>
            <a:lstStyle/>
            <a:p>
              <a:pPr algn="ctr" rtl="1"/>
              <a:r>
                <a:rPr lang="en-US" sz="4800" b="1" dirty="0">
                  <a:solidFill>
                    <a:schemeClr val="accent3">
                      <a:lumMod val="50000"/>
                    </a:schemeClr>
                  </a:solidFill>
                </a:rPr>
                <a:t>03</a:t>
              </a:r>
            </a:p>
          </p:txBody>
        </p:sp>
      </p:grpSp>
      <p:pic>
        <p:nvPicPr>
          <p:cNvPr id="2050" name="Picture 2" descr="حوّل لحظاتك السعيدة إلى ذكريات مع كاميرا Nikon D3500 الجديدة – الأخبار  الرئيسية - Nikon Saudi Arabia">
            <a:extLst>
              <a:ext uri="{FF2B5EF4-FFF2-40B4-BE49-F238E27FC236}">
                <a16:creationId xmlns:a16="http://schemas.microsoft.com/office/drawing/2014/main" id="{FB54FAAB-E6FF-48CB-88BA-82A8C3390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768" y="323634"/>
            <a:ext cx="1214541" cy="112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04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Rectangle 7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026" name="Picture 2" descr="بسملة - Wikiwand">
            <a:extLst>
              <a:ext uri="{FF2B5EF4-FFF2-40B4-BE49-F238E27FC236}">
                <a16:creationId xmlns:a16="http://schemas.microsoft.com/office/drawing/2014/main" id="{FEEE156A-B1B7-4F71-A773-A4F590AE8A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01109" y="1286934"/>
            <a:ext cx="7589784" cy="4105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53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ملتقى معلمي السعودية Twitterissä: &amp;quot;#كاريكاتير يصور واقع بعض قادة وقائدات  المدارس واقسام إدارات التعليم🙈🙉🙊… &amp;quot;">
            <a:extLst>
              <a:ext uri="{FF2B5EF4-FFF2-40B4-BE49-F238E27FC236}">
                <a16:creationId xmlns:a16="http://schemas.microsoft.com/office/drawing/2014/main" id="{9112973F-A562-4775-9B60-37689E997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92" y="680936"/>
            <a:ext cx="5715000" cy="396158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3076" name="Picture 4" descr="جريدة الرياض | ربيع">
            <a:extLst>
              <a:ext uri="{FF2B5EF4-FFF2-40B4-BE49-F238E27FC236}">
                <a16:creationId xmlns:a16="http://schemas.microsoft.com/office/drawing/2014/main" id="{06D6D199-9C65-44AF-9317-1E496B858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663" y="302290"/>
            <a:ext cx="5511645" cy="412452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09D44E10-BE1E-41F5-A79E-8C4CF55DB84C}"/>
              </a:ext>
            </a:extLst>
          </p:cNvPr>
          <p:cNvSpPr txBox="1"/>
          <p:nvPr/>
        </p:nvSpPr>
        <p:spPr>
          <a:xfrm>
            <a:off x="4222044" y="4533240"/>
            <a:ext cx="7374947" cy="2123658"/>
          </a:xfrm>
          <a:prstGeom prst="rect">
            <a:avLst/>
          </a:prstGeom>
          <a:noFill/>
        </p:spPr>
        <p:txBody>
          <a:bodyPr wrap="square" rtlCol="1">
            <a:spAutoFit/>
          </a:bodyPr>
          <a:lstStyle/>
          <a:p>
            <a:r>
              <a:rPr lang="ar-SA" b="1" dirty="0">
                <a:solidFill>
                  <a:srgbClr val="0070C0"/>
                </a:solidFill>
                <a:cs typeface="PT Bold Heading" panose="02010400000000000000" pitchFamily="2" charset="-78"/>
              </a:rPr>
              <a:t>قراءة الصورة ونقدها</a:t>
            </a:r>
          </a:p>
          <a:p>
            <a:endParaRPr lang="ar-SA" dirty="0"/>
          </a:p>
          <a:p>
            <a:r>
              <a:rPr lang="ar-SA" sz="2400" dirty="0"/>
              <a:t>ما موضوع الصورة؟</a:t>
            </a:r>
          </a:p>
          <a:p>
            <a:r>
              <a:rPr lang="ar-SA" sz="2400" dirty="0"/>
              <a:t>لمن يوجه الرسام النقد.</a:t>
            </a:r>
          </a:p>
          <a:p>
            <a:r>
              <a:rPr lang="ar-SA" sz="2400" dirty="0"/>
              <a:t>هل الرسام مؤيد للموضوع أم متحيز- أم محايد؟</a:t>
            </a:r>
          </a:p>
          <a:p>
            <a:r>
              <a:rPr lang="ar-SA" sz="2400" dirty="0"/>
              <a:t>ما رأيك أنت في موضوع الصورة</a:t>
            </a:r>
          </a:p>
        </p:txBody>
      </p:sp>
    </p:spTree>
    <p:extLst>
      <p:ext uri="{BB962C8B-B14F-4D97-AF65-F5344CB8AC3E}">
        <p14:creationId xmlns:p14="http://schemas.microsoft.com/office/powerpoint/2010/main" val="4279848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959C4746-1C91-4E0E-A2F0-D1330CCB9B9C}"/>
              </a:ext>
            </a:extLst>
          </p:cNvPr>
          <p:cNvSpPr txBox="1"/>
          <p:nvPr/>
        </p:nvSpPr>
        <p:spPr>
          <a:xfrm>
            <a:off x="3178206" y="993654"/>
            <a:ext cx="7388865" cy="4870692"/>
          </a:xfrm>
          <a:prstGeom prst="rect">
            <a:avLst/>
          </a:prstGeom>
          <a:solidFill>
            <a:schemeClr val="accent6">
              <a:lumMod val="20000"/>
              <a:lumOff val="80000"/>
            </a:schemeClr>
          </a:solidFill>
        </p:spPr>
        <p:txBody>
          <a:bodyPr wrap="square">
            <a:spAutoFit/>
          </a:bodyPr>
          <a:lstStyle/>
          <a:p>
            <a:pPr algn="ctr" rtl="1">
              <a:lnSpc>
                <a:spcPct val="107000"/>
              </a:lnSpc>
              <a:spcAft>
                <a:spcPts val="800"/>
              </a:spcAft>
            </a:pPr>
            <a:r>
              <a:rPr lang="ar-SA" sz="2800" b="1"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rPr>
              <a:t>الدور الإعلامي للصورة </a:t>
            </a:r>
          </a:p>
          <a:p>
            <a:pPr algn="just" rtl="1">
              <a:lnSpc>
                <a:spcPct val="107000"/>
              </a:lnSpc>
              <a:spcAft>
                <a:spcPts val="800"/>
              </a:spcAft>
            </a:pPr>
            <a:endParaRPr lang="en-US" sz="2400" b="1"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1. البصر أهم وأكثر حواس الإنسان استخداماً في اكتساب المعلومات.</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2. قوة الصورة تنطلق من مفهوم التصديق والتكذيب، لأن الرؤية البصرية هي أساس التصديق.</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3. الصورة تخاطب كل البشر، لذلك فهي الأوسع انتشاراً.</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4. الصورة ترتبط بشيء ملموس ومحسوس ومحدد، والكلمة مرتبطة بشيء تجريدي، غير ملموس، ويتصف بالتعميم.</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5. تختلف الصورة عن الكلمة المكتوبة في سهولة التلقي.</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6. الصورة تعطي الرسالة دفعة واحدة</a:t>
            </a:r>
            <a:r>
              <a:rPr lang="ar-SA" sz="2800" b="1" dirty="0">
                <a:effectLst/>
                <a:latin typeface="Calibri" panose="020F0502020204030204" pitchFamily="34" charset="0"/>
                <a:ea typeface="Calibri" panose="020F0502020204030204" pitchFamily="34" charset="0"/>
                <a:cs typeface="Arial" panose="020B0604020202020204" pitchFamily="34" charset="0"/>
              </a:rPr>
              <a:t>.</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12668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A5F916D8-944D-452A-8078-6C4E1E08BFBF}"/>
              </a:ext>
            </a:extLst>
          </p:cNvPr>
          <p:cNvPicPr>
            <a:picLocks noChangeAspect="1"/>
          </p:cNvPicPr>
          <p:nvPr/>
        </p:nvPicPr>
        <p:blipFill rotWithShape="1">
          <a:blip r:embed="rId3"/>
          <a:srcRect l="28005" t="37589" r="30346" b="38156"/>
          <a:stretch/>
        </p:blipFill>
        <p:spPr>
          <a:xfrm>
            <a:off x="1602843" y="577788"/>
            <a:ext cx="9253225" cy="474324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92398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Buy Projectors Online in best Prices at Ubuy Maldives.">
            <a:extLst>
              <a:ext uri="{FF2B5EF4-FFF2-40B4-BE49-F238E27FC236}">
                <a16:creationId xmlns:a16="http://schemas.microsoft.com/office/drawing/2014/main" id="{783D8C68-8E89-47BF-A79D-93FA88BDF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312310" y="688258"/>
            <a:ext cx="3126658" cy="4562168"/>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372DA76C-AA0F-4D00-B1A8-CF40246E624F}"/>
              </a:ext>
            </a:extLst>
          </p:cNvPr>
          <p:cNvSpPr txBox="1"/>
          <p:nvPr/>
        </p:nvSpPr>
        <p:spPr>
          <a:xfrm>
            <a:off x="2753032" y="2694039"/>
            <a:ext cx="5817255" cy="830997"/>
          </a:xfrm>
          <a:prstGeom prst="rect">
            <a:avLst/>
          </a:prstGeom>
          <a:noFill/>
        </p:spPr>
        <p:txBody>
          <a:bodyPr wrap="square" rtlCol="1">
            <a:spAutoFit/>
          </a:bodyPr>
          <a:lstStyle/>
          <a:p>
            <a:r>
              <a:rPr lang="ar-SA" sz="4800" b="1" dirty="0"/>
              <a:t>الحوار والمناقشة والأسئلة</a:t>
            </a:r>
          </a:p>
        </p:txBody>
      </p:sp>
      <p:pic>
        <p:nvPicPr>
          <p:cNvPr id="6146" name="Picture 2" descr="Lovepik- صورة PNG-401536970 id الرسومات بحث - صور طالب المدرسة الابتدائية،  رفع اليد">
            <a:extLst>
              <a:ext uri="{FF2B5EF4-FFF2-40B4-BE49-F238E27FC236}">
                <a16:creationId xmlns:a16="http://schemas.microsoft.com/office/drawing/2014/main" id="{BBFD3C71-D9EA-48AE-9792-F5B759B03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399" r="40535"/>
          <a:stretch/>
        </p:blipFill>
        <p:spPr bwMode="auto">
          <a:xfrm>
            <a:off x="1120877" y="529099"/>
            <a:ext cx="2074607"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10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أهم مهارات التفكير التي يجب عليك اكتسابها | موقع سيدي">
            <a:extLst>
              <a:ext uri="{FF2B5EF4-FFF2-40B4-BE49-F238E27FC236}">
                <a16:creationId xmlns:a16="http://schemas.microsoft.com/office/drawing/2014/main" id="{0C86BF86-0651-4567-A2B6-1ABEC53859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431" b="12082"/>
          <a:stretch/>
        </p:blipFill>
        <p:spPr bwMode="auto">
          <a:xfrm>
            <a:off x="2311698" y="639107"/>
            <a:ext cx="7919377" cy="585828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09509CF8-483B-42EE-88AB-F4085FD7FCC3}"/>
              </a:ext>
            </a:extLst>
          </p:cNvPr>
          <p:cNvSpPr txBox="1"/>
          <p:nvPr/>
        </p:nvSpPr>
        <p:spPr>
          <a:xfrm rot="16042755">
            <a:off x="8018609" y="3001749"/>
            <a:ext cx="4464220" cy="923330"/>
          </a:xfrm>
          <a:prstGeom prst="rect">
            <a:avLst/>
          </a:prstGeom>
          <a:noFill/>
        </p:spPr>
        <p:txBody>
          <a:bodyPr wrap="square" rtlCol="1">
            <a:spAutoFit/>
          </a:bodyPr>
          <a:lstStyle/>
          <a:p>
            <a:r>
              <a:rPr lang="ar-SA" sz="5400" b="1" dirty="0">
                <a:solidFill>
                  <a:srgbClr val="C00000"/>
                </a:solidFill>
                <a:cs typeface="PT Bold Heading" panose="02010400000000000000" pitchFamily="2" charset="-78"/>
              </a:rPr>
              <a:t>الوحدة الثانية</a:t>
            </a:r>
          </a:p>
        </p:txBody>
      </p:sp>
      <p:sp>
        <p:nvSpPr>
          <p:cNvPr id="7" name="مربع نص 6">
            <a:extLst>
              <a:ext uri="{FF2B5EF4-FFF2-40B4-BE49-F238E27FC236}">
                <a16:creationId xmlns:a16="http://schemas.microsoft.com/office/drawing/2014/main" id="{A7A04003-6F85-483A-A31A-AD26DAD3B49F}"/>
              </a:ext>
            </a:extLst>
          </p:cNvPr>
          <p:cNvSpPr txBox="1"/>
          <p:nvPr/>
        </p:nvSpPr>
        <p:spPr>
          <a:xfrm rot="16042755">
            <a:off x="302154" y="3106583"/>
            <a:ext cx="3604996" cy="923330"/>
          </a:xfrm>
          <a:prstGeom prst="rect">
            <a:avLst/>
          </a:prstGeom>
          <a:noFill/>
        </p:spPr>
        <p:txBody>
          <a:bodyPr wrap="square" rtlCol="1">
            <a:spAutoFit/>
          </a:bodyPr>
          <a:lstStyle/>
          <a:p>
            <a:r>
              <a:rPr lang="ar-SA" sz="5400" b="1" dirty="0">
                <a:solidFill>
                  <a:srgbClr val="C00000"/>
                </a:solidFill>
                <a:cs typeface="PT Bold Heading" panose="02010400000000000000" pitchFamily="2" charset="-78"/>
              </a:rPr>
              <a:t>اليوم الثاني </a:t>
            </a:r>
          </a:p>
        </p:txBody>
      </p:sp>
    </p:spTree>
    <p:extLst>
      <p:ext uri="{BB962C8B-B14F-4D97-AF65-F5344CB8AC3E}">
        <p14:creationId xmlns:p14="http://schemas.microsoft.com/office/powerpoint/2010/main" val="4276579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قرص ممغنط 1">
            <a:extLst>
              <a:ext uri="{FF2B5EF4-FFF2-40B4-BE49-F238E27FC236}">
                <a16:creationId xmlns:a16="http://schemas.microsoft.com/office/drawing/2014/main" id="{B49707E4-CE04-43A8-9EA6-05CD6D3E8A89}"/>
              </a:ext>
            </a:extLst>
          </p:cNvPr>
          <p:cNvSpPr/>
          <p:nvPr/>
        </p:nvSpPr>
        <p:spPr>
          <a:xfrm>
            <a:off x="5706996" y="3816927"/>
            <a:ext cx="1162974" cy="3761913"/>
          </a:xfrm>
          <a:prstGeom prst="flowChartMagneticDisk">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ربع نص 2">
            <a:extLst>
              <a:ext uri="{FF2B5EF4-FFF2-40B4-BE49-F238E27FC236}">
                <a16:creationId xmlns:a16="http://schemas.microsoft.com/office/drawing/2014/main" id="{530B4575-9CAD-4EA0-83A3-279F06A040A5}"/>
              </a:ext>
            </a:extLst>
          </p:cNvPr>
          <p:cNvSpPr txBox="1"/>
          <p:nvPr/>
        </p:nvSpPr>
        <p:spPr>
          <a:xfrm>
            <a:off x="1180730" y="192229"/>
            <a:ext cx="9431852" cy="4555350"/>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rtl="1">
              <a:lnSpc>
                <a:spcPct val="107000"/>
              </a:lnSpc>
              <a:spcAft>
                <a:spcPts val="800"/>
              </a:spcAft>
            </a:pPr>
            <a:r>
              <a:rPr lang="ar-SA" sz="3200"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rPr>
              <a:t>التفكير المنهجي</a:t>
            </a:r>
          </a:p>
          <a:p>
            <a:pPr algn="ctr" rtl="1">
              <a:lnSpc>
                <a:spcPct val="107000"/>
              </a:lnSpc>
              <a:spcAft>
                <a:spcPts val="800"/>
              </a:spcAft>
            </a:pPr>
            <a:endParaRPr lang="en-US" sz="3200"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endParaRPr>
          </a:p>
          <a:p>
            <a:pPr algn="just" rtl="1">
              <a:lnSpc>
                <a:spcPct val="107000"/>
              </a:lnSpc>
              <a:spcAft>
                <a:spcPts val="800"/>
              </a:spcAft>
            </a:pPr>
            <a:r>
              <a:rPr lang="ar-SA" sz="2800" dirty="0">
                <a:effectLst/>
                <a:latin typeface="Calibri" panose="020F0502020204030204" pitchFamily="34" charset="0"/>
                <a:ea typeface="Calibri" panose="020F0502020204030204" pitchFamily="34" charset="0"/>
                <a:cs typeface="Arial" panose="020B0604020202020204" pitchFamily="34" charset="0"/>
              </a:rPr>
              <a:t>يعرف على أنه مجموعة من القواعد العامة والقوانين المنظّمة التي تحكم التفكير وعمليات العقل خلال النظر والبحث في مجال معين، وقد نجح أرسطو </a:t>
            </a:r>
            <a:r>
              <a:rPr lang="ar-SA" sz="2800" dirty="0" err="1">
                <a:effectLst/>
                <a:latin typeface="Calibri" panose="020F0502020204030204" pitchFamily="34" charset="0"/>
                <a:ea typeface="Calibri" panose="020F0502020204030204" pitchFamily="34" charset="0"/>
                <a:cs typeface="Arial" panose="020B0604020202020204" pitchFamily="34" charset="0"/>
              </a:rPr>
              <a:t>فى</a:t>
            </a:r>
            <a:r>
              <a:rPr lang="ar-SA" sz="2800" dirty="0">
                <a:effectLst/>
                <a:latin typeface="Calibri" panose="020F0502020204030204" pitchFamily="34" charset="0"/>
                <a:ea typeface="Calibri" panose="020F0502020204030204" pitchFamily="34" charset="0"/>
                <a:cs typeface="Arial" panose="020B0604020202020204" pitchFamily="34" charset="0"/>
              </a:rPr>
              <a:t> القرن الرابع قبل الميلاد في أن يضع له علما خاصًا به ، هو علم المنطق ، الذى يحدد للعقل طرق الخطأ والصواب، وقد ظل هذا المنطق الأرسطى ، أو منهج التفكير القديم مسيطر على البشرية أكثر من ألفى عام ، حتى بدأ مفكرو عصر النهضة </a:t>
            </a:r>
            <a:r>
              <a:rPr lang="ar-SA" sz="2800" dirty="0" err="1">
                <a:effectLst/>
                <a:latin typeface="Calibri" panose="020F0502020204030204" pitchFamily="34" charset="0"/>
                <a:ea typeface="Calibri" panose="020F0502020204030204" pitchFamily="34" charset="0"/>
                <a:cs typeface="Arial" panose="020B0604020202020204" pitchFamily="34" charset="0"/>
              </a:rPr>
              <a:t>فى</a:t>
            </a:r>
            <a:r>
              <a:rPr lang="ar-SA" sz="2800" dirty="0">
                <a:effectLst/>
                <a:latin typeface="Calibri" panose="020F0502020204030204" pitchFamily="34" charset="0"/>
                <a:ea typeface="Calibri" panose="020F0502020204030204" pitchFamily="34" charset="0"/>
                <a:cs typeface="Arial" panose="020B0604020202020204" pitchFamily="34" charset="0"/>
              </a:rPr>
              <a:t> أوربا يثورون عليه ، ويشككون </a:t>
            </a:r>
            <a:r>
              <a:rPr lang="ar-SA" sz="2800" dirty="0" err="1">
                <a:effectLst/>
                <a:latin typeface="Calibri" panose="020F0502020204030204" pitchFamily="34" charset="0"/>
                <a:ea typeface="Calibri" panose="020F0502020204030204" pitchFamily="34" charset="0"/>
                <a:cs typeface="Arial" panose="020B0604020202020204" pitchFamily="34" charset="0"/>
              </a:rPr>
              <a:t>فى</a:t>
            </a:r>
            <a:r>
              <a:rPr lang="ar-SA" sz="2800" dirty="0">
                <a:effectLst/>
                <a:latin typeface="Calibri" panose="020F0502020204030204" pitchFamily="34" charset="0"/>
                <a:ea typeface="Calibri" panose="020F0502020204030204" pitchFamily="34" charset="0"/>
                <a:cs typeface="Arial" panose="020B0604020202020204" pitchFamily="34" charset="0"/>
              </a:rPr>
              <a:t> أسسه ونتائجه ، ثم انتهى بهم الأمر إلى إنشاء منهج جديد هو المنهج التجريبي ، الذى يقوم على ملاحظة الظواهر.</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26060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A08DF35D-1334-4521-B0D7-0B8E119A5FBC}"/>
              </a:ext>
            </a:extLst>
          </p:cNvPr>
          <p:cNvSpPr txBox="1"/>
          <p:nvPr/>
        </p:nvSpPr>
        <p:spPr>
          <a:xfrm>
            <a:off x="719846" y="234008"/>
            <a:ext cx="10535055" cy="1849481"/>
          </a:xfrm>
          <a:prstGeom prst="rect">
            <a:avLst/>
          </a:prstGeom>
          <a:noFill/>
        </p:spPr>
        <p:txBody>
          <a:bodyPr wrap="square">
            <a:spAutoFit/>
          </a:bodyPr>
          <a:lstStyle/>
          <a:p>
            <a:pPr algn="ctr">
              <a:lnSpc>
                <a:spcPct val="107000"/>
              </a:lnSpc>
              <a:spcAft>
                <a:spcPts val="800"/>
              </a:spcAft>
            </a:pPr>
            <a:r>
              <a:rPr lang="ar-SA" sz="2400" b="1"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rPr>
              <a:t>التفكير المنهجي في الإسلام</a:t>
            </a:r>
          </a:p>
          <a:p>
            <a:pPr algn="ctr" rtl="1">
              <a:lnSpc>
                <a:spcPct val="107000"/>
              </a:lnSpc>
              <a:spcAft>
                <a:spcPts val="800"/>
              </a:spcAft>
            </a:pPr>
            <a:endParaRPr lang="ar-SA" sz="2400" b="1"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endParaRPr>
          </a:p>
          <a:p>
            <a:pPr algn="just" rtl="1">
              <a:lnSpc>
                <a:spcPct val="107000"/>
              </a:lnSpc>
              <a:spcAft>
                <a:spcPts val="800"/>
              </a:spcAft>
            </a:pPr>
            <a:r>
              <a:rPr lang="ar-SA" sz="2400" b="1" dirty="0">
                <a:effectLst/>
                <a:latin typeface="Calibri" panose="020F0502020204030204" pitchFamily="34" charset="0"/>
                <a:ea typeface="Calibri" panose="020F0502020204030204" pitchFamily="34" charset="0"/>
                <a:cs typeface="Arial" panose="020B0604020202020204" pitchFamily="34" charset="0"/>
              </a:rPr>
              <a:t>يعرف على أنّه التفكير الذي ينطلق من ثوابت الدين الإسلامي، ويحترم ضوابطه وحدوده، ويسعى لتحقيق أهدافه ومقاصده</a:t>
            </a:r>
            <a:r>
              <a:rPr lang="ar-SA"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4" name="مجموعة 3">
            <a:extLst>
              <a:ext uri="{FF2B5EF4-FFF2-40B4-BE49-F238E27FC236}">
                <a16:creationId xmlns:a16="http://schemas.microsoft.com/office/drawing/2014/main" id="{2F90B9D7-3462-4D31-A767-ABD09C4AF563}"/>
              </a:ext>
            </a:extLst>
          </p:cNvPr>
          <p:cNvGrpSpPr/>
          <p:nvPr/>
        </p:nvGrpSpPr>
        <p:grpSpPr>
          <a:xfrm flipH="1">
            <a:off x="719631" y="2204399"/>
            <a:ext cx="10669579" cy="3979875"/>
            <a:chOff x="775429" y="1634857"/>
            <a:chExt cx="10669579" cy="3979875"/>
          </a:xfrm>
        </p:grpSpPr>
        <p:sp>
          <p:nvSpPr>
            <p:cNvPr id="5" name="Isosceles Triangle 2">
              <a:extLst>
                <a:ext uri="{FF2B5EF4-FFF2-40B4-BE49-F238E27FC236}">
                  <a16:creationId xmlns:a16="http://schemas.microsoft.com/office/drawing/2014/main" id="{344CEF16-4364-4EB9-8ACF-BC3402B5D493}"/>
                </a:ext>
              </a:extLst>
            </p:cNvPr>
            <p:cNvSpPr/>
            <p:nvPr/>
          </p:nvSpPr>
          <p:spPr>
            <a:xfrm rot="5400000">
              <a:off x="8523128" y="2630458"/>
              <a:ext cx="3917482" cy="192627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6" name="Rectangle 3">
              <a:extLst>
                <a:ext uri="{FF2B5EF4-FFF2-40B4-BE49-F238E27FC236}">
                  <a16:creationId xmlns:a16="http://schemas.microsoft.com/office/drawing/2014/main" id="{53D26E7E-7859-4E1E-A19E-8634B1326451}"/>
                </a:ext>
              </a:extLst>
            </p:cNvPr>
            <p:cNvSpPr/>
            <p:nvPr/>
          </p:nvSpPr>
          <p:spPr>
            <a:xfrm>
              <a:off x="7335511" y="1667187"/>
              <a:ext cx="1922191" cy="39174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7" name="Rectangle 35">
              <a:extLst>
                <a:ext uri="{FF2B5EF4-FFF2-40B4-BE49-F238E27FC236}">
                  <a16:creationId xmlns:a16="http://schemas.microsoft.com/office/drawing/2014/main" id="{1FD8DDE5-5060-4F27-A6B4-EFD1A0DCD287}"/>
                </a:ext>
              </a:extLst>
            </p:cNvPr>
            <p:cNvSpPr/>
            <p:nvPr/>
          </p:nvSpPr>
          <p:spPr>
            <a:xfrm>
              <a:off x="5132860" y="1634858"/>
              <a:ext cx="1922191" cy="39174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8" name="Rectangle 36">
              <a:extLst>
                <a:ext uri="{FF2B5EF4-FFF2-40B4-BE49-F238E27FC236}">
                  <a16:creationId xmlns:a16="http://schemas.microsoft.com/office/drawing/2014/main" id="{30A752C5-FD20-49FA-B213-9B4E2991C4C5}"/>
                </a:ext>
              </a:extLst>
            </p:cNvPr>
            <p:cNvSpPr/>
            <p:nvPr/>
          </p:nvSpPr>
          <p:spPr>
            <a:xfrm>
              <a:off x="2939926" y="1634857"/>
              <a:ext cx="1922191" cy="39174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9" name="Rectangle 37">
              <a:extLst>
                <a:ext uri="{FF2B5EF4-FFF2-40B4-BE49-F238E27FC236}">
                  <a16:creationId xmlns:a16="http://schemas.microsoft.com/office/drawing/2014/main" id="{82FAC836-D48C-4880-AE21-422F3BAA1395}"/>
                </a:ext>
              </a:extLst>
            </p:cNvPr>
            <p:cNvSpPr/>
            <p:nvPr/>
          </p:nvSpPr>
          <p:spPr>
            <a:xfrm>
              <a:off x="775429" y="1697249"/>
              <a:ext cx="1922191" cy="39174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0" name="Parallelogram 5">
              <a:extLst>
                <a:ext uri="{FF2B5EF4-FFF2-40B4-BE49-F238E27FC236}">
                  <a16:creationId xmlns:a16="http://schemas.microsoft.com/office/drawing/2014/main" id="{CC92DB4C-8AB3-4E84-B2ED-FD2CA3FB34FD}"/>
                </a:ext>
              </a:extLst>
            </p:cNvPr>
            <p:cNvSpPr/>
            <p:nvPr/>
          </p:nvSpPr>
          <p:spPr>
            <a:xfrm rot="5400000" flipV="1">
              <a:off x="5231681" y="3458227"/>
              <a:ext cx="3917483" cy="270743"/>
            </a:xfrm>
            <a:prstGeom prst="parallelogram">
              <a:avLst>
                <a:gd name="adj" fmla="val 15614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1" name="Parallelogram 40">
              <a:extLst>
                <a:ext uri="{FF2B5EF4-FFF2-40B4-BE49-F238E27FC236}">
                  <a16:creationId xmlns:a16="http://schemas.microsoft.com/office/drawing/2014/main" id="{AAC32AAF-8B31-4534-B739-3EE6AFC46EFE}"/>
                </a:ext>
              </a:extLst>
            </p:cNvPr>
            <p:cNvSpPr/>
            <p:nvPr/>
          </p:nvSpPr>
          <p:spPr>
            <a:xfrm rot="5400000" flipV="1">
              <a:off x="7424615" y="3458227"/>
              <a:ext cx="3917483" cy="270743"/>
            </a:xfrm>
            <a:prstGeom prst="parallelogram">
              <a:avLst>
                <a:gd name="adj" fmla="val 156147"/>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2" name="Parallelogram 41">
              <a:extLst>
                <a:ext uri="{FF2B5EF4-FFF2-40B4-BE49-F238E27FC236}">
                  <a16:creationId xmlns:a16="http://schemas.microsoft.com/office/drawing/2014/main" id="{6C633FEB-E4C5-40D0-906B-1F4277D51EFF}"/>
                </a:ext>
              </a:extLst>
            </p:cNvPr>
            <p:cNvSpPr/>
            <p:nvPr/>
          </p:nvSpPr>
          <p:spPr>
            <a:xfrm rot="5400000" flipV="1">
              <a:off x="3038746" y="3458227"/>
              <a:ext cx="3917483" cy="270743"/>
            </a:xfrm>
            <a:prstGeom prst="parallelogram">
              <a:avLst>
                <a:gd name="adj" fmla="val 15614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3" name="Parallelogram 72">
              <a:extLst>
                <a:ext uri="{FF2B5EF4-FFF2-40B4-BE49-F238E27FC236}">
                  <a16:creationId xmlns:a16="http://schemas.microsoft.com/office/drawing/2014/main" id="{C21ABE8D-FBD6-41FB-8363-9F7D88D002BD}"/>
                </a:ext>
              </a:extLst>
            </p:cNvPr>
            <p:cNvSpPr/>
            <p:nvPr/>
          </p:nvSpPr>
          <p:spPr>
            <a:xfrm rot="5400000" flipV="1">
              <a:off x="845810" y="3458227"/>
              <a:ext cx="3917483" cy="270743"/>
            </a:xfrm>
            <a:prstGeom prst="parallelogram">
              <a:avLst>
                <a:gd name="adj" fmla="val 156147"/>
              </a:avLst>
            </a:prstGeom>
            <a:solidFill>
              <a:srgbClr val="012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nvGrpSpPr>
            <p:cNvPr id="14" name="Group 73">
              <a:extLst>
                <a:ext uri="{FF2B5EF4-FFF2-40B4-BE49-F238E27FC236}">
                  <a16:creationId xmlns:a16="http://schemas.microsoft.com/office/drawing/2014/main" id="{CECC5B95-BDDD-4CC8-9429-FC5E9E4E26E8}"/>
                </a:ext>
              </a:extLst>
            </p:cNvPr>
            <p:cNvGrpSpPr/>
            <p:nvPr/>
          </p:nvGrpSpPr>
          <p:grpSpPr>
            <a:xfrm>
              <a:off x="892120" y="1960995"/>
              <a:ext cx="1777061" cy="2243959"/>
              <a:chOff x="361921" y="1163602"/>
              <a:chExt cx="3135163" cy="2243959"/>
            </a:xfrm>
          </p:grpSpPr>
          <p:sp>
            <p:nvSpPr>
              <p:cNvPr id="32" name="TextBox 74">
                <a:extLst>
                  <a:ext uri="{FF2B5EF4-FFF2-40B4-BE49-F238E27FC236}">
                    <a16:creationId xmlns:a16="http://schemas.microsoft.com/office/drawing/2014/main" id="{72CBF6BE-8B25-48D2-A55C-B2E8932DC404}"/>
                  </a:ext>
                </a:extLst>
              </p:cNvPr>
              <p:cNvSpPr txBox="1"/>
              <p:nvPr/>
            </p:nvSpPr>
            <p:spPr>
              <a:xfrm>
                <a:off x="383111" y="1163602"/>
                <a:ext cx="2937088" cy="461665"/>
              </a:xfrm>
              <a:prstGeom prst="rect">
                <a:avLst/>
              </a:prstGeom>
              <a:noFill/>
            </p:spPr>
            <p:txBody>
              <a:bodyPr wrap="square" lIns="0" rIns="0" rtlCol="0" anchor="b">
                <a:spAutoFit/>
              </a:bodyPr>
              <a:lstStyle/>
              <a:p>
                <a:pPr algn="ctr" rtl="1"/>
                <a:r>
                  <a:rPr lang="ar-SA" sz="2400" b="1" dirty="0">
                    <a:solidFill>
                      <a:schemeClr val="bg1"/>
                    </a:solidFill>
                  </a:rPr>
                  <a:t>العقل</a:t>
                </a:r>
                <a:endParaRPr lang="en-US" sz="2400" b="1" dirty="0">
                  <a:solidFill>
                    <a:schemeClr val="bg1"/>
                  </a:solidFill>
                </a:endParaRPr>
              </a:p>
            </p:txBody>
          </p:sp>
          <p:sp>
            <p:nvSpPr>
              <p:cNvPr id="33" name="TextBox 75">
                <a:extLst>
                  <a:ext uri="{FF2B5EF4-FFF2-40B4-BE49-F238E27FC236}">
                    <a16:creationId xmlns:a16="http://schemas.microsoft.com/office/drawing/2014/main" id="{6A6D2F64-828D-450A-B48A-972C5DE461B8}"/>
                  </a:ext>
                </a:extLst>
              </p:cNvPr>
              <p:cNvSpPr txBox="1"/>
              <p:nvPr/>
            </p:nvSpPr>
            <p:spPr>
              <a:xfrm>
                <a:off x="361921" y="1776345"/>
                <a:ext cx="3135163" cy="1631216"/>
              </a:xfrm>
              <a:prstGeom prst="rect">
                <a:avLst/>
              </a:prstGeom>
              <a:noFill/>
            </p:spPr>
            <p:txBody>
              <a:bodyPr wrap="square" lIns="0" rIns="0" rtlCol="0" anchor="t">
                <a:spAutoFit/>
              </a:bodyPr>
              <a:lstStyle/>
              <a:p>
                <a:pPr algn="just" rtl="1"/>
                <a:r>
                  <a:rPr lang="ar-SA" sz="2000" b="1" dirty="0">
                    <a:solidFill>
                      <a:schemeClr val="bg1"/>
                    </a:solidFill>
                  </a:rPr>
                  <a:t>من خلال وظيفة الفهم والتحليل والاستيعاب والاستنتاج والتفكير، فهو مصدر أساسي لإنتاج المعرفة</a:t>
                </a:r>
                <a:r>
                  <a:rPr lang="ar-SA" sz="1200" dirty="0">
                    <a:solidFill>
                      <a:schemeClr val="bg1">
                        <a:lumMod val="75000"/>
                      </a:schemeClr>
                    </a:solidFill>
                  </a:rPr>
                  <a:t>.</a:t>
                </a:r>
                <a:endParaRPr lang="en-US" sz="1200" dirty="0">
                  <a:solidFill>
                    <a:schemeClr val="bg1">
                      <a:lumMod val="75000"/>
                    </a:schemeClr>
                  </a:solidFill>
                </a:endParaRPr>
              </a:p>
            </p:txBody>
          </p:sp>
        </p:grpSp>
        <p:grpSp>
          <p:nvGrpSpPr>
            <p:cNvPr id="15" name="Group 76">
              <a:extLst>
                <a:ext uri="{FF2B5EF4-FFF2-40B4-BE49-F238E27FC236}">
                  <a16:creationId xmlns:a16="http://schemas.microsoft.com/office/drawing/2014/main" id="{1A40D3D9-9D93-4AE1-B0E3-94D80E407CFB}"/>
                </a:ext>
              </a:extLst>
            </p:cNvPr>
            <p:cNvGrpSpPr/>
            <p:nvPr/>
          </p:nvGrpSpPr>
          <p:grpSpPr>
            <a:xfrm>
              <a:off x="2990053" y="2096167"/>
              <a:ext cx="1717202" cy="2726522"/>
              <a:chOff x="194314" y="1298774"/>
              <a:chExt cx="3029558" cy="2726522"/>
            </a:xfrm>
          </p:grpSpPr>
          <p:sp>
            <p:nvSpPr>
              <p:cNvPr id="30" name="TextBox 77">
                <a:extLst>
                  <a:ext uri="{FF2B5EF4-FFF2-40B4-BE49-F238E27FC236}">
                    <a16:creationId xmlns:a16="http://schemas.microsoft.com/office/drawing/2014/main" id="{59F62837-1641-42F0-8A2D-5BCCD5B651ED}"/>
                  </a:ext>
                </a:extLst>
              </p:cNvPr>
              <p:cNvSpPr txBox="1"/>
              <p:nvPr/>
            </p:nvSpPr>
            <p:spPr>
              <a:xfrm>
                <a:off x="194314" y="1298774"/>
                <a:ext cx="2937089" cy="461665"/>
              </a:xfrm>
              <a:prstGeom prst="rect">
                <a:avLst/>
              </a:prstGeom>
              <a:noFill/>
            </p:spPr>
            <p:txBody>
              <a:bodyPr wrap="square" lIns="0" rIns="0" rtlCol="0" anchor="b">
                <a:spAutoFit/>
              </a:bodyPr>
              <a:lstStyle/>
              <a:p>
                <a:pPr algn="ctr" rtl="1"/>
                <a:r>
                  <a:rPr lang="ar-SA" sz="2400" b="1" dirty="0">
                    <a:solidFill>
                      <a:schemeClr val="bg1"/>
                    </a:solidFill>
                  </a:rPr>
                  <a:t>النظر في الكون</a:t>
                </a:r>
                <a:endParaRPr lang="en-US" sz="2400" b="1" dirty="0">
                  <a:solidFill>
                    <a:schemeClr val="bg1"/>
                  </a:solidFill>
                </a:endParaRPr>
              </a:p>
            </p:txBody>
          </p:sp>
          <p:sp>
            <p:nvSpPr>
              <p:cNvPr id="31" name="TextBox 78">
                <a:extLst>
                  <a:ext uri="{FF2B5EF4-FFF2-40B4-BE49-F238E27FC236}">
                    <a16:creationId xmlns:a16="http://schemas.microsoft.com/office/drawing/2014/main" id="{65C7F75A-22AF-46E6-95B3-5842207CE254}"/>
                  </a:ext>
                </a:extLst>
              </p:cNvPr>
              <p:cNvSpPr txBox="1"/>
              <p:nvPr/>
            </p:nvSpPr>
            <p:spPr>
              <a:xfrm>
                <a:off x="286787" y="1993971"/>
                <a:ext cx="2937085" cy="2031325"/>
              </a:xfrm>
              <a:prstGeom prst="rect">
                <a:avLst/>
              </a:prstGeom>
              <a:noFill/>
            </p:spPr>
            <p:txBody>
              <a:bodyPr wrap="square" lIns="0" rIns="0" rtlCol="0" anchor="t">
                <a:spAutoFit/>
              </a:bodyPr>
              <a:lstStyle/>
              <a:p>
                <a:pPr algn="just" rtl="1"/>
                <a:r>
                  <a:rPr lang="ar-SA" b="1" dirty="0">
                    <a:solidFill>
                      <a:schemeClr val="bg1"/>
                    </a:solidFill>
                  </a:rPr>
                  <a:t> جعل الله الكون مترابط الظواهر ومنتظم السير، ودعا المسلم إلى البحث والتفكر في كيفيّة نشأته وتسخيره وفي آفاقه وعظمة خلقه.</a:t>
                </a:r>
                <a:r>
                  <a:rPr lang="ar-SA" sz="1200" dirty="0">
                    <a:solidFill>
                      <a:schemeClr val="accent1">
                        <a:lumMod val="50000"/>
                      </a:schemeClr>
                    </a:solidFill>
                  </a:rPr>
                  <a:t>. </a:t>
                </a:r>
                <a:endParaRPr lang="en-US" sz="1200" dirty="0">
                  <a:solidFill>
                    <a:schemeClr val="accent1">
                      <a:lumMod val="50000"/>
                    </a:schemeClr>
                  </a:solidFill>
                </a:endParaRPr>
              </a:p>
            </p:txBody>
          </p:sp>
        </p:grpSp>
        <p:grpSp>
          <p:nvGrpSpPr>
            <p:cNvPr id="16" name="Group 79">
              <a:extLst>
                <a:ext uri="{FF2B5EF4-FFF2-40B4-BE49-F238E27FC236}">
                  <a16:creationId xmlns:a16="http://schemas.microsoft.com/office/drawing/2014/main" id="{8422AB36-EC16-40D8-93DA-361BE838E7A2}"/>
                </a:ext>
              </a:extLst>
            </p:cNvPr>
            <p:cNvGrpSpPr/>
            <p:nvPr/>
          </p:nvGrpSpPr>
          <p:grpSpPr>
            <a:xfrm>
              <a:off x="5125315" y="2034612"/>
              <a:ext cx="1841556" cy="2743550"/>
              <a:chOff x="92564" y="1237219"/>
              <a:chExt cx="3248949" cy="2743550"/>
            </a:xfrm>
          </p:grpSpPr>
          <p:sp>
            <p:nvSpPr>
              <p:cNvPr id="28" name="TextBox 80">
                <a:extLst>
                  <a:ext uri="{FF2B5EF4-FFF2-40B4-BE49-F238E27FC236}">
                    <a16:creationId xmlns:a16="http://schemas.microsoft.com/office/drawing/2014/main" id="{18B22CA9-B3C6-4930-97E7-40DA2456DAF7}"/>
                  </a:ext>
                </a:extLst>
              </p:cNvPr>
              <p:cNvSpPr txBox="1"/>
              <p:nvPr/>
            </p:nvSpPr>
            <p:spPr>
              <a:xfrm>
                <a:off x="92564" y="1237219"/>
                <a:ext cx="2937089" cy="523220"/>
              </a:xfrm>
              <a:prstGeom prst="rect">
                <a:avLst/>
              </a:prstGeom>
              <a:noFill/>
            </p:spPr>
            <p:txBody>
              <a:bodyPr wrap="square" lIns="0" rIns="0" rtlCol="0" anchor="b">
                <a:spAutoFit/>
              </a:bodyPr>
              <a:lstStyle/>
              <a:p>
                <a:pPr algn="ctr" rtl="1"/>
                <a:r>
                  <a:rPr lang="ar-SA" sz="2800" b="1" dirty="0"/>
                  <a:t>الحس</a:t>
                </a:r>
                <a:endParaRPr lang="en-US" sz="2400" b="1" dirty="0"/>
              </a:p>
            </p:txBody>
          </p:sp>
          <p:sp>
            <p:nvSpPr>
              <p:cNvPr id="29" name="TextBox 81">
                <a:extLst>
                  <a:ext uri="{FF2B5EF4-FFF2-40B4-BE49-F238E27FC236}">
                    <a16:creationId xmlns:a16="http://schemas.microsoft.com/office/drawing/2014/main" id="{4FB85C07-9918-48E4-9E42-3EDBC39C02FF}"/>
                  </a:ext>
                </a:extLst>
              </p:cNvPr>
              <p:cNvSpPr txBox="1"/>
              <p:nvPr/>
            </p:nvSpPr>
            <p:spPr>
              <a:xfrm>
                <a:off x="412219" y="1949444"/>
                <a:ext cx="2929294" cy="2031325"/>
              </a:xfrm>
              <a:prstGeom prst="rect">
                <a:avLst/>
              </a:prstGeom>
              <a:noFill/>
            </p:spPr>
            <p:txBody>
              <a:bodyPr wrap="square" lIns="0" rIns="0" rtlCol="0" anchor="t">
                <a:spAutoFit/>
              </a:bodyPr>
              <a:lstStyle/>
              <a:p>
                <a:pPr algn="just" rtl="1"/>
                <a:r>
                  <a:rPr lang="ar-SA" b="1" dirty="0"/>
                  <a:t>من خلال السمع والبصر والشم واللمس، الذي يرتبط من خلاله الإنسان بالعالم الخارجي فهو المصدر الأول للمعرفة البشريّة. </a:t>
                </a:r>
                <a:endParaRPr lang="en-US" b="1" dirty="0"/>
              </a:p>
            </p:txBody>
          </p:sp>
        </p:grpSp>
        <p:grpSp>
          <p:nvGrpSpPr>
            <p:cNvPr id="17" name="Group 82">
              <a:extLst>
                <a:ext uri="{FF2B5EF4-FFF2-40B4-BE49-F238E27FC236}">
                  <a16:creationId xmlns:a16="http://schemas.microsoft.com/office/drawing/2014/main" id="{E9A4E88A-7BC8-4C6C-86C0-7EBFA0E638DB}"/>
                </a:ext>
              </a:extLst>
            </p:cNvPr>
            <p:cNvGrpSpPr/>
            <p:nvPr/>
          </p:nvGrpSpPr>
          <p:grpSpPr>
            <a:xfrm>
              <a:off x="7433982" y="2196882"/>
              <a:ext cx="1745576" cy="2583208"/>
              <a:chOff x="296744" y="1399489"/>
              <a:chExt cx="3079616" cy="2583208"/>
            </a:xfrm>
          </p:grpSpPr>
          <p:sp>
            <p:nvSpPr>
              <p:cNvPr id="26" name="TextBox 83">
                <a:extLst>
                  <a:ext uri="{FF2B5EF4-FFF2-40B4-BE49-F238E27FC236}">
                    <a16:creationId xmlns:a16="http://schemas.microsoft.com/office/drawing/2014/main" id="{42C7A661-0B89-4195-B5AE-A44EAC9EC34A}"/>
                  </a:ext>
                </a:extLst>
              </p:cNvPr>
              <p:cNvSpPr txBox="1"/>
              <p:nvPr/>
            </p:nvSpPr>
            <p:spPr>
              <a:xfrm>
                <a:off x="296744" y="1399489"/>
                <a:ext cx="2937088" cy="523220"/>
              </a:xfrm>
              <a:prstGeom prst="rect">
                <a:avLst/>
              </a:prstGeom>
              <a:noFill/>
            </p:spPr>
            <p:txBody>
              <a:bodyPr wrap="square" lIns="0" rIns="0" rtlCol="0" anchor="b">
                <a:spAutoFit/>
              </a:bodyPr>
              <a:lstStyle/>
              <a:p>
                <a:pPr algn="ctr" rtl="1"/>
                <a:r>
                  <a:rPr lang="ar-SA" sz="2800" b="1" dirty="0">
                    <a:solidFill>
                      <a:schemeClr val="bg1"/>
                    </a:solidFill>
                  </a:rPr>
                  <a:t>الوحي</a:t>
                </a:r>
                <a:endParaRPr lang="en-US" sz="2800" b="1" dirty="0">
                  <a:solidFill>
                    <a:schemeClr val="bg1"/>
                  </a:solidFill>
                </a:endParaRPr>
              </a:p>
            </p:txBody>
          </p:sp>
          <p:sp>
            <p:nvSpPr>
              <p:cNvPr id="27" name="TextBox 84">
                <a:extLst>
                  <a:ext uri="{FF2B5EF4-FFF2-40B4-BE49-F238E27FC236}">
                    <a16:creationId xmlns:a16="http://schemas.microsoft.com/office/drawing/2014/main" id="{75469354-D11D-4168-94A3-AEDB4B7CA753}"/>
                  </a:ext>
                </a:extLst>
              </p:cNvPr>
              <p:cNvSpPr txBox="1"/>
              <p:nvPr/>
            </p:nvSpPr>
            <p:spPr>
              <a:xfrm>
                <a:off x="447066" y="2043705"/>
                <a:ext cx="2929294" cy="1938992"/>
              </a:xfrm>
              <a:prstGeom prst="rect">
                <a:avLst/>
              </a:prstGeom>
              <a:noFill/>
            </p:spPr>
            <p:txBody>
              <a:bodyPr wrap="square" lIns="0" rIns="0" rtlCol="0" anchor="t">
                <a:spAutoFit/>
              </a:bodyPr>
              <a:lstStyle/>
              <a:p>
                <a:pPr algn="just" rtl="1"/>
                <a:r>
                  <a:rPr lang="ar-SA" sz="2000" b="1" dirty="0">
                    <a:solidFill>
                      <a:schemeClr val="bg1"/>
                    </a:solidFill>
                  </a:rPr>
                  <a:t>يتمثل في القرآن والسنة ويعتبر فضلاً من الله تعالى فضّل به على عباده من أجل هدايتهم لطريق الخير والصلاح. </a:t>
                </a:r>
                <a:endParaRPr lang="en-US" sz="2000" b="1" dirty="0">
                  <a:solidFill>
                    <a:schemeClr val="bg1"/>
                  </a:solidFill>
                </a:endParaRPr>
              </a:p>
            </p:txBody>
          </p:sp>
        </p:grpSp>
      </p:grpSp>
      <p:sp>
        <p:nvSpPr>
          <p:cNvPr id="35" name="مربع نص 34">
            <a:extLst>
              <a:ext uri="{FF2B5EF4-FFF2-40B4-BE49-F238E27FC236}">
                <a16:creationId xmlns:a16="http://schemas.microsoft.com/office/drawing/2014/main" id="{B0B08AA4-0A44-45B1-9ACB-75BB28C438BD}"/>
              </a:ext>
            </a:extLst>
          </p:cNvPr>
          <p:cNvSpPr txBox="1"/>
          <p:nvPr/>
        </p:nvSpPr>
        <p:spPr>
          <a:xfrm rot="16200000">
            <a:off x="911475" y="3793593"/>
            <a:ext cx="2149812" cy="680251"/>
          </a:xfrm>
          <a:prstGeom prst="rect">
            <a:avLst/>
          </a:prstGeom>
          <a:noFill/>
        </p:spPr>
        <p:txBody>
          <a:bodyPr wrap="square">
            <a:spAutoFit/>
          </a:bodyPr>
          <a:lstStyle/>
          <a:p>
            <a:pPr algn="ctr" rtl="1">
              <a:lnSpc>
                <a:spcPct val="107000"/>
              </a:lnSpc>
              <a:spcAft>
                <a:spcPts val="800"/>
              </a:spcAft>
            </a:pPr>
            <a:r>
              <a:rPr lang="ar-SA" sz="1800" b="1" dirty="0">
                <a:solidFill>
                  <a:schemeClr val="bg1"/>
                </a:solidFill>
                <a:effectLst/>
                <a:latin typeface="Calibri" panose="020F0502020204030204" pitchFamily="34" charset="0"/>
                <a:ea typeface="Calibri" panose="020F0502020204030204" pitchFamily="34" charset="0"/>
                <a:cs typeface="PT Bold Heading" panose="02010400000000000000" pitchFamily="2" charset="-78"/>
              </a:rPr>
              <a:t>مصادر التفكير المنهجي في الإسلام</a:t>
            </a:r>
          </a:p>
        </p:txBody>
      </p:sp>
    </p:spTree>
    <p:extLst>
      <p:ext uri="{BB962C8B-B14F-4D97-AF65-F5344CB8AC3E}">
        <p14:creationId xmlns:p14="http://schemas.microsoft.com/office/powerpoint/2010/main" val="2993588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اوية واحدة مستديرة 3">
            <a:extLst>
              <a:ext uri="{FF2B5EF4-FFF2-40B4-BE49-F238E27FC236}">
                <a16:creationId xmlns:a16="http://schemas.microsoft.com/office/drawing/2014/main" id="{02263E7A-FDF0-49A8-9BDA-6E42630FCC7E}"/>
              </a:ext>
            </a:extLst>
          </p:cNvPr>
          <p:cNvSpPr/>
          <p:nvPr/>
        </p:nvSpPr>
        <p:spPr>
          <a:xfrm rot="19490404">
            <a:off x="4265691" y="3253435"/>
            <a:ext cx="3522274" cy="351130"/>
          </a:xfrm>
          <a:prstGeom prst="round1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ربع نص 2">
            <a:extLst>
              <a:ext uri="{FF2B5EF4-FFF2-40B4-BE49-F238E27FC236}">
                <a16:creationId xmlns:a16="http://schemas.microsoft.com/office/drawing/2014/main" id="{8E7F2546-500C-4CB3-BECA-EF42761EFBC8}"/>
              </a:ext>
            </a:extLst>
          </p:cNvPr>
          <p:cNvSpPr txBox="1"/>
          <p:nvPr/>
        </p:nvSpPr>
        <p:spPr>
          <a:xfrm>
            <a:off x="8016535" y="967819"/>
            <a:ext cx="3054587" cy="2923877"/>
          </a:xfrm>
          <a:prstGeom prst="rect">
            <a:avLst/>
          </a:prstGeom>
          <a:solidFill>
            <a:srgbClr val="002060"/>
          </a:solidFill>
          <a:effectLst>
            <a:outerShdw blurRad="50800" dist="38100" algn="l" rotWithShape="0">
              <a:prstClr val="black">
                <a:alpha val="40000"/>
              </a:prstClr>
            </a:outerShdw>
          </a:effectLst>
        </p:spPr>
        <p:txBody>
          <a:bodyPr wrap="square">
            <a:spAutoFit/>
          </a:bodyPr>
          <a:lstStyle/>
          <a:p>
            <a:r>
              <a:rPr lang="ar-SA" sz="2000" b="1" dirty="0">
                <a:solidFill>
                  <a:srgbClr val="FFC000"/>
                </a:solidFill>
                <a:cs typeface="PT Bold Heading" panose="02010400000000000000" pitchFamily="2" charset="-78"/>
              </a:rPr>
              <a:t>مفهوم التفكير المنطقي</a:t>
            </a:r>
          </a:p>
          <a:p>
            <a:endParaRPr lang="ar-SA" sz="2000" b="1" dirty="0">
              <a:solidFill>
                <a:schemeClr val="bg1"/>
              </a:solidFill>
              <a:cs typeface="PT Bold Heading" panose="02010400000000000000" pitchFamily="2" charset="-78"/>
            </a:endParaRPr>
          </a:p>
          <a:p>
            <a:pPr algn="just"/>
            <a:r>
              <a:rPr lang="ar-SA" sz="2400" dirty="0">
                <a:solidFill>
                  <a:schemeClr val="bg1"/>
                </a:solidFill>
              </a:rPr>
              <a:t>يعرَف التفكير المنطقيّ بأنّه الانتقال من فكرة محدّدة ذات صلة إلى فكرة أخرى، وتسمى العبارات الأولى بالتفكير بالسوابق والعبارات اللاحقة باللواحق.</a:t>
            </a:r>
          </a:p>
        </p:txBody>
      </p:sp>
      <p:sp>
        <p:nvSpPr>
          <p:cNvPr id="5" name="مربع نص 4">
            <a:extLst>
              <a:ext uri="{FF2B5EF4-FFF2-40B4-BE49-F238E27FC236}">
                <a16:creationId xmlns:a16="http://schemas.microsoft.com/office/drawing/2014/main" id="{E2F4ED76-82A0-4C32-95C8-7530695A2D22}"/>
              </a:ext>
            </a:extLst>
          </p:cNvPr>
          <p:cNvSpPr txBox="1"/>
          <p:nvPr/>
        </p:nvSpPr>
        <p:spPr>
          <a:xfrm>
            <a:off x="1356852" y="444599"/>
            <a:ext cx="6096000" cy="523220"/>
          </a:xfrm>
          <a:prstGeom prst="rect">
            <a:avLst/>
          </a:prstGeom>
          <a:noFill/>
        </p:spPr>
        <p:txBody>
          <a:bodyPr wrap="square">
            <a:spAutoFit/>
          </a:bodyPr>
          <a:lstStyle/>
          <a:p>
            <a:r>
              <a:rPr lang="ar-SA" sz="2800" b="1" dirty="0">
                <a:solidFill>
                  <a:srgbClr val="0070C0"/>
                </a:solidFill>
                <a:cs typeface="PT Bold Heading" panose="02010400000000000000" pitchFamily="2" charset="-78"/>
              </a:rPr>
              <a:t>التفكير المنطقي</a:t>
            </a:r>
          </a:p>
        </p:txBody>
      </p:sp>
      <p:sp>
        <p:nvSpPr>
          <p:cNvPr id="7" name="مربع نص 6">
            <a:extLst>
              <a:ext uri="{FF2B5EF4-FFF2-40B4-BE49-F238E27FC236}">
                <a16:creationId xmlns:a16="http://schemas.microsoft.com/office/drawing/2014/main" id="{57D21729-86EE-4CED-99AF-31BDCBEEA94A}"/>
              </a:ext>
            </a:extLst>
          </p:cNvPr>
          <p:cNvSpPr txBox="1"/>
          <p:nvPr/>
        </p:nvSpPr>
        <p:spPr>
          <a:xfrm>
            <a:off x="423933" y="1521997"/>
            <a:ext cx="3980919" cy="4891404"/>
          </a:xfrm>
          <a:prstGeom prst="rect">
            <a:avLst/>
          </a:prstGeom>
          <a:solidFill>
            <a:srgbClr val="00FFFF"/>
          </a:solidFill>
        </p:spPr>
        <p:txBody>
          <a:bodyPr wrap="square">
            <a:spAutoFit/>
          </a:bodyPr>
          <a:lstStyle/>
          <a:p>
            <a:pPr algn="just" rtl="1">
              <a:lnSpc>
                <a:spcPct val="107000"/>
              </a:lnSpc>
              <a:spcAft>
                <a:spcPts val="800"/>
              </a:spcAft>
            </a:pPr>
            <a:r>
              <a:rPr lang="ar-SA" sz="2000" b="1"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rPr>
              <a:t>أسس التفكير المنطقي</a:t>
            </a:r>
            <a:endParaRPr lang="en-US" sz="2000" b="1"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endParaRPr>
          </a:p>
          <a:p>
            <a:pPr algn="just" rtl="1">
              <a:lnSpc>
                <a:spcPct val="107000"/>
              </a:lnSpc>
              <a:spcAft>
                <a:spcPts val="800"/>
              </a:spcAft>
            </a:pPr>
            <a:r>
              <a:rPr lang="ar-SA" sz="2000" b="1" dirty="0">
                <a:effectLst/>
                <a:latin typeface="Calibri" panose="020F0502020204030204" pitchFamily="34" charset="0"/>
                <a:ea typeface="Calibri" panose="020F0502020204030204" pitchFamily="34" charset="0"/>
                <a:cs typeface="Arial" panose="020B0604020202020204" pitchFamily="34" charset="0"/>
              </a:rPr>
              <a:t>للتفكير المنطقي ثلاثة أسس أساسية:</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buFont typeface="Arial" panose="020B0604020202020204" pitchFamily="34" charset="0"/>
              <a:buChar char="-"/>
            </a:pPr>
            <a:r>
              <a:rPr lang="ar-SA" sz="2000" b="1" dirty="0">
                <a:effectLst/>
                <a:latin typeface="Calibri" panose="020F0502020204030204" pitchFamily="34" charset="0"/>
                <a:ea typeface="Calibri" panose="020F0502020204030204" pitchFamily="34" charset="0"/>
                <a:cs typeface="Arial" panose="020B0604020202020204" pitchFamily="34" charset="0"/>
              </a:rPr>
              <a:t>الموضوعية</a:t>
            </a:r>
            <a:r>
              <a:rPr lang="ar-SA" sz="2000" dirty="0">
                <a:effectLst/>
                <a:latin typeface="Calibri" panose="020F0502020204030204" pitchFamily="34" charset="0"/>
                <a:ea typeface="Calibri" panose="020F0502020204030204" pitchFamily="34" charset="0"/>
                <a:cs typeface="Arial" panose="020B0604020202020204" pitchFamily="34" charset="0"/>
              </a:rPr>
              <a:t>: يكون موضوعياً، ولا يعتمد الاستنتاج على وجهة النظر، أو الآراء، أو المعتقدات الخاصة، وتكون حقيقة الاستنتاج واضحة بالنسبة للجميع.</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buFont typeface="Arial" panose="020B0604020202020204" pitchFamily="34" charset="0"/>
              <a:buChar char="-"/>
            </a:pPr>
            <a:r>
              <a:rPr lang="ar-SA" sz="2000" b="1" dirty="0">
                <a:effectLst/>
                <a:latin typeface="Calibri" panose="020F0502020204030204" pitchFamily="34" charset="0"/>
                <a:ea typeface="Calibri" panose="020F0502020204030204" pitchFamily="34" charset="0"/>
                <a:cs typeface="Arial" panose="020B0604020202020204" pitchFamily="34" charset="0"/>
              </a:rPr>
              <a:t>الفرضية: </a:t>
            </a:r>
            <a:r>
              <a:rPr lang="ar-SA" sz="2000" dirty="0">
                <a:effectLst/>
                <a:latin typeface="Calibri" panose="020F0502020204030204" pitchFamily="34" charset="0"/>
                <a:ea typeface="Calibri" panose="020F0502020204030204" pitchFamily="34" charset="0"/>
                <a:cs typeface="Arial" panose="020B0604020202020204" pitchFamily="34" charset="0"/>
              </a:rPr>
              <a:t>من الضروري أن ينشأ الاستنتاج من الفرضية، فلا يمكن التشكيك في صحة الفرضية.</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Arial" panose="020B0604020202020204" pitchFamily="34" charset="0"/>
              <a:buChar char="-"/>
            </a:pPr>
            <a:r>
              <a:rPr lang="ar-SA" sz="2000" b="1" dirty="0">
                <a:effectLst/>
                <a:latin typeface="Calibri" panose="020F0502020204030204" pitchFamily="34" charset="0"/>
                <a:ea typeface="Calibri" panose="020F0502020204030204" pitchFamily="34" charset="0"/>
                <a:cs typeface="Arial" panose="020B0604020202020204" pitchFamily="34" charset="0"/>
              </a:rPr>
              <a:t>التسلسل:  </a:t>
            </a:r>
            <a:r>
              <a:rPr lang="ar-SA" sz="2000" dirty="0">
                <a:effectLst/>
                <a:latin typeface="Calibri" panose="020F0502020204030204" pitchFamily="34" charset="0"/>
                <a:ea typeface="Calibri" panose="020F0502020204030204" pitchFamily="34" charset="0"/>
                <a:cs typeface="Arial" panose="020B0604020202020204" pitchFamily="34" charset="0"/>
              </a:rPr>
              <a:t>بنية هذا التفكير تكون متسلسلة على شكل (إذا كان/فإن)، وقد يتضمّن التفكير المنطقيّ سلسلة من الأفكار، أو مجموعة من السلاسل، والسلسلة وسيلة لربط الأفكار أو البيانات معاً.</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مثلث متساوي الساقين 1">
            <a:extLst>
              <a:ext uri="{FF2B5EF4-FFF2-40B4-BE49-F238E27FC236}">
                <a16:creationId xmlns:a16="http://schemas.microsoft.com/office/drawing/2014/main" id="{04C9EDDE-37B6-4A8E-B061-298D49313282}"/>
              </a:ext>
            </a:extLst>
          </p:cNvPr>
          <p:cNvSpPr/>
          <p:nvPr/>
        </p:nvSpPr>
        <p:spPr>
          <a:xfrm rot="5400000">
            <a:off x="2320559" y="3606293"/>
            <a:ext cx="4994210" cy="8256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ثلث متساوي الساقين 5">
            <a:extLst>
              <a:ext uri="{FF2B5EF4-FFF2-40B4-BE49-F238E27FC236}">
                <a16:creationId xmlns:a16="http://schemas.microsoft.com/office/drawing/2014/main" id="{BC733F74-3F50-4DA8-98F2-B8567D1860E2}"/>
              </a:ext>
            </a:extLst>
          </p:cNvPr>
          <p:cNvSpPr/>
          <p:nvPr/>
        </p:nvSpPr>
        <p:spPr>
          <a:xfrm rot="16200000">
            <a:off x="6123822" y="1998984"/>
            <a:ext cx="2959801" cy="825624"/>
          </a:xfrm>
          <a:prstGeom prst="triangl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174384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9D65FBC8-B0D2-499B-BABB-441A0F0FB407}"/>
              </a:ext>
            </a:extLst>
          </p:cNvPr>
          <p:cNvSpPr txBox="1"/>
          <p:nvPr/>
        </p:nvSpPr>
        <p:spPr>
          <a:xfrm>
            <a:off x="1100832" y="183937"/>
            <a:ext cx="3249227" cy="5617115"/>
          </a:xfrm>
          <a:prstGeom prst="rect">
            <a:avLst/>
          </a:prstGeom>
          <a:solidFill>
            <a:srgbClr val="CCFF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r" rtl="1">
              <a:lnSpc>
                <a:spcPct val="107000"/>
              </a:lnSpc>
              <a:spcAft>
                <a:spcPts val="800"/>
              </a:spcAft>
            </a:pPr>
            <a:r>
              <a:rPr lang="ar-SA" b="1"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rPr>
              <a:t>خطوات التفكير المنطقي</a:t>
            </a:r>
          </a:p>
          <a:p>
            <a:pPr algn="r" rtl="1">
              <a:lnSpc>
                <a:spcPct val="107000"/>
              </a:lnSpc>
              <a:spcAft>
                <a:spcPts val="800"/>
              </a:spcAft>
            </a:pPr>
            <a:endParaRPr lang="en-US" b="1"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endParaRPr>
          </a:p>
          <a:p>
            <a:pPr marL="342900" lvl="0" indent="-342900" algn="just" rtl="1">
              <a:lnSpc>
                <a:spcPct val="107000"/>
              </a:lnSpc>
              <a:buFont typeface="Arial" panose="020B0604020202020204" pitchFamily="34" charset="0"/>
              <a:buChar char="-"/>
            </a:pPr>
            <a:r>
              <a:rPr lang="ar-SA" b="1" dirty="0">
                <a:effectLst/>
                <a:latin typeface="Calibri" panose="020F0502020204030204" pitchFamily="34" charset="0"/>
                <a:ea typeface="Calibri" panose="020F0502020204030204" pitchFamily="34" charset="0"/>
                <a:cs typeface="Arial" panose="020B0604020202020204" pitchFamily="34" charset="0"/>
              </a:rPr>
              <a:t>التجريد: </a:t>
            </a:r>
            <a:r>
              <a:rPr lang="ar-SA" dirty="0">
                <a:effectLst/>
                <a:latin typeface="Calibri" panose="020F0502020204030204" pitchFamily="34" charset="0"/>
                <a:ea typeface="Calibri" panose="020F0502020204030204" pitchFamily="34" charset="0"/>
                <a:cs typeface="Arial" panose="020B0604020202020204" pitchFamily="34" charset="0"/>
              </a:rPr>
              <a:t>يتم في هذه العملية استقصاء أيّ موضوع، أو شخص، أو شيء، حيث يتم استقصاء هذه الأشياء لتصبح موضوعاً منفصلاً للتحليل والتفكير</a:t>
            </a:r>
            <a:r>
              <a:rPr lang="ar-SA" b="1" dirty="0">
                <a:effectLst/>
                <a:latin typeface="Calibri" panose="020F0502020204030204" pitchFamily="34" charset="0"/>
                <a:ea typeface="Calibri" panose="020F0502020204030204" pitchFamily="34" charset="0"/>
                <a:cs typeface="Arial" panose="020B0604020202020204" pitchFamily="34" charset="0"/>
              </a:rPr>
              <a:t>.</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buFont typeface="Arial" panose="020B0604020202020204" pitchFamily="34" charset="0"/>
              <a:buChar char="-"/>
            </a:pPr>
            <a:r>
              <a:rPr lang="ar-SA" b="1" dirty="0">
                <a:effectLst/>
                <a:latin typeface="Calibri" panose="020F0502020204030204" pitchFamily="34" charset="0"/>
                <a:ea typeface="Calibri" panose="020F0502020204030204" pitchFamily="34" charset="0"/>
                <a:cs typeface="Arial" panose="020B0604020202020204" pitchFamily="34" charset="0"/>
              </a:rPr>
              <a:t> التعميم: </a:t>
            </a:r>
            <a:r>
              <a:rPr lang="ar-SA" dirty="0">
                <a:effectLst/>
                <a:latin typeface="Calibri" panose="020F0502020204030204" pitchFamily="34" charset="0"/>
                <a:ea typeface="Calibri" panose="020F0502020204030204" pitchFamily="34" charset="0"/>
                <a:cs typeface="Arial" panose="020B0604020202020204" pitchFamily="34" charset="0"/>
              </a:rPr>
              <a:t>يتمّ تشكيل مفهوم أو فكرة عامة، وذلك لتحديد اتجاه الصفات المشتركة للمواضيع، والأشخاص، والأشياء، والجمع بينها، وتوحيدها في فكرة واحدة</a:t>
            </a:r>
            <a:r>
              <a:rPr lang="ar-SA" b="1" dirty="0">
                <a:effectLst/>
                <a:latin typeface="Calibri" panose="020F0502020204030204" pitchFamily="34" charset="0"/>
                <a:ea typeface="Calibri" panose="020F0502020204030204" pitchFamily="34" charset="0"/>
                <a:cs typeface="Arial" panose="020B0604020202020204" pitchFamily="34" charset="0"/>
              </a:rPr>
              <a:t>. </a:t>
            </a:r>
            <a:endParaRPr lang="en-US"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buFont typeface="Arial" panose="020B0604020202020204" pitchFamily="34" charset="0"/>
              <a:buChar char="-"/>
            </a:pPr>
            <a:r>
              <a:rPr lang="ar-SA" b="1" dirty="0">
                <a:effectLst/>
                <a:latin typeface="Calibri" panose="020F0502020204030204" pitchFamily="34" charset="0"/>
                <a:ea typeface="Calibri" panose="020F0502020204030204" pitchFamily="34" charset="0"/>
                <a:cs typeface="Arial" panose="020B0604020202020204" pitchFamily="34" charset="0"/>
              </a:rPr>
              <a:t>الحكم: </a:t>
            </a:r>
            <a:r>
              <a:rPr lang="ar-SA" dirty="0">
                <a:effectLst/>
                <a:latin typeface="Calibri" panose="020F0502020204030204" pitchFamily="34" charset="0"/>
                <a:ea typeface="Calibri" panose="020F0502020204030204" pitchFamily="34" charset="0"/>
                <a:cs typeface="Arial" panose="020B0604020202020204" pitchFamily="34" charset="0"/>
              </a:rPr>
              <a:t>يتم مقارنة شيئين، أو موضوعين، أو شخصين، وذلك لاكتشاف التشابه والاختلاف بينهما.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Arial" panose="020B0604020202020204" pitchFamily="34" charset="0"/>
              <a:buChar char="-"/>
            </a:pPr>
            <a:r>
              <a:rPr lang="ar-SA" b="1" dirty="0">
                <a:effectLst/>
                <a:latin typeface="Calibri" panose="020F0502020204030204" pitchFamily="34" charset="0"/>
                <a:ea typeface="Calibri" panose="020F0502020204030204" pitchFamily="34" charset="0"/>
                <a:cs typeface="Arial" panose="020B0604020202020204" pitchFamily="34" charset="0"/>
              </a:rPr>
              <a:t>المنطق</a:t>
            </a:r>
            <a:r>
              <a:rPr lang="ar-SA" dirty="0">
                <a:effectLst/>
                <a:latin typeface="Calibri" panose="020F0502020204030204" pitchFamily="34" charset="0"/>
                <a:ea typeface="Calibri" panose="020F0502020204030204" pitchFamily="34" charset="0"/>
                <a:cs typeface="Arial" panose="020B0604020202020204" pitchFamily="34" charset="0"/>
              </a:rPr>
              <a:t>: ويتم بهذه الخطوة مقارنة شخصين، أو موضوعين، أو شيئين، وذلك لتوضيح علاقتهم بشخص أو بموضوع ثالث.</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مربع نص 3">
            <a:extLst>
              <a:ext uri="{FF2B5EF4-FFF2-40B4-BE49-F238E27FC236}">
                <a16:creationId xmlns:a16="http://schemas.microsoft.com/office/drawing/2014/main" id="{63CA2E75-0627-4A4C-9743-3D08BFF27F78}"/>
              </a:ext>
            </a:extLst>
          </p:cNvPr>
          <p:cNvSpPr txBox="1"/>
          <p:nvPr/>
        </p:nvSpPr>
        <p:spPr>
          <a:xfrm>
            <a:off x="7590407" y="300884"/>
            <a:ext cx="3753035" cy="5810886"/>
          </a:xfrm>
          <a:prstGeom prst="rect">
            <a:avLst/>
          </a:prstGeom>
          <a:solidFill>
            <a:srgbClr val="00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r" rtl="1">
              <a:lnSpc>
                <a:spcPct val="107000"/>
              </a:lnSpc>
              <a:spcAft>
                <a:spcPts val="800"/>
              </a:spcAft>
            </a:pPr>
            <a:r>
              <a:rPr lang="ar-SA" sz="1800"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rPr>
              <a:t>أنواع التفكير المنطقي</a:t>
            </a:r>
            <a:endParaRPr lang="en-US" sz="1800" dirty="0">
              <a:solidFill>
                <a:srgbClr val="0070C0"/>
              </a:solidFill>
              <a:effectLst/>
              <a:latin typeface="Calibri" panose="020F0502020204030204" pitchFamily="34" charset="0"/>
              <a:ea typeface="Calibri" panose="020F0502020204030204" pitchFamily="34" charset="0"/>
              <a:cs typeface="PT Bold Heading" panose="02010400000000000000" pitchFamily="2" charset="-78"/>
            </a:endParaRPr>
          </a:p>
          <a:p>
            <a:pPr marL="342900" lvl="0" indent="-342900" algn="just" rtl="1">
              <a:lnSpc>
                <a:spcPct val="107000"/>
              </a:lnSpc>
              <a:buFont typeface="Arial" panose="020B0604020202020204" pitchFamily="34" charset="0"/>
              <a:buChar char="-"/>
            </a:pPr>
            <a:r>
              <a:rPr lang="ar-SA" sz="1800" b="1" dirty="0">
                <a:effectLst/>
                <a:latin typeface="Calibri" panose="020F0502020204030204" pitchFamily="34" charset="0"/>
                <a:ea typeface="Calibri" panose="020F0502020204030204" pitchFamily="34" charset="0"/>
                <a:cs typeface="Arial" panose="020B0604020202020204" pitchFamily="34" charset="0"/>
              </a:rPr>
              <a:t>الاستدلال بالاستنتاج</a:t>
            </a:r>
            <a:r>
              <a:rPr lang="ar-SA" sz="1800" dirty="0">
                <a:effectLst/>
                <a:latin typeface="Calibri" panose="020F0502020204030204" pitchFamily="34" charset="0"/>
                <a:ea typeface="Calibri" panose="020F0502020204030204" pitchFamily="34" charset="0"/>
                <a:cs typeface="Arial" panose="020B0604020202020204" pitchFamily="34" charset="0"/>
              </a:rPr>
              <a:t>: هو الاستنتاج بالمضمون، فالتفكير المنطقي يبدأ بالاستنتاج </a:t>
            </a:r>
            <a:r>
              <a:rPr lang="ar-SA" sz="18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Arial" panose="020B0604020202020204" pitchFamily="34" charset="0"/>
              </a:rPr>
              <a:t>بالتفكير</a:t>
            </a:r>
            <a:r>
              <a:rPr lang="ar-SA" sz="1800" dirty="0">
                <a:effectLst/>
                <a:latin typeface="Calibri" panose="020F0502020204030204" pitchFamily="34" charset="0"/>
                <a:ea typeface="Calibri" panose="020F0502020204030204" pitchFamily="34" charset="0"/>
                <a:cs typeface="Arial" panose="020B0604020202020204" pitchFamily="34" charset="0"/>
              </a:rPr>
              <a:t> المنطقيّ الاستنتاجيّ، من خلال تأكيد قاعدة عامة، ثمّ ينتهي باستدلال محدّد ومضمون، أي أنّه ينتقل من القاعدة العامة إلى التطبيق المحدّد، فمثلاً إذا كانت الحقائق الأصلية صحيحة، فلا بد أن يكون الاستنتاج صحيحاً.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buFont typeface="Arial" panose="020B0604020202020204" pitchFamily="34" charset="0"/>
              <a:buChar char="-"/>
            </a:pPr>
            <a:r>
              <a:rPr lang="ar-SA" sz="1800" b="1" dirty="0">
                <a:effectLst/>
                <a:latin typeface="Calibri" panose="020F0502020204030204" pitchFamily="34" charset="0"/>
                <a:ea typeface="Calibri" panose="020F0502020204030204" pitchFamily="34" charset="0"/>
                <a:cs typeface="Arial" panose="020B0604020202020204" pitchFamily="34" charset="0"/>
              </a:rPr>
              <a:t>الاستدلال الاستقرائي: </a:t>
            </a:r>
            <a:r>
              <a:rPr lang="ar-SA" sz="1800" dirty="0">
                <a:effectLst/>
                <a:latin typeface="Calibri" panose="020F0502020204030204" pitchFamily="34" charset="0"/>
                <a:ea typeface="Calibri" panose="020F0502020204030204" pitchFamily="34" charset="0"/>
                <a:cs typeface="Arial" panose="020B0604020202020204" pitchFamily="34" charset="0"/>
              </a:rPr>
              <a:t>يبدأ بملاحظات دقيقة ومحدّدة، وينتهي باستنتاج عام، حيث يكون هذا الاستنتاج مبنيّ على أدلّة متراكمة، وتعتمد عليه الأبحاث العلمية غالباً</a:t>
            </a:r>
            <a:r>
              <a:rPr lang="ar-SA" sz="1800" b="1" dirty="0">
                <a:effectLst/>
                <a:latin typeface="Calibri" panose="020F0502020204030204" pitchFamily="34" charset="0"/>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800"/>
              </a:spcAft>
              <a:buFont typeface="Arial" panose="020B0604020202020204" pitchFamily="34" charset="0"/>
              <a:buChar char="-"/>
            </a:pPr>
            <a:r>
              <a:rPr lang="ar-SA" sz="1800" b="1" dirty="0">
                <a:effectLst/>
                <a:latin typeface="Calibri" panose="020F0502020204030204" pitchFamily="34" charset="0"/>
                <a:ea typeface="Calibri" panose="020F0502020204030204" pitchFamily="34" charset="0"/>
                <a:cs typeface="Arial" panose="020B0604020202020204" pitchFamily="34" charset="0"/>
              </a:rPr>
              <a:t>الاستدلال العقلي: </a:t>
            </a:r>
            <a:r>
              <a:rPr lang="ar-SA" sz="1800" dirty="0">
                <a:effectLst/>
                <a:latin typeface="Calibri" panose="020F0502020204030204" pitchFamily="34" charset="0"/>
                <a:ea typeface="Calibri" panose="020F0502020204030204" pitchFamily="34" charset="0"/>
                <a:cs typeface="Arial" panose="020B0604020202020204" pitchFamily="34" charset="0"/>
              </a:rPr>
              <a:t>محاولة لتجربة الحظ، حيث يبدأ بمجموعة غير مكتملة من الملاحظات، وينتهي بتفسير قريب للمجموعة، ويفيد أيضاً هذا النوع في صنع القرار اليوميّ، في ظلّ وجود المعلومات غير المكتملة.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26" name="Picture 2" descr="اكتسب مهارات التفكير «المنطقي» | صحيفة رسالة الجامعة">
            <a:extLst>
              <a:ext uri="{FF2B5EF4-FFF2-40B4-BE49-F238E27FC236}">
                <a16:creationId xmlns:a16="http://schemas.microsoft.com/office/drawing/2014/main" id="{065CC420-93DF-47DD-A019-93135BAAD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733" y="1389263"/>
            <a:ext cx="2867488" cy="3333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740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E022DF26-27B3-4C41-857E-5C21656EE28C}"/>
              </a:ext>
            </a:extLst>
          </p:cNvPr>
          <p:cNvPicPr>
            <a:picLocks noChangeAspect="1"/>
          </p:cNvPicPr>
          <p:nvPr/>
        </p:nvPicPr>
        <p:blipFill rotWithShape="1">
          <a:blip r:embed="rId3"/>
          <a:srcRect l="28306" t="62507" r="44678" b="18709"/>
          <a:stretch/>
        </p:blipFill>
        <p:spPr>
          <a:xfrm>
            <a:off x="2667737" y="1101214"/>
            <a:ext cx="6656440" cy="2959509"/>
          </a:xfrm>
          <a:prstGeom prst="rect">
            <a:avLst/>
          </a:prstGeom>
          <a:ln>
            <a:noFill/>
          </a:ln>
          <a:effectLst>
            <a:outerShdw blurRad="292100" dist="139700" dir="2700000" algn="tl" rotWithShape="0">
              <a:srgbClr val="333333">
                <a:alpha val="65000"/>
              </a:srgbClr>
            </a:outerShdw>
          </a:effectLst>
        </p:spPr>
      </p:pic>
      <p:sp>
        <p:nvSpPr>
          <p:cNvPr id="4" name="مربع نص 3">
            <a:extLst>
              <a:ext uri="{FF2B5EF4-FFF2-40B4-BE49-F238E27FC236}">
                <a16:creationId xmlns:a16="http://schemas.microsoft.com/office/drawing/2014/main" id="{6F6F31ED-7D16-44FA-B1BC-642A1DD743D7}"/>
              </a:ext>
            </a:extLst>
          </p:cNvPr>
          <p:cNvSpPr txBox="1"/>
          <p:nvPr/>
        </p:nvSpPr>
        <p:spPr>
          <a:xfrm>
            <a:off x="4542503" y="491613"/>
            <a:ext cx="3280533" cy="461665"/>
          </a:xfrm>
          <a:prstGeom prst="rect">
            <a:avLst/>
          </a:prstGeom>
          <a:noFill/>
          <a:effectLst>
            <a:outerShdw blurRad="50800" dist="38100" dir="16200000" rotWithShape="0">
              <a:prstClr val="black">
                <a:alpha val="40000"/>
              </a:prstClr>
            </a:outerShdw>
          </a:effectLst>
        </p:spPr>
        <p:txBody>
          <a:bodyPr wrap="square" rtlCol="1">
            <a:spAutoFit/>
          </a:bodyPr>
          <a:lstStyle/>
          <a:p>
            <a:r>
              <a:rPr lang="ar-SA" sz="2400" b="1" dirty="0">
                <a:solidFill>
                  <a:srgbClr val="0070C0"/>
                </a:solidFill>
                <a:cs typeface="PT Bold Heading" panose="02010400000000000000" pitchFamily="2" charset="-78"/>
              </a:rPr>
              <a:t>قوانين التفكير الأساسية</a:t>
            </a:r>
          </a:p>
        </p:txBody>
      </p:sp>
      <p:sp>
        <p:nvSpPr>
          <p:cNvPr id="6" name="مربع نص 5">
            <a:extLst>
              <a:ext uri="{FF2B5EF4-FFF2-40B4-BE49-F238E27FC236}">
                <a16:creationId xmlns:a16="http://schemas.microsoft.com/office/drawing/2014/main" id="{2176A889-42DC-40FF-9F91-640DA3976C1A}"/>
              </a:ext>
            </a:extLst>
          </p:cNvPr>
          <p:cNvSpPr txBox="1"/>
          <p:nvPr/>
        </p:nvSpPr>
        <p:spPr>
          <a:xfrm>
            <a:off x="9438967" y="1298309"/>
            <a:ext cx="2202426" cy="4832092"/>
          </a:xfrm>
          <a:prstGeom prst="rect">
            <a:avLst/>
          </a:prstGeom>
          <a:solidFill>
            <a:srgbClr val="99FFCC"/>
          </a:solidFill>
          <a:effectLst>
            <a:outerShdw blurRad="50800" dist="38100" dir="18900000" algn="bl" rotWithShape="0">
              <a:prstClr val="black">
                <a:alpha val="40000"/>
              </a:prstClr>
            </a:outerShdw>
          </a:effectLst>
        </p:spPr>
        <p:txBody>
          <a:bodyPr wrap="square">
            <a:spAutoFit/>
          </a:bodyPr>
          <a:lstStyle/>
          <a:p>
            <a:pPr algn="just"/>
            <a:r>
              <a:rPr lang="ar-SA" sz="2400" b="1" i="0" dirty="0">
                <a:solidFill>
                  <a:srgbClr val="00B050"/>
                </a:solidFill>
                <a:effectLst/>
                <a:latin typeface="sky"/>
              </a:rPr>
              <a:t>1- قانون الهوية (الذاتية)</a:t>
            </a:r>
          </a:p>
          <a:p>
            <a:pPr algn="just"/>
            <a:endParaRPr lang="ar-SA" sz="2000" b="1" dirty="0">
              <a:solidFill>
                <a:srgbClr val="290E29"/>
              </a:solidFill>
              <a:latin typeface="sky"/>
            </a:endParaRPr>
          </a:p>
          <a:p>
            <a:pPr algn="just"/>
            <a:r>
              <a:rPr lang="ar-SA" sz="2000" i="0" dirty="0">
                <a:effectLst/>
                <a:latin typeface="sky"/>
              </a:rPr>
              <a:t>الشيء هو </a:t>
            </a:r>
            <a:r>
              <a:rPr lang="ar-SA" sz="2000" dirty="0">
                <a:latin typeface="sky"/>
              </a:rPr>
              <a:t>ذاته،</a:t>
            </a:r>
            <a:r>
              <a:rPr lang="ar-SA" sz="2000" i="0" dirty="0">
                <a:effectLst/>
                <a:latin typeface="sky"/>
              </a:rPr>
              <a:t> أو أن الشخص يمتلك هوية وشخصية ومشاعر وأسلوب تفكير خاص به، حتى على مستوى الجسد فلكل منا خواص خاصة بجسده على مستوى التركب الحيوي، وعليه فالهوية تفترض الثبات.</a:t>
            </a:r>
          </a:p>
          <a:p>
            <a:pPr algn="just"/>
            <a:r>
              <a:rPr lang="ar-SA" sz="2000" dirty="0">
                <a:latin typeface="sky"/>
              </a:rPr>
              <a:t>أي: أ=أ</a:t>
            </a:r>
            <a:r>
              <a:rPr lang="ar-SA" sz="2000" i="0" dirty="0">
                <a:effectLst/>
                <a:latin typeface="sky"/>
              </a:rPr>
              <a:t> </a:t>
            </a:r>
          </a:p>
          <a:p>
            <a:pPr algn="just"/>
            <a:r>
              <a:rPr lang="ar-SA" sz="2000" dirty="0">
                <a:latin typeface="sky"/>
              </a:rPr>
              <a:t>قانون الهوية هو اصل القوانين الثلاثة.</a:t>
            </a:r>
            <a:endParaRPr lang="ar-SA" sz="2000" dirty="0"/>
          </a:p>
        </p:txBody>
      </p:sp>
      <p:sp>
        <p:nvSpPr>
          <p:cNvPr id="7" name="مربع نص 6">
            <a:extLst>
              <a:ext uri="{FF2B5EF4-FFF2-40B4-BE49-F238E27FC236}">
                <a16:creationId xmlns:a16="http://schemas.microsoft.com/office/drawing/2014/main" id="{3C73F523-5C5D-4485-B328-01CBCA81B299}"/>
              </a:ext>
            </a:extLst>
          </p:cNvPr>
          <p:cNvSpPr txBox="1"/>
          <p:nvPr/>
        </p:nvSpPr>
        <p:spPr>
          <a:xfrm>
            <a:off x="2854550" y="4424516"/>
            <a:ext cx="5233958" cy="1754326"/>
          </a:xfrm>
          <a:prstGeom prst="rect">
            <a:avLst/>
          </a:prstGeom>
          <a:solidFill>
            <a:srgbClr val="99FFCC"/>
          </a:solidFill>
          <a:effectLst>
            <a:outerShdw blurRad="50800" dist="38100" dir="18900000" algn="bl" rotWithShape="0">
              <a:prstClr val="black">
                <a:alpha val="40000"/>
              </a:prstClr>
            </a:outerShdw>
          </a:effectLst>
        </p:spPr>
        <p:txBody>
          <a:bodyPr wrap="square" rtlCol="1">
            <a:spAutoFit/>
          </a:bodyPr>
          <a:lstStyle/>
          <a:p>
            <a:pPr algn="just"/>
            <a:r>
              <a:rPr lang="ar-SA" sz="2400" b="1" dirty="0">
                <a:solidFill>
                  <a:srgbClr val="00B050"/>
                </a:solidFill>
              </a:rPr>
              <a:t>2- قانون عدم التناقض</a:t>
            </a:r>
            <a:endParaRPr lang="ar-SA" sz="2400" dirty="0">
              <a:solidFill>
                <a:srgbClr val="00B050"/>
              </a:solidFill>
            </a:endParaRPr>
          </a:p>
          <a:p>
            <a:pPr algn="just"/>
            <a:r>
              <a:rPr lang="ar-SA" sz="2000" dirty="0"/>
              <a:t>لا يمكن لصفتين متناقضتين التواجد في نفس الوقت، فلا يمكن وجود الطالب في المدرسة وعدم </a:t>
            </a:r>
            <a:r>
              <a:rPr lang="ar-SA" sz="2000"/>
              <a:t>وجوده في </a:t>
            </a:r>
            <a:r>
              <a:rPr lang="ar-SA" sz="2000" dirty="0"/>
              <a:t>المدرسة في نفس الوقت. أي: ب نفي ب لا يجتمعان.</a:t>
            </a:r>
          </a:p>
          <a:p>
            <a:pPr algn="just"/>
            <a:r>
              <a:rPr lang="ar-SA" sz="2000" dirty="0"/>
              <a:t>قانون عدم التناقض صورة سالبة من قانون الهوية.</a:t>
            </a:r>
          </a:p>
        </p:txBody>
      </p:sp>
      <p:sp>
        <p:nvSpPr>
          <p:cNvPr id="8" name="مربع نص 7">
            <a:extLst>
              <a:ext uri="{FF2B5EF4-FFF2-40B4-BE49-F238E27FC236}">
                <a16:creationId xmlns:a16="http://schemas.microsoft.com/office/drawing/2014/main" id="{0C847C5B-9000-4A95-82DC-CF0FBB07EBEC}"/>
              </a:ext>
            </a:extLst>
          </p:cNvPr>
          <p:cNvSpPr txBox="1"/>
          <p:nvPr/>
        </p:nvSpPr>
        <p:spPr>
          <a:xfrm>
            <a:off x="601243" y="1101214"/>
            <a:ext cx="1805693" cy="5601533"/>
          </a:xfrm>
          <a:prstGeom prst="rect">
            <a:avLst/>
          </a:prstGeom>
          <a:solidFill>
            <a:srgbClr val="99FFCC"/>
          </a:solidFill>
          <a:effectLst>
            <a:outerShdw blurRad="50800" dist="38100" dir="18900000" algn="bl" rotWithShape="0">
              <a:prstClr val="black">
                <a:alpha val="40000"/>
              </a:prstClr>
            </a:outerShdw>
          </a:effectLst>
        </p:spPr>
        <p:txBody>
          <a:bodyPr wrap="square" rtlCol="1">
            <a:spAutoFit/>
          </a:bodyPr>
          <a:lstStyle/>
          <a:p>
            <a:pPr algn="just"/>
            <a:r>
              <a:rPr lang="ar-SA" sz="2000" b="1" dirty="0">
                <a:solidFill>
                  <a:srgbClr val="00B050"/>
                </a:solidFill>
              </a:rPr>
              <a:t>قانون الثالث المرقوع</a:t>
            </a:r>
          </a:p>
          <a:p>
            <a:endParaRPr lang="ar-SA" dirty="0"/>
          </a:p>
          <a:p>
            <a:pPr algn="just"/>
            <a:r>
              <a:rPr lang="ar-SA" sz="2000" dirty="0"/>
              <a:t>ويفترض أن أحد المتناقضين لابد أن يكون صادقاً، إذ لا يوجد احتمال ثالث يمكن أن ينفيهما معاً، فالطالب إما ناجح أو راسب ولا يوجد احتمال ثالث (رفع الاحتمال الثالث).</a:t>
            </a:r>
          </a:p>
          <a:p>
            <a:pPr algn="just"/>
            <a:r>
              <a:rPr lang="ar-SA" sz="2000" dirty="0"/>
              <a:t>أي: ب أو نقي ب ولا ثالث بينهما. </a:t>
            </a:r>
          </a:p>
          <a:p>
            <a:pPr algn="just"/>
            <a:r>
              <a:rPr lang="ar-SA" sz="2000" dirty="0"/>
              <a:t>هذا القانون صورة شرطية من قانون عدم التناقض.</a:t>
            </a:r>
          </a:p>
        </p:txBody>
      </p:sp>
    </p:spTree>
    <p:extLst>
      <p:ext uri="{BB962C8B-B14F-4D97-AF65-F5344CB8AC3E}">
        <p14:creationId xmlns:p14="http://schemas.microsoft.com/office/powerpoint/2010/main" val="283560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Rectangle 7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2" name="مربع نص 1">
            <a:extLst>
              <a:ext uri="{FF2B5EF4-FFF2-40B4-BE49-F238E27FC236}">
                <a16:creationId xmlns:a16="http://schemas.microsoft.com/office/drawing/2014/main" id="{5C08FCC4-142A-4DED-A94E-395AE0883D2E}"/>
              </a:ext>
            </a:extLst>
          </p:cNvPr>
          <p:cNvSpPr txBox="1"/>
          <p:nvPr/>
        </p:nvSpPr>
        <p:spPr>
          <a:xfrm>
            <a:off x="4257369" y="918266"/>
            <a:ext cx="2375964" cy="461665"/>
          </a:xfrm>
          <a:prstGeom prst="rect">
            <a:avLst/>
          </a:prstGeom>
          <a:solidFill>
            <a:srgbClr val="99CC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cs typeface="PT Bold Heading" panose="02010400000000000000" pitchFamily="2" charset="-78"/>
              </a:rPr>
              <a:t>مفاهيم في التفكير</a:t>
            </a:r>
          </a:p>
        </p:txBody>
      </p:sp>
      <p:sp>
        <p:nvSpPr>
          <p:cNvPr id="9" name="مربع نص 8">
            <a:extLst>
              <a:ext uri="{FF2B5EF4-FFF2-40B4-BE49-F238E27FC236}">
                <a16:creationId xmlns:a16="http://schemas.microsoft.com/office/drawing/2014/main" id="{2376EDBB-0FFA-4D1E-9B1B-7A276B6D1373}"/>
              </a:ext>
            </a:extLst>
          </p:cNvPr>
          <p:cNvSpPr txBox="1"/>
          <p:nvPr/>
        </p:nvSpPr>
        <p:spPr>
          <a:xfrm>
            <a:off x="8759660" y="1302709"/>
            <a:ext cx="1717203" cy="461665"/>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t>المفهوم اللغوي</a:t>
            </a:r>
          </a:p>
        </p:txBody>
      </p:sp>
      <p:sp>
        <p:nvSpPr>
          <p:cNvPr id="7" name="سهم: منحني لليمين 6">
            <a:extLst>
              <a:ext uri="{FF2B5EF4-FFF2-40B4-BE49-F238E27FC236}">
                <a16:creationId xmlns:a16="http://schemas.microsoft.com/office/drawing/2014/main" id="{814692FC-03E0-458D-89D8-115BBE5F78F7}"/>
              </a:ext>
            </a:extLst>
          </p:cNvPr>
          <p:cNvSpPr/>
          <p:nvPr/>
        </p:nvSpPr>
        <p:spPr>
          <a:xfrm>
            <a:off x="1198970" y="2009270"/>
            <a:ext cx="3450485" cy="1720344"/>
          </a:xfrm>
          <a:prstGeom prst="curvedRightArrow">
            <a:avLst>
              <a:gd name="adj1" fmla="val 25000"/>
              <a:gd name="adj2" fmla="val 21796"/>
              <a:gd name="adj3" fmla="val 25000"/>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2" name="مربع نص 11">
            <a:extLst>
              <a:ext uri="{FF2B5EF4-FFF2-40B4-BE49-F238E27FC236}">
                <a16:creationId xmlns:a16="http://schemas.microsoft.com/office/drawing/2014/main" id="{211813F7-9F5E-4B26-9DDC-AE5036CE8460}"/>
              </a:ext>
            </a:extLst>
          </p:cNvPr>
          <p:cNvSpPr txBox="1"/>
          <p:nvPr/>
        </p:nvSpPr>
        <p:spPr>
          <a:xfrm>
            <a:off x="7362965" y="2638610"/>
            <a:ext cx="1717203" cy="4616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t>المفهوم العلمي</a:t>
            </a:r>
          </a:p>
        </p:txBody>
      </p:sp>
      <p:sp>
        <p:nvSpPr>
          <p:cNvPr id="15" name="مربع نص 14">
            <a:extLst>
              <a:ext uri="{FF2B5EF4-FFF2-40B4-BE49-F238E27FC236}">
                <a16:creationId xmlns:a16="http://schemas.microsoft.com/office/drawing/2014/main" id="{028827D6-06AF-4C93-B1AE-5B2DE527A9F5}"/>
              </a:ext>
            </a:extLst>
          </p:cNvPr>
          <p:cNvSpPr txBox="1"/>
          <p:nvPr/>
        </p:nvSpPr>
        <p:spPr>
          <a:xfrm>
            <a:off x="6286328" y="4333805"/>
            <a:ext cx="2473332" cy="461665"/>
          </a:xfrm>
          <a:prstGeom prst="rect">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t>المفهوم الاصطلاحي</a:t>
            </a:r>
          </a:p>
        </p:txBody>
      </p:sp>
      <p:sp>
        <p:nvSpPr>
          <p:cNvPr id="18" name="سهم: منحني لليمين 17">
            <a:extLst>
              <a:ext uri="{FF2B5EF4-FFF2-40B4-BE49-F238E27FC236}">
                <a16:creationId xmlns:a16="http://schemas.microsoft.com/office/drawing/2014/main" id="{A525E8B4-434E-4699-9504-AAEA4EE9408C}"/>
              </a:ext>
            </a:extLst>
          </p:cNvPr>
          <p:cNvSpPr/>
          <p:nvPr/>
        </p:nvSpPr>
        <p:spPr>
          <a:xfrm rot="974935">
            <a:off x="762993" y="3166101"/>
            <a:ext cx="3450485" cy="1941373"/>
          </a:xfrm>
          <a:prstGeom prst="curvedRightArrow">
            <a:avLst>
              <a:gd name="adj1" fmla="val 25000"/>
              <a:gd name="adj2" fmla="val 21796"/>
              <a:gd name="adj3" fmla="val 25000"/>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8" name="مربع نص 7">
            <a:extLst>
              <a:ext uri="{FF2B5EF4-FFF2-40B4-BE49-F238E27FC236}">
                <a16:creationId xmlns:a16="http://schemas.microsoft.com/office/drawing/2014/main" id="{C63B6BEA-3FBD-4B3C-BDAA-F59491AA0B94}"/>
              </a:ext>
            </a:extLst>
          </p:cNvPr>
          <p:cNvSpPr txBox="1"/>
          <p:nvPr/>
        </p:nvSpPr>
        <p:spPr>
          <a:xfrm>
            <a:off x="4416173" y="1946840"/>
            <a:ext cx="6289954" cy="461665"/>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ar-SA" sz="2400" b="1" i="0" dirty="0">
                <a:solidFill>
                  <a:srgbClr val="202124"/>
                </a:solidFill>
                <a:effectLst/>
                <a:latin typeface="Helvetica Neue"/>
              </a:rPr>
              <a:t>اعمال العقل فيما هو معلومٌ للوصولِ إلى فائدةٍ حول المجهول.</a:t>
            </a:r>
            <a:endParaRPr lang="ar-SA" sz="2400" b="1" dirty="0"/>
          </a:p>
        </p:txBody>
      </p:sp>
      <p:sp>
        <p:nvSpPr>
          <p:cNvPr id="11" name="مربع نص 10">
            <a:extLst>
              <a:ext uri="{FF2B5EF4-FFF2-40B4-BE49-F238E27FC236}">
                <a16:creationId xmlns:a16="http://schemas.microsoft.com/office/drawing/2014/main" id="{69FF6787-015D-47E4-9646-B7FA3B143F22}"/>
              </a:ext>
            </a:extLst>
          </p:cNvPr>
          <p:cNvSpPr txBox="1"/>
          <p:nvPr/>
        </p:nvSpPr>
        <p:spPr>
          <a:xfrm>
            <a:off x="3501538" y="3271547"/>
            <a:ext cx="6096000" cy="830997"/>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ar-SA" sz="2400" b="1" i="0" dirty="0">
                <a:solidFill>
                  <a:srgbClr val="202124"/>
                </a:solidFill>
                <a:effectLst/>
                <a:latin typeface="Helvetica Neue"/>
              </a:rPr>
              <a:t>نشاطٌ كهرو كيميائيّ يتم داخل المخ، ويعطي الفرصة لأجزاء الجسم بأن تقوم بوظائفها على أكمل وجه.</a:t>
            </a:r>
            <a:endParaRPr lang="ar-SA" sz="2400" b="1" dirty="0"/>
          </a:p>
        </p:txBody>
      </p:sp>
      <p:sp>
        <p:nvSpPr>
          <p:cNvPr id="14" name="مربع نص 13">
            <a:extLst>
              <a:ext uri="{FF2B5EF4-FFF2-40B4-BE49-F238E27FC236}">
                <a16:creationId xmlns:a16="http://schemas.microsoft.com/office/drawing/2014/main" id="{AC6D55A1-2F03-412B-A436-FF19EE11DF32}"/>
              </a:ext>
            </a:extLst>
          </p:cNvPr>
          <p:cNvSpPr txBox="1"/>
          <p:nvPr/>
        </p:nvSpPr>
        <p:spPr>
          <a:xfrm>
            <a:off x="1111045" y="4991891"/>
            <a:ext cx="7826872" cy="1323439"/>
          </a:xfrm>
          <a:prstGeom prst="rect">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ar-SA" sz="2400" b="1" i="0" dirty="0">
                <a:solidFill>
                  <a:srgbClr val="333333"/>
                </a:solidFill>
                <a:effectLst/>
                <a:latin typeface="DroidArabicKufi-Regular"/>
              </a:rPr>
              <a:t>عمليّةٌ يقومُ بها العقل من خلال منظومة من النشاطات حين يتعرض لمثير حِسي أو فكري، يجعلهُ يعيد </a:t>
            </a:r>
            <a:r>
              <a:rPr lang="ar-SA" sz="3200" b="1" i="0" dirty="0">
                <a:solidFill>
                  <a:srgbClr val="333333"/>
                </a:solidFill>
                <a:effectLst/>
                <a:latin typeface="DroidArabicKufi-Regular"/>
              </a:rPr>
              <a:t>ترتيب</a:t>
            </a:r>
            <a:r>
              <a:rPr lang="ar-SA" sz="2400" b="1" i="0" dirty="0">
                <a:solidFill>
                  <a:srgbClr val="333333"/>
                </a:solidFill>
                <a:effectLst/>
                <a:latin typeface="DroidArabicKufi-Regular"/>
              </a:rPr>
              <a:t> هذه المنظومة بطريقة تُناسب المثير الذي أحدثها، لإيجاد حل أو رؤية أو معالجة معينة</a:t>
            </a:r>
            <a:endParaRPr lang="ar-SA" sz="2400" b="1" dirty="0"/>
          </a:p>
        </p:txBody>
      </p:sp>
    </p:spTree>
    <p:extLst>
      <p:ext uri="{BB962C8B-B14F-4D97-AF65-F5344CB8AC3E}">
        <p14:creationId xmlns:p14="http://schemas.microsoft.com/office/powerpoint/2010/main" val="1952055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سهم: لأسفل 22">
            <a:extLst>
              <a:ext uri="{FF2B5EF4-FFF2-40B4-BE49-F238E27FC236}">
                <a16:creationId xmlns:a16="http://schemas.microsoft.com/office/drawing/2014/main" id="{B470ED13-495E-4106-945E-2779601BA5C9}"/>
              </a:ext>
            </a:extLst>
          </p:cNvPr>
          <p:cNvSpPr/>
          <p:nvPr/>
        </p:nvSpPr>
        <p:spPr>
          <a:xfrm rot="7416228">
            <a:off x="4073663" y="4414098"/>
            <a:ext cx="64309" cy="869492"/>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سهم: لأسفل 21">
            <a:extLst>
              <a:ext uri="{FF2B5EF4-FFF2-40B4-BE49-F238E27FC236}">
                <a16:creationId xmlns:a16="http://schemas.microsoft.com/office/drawing/2014/main" id="{DBA4FCB9-0796-4239-9CEB-5D9253D6458E}"/>
              </a:ext>
            </a:extLst>
          </p:cNvPr>
          <p:cNvSpPr/>
          <p:nvPr/>
        </p:nvSpPr>
        <p:spPr>
          <a:xfrm rot="2890630" flipH="1">
            <a:off x="3999458" y="5112817"/>
            <a:ext cx="75650" cy="654178"/>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سهم: لأسفل 20">
            <a:extLst>
              <a:ext uri="{FF2B5EF4-FFF2-40B4-BE49-F238E27FC236}">
                <a16:creationId xmlns:a16="http://schemas.microsoft.com/office/drawing/2014/main" id="{813DED7A-F87F-40FF-87C0-6699E7CB4094}"/>
              </a:ext>
            </a:extLst>
          </p:cNvPr>
          <p:cNvSpPr/>
          <p:nvPr/>
        </p:nvSpPr>
        <p:spPr>
          <a:xfrm rot="20272179">
            <a:off x="5898721" y="4087215"/>
            <a:ext cx="66742" cy="2033620"/>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سهم: لأسفل 12">
            <a:extLst>
              <a:ext uri="{FF2B5EF4-FFF2-40B4-BE49-F238E27FC236}">
                <a16:creationId xmlns:a16="http://schemas.microsoft.com/office/drawing/2014/main" id="{54B3BAAA-5F5F-46B9-865B-73163B504F24}"/>
              </a:ext>
            </a:extLst>
          </p:cNvPr>
          <p:cNvSpPr/>
          <p:nvPr/>
        </p:nvSpPr>
        <p:spPr>
          <a:xfrm rot="8077778">
            <a:off x="5079555" y="3242780"/>
            <a:ext cx="105325" cy="1111249"/>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سهم: لأسفل 10">
            <a:extLst>
              <a:ext uri="{FF2B5EF4-FFF2-40B4-BE49-F238E27FC236}">
                <a16:creationId xmlns:a16="http://schemas.microsoft.com/office/drawing/2014/main" id="{8A88E42A-DD53-4642-B592-B973BEB50FED}"/>
              </a:ext>
            </a:extLst>
          </p:cNvPr>
          <p:cNvSpPr/>
          <p:nvPr/>
        </p:nvSpPr>
        <p:spPr>
          <a:xfrm rot="2890630">
            <a:off x="5014119" y="3913107"/>
            <a:ext cx="101571" cy="1384522"/>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سهم: لأسفل 9">
            <a:extLst>
              <a:ext uri="{FF2B5EF4-FFF2-40B4-BE49-F238E27FC236}">
                <a16:creationId xmlns:a16="http://schemas.microsoft.com/office/drawing/2014/main" id="{0867D016-24C2-474A-B7C0-4C82A26AF20B}"/>
              </a:ext>
            </a:extLst>
          </p:cNvPr>
          <p:cNvSpPr/>
          <p:nvPr/>
        </p:nvSpPr>
        <p:spPr>
          <a:xfrm rot="2890630">
            <a:off x="6476923" y="3118575"/>
            <a:ext cx="101571" cy="1384522"/>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سهم: لأسفل 8">
            <a:extLst>
              <a:ext uri="{FF2B5EF4-FFF2-40B4-BE49-F238E27FC236}">
                <a16:creationId xmlns:a16="http://schemas.microsoft.com/office/drawing/2014/main" id="{9E1DA2F3-9607-45B1-9817-645C700CBC73}"/>
              </a:ext>
            </a:extLst>
          </p:cNvPr>
          <p:cNvSpPr/>
          <p:nvPr/>
        </p:nvSpPr>
        <p:spPr>
          <a:xfrm rot="7632250">
            <a:off x="6321095" y="2157567"/>
            <a:ext cx="107877" cy="1384522"/>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ربع نص 1">
            <a:extLst>
              <a:ext uri="{FF2B5EF4-FFF2-40B4-BE49-F238E27FC236}">
                <a16:creationId xmlns:a16="http://schemas.microsoft.com/office/drawing/2014/main" id="{F737ED4E-6070-4BD8-BAC8-4EA7CCE49629}"/>
              </a:ext>
            </a:extLst>
          </p:cNvPr>
          <p:cNvSpPr txBox="1"/>
          <p:nvPr/>
        </p:nvSpPr>
        <p:spPr>
          <a:xfrm>
            <a:off x="4465469" y="825623"/>
            <a:ext cx="2989480" cy="461665"/>
          </a:xfrm>
          <a:prstGeom prst="rec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solidFill>
                  <a:srgbClr val="0070C0"/>
                </a:solidFill>
                <a:cs typeface="PT Bold Heading" panose="02010400000000000000" pitchFamily="2" charset="-78"/>
              </a:rPr>
              <a:t>القضايا المنطقية وأنواعها</a:t>
            </a:r>
          </a:p>
        </p:txBody>
      </p:sp>
      <p:sp>
        <p:nvSpPr>
          <p:cNvPr id="3" name="مربع نص 2">
            <a:extLst>
              <a:ext uri="{FF2B5EF4-FFF2-40B4-BE49-F238E27FC236}">
                <a16:creationId xmlns:a16="http://schemas.microsoft.com/office/drawing/2014/main" id="{C434F951-50FF-4DCC-827C-1A4BEE29ACDB}"/>
              </a:ext>
            </a:extLst>
          </p:cNvPr>
          <p:cNvSpPr txBox="1"/>
          <p:nvPr/>
        </p:nvSpPr>
        <p:spPr>
          <a:xfrm>
            <a:off x="8513687" y="639192"/>
            <a:ext cx="2868818" cy="3847207"/>
          </a:xfrm>
          <a:prstGeom prst="rect">
            <a:avLst/>
          </a:prstGeom>
          <a:noFill/>
        </p:spPr>
        <p:txBody>
          <a:bodyPr wrap="square" rtlCol="1">
            <a:spAutoFit/>
          </a:bodyPr>
          <a:lstStyle/>
          <a:p>
            <a:pPr algn="just"/>
            <a:r>
              <a:rPr lang="ar-SA" sz="2400" b="1" dirty="0">
                <a:solidFill>
                  <a:srgbClr val="0070C0"/>
                </a:solidFill>
                <a:cs typeface="PT Bold Heading" panose="02010400000000000000" pitchFamily="2" charset="-78"/>
              </a:rPr>
              <a:t>القضية</a:t>
            </a:r>
          </a:p>
          <a:p>
            <a:pPr algn="just"/>
            <a:r>
              <a:rPr lang="ar-SA" dirty="0"/>
              <a:t> </a:t>
            </a:r>
            <a:r>
              <a:rPr lang="ar-SA" sz="2000" dirty="0"/>
              <a:t>هي الحد الأدنى من الكلام الذي يمكن الحكم عليه بالصدق أو الكذب وتمثل الوحدة الأساسية للتفكير</a:t>
            </a:r>
            <a:r>
              <a:rPr lang="ar-SA" dirty="0"/>
              <a:t>.</a:t>
            </a:r>
          </a:p>
          <a:p>
            <a:pPr algn="just"/>
            <a:r>
              <a:rPr lang="ar-SA" sz="2000" dirty="0"/>
              <a:t>وتعرف منطقياً بأنها كل قول يفيد خبراً يحتمل الصدق أو الكذب .</a:t>
            </a:r>
          </a:p>
          <a:p>
            <a:pPr algn="just"/>
            <a:r>
              <a:rPr lang="ar-SA" sz="2000" dirty="0"/>
              <a:t>تتكون القضية من حدين لفظيين:</a:t>
            </a:r>
          </a:p>
          <a:p>
            <a:pPr algn="just"/>
            <a:r>
              <a:rPr lang="ar-SA" sz="2000" dirty="0"/>
              <a:t>الأول: موضوع، ويتكون من لفظ واحد غالباً.</a:t>
            </a:r>
          </a:p>
          <a:p>
            <a:pPr algn="just"/>
            <a:r>
              <a:rPr lang="ar-SA" sz="2000" dirty="0"/>
              <a:t>والثاني: محمول، يتكون من لفظ واحد أو أكثر.</a:t>
            </a:r>
          </a:p>
        </p:txBody>
      </p:sp>
      <p:sp>
        <p:nvSpPr>
          <p:cNvPr id="4" name="مربع نص 3">
            <a:extLst>
              <a:ext uri="{FF2B5EF4-FFF2-40B4-BE49-F238E27FC236}">
                <a16:creationId xmlns:a16="http://schemas.microsoft.com/office/drawing/2014/main" id="{2B1E35C0-9CF5-4660-BD3D-7B44EBE4AF38}"/>
              </a:ext>
            </a:extLst>
          </p:cNvPr>
          <p:cNvSpPr txBox="1"/>
          <p:nvPr/>
        </p:nvSpPr>
        <p:spPr>
          <a:xfrm>
            <a:off x="5601809" y="3170807"/>
            <a:ext cx="1766175" cy="369332"/>
          </a:xfrm>
          <a:prstGeom prst="rect">
            <a:avLst/>
          </a:prstGeom>
          <a:solidFill>
            <a:schemeClr val="accent2">
              <a:lumMod val="50000"/>
            </a:schemeClr>
          </a:solidFill>
        </p:spPr>
        <p:txBody>
          <a:bodyPr wrap="square" rtlCol="1">
            <a:spAutoFit/>
          </a:bodyPr>
          <a:lstStyle/>
          <a:p>
            <a:pPr algn="ctr"/>
            <a:r>
              <a:rPr lang="ar-SA" dirty="0">
                <a:solidFill>
                  <a:schemeClr val="bg1"/>
                </a:solidFill>
                <a:cs typeface="PT Bold Heading" panose="02010400000000000000" pitchFamily="2" charset="-78"/>
              </a:rPr>
              <a:t>أقسام القضية</a:t>
            </a:r>
          </a:p>
        </p:txBody>
      </p:sp>
      <p:sp>
        <p:nvSpPr>
          <p:cNvPr id="5" name="مربع نص 4">
            <a:extLst>
              <a:ext uri="{FF2B5EF4-FFF2-40B4-BE49-F238E27FC236}">
                <a16:creationId xmlns:a16="http://schemas.microsoft.com/office/drawing/2014/main" id="{EFA239EE-CEA2-4ACF-B3C5-6BA1623BA26D}"/>
              </a:ext>
            </a:extLst>
          </p:cNvPr>
          <p:cNvSpPr txBox="1"/>
          <p:nvPr/>
        </p:nvSpPr>
        <p:spPr>
          <a:xfrm>
            <a:off x="4616388" y="2220896"/>
            <a:ext cx="1217238" cy="369332"/>
          </a:xfrm>
          <a:prstGeom prst="rect">
            <a:avLst/>
          </a:prstGeom>
          <a:solidFill>
            <a:srgbClr val="0070C0"/>
          </a:solidFill>
        </p:spPr>
        <p:txBody>
          <a:bodyPr wrap="square" rtlCol="1">
            <a:spAutoFit/>
          </a:bodyPr>
          <a:lstStyle/>
          <a:p>
            <a:pPr algn="just"/>
            <a:r>
              <a:rPr lang="ar-SA" dirty="0">
                <a:solidFill>
                  <a:schemeClr val="bg1"/>
                </a:solidFill>
                <a:cs typeface="PT Bold Heading" panose="02010400000000000000" pitchFamily="2" charset="-78"/>
              </a:rPr>
              <a:t>قضايا حملية</a:t>
            </a:r>
          </a:p>
        </p:txBody>
      </p:sp>
      <p:sp>
        <p:nvSpPr>
          <p:cNvPr id="6" name="مربع نص 5">
            <a:extLst>
              <a:ext uri="{FF2B5EF4-FFF2-40B4-BE49-F238E27FC236}">
                <a16:creationId xmlns:a16="http://schemas.microsoft.com/office/drawing/2014/main" id="{A4C11340-9372-45EB-B6FC-37A9D7B94329}"/>
              </a:ext>
            </a:extLst>
          </p:cNvPr>
          <p:cNvSpPr txBox="1"/>
          <p:nvPr/>
        </p:nvSpPr>
        <p:spPr>
          <a:xfrm>
            <a:off x="4712413" y="4046417"/>
            <a:ext cx="1633639" cy="369332"/>
          </a:xfrm>
          <a:prstGeom prst="rect">
            <a:avLst/>
          </a:prstGeom>
          <a:solidFill>
            <a:srgbClr val="00CC00"/>
          </a:solidFill>
        </p:spPr>
        <p:txBody>
          <a:bodyPr wrap="square" rtlCol="1">
            <a:spAutoFit/>
          </a:bodyPr>
          <a:lstStyle/>
          <a:p>
            <a:pPr algn="just"/>
            <a:r>
              <a:rPr lang="ar-SA" dirty="0">
                <a:solidFill>
                  <a:schemeClr val="bg1"/>
                </a:solidFill>
                <a:cs typeface="PT Bold Heading" panose="02010400000000000000" pitchFamily="2" charset="-78"/>
              </a:rPr>
              <a:t>قضايا شرطية</a:t>
            </a:r>
          </a:p>
        </p:txBody>
      </p:sp>
      <p:sp>
        <p:nvSpPr>
          <p:cNvPr id="7" name="مربع نص 6">
            <a:extLst>
              <a:ext uri="{FF2B5EF4-FFF2-40B4-BE49-F238E27FC236}">
                <a16:creationId xmlns:a16="http://schemas.microsoft.com/office/drawing/2014/main" id="{1AD6380F-32C1-4D5E-81F6-EC94F8ADC8A8}"/>
              </a:ext>
            </a:extLst>
          </p:cNvPr>
          <p:cNvSpPr txBox="1"/>
          <p:nvPr/>
        </p:nvSpPr>
        <p:spPr>
          <a:xfrm>
            <a:off x="3884637" y="3126705"/>
            <a:ext cx="862132" cy="369332"/>
          </a:xfrm>
          <a:prstGeom prst="rect">
            <a:avLst/>
          </a:prstGeom>
          <a:solidFill>
            <a:srgbClr val="FF9933"/>
          </a:solidFill>
        </p:spPr>
        <p:txBody>
          <a:bodyPr wrap="square" rtlCol="1">
            <a:spAutoFit/>
          </a:bodyPr>
          <a:lstStyle/>
          <a:p>
            <a:pPr algn="just"/>
            <a:r>
              <a:rPr lang="ar-SA" b="1" dirty="0">
                <a:solidFill>
                  <a:schemeClr val="bg1"/>
                </a:solidFill>
                <a:cs typeface="PT Bold Heading" panose="02010400000000000000" pitchFamily="2" charset="-78"/>
              </a:rPr>
              <a:t>متصلة</a:t>
            </a:r>
          </a:p>
        </p:txBody>
      </p:sp>
      <p:sp>
        <p:nvSpPr>
          <p:cNvPr id="8" name="مربع نص 7">
            <a:extLst>
              <a:ext uri="{FF2B5EF4-FFF2-40B4-BE49-F238E27FC236}">
                <a16:creationId xmlns:a16="http://schemas.microsoft.com/office/drawing/2014/main" id="{CD940950-A19B-4502-A039-912A8462ED6B}"/>
              </a:ext>
            </a:extLst>
          </p:cNvPr>
          <p:cNvSpPr txBox="1"/>
          <p:nvPr/>
        </p:nvSpPr>
        <p:spPr>
          <a:xfrm>
            <a:off x="4034403" y="5038022"/>
            <a:ext cx="862132" cy="369332"/>
          </a:xfrm>
          <a:prstGeom prst="rect">
            <a:avLst/>
          </a:prstGeom>
          <a:solidFill>
            <a:srgbClr val="FF9933"/>
          </a:solidFill>
        </p:spPr>
        <p:txBody>
          <a:bodyPr wrap="square" rtlCol="1">
            <a:spAutoFit/>
          </a:bodyPr>
          <a:lstStyle/>
          <a:p>
            <a:pPr algn="just"/>
            <a:r>
              <a:rPr lang="ar-SA" b="1" dirty="0">
                <a:solidFill>
                  <a:schemeClr val="bg1"/>
                </a:solidFill>
                <a:cs typeface="PT Bold Heading" panose="02010400000000000000" pitchFamily="2" charset="-78"/>
              </a:rPr>
              <a:t>منفصلة</a:t>
            </a:r>
          </a:p>
        </p:txBody>
      </p:sp>
      <p:sp>
        <p:nvSpPr>
          <p:cNvPr id="14" name="مربع نص 13">
            <a:extLst>
              <a:ext uri="{FF2B5EF4-FFF2-40B4-BE49-F238E27FC236}">
                <a16:creationId xmlns:a16="http://schemas.microsoft.com/office/drawing/2014/main" id="{847E667D-2FCE-475F-B226-8971E4DE1D1E}"/>
              </a:ext>
            </a:extLst>
          </p:cNvPr>
          <p:cNvSpPr txBox="1"/>
          <p:nvPr/>
        </p:nvSpPr>
        <p:spPr>
          <a:xfrm>
            <a:off x="2598171" y="2272876"/>
            <a:ext cx="1913018" cy="369332"/>
          </a:xfrm>
          <a:prstGeom prst="rect">
            <a:avLst/>
          </a:prstGeom>
          <a:solidFill>
            <a:srgbClr val="FFCC99"/>
          </a:solidFill>
        </p:spPr>
        <p:txBody>
          <a:bodyPr wrap="square" rtlCol="1">
            <a:spAutoFit/>
          </a:bodyPr>
          <a:lstStyle/>
          <a:p>
            <a:r>
              <a:rPr lang="ar-SA" dirty="0"/>
              <a:t>تخلو من الشروط</a:t>
            </a:r>
          </a:p>
        </p:txBody>
      </p:sp>
      <p:sp>
        <p:nvSpPr>
          <p:cNvPr id="15" name="مربع نص 14">
            <a:extLst>
              <a:ext uri="{FF2B5EF4-FFF2-40B4-BE49-F238E27FC236}">
                <a16:creationId xmlns:a16="http://schemas.microsoft.com/office/drawing/2014/main" id="{4A8C6D34-CCA3-4ECC-94F9-61B30DFDC8B4}"/>
              </a:ext>
            </a:extLst>
          </p:cNvPr>
          <p:cNvSpPr txBox="1"/>
          <p:nvPr/>
        </p:nvSpPr>
        <p:spPr>
          <a:xfrm>
            <a:off x="266330" y="3311370"/>
            <a:ext cx="3383723" cy="646331"/>
          </a:xfrm>
          <a:prstGeom prst="rect">
            <a:avLst/>
          </a:prstGeom>
          <a:solidFill>
            <a:srgbClr val="FFCC99"/>
          </a:solidFill>
        </p:spPr>
        <p:txBody>
          <a:bodyPr wrap="square" rtlCol="1">
            <a:spAutoFit/>
          </a:bodyPr>
          <a:lstStyle/>
          <a:p>
            <a:r>
              <a:rPr lang="ar-SA" dirty="0"/>
              <a:t>قضيتين حمليتين متصلتين ببعضها، الأولى المقدم والثانية التالي .</a:t>
            </a:r>
          </a:p>
        </p:txBody>
      </p:sp>
      <p:sp>
        <p:nvSpPr>
          <p:cNvPr id="16" name="مربع نص 15">
            <a:extLst>
              <a:ext uri="{FF2B5EF4-FFF2-40B4-BE49-F238E27FC236}">
                <a16:creationId xmlns:a16="http://schemas.microsoft.com/office/drawing/2014/main" id="{79F5F45B-1A22-44C4-9B4F-1733EC816AF9}"/>
              </a:ext>
            </a:extLst>
          </p:cNvPr>
          <p:cNvSpPr txBox="1"/>
          <p:nvPr/>
        </p:nvSpPr>
        <p:spPr>
          <a:xfrm>
            <a:off x="2138515" y="4387673"/>
            <a:ext cx="1561137" cy="369332"/>
          </a:xfrm>
          <a:prstGeom prst="rect">
            <a:avLst/>
          </a:prstGeom>
          <a:solidFill>
            <a:srgbClr val="CC00FF"/>
          </a:solidFill>
        </p:spPr>
        <p:txBody>
          <a:bodyPr wrap="square" rtlCol="1">
            <a:spAutoFit/>
          </a:bodyPr>
          <a:lstStyle/>
          <a:p>
            <a:pPr algn="just"/>
            <a:r>
              <a:rPr lang="ar-SA" b="1" dirty="0">
                <a:solidFill>
                  <a:schemeClr val="bg1"/>
                </a:solidFill>
                <a:cs typeface="PT Bold Heading" panose="02010400000000000000" pitchFamily="2" charset="-78"/>
              </a:rPr>
              <a:t>منفصلة </a:t>
            </a:r>
            <a:r>
              <a:rPr lang="ar-SA" b="1" dirty="0" err="1">
                <a:solidFill>
                  <a:schemeClr val="bg1"/>
                </a:solidFill>
                <a:cs typeface="PT Bold Heading" panose="02010400000000000000" pitchFamily="2" charset="-78"/>
              </a:rPr>
              <a:t>موجلة</a:t>
            </a:r>
            <a:r>
              <a:rPr lang="ar-SA" b="1" dirty="0">
                <a:solidFill>
                  <a:schemeClr val="bg1"/>
                </a:solidFill>
                <a:cs typeface="PT Bold Heading" panose="02010400000000000000" pitchFamily="2" charset="-78"/>
              </a:rPr>
              <a:t> </a:t>
            </a:r>
          </a:p>
        </p:txBody>
      </p:sp>
      <p:sp>
        <p:nvSpPr>
          <p:cNvPr id="17" name="مربع نص 16">
            <a:extLst>
              <a:ext uri="{FF2B5EF4-FFF2-40B4-BE49-F238E27FC236}">
                <a16:creationId xmlns:a16="http://schemas.microsoft.com/office/drawing/2014/main" id="{0C9637AF-70A1-4BA8-8820-261FEBD3B262}"/>
              </a:ext>
            </a:extLst>
          </p:cNvPr>
          <p:cNvSpPr txBox="1"/>
          <p:nvPr/>
        </p:nvSpPr>
        <p:spPr>
          <a:xfrm>
            <a:off x="2334179" y="5361910"/>
            <a:ext cx="1403649" cy="369332"/>
          </a:xfrm>
          <a:prstGeom prst="rect">
            <a:avLst/>
          </a:prstGeom>
          <a:solidFill>
            <a:srgbClr val="CC00FF"/>
          </a:solidFill>
        </p:spPr>
        <p:txBody>
          <a:bodyPr wrap="square" rtlCol="1">
            <a:spAutoFit/>
          </a:bodyPr>
          <a:lstStyle/>
          <a:p>
            <a:pPr algn="just"/>
            <a:r>
              <a:rPr lang="ar-SA" b="1" dirty="0">
                <a:solidFill>
                  <a:schemeClr val="bg1"/>
                </a:solidFill>
                <a:cs typeface="PT Bold Heading" panose="02010400000000000000" pitchFamily="2" charset="-78"/>
              </a:rPr>
              <a:t>منفصلة سالبة</a:t>
            </a:r>
          </a:p>
        </p:txBody>
      </p:sp>
      <p:sp>
        <p:nvSpPr>
          <p:cNvPr id="18" name="مربع نص 17">
            <a:extLst>
              <a:ext uri="{FF2B5EF4-FFF2-40B4-BE49-F238E27FC236}">
                <a16:creationId xmlns:a16="http://schemas.microsoft.com/office/drawing/2014/main" id="{1EA3FB47-9969-4933-8CB7-77AB4926EC73}"/>
              </a:ext>
            </a:extLst>
          </p:cNvPr>
          <p:cNvSpPr txBox="1"/>
          <p:nvPr/>
        </p:nvSpPr>
        <p:spPr>
          <a:xfrm>
            <a:off x="111102" y="4136994"/>
            <a:ext cx="2019540" cy="923330"/>
          </a:xfrm>
          <a:prstGeom prst="rect">
            <a:avLst/>
          </a:prstGeom>
          <a:solidFill>
            <a:srgbClr val="FFCC99"/>
          </a:solidFill>
        </p:spPr>
        <p:txBody>
          <a:bodyPr wrap="square" rtlCol="1">
            <a:spAutoFit/>
          </a:bodyPr>
          <a:lstStyle/>
          <a:p>
            <a:pPr algn="just"/>
            <a:r>
              <a:rPr lang="ar-SA" dirty="0"/>
              <a:t>مثبتة يتوفر فيها شرط.</a:t>
            </a:r>
          </a:p>
          <a:p>
            <a:pPr algn="just"/>
            <a:r>
              <a:rPr lang="ar-SA" dirty="0"/>
              <a:t>إذا دخل الشتاء يبرد الجو.</a:t>
            </a:r>
          </a:p>
        </p:txBody>
      </p:sp>
      <p:sp>
        <p:nvSpPr>
          <p:cNvPr id="19" name="مربع نص 18">
            <a:extLst>
              <a:ext uri="{FF2B5EF4-FFF2-40B4-BE49-F238E27FC236}">
                <a16:creationId xmlns:a16="http://schemas.microsoft.com/office/drawing/2014/main" id="{B6194273-CB4F-4FD8-BAF1-EFEC088CECB5}"/>
              </a:ext>
            </a:extLst>
          </p:cNvPr>
          <p:cNvSpPr txBox="1"/>
          <p:nvPr/>
        </p:nvSpPr>
        <p:spPr>
          <a:xfrm>
            <a:off x="253192" y="5222485"/>
            <a:ext cx="2019540" cy="923330"/>
          </a:xfrm>
          <a:prstGeom prst="rect">
            <a:avLst/>
          </a:prstGeom>
          <a:solidFill>
            <a:srgbClr val="FFCC99"/>
          </a:solidFill>
        </p:spPr>
        <p:txBody>
          <a:bodyPr wrap="square" rtlCol="1">
            <a:spAutoFit/>
          </a:bodyPr>
          <a:lstStyle/>
          <a:p>
            <a:pPr algn="just"/>
            <a:r>
              <a:rPr lang="ar-SA" dirty="0"/>
              <a:t>لا يجتمع فيا البديلان أحياناً، أحمد طالب أو رسام.</a:t>
            </a:r>
          </a:p>
        </p:txBody>
      </p:sp>
      <p:sp>
        <p:nvSpPr>
          <p:cNvPr id="20" name="مربع نص 19">
            <a:extLst>
              <a:ext uri="{FF2B5EF4-FFF2-40B4-BE49-F238E27FC236}">
                <a16:creationId xmlns:a16="http://schemas.microsoft.com/office/drawing/2014/main" id="{6021D7FB-B647-4683-AC4B-00ACB213B4CF}"/>
              </a:ext>
            </a:extLst>
          </p:cNvPr>
          <p:cNvSpPr txBox="1"/>
          <p:nvPr/>
        </p:nvSpPr>
        <p:spPr>
          <a:xfrm>
            <a:off x="3495201" y="6110477"/>
            <a:ext cx="4333635" cy="369332"/>
          </a:xfrm>
          <a:prstGeom prst="rect">
            <a:avLst/>
          </a:prstGeom>
          <a:solidFill>
            <a:srgbClr val="CCFF33"/>
          </a:solidFill>
        </p:spPr>
        <p:txBody>
          <a:bodyPr wrap="square" rtlCol="1">
            <a:spAutoFit/>
          </a:bodyPr>
          <a:lstStyle/>
          <a:p>
            <a:r>
              <a:rPr lang="ar-SA" dirty="0"/>
              <a:t>لابد من وجو رابط يربط بين القضايا الشرطية (إذا، أو)</a:t>
            </a:r>
          </a:p>
        </p:txBody>
      </p:sp>
    </p:spTree>
    <p:extLst>
      <p:ext uri="{BB962C8B-B14F-4D97-AF65-F5344CB8AC3E}">
        <p14:creationId xmlns:p14="http://schemas.microsoft.com/office/powerpoint/2010/main" val="2661951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0CDF6C3-665D-4735-BB2E-17029B3BE2D7}"/>
              </a:ext>
            </a:extLst>
          </p:cNvPr>
          <p:cNvPicPr>
            <a:picLocks noChangeAspect="1"/>
          </p:cNvPicPr>
          <p:nvPr/>
        </p:nvPicPr>
        <p:blipFill rotWithShape="1">
          <a:blip r:embed="rId2"/>
          <a:srcRect l="22778" t="42469" r="24352" b="31193"/>
          <a:stretch/>
        </p:blipFill>
        <p:spPr>
          <a:xfrm>
            <a:off x="1399822" y="733776"/>
            <a:ext cx="9014258" cy="2525889"/>
          </a:xfrm>
          <a:prstGeom prst="rect">
            <a:avLst/>
          </a:prstGeom>
        </p:spPr>
      </p:pic>
      <p:sp>
        <p:nvSpPr>
          <p:cNvPr id="5" name="مربع نص 4">
            <a:extLst>
              <a:ext uri="{FF2B5EF4-FFF2-40B4-BE49-F238E27FC236}">
                <a16:creationId xmlns:a16="http://schemas.microsoft.com/office/drawing/2014/main" id="{B16CF38C-30A0-4317-9493-EDD712216D0B}"/>
              </a:ext>
            </a:extLst>
          </p:cNvPr>
          <p:cNvSpPr txBox="1"/>
          <p:nvPr/>
        </p:nvSpPr>
        <p:spPr>
          <a:xfrm>
            <a:off x="6096000" y="3304821"/>
            <a:ext cx="1671319" cy="1200329"/>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just"/>
            <a:r>
              <a:rPr lang="ar-SA" dirty="0"/>
              <a:t>ما يطلق على أكثر من  فرد أو أكثر من شيء واحد:</a:t>
            </a:r>
          </a:p>
          <a:p>
            <a:pPr algn="just"/>
            <a:r>
              <a:rPr lang="ar-SA" dirty="0"/>
              <a:t>مدينة، إنسان</a:t>
            </a:r>
          </a:p>
        </p:txBody>
      </p:sp>
      <p:sp>
        <p:nvSpPr>
          <p:cNvPr id="8" name="مربع نص 7">
            <a:extLst>
              <a:ext uri="{FF2B5EF4-FFF2-40B4-BE49-F238E27FC236}">
                <a16:creationId xmlns:a16="http://schemas.microsoft.com/office/drawing/2014/main" id="{F7F22A7D-C80F-4643-9D3E-B7209D359BEF}"/>
              </a:ext>
            </a:extLst>
          </p:cNvPr>
          <p:cNvSpPr txBox="1"/>
          <p:nvPr/>
        </p:nvSpPr>
        <p:spPr>
          <a:xfrm>
            <a:off x="8537505" y="3316109"/>
            <a:ext cx="1671319" cy="1200329"/>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just"/>
            <a:r>
              <a:rPr lang="ar-SA" dirty="0"/>
              <a:t>ما يطلق على  فرد أو شيء واحد:</a:t>
            </a:r>
          </a:p>
          <a:p>
            <a:pPr algn="just"/>
            <a:r>
              <a:rPr lang="ar-SA" dirty="0"/>
              <a:t>عبد الله، ورقة، إنسان.</a:t>
            </a:r>
          </a:p>
        </p:txBody>
      </p:sp>
      <p:sp>
        <p:nvSpPr>
          <p:cNvPr id="9" name="مربع نص 8">
            <a:extLst>
              <a:ext uri="{FF2B5EF4-FFF2-40B4-BE49-F238E27FC236}">
                <a16:creationId xmlns:a16="http://schemas.microsoft.com/office/drawing/2014/main" id="{3D041C2F-B2BF-45D8-936B-D0B012E5CC30}"/>
              </a:ext>
            </a:extLst>
          </p:cNvPr>
          <p:cNvSpPr txBox="1"/>
          <p:nvPr/>
        </p:nvSpPr>
        <p:spPr>
          <a:xfrm>
            <a:off x="3846408" y="3259665"/>
            <a:ext cx="1730304" cy="923330"/>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just"/>
            <a:r>
              <a:rPr lang="ar-SA" dirty="0"/>
              <a:t>ما دل على صفة متحققة.</a:t>
            </a:r>
          </a:p>
          <a:p>
            <a:pPr algn="just"/>
            <a:r>
              <a:rPr lang="ar-SA" dirty="0"/>
              <a:t>ذكي، كريم، شجاع.</a:t>
            </a:r>
          </a:p>
        </p:txBody>
      </p:sp>
      <p:sp>
        <p:nvSpPr>
          <p:cNvPr id="10" name="مربع نص 9">
            <a:extLst>
              <a:ext uri="{FF2B5EF4-FFF2-40B4-BE49-F238E27FC236}">
                <a16:creationId xmlns:a16="http://schemas.microsoft.com/office/drawing/2014/main" id="{E21DA9F5-1B58-463E-99E7-FD82F3AEB398}"/>
              </a:ext>
            </a:extLst>
          </p:cNvPr>
          <p:cNvSpPr txBox="1"/>
          <p:nvPr/>
        </p:nvSpPr>
        <p:spPr>
          <a:xfrm>
            <a:off x="1603024" y="3259665"/>
            <a:ext cx="1671319" cy="1200329"/>
          </a:xfrm>
          <a:prstGeom prst="rect">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just"/>
            <a:r>
              <a:rPr lang="ar-SA" dirty="0"/>
              <a:t>ما دل على نفي لحد موجب.</a:t>
            </a:r>
          </a:p>
          <a:p>
            <a:pPr algn="just"/>
            <a:r>
              <a:rPr lang="ar-SA" dirty="0"/>
              <a:t>غير ذكي،  غير صبور.</a:t>
            </a:r>
          </a:p>
        </p:txBody>
      </p:sp>
      <p:sp>
        <p:nvSpPr>
          <p:cNvPr id="6" name="مربع نص 5">
            <a:extLst>
              <a:ext uri="{FF2B5EF4-FFF2-40B4-BE49-F238E27FC236}">
                <a16:creationId xmlns:a16="http://schemas.microsoft.com/office/drawing/2014/main" id="{5A8DCD27-40E6-4401-92B6-436478EDE7B9}"/>
              </a:ext>
            </a:extLst>
          </p:cNvPr>
          <p:cNvSpPr txBox="1"/>
          <p:nvPr/>
        </p:nvSpPr>
        <p:spPr>
          <a:xfrm>
            <a:off x="2342163" y="4739148"/>
            <a:ext cx="7509760" cy="1957563"/>
          </a:xfrm>
          <a:prstGeom prst="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cs typeface="PT Bold Heading" panose="02010400000000000000" pitchFamily="2" charset="-78"/>
              </a:rPr>
              <a:t>الحجة:  </a:t>
            </a:r>
            <a:r>
              <a:rPr lang="ar-SA" sz="2400" b="1" dirty="0"/>
              <a:t>مجموعة من القضايا لها مقدمة أو أكثر واحدة منها نتيجة والباقي تدعم النتيجة.</a:t>
            </a:r>
          </a:p>
          <a:p>
            <a:r>
              <a:rPr lang="ar-SA" sz="2400" b="1" dirty="0"/>
              <a:t>مقدمة 1: التدخين يسبب السرطان.</a:t>
            </a:r>
          </a:p>
          <a:p>
            <a:r>
              <a:rPr lang="ar-SA" sz="2400" b="1" dirty="0"/>
              <a:t>مقدمة 2: محمود يدخن.</a:t>
            </a:r>
          </a:p>
          <a:p>
            <a:r>
              <a:rPr lang="ar-SA" sz="2400" b="1" dirty="0"/>
              <a:t>نتيجة:  إذن من المحتمل أن يصاب محمود بالسرطان.</a:t>
            </a:r>
          </a:p>
        </p:txBody>
      </p:sp>
    </p:spTree>
    <p:extLst>
      <p:ext uri="{BB962C8B-B14F-4D97-AF65-F5344CB8AC3E}">
        <p14:creationId xmlns:p14="http://schemas.microsoft.com/office/powerpoint/2010/main" val="2930250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توازي أضلاع 7">
            <a:extLst>
              <a:ext uri="{FF2B5EF4-FFF2-40B4-BE49-F238E27FC236}">
                <a16:creationId xmlns:a16="http://schemas.microsoft.com/office/drawing/2014/main" id="{61072D86-3A10-47EA-A822-ACD8E36A2369}"/>
              </a:ext>
            </a:extLst>
          </p:cNvPr>
          <p:cNvSpPr/>
          <p:nvPr/>
        </p:nvSpPr>
        <p:spPr>
          <a:xfrm rot="19484343">
            <a:off x="68077" y="953231"/>
            <a:ext cx="2108124" cy="5374393"/>
          </a:xfrm>
          <a:prstGeom prst="parallelogram">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توازي أضلاع 4">
            <a:extLst>
              <a:ext uri="{FF2B5EF4-FFF2-40B4-BE49-F238E27FC236}">
                <a16:creationId xmlns:a16="http://schemas.microsoft.com/office/drawing/2014/main" id="{D9AB3C00-3E3F-4F9C-BCE8-70E9BBFDD608}"/>
              </a:ext>
            </a:extLst>
          </p:cNvPr>
          <p:cNvSpPr/>
          <p:nvPr/>
        </p:nvSpPr>
        <p:spPr>
          <a:xfrm rot="1435352">
            <a:off x="10622074" y="767481"/>
            <a:ext cx="2108124" cy="5681040"/>
          </a:xfrm>
          <a:prstGeom prst="parallelogram">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4" name="صورة 3">
            <a:extLst>
              <a:ext uri="{FF2B5EF4-FFF2-40B4-BE49-F238E27FC236}">
                <a16:creationId xmlns:a16="http://schemas.microsoft.com/office/drawing/2014/main" id="{1EF802CA-372B-4A9C-9A78-6D8C421E880D}"/>
              </a:ext>
            </a:extLst>
          </p:cNvPr>
          <p:cNvPicPr>
            <a:picLocks noChangeAspect="1"/>
          </p:cNvPicPr>
          <p:nvPr/>
        </p:nvPicPr>
        <p:blipFill rotWithShape="1">
          <a:blip r:embed="rId2"/>
          <a:srcRect l="19758" t="31343" r="16775" b="21169"/>
          <a:stretch/>
        </p:blipFill>
        <p:spPr>
          <a:xfrm>
            <a:off x="1848466" y="719752"/>
            <a:ext cx="9100300" cy="5745271"/>
          </a:xfrm>
          <a:prstGeom prst="rect">
            <a:avLst/>
          </a:prstGeom>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6233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توازي أضلاع 7">
            <a:extLst>
              <a:ext uri="{FF2B5EF4-FFF2-40B4-BE49-F238E27FC236}">
                <a16:creationId xmlns:a16="http://schemas.microsoft.com/office/drawing/2014/main" id="{61072D86-3A10-47EA-A822-ACD8E36A2369}"/>
              </a:ext>
            </a:extLst>
          </p:cNvPr>
          <p:cNvSpPr/>
          <p:nvPr/>
        </p:nvSpPr>
        <p:spPr>
          <a:xfrm rot="19655145">
            <a:off x="1045672" y="1137759"/>
            <a:ext cx="2108124" cy="5164582"/>
          </a:xfrm>
          <a:prstGeom prst="parallelogram">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توازي أضلاع 4">
            <a:extLst>
              <a:ext uri="{FF2B5EF4-FFF2-40B4-BE49-F238E27FC236}">
                <a16:creationId xmlns:a16="http://schemas.microsoft.com/office/drawing/2014/main" id="{D9AB3C00-3E3F-4F9C-BCE8-70E9BBFDD608}"/>
              </a:ext>
            </a:extLst>
          </p:cNvPr>
          <p:cNvSpPr/>
          <p:nvPr/>
        </p:nvSpPr>
        <p:spPr>
          <a:xfrm rot="1435352">
            <a:off x="8999752" y="1273340"/>
            <a:ext cx="2108124" cy="5164582"/>
          </a:xfrm>
          <a:prstGeom prst="parallelogram">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a:extLst>
              <a:ext uri="{FF2B5EF4-FFF2-40B4-BE49-F238E27FC236}">
                <a16:creationId xmlns:a16="http://schemas.microsoft.com/office/drawing/2014/main" id="{8239FBD9-A15A-4973-9991-10980B89B848}"/>
              </a:ext>
            </a:extLst>
          </p:cNvPr>
          <p:cNvPicPr>
            <a:picLocks noChangeAspect="1"/>
          </p:cNvPicPr>
          <p:nvPr/>
        </p:nvPicPr>
        <p:blipFill rotWithShape="1">
          <a:blip r:embed="rId2"/>
          <a:srcRect l="33704" t="26996" r="34444" b="10288"/>
          <a:stretch/>
        </p:blipFill>
        <p:spPr>
          <a:xfrm>
            <a:off x="2042875" y="0"/>
            <a:ext cx="8331200" cy="6250533"/>
          </a:xfrm>
          <a:prstGeom prst="rect">
            <a:avLst/>
          </a:prstGeom>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79430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ثلث متساوي الساقين 10">
            <a:extLst>
              <a:ext uri="{FF2B5EF4-FFF2-40B4-BE49-F238E27FC236}">
                <a16:creationId xmlns:a16="http://schemas.microsoft.com/office/drawing/2014/main" id="{B4A3062A-09CB-407B-98C9-49003ADFF6DA}"/>
              </a:ext>
            </a:extLst>
          </p:cNvPr>
          <p:cNvSpPr/>
          <p:nvPr/>
        </p:nvSpPr>
        <p:spPr>
          <a:xfrm rot="12531542">
            <a:off x="2718030" y="648326"/>
            <a:ext cx="726843" cy="699942"/>
          </a:xfrm>
          <a:prstGeom prst="triangle">
            <a:avLst>
              <a:gd name="adj" fmla="val 8643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مثلث متساوي الساقين 9">
            <a:extLst>
              <a:ext uri="{FF2B5EF4-FFF2-40B4-BE49-F238E27FC236}">
                <a16:creationId xmlns:a16="http://schemas.microsoft.com/office/drawing/2014/main" id="{1B5634D3-1B1C-445C-9E8D-91EF0DBA6069}"/>
              </a:ext>
            </a:extLst>
          </p:cNvPr>
          <p:cNvSpPr/>
          <p:nvPr/>
        </p:nvSpPr>
        <p:spPr>
          <a:xfrm rot="4456679">
            <a:off x="9719911" y="5736637"/>
            <a:ext cx="745067" cy="880533"/>
          </a:xfrm>
          <a:prstGeom prst="triangle">
            <a:avLst>
              <a:gd name="adj" fmla="val 8643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زاوية واحدة مستديرة 8">
            <a:extLst>
              <a:ext uri="{FF2B5EF4-FFF2-40B4-BE49-F238E27FC236}">
                <a16:creationId xmlns:a16="http://schemas.microsoft.com/office/drawing/2014/main" id="{BEF15FEE-A573-4766-82B9-B310BF6C77EE}"/>
              </a:ext>
            </a:extLst>
          </p:cNvPr>
          <p:cNvSpPr/>
          <p:nvPr/>
        </p:nvSpPr>
        <p:spPr>
          <a:xfrm>
            <a:off x="2906876" y="527756"/>
            <a:ext cx="7710310" cy="5802487"/>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سهم: لليسار 7">
            <a:extLst>
              <a:ext uri="{FF2B5EF4-FFF2-40B4-BE49-F238E27FC236}">
                <a16:creationId xmlns:a16="http://schemas.microsoft.com/office/drawing/2014/main" id="{895440E5-F451-4CC7-BF80-F76F79A09825}"/>
              </a:ext>
            </a:extLst>
          </p:cNvPr>
          <p:cNvSpPr/>
          <p:nvPr/>
        </p:nvSpPr>
        <p:spPr>
          <a:xfrm flipH="1">
            <a:off x="156489" y="2140591"/>
            <a:ext cx="2518977" cy="2715568"/>
          </a:xfrm>
          <a:prstGeom prst="leftArrow">
            <a:avLst/>
          </a:prstGeom>
          <a:solidFill>
            <a:srgbClr val="CC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a:extLst>
              <a:ext uri="{FF2B5EF4-FFF2-40B4-BE49-F238E27FC236}">
                <a16:creationId xmlns:a16="http://schemas.microsoft.com/office/drawing/2014/main" id="{F11BBB14-34E1-4466-AB08-2882C57747BF}"/>
              </a:ext>
            </a:extLst>
          </p:cNvPr>
          <p:cNvPicPr>
            <a:picLocks noChangeAspect="1"/>
          </p:cNvPicPr>
          <p:nvPr/>
        </p:nvPicPr>
        <p:blipFill rotWithShape="1">
          <a:blip r:embed="rId2"/>
          <a:srcRect l="25463" t="25759" r="30185" b="10745"/>
          <a:stretch/>
        </p:blipFill>
        <p:spPr>
          <a:xfrm>
            <a:off x="2675466" y="864928"/>
            <a:ext cx="7304194" cy="5621095"/>
          </a:xfrm>
          <a:prstGeom prst="rect">
            <a:avLst/>
          </a:prstGeom>
          <a:ln w="12700">
            <a:solidFill>
              <a:schemeClr val="tx1"/>
            </a:solidFill>
          </a:ln>
          <a:effectLst>
            <a:outerShdw blurRad="50800" dist="38100" algn="l" rotWithShape="0">
              <a:prstClr val="black">
                <a:alpha val="40000"/>
              </a:prstClr>
            </a:outerShdw>
          </a:effectLst>
        </p:spPr>
      </p:pic>
      <p:sp>
        <p:nvSpPr>
          <p:cNvPr id="4" name="مربع نص 3">
            <a:extLst>
              <a:ext uri="{FF2B5EF4-FFF2-40B4-BE49-F238E27FC236}">
                <a16:creationId xmlns:a16="http://schemas.microsoft.com/office/drawing/2014/main" id="{3E00F04B-20A3-4870-9313-4CDF7C141167}"/>
              </a:ext>
            </a:extLst>
          </p:cNvPr>
          <p:cNvSpPr txBox="1"/>
          <p:nvPr/>
        </p:nvSpPr>
        <p:spPr>
          <a:xfrm>
            <a:off x="4006458" y="277757"/>
            <a:ext cx="3071675" cy="523220"/>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1">
            <a:spAutoFit/>
          </a:bodyPr>
          <a:lstStyle/>
          <a:p>
            <a:r>
              <a:rPr lang="ar-SA" sz="2800" b="1" dirty="0">
                <a:solidFill>
                  <a:srgbClr val="0070C0"/>
                </a:solidFill>
                <a:cs typeface="PT Bold Heading" panose="02010400000000000000" pitchFamily="2" charset="-78"/>
              </a:rPr>
              <a:t>الاستدلال الاستنباطي</a:t>
            </a:r>
          </a:p>
        </p:txBody>
      </p:sp>
      <p:sp>
        <p:nvSpPr>
          <p:cNvPr id="6" name="سهم: لليسار 5">
            <a:extLst>
              <a:ext uri="{FF2B5EF4-FFF2-40B4-BE49-F238E27FC236}">
                <a16:creationId xmlns:a16="http://schemas.microsoft.com/office/drawing/2014/main" id="{439A6712-3CA3-4DE5-8CB4-2B3B5DFF3728}"/>
              </a:ext>
            </a:extLst>
          </p:cNvPr>
          <p:cNvSpPr/>
          <p:nvPr/>
        </p:nvSpPr>
        <p:spPr>
          <a:xfrm>
            <a:off x="9979660" y="2454743"/>
            <a:ext cx="1930118" cy="2087265"/>
          </a:xfrm>
          <a:prstGeom prst="leftArrow">
            <a:avLst/>
          </a:prstGeom>
          <a:solidFill>
            <a:srgbClr val="CCFF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28D834E0-6497-430C-85AB-BFFF12E8D385}"/>
              </a:ext>
            </a:extLst>
          </p:cNvPr>
          <p:cNvSpPr txBox="1"/>
          <p:nvPr/>
        </p:nvSpPr>
        <p:spPr>
          <a:xfrm>
            <a:off x="10125570" y="3036710"/>
            <a:ext cx="1784208" cy="923330"/>
          </a:xfrm>
          <a:prstGeom prst="rect">
            <a:avLst/>
          </a:prstGeom>
          <a:noFill/>
        </p:spPr>
        <p:txBody>
          <a:bodyPr wrap="square" rtlCol="1">
            <a:spAutoFit/>
          </a:bodyPr>
          <a:lstStyle/>
          <a:p>
            <a:r>
              <a:rPr lang="ar-SA" b="1" dirty="0"/>
              <a:t>إذا كان الطلاب في المدرسة فإن بعضهم في المدرسة</a:t>
            </a:r>
            <a:r>
              <a:rPr lang="ar-SA" b="1" dirty="0">
                <a:solidFill>
                  <a:schemeClr val="bg1"/>
                </a:solidFill>
              </a:rPr>
              <a:t>. </a:t>
            </a:r>
          </a:p>
        </p:txBody>
      </p:sp>
      <p:sp>
        <p:nvSpPr>
          <p:cNvPr id="7" name="مربع نص 6">
            <a:extLst>
              <a:ext uri="{FF2B5EF4-FFF2-40B4-BE49-F238E27FC236}">
                <a16:creationId xmlns:a16="http://schemas.microsoft.com/office/drawing/2014/main" id="{1FDC91AD-71B7-4614-9D33-89475BFD293C}"/>
              </a:ext>
            </a:extLst>
          </p:cNvPr>
          <p:cNvSpPr txBox="1"/>
          <p:nvPr/>
        </p:nvSpPr>
        <p:spPr>
          <a:xfrm>
            <a:off x="-23288" y="3115731"/>
            <a:ext cx="2518977" cy="923330"/>
          </a:xfrm>
          <a:prstGeom prst="rect">
            <a:avLst/>
          </a:prstGeom>
          <a:noFill/>
        </p:spPr>
        <p:txBody>
          <a:bodyPr wrap="square" rtlCol="1">
            <a:spAutoFit/>
          </a:bodyPr>
          <a:lstStyle/>
          <a:p>
            <a:r>
              <a:rPr lang="ar-SA" b="1" dirty="0"/>
              <a:t>مقدمة1: زاوية 1= زاوية 2، </a:t>
            </a:r>
          </a:p>
          <a:p>
            <a:r>
              <a:rPr lang="ar-SA" b="1" dirty="0"/>
              <a:t>مقدمة2. زاوية 1= زاوية 3.</a:t>
            </a:r>
          </a:p>
          <a:p>
            <a:r>
              <a:rPr lang="ar-SA" b="1" dirty="0"/>
              <a:t>نتيجة: زاوية 1= زاوية2</a:t>
            </a:r>
          </a:p>
        </p:txBody>
      </p:sp>
    </p:spTree>
    <p:extLst>
      <p:ext uri="{BB962C8B-B14F-4D97-AF65-F5344CB8AC3E}">
        <p14:creationId xmlns:p14="http://schemas.microsoft.com/office/powerpoint/2010/main" val="2849043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0AE85E7-820E-4834-A1A9-E40F6E75F127}"/>
              </a:ext>
            </a:extLst>
          </p:cNvPr>
          <p:cNvPicPr>
            <a:picLocks noChangeAspect="1"/>
          </p:cNvPicPr>
          <p:nvPr/>
        </p:nvPicPr>
        <p:blipFill rotWithShape="1">
          <a:blip r:embed="rId2"/>
          <a:srcRect l="34351" t="35391" r="30926" b="26913"/>
          <a:stretch/>
        </p:blipFill>
        <p:spPr>
          <a:xfrm>
            <a:off x="1936045" y="982132"/>
            <a:ext cx="8319910" cy="5080695"/>
          </a:xfrm>
          <a:prstGeom prst="rect">
            <a:avLst/>
          </a:prstGeom>
        </p:spPr>
      </p:pic>
      <p:sp>
        <p:nvSpPr>
          <p:cNvPr id="4" name="مربع نص 3">
            <a:extLst>
              <a:ext uri="{FF2B5EF4-FFF2-40B4-BE49-F238E27FC236}">
                <a16:creationId xmlns:a16="http://schemas.microsoft.com/office/drawing/2014/main" id="{CB46B7FA-C877-4204-A443-9E9BDEC40E02}"/>
              </a:ext>
            </a:extLst>
          </p:cNvPr>
          <p:cNvSpPr txBox="1"/>
          <p:nvPr/>
        </p:nvSpPr>
        <p:spPr>
          <a:xfrm>
            <a:off x="4126684" y="298777"/>
            <a:ext cx="2951449" cy="523220"/>
          </a:xfrm>
          <a:prstGeom prst="rect">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1">
            <a:spAutoFit/>
          </a:bodyPr>
          <a:lstStyle/>
          <a:p>
            <a:r>
              <a:rPr lang="ar-SA" sz="2800" b="1" dirty="0">
                <a:solidFill>
                  <a:srgbClr val="0070C0"/>
                </a:solidFill>
                <a:cs typeface="PT Bold Heading" panose="02010400000000000000" pitchFamily="2" charset="-78"/>
              </a:rPr>
              <a:t>الاستدلال الاستقرائي</a:t>
            </a:r>
          </a:p>
        </p:txBody>
      </p:sp>
      <p:pic>
        <p:nvPicPr>
          <p:cNvPr id="6" name="صورة 5">
            <a:extLst>
              <a:ext uri="{FF2B5EF4-FFF2-40B4-BE49-F238E27FC236}">
                <a16:creationId xmlns:a16="http://schemas.microsoft.com/office/drawing/2014/main" id="{0B6FE800-6A57-42CF-BF15-CA2F66CA4015}"/>
              </a:ext>
            </a:extLst>
          </p:cNvPr>
          <p:cNvPicPr>
            <a:picLocks noChangeAspect="1"/>
          </p:cNvPicPr>
          <p:nvPr/>
        </p:nvPicPr>
        <p:blipFill rotWithShape="1">
          <a:blip r:embed="rId3"/>
          <a:srcRect l="39423" t="72959" r="42502" b="21696"/>
          <a:stretch/>
        </p:blipFill>
        <p:spPr>
          <a:xfrm>
            <a:off x="7179733" y="5722641"/>
            <a:ext cx="3746885" cy="725274"/>
          </a:xfrm>
          <a:prstGeom prst="rect">
            <a:avLst/>
          </a:prstGeom>
        </p:spPr>
      </p:pic>
      <p:pic>
        <p:nvPicPr>
          <p:cNvPr id="8" name="صورة 7">
            <a:extLst>
              <a:ext uri="{FF2B5EF4-FFF2-40B4-BE49-F238E27FC236}">
                <a16:creationId xmlns:a16="http://schemas.microsoft.com/office/drawing/2014/main" id="{6527B25F-EC81-456F-A993-3A3FB061396E}"/>
              </a:ext>
            </a:extLst>
          </p:cNvPr>
          <p:cNvPicPr>
            <a:picLocks noChangeAspect="1"/>
          </p:cNvPicPr>
          <p:nvPr/>
        </p:nvPicPr>
        <p:blipFill rotWithShape="1">
          <a:blip r:embed="rId4"/>
          <a:srcRect l="39483" t="70378" r="41944" b="20466"/>
          <a:stretch/>
        </p:blipFill>
        <p:spPr>
          <a:xfrm>
            <a:off x="499085" y="5713405"/>
            <a:ext cx="4683365" cy="1037352"/>
          </a:xfrm>
          <a:prstGeom prst="rect">
            <a:avLst/>
          </a:prstGeom>
        </p:spPr>
      </p:pic>
    </p:spTree>
    <p:extLst>
      <p:ext uri="{BB962C8B-B14F-4D97-AF65-F5344CB8AC3E}">
        <p14:creationId xmlns:p14="http://schemas.microsoft.com/office/powerpoint/2010/main" val="5741222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C2CEB46-38DC-4725-87CF-6C8CD498E5BB}"/>
              </a:ext>
            </a:extLst>
          </p:cNvPr>
          <p:cNvPicPr>
            <a:picLocks noChangeAspect="1"/>
          </p:cNvPicPr>
          <p:nvPr/>
        </p:nvPicPr>
        <p:blipFill rotWithShape="1">
          <a:blip r:embed="rId2"/>
          <a:srcRect l="11207" t="22989" r="16034" b="32260"/>
          <a:stretch/>
        </p:blipFill>
        <p:spPr>
          <a:xfrm>
            <a:off x="1287517" y="945931"/>
            <a:ext cx="9616965" cy="4708635"/>
          </a:xfrm>
          <a:prstGeom prst="rect">
            <a:avLst/>
          </a:prstGeom>
          <a:ln w="9525">
            <a:solidFill>
              <a:schemeClr val="tx1"/>
            </a:solidFill>
          </a:ln>
          <a:effectLst>
            <a:outerShdw blurRad="50800" dist="38100" dir="10800000" algn="r" rotWithShape="0">
              <a:prstClr val="black">
                <a:alpha val="40000"/>
              </a:prstClr>
            </a:outerShdw>
          </a:effectLst>
          <a:scene3d>
            <a:camera prst="orthographicFront">
              <a:rot lat="0" lon="0" rev="0"/>
            </a:camera>
            <a:lightRig rig="glow" dir="t">
              <a:rot lat="0" lon="0" rev="14100000"/>
            </a:lightRig>
          </a:scene3d>
          <a:sp3d prstMaterial="softEdge">
            <a:bevelT w="127000"/>
          </a:sp3d>
        </p:spPr>
      </p:pic>
    </p:spTree>
    <p:extLst>
      <p:ext uri="{BB962C8B-B14F-4D97-AF65-F5344CB8AC3E}">
        <p14:creationId xmlns:p14="http://schemas.microsoft.com/office/powerpoint/2010/main" val="3453295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6A8BFED-B8D0-4BC5-A04D-3194D133DE03}"/>
              </a:ext>
            </a:extLst>
          </p:cNvPr>
          <p:cNvPicPr>
            <a:picLocks noChangeAspect="1"/>
          </p:cNvPicPr>
          <p:nvPr/>
        </p:nvPicPr>
        <p:blipFill rotWithShape="1">
          <a:blip r:embed="rId3"/>
          <a:srcRect l="13534" t="15325" r="12414" b="23525"/>
          <a:stretch/>
        </p:blipFill>
        <p:spPr>
          <a:xfrm>
            <a:off x="1581807" y="1744716"/>
            <a:ext cx="9888232" cy="4593021"/>
          </a:xfrm>
          <a:prstGeom prst="rect">
            <a:avLst/>
          </a:prstGeom>
          <a:effectLst>
            <a:outerShdw blurRad="63500" sx="102000" sy="102000" algn="ctr" rotWithShape="0">
              <a:prstClr val="black">
                <a:alpha val="40000"/>
              </a:prstClr>
            </a:outerShdw>
          </a:effectLst>
        </p:spPr>
      </p:pic>
      <p:sp>
        <p:nvSpPr>
          <p:cNvPr id="5" name="مربع نص 4">
            <a:extLst>
              <a:ext uri="{FF2B5EF4-FFF2-40B4-BE49-F238E27FC236}">
                <a16:creationId xmlns:a16="http://schemas.microsoft.com/office/drawing/2014/main" id="{36C3FC0B-AE52-4487-A07E-4092F89F9BEB}"/>
              </a:ext>
            </a:extLst>
          </p:cNvPr>
          <p:cNvSpPr txBox="1"/>
          <p:nvPr/>
        </p:nvSpPr>
        <p:spPr>
          <a:xfrm>
            <a:off x="4309241" y="520263"/>
            <a:ext cx="3300248" cy="521029"/>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800" b="1" dirty="0">
                <a:solidFill>
                  <a:srgbClr val="0070C0"/>
                </a:solidFill>
                <a:cs typeface="PT Bold Heading" panose="02010400000000000000" pitchFamily="2" charset="-78"/>
              </a:rPr>
              <a:t>القياس شروطه وأشكاله</a:t>
            </a:r>
          </a:p>
        </p:txBody>
      </p:sp>
      <p:sp>
        <p:nvSpPr>
          <p:cNvPr id="6" name="مربع نص 5">
            <a:extLst>
              <a:ext uri="{FF2B5EF4-FFF2-40B4-BE49-F238E27FC236}">
                <a16:creationId xmlns:a16="http://schemas.microsoft.com/office/drawing/2014/main" id="{333D6574-5571-4663-BE7A-32E29D9205CE}"/>
              </a:ext>
            </a:extLst>
          </p:cNvPr>
          <p:cNvSpPr txBox="1"/>
          <p:nvPr/>
        </p:nvSpPr>
        <p:spPr>
          <a:xfrm>
            <a:off x="1334815" y="2196665"/>
            <a:ext cx="4361792" cy="369332"/>
          </a:xfrm>
          <a:prstGeom prst="rect">
            <a:avLst/>
          </a:prstGeom>
          <a:noFill/>
        </p:spPr>
        <p:txBody>
          <a:bodyPr wrap="square" rtlCol="1">
            <a:spAutoFit/>
          </a:bodyPr>
          <a:lstStyle/>
          <a:p>
            <a:r>
              <a:rPr lang="ar-SA" b="1" dirty="0">
                <a:latin typeface="UD Digi Kyokasho N-B" panose="020B0400000000000000" pitchFamily="18" charset="-128"/>
                <a:ea typeface="UD Digi Kyokasho N-B" panose="020B0400000000000000" pitchFamily="18" charset="-128"/>
              </a:rPr>
              <a:t>يوجد لكل قضية  ثلاثة حدود لكل قياس كما في الرسم</a:t>
            </a:r>
            <a:r>
              <a:rPr lang="ar-SA" dirty="0"/>
              <a:t>.</a:t>
            </a:r>
          </a:p>
        </p:txBody>
      </p:sp>
    </p:spTree>
    <p:extLst>
      <p:ext uri="{BB962C8B-B14F-4D97-AF65-F5344CB8AC3E}">
        <p14:creationId xmlns:p14="http://schemas.microsoft.com/office/powerpoint/2010/main" val="567505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DE3403EC-8ADE-451B-B113-64E5E80DD4FB}"/>
              </a:ext>
            </a:extLst>
          </p:cNvPr>
          <p:cNvSpPr/>
          <p:nvPr/>
        </p:nvSpPr>
        <p:spPr>
          <a:xfrm>
            <a:off x="1566041" y="756744"/>
            <a:ext cx="10436773" cy="51185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صورة 2">
            <a:extLst>
              <a:ext uri="{FF2B5EF4-FFF2-40B4-BE49-F238E27FC236}">
                <a16:creationId xmlns:a16="http://schemas.microsoft.com/office/drawing/2014/main" id="{F5FD4E25-A55B-416B-A0E3-AC895835290C}"/>
              </a:ext>
            </a:extLst>
          </p:cNvPr>
          <p:cNvPicPr>
            <a:picLocks noChangeAspect="1"/>
          </p:cNvPicPr>
          <p:nvPr/>
        </p:nvPicPr>
        <p:blipFill rotWithShape="1">
          <a:blip r:embed="rId2"/>
          <a:srcRect l="9052" t="24521" r="14741" b="19540"/>
          <a:stretch/>
        </p:blipFill>
        <p:spPr>
          <a:xfrm>
            <a:off x="1376855" y="1121979"/>
            <a:ext cx="9837683" cy="4614041"/>
          </a:xfrm>
          <a:prstGeom prst="rect">
            <a:avLst/>
          </a:prstGeom>
        </p:spPr>
      </p:pic>
    </p:spTree>
    <p:extLst>
      <p:ext uri="{BB962C8B-B14F-4D97-AF65-F5344CB8AC3E}">
        <p14:creationId xmlns:p14="http://schemas.microsoft.com/office/powerpoint/2010/main" val="3260923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CCD724E-FF64-41C8-B7D5-526EBD06B56A}"/>
              </a:ext>
            </a:extLst>
          </p:cNvPr>
          <p:cNvPicPr>
            <a:picLocks noChangeAspect="1"/>
          </p:cNvPicPr>
          <p:nvPr/>
        </p:nvPicPr>
        <p:blipFill rotWithShape="1">
          <a:blip r:embed="rId2"/>
          <a:srcRect l="15000" t="27433" r="12845" b="11724"/>
          <a:stretch/>
        </p:blipFill>
        <p:spPr>
          <a:xfrm>
            <a:off x="1408756" y="1376856"/>
            <a:ext cx="8376375" cy="467710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مربع نص 4">
            <a:extLst>
              <a:ext uri="{FF2B5EF4-FFF2-40B4-BE49-F238E27FC236}">
                <a16:creationId xmlns:a16="http://schemas.microsoft.com/office/drawing/2014/main" id="{B4DEAD65-34D7-4DA4-BE5A-54667F7FA76B}"/>
              </a:ext>
            </a:extLst>
          </p:cNvPr>
          <p:cNvSpPr txBox="1"/>
          <p:nvPr/>
        </p:nvSpPr>
        <p:spPr>
          <a:xfrm>
            <a:off x="8282152" y="543525"/>
            <a:ext cx="2081048" cy="46166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solidFill>
                  <a:srgbClr val="0070C0"/>
                </a:solidFill>
                <a:cs typeface="PT Bold Heading" panose="02010400000000000000" pitchFamily="2" charset="-78"/>
              </a:rPr>
              <a:t>قواعد القياس</a:t>
            </a:r>
          </a:p>
        </p:txBody>
      </p:sp>
    </p:spTree>
    <p:extLst>
      <p:ext uri="{BB962C8B-B14F-4D97-AF65-F5344CB8AC3E}">
        <p14:creationId xmlns:p14="http://schemas.microsoft.com/office/powerpoint/2010/main" val="1886935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critical thinking التفكير النقدي">
            <a:extLst>
              <a:ext uri="{FF2B5EF4-FFF2-40B4-BE49-F238E27FC236}">
                <a16:creationId xmlns:a16="http://schemas.microsoft.com/office/drawing/2014/main" id="{0B9CA13F-5D35-4481-A395-7AD67E114F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7" name="مربع نص 6">
            <a:extLst>
              <a:ext uri="{FF2B5EF4-FFF2-40B4-BE49-F238E27FC236}">
                <a16:creationId xmlns:a16="http://schemas.microsoft.com/office/drawing/2014/main" id="{A6361F3A-6C96-460D-9D01-3825912D62A6}"/>
              </a:ext>
            </a:extLst>
          </p:cNvPr>
          <p:cNvSpPr txBox="1"/>
          <p:nvPr/>
        </p:nvSpPr>
        <p:spPr>
          <a:xfrm>
            <a:off x="6096000" y="419923"/>
            <a:ext cx="1616105" cy="461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r>
              <a:rPr lang="ar-SA" sz="2400" dirty="0">
                <a:cs typeface="PT Bold Heading" panose="02010400000000000000" pitchFamily="2" charset="-78"/>
              </a:rPr>
              <a:t>أنواع التفكير </a:t>
            </a:r>
          </a:p>
        </p:txBody>
      </p:sp>
      <p:pic>
        <p:nvPicPr>
          <p:cNvPr id="2050" name="Picture 2" descr="مفهوم - Home | Facebook">
            <a:extLst>
              <a:ext uri="{FF2B5EF4-FFF2-40B4-BE49-F238E27FC236}">
                <a16:creationId xmlns:a16="http://schemas.microsoft.com/office/drawing/2014/main" id="{29E1269D-8FD7-4CD9-A633-1EC7E7D850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346"/>
          <a:stretch/>
        </p:blipFill>
        <p:spPr bwMode="auto">
          <a:xfrm>
            <a:off x="10511959" y="717132"/>
            <a:ext cx="1268439" cy="10377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تصميم معلوماتي ثابت (انفوجرافيك ) أنواع التفكير | SHMS - Saudi OER Network">
            <a:extLst>
              <a:ext uri="{FF2B5EF4-FFF2-40B4-BE49-F238E27FC236}">
                <a16:creationId xmlns:a16="http://schemas.microsoft.com/office/drawing/2014/main" id="{D8E0AF76-56C7-4F9F-96C8-2BDBDE5FCE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853" t="28812" r="6988" b="14064"/>
          <a:stretch/>
        </p:blipFill>
        <p:spPr bwMode="auto">
          <a:xfrm>
            <a:off x="3494589" y="2279195"/>
            <a:ext cx="4947176" cy="4419226"/>
          </a:xfrm>
          <a:prstGeom prst="rect">
            <a:avLst/>
          </a:prstGeom>
          <a:noFill/>
          <a:extLst>
            <a:ext uri="{909E8E84-426E-40DD-AFC4-6F175D3DCCD1}">
              <a14:hiddenFill xmlns:a14="http://schemas.microsoft.com/office/drawing/2010/main">
                <a:solidFill>
                  <a:srgbClr val="FFFFFF"/>
                </a:solidFill>
              </a14:hiddenFill>
            </a:ext>
          </a:extLst>
        </p:spPr>
      </p:pic>
      <p:sp>
        <p:nvSpPr>
          <p:cNvPr id="11" name="مربع نص 10">
            <a:extLst>
              <a:ext uri="{FF2B5EF4-FFF2-40B4-BE49-F238E27FC236}">
                <a16:creationId xmlns:a16="http://schemas.microsoft.com/office/drawing/2014/main" id="{DE6F99B9-2E9E-4BED-90A0-7B5D20465F99}"/>
              </a:ext>
            </a:extLst>
          </p:cNvPr>
          <p:cNvSpPr txBox="1"/>
          <p:nvPr/>
        </p:nvSpPr>
        <p:spPr>
          <a:xfrm>
            <a:off x="8361694" y="3222594"/>
            <a:ext cx="2975091" cy="1037796"/>
          </a:xfrm>
          <a:prstGeom prst="rect">
            <a:avLst/>
          </a:prstGeom>
          <a:solidFill>
            <a:srgbClr val="009999"/>
          </a:solidFill>
        </p:spPr>
        <p:txBody>
          <a:bodyPr wrap="square">
            <a:spAutoFit/>
          </a:bodyPr>
          <a:lstStyle/>
          <a:p>
            <a:pPr algn="just"/>
            <a:r>
              <a:rPr lang="ar-SA" sz="2000" b="1" i="0" dirty="0">
                <a:solidFill>
                  <a:schemeClr val="bg1"/>
                </a:solidFill>
                <a:effectLst/>
                <a:latin typeface="DroidArabicKufi-Regular"/>
              </a:rPr>
              <a:t>النّظر إلى شيء ما بطريقة مختلفة وجديدة، وهو ما يُعرف بالتّفكير خارج الصّندوق</a:t>
            </a:r>
            <a:r>
              <a:rPr lang="ar-SA" sz="2000" b="1" dirty="0">
                <a:solidFill>
                  <a:schemeClr val="bg1"/>
                </a:solidFill>
                <a:latin typeface="DroidArabicKufi-Regular"/>
              </a:rPr>
              <a:t>.</a:t>
            </a:r>
            <a:endParaRPr lang="ar-SA" sz="2000" b="1" dirty="0">
              <a:solidFill>
                <a:schemeClr val="bg1"/>
              </a:solidFill>
            </a:endParaRPr>
          </a:p>
        </p:txBody>
      </p:sp>
      <p:sp>
        <p:nvSpPr>
          <p:cNvPr id="12" name="مربع نص 11">
            <a:extLst>
              <a:ext uri="{FF2B5EF4-FFF2-40B4-BE49-F238E27FC236}">
                <a16:creationId xmlns:a16="http://schemas.microsoft.com/office/drawing/2014/main" id="{3A34A79F-DD89-475F-996E-2131F0F244D9}"/>
              </a:ext>
            </a:extLst>
          </p:cNvPr>
          <p:cNvSpPr txBox="1"/>
          <p:nvPr/>
        </p:nvSpPr>
        <p:spPr>
          <a:xfrm>
            <a:off x="8326187" y="4412205"/>
            <a:ext cx="2983970" cy="1366933"/>
          </a:xfrm>
          <a:prstGeom prst="rect">
            <a:avLst/>
          </a:prstGeom>
          <a:solidFill>
            <a:srgbClr val="CCCC00"/>
          </a:solidFill>
        </p:spPr>
        <p:txBody>
          <a:bodyPr wrap="square">
            <a:spAutoFit/>
          </a:bodyPr>
          <a:lstStyle/>
          <a:p>
            <a:pPr algn="just"/>
            <a:r>
              <a:rPr lang="ar-SA" sz="2000" b="1" i="0" dirty="0">
                <a:effectLst/>
                <a:latin typeface="DroidArabicKufi-Regular"/>
              </a:rPr>
              <a:t>الانتقال من فكرة محدّدة ذات صلة إلى فكرة أخرى،  العبارات الأولى (السوابق) والعبارات اللاحقة باللواحق.</a:t>
            </a:r>
          </a:p>
        </p:txBody>
      </p:sp>
      <p:sp>
        <p:nvSpPr>
          <p:cNvPr id="14" name="مربع نص 13">
            <a:extLst>
              <a:ext uri="{FF2B5EF4-FFF2-40B4-BE49-F238E27FC236}">
                <a16:creationId xmlns:a16="http://schemas.microsoft.com/office/drawing/2014/main" id="{086F7730-490B-4D4B-A7A8-AC45D07B0A29}"/>
              </a:ext>
            </a:extLst>
          </p:cNvPr>
          <p:cNvSpPr txBox="1"/>
          <p:nvPr/>
        </p:nvSpPr>
        <p:spPr>
          <a:xfrm>
            <a:off x="8320099" y="6001305"/>
            <a:ext cx="3078831" cy="400110"/>
          </a:xfrm>
          <a:prstGeom prst="rect">
            <a:avLst/>
          </a:prstGeom>
          <a:solidFill>
            <a:schemeClr val="accent3">
              <a:lumMod val="60000"/>
              <a:lumOff val="40000"/>
            </a:schemeClr>
          </a:solidFill>
        </p:spPr>
        <p:txBody>
          <a:bodyPr wrap="square">
            <a:spAutoFit/>
          </a:bodyPr>
          <a:lstStyle/>
          <a:p>
            <a:pPr algn="just"/>
            <a:r>
              <a:rPr lang="ar-SA" sz="2000" b="1" i="0" dirty="0">
                <a:solidFill>
                  <a:srgbClr val="111111"/>
                </a:solidFill>
                <a:effectLst/>
                <a:latin typeface="ts3a"/>
              </a:rPr>
              <a:t>يهتم بتقديم المعرفة عن الأشياء</a:t>
            </a:r>
            <a:endParaRPr lang="ar-SA" sz="2000" b="1" i="0" dirty="0">
              <a:effectLst/>
              <a:latin typeface="DroidArabicKufi-Regular"/>
            </a:endParaRPr>
          </a:p>
        </p:txBody>
      </p:sp>
      <p:sp>
        <p:nvSpPr>
          <p:cNvPr id="15" name="مربع نص 14">
            <a:extLst>
              <a:ext uri="{FF2B5EF4-FFF2-40B4-BE49-F238E27FC236}">
                <a16:creationId xmlns:a16="http://schemas.microsoft.com/office/drawing/2014/main" id="{1C5AF030-1269-4557-BAF6-0548B2F95AF6}"/>
              </a:ext>
            </a:extLst>
          </p:cNvPr>
          <p:cNvSpPr txBox="1"/>
          <p:nvPr/>
        </p:nvSpPr>
        <p:spPr>
          <a:xfrm>
            <a:off x="511200" y="3222594"/>
            <a:ext cx="3010943" cy="1200333"/>
          </a:xfrm>
          <a:prstGeom prst="rect">
            <a:avLst/>
          </a:prstGeom>
          <a:solidFill>
            <a:srgbClr val="FFC000"/>
          </a:solidFill>
        </p:spPr>
        <p:txBody>
          <a:bodyPr wrap="square">
            <a:spAutoFit/>
          </a:bodyPr>
          <a:lstStyle/>
          <a:p>
            <a:pPr algn="just"/>
            <a:r>
              <a:rPr lang="ar-SA" b="1" i="0" dirty="0">
                <a:effectLst/>
                <a:latin typeface="DroidArabicKufi-Regular"/>
              </a:rPr>
              <a:t>تفكير تأملي معقول يركز على ما يعتقد به الفرد أو يقوم بأدائه "، وهو فحص وتقويم الأفكار والحلول المعروضة من أجل إصدار حكم حول قيمة الشيء.</a:t>
            </a:r>
          </a:p>
        </p:txBody>
      </p:sp>
      <p:sp>
        <p:nvSpPr>
          <p:cNvPr id="17" name="مربع نص 16">
            <a:extLst>
              <a:ext uri="{FF2B5EF4-FFF2-40B4-BE49-F238E27FC236}">
                <a16:creationId xmlns:a16="http://schemas.microsoft.com/office/drawing/2014/main" id="{6F6A7982-7B74-487B-9B0F-CB856A2971EB}"/>
              </a:ext>
            </a:extLst>
          </p:cNvPr>
          <p:cNvSpPr txBox="1"/>
          <p:nvPr/>
        </p:nvSpPr>
        <p:spPr>
          <a:xfrm>
            <a:off x="497161" y="4578805"/>
            <a:ext cx="3027274" cy="923330"/>
          </a:xfrm>
          <a:prstGeom prst="rect">
            <a:avLst/>
          </a:prstGeom>
          <a:solidFill>
            <a:srgbClr val="99CCFF"/>
          </a:solidFill>
        </p:spPr>
        <p:txBody>
          <a:bodyPr wrap="square">
            <a:spAutoFit/>
          </a:bodyPr>
          <a:lstStyle/>
          <a:p>
            <a:pPr algn="just"/>
            <a:r>
              <a:rPr lang="ar-SA" b="1" dirty="0">
                <a:latin typeface="DroidArabicKufi-Regular"/>
              </a:rPr>
              <a:t>الن</a:t>
            </a:r>
            <a:r>
              <a:rPr lang="ar-SA" b="1" i="0" dirty="0">
                <a:effectLst/>
                <a:latin typeface="DroidArabicKufi-Regular"/>
              </a:rPr>
              <a:t>ظر في جميع جوانب الموقف (الإيجابية، السلبية، والحيادية) قبل التوصل إلى استنتاجات.</a:t>
            </a:r>
          </a:p>
        </p:txBody>
      </p:sp>
      <p:sp>
        <p:nvSpPr>
          <p:cNvPr id="18" name="مربع نص 17">
            <a:extLst>
              <a:ext uri="{FF2B5EF4-FFF2-40B4-BE49-F238E27FC236}">
                <a16:creationId xmlns:a16="http://schemas.microsoft.com/office/drawing/2014/main" id="{19C3A325-54CD-4AE2-9134-2D4AD2E4CCAE}"/>
              </a:ext>
            </a:extLst>
          </p:cNvPr>
          <p:cNvSpPr txBox="1"/>
          <p:nvPr/>
        </p:nvSpPr>
        <p:spPr>
          <a:xfrm>
            <a:off x="461237" y="5658013"/>
            <a:ext cx="3027274" cy="1077218"/>
          </a:xfrm>
          <a:prstGeom prst="rect">
            <a:avLst/>
          </a:prstGeom>
          <a:solidFill>
            <a:srgbClr val="FF0000"/>
          </a:solidFill>
        </p:spPr>
        <p:txBody>
          <a:bodyPr wrap="square">
            <a:spAutoFit/>
          </a:bodyPr>
          <a:lstStyle/>
          <a:p>
            <a:pPr algn="just"/>
            <a:r>
              <a:rPr lang="ar-SA" sz="1600" b="1" dirty="0">
                <a:solidFill>
                  <a:schemeClr val="bg1"/>
                </a:solidFill>
                <a:latin typeface="DroidArabicKufi-Regular"/>
              </a:rPr>
              <a:t>التفكير في محتوى العلم ومجموعة العمليات المنطقية التي تتخلّله؛ كالاستنباط، والتصميم التجريبي، والاستدلال السببي، وتكوين المفاهيم، واختبار الفرضيات، وغيرها.</a:t>
            </a:r>
          </a:p>
        </p:txBody>
      </p:sp>
      <p:pic>
        <p:nvPicPr>
          <p:cNvPr id="2054" name="Picture 6" descr=" Penser Homme Blanc Penser Fichier PNG et PSD pour le ...">
            <a:extLst>
              <a:ext uri="{FF2B5EF4-FFF2-40B4-BE49-F238E27FC236}">
                <a16:creationId xmlns:a16="http://schemas.microsoft.com/office/drawing/2014/main" id="{A84D9451-F1D4-4C03-8A52-E9FD810628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782" y="607503"/>
            <a:ext cx="1912074" cy="191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627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51ACFCF5-C26F-41B0-BE09-678EFDC2E4E9}"/>
              </a:ext>
            </a:extLst>
          </p:cNvPr>
          <p:cNvPicPr>
            <a:picLocks noChangeAspect="1"/>
          </p:cNvPicPr>
          <p:nvPr/>
        </p:nvPicPr>
        <p:blipFill rotWithShape="1">
          <a:blip r:embed="rId2"/>
          <a:srcRect l="24914" t="21763" r="28535" b="8659"/>
          <a:stretch/>
        </p:blipFill>
        <p:spPr>
          <a:xfrm>
            <a:off x="2299660" y="481527"/>
            <a:ext cx="8284258" cy="587528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288395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041A69F8-3083-4020-B8B1-BCCAC1F22F62}"/>
              </a:ext>
            </a:extLst>
          </p:cNvPr>
          <p:cNvPicPr>
            <a:picLocks noChangeAspect="1"/>
          </p:cNvPicPr>
          <p:nvPr/>
        </p:nvPicPr>
        <p:blipFill rotWithShape="1">
          <a:blip r:embed="rId2"/>
          <a:srcRect l="15603" t="16245" r="21810" b="19387"/>
          <a:stretch/>
        </p:blipFill>
        <p:spPr>
          <a:xfrm>
            <a:off x="1497874" y="867057"/>
            <a:ext cx="9196251" cy="5320145"/>
          </a:xfrm>
          <a:prstGeom prst="rect">
            <a:avLst/>
          </a:prstGeom>
          <a:ln w="63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مربع نص 3">
            <a:extLst>
              <a:ext uri="{FF2B5EF4-FFF2-40B4-BE49-F238E27FC236}">
                <a16:creationId xmlns:a16="http://schemas.microsoft.com/office/drawing/2014/main" id="{11BE9672-CFCE-42F8-A5C0-26F36405C58A}"/>
              </a:ext>
            </a:extLst>
          </p:cNvPr>
          <p:cNvSpPr txBox="1"/>
          <p:nvPr/>
        </p:nvSpPr>
        <p:spPr>
          <a:xfrm>
            <a:off x="8954814" y="490973"/>
            <a:ext cx="2627586" cy="46166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solidFill>
                  <a:srgbClr val="0070C0"/>
                </a:solidFill>
                <a:cs typeface="PT Bold Heading" panose="02010400000000000000" pitchFamily="2" charset="-78"/>
              </a:rPr>
              <a:t>أشكال وشروط القياس</a:t>
            </a:r>
          </a:p>
        </p:txBody>
      </p:sp>
    </p:spTree>
    <p:extLst>
      <p:ext uri="{BB962C8B-B14F-4D97-AF65-F5344CB8AC3E}">
        <p14:creationId xmlns:p14="http://schemas.microsoft.com/office/powerpoint/2010/main" val="283979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3CFB16D3-2C30-4A68-8991-5C81A56747A3}"/>
              </a:ext>
            </a:extLst>
          </p:cNvPr>
          <p:cNvPicPr>
            <a:picLocks noChangeAspect="1"/>
          </p:cNvPicPr>
          <p:nvPr/>
        </p:nvPicPr>
        <p:blipFill rotWithShape="1">
          <a:blip r:embed="rId2"/>
          <a:srcRect l="25258" t="19464" r="23362" b="7433"/>
          <a:stretch/>
        </p:blipFill>
        <p:spPr>
          <a:xfrm>
            <a:off x="1603337" y="475613"/>
            <a:ext cx="8582883" cy="57284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4896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سهم: لليمين 13">
            <a:extLst>
              <a:ext uri="{FF2B5EF4-FFF2-40B4-BE49-F238E27FC236}">
                <a16:creationId xmlns:a16="http://schemas.microsoft.com/office/drawing/2014/main" id="{F1902356-7D1D-4ABD-B88F-9FF638BD1055}"/>
              </a:ext>
            </a:extLst>
          </p:cNvPr>
          <p:cNvSpPr/>
          <p:nvPr/>
        </p:nvSpPr>
        <p:spPr>
          <a:xfrm flipH="1">
            <a:off x="3930869" y="3716685"/>
            <a:ext cx="511277" cy="426306"/>
          </a:xfrm>
          <a:prstGeom prst="rightArrow">
            <a:avLst/>
          </a:prstGeom>
          <a:solidFill>
            <a:srgbClr val="CC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سهم: لليمين 15">
            <a:extLst>
              <a:ext uri="{FF2B5EF4-FFF2-40B4-BE49-F238E27FC236}">
                <a16:creationId xmlns:a16="http://schemas.microsoft.com/office/drawing/2014/main" id="{2C6F6F69-5BF7-4E47-9B28-F85D9478F4AC}"/>
              </a:ext>
            </a:extLst>
          </p:cNvPr>
          <p:cNvSpPr/>
          <p:nvPr/>
        </p:nvSpPr>
        <p:spPr>
          <a:xfrm>
            <a:off x="7867983" y="3664368"/>
            <a:ext cx="511277" cy="426306"/>
          </a:xfrm>
          <a:prstGeom prst="rightArrow">
            <a:avLst/>
          </a:prstGeom>
          <a:solidFill>
            <a:srgbClr val="CC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ربع نص 1">
            <a:extLst>
              <a:ext uri="{FF2B5EF4-FFF2-40B4-BE49-F238E27FC236}">
                <a16:creationId xmlns:a16="http://schemas.microsoft.com/office/drawing/2014/main" id="{124DA2E5-B0DC-4491-A56E-4B7DA27FAEED}"/>
              </a:ext>
            </a:extLst>
          </p:cNvPr>
          <p:cNvSpPr txBox="1"/>
          <p:nvPr/>
        </p:nvSpPr>
        <p:spPr>
          <a:xfrm>
            <a:off x="3930869" y="312297"/>
            <a:ext cx="3478924" cy="584775"/>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3200" b="1" dirty="0">
                <a:solidFill>
                  <a:srgbClr val="0070C0"/>
                </a:solidFill>
                <a:cs typeface="PT Bold Heading" panose="02010400000000000000" pitchFamily="2" charset="-78"/>
              </a:rPr>
              <a:t>اختبار صدق القضايا</a:t>
            </a:r>
          </a:p>
        </p:txBody>
      </p:sp>
      <p:sp>
        <p:nvSpPr>
          <p:cNvPr id="3" name="مربع نص 2">
            <a:extLst>
              <a:ext uri="{FF2B5EF4-FFF2-40B4-BE49-F238E27FC236}">
                <a16:creationId xmlns:a16="http://schemas.microsoft.com/office/drawing/2014/main" id="{C27DF3EB-6EE7-44D9-BD77-F263374F4E04}"/>
              </a:ext>
            </a:extLst>
          </p:cNvPr>
          <p:cNvSpPr txBox="1"/>
          <p:nvPr/>
        </p:nvSpPr>
        <p:spPr>
          <a:xfrm>
            <a:off x="4994786" y="1150376"/>
            <a:ext cx="1504649" cy="369332"/>
          </a:xfrm>
          <a:prstGeom prst="rect">
            <a:avLst/>
          </a:prstGeom>
          <a:solidFill>
            <a:srgbClr val="FFCC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dirty="0">
                <a:cs typeface="PT Bold Heading" panose="02010400000000000000" pitchFamily="2" charset="-78"/>
              </a:rPr>
              <a:t>تركيب القضايا</a:t>
            </a:r>
          </a:p>
        </p:txBody>
      </p:sp>
      <p:sp>
        <p:nvSpPr>
          <p:cNvPr id="4" name="مربع نص 3">
            <a:extLst>
              <a:ext uri="{FF2B5EF4-FFF2-40B4-BE49-F238E27FC236}">
                <a16:creationId xmlns:a16="http://schemas.microsoft.com/office/drawing/2014/main" id="{9DB1FEE6-90F8-45A1-9CCC-D68D2BEEB50F}"/>
              </a:ext>
            </a:extLst>
          </p:cNvPr>
          <p:cNvSpPr txBox="1"/>
          <p:nvPr/>
        </p:nvSpPr>
        <p:spPr>
          <a:xfrm>
            <a:off x="8495068" y="1927123"/>
            <a:ext cx="1907458" cy="3847207"/>
          </a:xfrm>
          <a:prstGeom prst="rect">
            <a:avLst/>
          </a:prstGeom>
          <a:solidFill>
            <a:srgbClr val="FFCC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t>قضايا بسيطة</a:t>
            </a:r>
          </a:p>
          <a:p>
            <a:pPr algn="just"/>
            <a:r>
              <a:rPr lang="ar-SA" sz="2000" dirty="0"/>
              <a:t>تتكون من معنيين مفردين لا يمكن فصلهما دون فقدان المعنى.</a:t>
            </a:r>
          </a:p>
          <a:p>
            <a:pPr algn="just"/>
            <a:r>
              <a:rPr lang="ar-SA" sz="2000" dirty="0"/>
              <a:t>(أحمد معلم).</a:t>
            </a:r>
          </a:p>
          <a:p>
            <a:pPr algn="just"/>
            <a:r>
              <a:rPr lang="ar-SA" sz="2000" dirty="0"/>
              <a:t>يعبر عن القضايا البسيطة رمزياً باستخدام حرف من حروف اللغة.(أحمد معلم= س).</a:t>
            </a:r>
          </a:p>
          <a:p>
            <a:endParaRPr lang="ar-SA" sz="2000" dirty="0"/>
          </a:p>
        </p:txBody>
      </p:sp>
      <p:sp>
        <p:nvSpPr>
          <p:cNvPr id="5" name="مربع نص 4">
            <a:extLst>
              <a:ext uri="{FF2B5EF4-FFF2-40B4-BE49-F238E27FC236}">
                <a16:creationId xmlns:a16="http://schemas.microsoft.com/office/drawing/2014/main" id="{2BEDFCB2-E323-4172-BD65-DA8965FD7B34}"/>
              </a:ext>
            </a:extLst>
          </p:cNvPr>
          <p:cNvSpPr txBox="1"/>
          <p:nvPr/>
        </p:nvSpPr>
        <p:spPr>
          <a:xfrm>
            <a:off x="1899031" y="2207351"/>
            <a:ext cx="1894186" cy="2923877"/>
          </a:xfrm>
          <a:prstGeom prst="rect">
            <a:avLst/>
          </a:prstGeom>
          <a:solidFill>
            <a:srgbClr val="FFCC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t>قضايا مركبة</a:t>
            </a:r>
          </a:p>
          <a:p>
            <a:pPr algn="just"/>
            <a:r>
              <a:rPr lang="ar-SA" sz="2000" dirty="0"/>
              <a:t>تتكون من قضيتين بسيطتين أو أكثر يربط بينهما رابط قضوي (الاقتضاء).</a:t>
            </a:r>
          </a:p>
          <a:p>
            <a:pPr algn="just"/>
            <a:r>
              <a:rPr lang="ar-SA" sz="2000" dirty="0"/>
              <a:t>(سعيد مهندس ومحمد محامي).</a:t>
            </a:r>
          </a:p>
          <a:p>
            <a:pPr algn="just"/>
            <a:endParaRPr lang="ar-SA" sz="2000" dirty="0"/>
          </a:p>
          <a:p>
            <a:endParaRPr lang="ar-SA" sz="2000" dirty="0"/>
          </a:p>
        </p:txBody>
      </p:sp>
      <p:cxnSp>
        <p:nvCxnSpPr>
          <p:cNvPr id="7" name="رابط مستقيم 6">
            <a:extLst>
              <a:ext uri="{FF2B5EF4-FFF2-40B4-BE49-F238E27FC236}">
                <a16:creationId xmlns:a16="http://schemas.microsoft.com/office/drawing/2014/main" id="{73B2C55A-908E-4FBF-8860-6499BD5C4331}"/>
              </a:ext>
            </a:extLst>
          </p:cNvPr>
          <p:cNvCxnSpPr>
            <a:cxnSpLocks/>
          </p:cNvCxnSpPr>
          <p:nvPr/>
        </p:nvCxnSpPr>
        <p:spPr>
          <a:xfrm flipV="1">
            <a:off x="3057832" y="1700979"/>
            <a:ext cx="6499123" cy="103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رابط كسهم مستقيم 9">
            <a:extLst>
              <a:ext uri="{FF2B5EF4-FFF2-40B4-BE49-F238E27FC236}">
                <a16:creationId xmlns:a16="http://schemas.microsoft.com/office/drawing/2014/main" id="{15420D3F-56B0-4B72-A7E4-2D0961F534C7}"/>
              </a:ext>
            </a:extLst>
          </p:cNvPr>
          <p:cNvCxnSpPr/>
          <p:nvPr/>
        </p:nvCxnSpPr>
        <p:spPr>
          <a:xfrm>
            <a:off x="9556955" y="1700979"/>
            <a:ext cx="0" cy="3238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1" name="رابط كسهم مستقيم 10">
            <a:extLst>
              <a:ext uri="{FF2B5EF4-FFF2-40B4-BE49-F238E27FC236}">
                <a16:creationId xmlns:a16="http://schemas.microsoft.com/office/drawing/2014/main" id="{6E89FBB7-EA0F-419D-87CA-B0BB5C9BB9CF}"/>
              </a:ext>
            </a:extLst>
          </p:cNvPr>
          <p:cNvCxnSpPr/>
          <p:nvPr/>
        </p:nvCxnSpPr>
        <p:spPr>
          <a:xfrm>
            <a:off x="3057832" y="1804839"/>
            <a:ext cx="0" cy="3238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3" name="مربع نص 12">
            <a:extLst>
              <a:ext uri="{FF2B5EF4-FFF2-40B4-BE49-F238E27FC236}">
                <a16:creationId xmlns:a16="http://schemas.microsoft.com/office/drawing/2014/main" id="{8D025F65-BE04-44AD-B71B-3B5FB1B8B191}"/>
              </a:ext>
            </a:extLst>
          </p:cNvPr>
          <p:cNvSpPr txBox="1"/>
          <p:nvPr/>
        </p:nvSpPr>
        <p:spPr>
          <a:xfrm>
            <a:off x="4435052" y="2954191"/>
            <a:ext cx="3418181" cy="1846659"/>
          </a:xfrm>
          <a:prstGeom prst="rect">
            <a:avLst/>
          </a:prstGeom>
          <a:solidFill>
            <a:srgbClr val="CC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t>الروابط القضوية (الاقتضاء)</a:t>
            </a:r>
          </a:p>
          <a:p>
            <a:r>
              <a:rPr lang="ar-SA" dirty="0"/>
              <a:t>روابط لغوية تربط بين القضايا البسيطة لتحولها إلى قضايا مركبة:</a:t>
            </a:r>
          </a:p>
          <a:p>
            <a:r>
              <a:rPr lang="ar-SA" dirty="0"/>
              <a:t>رابط السلب أو النفي-رابط الوصل أو العطف- رابط الفصل- رابط </a:t>
            </a:r>
            <a:r>
              <a:rPr lang="ar-SA" dirty="0" err="1"/>
              <a:t>الئرط</a:t>
            </a:r>
            <a:r>
              <a:rPr lang="ar-SA" dirty="0"/>
              <a:t>= رابط التشارط (أو التكافؤ </a:t>
            </a:r>
          </a:p>
        </p:txBody>
      </p:sp>
      <p:cxnSp>
        <p:nvCxnSpPr>
          <p:cNvPr id="17" name="رابط كسهم مستقيم 16">
            <a:extLst>
              <a:ext uri="{FF2B5EF4-FFF2-40B4-BE49-F238E27FC236}">
                <a16:creationId xmlns:a16="http://schemas.microsoft.com/office/drawing/2014/main" id="{06978AB4-4A47-4DCA-AA66-5BA75A5A3154}"/>
              </a:ext>
            </a:extLst>
          </p:cNvPr>
          <p:cNvCxnSpPr/>
          <p:nvPr/>
        </p:nvCxnSpPr>
        <p:spPr>
          <a:xfrm>
            <a:off x="5648633" y="1519708"/>
            <a:ext cx="0" cy="32384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688216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4E0F0443-7157-45AB-B5B7-09F8F71815F8}"/>
              </a:ext>
            </a:extLst>
          </p:cNvPr>
          <p:cNvSpPr txBox="1"/>
          <p:nvPr/>
        </p:nvSpPr>
        <p:spPr>
          <a:xfrm>
            <a:off x="5732207" y="1680163"/>
            <a:ext cx="4716043" cy="461665"/>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t>جداول الصواب والخطأ أو الصدق والكذب</a:t>
            </a:r>
          </a:p>
        </p:txBody>
      </p:sp>
      <p:sp>
        <p:nvSpPr>
          <p:cNvPr id="3" name="مربع نص 2">
            <a:extLst>
              <a:ext uri="{FF2B5EF4-FFF2-40B4-BE49-F238E27FC236}">
                <a16:creationId xmlns:a16="http://schemas.microsoft.com/office/drawing/2014/main" id="{F660914A-4A3A-487E-BA60-DD9EA2C871F1}"/>
              </a:ext>
            </a:extLst>
          </p:cNvPr>
          <p:cNvSpPr txBox="1"/>
          <p:nvPr/>
        </p:nvSpPr>
        <p:spPr>
          <a:xfrm>
            <a:off x="7256207" y="2459736"/>
            <a:ext cx="3339526" cy="2554545"/>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000" b="1" dirty="0"/>
              <a:t>1- رابط النفي ورمزه </a:t>
            </a:r>
            <a:r>
              <a:rPr lang="ar-SA" sz="2000" dirty="0"/>
              <a:t>(~):  ع=  الجو ليس ممطراً ، ~ ع .</a:t>
            </a:r>
          </a:p>
          <a:p>
            <a:endParaRPr lang="ar-SA" sz="2000" dirty="0"/>
          </a:p>
          <a:p>
            <a:endParaRPr lang="ar-SA" sz="2000" dirty="0"/>
          </a:p>
          <a:p>
            <a:endParaRPr lang="ar-SA" sz="2000" dirty="0"/>
          </a:p>
          <a:p>
            <a:r>
              <a:rPr lang="ar-SA" sz="2000" b="1" dirty="0"/>
              <a:t>2- رابط الوصل أو العطف(و) ورمزه  (.): </a:t>
            </a:r>
            <a:r>
              <a:rPr lang="ar-SA" sz="2000" dirty="0"/>
              <a:t>أحمد مهندس) =ل، و (أسامة طبيب)=ل</a:t>
            </a:r>
            <a:endParaRPr lang="ar-SA" sz="2000" b="1" dirty="0"/>
          </a:p>
        </p:txBody>
      </p:sp>
      <p:pic>
        <p:nvPicPr>
          <p:cNvPr id="5" name="صورة 4">
            <a:extLst>
              <a:ext uri="{FF2B5EF4-FFF2-40B4-BE49-F238E27FC236}">
                <a16:creationId xmlns:a16="http://schemas.microsoft.com/office/drawing/2014/main" id="{44CF5BC4-5A5F-4BDA-9BD8-3E6682F3A0F3}"/>
              </a:ext>
            </a:extLst>
          </p:cNvPr>
          <p:cNvPicPr>
            <a:picLocks noChangeAspect="1"/>
          </p:cNvPicPr>
          <p:nvPr/>
        </p:nvPicPr>
        <p:blipFill rotWithShape="1">
          <a:blip r:embed="rId3"/>
          <a:srcRect l="30968" t="68600" r="34596" b="19283"/>
          <a:stretch/>
        </p:blipFill>
        <p:spPr>
          <a:xfrm>
            <a:off x="1208772" y="1910995"/>
            <a:ext cx="4198374" cy="8309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صورة 6">
            <a:extLst>
              <a:ext uri="{FF2B5EF4-FFF2-40B4-BE49-F238E27FC236}">
                <a16:creationId xmlns:a16="http://schemas.microsoft.com/office/drawing/2014/main" id="{02DB8910-C911-473C-BA73-35528A1AACD5}"/>
              </a:ext>
            </a:extLst>
          </p:cNvPr>
          <p:cNvPicPr>
            <a:picLocks noChangeAspect="1"/>
          </p:cNvPicPr>
          <p:nvPr/>
        </p:nvPicPr>
        <p:blipFill rotWithShape="1">
          <a:blip r:embed="rId4"/>
          <a:srcRect l="21049" t="43870" r="27660" b="23943"/>
          <a:stretch/>
        </p:blipFill>
        <p:spPr>
          <a:xfrm>
            <a:off x="541070" y="2970493"/>
            <a:ext cx="6253316" cy="22073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صورة 8">
            <a:extLst>
              <a:ext uri="{FF2B5EF4-FFF2-40B4-BE49-F238E27FC236}">
                <a16:creationId xmlns:a16="http://schemas.microsoft.com/office/drawing/2014/main" id="{87D3ED89-BF04-4B4C-83E9-3AFA52FBBC3B}"/>
              </a:ext>
            </a:extLst>
          </p:cNvPr>
          <p:cNvPicPr>
            <a:picLocks noChangeAspect="1"/>
          </p:cNvPicPr>
          <p:nvPr/>
        </p:nvPicPr>
        <p:blipFill rotWithShape="1">
          <a:blip r:embed="rId5"/>
          <a:srcRect l="33226" t="74461" r="17016" b="8803"/>
          <a:stretch/>
        </p:blipFill>
        <p:spPr>
          <a:xfrm>
            <a:off x="5214291" y="5332189"/>
            <a:ext cx="6066504" cy="1196266"/>
          </a:xfrm>
          <a:prstGeom prst="rect">
            <a:avLst/>
          </a:prstGeom>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مربع نص 10">
            <a:extLst>
              <a:ext uri="{FF2B5EF4-FFF2-40B4-BE49-F238E27FC236}">
                <a16:creationId xmlns:a16="http://schemas.microsoft.com/office/drawing/2014/main" id="{E75CD72D-7F81-459A-A6FF-7F8A2B8D3179}"/>
              </a:ext>
            </a:extLst>
          </p:cNvPr>
          <p:cNvSpPr txBox="1"/>
          <p:nvPr/>
        </p:nvSpPr>
        <p:spPr>
          <a:xfrm>
            <a:off x="4955458" y="450330"/>
            <a:ext cx="2104103" cy="46166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ar-SA" sz="2400" b="1" dirty="0">
                <a:cs typeface="PT Bold Heading" panose="02010400000000000000" pitchFamily="2" charset="-78"/>
              </a:rPr>
              <a:t>الروابط القضوية </a:t>
            </a:r>
          </a:p>
        </p:txBody>
      </p:sp>
    </p:spTree>
    <p:extLst>
      <p:ext uri="{BB962C8B-B14F-4D97-AF65-F5344CB8AC3E}">
        <p14:creationId xmlns:p14="http://schemas.microsoft.com/office/powerpoint/2010/main" val="2684311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660914A-4A3A-487E-BA60-DD9EA2C871F1}"/>
              </a:ext>
            </a:extLst>
          </p:cNvPr>
          <p:cNvSpPr txBox="1"/>
          <p:nvPr/>
        </p:nvSpPr>
        <p:spPr>
          <a:xfrm>
            <a:off x="7275872" y="962542"/>
            <a:ext cx="3339526" cy="3785652"/>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000" b="1" dirty="0"/>
              <a:t>3- رابط الفصل (أو) ورمزه (</a:t>
            </a:r>
            <a:r>
              <a:rPr lang="en-US" sz="2000" b="1" dirty="0"/>
              <a:t>(</a:t>
            </a:r>
            <a:r>
              <a:rPr lang="en-US" sz="2000" b="1" dirty="0">
                <a:latin typeface="Alef" panose="00000500000000000000" pitchFamily="2" charset="-79"/>
                <a:cs typeface="Alef" panose="00000500000000000000" pitchFamily="2" charset="-79"/>
              </a:rPr>
              <a:t>v</a:t>
            </a:r>
            <a:endParaRPr lang="ar-SA" sz="2000" dirty="0"/>
          </a:p>
          <a:p>
            <a:r>
              <a:rPr lang="ar-SA" sz="2000" dirty="0"/>
              <a:t>إبراهيم طالب أو موظف.</a:t>
            </a:r>
          </a:p>
          <a:p>
            <a:r>
              <a:rPr lang="ar-SA" sz="2000" dirty="0"/>
              <a:t>خولة طبيبة أو شاعرة</a:t>
            </a:r>
          </a:p>
          <a:p>
            <a:endParaRPr lang="ar-SA" sz="2000" dirty="0"/>
          </a:p>
          <a:p>
            <a:endParaRPr lang="ar-SA" sz="2000" dirty="0"/>
          </a:p>
          <a:p>
            <a:endParaRPr lang="ar-SA" sz="2000" dirty="0"/>
          </a:p>
          <a:p>
            <a:endParaRPr lang="ar-SA" sz="2000" dirty="0"/>
          </a:p>
          <a:p>
            <a:endParaRPr lang="ar-SA" sz="2000" dirty="0"/>
          </a:p>
          <a:p>
            <a:endParaRPr lang="ar-SA" sz="2000" dirty="0"/>
          </a:p>
          <a:p>
            <a:r>
              <a:rPr lang="ar-SA" sz="2000" b="1" dirty="0"/>
              <a:t>4- رابط الشرط (إذا) ورمزه (      ):</a:t>
            </a:r>
          </a:p>
          <a:p>
            <a:r>
              <a:rPr lang="ar-SA" sz="2000" b="1" dirty="0"/>
              <a:t>إذا نجحت فسأحضر لك هدية</a:t>
            </a:r>
          </a:p>
          <a:p>
            <a:r>
              <a:rPr lang="ar-SA" sz="2000" b="1" dirty="0"/>
              <a:t>إذا حل الصباح أشرقت الشمس. </a:t>
            </a:r>
          </a:p>
        </p:txBody>
      </p:sp>
      <p:pic>
        <p:nvPicPr>
          <p:cNvPr id="6" name="صورة 5">
            <a:extLst>
              <a:ext uri="{FF2B5EF4-FFF2-40B4-BE49-F238E27FC236}">
                <a16:creationId xmlns:a16="http://schemas.microsoft.com/office/drawing/2014/main" id="{2C5A3829-52BA-417B-B383-9A5F3576064E}"/>
              </a:ext>
            </a:extLst>
          </p:cNvPr>
          <p:cNvPicPr>
            <a:picLocks noChangeAspect="1"/>
          </p:cNvPicPr>
          <p:nvPr/>
        </p:nvPicPr>
        <p:blipFill rotWithShape="1">
          <a:blip r:embed="rId3"/>
          <a:srcRect l="16479" t="37820" r="31666" b="33244"/>
          <a:stretch/>
        </p:blipFill>
        <p:spPr>
          <a:xfrm>
            <a:off x="432619" y="776749"/>
            <a:ext cx="6322142" cy="21139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cxnSp>
        <p:nvCxnSpPr>
          <p:cNvPr id="12" name="رابط كسهم مستقيم 11">
            <a:extLst>
              <a:ext uri="{FF2B5EF4-FFF2-40B4-BE49-F238E27FC236}">
                <a16:creationId xmlns:a16="http://schemas.microsoft.com/office/drawing/2014/main" id="{9048DC2D-74C5-40DB-8F84-751ABBEF6928}"/>
              </a:ext>
            </a:extLst>
          </p:cNvPr>
          <p:cNvCxnSpPr>
            <a:cxnSpLocks/>
          </p:cNvCxnSpPr>
          <p:nvPr/>
        </p:nvCxnSpPr>
        <p:spPr>
          <a:xfrm flipH="1">
            <a:off x="7698658" y="3952566"/>
            <a:ext cx="27530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6" name="صورة 15">
            <a:extLst>
              <a:ext uri="{FF2B5EF4-FFF2-40B4-BE49-F238E27FC236}">
                <a16:creationId xmlns:a16="http://schemas.microsoft.com/office/drawing/2014/main" id="{B202D821-F6D8-451D-BFEE-38DC46D8E4CF}"/>
              </a:ext>
            </a:extLst>
          </p:cNvPr>
          <p:cNvPicPr>
            <a:picLocks noChangeAspect="1"/>
          </p:cNvPicPr>
          <p:nvPr/>
        </p:nvPicPr>
        <p:blipFill rotWithShape="1">
          <a:blip r:embed="rId4"/>
          <a:srcRect l="21855" t="24086" r="27097" b="42509"/>
          <a:stretch/>
        </p:blipFill>
        <p:spPr>
          <a:xfrm>
            <a:off x="288049" y="3323319"/>
            <a:ext cx="6322142" cy="25721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7" name="صورة 16">
            <a:extLst>
              <a:ext uri="{FF2B5EF4-FFF2-40B4-BE49-F238E27FC236}">
                <a16:creationId xmlns:a16="http://schemas.microsoft.com/office/drawing/2014/main" id="{5A08F1BF-A8CE-4E1F-877B-C04F40D3B68F}"/>
              </a:ext>
            </a:extLst>
          </p:cNvPr>
          <p:cNvPicPr>
            <a:picLocks noChangeAspect="1"/>
          </p:cNvPicPr>
          <p:nvPr/>
        </p:nvPicPr>
        <p:blipFill rotWithShape="1">
          <a:blip r:embed="rId5"/>
          <a:srcRect l="44677" t="60252" r="16775" b="16657"/>
          <a:stretch/>
        </p:blipFill>
        <p:spPr>
          <a:xfrm>
            <a:off x="7089058" y="4945623"/>
            <a:ext cx="4699819" cy="17108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20750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660914A-4A3A-487E-BA60-DD9EA2C871F1}"/>
              </a:ext>
            </a:extLst>
          </p:cNvPr>
          <p:cNvSpPr txBox="1"/>
          <p:nvPr/>
        </p:nvSpPr>
        <p:spPr>
          <a:xfrm>
            <a:off x="7356247" y="990808"/>
            <a:ext cx="3339526" cy="2554545"/>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000" b="1" dirty="0"/>
              <a:t>5- رابط التشارط (التكافؤ) (إذا و فقط إذا) ور</a:t>
            </a:r>
          </a:p>
          <a:p>
            <a:r>
              <a:rPr lang="ar-SA" sz="2000" dirty="0"/>
              <a:t> </a:t>
            </a:r>
          </a:p>
          <a:p>
            <a:r>
              <a:rPr lang="ar-SA" sz="2000" dirty="0"/>
              <a:t>إذا فقط </a:t>
            </a:r>
            <a:r>
              <a:rPr lang="ar-SA" sz="2000" dirty="0" err="1"/>
              <a:t>ولإذا</a:t>
            </a:r>
            <a:r>
              <a:rPr lang="ar-SA" sz="2000" dirty="0"/>
              <a:t> نجح محمود فسيكافأ برحلة.</a:t>
            </a:r>
          </a:p>
          <a:p>
            <a:r>
              <a:rPr lang="ar-SA" sz="2000" dirty="0"/>
              <a:t>إذا فقط وإذا حضر الطالب فسيشارك في المسابقة.</a:t>
            </a:r>
          </a:p>
          <a:p>
            <a:endParaRPr lang="ar-SA" sz="2000" dirty="0"/>
          </a:p>
        </p:txBody>
      </p:sp>
      <p:sp>
        <p:nvSpPr>
          <p:cNvPr id="2" name="سهم: لليسار واليمين 1">
            <a:extLst>
              <a:ext uri="{FF2B5EF4-FFF2-40B4-BE49-F238E27FC236}">
                <a16:creationId xmlns:a16="http://schemas.microsoft.com/office/drawing/2014/main" id="{C45E356E-5BE0-471D-87E4-B4C93B81F602}"/>
              </a:ext>
            </a:extLst>
          </p:cNvPr>
          <p:cNvSpPr/>
          <p:nvPr/>
        </p:nvSpPr>
        <p:spPr>
          <a:xfrm flipH="1" flipV="1">
            <a:off x="9143999" y="1465987"/>
            <a:ext cx="275305" cy="117004"/>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dirty="0"/>
              <a:t>    </a:t>
            </a:r>
          </a:p>
        </p:txBody>
      </p:sp>
      <p:pic>
        <p:nvPicPr>
          <p:cNvPr id="8" name="صورة 7">
            <a:extLst>
              <a:ext uri="{FF2B5EF4-FFF2-40B4-BE49-F238E27FC236}">
                <a16:creationId xmlns:a16="http://schemas.microsoft.com/office/drawing/2014/main" id="{272C966F-3EB1-4318-BE1F-BBDA9DA85BB0}"/>
              </a:ext>
            </a:extLst>
          </p:cNvPr>
          <p:cNvPicPr>
            <a:picLocks noChangeAspect="1"/>
          </p:cNvPicPr>
          <p:nvPr/>
        </p:nvPicPr>
        <p:blipFill rotWithShape="1">
          <a:blip r:embed="rId3"/>
          <a:srcRect l="21999" t="27001" r="26694" b="44947"/>
          <a:stretch/>
        </p:blipFill>
        <p:spPr>
          <a:xfrm>
            <a:off x="519143" y="884903"/>
            <a:ext cx="6255282" cy="31758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صورة 8">
            <a:extLst>
              <a:ext uri="{FF2B5EF4-FFF2-40B4-BE49-F238E27FC236}">
                <a16:creationId xmlns:a16="http://schemas.microsoft.com/office/drawing/2014/main" id="{A5F99783-A447-4279-8B1F-53C1B2A21DF2}"/>
              </a:ext>
            </a:extLst>
          </p:cNvPr>
          <p:cNvPicPr>
            <a:picLocks noChangeAspect="1"/>
          </p:cNvPicPr>
          <p:nvPr/>
        </p:nvPicPr>
        <p:blipFill rotWithShape="1">
          <a:blip r:embed="rId3"/>
          <a:srcRect l="40484" t="56775" r="15887" b="23010"/>
          <a:stretch/>
        </p:blipFill>
        <p:spPr>
          <a:xfrm>
            <a:off x="2863915" y="4378226"/>
            <a:ext cx="7194485" cy="1875090"/>
          </a:xfrm>
          <a:prstGeom prst="rect">
            <a:avLst/>
          </a:prstGeom>
          <a:ln w="952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672862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ربع نص 10">
            <a:extLst>
              <a:ext uri="{FF2B5EF4-FFF2-40B4-BE49-F238E27FC236}">
                <a16:creationId xmlns:a16="http://schemas.microsoft.com/office/drawing/2014/main" id="{C847EFF5-3EF0-43FD-B20F-A3E5BB21F043}"/>
              </a:ext>
            </a:extLst>
          </p:cNvPr>
          <p:cNvSpPr txBox="1"/>
          <p:nvPr/>
        </p:nvSpPr>
        <p:spPr>
          <a:xfrm>
            <a:off x="3799573" y="469399"/>
            <a:ext cx="3442439" cy="523220"/>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ar-SA" sz="2800" b="1" dirty="0">
                <a:cs typeface="PT Bold Heading" panose="02010400000000000000" pitchFamily="2" charset="-78"/>
              </a:rPr>
              <a:t>التفكير المنطقي في الحياة </a:t>
            </a:r>
          </a:p>
        </p:txBody>
      </p:sp>
      <p:pic>
        <p:nvPicPr>
          <p:cNvPr id="13" name="صورة 12">
            <a:extLst>
              <a:ext uri="{FF2B5EF4-FFF2-40B4-BE49-F238E27FC236}">
                <a16:creationId xmlns:a16="http://schemas.microsoft.com/office/drawing/2014/main" id="{B3BCCF89-5C54-4A82-BF3A-420D6BC01C34}"/>
              </a:ext>
            </a:extLst>
          </p:cNvPr>
          <p:cNvPicPr>
            <a:picLocks noChangeAspect="1"/>
          </p:cNvPicPr>
          <p:nvPr/>
        </p:nvPicPr>
        <p:blipFill rotWithShape="1">
          <a:blip r:embed="rId2"/>
          <a:srcRect l="20968" t="18925" r="25080" b="22151"/>
          <a:stretch/>
        </p:blipFill>
        <p:spPr>
          <a:xfrm>
            <a:off x="2657776" y="1761264"/>
            <a:ext cx="6577781" cy="404105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4" name="مربع نص 13">
            <a:extLst>
              <a:ext uri="{FF2B5EF4-FFF2-40B4-BE49-F238E27FC236}">
                <a16:creationId xmlns:a16="http://schemas.microsoft.com/office/drawing/2014/main" id="{114BC758-2057-4102-BD69-554E14A965E6}"/>
              </a:ext>
            </a:extLst>
          </p:cNvPr>
          <p:cNvSpPr txBox="1"/>
          <p:nvPr/>
        </p:nvSpPr>
        <p:spPr>
          <a:xfrm>
            <a:off x="1361891" y="5136167"/>
            <a:ext cx="3189103" cy="369332"/>
          </a:xfrm>
          <a:prstGeom prst="rect">
            <a:avLst/>
          </a:prstGeom>
          <a:solidFill>
            <a:srgbClr val="CCFF33"/>
          </a:solidFill>
        </p:spPr>
        <p:txBody>
          <a:bodyPr wrap="square" rtlCol="1">
            <a:spAutoFit/>
          </a:bodyPr>
          <a:lstStyle/>
          <a:p>
            <a:r>
              <a:rPr lang="ar-SA" dirty="0"/>
              <a:t>فصل الأجهزة الطبية عن المتوفين دماغياً</a:t>
            </a:r>
          </a:p>
        </p:txBody>
      </p:sp>
      <p:sp>
        <p:nvSpPr>
          <p:cNvPr id="15" name="مربع نص 14">
            <a:extLst>
              <a:ext uri="{FF2B5EF4-FFF2-40B4-BE49-F238E27FC236}">
                <a16:creationId xmlns:a16="http://schemas.microsoft.com/office/drawing/2014/main" id="{DE50D26A-9179-4215-B6E3-AF87A10913B8}"/>
              </a:ext>
            </a:extLst>
          </p:cNvPr>
          <p:cNvSpPr txBox="1"/>
          <p:nvPr/>
        </p:nvSpPr>
        <p:spPr>
          <a:xfrm>
            <a:off x="1179095" y="4377895"/>
            <a:ext cx="2620478" cy="369332"/>
          </a:xfrm>
          <a:prstGeom prst="rect">
            <a:avLst/>
          </a:prstGeom>
          <a:solidFill>
            <a:srgbClr val="00FFFF"/>
          </a:solidFill>
        </p:spPr>
        <p:txBody>
          <a:bodyPr wrap="square" rtlCol="1">
            <a:spAutoFit/>
          </a:bodyPr>
          <a:lstStyle/>
          <a:p>
            <a:r>
              <a:rPr lang="ar-SA" dirty="0"/>
              <a:t>مبدأ ديكارت في الشك- الوجودية </a:t>
            </a:r>
          </a:p>
        </p:txBody>
      </p:sp>
      <p:sp>
        <p:nvSpPr>
          <p:cNvPr id="16" name="مربع نص 15">
            <a:extLst>
              <a:ext uri="{FF2B5EF4-FFF2-40B4-BE49-F238E27FC236}">
                <a16:creationId xmlns:a16="http://schemas.microsoft.com/office/drawing/2014/main" id="{CF7E65AD-DC62-4471-9278-22349900A02B}"/>
              </a:ext>
            </a:extLst>
          </p:cNvPr>
          <p:cNvSpPr txBox="1"/>
          <p:nvPr/>
        </p:nvSpPr>
        <p:spPr>
          <a:xfrm>
            <a:off x="1056374" y="3412461"/>
            <a:ext cx="2620478" cy="369332"/>
          </a:xfrm>
          <a:prstGeom prst="rect">
            <a:avLst/>
          </a:prstGeom>
          <a:solidFill>
            <a:srgbClr val="92D050"/>
          </a:solidFill>
        </p:spPr>
        <p:txBody>
          <a:bodyPr wrap="square" rtlCol="1">
            <a:spAutoFit/>
          </a:bodyPr>
          <a:lstStyle/>
          <a:p>
            <a:r>
              <a:rPr lang="ar-SA" dirty="0"/>
              <a:t>المنافسة والاستدامة ورؤية 2030  </a:t>
            </a:r>
          </a:p>
        </p:txBody>
      </p:sp>
      <p:sp>
        <p:nvSpPr>
          <p:cNvPr id="17" name="مربع نص 16">
            <a:extLst>
              <a:ext uri="{FF2B5EF4-FFF2-40B4-BE49-F238E27FC236}">
                <a16:creationId xmlns:a16="http://schemas.microsoft.com/office/drawing/2014/main" id="{44EC1C18-2198-48D4-9B1B-3EC1976EE8B7}"/>
              </a:ext>
            </a:extLst>
          </p:cNvPr>
          <p:cNvSpPr txBox="1"/>
          <p:nvPr/>
        </p:nvSpPr>
        <p:spPr>
          <a:xfrm>
            <a:off x="1347537" y="2515582"/>
            <a:ext cx="2620478" cy="369332"/>
          </a:xfrm>
          <a:prstGeom prst="rect">
            <a:avLst/>
          </a:prstGeom>
          <a:solidFill>
            <a:srgbClr val="FF66FF"/>
          </a:solidFill>
        </p:spPr>
        <p:txBody>
          <a:bodyPr wrap="square" rtlCol="1">
            <a:spAutoFit/>
          </a:bodyPr>
          <a:lstStyle/>
          <a:p>
            <a:r>
              <a:rPr lang="ar-SA" dirty="0"/>
              <a:t>الأخبار والإشاعات المضللة. </a:t>
            </a:r>
          </a:p>
        </p:txBody>
      </p:sp>
      <p:sp>
        <p:nvSpPr>
          <p:cNvPr id="18" name="مربع نص 17">
            <a:extLst>
              <a:ext uri="{FF2B5EF4-FFF2-40B4-BE49-F238E27FC236}">
                <a16:creationId xmlns:a16="http://schemas.microsoft.com/office/drawing/2014/main" id="{845D05E8-FA28-433D-8F03-37A54CFC2D72}"/>
              </a:ext>
            </a:extLst>
          </p:cNvPr>
          <p:cNvSpPr txBox="1"/>
          <p:nvPr/>
        </p:nvSpPr>
        <p:spPr>
          <a:xfrm>
            <a:off x="4308895" y="1475875"/>
            <a:ext cx="2620478" cy="369332"/>
          </a:xfrm>
          <a:prstGeom prst="rect">
            <a:avLst/>
          </a:prstGeom>
          <a:solidFill>
            <a:schemeClr val="accent4">
              <a:lumMod val="60000"/>
              <a:lumOff val="40000"/>
            </a:schemeClr>
          </a:solidFill>
        </p:spPr>
        <p:txBody>
          <a:bodyPr wrap="square" rtlCol="1">
            <a:spAutoFit/>
          </a:bodyPr>
          <a:lstStyle/>
          <a:p>
            <a:r>
              <a:rPr lang="ar-SA" dirty="0"/>
              <a:t>الأدلة والبراهين والحجج والقرائن </a:t>
            </a:r>
          </a:p>
        </p:txBody>
      </p:sp>
      <p:sp>
        <p:nvSpPr>
          <p:cNvPr id="19" name="مربع نص 18">
            <a:extLst>
              <a:ext uri="{FF2B5EF4-FFF2-40B4-BE49-F238E27FC236}">
                <a16:creationId xmlns:a16="http://schemas.microsoft.com/office/drawing/2014/main" id="{6C3AD8DF-A101-4B14-BF74-B302F8FC6921}"/>
              </a:ext>
            </a:extLst>
          </p:cNvPr>
          <p:cNvSpPr txBox="1"/>
          <p:nvPr/>
        </p:nvSpPr>
        <p:spPr>
          <a:xfrm>
            <a:off x="7242012" y="2229853"/>
            <a:ext cx="3032956" cy="369332"/>
          </a:xfrm>
          <a:prstGeom prst="rect">
            <a:avLst/>
          </a:prstGeom>
          <a:solidFill>
            <a:srgbClr val="FF9966"/>
          </a:solidFill>
        </p:spPr>
        <p:txBody>
          <a:bodyPr wrap="square" rtlCol="1">
            <a:spAutoFit/>
          </a:bodyPr>
          <a:lstStyle/>
          <a:p>
            <a:r>
              <a:rPr lang="ar-SA" dirty="0"/>
              <a:t>الاشتراكية- الإمبريالية- الديموقراطية </a:t>
            </a:r>
          </a:p>
        </p:txBody>
      </p:sp>
      <p:sp>
        <p:nvSpPr>
          <p:cNvPr id="20" name="مربع نص 19">
            <a:extLst>
              <a:ext uri="{FF2B5EF4-FFF2-40B4-BE49-F238E27FC236}">
                <a16:creationId xmlns:a16="http://schemas.microsoft.com/office/drawing/2014/main" id="{F9F6AB43-CF37-4634-9A2D-B7F029BFE803}"/>
              </a:ext>
            </a:extLst>
          </p:cNvPr>
          <p:cNvSpPr txBox="1"/>
          <p:nvPr/>
        </p:nvSpPr>
        <p:spPr>
          <a:xfrm>
            <a:off x="7756358" y="3429000"/>
            <a:ext cx="3280610" cy="369332"/>
          </a:xfrm>
          <a:prstGeom prst="rect">
            <a:avLst/>
          </a:prstGeom>
          <a:solidFill>
            <a:srgbClr val="9900CC"/>
          </a:solidFill>
        </p:spPr>
        <p:txBody>
          <a:bodyPr wrap="square" rtlCol="1">
            <a:spAutoFit/>
          </a:bodyPr>
          <a:lstStyle/>
          <a:p>
            <a:r>
              <a:rPr lang="ar-SA" dirty="0">
                <a:solidFill>
                  <a:schemeClr val="bg1"/>
                </a:solidFill>
              </a:rPr>
              <a:t>الأيديولوجيا- التطورية- التغير الاجتماعي</a:t>
            </a:r>
          </a:p>
        </p:txBody>
      </p:sp>
      <p:sp>
        <p:nvSpPr>
          <p:cNvPr id="21" name="مربع نص 20">
            <a:extLst>
              <a:ext uri="{FF2B5EF4-FFF2-40B4-BE49-F238E27FC236}">
                <a16:creationId xmlns:a16="http://schemas.microsoft.com/office/drawing/2014/main" id="{58FB60C5-89DA-40BD-987E-6C6F6F7BD362}"/>
              </a:ext>
            </a:extLst>
          </p:cNvPr>
          <p:cNvSpPr txBox="1"/>
          <p:nvPr/>
        </p:nvSpPr>
        <p:spPr>
          <a:xfrm>
            <a:off x="7756358" y="4258816"/>
            <a:ext cx="2620478" cy="369332"/>
          </a:xfrm>
          <a:prstGeom prst="rect">
            <a:avLst/>
          </a:prstGeom>
          <a:solidFill>
            <a:srgbClr val="FFFFFF"/>
          </a:solidFill>
          <a:ln w="9525">
            <a:solidFill>
              <a:schemeClr val="tx1"/>
            </a:solidFill>
          </a:ln>
        </p:spPr>
        <p:txBody>
          <a:bodyPr wrap="square" rtlCol="1">
            <a:spAutoFit/>
          </a:bodyPr>
          <a:lstStyle/>
          <a:p>
            <a:r>
              <a:rPr lang="ar-SA" dirty="0"/>
              <a:t>حقوق الإنسان- العدمية- الفردانية </a:t>
            </a:r>
          </a:p>
        </p:txBody>
      </p:sp>
      <p:sp>
        <p:nvSpPr>
          <p:cNvPr id="22" name="مربع نص 21">
            <a:extLst>
              <a:ext uri="{FF2B5EF4-FFF2-40B4-BE49-F238E27FC236}">
                <a16:creationId xmlns:a16="http://schemas.microsoft.com/office/drawing/2014/main" id="{4BD17099-30F6-4EC1-9D4E-A34E2E2365C7}"/>
              </a:ext>
            </a:extLst>
          </p:cNvPr>
          <p:cNvSpPr txBox="1"/>
          <p:nvPr/>
        </p:nvSpPr>
        <p:spPr>
          <a:xfrm>
            <a:off x="6944456" y="5221363"/>
            <a:ext cx="4244281" cy="369332"/>
          </a:xfrm>
          <a:prstGeom prst="rect">
            <a:avLst/>
          </a:prstGeom>
          <a:solidFill>
            <a:srgbClr val="000099"/>
          </a:solidFill>
        </p:spPr>
        <p:txBody>
          <a:bodyPr wrap="square" rtlCol="1">
            <a:spAutoFit/>
          </a:bodyPr>
          <a:lstStyle/>
          <a:p>
            <a:r>
              <a:rPr lang="ar-SA" dirty="0">
                <a:solidFill>
                  <a:schemeClr val="bg1"/>
                </a:solidFill>
              </a:rPr>
              <a:t>النشوء والارتقاء(داروين)- نظرية الأكوان المتوازية </a:t>
            </a:r>
          </a:p>
        </p:txBody>
      </p:sp>
    </p:spTree>
    <p:extLst>
      <p:ext uri="{BB962C8B-B14F-4D97-AF65-F5344CB8AC3E}">
        <p14:creationId xmlns:p14="http://schemas.microsoft.com/office/powerpoint/2010/main" val="4175042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CDDFE7DD-107F-4CE9-AB46-F8164849A313}"/>
              </a:ext>
            </a:extLst>
          </p:cNvPr>
          <p:cNvSpPr txBox="1"/>
          <p:nvPr/>
        </p:nvSpPr>
        <p:spPr>
          <a:xfrm>
            <a:off x="3954379" y="460163"/>
            <a:ext cx="3287633" cy="523220"/>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ar-SA" sz="2800" b="1" dirty="0">
                <a:cs typeface="PT Bold Heading" panose="02010400000000000000" pitchFamily="2" charset="-78"/>
              </a:rPr>
              <a:t>أساليب تدريس التفكير </a:t>
            </a:r>
          </a:p>
        </p:txBody>
      </p:sp>
      <p:sp>
        <p:nvSpPr>
          <p:cNvPr id="3" name="مربع نص 2">
            <a:extLst>
              <a:ext uri="{FF2B5EF4-FFF2-40B4-BE49-F238E27FC236}">
                <a16:creationId xmlns:a16="http://schemas.microsoft.com/office/drawing/2014/main" id="{35BB2F1D-FDA2-45CA-94C2-DB92E13B1394}"/>
              </a:ext>
            </a:extLst>
          </p:cNvPr>
          <p:cNvSpPr txBox="1"/>
          <p:nvPr/>
        </p:nvSpPr>
        <p:spPr>
          <a:xfrm>
            <a:off x="7242012" y="1473340"/>
            <a:ext cx="1989221" cy="461665"/>
          </a:xfrm>
          <a:prstGeom prst="rect">
            <a:avLst/>
          </a:prstGeom>
          <a:solidFill>
            <a:srgbClr val="99CC00"/>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t>الأسلوب المستقل</a:t>
            </a:r>
          </a:p>
        </p:txBody>
      </p:sp>
      <p:sp>
        <p:nvSpPr>
          <p:cNvPr id="4" name="مربع نص 3">
            <a:extLst>
              <a:ext uri="{FF2B5EF4-FFF2-40B4-BE49-F238E27FC236}">
                <a16:creationId xmlns:a16="http://schemas.microsoft.com/office/drawing/2014/main" id="{D35B4549-C674-404C-8A68-65B219CD4313}"/>
              </a:ext>
            </a:extLst>
          </p:cNvPr>
          <p:cNvSpPr txBox="1"/>
          <p:nvPr/>
        </p:nvSpPr>
        <p:spPr>
          <a:xfrm>
            <a:off x="2445463" y="1578452"/>
            <a:ext cx="1577740" cy="461665"/>
          </a:xfrm>
          <a:prstGeom prst="rect">
            <a:avLst/>
          </a:prstGeom>
          <a:solidFill>
            <a:srgbClr val="99CC00"/>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r>
              <a:rPr lang="ar-SA" sz="2400" b="1" dirty="0"/>
              <a:t>أسلوب الدمج</a:t>
            </a:r>
          </a:p>
        </p:txBody>
      </p:sp>
      <p:sp>
        <p:nvSpPr>
          <p:cNvPr id="5" name="مربع نص 4">
            <a:extLst>
              <a:ext uri="{FF2B5EF4-FFF2-40B4-BE49-F238E27FC236}">
                <a16:creationId xmlns:a16="http://schemas.microsoft.com/office/drawing/2014/main" id="{944AFFA0-28ED-4C6B-84EE-1284698B9E76}"/>
              </a:ext>
            </a:extLst>
          </p:cNvPr>
          <p:cNvSpPr txBox="1"/>
          <p:nvPr/>
        </p:nvSpPr>
        <p:spPr>
          <a:xfrm>
            <a:off x="5692878" y="2102989"/>
            <a:ext cx="4042478" cy="1200329"/>
          </a:xfrm>
          <a:prstGeom prst="rect">
            <a:avLst/>
          </a:prstGeom>
          <a:solidFill>
            <a:srgbClr val="CCFFFF"/>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just"/>
            <a:r>
              <a:rPr lang="ar-SA" b="1" dirty="0"/>
              <a:t>يدرس التفكير كمادة مستقلة بذاتها.</a:t>
            </a:r>
          </a:p>
          <a:p>
            <a:pPr algn="just"/>
            <a:r>
              <a:rPr lang="ar-SA" b="1" dirty="0"/>
              <a:t>ويمكن تدريسه بأساليب وطرق التدريس المتبعة في بقية المواد الدراسية كالتعلم النشط والمناقشة والحوار والتعلم الذاتي والمنظمات البيانية وغيرها.</a:t>
            </a:r>
          </a:p>
        </p:txBody>
      </p:sp>
      <p:sp>
        <p:nvSpPr>
          <p:cNvPr id="6" name="مربع نص 5">
            <a:extLst>
              <a:ext uri="{FF2B5EF4-FFF2-40B4-BE49-F238E27FC236}">
                <a16:creationId xmlns:a16="http://schemas.microsoft.com/office/drawing/2014/main" id="{97E3766F-13D4-4892-BF0E-71AF7D52E304}"/>
              </a:ext>
            </a:extLst>
          </p:cNvPr>
          <p:cNvSpPr txBox="1"/>
          <p:nvPr/>
        </p:nvSpPr>
        <p:spPr>
          <a:xfrm>
            <a:off x="1815567" y="2228671"/>
            <a:ext cx="2916854" cy="1200329"/>
          </a:xfrm>
          <a:prstGeom prst="rect">
            <a:avLst/>
          </a:prstGeom>
          <a:solidFill>
            <a:srgbClr val="CCFFFF"/>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just"/>
            <a:r>
              <a:rPr lang="ar-SA" b="1" dirty="0"/>
              <a:t>دمج مهارات التفكير في المواد الدراسية على شكل تدريبات.</a:t>
            </a:r>
          </a:p>
          <a:p>
            <a:pPr algn="just"/>
            <a:r>
              <a:rPr lang="ar-SA" b="1" dirty="0"/>
              <a:t>ويعتبر التفكير الناقد بذاتيه استراتيجية تدريسية متميزة وحديثة</a:t>
            </a:r>
            <a:r>
              <a:rPr lang="ar-SA" dirty="0"/>
              <a:t>.</a:t>
            </a:r>
          </a:p>
        </p:txBody>
      </p:sp>
      <p:sp>
        <p:nvSpPr>
          <p:cNvPr id="7" name="مربع نص 6">
            <a:extLst>
              <a:ext uri="{FF2B5EF4-FFF2-40B4-BE49-F238E27FC236}">
                <a16:creationId xmlns:a16="http://schemas.microsoft.com/office/drawing/2014/main" id="{C0C9A6E3-8754-4672-AF5F-C7D53CD8B46D}"/>
              </a:ext>
            </a:extLst>
          </p:cNvPr>
          <p:cNvSpPr txBox="1"/>
          <p:nvPr/>
        </p:nvSpPr>
        <p:spPr>
          <a:xfrm>
            <a:off x="1525445" y="3780336"/>
            <a:ext cx="8662736" cy="2677656"/>
          </a:xfrm>
          <a:prstGeom prst="rect">
            <a:avLst/>
          </a:prstGeom>
          <a:solidFill>
            <a:srgbClr val="FFCC99"/>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ctr"/>
            <a:r>
              <a:rPr lang="ar-SA" sz="2400" b="1" dirty="0"/>
              <a:t>إرشادات</a:t>
            </a:r>
          </a:p>
          <a:p>
            <a:pPr marL="285750" indent="-285750">
              <a:buFontTx/>
              <a:buChar char="-"/>
            </a:pPr>
            <a:r>
              <a:rPr lang="ar-SA" dirty="0"/>
              <a:t>اقرأ الدرس جيدا قراءة واعية لتفهم  محتواه  وحاول فهم ما قد يصعب عليك بالرجوع إلى مصادر المعلومات ومحركات البحث على الإنترنت</a:t>
            </a:r>
          </a:p>
          <a:p>
            <a:pPr marL="285750" indent="-285750">
              <a:buFontTx/>
              <a:buChar char="-"/>
            </a:pPr>
            <a:r>
              <a:rPr lang="ar-SA" dirty="0"/>
              <a:t>حضر درسك كالمعتاد (كأي مادة أخرى، واختر الاستراتيجية المناسبة. مثل( التعلم النشط- التعلم التعاوني المنظمات البيانية..... الخ).</a:t>
            </a:r>
          </a:p>
          <a:p>
            <a:pPr marL="285750" indent="-285750">
              <a:buFontTx/>
              <a:buChar char="-"/>
            </a:pPr>
            <a:r>
              <a:rPr lang="ar-SA" dirty="0"/>
              <a:t>اختر التدريبات التي ستطبقها مع الطلاب وقم بحلها مسبقاً قبل عرضها.</a:t>
            </a:r>
          </a:p>
          <a:p>
            <a:pPr marL="285750" indent="-285750">
              <a:buFontTx/>
              <a:buChar char="-"/>
            </a:pPr>
            <a:r>
              <a:rPr lang="ar-SA" dirty="0"/>
              <a:t>وفر الأمن والطمأنينة للطلاب وأدر معهم حواراً ديموقراطياً وتقبل أخطاءهم وصوبها.</a:t>
            </a:r>
          </a:p>
          <a:p>
            <a:pPr marL="285750" indent="-285750">
              <a:buFontTx/>
              <a:buChar char="-"/>
            </a:pPr>
            <a:r>
              <a:rPr lang="ar-SA" dirty="0"/>
              <a:t>وزع فصلك إلى مجموعات صغيرة لتتعرف على أوجه القصور عند بعضهم.</a:t>
            </a:r>
          </a:p>
          <a:p>
            <a:pPr marL="285750" indent="-285750">
              <a:buFontTx/>
              <a:buChar char="-"/>
            </a:pPr>
            <a:r>
              <a:rPr lang="ar-SA" dirty="0"/>
              <a:t>عزز الاستجابات الإيجابية وعدل السلبية بلطف وأبوة. </a:t>
            </a:r>
          </a:p>
        </p:txBody>
      </p:sp>
      <p:cxnSp>
        <p:nvCxnSpPr>
          <p:cNvPr id="9" name="رابط مستقيم 8">
            <a:extLst>
              <a:ext uri="{FF2B5EF4-FFF2-40B4-BE49-F238E27FC236}">
                <a16:creationId xmlns:a16="http://schemas.microsoft.com/office/drawing/2014/main" id="{76D5D408-9864-4FFA-8D72-1CBB6366458B}"/>
              </a:ext>
            </a:extLst>
          </p:cNvPr>
          <p:cNvCxnSpPr/>
          <p:nvPr/>
        </p:nvCxnSpPr>
        <p:spPr>
          <a:xfrm flipV="1">
            <a:off x="3323303" y="1199535"/>
            <a:ext cx="4788310" cy="68826"/>
          </a:xfrm>
          <a:prstGeom prst="line">
            <a:avLst/>
          </a:prstGeom>
          <a:ln/>
        </p:spPr>
        <p:style>
          <a:lnRef idx="3">
            <a:schemeClr val="dk1"/>
          </a:lnRef>
          <a:fillRef idx="0">
            <a:schemeClr val="dk1"/>
          </a:fillRef>
          <a:effectRef idx="2">
            <a:schemeClr val="dk1"/>
          </a:effectRef>
          <a:fontRef idx="minor">
            <a:schemeClr val="tx1"/>
          </a:fontRef>
        </p:style>
      </p:cxnSp>
      <p:cxnSp>
        <p:nvCxnSpPr>
          <p:cNvPr id="14" name="رابط كسهم مستقيم 13">
            <a:extLst>
              <a:ext uri="{FF2B5EF4-FFF2-40B4-BE49-F238E27FC236}">
                <a16:creationId xmlns:a16="http://schemas.microsoft.com/office/drawing/2014/main" id="{95323327-5542-4F51-8350-C158E74DE16E}"/>
              </a:ext>
            </a:extLst>
          </p:cNvPr>
          <p:cNvCxnSpPr/>
          <p:nvPr/>
        </p:nvCxnSpPr>
        <p:spPr>
          <a:xfrm>
            <a:off x="8111613" y="1199535"/>
            <a:ext cx="0" cy="2738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رابط كسهم مستقيم 14">
            <a:extLst>
              <a:ext uri="{FF2B5EF4-FFF2-40B4-BE49-F238E27FC236}">
                <a16:creationId xmlns:a16="http://schemas.microsoft.com/office/drawing/2014/main" id="{A1535B17-C490-4A0F-BF38-B27A8C742B45}"/>
              </a:ext>
            </a:extLst>
          </p:cNvPr>
          <p:cNvCxnSpPr/>
          <p:nvPr/>
        </p:nvCxnSpPr>
        <p:spPr>
          <a:xfrm>
            <a:off x="3323303" y="1268361"/>
            <a:ext cx="0" cy="2738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60740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39E2BB60-E082-42CE-8661-C330465242B3}"/>
              </a:ext>
            </a:extLst>
          </p:cNvPr>
          <p:cNvSpPr txBox="1"/>
          <p:nvPr/>
        </p:nvSpPr>
        <p:spPr>
          <a:xfrm>
            <a:off x="2207491" y="1177697"/>
            <a:ext cx="6096000" cy="369332"/>
          </a:xfrm>
          <a:prstGeom prst="rect">
            <a:avLst/>
          </a:prstGeom>
          <a:noFill/>
        </p:spPr>
        <p:txBody>
          <a:bodyPr wrap="square">
            <a:spAutoFit/>
          </a:bodyPr>
          <a:lstStyle/>
          <a:p>
            <a:r>
              <a:rPr lang="en-US" dirty="0"/>
              <a:t>https://trainingaseer.com/public/storage/files/1601447846.pdf</a:t>
            </a:r>
            <a:endParaRPr lang="ar-SA" dirty="0"/>
          </a:p>
        </p:txBody>
      </p:sp>
      <p:sp>
        <p:nvSpPr>
          <p:cNvPr id="10" name="مربع نص 9">
            <a:extLst>
              <a:ext uri="{FF2B5EF4-FFF2-40B4-BE49-F238E27FC236}">
                <a16:creationId xmlns:a16="http://schemas.microsoft.com/office/drawing/2014/main" id="{C269D860-1ED7-4752-86C9-6B9E517D9EF8}"/>
              </a:ext>
            </a:extLst>
          </p:cNvPr>
          <p:cNvSpPr txBox="1"/>
          <p:nvPr/>
        </p:nvSpPr>
        <p:spPr>
          <a:xfrm>
            <a:off x="2096655" y="1879708"/>
            <a:ext cx="8552872" cy="369332"/>
          </a:xfrm>
          <a:prstGeom prst="rect">
            <a:avLst/>
          </a:prstGeom>
          <a:noFill/>
        </p:spPr>
        <p:txBody>
          <a:bodyPr wrap="square">
            <a:spAutoFit/>
          </a:bodyPr>
          <a:lstStyle/>
          <a:p>
            <a:r>
              <a:rPr lang="en-US" dirty="0"/>
              <a:t>https://uomustansiriyah.edu.iq/media/lectures/13/13_2019_04_07!10_55_14_PM.pdf</a:t>
            </a:r>
            <a:endParaRPr lang="ar-SA" dirty="0"/>
          </a:p>
        </p:txBody>
      </p:sp>
      <p:sp>
        <p:nvSpPr>
          <p:cNvPr id="12" name="مربع نص 11">
            <a:extLst>
              <a:ext uri="{FF2B5EF4-FFF2-40B4-BE49-F238E27FC236}">
                <a16:creationId xmlns:a16="http://schemas.microsoft.com/office/drawing/2014/main" id="{B5E18D26-848E-4AE8-8859-0AFB9DD0F111}"/>
              </a:ext>
            </a:extLst>
          </p:cNvPr>
          <p:cNvSpPr txBox="1"/>
          <p:nvPr/>
        </p:nvSpPr>
        <p:spPr>
          <a:xfrm>
            <a:off x="2392218" y="2461767"/>
            <a:ext cx="9947564" cy="369332"/>
          </a:xfrm>
          <a:prstGeom prst="rect">
            <a:avLst/>
          </a:prstGeom>
          <a:noFill/>
        </p:spPr>
        <p:txBody>
          <a:bodyPr wrap="square">
            <a:spAutoFit/>
          </a:bodyPr>
          <a:lstStyle/>
          <a:p>
            <a:pPr algn="l"/>
            <a:r>
              <a:rPr lang="en-US" dirty="0"/>
              <a:t>https://books-library.net/files/books-library.online_noo41e3d07c65210e480fc818-531.pdf</a:t>
            </a:r>
            <a:endParaRPr lang="ar-SA" dirty="0"/>
          </a:p>
        </p:txBody>
      </p:sp>
      <p:sp>
        <p:nvSpPr>
          <p:cNvPr id="14" name="مربع نص 13">
            <a:extLst>
              <a:ext uri="{FF2B5EF4-FFF2-40B4-BE49-F238E27FC236}">
                <a16:creationId xmlns:a16="http://schemas.microsoft.com/office/drawing/2014/main" id="{1CAD7EE5-48CF-43EA-BBEC-1824983C4E51}"/>
              </a:ext>
            </a:extLst>
          </p:cNvPr>
          <p:cNvSpPr txBox="1"/>
          <p:nvPr/>
        </p:nvSpPr>
        <p:spPr>
          <a:xfrm>
            <a:off x="-655782" y="2974277"/>
            <a:ext cx="6096000" cy="369332"/>
          </a:xfrm>
          <a:prstGeom prst="rect">
            <a:avLst/>
          </a:prstGeom>
          <a:noFill/>
        </p:spPr>
        <p:txBody>
          <a:bodyPr wrap="square">
            <a:spAutoFit/>
          </a:bodyPr>
          <a:lstStyle/>
          <a:p>
            <a:r>
              <a:rPr lang="en-US" dirty="0"/>
              <a:t>https://dawa.center/file/6223</a:t>
            </a:r>
            <a:endParaRPr lang="ar-SA" dirty="0"/>
          </a:p>
        </p:txBody>
      </p:sp>
      <p:sp>
        <p:nvSpPr>
          <p:cNvPr id="16" name="مربع نص 15">
            <a:extLst>
              <a:ext uri="{FF2B5EF4-FFF2-40B4-BE49-F238E27FC236}">
                <a16:creationId xmlns:a16="http://schemas.microsoft.com/office/drawing/2014/main" id="{8F3EC563-64BE-4653-A62C-C2912B696970}"/>
              </a:ext>
            </a:extLst>
          </p:cNvPr>
          <p:cNvSpPr txBox="1"/>
          <p:nvPr/>
        </p:nvSpPr>
        <p:spPr>
          <a:xfrm>
            <a:off x="917862" y="3703736"/>
            <a:ext cx="11117119" cy="646331"/>
          </a:xfrm>
          <a:prstGeom prst="rect">
            <a:avLst/>
          </a:prstGeom>
          <a:noFill/>
        </p:spPr>
        <p:txBody>
          <a:bodyPr wrap="square">
            <a:spAutoFit/>
          </a:bodyPr>
          <a:lstStyle/>
          <a:p>
            <a:pPr algn="l"/>
            <a:r>
              <a:rPr lang="en-US" dirty="0"/>
              <a:t>http://mu.menofia.edu.eg/PrtlFiles/Faculties/edv/SMagazines/edv_SMag/Portal/Files/%D8%B5%D8%A7%D9%84%D8%AD%202.pdf</a:t>
            </a:r>
            <a:endParaRPr lang="ar-SA" dirty="0"/>
          </a:p>
        </p:txBody>
      </p:sp>
      <p:sp>
        <p:nvSpPr>
          <p:cNvPr id="18" name="مربع نص 17">
            <a:extLst>
              <a:ext uri="{FF2B5EF4-FFF2-40B4-BE49-F238E27FC236}">
                <a16:creationId xmlns:a16="http://schemas.microsoft.com/office/drawing/2014/main" id="{C55F81BD-E5E5-4283-BAF2-55809316701B}"/>
              </a:ext>
            </a:extLst>
          </p:cNvPr>
          <p:cNvSpPr txBox="1"/>
          <p:nvPr/>
        </p:nvSpPr>
        <p:spPr>
          <a:xfrm>
            <a:off x="127000" y="4525528"/>
            <a:ext cx="6497782" cy="369332"/>
          </a:xfrm>
          <a:prstGeom prst="rect">
            <a:avLst/>
          </a:prstGeom>
          <a:noFill/>
        </p:spPr>
        <p:txBody>
          <a:bodyPr wrap="square">
            <a:spAutoFit/>
          </a:bodyPr>
          <a:lstStyle/>
          <a:p>
            <a:r>
              <a:rPr lang="en-US" dirty="0"/>
              <a:t>https://library.iugaza.edu.ps/thesis/95820.pdf</a:t>
            </a:r>
            <a:endParaRPr lang="ar-SA" dirty="0"/>
          </a:p>
        </p:txBody>
      </p:sp>
      <p:sp>
        <p:nvSpPr>
          <p:cNvPr id="20" name="مربع نص 19">
            <a:extLst>
              <a:ext uri="{FF2B5EF4-FFF2-40B4-BE49-F238E27FC236}">
                <a16:creationId xmlns:a16="http://schemas.microsoft.com/office/drawing/2014/main" id="{39D3798A-241D-4880-907A-62E5D9C91D1F}"/>
              </a:ext>
            </a:extLst>
          </p:cNvPr>
          <p:cNvSpPr txBox="1"/>
          <p:nvPr/>
        </p:nvSpPr>
        <p:spPr>
          <a:xfrm>
            <a:off x="-1369291" y="5222704"/>
            <a:ext cx="6497782" cy="369332"/>
          </a:xfrm>
          <a:prstGeom prst="rect">
            <a:avLst/>
          </a:prstGeom>
          <a:noFill/>
        </p:spPr>
        <p:txBody>
          <a:bodyPr wrap="square">
            <a:spAutoFit/>
          </a:bodyPr>
          <a:lstStyle/>
          <a:p>
            <a:r>
              <a:rPr lang="en-US" dirty="0"/>
              <a:t>https://hulul.online/file/6047/</a:t>
            </a:r>
            <a:endParaRPr lang="ar-SA" dirty="0"/>
          </a:p>
        </p:txBody>
      </p:sp>
      <p:sp>
        <p:nvSpPr>
          <p:cNvPr id="17" name="مربع نص 16">
            <a:extLst>
              <a:ext uri="{FF2B5EF4-FFF2-40B4-BE49-F238E27FC236}">
                <a16:creationId xmlns:a16="http://schemas.microsoft.com/office/drawing/2014/main" id="{BFC1838F-B05A-4929-95C8-967EB4EDEE5D}"/>
              </a:ext>
            </a:extLst>
          </p:cNvPr>
          <p:cNvSpPr txBox="1"/>
          <p:nvPr/>
        </p:nvSpPr>
        <p:spPr>
          <a:xfrm flipH="1">
            <a:off x="4477096" y="5185285"/>
            <a:ext cx="3237808" cy="369332"/>
          </a:xfrm>
          <a:prstGeom prst="rect">
            <a:avLst/>
          </a:prstGeom>
          <a:noFill/>
        </p:spPr>
        <p:txBody>
          <a:bodyPr wrap="square" rtlCol="1">
            <a:spAutoFit/>
          </a:bodyPr>
          <a:lstStyle/>
          <a:p>
            <a:r>
              <a:rPr lang="ar-SA" dirty="0"/>
              <a:t>حل كتاب مهارات التفكير الناقد</a:t>
            </a:r>
          </a:p>
        </p:txBody>
      </p:sp>
      <p:sp>
        <p:nvSpPr>
          <p:cNvPr id="19" name="مربع نص 18">
            <a:extLst>
              <a:ext uri="{FF2B5EF4-FFF2-40B4-BE49-F238E27FC236}">
                <a16:creationId xmlns:a16="http://schemas.microsoft.com/office/drawing/2014/main" id="{F5D627BB-9777-46AE-A744-32BD34721548}"/>
              </a:ext>
            </a:extLst>
          </p:cNvPr>
          <p:cNvSpPr txBox="1"/>
          <p:nvPr/>
        </p:nvSpPr>
        <p:spPr>
          <a:xfrm>
            <a:off x="4054764" y="478495"/>
            <a:ext cx="2992120" cy="461665"/>
          </a:xfrm>
          <a:prstGeom prst="rect">
            <a:avLst/>
          </a:prstGeom>
          <a:noFill/>
        </p:spPr>
        <p:txBody>
          <a:bodyPr wrap="square" rtlCol="1">
            <a:spAutoFit/>
          </a:bodyPr>
          <a:lstStyle/>
          <a:p>
            <a:r>
              <a:rPr lang="ar-SA" sz="2400" b="1" dirty="0"/>
              <a:t>روابط كتب في التفكير الناقد </a:t>
            </a:r>
          </a:p>
        </p:txBody>
      </p:sp>
    </p:spTree>
    <p:extLst>
      <p:ext uri="{BB962C8B-B14F-4D97-AF65-F5344CB8AC3E}">
        <p14:creationId xmlns:p14="http://schemas.microsoft.com/office/powerpoint/2010/main" val="185462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74ED0B2A-BF98-4FDA-BA54-D6BEA5E5C779}"/>
              </a:ext>
            </a:extLst>
          </p:cNvPr>
          <p:cNvGrpSpPr/>
          <p:nvPr/>
        </p:nvGrpSpPr>
        <p:grpSpPr>
          <a:xfrm>
            <a:off x="1346220" y="2250454"/>
            <a:ext cx="10227526" cy="3499989"/>
            <a:chOff x="973816" y="1195578"/>
            <a:chExt cx="10227526" cy="3485038"/>
          </a:xfrm>
        </p:grpSpPr>
        <p:sp>
          <p:nvSpPr>
            <p:cNvPr id="7" name="Oval 55">
              <a:extLst>
                <a:ext uri="{FF2B5EF4-FFF2-40B4-BE49-F238E27FC236}">
                  <a16:creationId xmlns:a16="http://schemas.microsoft.com/office/drawing/2014/main" id="{498485FA-593C-41FF-99B9-5F6F26D1ADF4}"/>
                </a:ext>
              </a:extLst>
            </p:cNvPr>
            <p:cNvSpPr/>
            <p:nvPr/>
          </p:nvSpPr>
          <p:spPr>
            <a:xfrm flipH="1">
              <a:off x="5107609" y="2037488"/>
              <a:ext cx="1943100" cy="103147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US"/>
            </a:p>
          </p:txBody>
        </p:sp>
        <p:sp>
          <p:nvSpPr>
            <p:cNvPr id="8" name="Rectangle 20">
              <a:extLst>
                <a:ext uri="{FF2B5EF4-FFF2-40B4-BE49-F238E27FC236}">
                  <a16:creationId xmlns:a16="http://schemas.microsoft.com/office/drawing/2014/main" id="{0949A785-D45B-4A17-9950-34BF99E82CCF}"/>
                </a:ext>
              </a:extLst>
            </p:cNvPr>
            <p:cNvSpPr/>
            <p:nvPr/>
          </p:nvSpPr>
          <p:spPr>
            <a:xfrm>
              <a:off x="6804511" y="1603910"/>
              <a:ext cx="4372227" cy="12764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Ins="2194560" rtlCol="0" anchor="ctr"/>
            <a:lstStyle/>
            <a:p>
              <a:pPr lvl="0" algn="just" rtl="1"/>
              <a:r>
                <a:rPr lang="ar-SA" b="1" cap="all" dirty="0">
                  <a:solidFill>
                    <a:prstClr val="white"/>
                  </a:solidFill>
                </a:rPr>
                <a:t>للتفكير أهمية كبيرة في حياة الإنسان فهو يساعد على حل كثير من المشكلات وعلى تجنب الكثير من الأخطار.</a:t>
              </a:r>
              <a:endParaRPr lang="en-US" sz="1600" dirty="0">
                <a:solidFill>
                  <a:prstClr val="white"/>
                </a:solidFill>
              </a:endParaRPr>
            </a:p>
          </p:txBody>
        </p:sp>
        <p:sp>
          <p:nvSpPr>
            <p:cNvPr id="9" name="Oval 54">
              <a:extLst>
                <a:ext uri="{FF2B5EF4-FFF2-40B4-BE49-F238E27FC236}">
                  <a16:creationId xmlns:a16="http://schemas.microsoft.com/office/drawing/2014/main" id="{2D60AE06-E3F6-4F47-831F-9266F4A8D7F2}"/>
                </a:ext>
              </a:extLst>
            </p:cNvPr>
            <p:cNvSpPr/>
            <p:nvPr/>
          </p:nvSpPr>
          <p:spPr>
            <a:xfrm flipH="1">
              <a:off x="5107609" y="3521671"/>
              <a:ext cx="1943100" cy="1158945"/>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US" dirty="0"/>
            </a:p>
          </p:txBody>
        </p:sp>
        <p:sp>
          <p:nvSpPr>
            <p:cNvPr id="10" name="Rectangle 8">
              <a:extLst>
                <a:ext uri="{FF2B5EF4-FFF2-40B4-BE49-F238E27FC236}">
                  <a16:creationId xmlns:a16="http://schemas.microsoft.com/office/drawing/2014/main" id="{F6203CF9-E096-41B6-B5A6-2C8DEB8469D6}"/>
                </a:ext>
              </a:extLst>
            </p:cNvPr>
            <p:cNvSpPr/>
            <p:nvPr/>
          </p:nvSpPr>
          <p:spPr>
            <a:xfrm flipH="1">
              <a:off x="990658" y="3177003"/>
              <a:ext cx="4368801" cy="12764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560" tIns="45720" rtlCol="0" anchor="ctr"/>
            <a:lstStyle/>
            <a:p>
              <a:pPr lvl="0" algn="just" rtl="1"/>
              <a:r>
                <a:rPr lang="ar-SA" b="1" cap="all" dirty="0">
                  <a:solidFill>
                    <a:prstClr val="white"/>
                  </a:solidFill>
                </a:rPr>
                <a:t>للتفكير دور حيوي في نجاح الأفراد وتقدمهم داخل المؤسسة التعليمية وخارجها.</a:t>
              </a:r>
              <a:endParaRPr lang="en-US" sz="1600" dirty="0">
                <a:solidFill>
                  <a:prstClr val="white"/>
                </a:solidFill>
              </a:endParaRPr>
            </a:p>
          </p:txBody>
        </p:sp>
        <p:sp>
          <p:nvSpPr>
            <p:cNvPr id="11" name="Rectangle 18">
              <a:extLst>
                <a:ext uri="{FF2B5EF4-FFF2-40B4-BE49-F238E27FC236}">
                  <a16:creationId xmlns:a16="http://schemas.microsoft.com/office/drawing/2014/main" id="{DD8E1BB6-09C0-427C-8D30-AF37AE45E0CB}"/>
                </a:ext>
              </a:extLst>
            </p:cNvPr>
            <p:cNvSpPr/>
            <p:nvPr/>
          </p:nvSpPr>
          <p:spPr>
            <a:xfrm flipH="1">
              <a:off x="1008868" y="1622531"/>
              <a:ext cx="4368801" cy="12764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194560" tIns="45720" rtlCol="0" anchor="ctr"/>
            <a:lstStyle/>
            <a:p>
              <a:pPr algn="just" rtl="1"/>
              <a:r>
                <a:rPr lang="ar-SA" b="1" cap="all" dirty="0">
                  <a:solidFill>
                    <a:schemeClr val="bg1"/>
                  </a:solidFill>
                </a:rPr>
                <a:t>التفكير لا ينمو تلقائياً بل يتطلب تعليماً منظماً هادفاً حتى يتمكن أن يبلغ أقصى مدى له.</a:t>
              </a:r>
              <a:endParaRPr lang="en-US" sz="1600" dirty="0">
                <a:solidFill>
                  <a:schemeClr val="bg1"/>
                </a:solidFill>
              </a:endParaRPr>
            </a:p>
          </p:txBody>
        </p:sp>
        <p:sp>
          <p:nvSpPr>
            <p:cNvPr id="12" name="Freeform: Shape 19">
              <a:extLst>
                <a:ext uri="{FF2B5EF4-FFF2-40B4-BE49-F238E27FC236}">
                  <a16:creationId xmlns:a16="http://schemas.microsoft.com/office/drawing/2014/main" id="{1D8B310A-FE84-4E94-901F-BD7774B49CD2}"/>
                </a:ext>
              </a:extLst>
            </p:cNvPr>
            <p:cNvSpPr/>
            <p:nvPr/>
          </p:nvSpPr>
          <p:spPr>
            <a:xfrm flipH="1">
              <a:off x="9300310" y="1699005"/>
              <a:ext cx="1857829" cy="1160618"/>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6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rtl="1"/>
              <a:endParaRPr lang="en-US" sz="6600" b="1"/>
            </a:p>
          </p:txBody>
        </p:sp>
        <p:sp>
          <p:nvSpPr>
            <p:cNvPr id="13" name="Freeform: Shape 22">
              <a:extLst>
                <a:ext uri="{FF2B5EF4-FFF2-40B4-BE49-F238E27FC236}">
                  <a16:creationId xmlns:a16="http://schemas.microsoft.com/office/drawing/2014/main" id="{87B983F8-5BBB-4D81-8040-8E5225CD8AD4}"/>
                </a:ext>
              </a:extLst>
            </p:cNvPr>
            <p:cNvSpPr/>
            <p:nvPr/>
          </p:nvSpPr>
          <p:spPr>
            <a:xfrm flipH="1">
              <a:off x="5351194" y="1432360"/>
              <a:ext cx="1460500" cy="1466289"/>
            </a:xfrm>
            <a:custGeom>
              <a:avLst/>
              <a:gdLst>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730250 w 1460500"/>
                <a:gd name="connsiteY21" fmla="*/ 1265262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0 w 1460500"/>
                <a:gd name="connsiteY12" fmla="*/ 1045828 h 1709959"/>
                <a:gd name="connsiteX13" fmla="*/ 730250 w 1460500"/>
                <a:gd name="connsiteY13" fmla="*/ 0 h 1709959"/>
                <a:gd name="connsiteX14" fmla="*/ 1417240 w 1460500"/>
                <a:gd name="connsiteY14" fmla="*/ 185294 h 1709959"/>
                <a:gd name="connsiteX15" fmla="*/ 1454528 w 1460500"/>
                <a:gd name="connsiteY15" fmla="*/ 214722 h 1709959"/>
                <a:gd name="connsiteX16" fmla="*/ 1454530 w 1460500"/>
                <a:gd name="connsiteY16" fmla="*/ 214723 h 1709959"/>
                <a:gd name="connsiteX17" fmla="*/ 1460500 w 1460500"/>
                <a:gd name="connsiteY17" fmla="*/ 214723 h 1709959"/>
                <a:gd name="connsiteX18" fmla="*/ 1460500 w 1460500"/>
                <a:gd name="connsiteY18" fmla="*/ 219435 h 1709959"/>
                <a:gd name="connsiteX19" fmla="*/ 1460500 w 1460500"/>
                <a:gd name="connsiteY19" fmla="*/ 219436 h 1709959"/>
                <a:gd name="connsiteX20" fmla="*/ 1460500 w 1460500"/>
                <a:gd name="connsiteY20" fmla="*/ 1045827 h 1709959"/>
                <a:gd name="connsiteX21" fmla="*/ 1417240 w 1460500"/>
                <a:gd name="connsiteY21" fmla="*/ 1079968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1417240 w 1460500"/>
                <a:gd name="connsiteY2" fmla="*/ 1079969 h 1709959"/>
                <a:gd name="connsiteX3" fmla="*/ 1460500 w 1460500"/>
                <a:gd name="connsiteY3" fmla="*/ 1045828 h 1709959"/>
                <a:gd name="connsiteX4" fmla="*/ 1460500 w 1460500"/>
                <a:gd name="connsiteY4" fmla="*/ 1709959 h 1709959"/>
                <a:gd name="connsiteX5" fmla="*/ 1454545 w 1460500"/>
                <a:gd name="connsiteY5" fmla="*/ 1709959 h 1709959"/>
                <a:gd name="connsiteX6" fmla="*/ 1417240 w 1460500"/>
                <a:gd name="connsiteY6" fmla="*/ 1680518 h 1709959"/>
                <a:gd name="connsiteX7" fmla="*/ 730250 w 1460500"/>
                <a:gd name="connsiteY7" fmla="*/ 1495224 h 1709959"/>
                <a:gd name="connsiteX8" fmla="*/ 43261 w 1460500"/>
                <a:gd name="connsiteY8" fmla="*/ 1680518 h 1709959"/>
                <a:gd name="connsiteX9" fmla="*/ 5956 w 1460500"/>
                <a:gd name="connsiteY9" fmla="*/ 1709959 h 1709959"/>
                <a:gd name="connsiteX10" fmla="*/ 0 w 1460500"/>
                <a:gd name="connsiteY10" fmla="*/ 1709959 h 1709959"/>
                <a:gd name="connsiteX11" fmla="*/ 0 w 1460500"/>
                <a:gd name="connsiteY11" fmla="*/ 1045828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43260 w 1460500"/>
                <a:gd name="connsiteY21" fmla="*/ 1079968 h 1709959"/>
                <a:gd name="connsiteX22" fmla="*/ 0 w 1460500"/>
                <a:gd name="connsiteY22" fmla="*/ 1045827 h 1709959"/>
                <a:gd name="connsiteX23" fmla="*/ 0 w 1460500"/>
                <a:gd name="connsiteY23" fmla="*/ 219436 h 1709959"/>
                <a:gd name="connsiteX24" fmla="*/ 0 w 1460500"/>
                <a:gd name="connsiteY24" fmla="*/ 219435 h 1709959"/>
                <a:gd name="connsiteX25" fmla="*/ 0 w 1460500"/>
                <a:gd name="connsiteY25" fmla="*/ 214723 h 1709959"/>
                <a:gd name="connsiteX26" fmla="*/ 5971 w 1460500"/>
                <a:gd name="connsiteY26" fmla="*/ 214723 h 1709959"/>
                <a:gd name="connsiteX27" fmla="*/ 5972 w 1460500"/>
                <a:gd name="connsiteY27" fmla="*/ 214722 h 1709959"/>
                <a:gd name="connsiteX28" fmla="*/ 43260 w 1460500"/>
                <a:gd name="connsiteY28" fmla="*/ 185294 h 1709959"/>
                <a:gd name="connsiteX29" fmla="*/ 730250 w 1460500"/>
                <a:gd name="connsiteY29" fmla="*/ 0 h 17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0500" h="1709959">
                  <a:moveTo>
                    <a:pt x="0" y="1045828"/>
                  </a:moveTo>
                  <a:lnTo>
                    <a:pt x="43260" y="1079969"/>
                  </a:lnTo>
                  <a:cubicBezTo>
                    <a:pt x="279467" y="1085659"/>
                    <a:pt x="1181033" y="1085659"/>
                    <a:pt x="1417240" y="1079969"/>
                  </a:cubicBezTo>
                  <a:lnTo>
                    <a:pt x="1460500" y="1045828"/>
                  </a:lnTo>
                  <a:lnTo>
                    <a:pt x="1460500" y="1709959"/>
                  </a:lnTo>
                  <a:lnTo>
                    <a:pt x="1454545" y="1709959"/>
                  </a:lnTo>
                  <a:lnTo>
                    <a:pt x="1417240" y="1680518"/>
                  </a:lnTo>
                  <a:cubicBezTo>
                    <a:pt x="1241424" y="1566034"/>
                    <a:pt x="998536" y="1495224"/>
                    <a:pt x="730250" y="1495224"/>
                  </a:cubicBezTo>
                  <a:cubicBezTo>
                    <a:pt x="461964" y="1495224"/>
                    <a:pt x="219077" y="1566034"/>
                    <a:pt x="43261" y="1680518"/>
                  </a:cubicBezTo>
                  <a:lnTo>
                    <a:pt x="5956" y="1709959"/>
                  </a:lnTo>
                  <a:lnTo>
                    <a:pt x="0" y="1709959"/>
                  </a:lnTo>
                  <a:lnTo>
                    <a:pt x="0" y="1045828"/>
                  </a:lnTo>
                  <a:close/>
                  <a:moveTo>
                    <a:pt x="730250" y="0"/>
                  </a:moveTo>
                  <a:cubicBezTo>
                    <a:pt x="998536" y="0"/>
                    <a:pt x="1241424" y="70810"/>
                    <a:pt x="1417240" y="185294"/>
                  </a:cubicBezTo>
                  <a:lnTo>
                    <a:pt x="1454528" y="214722"/>
                  </a:lnTo>
                  <a:cubicBezTo>
                    <a:pt x="1454529" y="214722"/>
                    <a:pt x="1454529" y="214723"/>
                    <a:pt x="1454530" y="214723"/>
                  </a:cubicBezTo>
                  <a:lnTo>
                    <a:pt x="1460500" y="214723"/>
                  </a:lnTo>
                  <a:lnTo>
                    <a:pt x="1460500" y="219435"/>
                  </a:lnTo>
                  <a:lnTo>
                    <a:pt x="1460500" y="219436"/>
                  </a:lnTo>
                  <a:lnTo>
                    <a:pt x="1460500" y="1045827"/>
                  </a:lnTo>
                  <a:lnTo>
                    <a:pt x="1417240" y="1079968"/>
                  </a:lnTo>
                  <a:cubicBezTo>
                    <a:pt x="1181033" y="1085658"/>
                    <a:pt x="279467" y="1085658"/>
                    <a:pt x="43260" y="1079968"/>
                  </a:cubicBezTo>
                  <a:lnTo>
                    <a:pt x="0" y="1045827"/>
                  </a:lnTo>
                  <a:lnTo>
                    <a:pt x="0" y="219436"/>
                  </a:lnTo>
                  <a:lnTo>
                    <a:pt x="0" y="219435"/>
                  </a:lnTo>
                  <a:lnTo>
                    <a:pt x="0" y="214723"/>
                  </a:lnTo>
                  <a:lnTo>
                    <a:pt x="5971" y="214723"/>
                  </a:lnTo>
                  <a:lnTo>
                    <a:pt x="5972" y="214722"/>
                  </a:lnTo>
                  <a:lnTo>
                    <a:pt x="43260" y="185294"/>
                  </a:lnTo>
                  <a:cubicBezTo>
                    <a:pt x="219077" y="70810"/>
                    <a:pt x="461964" y="0"/>
                    <a:pt x="730250" y="0"/>
                  </a:cubicBezTo>
                  <a:close/>
                </a:path>
              </a:pathLst>
            </a:custGeom>
            <a:gradFill flip="none" rotWithShape="1">
              <a:gsLst>
                <a:gs pos="0">
                  <a:schemeClr val="accent1"/>
                </a:gs>
                <a:gs pos="35000">
                  <a:schemeClr val="accent1">
                    <a:lumMod val="75000"/>
                  </a:schemeClr>
                </a:gs>
                <a:gs pos="65000">
                  <a:schemeClr val="accent1">
                    <a:lumMod val="75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US"/>
            </a:p>
          </p:txBody>
        </p:sp>
        <p:sp>
          <p:nvSpPr>
            <p:cNvPr id="14" name="Freeform: Shape 9">
              <a:extLst>
                <a:ext uri="{FF2B5EF4-FFF2-40B4-BE49-F238E27FC236}">
                  <a16:creationId xmlns:a16="http://schemas.microsoft.com/office/drawing/2014/main" id="{4EC5DD01-51FF-45FD-B30C-E7C08F024660}"/>
                </a:ext>
              </a:extLst>
            </p:cNvPr>
            <p:cNvSpPr/>
            <p:nvPr/>
          </p:nvSpPr>
          <p:spPr>
            <a:xfrm flipH="1">
              <a:off x="9300310" y="3255028"/>
              <a:ext cx="1857829" cy="1160618"/>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6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rtl="1"/>
              <a:endParaRPr lang="en-US" sz="6600" b="1"/>
            </a:p>
          </p:txBody>
        </p:sp>
        <p:sp>
          <p:nvSpPr>
            <p:cNvPr id="15" name="Freeform: Shape 10">
              <a:extLst>
                <a:ext uri="{FF2B5EF4-FFF2-40B4-BE49-F238E27FC236}">
                  <a16:creationId xmlns:a16="http://schemas.microsoft.com/office/drawing/2014/main" id="{0A93DC74-09AD-4AF1-975D-8EC5EF3DBF39}"/>
                </a:ext>
              </a:extLst>
            </p:cNvPr>
            <p:cNvSpPr/>
            <p:nvPr/>
          </p:nvSpPr>
          <p:spPr>
            <a:xfrm flipH="1">
              <a:off x="5351194" y="2988383"/>
              <a:ext cx="1460500" cy="1539641"/>
            </a:xfrm>
            <a:custGeom>
              <a:avLst/>
              <a:gdLst>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730250 w 1460500"/>
                <a:gd name="connsiteY21" fmla="*/ 1265262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0 w 1460500"/>
                <a:gd name="connsiteY12" fmla="*/ 1045828 h 1709959"/>
                <a:gd name="connsiteX13" fmla="*/ 730250 w 1460500"/>
                <a:gd name="connsiteY13" fmla="*/ 0 h 1709959"/>
                <a:gd name="connsiteX14" fmla="*/ 1417240 w 1460500"/>
                <a:gd name="connsiteY14" fmla="*/ 185294 h 1709959"/>
                <a:gd name="connsiteX15" fmla="*/ 1454528 w 1460500"/>
                <a:gd name="connsiteY15" fmla="*/ 214722 h 1709959"/>
                <a:gd name="connsiteX16" fmla="*/ 1454530 w 1460500"/>
                <a:gd name="connsiteY16" fmla="*/ 214723 h 1709959"/>
                <a:gd name="connsiteX17" fmla="*/ 1460500 w 1460500"/>
                <a:gd name="connsiteY17" fmla="*/ 214723 h 1709959"/>
                <a:gd name="connsiteX18" fmla="*/ 1460500 w 1460500"/>
                <a:gd name="connsiteY18" fmla="*/ 219435 h 1709959"/>
                <a:gd name="connsiteX19" fmla="*/ 1460500 w 1460500"/>
                <a:gd name="connsiteY19" fmla="*/ 219436 h 1709959"/>
                <a:gd name="connsiteX20" fmla="*/ 1460500 w 1460500"/>
                <a:gd name="connsiteY20" fmla="*/ 1045827 h 1709959"/>
                <a:gd name="connsiteX21" fmla="*/ 1417240 w 1460500"/>
                <a:gd name="connsiteY21" fmla="*/ 1079968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1417240 w 1460500"/>
                <a:gd name="connsiteY2" fmla="*/ 1079969 h 1709959"/>
                <a:gd name="connsiteX3" fmla="*/ 1460500 w 1460500"/>
                <a:gd name="connsiteY3" fmla="*/ 1045828 h 1709959"/>
                <a:gd name="connsiteX4" fmla="*/ 1460500 w 1460500"/>
                <a:gd name="connsiteY4" fmla="*/ 1709959 h 1709959"/>
                <a:gd name="connsiteX5" fmla="*/ 1454545 w 1460500"/>
                <a:gd name="connsiteY5" fmla="*/ 1709959 h 1709959"/>
                <a:gd name="connsiteX6" fmla="*/ 1417240 w 1460500"/>
                <a:gd name="connsiteY6" fmla="*/ 1680518 h 1709959"/>
                <a:gd name="connsiteX7" fmla="*/ 730250 w 1460500"/>
                <a:gd name="connsiteY7" fmla="*/ 1495224 h 1709959"/>
                <a:gd name="connsiteX8" fmla="*/ 43261 w 1460500"/>
                <a:gd name="connsiteY8" fmla="*/ 1680518 h 1709959"/>
                <a:gd name="connsiteX9" fmla="*/ 5956 w 1460500"/>
                <a:gd name="connsiteY9" fmla="*/ 1709959 h 1709959"/>
                <a:gd name="connsiteX10" fmla="*/ 0 w 1460500"/>
                <a:gd name="connsiteY10" fmla="*/ 1709959 h 1709959"/>
                <a:gd name="connsiteX11" fmla="*/ 0 w 1460500"/>
                <a:gd name="connsiteY11" fmla="*/ 1045828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43260 w 1460500"/>
                <a:gd name="connsiteY21" fmla="*/ 1079968 h 1709959"/>
                <a:gd name="connsiteX22" fmla="*/ 0 w 1460500"/>
                <a:gd name="connsiteY22" fmla="*/ 1045827 h 1709959"/>
                <a:gd name="connsiteX23" fmla="*/ 0 w 1460500"/>
                <a:gd name="connsiteY23" fmla="*/ 219436 h 1709959"/>
                <a:gd name="connsiteX24" fmla="*/ 0 w 1460500"/>
                <a:gd name="connsiteY24" fmla="*/ 219435 h 1709959"/>
                <a:gd name="connsiteX25" fmla="*/ 0 w 1460500"/>
                <a:gd name="connsiteY25" fmla="*/ 214723 h 1709959"/>
                <a:gd name="connsiteX26" fmla="*/ 5971 w 1460500"/>
                <a:gd name="connsiteY26" fmla="*/ 214723 h 1709959"/>
                <a:gd name="connsiteX27" fmla="*/ 5972 w 1460500"/>
                <a:gd name="connsiteY27" fmla="*/ 214722 h 1709959"/>
                <a:gd name="connsiteX28" fmla="*/ 43260 w 1460500"/>
                <a:gd name="connsiteY28" fmla="*/ 185294 h 1709959"/>
                <a:gd name="connsiteX29" fmla="*/ 730250 w 1460500"/>
                <a:gd name="connsiteY29" fmla="*/ 0 h 17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0500" h="1709959">
                  <a:moveTo>
                    <a:pt x="0" y="1045828"/>
                  </a:moveTo>
                  <a:lnTo>
                    <a:pt x="43260" y="1079969"/>
                  </a:lnTo>
                  <a:cubicBezTo>
                    <a:pt x="279467" y="1085659"/>
                    <a:pt x="1181033" y="1085659"/>
                    <a:pt x="1417240" y="1079969"/>
                  </a:cubicBezTo>
                  <a:lnTo>
                    <a:pt x="1460500" y="1045828"/>
                  </a:lnTo>
                  <a:lnTo>
                    <a:pt x="1460500" y="1709959"/>
                  </a:lnTo>
                  <a:lnTo>
                    <a:pt x="1454545" y="1709959"/>
                  </a:lnTo>
                  <a:lnTo>
                    <a:pt x="1417240" y="1680518"/>
                  </a:lnTo>
                  <a:cubicBezTo>
                    <a:pt x="1241424" y="1566034"/>
                    <a:pt x="998536" y="1495224"/>
                    <a:pt x="730250" y="1495224"/>
                  </a:cubicBezTo>
                  <a:cubicBezTo>
                    <a:pt x="461964" y="1495224"/>
                    <a:pt x="219077" y="1566034"/>
                    <a:pt x="43261" y="1680518"/>
                  </a:cubicBezTo>
                  <a:lnTo>
                    <a:pt x="5956" y="1709959"/>
                  </a:lnTo>
                  <a:lnTo>
                    <a:pt x="0" y="1709959"/>
                  </a:lnTo>
                  <a:lnTo>
                    <a:pt x="0" y="1045828"/>
                  </a:lnTo>
                  <a:close/>
                  <a:moveTo>
                    <a:pt x="730250" y="0"/>
                  </a:moveTo>
                  <a:cubicBezTo>
                    <a:pt x="998536" y="0"/>
                    <a:pt x="1241424" y="70810"/>
                    <a:pt x="1417240" y="185294"/>
                  </a:cubicBezTo>
                  <a:lnTo>
                    <a:pt x="1454528" y="214722"/>
                  </a:lnTo>
                  <a:cubicBezTo>
                    <a:pt x="1454529" y="214722"/>
                    <a:pt x="1454529" y="214723"/>
                    <a:pt x="1454530" y="214723"/>
                  </a:cubicBezTo>
                  <a:lnTo>
                    <a:pt x="1460500" y="214723"/>
                  </a:lnTo>
                  <a:lnTo>
                    <a:pt x="1460500" y="219435"/>
                  </a:lnTo>
                  <a:lnTo>
                    <a:pt x="1460500" y="219436"/>
                  </a:lnTo>
                  <a:lnTo>
                    <a:pt x="1460500" y="1045827"/>
                  </a:lnTo>
                  <a:lnTo>
                    <a:pt x="1417240" y="1079968"/>
                  </a:lnTo>
                  <a:cubicBezTo>
                    <a:pt x="1181033" y="1085658"/>
                    <a:pt x="279467" y="1085658"/>
                    <a:pt x="43260" y="1079968"/>
                  </a:cubicBezTo>
                  <a:lnTo>
                    <a:pt x="0" y="1045827"/>
                  </a:lnTo>
                  <a:lnTo>
                    <a:pt x="0" y="219436"/>
                  </a:lnTo>
                  <a:lnTo>
                    <a:pt x="0" y="219435"/>
                  </a:lnTo>
                  <a:lnTo>
                    <a:pt x="0" y="214723"/>
                  </a:lnTo>
                  <a:lnTo>
                    <a:pt x="5971" y="214723"/>
                  </a:lnTo>
                  <a:lnTo>
                    <a:pt x="5972" y="214722"/>
                  </a:lnTo>
                  <a:lnTo>
                    <a:pt x="43260" y="185294"/>
                  </a:lnTo>
                  <a:cubicBezTo>
                    <a:pt x="219077" y="70810"/>
                    <a:pt x="461964" y="0"/>
                    <a:pt x="730250" y="0"/>
                  </a:cubicBezTo>
                  <a:close/>
                </a:path>
              </a:pathLst>
            </a:custGeom>
            <a:gradFill flip="none" rotWithShape="1">
              <a:gsLst>
                <a:gs pos="0">
                  <a:schemeClr val="accent2"/>
                </a:gs>
                <a:gs pos="35000">
                  <a:schemeClr val="accent2">
                    <a:lumMod val="75000"/>
                  </a:schemeClr>
                </a:gs>
                <a:gs pos="65000">
                  <a:schemeClr val="accent2">
                    <a:lumMod val="7500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US"/>
            </a:p>
          </p:txBody>
        </p:sp>
        <p:sp>
          <p:nvSpPr>
            <p:cNvPr id="16" name="Freeform: Shape 21">
              <a:extLst>
                <a:ext uri="{FF2B5EF4-FFF2-40B4-BE49-F238E27FC236}">
                  <a16:creationId xmlns:a16="http://schemas.microsoft.com/office/drawing/2014/main" id="{DF48DD6E-EEFD-48D8-B558-93869C6C8B89}"/>
                </a:ext>
              </a:extLst>
            </p:cNvPr>
            <p:cNvSpPr/>
            <p:nvPr/>
          </p:nvSpPr>
          <p:spPr>
            <a:xfrm>
              <a:off x="1000195" y="1699005"/>
              <a:ext cx="1859286" cy="1160618"/>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102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rtl="1"/>
              <a:endParaRPr lang="en-US" sz="6600" b="1"/>
            </a:p>
          </p:txBody>
        </p:sp>
        <p:sp>
          <p:nvSpPr>
            <p:cNvPr id="17" name="Rectangle 27">
              <a:extLst>
                <a:ext uri="{FF2B5EF4-FFF2-40B4-BE49-F238E27FC236}">
                  <a16:creationId xmlns:a16="http://schemas.microsoft.com/office/drawing/2014/main" id="{12C45021-17C1-4E6A-B721-08E6FE1A378D}"/>
                </a:ext>
              </a:extLst>
            </p:cNvPr>
            <p:cNvSpPr/>
            <p:nvPr/>
          </p:nvSpPr>
          <p:spPr>
            <a:xfrm>
              <a:off x="6808268" y="3170390"/>
              <a:ext cx="4372227" cy="13576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Ins="2194560" rtlCol="0" anchor="ctr"/>
            <a:lstStyle/>
            <a:p>
              <a:pPr lvl="0" algn="just" rtl="1"/>
              <a:r>
                <a:rPr lang="ar-SA" b="1" cap="all" dirty="0">
                  <a:solidFill>
                    <a:prstClr val="white"/>
                  </a:solidFill>
                </a:rPr>
                <a:t>التفكير ضرورة للإيمان واكتشاف نواميس الحياة وقد دعا إلى ذلك القرآن الكريم ,فحث على النظر العقلي والتأمل.</a:t>
              </a:r>
              <a:r>
                <a:rPr lang="en-US" sz="1600" dirty="0">
                  <a:solidFill>
                    <a:prstClr val="white"/>
                  </a:solidFill>
                </a:rPr>
                <a:t> </a:t>
              </a:r>
            </a:p>
          </p:txBody>
        </p:sp>
        <p:sp>
          <p:nvSpPr>
            <p:cNvPr id="18" name="Freeform: Shape 28">
              <a:extLst>
                <a:ext uri="{FF2B5EF4-FFF2-40B4-BE49-F238E27FC236}">
                  <a16:creationId xmlns:a16="http://schemas.microsoft.com/office/drawing/2014/main" id="{5865881F-8A61-411B-AF1F-18B9C51A5DB5}"/>
                </a:ext>
              </a:extLst>
            </p:cNvPr>
            <p:cNvSpPr/>
            <p:nvPr/>
          </p:nvSpPr>
          <p:spPr>
            <a:xfrm>
              <a:off x="1001341" y="3255027"/>
              <a:ext cx="1859286" cy="1160618"/>
            </a:xfrm>
            <a:custGeom>
              <a:avLst/>
              <a:gdLst>
                <a:gd name="connsiteX0" fmla="*/ 2321 w 2043651"/>
                <a:gd name="connsiteY0" fmla="*/ 0 h 1495236"/>
                <a:gd name="connsiteX1" fmla="*/ 2043651 w 2043651"/>
                <a:gd name="connsiteY1" fmla="*/ 0 h 1495236"/>
                <a:gd name="connsiteX2" fmla="*/ 1925475 w 2043651"/>
                <a:gd name="connsiteY2" fmla="*/ 522318 h 1495236"/>
                <a:gd name="connsiteX3" fmla="*/ 0 w 2043651"/>
                <a:gd name="connsiteY3" fmla="*/ 1495236 h 1495236"/>
                <a:gd name="connsiteX4" fmla="*/ 0 w 2043651"/>
                <a:gd name="connsiteY4" fmla="*/ 1172 h 1495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651" h="1495236">
                  <a:moveTo>
                    <a:pt x="2321" y="0"/>
                  </a:moveTo>
                  <a:lnTo>
                    <a:pt x="2043651" y="0"/>
                  </a:lnTo>
                  <a:lnTo>
                    <a:pt x="1925475" y="522318"/>
                  </a:lnTo>
                  <a:lnTo>
                    <a:pt x="0" y="1495236"/>
                  </a:lnTo>
                  <a:lnTo>
                    <a:pt x="0" y="1172"/>
                  </a:lnTo>
                  <a:close/>
                </a:path>
              </a:pathLst>
            </a:custGeom>
            <a:solidFill>
              <a:schemeClr val="bg2"/>
            </a:solidFill>
            <a:ln>
              <a:noFill/>
            </a:ln>
            <a:effectLst>
              <a:outerShdw blurRad="381000" dist="406400" dir="102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rtl="1"/>
              <a:endParaRPr lang="en-US" sz="6600" b="1"/>
            </a:p>
          </p:txBody>
        </p:sp>
        <p:sp>
          <p:nvSpPr>
            <p:cNvPr id="19" name="Freeform: Shape 29">
              <a:extLst>
                <a:ext uri="{FF2B5EF4-FFF2-40B4-BE49-F238E27FC236}">
                  <a16:creationId xmlns:a16="http://schemas.microsoft.com/office/drawing/2014/main" id="{72E4CE5C-EB2F-4F94-A98E-4631BB2EF59C}"/>
                </a:ext>
              </a:extLst>
            </p:cNvPr>
            <p:cNvSpPr/>
            <p:nvPr/>
          </p:nvSpPr>
          <p:spPr>
            <a:xfrm>
              <a:off x="978968" y="2458559"/>
              <a:ext cx="2151511" cy="1996114"/>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rtl="1"/>
              <a:endParaRPr lang="en-US" sz="6600" b="1"/>
            </a:p>
          </p:txBody>
        </p:sp>
        <p:sp>
          <p:nvSpPr>
            <p:cNvPr id="20" name="TextBox 6">
              <a:extLst>
                <a:ext uri="{FF2B5EF4-FFF2-40B4-BE49-F238E27FC236}">
                  <a16:creationId xmlns:a16="http://schemas.microsoft.com/office/drawing/2014/main" id="{E622E601-2292-41CF-B62F-41B6285AC11B}"/>
                </a:ext>
              </a:extLst>
            </p:cNvPr>
            <p:cNvSpPr txBox="1"/>
            <p:nvPr/>
          </p:nvSpPr>
          <p:spPr>
            <a:xfrm flipH="1">
              <a:off x="10080522" y="1375921"/>
              <a:ext cx="1120820" cy="1200329"/>
            </a:xfrm>
            <a:prstGeom prst="rect">
              <a:avLst/>
            </a:prstGeom>
            <a:noFill/>
            <a:scene3d>
              <a:camera prst="isometricOffAxis1Right">
                <a:rot lat="1800000" lon="19200000" rev="0"/>
              </a:camera>
              <a:lightRig rig="threePt" dir="t"/>
            </a:scene3d>
          </p:spPr>
          <p:txBody>
            <a:bodyPr wrap="none" rtlCol="0" anchor="ctr">
              <a:spAutoFit/>
            </a:bodyPr>
            <a:lstStyle/>
            <a:p>
              <a:pPr algn="just" rtl="1"/>
              <a:r>
                <a:rPr lang="en-US" sz="7200" b="1" dirty="0"/>
                <a:t>01</a:t>
              </a:r>
            </a:p>
          </p:txBody>
        </p:sp>
        <p:sp>
          <p:nvSpPr>
            <p:cNvPr id="21" name="TextBox 38">
              <a:extLst>
                <a:ext uri="{FF2B5EF4-FFF2-40B4-BE49-F238E27FC236}">
                  <a16:creationId xmlns:a16="http://schemas.microsoft.com/office/drawing/2014/main" id="{D0DB6351-D85E-476A-ABA3-9A7EA4E20BC6}"/>
                </a:ext>
              </a:extLst>
            </p:cNvPr>
            <p:cNvSpPr txBox="1"/>
            <p:nvPr/>
          </p:nvSpPr>
          <p:spPr>
            <a:xfrm flipH="1">
              <a:off x="973816" y="1375921"/>
              <a:ext cx="1120821" cy="1200329"/>
            </a:xfrm>
            <a:prstGeom prst="rect">
              <a:avLst/>
            </a:prstGeom>
            <a:noFill/>
            <a:scene3d>
              <a:camera prst="isometricOffAxis1Right">
                <a:rot lat="19800000" lon="19200000" rev="0"/>
              </a:camera>
              <a:lightRig rig="threePt" dir="t"/>
            </a:scene3d>
          </p:spPr>
          <p:txBody>
            <a:bodyPr wrap="none" rtlCol="0" anchor="ctr">
              <a:spAutoFit/>
            </a:bodyPr>
            <a:lstStyle/>
            <a:p>
              <a:pPr algn="just" rtl="1"/>
              <a:r>
                <a:rPr lang="en-US" sz="7200" b="1" dirty="0"/>
                <a:t>03</a:t>
              </a:r>
            </a:p>
          </p:txBody>
        </p:sp>
        <p:sp>
          <p:nvSpPr>
            <p:cNvPr id="22" name="TextBox 39">
              <a:extLst>
                <a:ext uri="{FF2B5EF4-FFF2-40B4-BE49-F238E27FC236}">
                  <a16:creationId xmlns:a16="http://schemas.microsoft.com/office/drawing/2014/main" id="{3081037A-FF99-447B-A603-D562724A6393}"/>
                </a:ext>
              </a:extLst>
            </p:cNvPr>
            <p:cNvSpPr txBox="1"/>
            <p:nvPr/>
          </p:nvSpPr>
          <p:spPr>
            <a:xfrm flipH="1">
              <a:off x="973816" y="2956253"/>
              <a:ext cx="1120821" cy="1195202"/>
            </a:xfrm>
            <a:prstGeom prst="rect">
              <a:avLst/>
            </a:prstGeom>
            <a:noFill/>
            <a:scene3d>
              <a:camera prst="isometricOffAxis1Right">
                <a:rot lat="19800000" lon="19200000" rev="0"/>
              </a:camera>
              <a:lightRig rig="threePt" dir="t"/>
            </a:scene3d>
          </p:spPr>
          <p:txBody>
            <a:bodyPr wrap="none" rtlCol="0" anchor="ctr">
              <a:spAutoFit/>
            </a:bodyPr>
            <a:lstStyle/>
            <a:p>
              <a:pPr algn="just" rtl="1"/>
              <a:r>
                <a:rPr lang="en-US" sz="7200" b="1" dirty="0"/>
                <a:t>04</a:t>
              </a:r>
            </a:p>
          </p:txBody>
        </p:sp>
        <p:pic>
          <p:nvPicPr>
            <p:cNvPr id="23" name="Graphic 42" descr="Users">
              <a:extLst>
                <a:ext uri="{FF2B5EF4-FFF2-40B4-BE49-F238E27FC236}">
                  <a16:creationId xmlns:a16="http://schemas.microsoft.com/office/drawing/2014/main" id="{A93D08F2-607A-4CE8-9CF7-519F5AA61A5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247636" y="1195578"/>
              <a:ext cx="705016" cy="705016"/>
            </a:xfrm>
            <a:prstGeom prst="rect">
              <a:avLst/>
            </a:prstGeom>
          </p:spPr>
        </p:pic>
        <p:pic>
          <p:nvPicPr>
            <p:cNvPr id="24" name="Graphic 50" descr="Lightbulb">
              <a:extLst>
                <a:ext uri="{FF2B5EF4-FFF2-40B4-BE49-F238E27FC236}">
                  <a16:creationId xmlns:a16="http://schemas.microsoft.com/office/drawing/2014/main" id="{6A3E36CA-3945-41EB-92B7-29E07854EB2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2177984" y="2812785"/>
              <a:ext cx="705016" cy="705016"/>
            </a:xfrm>
            <a:prstGeom prst="rect">
              <a:avLst/>
            </a:prstGeom>
          </p:spPr>
        </p:pic>
        <p:pic>
          <p:nvPicPr>
            <p:cNvPr id="25" name="Graphic 52" descr="Upward trend">
              <a:extLst>
                <a:ext uri="{FF2B5EF4-FFF2-40B4-BE49-F238E27FC236}">
                  <a16:creationId xmlns:a16="http://schemas.microsoft.com/office/drawing/2014/main" id="{0335F563-10CF-40D1-B63A-7936AC2EA6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2103103" y="1206700"/>
              <a:ext cx="705016" cy="705016"/>
            </a:xfrm>
            <a:prstGeom prst="rect">
              <a:avLst/>
            </a:prstGeom>
          </p:spPr>
        </p:pic>
        <p:sp>
          <p:nvSpPr>
            <p:cNvPr id="26" name="Freeform: Shape 11">
              <a:extLst>
                <a:ext uri="{FF2B5EF4-FFF2-40B4-BE49-F238E27FC236}">
                  <a16:creationId xmlns:a16="http://schemas.microsoft.com/office/drawing/2014/main" id="{AE68F450-379A-4BC2-ABEB-EE8506B40B84}"/>
                </a:ext>
              </a:extLst>
            </p:cNvPr>
            <p:cNvSpPr/>
            <p:nvPr/>
          </p:nvSpPr>
          <p:spPr>
            <a:xfrm flipH="1">
              <a:off x="9030670" y="2458560"/>
              <a:ext cx="2149825" cy="1996114"/>
            </a:xfrm>
            <a:custGeom>
              <a:avLst/>
              <a:gdLst>
                <a:gd name="connsiteX0" fmla="*/ 1634520 w 2149825"/>
                <a:gd name="connsiteY0" fmla="*/ 0 h 2319965"/>
                <a:gd name="connsiteX1" fmla="*/ 2149825 w 2149825"/>
                <a:gd name="connsiteY1" fmla="*/ 374452 h 2319965"/>
                <a:gd name="connsiteX2" fmla="*/ 1930330 w 2149825"/>
                <a:gd name="connsiteY2" fmla="*/ 1344594 h 2319965"/>
                <a:gd name="connsiteX3" fmla="*/ 1 w 2149825"/>
                <a:gd name="connsiteY3" fmla="*/ 2319965 h 2319965"/>
                <a:gd name="connsiteX4" fmla="*/ 0 w 2149825"/>
                <a:gd name="connsiteY4" fmla="*/ 825902 h 2319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825" h="2319965">
                  <a:moveTo>
                    <a:pt x="1634520" y="0"/>
                  </a:moveTo>
                  <a:lnTo>
                    <a:pt x="2149825" y="374452"/>
                  </a:lnTo>
                  <a:lnTo>
                    <a:pt x="1930330" y="1344594"/>
                  </a:lnTo>
                  <a:lnTo>
                    <a:pt x="1" y="2319965"/>
                  </a:lnTo>
                  <a:lnTo>
                    <a:pt x="0" y="825902"/>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rtl="1"/>
              <a:endParaRPr lang="en-US" sz="6600" b="1"/>
            </a:p>
          </p:txBody>
        </p:sp>
        <p:sp>
          <p:nvSpPr>
            <p:cNvPr id="27" name="TextBox 36">
              <a:extLst>
                <a:ext uri="{FF2B5EF4-FFF2-40B4-BE49-F238E27FC236}">
                  <a16:creationId xmlns:a16="http://schemas.microsoft.com/office/drawing/2014/main" id="{DA72936F-CF91-4D3B-9F92-2C77D292297B}"/>
                </a:ext>
              </a:extLst>
            </p:cNvPr>
            <p:cNvSpPr txBox="1"/>
            <p:nvPr/>
          </p:nvSpPr>
          <p:spPr>
            <a:xfrm flipH="1">
              <a:off x="10080522" y="2953690"/>
              <a:ext cx="1120820" cy="1200329"/>
            </a:xfrm>
            <a:prstGeom prst="rect">
              <a:avLst/>
            </a:prstGeom>
            <a:noFill/>
            <a:scene3d>
              <a:camera prst="isometricOffAxis1Right">
                <a:rot lat="1800000" lon="19200000" rev="0"/>
              </a:camera>
              <a:lightRig rig="threePt" dir="t"/>
            </a:scene3d>
          </p:spPr>
          <p:txBody>
            <a:bodyPr wrap="none" rtlCol="0" anchor="ctr">
              <a:spAutoFit/>
            </a:bodyPr>
            <a:lstStyle/>
            <a:p>
              <a:pPr algn="just" rtl="1"/>
              <a:r>
                <a:rPr lang="en-US" sz="7200" b="1" dirty="0"/>
                <a:t>02</a:t>
              </a:r>
            </a:p>
          </p:txBody>
        </p:sp>
        <p:pic>
          <p:nvPicPr>
            <p:cNvPr id="28" name="Graphic 44" descr="Chat">
              <a:extLst>
                <a:ext uri="{FF2B5EF4-FFF2-40B4-BE49-F238E27FC236}">
                  <a16:creationId xmlns:a16="http://schemas.microsoft.com/office/drawing/2014/main" id="{FE374CD1-4760-42BA-AE81-DBB2B38E3C7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264121" y="2708712"/>
              <a:ext cx="705016" cy="705016"/>
            </a:xfrm>
            <a:prstGeom prst="rect">
              <a:avLst/>
            </a:prstGeom>
          </p:spPr>
        </p:pic>
      </p:grpSp>
      <p:grpSp>
        <p:nvGrpSpPr>
          <p:cNvPr id="2" name="مجموعة 1">
            <a:extLst>
              <a:ext uri="{FF2B5EF4-FFF2-40B4-BE49-F238E27FC236}">
                <a16:creationId xmlns:a16="http://schemas.microsoft.com/office/drawing/2014/main" id="{6B2DEEF8-22DB-44C1-BAD1-4191A3E9B68C}"/>
              </a:ext>
            </a:extLst>
          </p:cNvPr>
          <p:cNvGrpSpPr/>
          <p:nvPr/>
        </p:nvGrpSpPr>
        <p:grpSpPr>
          <a:xfrm>
            <a:off x="2112885" y="386990"/>
            <a:ext cx="8365101" cy="1476409"/>
            <a:chOff x="-2652285" y="84505"/>
            <a:chExt cx="9459564" cy="1476409"/>
          </a:xfrm>
        </p:grpSpPr>
        <p:sp>
          <p:nvSpPr>
            <p:cNvPr id="29" name="Freeform: Shape 15">
              <a:extLst>
                <a:ext uri="{FF2B5EF4-FFF2-40B4-BE49-F238E27FC236}">
                  <a16:creationId xmlns:a16="http://schemas.microsoft.com/office/drawing/2014/main" id="{DC848DEE-CFE2-475D-9E90-045DAC85EB7C}"/>
                </a:ext>
              </a:extLst>
            </p:cNvPr>
            <p:cNvSpPr/>
            <p:nvPr/>
          </p:nvSpPr>
          <p:spPr>
            <a:xfrm flipH="1">
              <a:off x="5346779" y="84505"/>
              <a:ext cx="1460500" cy="1466289"/>
            </a:xfrm>
            <a:custGeom>
              <a:avLst/>
              <a:gdLst>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730250 w 1460500"/>
                <a:gd name="connsiteY21" fmla="*/ 1265262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730250 w 1460500"/>
                <a:gd name="connsiteY2" fmla="*/ 1265263 h 1709959"/>
                <a:gd name="connsiteX3" fmla="*/ 1417240 w 1460500"/>
                <a:gd name="connsiteY3" fmla="*/ 1079969 h 1709959"/>
                <a:gd name="connsiteX4" fmla="*/ 1460500 w 1460500"/>
                <a:gd name="connsiteY4" fmla="*/ 1045828 h 1709959"/>
                <a:gd name="connsiteX5" fmla="*/ 1460500 w 1460500"/>
                <a:gd name="connsiteY5" fmla="*/ 1709959 h 1709959"/>
                <a:gd name="connsiteX6" fmla="*/ 1454545 w 1460500"/>
                <a:gd name="connsiteY6" fmla="*/ 1709959 h 1709959"/>
                <a:gd name="connsiteX7" fmla="*/ 1417240 w 1460500"/>
                <a:gd name="connsiteY7" fmla="*/ 1680518 h 1709959"/>
                <a:gd name="connsiteX8" fmla="*/ 730250 w 1460500"/>
                <a:gd name="connsiteY8" fmla="*/ 1495224 h 1709959"/>
                <a:gd name="connsiteX9" fmla="*/ 43261 w 1460500"/>
                <a:gd name="connsiteY9" fmla="*/ 1680518 h 1709959"/>
                <a:gd name="connsiteX10" fmla="*/ 5956 w 1460500"/>
                <a:gd name="connsiteY10" fmla="*/ 1709959 h 1709959"/>
                <a:gd name="connsiteX11" fmla="*/ 0 w 1460500"/>
                <a:gd name="connsiteY11" fmla="*/ 1709959 h 1709959"/>
                <a:gd name="connsiteX12" fmla="*/ 0 w 1460500"/>
                <a:gd name="connsiteY12" fmla="*/ 1045828 h 1709959"/>
                <a:gd name="connsiteX13" fmla="*/ 730250 w 1460500"/>
                <a:gd name="connsiteY13" fmla="*/ 0 h 1709959"/>
                <a:gd name="connsiteX14" fmla="*/ 1417240 w 1460500"/>
                <a:gd name="connsiteY14" fmla="*/ 185294 h 1709959"/>
                <a:gd name="connsiteX15" fmla="*/ 1454528 w 1460500"/>
                <a:gd name="connsiteY15" fmla="*/ 214722 h 1709959"/>
                <a:gd name="connsiteX16" fmla="*/ 1454530 w 1460500"/>
                <a:gd name="connsiteY16" fmla="*/ 214723 h 1709959"/>
                <a:gd name="connsiteX17" fmla="*/ 1460500 w 1460500"/>
                <a:gd name="connsiteY17" fmla="*/ 214723 h 1709959"/>
                <a:gd name="connsiteX18" fmla="*/ 1460500 w 1460500"/>
                <a:gd name="connsiteY18" fmla="*/ 219435 h 1709959"/>
                <a:gd name="connsiteX19" fmla="*/ 1460500 w 1460500"/>
                <a:gd name="connsiteY19" fmla="*/ 219436 h 1709959"/>
                <a:gd name="connsiteX20" fmla="*/ 1460500 w 1460500"/>
                <a:gd name="connsiteY20" fmla="*/ 1045827 h 1709959"/>
                <a:gd name="connsiteX21" fmla="*/ 1417240 w 1460500"/>
                <a:gd name="connsiteY21" fmla="*/ 1079968 h 1709959"/>
                <a:gd name="connsiteX22" fmla="*/ 43260 w 1460500"/>
                <a:gd name="connsiteY22" fmla="*/ 1079968 h 1709959"/>
                <a:gd name="connsiteX23" fmla="*/ 0 w 1460500"/>
                <a:gd name="connsiteY23" fmla="*/ 1045827 h 1709959"/>
                <a:gd name="connsiteX24" fmla="*/ 0 w 1460500"/>
                <a:gd name="connsiteY24" fmla="*/ 219436 h 1709959"/>
                <a:gd name="connsiteX25" fmla="*/ 0 w 1460500"/>
                <a:gd name="connsiteY25" fmla="*/ 219435 h 1709959"/>
                <a:gd name="connsiteX26" fmla="*/ 0 w 1460500"/>
                <a:gd name="connsiteY26" fmla="*/ 214723 h 1709959"/>
                <a:gd name="connsiteX27" fmla="*/ 5971 w 1460500"/>
                <a:gd name="connsiteY27" fmla="*/ 214723 h 1709959"/>
                <a:gd name="connsiteX28" fmla="*/ 5972 w 1460500"/>
                <a:gd name="connsiteY28" fmla="*/ 214722 h 1709959"/>
                <a:gd name="connsiteX29" fmla="*/ 43260 w 1460500"/>
                <a:gd name="connsiteY29" fmla="*/ 185294 h 1709959"/>
                <a:gd name="connsiteX30" fmla="*/ 730250 w 1460500"/>
                <a:gd name="connsiteY30" fmla="*/ 0 h 1709959"/>
                <a:gd name="connsiteX0" fmla="*/ 0 w 1460500"/>
                <a:gd name="connsiteY0" fmla="*/ 1045828 h 1709959"/>
                <a:gd name="connsiteX1" fmla="*/ 43260 w 1460500"/>
                <a:gd name="connsiteY1" fmla="*/ 1079969 h 1709959"/>
                <a:gd name="connsiteX2" fmla="*/ 1417240 w 1460500"/>
                <a:gd name="connsiteY2" fmla="*/ 1079969 h 1709959"/>
                <a:gd name="connsiteX3" fmla="*/ 1460500 w 1460500"/>
                <a:gd name="connsiteY3" fmla="*/ 1045828 h 1709959"/>
                <a:gd name="connsiteX4" fmla="*/ 1460500 w 1460500"/>
                <a:gd name="connsiteY4" fmla="*/ 1709959 h 1709959"/>
                <a:gd name="connsiteX5" fmla="*/ 1454545 w 1460500"/>
                <a:gd name="connsiteY5" fmla="*/ 1709959 h 1709959"/>
                <a:gd name="connsiteX6" fmla="*/ 1417240 w 1460500"/>
                <a:gd name="connsiteY6" fmla="*/ 1680518 h 1709959"/>
                <a:gd name="connsiteX7" fmla="*/ 730250 w 1460500"/>
                <a:gd name="connsiteY7" fmla="*/ 1495224 h 1709959"/>
                <a:gd name="connsiteX8" fmla="*/ 43261 w 1460500"/>
                <a:gd name="connsiteY8" fmla="*/ 1680518 h 1709959"/>
                <a:gd name="connsiteX9" fmla="*/ 5956 w 1460500"/>
                <a:gd name="connsiteY9" fmla="*/ 1709959 h 1709959"/>
                <a:gd name="connsiteX10" fmla="*/ 0 w 1460500"/>
                <a:gd name="connsiteY10" fmla="*/ 1709959 h 1709959"/>
                <a:gd name="connsiteX11" fmla="*/ 0 w 1460500"/>
                <a:gd name="connsiteY11" fmla="*/ 1045828 h 1709959"/>
                <a:gd name="connsiteX12" fmla="*/ 730250 w 1460500"/>
                <a:gd name="connsiteY12" fmla="*/ 0 h 1709959"/>
                <a:gd name="connsiteX13" fmla="*/ 1417240 w 1460500"/>
                <a:gd name="connsiteY13" fmla="*/ 185294 h 1709959"/>
                <a:gd name="connsiteX14" fmla="*/ 1454528 w 1460500"/>
                <a:gd name="connsiteY14" fmla="*/ 214722 h 1709959"/>
                <a:gd name="connsiteX15" fmla="*/ 1454530 w 1460500"/>
                <a:gd name="connsiteY15" fmla="*/ 214723 h 1709959"/>
                <a:gd name="connsiteX16" fmla="*/ 1460500 w 1460500"/>
                <a:gd name="connsiteY16" fmla="*/ 214723 h 1709959"/>
                <a:gd name="connsiteX17" fmla="*/ 1460500 w 1460500"/>
                <a:gd name="connsiteY17" fmla="*/ 219435 h 1709959"/>
                <a:gd name="connsiteX18" fmla="*/ 1460500 w 1460500"/>
                <a:gd name="connsiteY18" fmla="*/ 219436 h 1709959"/>
                <a:gd name="connsiteX19" fmla="*/ 1460500 w 1460500"/>
                <a:gd name="connsiteY19" fmla="*/ 1045827 h 1709959"/>
                <a:gd name="connsiteX20" fmla="*/ 1417240 w 1460500"/>
                <a:gd name="connsiteY20" fmla="*/ 1079968 h 1709959"/>
                <a:gd name="connsiteX21" fmla="*/ 43260 w 1460500"/>
                <a:gd name="connsiteY21" fmla="*/ 1079968 h 1709959"/>
                <a:gd name="connsiteX22" fmla="*/ 0 w 1460500"/>
                <a:gd name="connsiteY22" fmla="*/ 1045827 h 1709959"/>
                <a:gd name="connsiteX23" fmla="*/ 0 w 1460500"/>
                <a:gd name="connsiteY23" fmla="*/ 219436 h 1709959"/>
                <a:gd name="connsiteX24" fmla="*/ 0 w 1460500"/>
                <a:gd name="connsiteY24" fmla="*/ 219435 h 1709959"/>
                <a:gd name="connsiteX25" fmla="*/ 0 w 1460500"/>
                <a:gd name="connsiteY25" fmla="*/ 214723 h 1709959"/>
                <a:gd name="connsiteX26" fmla="*/ 5971 w 1460500"/>
                <a:gd name="connsiteY26" fmla="*/ 214723 h 1709959"/>
                <a:gd name="connsiteX27" fmla="*/ 5972 w 1460500"/>
                <a:gd name="connsiteY27" fmla="*/ 214722 h 1709959"/>
                <a:gd name="connsiteX28" fmla="*/ 43260 w 1460500"/>
                <a:gd name="connsiteY28" fmla="*/ 185294 h 1709959"/>
                <a:gd name="connsiteX29" fmla="*/ 730250 w 1460500"/>
                <a:gd name="connsiteY29" fmla="*/ 0 h 170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0500" h="1709959">
                  <a:moveTo>
                    <a:pt x="0" y="1045828"/>
                  </a:moveTo>
                  <a:lnTo>
                    <a:pt x="43260" y="1079969"/>
                  </a:lnTo>
                  <a:cubicBezTo>
                    <a:pt x="279467" y="1085659"/>
                    <a:pt x="1181033" y="1085659"/>
                    <a:pt x="1417240" y="1079969"/>
                  </a:cubicBezTo>
                  <a:lnTo>
                    <a:pt x="1460500" y="1045828"/>
                  </a:lnTo>
                  <a:lnTo>
                    <a:pt x="1460500" y="1709959"/>
                  </a:lnTo>
                  <a:lnTo>
                    <a:pt x="1454545" y="1709959"/>
                  </a:lnTo>
                  <a:lnTo>
                    <a:pt x="1417240" y="1680518"/>
                  </a:lnTo>
                  <a:cubicBezTo>
                    <a:pt x="1241424" y="1566034"/>
                    <a:pt x="998536" y="1495224"/>
                    <a:pt x="730250" y="1495224"/>
                  </a:cubicBezTo>
                  <a:cubicBezTo>
                    <a:pt x="461964" y="1495224"/>
                    <a:pt x="219077" y="1566034"/>
                    <a:pt x="43261" y="1680518"/>
                  </a:cubicBezTo>
                  <a:lnTo>
                    <a:pt x="5956" y="1709959"/>
                  </a:lnTo>
                  <a:lnTo>
                    <a:pt x="0" y="1709959"/>
                  </a:lnTo>
                  <a:lnTo>
                    <a:pt x="0" y="1045828"/>
                  </a:lnTo>
                  <a:close/>
                  <a:moveTo>
                    <a:pt x="730250" y="0"/>
                  </a:moveTo>
                  <a:cubicBezTo>
                    <a:pt x="998536" y="0"/>
                    <a:pt x="1241424" y="70810"/>
                    <a:pt x="1417240" y="185294"/>
                  </a:cubicBezTo>
                  <a:lnTo>
                    <a:pt x="1454528" y="214722"/>
                  </a:lnTo>
                  <a:cubicBezTo>
                    <a:pt x="1454529" y="214722"/>
                    <a:pt x="1454529" y="214723"/>
                    <a:pt x="1454530" y="214723"/>
                  </a:cubicBezTo>
                  <a:lnTo>
                    <a:pt x="1460500" y="214723"/>
                  </a:lnTo>
                  <a:lnTo>
                    <a:pt x="1460500" y="219435"/>
                  </a:lnTo>
                  <a:lnTo>
                    <a:pt x="1460500" y="219436"/>
                  </a:lnTo>
                  <a:lnTo>
                    <a:pt x="1460500" y="1045827"/>
                  </a:lnTo>
                  <a:lnTo>
                    <a:pt x="1417240" y="1079968"/>
                  </a:lnTo>
                  <a:cubicBezTo>
                    <a:pt x="1181033" y="1085658"/>
                    <a:pt x="279467" y="1085658"/>
                    <a:pt x="43260" y="1079968"/>
                  </a:cubicBezTo>
                  <a:lnTo>
                    <a:pt x="0" y="1045827"/>
                  </a:lnTo>
                  <a:lnTo>
                    <a:pt x="0" y="219436"/>
                  </a:lnTo>
                  <a:lnTo>
                    <a:pt x="0" y="219435"/>
                  </a:lnTo>
                  <a:lnTo>
                    <a:pt x="0" y="214723"/>
                  </a:lnTo>
                  <a:lnTo>
                    <a:pt x="5971" y="214723"/>
                  </a:lnTo>
                  <a:lnTo>
                    <a:pt x="5972" y="214722"/>
                  </a:lnTo>
                  <a:lnTo>
                    <a:pt x="43260" y="185294"/>
                  </a:lnTo>
                  <a:cubicBezTo>
                    <a:pt x="219077" y="70810"/>
                    <a:pt x="461964" y="0"/>
                    <a:pt x="730250" y="0"/>
                  </a:cubicBezTo>
                  <a:close/>
                </a:path>
              </a:pathLst>
            </a:custGeom>
            <a:gradFill flip="none" rotWithShape="1">
              <a:gsLst>
                <a:gs pos="0">
                  <a:srgbClr val="009999">
                    <a:shade val="30000"/>
                    <a:satMod val="115000"/>
                  </a:srgbClr>
                </a:gs>
                <a:gs pos="50000">
                  <a:srgbClr val="009999">
                    <a:shade val="67500"/>
                    <a:satMod val="115000"/>
                  </a:srgbClr>
                </a:gs>
                <a:gs pos="100000">
                  <a:srgbClr val="009999">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endParaRPr lang="en-US"/>
            </a:p>
          </p:txBody>
        </p:sp>
        <p:sp>
          <p:nvSpPr>
            <p:cNvPr id="30" name="Rectangle 13">
              <a:extLst>
                <a:ext uri="{FF2B5EF4-FFF2-40B4-BE49-F238E27FC236}">
                  <a16:creationId xmlns:a16="http://schemas.microsoft.com/office/drawing/2014/main" id="{4551ECCB-267F-49FB-8060-DD2F33005D17}"/>
                </a:ext>
              </a:extLst>
            </p:cNvPr>
            <p:cNvSpPr/>
            <p:nvPr/>
          </p:nvSpPr>
          <p:spPr>
            <a:xfrm flipH="1">
              <a:off x="-2652285" y="284484"/>
              <a:ext cx="7999065" cy="1276430"/>
            </a:xfrm>
            <a:prstGeom prst="rect">
              <a:avLst/>
            </a:prstGeom>
            <a:gradFill flip="none" rotWithShape="1">
              <a:gsLst>
                <a:gs pos="0">
                  <a:srgbClr val="009999">
                    <a:shade val="30000"/>
                    <a:satMod val="115000"/>
                  </a:srgbClr>
                </a:gs>
                <a:gs pos="50000">
                  <a:srgbClr val="009999">
                    <a:shade val="67500"/>
                    <a:satMod val="115000"/>
                  </a:srgbClr>
                </a:gs>
                <a:gs pos="100000">
                  <a:srgbClr val="009999">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2194560" tIns="45720" rtlCol="0" anchor="ctr"/>
            <a:lstStyle/>
            <a:p>
              <a:pPr lvl="0" algn="ctr" rtl="1"/>
              <a:r>
                <a:rPr lang="ar-SA" sz="3200" b="1" cap="all" dirty="0">
                  <a:solidFill>
                    <a:schemeClr val="bg1"/>
                  </a:solidFill>
                </a:rPr>
                <a:t>            </a:t>
              </a:r>
              <a:r>
                <a:rPr lang="ar-SA" sz="3200" b="1" cap="all" dirty="0">
                  <a:solidFill>
                    <a:schemeClr val="bg1"/>
                  </a:solidFill>
                  <a:cs typeface="PT Bold Heading" panose="02010400000000000000" pitchFamily="2" charset="-78"/>
                </a:rPr>
                <a:t>مبررات تعليم التفكير</a:t>
              </a:r>
              <a:r>
                <a:rPr lang="en-US" sz="2800" b="1" dirty="0">
                  <a:solidFill>
                    <a:schemeClr val="bg1"/>
                  </a:solidFill>
                  <a:cs typeface="PT Bold Heading" panose="02010400000000000000" pitchFamily="2" charset="-78"/>
                </a:rPr>
                <a:t> </a:t>
              </a:r>
            </a:p>
          </p:txBody>
        </p:sp>
      </p:grpSp>
      <p:sp>
        <p:nvSpPr>
          <p:cNvPr id="31" name="مربع نص 30">
            <a:extLst>
              <a:ext uri="{FF2B5EF4-FFF2-40B4-BE49-F238E27FC236}">
                <a16:creationId xmlns:a16="http://schemas.microsoft.com/office/drawing/2014/main" id="{AACFD16A-4F50-4F44-93E4-B66D86E825CD}"/>
              </a:ext>
            </a:extLst>
          </p:cNvPr>
          <p:cNvSpPr txBox="1"/>
          <p:nvPr/>
        </p:nvSpPr>
        <p:spPr>
          <a:xfrm>
            <a:off x="3373231" y="5901479"/>
            <a:ext cx="6156664" cy="923330"/>
          </a:xfrm>
          <a:prstGeom prst="rect">
            <a:avLst/>
          </a:prstGeom>
          <a:noFill/>
        </p:spPr>
        <p:txBody>
          <a:bodyPr wrap="square">
            <a:spAutoFit/>
          </a:bodyPr>
          <a:lstStyle/>
          <a:p>
            <a:r>
              <a:rPr lang="ar-SA" dirty="0"/>
              <a:t>(إِنَّ فِي خَلْقِ السَّمَاوَاتِ وَالْأَرْضِ وَاخْتِلَافِ اللَّيْلِ وَالنَّهَارِ لَآيَاتٍ لِأُولِي الْأَلْبَابِ ۝ الَّذِينَ يَذْكُرُونَ اللَّهَ قِيَامًا وَقُعُودًا وَعَلَى جُنُوبِهِمْ وَيَتَفَكَّرُونَ فِي خَلْقِ السَّمَاوَاتِ وَالْأَرْضِ رَبَّنَا مَا خَلَقْتَ هَذَا بَاطِلًا سُبْحَانَكَ فَقِنَا عَذَابَ النَّارِ۝) آل عمران 190-191. </a:t>
            </a:r>
          </a:p>
        </p:txBody>
      </p:sp>
    </p:spTree>
    <p:extLst>
      <p:ext uri="{BB962C8B-B14F-4D97-AF65-F5344CB8AC3E}">
        <p14:creationId xmlns:p14="http://schemas.microsoft.com/office/powerpoint/2010/main" val="4261961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Buy Projectors Online in best Prices at Ubuy Maldives.">
            <a:extLst>
              <a:ext uri="{FF2B5EF4-FFF2-40B4-BE49-F238E27FC236}">
                <a16:creationId xmlns:a16="http://schemas.microsoft.com/office/drawing/2014/main" id="{783D8C68-8E89-47BF-A79D-93FA88BDF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312310" y="688258"/>
            <a:ext cx="3126658" cy="4562168"/>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372DA76C-AA0F-4D00-B1A8-CF40246E624F}"/>
              </a:ext>
            </a:extLst>
          </p:cNvPr>
          <p:cNvSpPr txBox="1"/>
          <p:nvPr/>
        </p:nvSpPr>
        <p:spPr>
          <a:xfrm>
            <a:off x="2753032" y="2694039"/>
            <a:ext cx="5817255" cy="830997"/>
          </a:xfrm>
          <a:prstGeom prst="rect">
            <a:avLst/>
          </a:prstGeom>
          <a:noFill/>
        </p:spPr>
        <p:txBody>
          <a:bodyPr wrap="square" rtlCol="1">
            <a:spAutoFit/>
          </a:bodyPr>
          <a:lstStyle/>
          <a:p>
            <a:r>
              <a:rPr lang="ar-SA" sz="4800" b="1" dirty="0"/>
              <a:t>الحوار والمناقشة والأسئلة</a:t>
            </a:r>
          </a:p>
        </p:txBody>
      </p:sp>
      <p:pic>
        <p:nvPicPr>
          <p:cNvPr id="6146" name="Picture 2" descr="Lovepik- صورة PNG-401536970 id الرسومات بحث - صور طالب المدرسة الابتدائية،  رفع اليد">
            <a:extLst>
              <a:ext uri="{FF2B5EF4-FFF2-40B4-BE49-F238E27FC236}">
                <a16:creationId xmlns:a16="http://schemas.microsoft.com/office/drawing/2014/main" id="{BBFD3C71-D9EA-48AE-9792-F5B759B03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399" r="40535"/>
          <a:stretch/>
        </p:blipFill>
        <p:spPr bwMode="auto">
          <a:xfrm>
            <a:off x="1120877" y="529099"/>
            <a:ext cx="2074607"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619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تمت بحمد الله وتوفيقه: سلسلة الرقية الشرعية | شبكة بينونة للعلوم الشرعية">
            <a:extLst>
              <a:ext uri="{FF2B5EF4-FFF2-40B4-BE49-F238E27FC236}">
                <a16:creationId xmlns:a16="http://schemas.microsoft.com/office/drawing/2014/main" id="{C1F7EA69-08E9-4B83-84EC-C7731A8447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692" b="37635"/>
          <a:stretch/>
        </p:blipFill>
        <p:spPr bwMode="auto">
          <a:xfrm>
            <a:off x="1769806" y="1179870"/>
            <a:ext cx="8473142" cy="431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949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باقة ورد جوري طبيعي - ليتل روز | Little Rose">
            <a:extLst>
              <a:ext uri="{FF2B5EF4-FFF2-40B4-BE49-F238E27FC236}">
                <a16:creationId xmlns:a16="http://schemas.microsoft.com/office/drawing/2014/main" id="{BFF3251F-F637-4AAE-9328-91AD78949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716" y="1753077"/>
            <a:ext cx="8303981" cy="4762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AutoShape 2" descr="ÙØªÙØ¬Ø© Ø¨Ø­Ø« Ø§ÙØµÙØ± Ø¹Ù Ø¹ÙÙÙ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dirty="0"/>
          </a:p>
        </p:txBody>
      </p:sp>
      <p:sp>
        <p:nvSpPr>
          <p:cNvPr id="4" name="مربع نص 3"/>
          <p:cNvSpPr txBox="1"/>
          <p:nvPr/>
        </p:nvSpPr>
        <p:spPr>
          <a:xfrm>
            <a:off x="2088717" y="342053"/>
            <a:ext cx="7627409" cy="1107996"/>
          </a:xfrm>
          <a:prstGeom prst="rect">
            <a:avLst/>
          </a:prstGeom>
          <a:solidFill>
            <a:srgbClr val="339933"/>
          </a:solidFill>
        </p:spPr>
        <p:txBody>
          <a:bodyPr wrap="none" rtlCol="1">
            <a:spAutoFit/>
          </a:bodyPr>
          <a:lstStyle/>
          <a:p>
            <a:r>
              <a:rPr lang="ar-SA" sz="6600" b="1" dirty="0">
                <a:solidFill>
                  <a:schemeClr val="bg1"/>
                </a:solidFill>
                <a:cs typeface="PT Bold Heading" panose="02010400000000000000" pitchFamily="2" charset="-78"/>
              </a:rPr>
              <a:t>شكرا لحضوركم وتفاعلكم</a:t>
            </a:r>
          </a:p>
        </p:txBody>
      </p:sp>
      <p:sp>
        <p:nvSpPr>
          <p:cNvPr id="2" name="مربع نص 1"/>
          <p:cNvSpPr txBox="1"/>
          <p:nvPr/>
        </p:nvSpPr>
        <p:spPr>
          <a:xfrm>
            <a:off x="7925750" y="5540420"/>
            <a:ext cx="4084773" cy="646331"/>
          </a:xfrm>
          <a:prstGeom prst="rect">
            <a:avLst/>
          </a:prstGeom>
        </p:spPr>
        <p:style>
          <a:lnRef idx="0">
            <a:schemeClr val="accent5"/>
          </a:lnRef>
          <a:fillRef idx="3">
            <a:schemeClr val="accent5"/>
          </a:fillRef>
          <a:effectRef idx="3">
            <a:schemeClr val="accent5"/>
          </a:effectRef>
          <a:fontRef idx="minor">
            <a:schemeClr val="lt1"/>
          </a:fontRef>
        </p:style>
        <p:txBody>
          <a:bodyPr wrap="none" rtlCol="1">
            <a:spAutoFit/>
          </a:bodyPr>
          <a:lstStyle/>
          <a:p>
            <a:r>
              <a:rPr lang="ar-SA" sz="3600" b="1" dirty="0">
                <a:solidFill>
                  <a:schemeClr val="bg1"/>
                </a:solidFill>
              </a:rPr>
              <a:t>نتمنى لكم التوفيق والنجاح</a:t>
            </a:r>
            <a:endParaRPr lang="ar-SA" sz="6000" dirty="0">
              <a:solidFill>
                <a:schemeClr val="bg1"/>
              </a:solidFill>
            </a:endParaRPr>
          </a:p>
        </p:txBody>
      </p:sp>
    </p:spTree>
    <p:extLst>
      <p:ext uri="{BB962C8B-B14F-4D97-AF65-F5344CB8AC3E}">
        <p14:creationId xmlns:p14="http://schemas.microsoft.com/office/powerpoint/2010/main" val="3471825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32">
            <a:extLst>
              <a:ext uri="{FF2B5EF4-FFF2-40B4-BE49-F238E27FC236}">
                <a16:creationId xmlns:a16="http://schemas.microsoft.com/office/drawing/2014/main" id="{C0CA2A0D-7786-438A-BBF0-6865D30B6DA1}"/>
              </a:ext>
            </a:extLst>
          </p:cNvPr>
          <p:cNvSpPr>
            <a:spLocks/>
          </p:cNvSpPr>
          <p:nvPr/>
        </p:nvSpPr>
        <p:spPr bwMode="auto">
          <a:xfrm rot="169591">
            <a:off x="4508971" y="4416098"/>
            <a:ext cx="5718098" cy="1461380"/>
          </a:xfrm>
          <a:custGeom>
            <a:avLst/>
            <a:gdLst>
              <a:gd name="connsiteX0" fmla="*/ 1132577 w 5718098"/>
              <a:gd name="connsiteY0" fmla="*/ 0 h 1295766"/>
              <a:gd name="connsiteX1" fmla="*/ 1149570 w 5718098"/>
              <a:gd name="connsiteY1" fmla="*/ 0 h 1295766"/>
              <a:gd name="connsiteX2" fmla="*/ 1460077 w 5718098"/>
              <a:gd name="connsiteY2" fmla="*/ 0 h 1295766"/>
              <a:gd name="connsiteX3" fmla="*/ 5718098 w 5718098"/>
              <a:gd name="connsiteY3" fmla="*/ 0 h 1295766"/>
              <a:gd name="connsiteX4" fmla="*/ 5718098 w 5718098"/>
              <a:gd name="connsiteY4" fmla="*/ 233338 h 1295766"/>
              <a:gd name="connsiteX5" fmla="*/ 1226694 w 5718098"/>
              <a:gd name="connsiteY5" fmla="*/ 233338 h 1295766"/>
              <a:gd name="connsiteX6" fmla="*/ 168195 w 5718098"/>
              <a:gd name="connsiteY6" fmla="*/ 1291631 h 1295766"/>
              <a:gd name="connsiteX7" fmla="*/ 166757 w 5718098"/>
              <a:gd name="connsiteY7" fmla="*/ 1290912 h 1295766"/>
              <a:gd name="connsiteX8" fmla="*/ 35859 w 5718098"/>
              <a:gd name="connsiteY8" fmla="*/ 1258553 h 1295766"/>
              <a:gd name="connsiteX9" fmla="*/ 32263 w 5718098"/>
              <a:gd name="connsiteY9" fmla="*/ 1254239 h 1295766"/>
              <a:gd name="connsiteX10" fmla="*/ 27228 w 5718098"/>
              <a:gd name="connsiteY10" fmla="*/ 1248486 h 1295766"/>
              <a:gd name="connsiteX11" fmla="*/ 26509 w 5718098"/>
              <a:gd name="connsiteY11" fmla="*/ 1247048 h 1295766"/>
              <a:gd name="connsiteX12" fmla="*/ 2775 w 5718098"/>
              <a:gd name="connsiteY12" fmla="*/ 1127680 h 1295766"/>
              <a:gd name="connsiteX13" fmla="*/ 3494 w 5718098"/>
              <a:gd name="connsiteY13" fmla="*/ 1127680 h 1295766"/>
              <a:gd name="connsiteX14" fmla="*/ 4213 w 5718098"/>
              <a:gd name="connsiteY14" fmla="*/ 1128400 h 1295766"/>
              <a:gd name="connsiteX15" fmla="*/ 4213 w 5718098"/>
              <a:gd name="connsiteY15" fmla="*/ 1128400 h 1295766"/>
              <a:gd name="connsiteX16" fmla="*/ 4932 w 5718098"/>
              <a:gd name="connsiteY16" fmla="*/ 1129119 h 1295766"/>
              <a:gd name="connsiteX17" fmla="*/ 4213 w 5718098"/>
              <a:gd name="connsiteY17" fmla="*/ 1128400 h 129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098" h="1295766">
                <a:moveTo>
                  <a:pt x="1132577" y="0"/>
                </a:moveTo>
                <a:lnTo>
                  <a:pt x="1149570" y="0"/>
                </a:lnTo>
                <a:lnTo>
                  <a:pt x="1460077" y="0"/>
                </a:lnTo>
                <a:lnTo>
                  <a:pt x="5718098" y="0"/>
                </a:lnTo>
                <a:lnTo>
                  <a:pt x="5718098" y="233338"/>
                </a:lnTo>
                <a:lnTo>
                  <a:pt x="1226694" y="233338"/>
                </a:lnTo>
                <a:lnTo>
                  <a:pt x="168195" y="1291631"/>
                </a:lnTo>
                <a:lnTo>
                  <a:pt x="166757" y="1290912"/>
                </a:lnTo>
                <a:cubicBezTo>
                  <a:pt x="112815" y="1303855"/>
                  <a:pt x="66785" y="1290193"/>
                  <a:pt x="35859" y="1258553"/>
                </a:cubicBezTo>
                <a:cubicBezTo>
                  <a:pt x="34420" y="1257115"/>
                  <a:pt x="33701" y="1255677"/>
                  <a:pt x="32263" y="1254239"/>
                </a:cubicBezTo>
                <a:cubicBezTo>
                  <a:pt x="30824" y="1252081"/>
                  <a:pt x="28667" y="1250643"/>
                  <a:pt x="27228" y="1248486"/>
                </a:cubicBezTo>
                <a:cubicBezTo>
                  <a:pt x="27228" y="1247767"/>
                  <a:pt x="26509" y="1247767"/>
                  <a:pt x="26509" y="1247048"/>
                </a:cubicBezTo>
                <a:cubicBezTo>
                  <a:pt x="4213" y="1217565"/>
                  <a:pt x="-5137" y="1175859"/>
                  <a:pt x="2775" y="1127680"/>
                </a:cubicBezTo>
                <a:cubicBezTo>
                  <a:pt x="2775" y="1127680"/>
                  <a:pt x="3494" y="1127680"/>
                  <a:pt x="3494" y="1127680"/>
                </a:cubicBezTo>
                <a:lnTo>
                  <a:pt x="4213" y="1128400"/>
                </a:lnTo>
                <a:lnTo>
                  <a:pt x="4213" y="1128400"/>
                </a:lnTo>
                <a:lnTo>
                  <a:pt x="4932" y="1129119"/>
                </a:lnTo>
                <a:lnTo>
                  <a:pt x="4213" y="1128400"/>
                </a:lnTo>
                <a:close/>
              </a:path>
            </a:pathLst>
          </a:custGeom>
          <a:solidFill>
            <a:srgbClr val="9900CC"/>
          </a:solidFill>
          <a:ln>
            <a:noFill/>
          </a:ln>
        </p:spPr>
        <p:txBody>
          <a:bodyPr vert="horz" wrap="square" lIns="91440" tIns="45720" rIns="91440" bIns="45720" numCol="1" anchor="t" anchorCtr="0" compatLnSpc="1">
            <a:prstTxWarp prst="textNoShape">
              <a:avLst/>
            </a:prstTxWarp>
            <a:noAutofit/>
          </a:bodyPr>
          <a:lstStyle/>
          <a:p>
            <a:pPr algn="just" rtl="1"/>
            <a:endParaRPr lang="en-US"/>
          </a:p>
        </p:txBody>
      </p:sp>
      <p:sp>
        <p:nvSpPr>
          <p:cNvPr id="15" name="Freeform: Shape 30">
            <a:extLst>
              <a:ext uri="{FF2B5EF4-FFF2-40B4-BE49-F238E27FC236}">
                <a16:creationId xmlns:a16="http://schemas.microsoft.com/office/drawing/2014/main" id="{1AB6F00A-A5DA-49E0-ADDF-0A7BCB787216}"/>
              </a:ext>
            </a:extLst>
          </p:cNvPr>
          <p:cNvSpPr>
            <a:spLocks/>
          </p:cNvSpPr>
          <p:nvPr/>
        </p:nvSpPr>
        <p:spPr bwMode="auto">
          <a:xfrm>
            <a:off x="1528112" y="3364886"/>
            <a:ext cx="4798308" cy="2106263"/>
          </a:xfrm>
          <a:custGeom>
            <a:avLst/>
            <a:gdLst>
              <a:gd name="connsiteX0" fmla="*/ 0 w 4798308"/>
              <a:gd name="connsiteY0" fmla="*/ 0 h 2106263"/>
              <a:gd name="connsiteX1" fmla="*/ 4472005 w 4798308"/>
              <a:gd name="connsiteY1" fmla="*/ 0 h 2106263"/>
              <a:gd name="connsiteX2" fmla="*/ 4572000 w 4798308"/>
              <a:gd name="connsiteY2" fmla="*/ 0 h 2106263"/>
              <a:gd name="connsiteX3" fmla="*/ 4798308 w 4798308"/>
              <a:gd name="connsiteY3" fmla="*/ 0 h 2106263"/>
              <a:gd name="connsiteX4" fmla="*/ 4572000 w 4798308"/>
              <a:gd name="connsiteY4" fmla="*/ 226410 h 2106263"/>
              <a:gd name="connsiteX5" fmla="*/ 4572000 w 4798308"/>
              <a:gd name="connsiteY5" fmla="*/ 236766 h 2106263"/>
              <a:gd name="connsiteX6" fmla="*/ 4561649 w 4798308"/>
              <a:gd name="connsiteY6" fmla="*/ 236766 h 2106263"/>
              <a:gd name="connsiteX7" fmla="*/ 2697608 w 4798308"/>
              <a:gd name="connsiteY7" fmla="*/ 2101645 h 2106263"/>
              <a:gd name="connsiteX8" fmla="*/ 2696889 w 4798308"/>
              <a:gd name="connsiteY8" fmla="*/ 2101645 h 2106263"/>
              <a:gd name="connsiteX9" fmla="*/ 2698326 w 4798308"/>
              <a:gd name="connsiteY9" fmla="*/ 2103083 h 2106263"/>
              <a:gd name="connsiteX10" fmla="*/ 2698326 w 4798308"/>
              <a:gd name="connsiteY10" fmla="*/ 2103802 h 2106263"/>
              <a:gd name="connsiteX11" fmla="*/ 2589798 w 4798308"/>
              <a:gd name="connsiteY11" fmla="*/ 2086544 h 2106263"/>
              <a:gd name="connsiteX12" fmla="*/ 2557456 w 4798308"/>
              <a:gd name="connsiteY12" fmla="*/ 2057782 h 2106263"/>
              <a:gd name="connsiteX13" fmla="*/ 2535175 w 4798308"/>
              <a:gd name="connsiteY13" fmla="*/ 1939858 h 2106263"/>
              <a:gd name="connsiteX14" fmla="*/ 2534456 w 4798308"/>
              <a:gd name="connsiteY14" fmla="*/ 1938420 h 2106263"/>
              <a:gd name="connsiteX15" fmla="*/ 4235346 w 4798308"/>
              <a:gd name="connsiteY15" fmla="*/ 236766 h 2106263"/>
              <a:gd name="connsiteX16" fmla="*/ 0 w 4798308"/>
              <a:gd name="connsiteY16" fmla="*/ 236766 h 210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98308" h="2106263">
                <a:moveTo>
                  <a:pt x="0" y="0"/>
                </a:moveTo>
                <a:lnTo>
                  <a:pt x="4472005" y="0"/>
                </a:lnTo>
                <a:lnTo>
                  <a:pt x="4572000" y="0"/>
                </a:lnTo>
                <a:lnTo>
                  <a:pt x="4798308" y="0"/>
                </a:lnTo>
                <a:lnTo>
                  <a:pt x="4572000" y="226410"/>
                </a:lnTo>
                <a:lnTo>
                  <a:pt x="4572000" y="236766"/>
                </a:lnTo>
                <a:lnTo>
                  <a:pt x="4561649" y="236766"/>
                </a:lnTo>
                <a:lnTo>
                  <a:pt x="2697608" y="2101645"/>
                </a:lnTo>
                <a:lnTo>
                  <a:pt x="2696889" y="2101645"/>
                </a:lnTo>
                <a:lnTo>
                  <a:pt x="2698326" y="2103083"/>
                </a:lnTo>
                <a:cubicBezTo>
                  <a:pt x="2698326" y="2103083"/>
                  <a:pt x="2698326" y="2103083"/>
                  <a:pt x="2698326" y="2103802"/>
                </a:cubicBezTo>
                <a:cubicBezTo>
                  <a:pt x="2654484" y="2110273"/>
                  <a:pt x="2617829" y="2103802"/>
                  <a:pt x="2589798" y="2086544"/>
                </a:cubicBezTo>
                <a:cubicBezTo>
                  <a:pt x="2576861" y="2078635"/>
                  <a:pt x="2566080" y="2069287"/>
                  <a:pt x="2557456" y="2057782"/>
                </a:cubicBezTo>
                <a:cubicBezTo>
                  <a:pt x="2535175" y="2028301"/>
                  <a:pt x="2526550" y="1987315"/>
                  <a:pt x="2535175" y="1939858"/>
                </a:cubicBezTo>
                <a:lnTo>
                  <a:pt x="2534456" y="1938420"/>
                </a:lnTo>
                <a:lnTo>
                  <a:pt x="4235346" y="236766"/>
                </a:lnTo>
                <a:lnTo>
                  <a:pt x="0" y="236766"/>
                </a:lnTo>
                <a:close/>
              </a:path>
            </a:pathLst>
          </a:custGeom>
          <a:solidFill>
            <a:srgbClr val="9900CC"/>
          </a:solidFill>
          <a:ln>
            <a:noFill/>
          </a:ln>
        </p:spPr>
        <p:txBody>
          <a:bodyPr vert="horz" wrap="square" lIns="91440" tIns="45720" rIns="91440" bIns="45720" numCol="1" anchor="t" anchorCtr="0" compatLnSpc="1">
            <a:prstTxWarp prst="textNoShape">
              <a:avLst/>
            </a:prstTxWarp>
            <a:noAutofit/>
          </a:bodyPr>
          <a:lstStyle/>
          <a:p>
            <a:pPr algn="just" rtl="1"/>
            <a:endParaRPr lang="en-US"/>
          </a:p>
        </p:txBody>
      </p:sp>
      <p:grpSp>
        <p:nvGrpSpPr>
          <p:cNvPr id="4" name="مجموعة 3">
            <a:extLst>
              <a:ext uri="{FF2B5EF4-FFF2-40B4-BE49-F238E27FC236}">
                <a16:creationId xmlns:a16="http://schemas.microsoft.com/office/drawing/2014/main" id="{0AF0F15F-9CBA-4780-96A9-82FF8E872804}"/>
              </a:ext>
            </a:extLst>
          </p:cNvPr>
          <p:cNvGrpSpPr/>
          <p:nvPr/>
        </p:nvGrpSpPr>
        <p:grpSpPr>
          <a:xfrm>
            <a:off x="2680356" y="1386851"/>
            <a:ext cx="6634282" cy="3380131"/>
            <a:chOff x="167975" y="2061984"/>
            <a:chExt cx="6634282" cy="3380131"/>
          </a:xfrm>
        </p:grpSpPr>
        <p:sp>
          <p:nvSpPr>
            <p:cNvPr id="11" name="TextBox 73">
              <a:extLst>
                <a:ext uri="{FF2B5EF4-FFF2-40B4-BE49-F238E27FC236}">
                  <a16:creationId xmlns:a16="http://schemas.microsoft.com/office/drawing/2014/main" id="{D291E90E-8992-49C1-9AFA-FDD11266DE71}"/>
                </a:ext>
              </a:extLst>
            </p:cNvPr>
            <p:cNvSpPr txBox="1"/>
            <p:nvPr/>
          </p:nvSpPr>
          <p:spPr>
            <a:xfrm>
              <a:off x="4710991" y="3810899"/>
              <a:ext cx="2091266" cy="1631216"/>
            </a:xfrm>
            <a:prstGeom prst="rect">
              <a:avLst/>
            </a:prstGeom>
            <a:solidFill>
              <a:srgbClr val="FFCC00"/>
            </a:solidFill>
          </p:spPr>
          <p:txBody>
            <a:bodyPr wrap="square" lIns="0" rIns="0" rtlCol="0" anchor="t">
              <a:spAutoFit/>
            </a:bodyPr>
            <a:lstStyle/>
            <a:p>
              <a:pPr algn="just" rtl="1"/>
              <a:r>
                <a:rPr lang="ar-SA" sz="2000" b="1" noProof="1">
                  <a:solidFill>
                    <a:schemeClr val="tx1">
                      <a:lumMod val="65000"/>
                      <a:lumOff val="35000"/>
                    </a:schemeClr>
                  </a:solidFill>
                </a:rPr>
                <a:t>إنشاء المعاني: الأفكار الكلية العامة التي تدل على فئة من الأشياء يشترك أفرادها بصفات معينة مميزة متشابهة.</a:t>
              </a:r>
              <a:endParaRPr lang="en-US" sz="2000" b="1" noProof="1">
                <a:solidFill>
                  <a:schemeClr val="tx1">
                    <a:lumMod val="65000"/>
                    <a:lumOff val="35000"/>
                  </a:schemeClr>
                </a:solidFill>
              </a:endParaRPr>
            </a:p>
          </p:txBody>
        </p:sp>
        <p:sp>
          <p:nvSpPr>
            <p:cNvPr id="7" name="Shape">
              <a:extLst>
                <a:ext uri="{FF2B5EF4-FFF2-40B4-BE49-F238E27FC236}">
                  <a16:creationId xmlns:a16="http://schemas.microsoft.com/office/drawing/2014/main" id="{A05037C5-EC02-4E7C-A99F-91AA3FDC84F0}"/>
                </a:ext>
              </a:extLst>
            </p:cNvPr>
            <p:cNvSpPr/>
            <p:nvPr/>
          </p:nvSpPr>
          <p:spPr>
            <a:xfrm>
              <a:off x="1222735" y="2061986"/>
              <a:ext cx="2699691" cy="1097088"/>
            </a:xfrm>
            <a:custGeom>
              <a:avLst/>
              <a:gdLst/>
              <a:ahLst/>
              <a:cxnLst>
                <a:cxn ang="0">
                  <a:pos x="wd2" y="hd2"/>
                </a:cxn>
                <a:cxn ang="5400000">
                  <a:pos x="wd2" y="hd2"/>
                </a:cxn>
                <a:cxn ang="10800000">
                  <a:pos x="wd2" y="hd2"/>
                </a:cxn>
                <a:cxn ang="16200000">
                  <a:pos x="wd2" y="hd2"/>
                </a:cxn>
              </a:cxnLst>
              <a:rect l="0" t="0" r="r" b="b"/>
              <a:pathLst>
                <a:path w="21600" h="21600" extrusionOk="0">
                  <a:moveTo>
                    <a:pt x="21554" y="6572"/>
                  </a:moveTo>
                  <a:cubicBezTo>
                    <a:pt x="21523" y="6352"/>
                    <a:pt x="21478" y="6163"/>
                    <a:pt x="21418" y="5996"/>
                  </a:cubicBezTo>
                  <a:cubicBezTo>
                    <a:pt x="21360" y="5829"/>
                    <a:pt x="21289" y="5700"/>
                    <a:pt x="21203" y="5598"/>
                  </a:cubicBezTo>
                  <a:cubicBezTo>
                    <a:pt x="21124" y="5503"/>
                    <a:pt x="21024" y="5458"/>
                    <a:pt x="20908" y="5458"/>
                  </a:cubicBezTo>
                  <a:cubicBezTo>
                    <a:pt x="20687" y="5458"/>
                    <a:pt x="20522" y="5621"/>
                    <a:pt x="20405" y="5954"/>
                  </a:cubicBezTo>
                  <a:cubicBezTo>
                    <a:pt x="20277" y="6314"/>
                    <a:pt x="20215" y="6765"/>
                    <a:pt x="20215" y="7326"/>
                  </a:cubicBezTo>
                  <a:cubicBezTo>
                    <a:pt x="20215" y="7448"/>
                    <a:pt x="20222" y="7683"/>
                    <a:pt x="20246" y="8122"/>
                  </a:cubicBezTo>
                  <a:cubicBezTo>
                    <a:pt x="20257" y="8316"/>
                    <a:pt x="20234" y="8509"/>
                    <a:pt x="20183" y="8657"/>
                  </a:cubicBezTo>
                  <a:cubicBezTo>
                    <a:pt x="20132" y="8805"/>
                    <a:pt x="20057" y="8888"/>
                    <a:pt x="19978" y="8888"/>
                  </a:cubicBezTo>
                  <a:lnTo>
                    <a:pt x="17554" y="8888"/>
                  </a:lnTo>
                  <a:cubicBezTo>
                    <a:pt x="17404" y="8888"/>
                    <a:pt x="17283" y="8588"/>
                    <a:pt x="17283" y="8221"/>
                  </a:cubicBezTo>
                  <a:cubicBezTo>
                    <a:pt x="17283" y="6913"/>
                    <a:pt x="17372" y="5704"/>
                    <a:pt x="17546" y="4628"/>
                  </a:cubicBezTo>
                  <a:cubicBezTo>
                    <a:pt x="17722" y="3548"/>
                    <a:pt x="17971" y="2600"/>
                    <a:pt x="18292" y="1812"/>
                  </a:cubicBezTo>
                  <a:cubicBezTo>
                    <a:pt x="18609" y="1031"/>
                    <a:pt x="18991" y="421"/>
                    <a:pt x="19424" y="0"/>
                  </a:cubicBezTo>
                  <a:lnTo>
                    <a:pt x="0" y="0"/>
                  </a:lnTo>
                  <a:lnTo>
                    <a:pt x="0" y="4757"/>
                  </a:lnTo>
                  <a:lnTo>
                    <a:pt x="1280" y="4757"/>
                  </a:lnTo>
                  <a:lnTo>
                    <a:pt x="1280" y="21600"/>
                  </a:lnTo>
                  <a:lnTo>
                    <a:pt x="17118" y="21600"/>
                  </a:lnTo>
                  <a:cubicBezTo>
                    <a:pt x="17118" y="21429"/>
                    <a:pt x="17141" y="21263"/>
                    <a:pt x="17192" y="21138"/>
                  </a:cubicBezTo>
                  <a:lnTo>
                    <a:pt x="19310" y="15729"/>
                  </a:lnTo>
                  <a:cubicBezTo>
                    <a:pt x="19860" y="14323"/>
                    <a:pt x="20295" y="13114"/>
                    <a:pt x="20605" y="12144"/>
                  </a:cubicBezTo>
                  <a:cubicBezTo>
                    <a:pt x="20912" y="11185"/>
                    <a:pt x="21141" y="10366"/>
                    <a:pt x="21289" y="9710"/>
                  </a:cubicBezTo>
                  <a:cubicBezTo>
                    <a:pt x="21431" y="9081"/>
                    <a:pt x="21518" y="8581"/>
                    <a:pt x="21551" y="8221"/>
                  </a:cubicBezTo>
                  <a:cubicBezTo>
                    <a:pt x="21585" y="7846"/>
                    <a:pt x="21600" y="7527"/>
                    <a:pt x="21600" y="7277"/>
                  </a:cubicBezTo>
                  <a:cubicBezTo>
                    <a:pt x="21600" y="7031"/>
                    <a:pt x="21585" y="6796"/>
                    <a:pt x="21554" y="6572"/>
                  </a:cubicBezTo>
                  <a:close/>
                </a:path>
              </a:pathLst>
            </a:custGeom>
            <a:gradFill flip="none" rotWithShape="1">
              <a:gsLst>
                <a:gs pos="0">
                  <a:schemeClr val="accent2">
                    <a:lumMod val="67000"/>
                  </a:schemeClr>
                </a:gs>
                <a:gs pos="35000">
                  <a:schemeClr val="accent2">
                    <a:lumMod val="97000"/>
                    <a:lumOff val="3000"/>
                  </a:schemeClr>
                </a:gs>
                <a:gs pos="100000">
                  <a:schemeClr val="accent2"/>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lIns="28575" tIns="28575" rIns="28575" bIns="28575" anchor="ctr"/>
            <a:lstStyle/>
            <a:p>
              <a:pPr algn="just" rtl="1">
                <a:defRPr sz="3000">
                  <a:solidFill>
                    <a:srgbClr val="FFFFFF"/>
                  </a:solidFill>
                </a:defRPr>
              </a:pPr>
              <a:endParaRPr sz="2250"/>
            </a:p>
          </p:txBody>
        </p:sp>
        <p:sp>
          <p:nvSpPr>
            <p:cNvPr id="8" name="Shape">
              <a:extLst>
                <a:ext uri="{FF2B5EF4-FFF2-40B4-BE49-F238E27FC236}">
                  <a16:creationId xmlns:a16="http://schemas.microsoft.com/office/drawing/2014/main" id="{30D85D5D-2EE6-4F4C-98BD-070A4B200594}"/>
                </a:ext>
              </a:extLst>
            </p:cNvPr>
            <p:cNvSpPr/>
            <p:nvPr/>
          </p:nvSpPr>
          <p:spPr>
            <a:xfrm>
              <a:off x="3398041" y="2061985"/>
              <a:ext cx="2981139" cy="1095741"/>
            </a:xfrm>
            <a:custGeom>
              <a:avLst/>
              <a:gdLst/>
              <a:ahLst/>
              <a:cxnLst>
                <a:cxn ang="0">
                  <a:pos x="wd2" y="hd2"/>
                </a:cxn>
                <a:cxn ang="5400000">
                  <a:pos x="wd2" y="hd2"/>
                </a:cxn>
                <a:cxn ang="10800000">
                  <a:pos x="wd2" y="hd2"/>
                </a:cxn>
                <a:cxn ang="16200000">
                  <a:pos x="wd2" y="hd2"/>
                </a:cxn>
              </a:cxnLst>
              <a:rect l="0" t="0" r="r" b="b"/>
              <a:pathLst>
                <a:path w="21599" h="21600" extrusionOk="0">
                  <a:moveTo>
                    <a:pt x="21395" y="12921"/>
                  </a:moveTo>
                  <a:cubicBezTo>
                    <a:pt x="21247" y="12572"/>
                    <a:pt x="21074" y="12405"/>
                    <a:pt x="20866" y="12405"/>
                  </a:cubicBezTo>
                  <a:cubicBezTo>
                    <a:pt x="20813" y="12405"/>
                    <a:pt x="20765" y="12417"/>
                    <a:pt x="20716" y="12439"/>
                  </a:cubicBezTo>
                  <a:cubicBezTo>
                    <a:pt x="20657" y="12466"/>
                    <a:pt x="20592" y="12496"/>
                    <a:pt x="20520" y="12530"/>
                  </a:cubicBezTo>
                  <a:cubicBezTo>
                    <a:pt x="20505" y="12538"/>
                    <a:pt x="20491" y="12542"/>
                    <a:pt x="20476" y="12542"/>
                  </a:cubicBezTo>
                  <a:cubicBezTo>
                    <a:pt x="20419" y="12542"/>
                    <a:pt x="20363" y="12489"/>
                    <a:pt x="20318" y="12386"/>
                  </a:cubicBezTo>
                  <a:cubicBezTo>
                    <a:pt x="20262" y="12261"/>
                    <a:pt x="20230" y="12071"/>
                    <a:pt x="20230" y="11874"/>
                  </a:cubicBezTo>
                  <a:lnTo>
                    <a:pt x="20230" y="8531"/>
                  </a:lnTo>
                  <a:cubicBezTo>
                    <a:pt x="20230" y="8337"/>
                    <a:pt x="20261" y="8155"/>
                    <a:pt x="20314" y="8030"/>
                  </a:cubicBezTo>
                  <a:cubicBezTo>
                    <a:pt x="20359" y="7924"/>
                    <a:pt x="20417" y="7863"/>
                    <a:pt x="20476" y="7863"/>
                  </a:cubicBezTo>
                  <a:cubicBezTo>
                    <a:pt x="20486" y="7863"/>
                    <a:pt x="20497" y="7863"/>
                    <a:pt x="20508" y="7867"/>
                  </a:cubicBezTo>
                  <a:cubicBezTo>
                    <a:pt x="20550" y="7882"/>
                    <a:pt x="20583" y="7889"/>
                    <a:pt x="20611" y="7889"/>
                  </a:cubicBezTo>
                  <a:lnTo>
                    <a:pt x="20706" y="7889"/>
                  </a:lnTo>
                  <a:cubicBezTo>
                    <a:pt x="20887" y="7889"/>
                    <a:pt x="21028" y="7753"/>
                    <a:pt x="21136" y="7476"/>
                  </a:cubicBezTo>
                  <a:cubicBezTo>
                    <a:pt x="21240" y="7203"/>
                    <a:pt x="21290" y="6865"/>
                    <a:pt x="21290" y="6409"/>
                  </a:cubicBezTo>
                  <a:cubicBezTo>
                    <a:pt x="21290" y="5969"/>
                    <a:pt x="21246" y="5647"/>
                    <a:pt x="21149" y="5392"/>
                  </a:cubicBezTo>
                  <a:cubicBezTo>
                    <a:pt x="21053" y="5138"/>
                    <a:pt x="20928" y="5013"/>
                    <a:pt x="20767" y="5013"/>
                  </a:cubicBezTo>
                  <a:cubicBezTo>
                    <a:pt x="20596" y="5013"/>
                    <a:pt x="20470" y="5150"/>
                    <a:pt x="20370" y="5449"/>
                  </a:cubicBezTo>
                  <a:cubicBezTo>
                    <a:pt x="20265" y="5757"/>
                    <a:pt x="20215" y="6163"/>
                    <a:pt x="20215" y="6683"/>
                  </a:cubicBezTo>
                  <a:cubicBezTo>
                    <a:pt x="20215" y="7051"/>
                    <a:pt x="20105" y="7351"/>
                    <a:pt x="19970" y="7351"/>
                  </a:cubicBezTo>
                  <a:lnTo>
                    <a:pt x="18162" y="7351"/>
                  </a:lnTo>
                  <a:cubicBezTo>
                    <a:pt x="18092" y="7351"/>
                    <a:pt x="18025" y="7267"/>
                    <a:pt x="17978" y="7127"/>
                  </a:cubicBezTo>
                  <a:cubicBezTo>
                    <a:pt x="17932" y="6982"/>
                    <a:pt x="17910" y="6793"/>
                    <a:pt x="17918" y="6603"/>
                  </a:cubicBezTo>
                  <a:cubicBezTo>
                    <a:pt x="17968" y="5457"/>
                    <a:pt x="18076" y="4425"/>
                    <a:pt x="18236" y="3537"/>
                  </a:cubicBezTo>
                  <a:cubicBezTo>
                    <a:pt x="18398" y="2634"/>
                    <a:pt x="18610" y="1856"/>
                    <a:pt x="18866" y="1230"/>
                  </a:cubicBezTo>
                  <a:cubicBezTo>
                    <a:pt x="19074" y="721"/>
                    <a:pt x="19313" y="315"/>
                    <a:pt x="19578" y="0"/>
                  </a:cubicBezTo>
                  <a:lnTo>
                    <a:pt x="5596" y="0"/>
                  </a:lnTo>
                  <a:lnTo>
                    <a:pt x="5473" y="0"/>
                  </a:lnTo>
                  <a:lnTo>
                    <a:pt x="5350" y="0"/>
                  </a:lnTo>
                  <a:lnTo>
                    <a:pt x="3151" y="0"/>
                  </a:lnTo>
                  <a:cubicBezTo>
                    <a:pt x="2713" y="0"/>
                    <a:pt x="2312" y="194"/>
                    <a:pt x="1946" y="584"/>
                  </a:cubicBezTo>
                  <a:cubicBezTo>
                    <a:pt x="1579" y="975"/>
                    <a:pt x="1262" y="1533"/>
                    <a:pt x="997" y="2258"/>
                  </a:cubicBezTo>
                  <a:cubicBezTo>
                    <a:pt x="731" y="2983"/>
                    <a:pt x="524" y="3848"/>
                    <a:pt x="377" y="4854"/>
                  </a:cubicBezTo>
                  <a:cubicBezTo>
                    <a:pt x="229" y="5859"/>
                    <a:pt x="155" y="6975"/>
                    <a:pt x="155" y="8204"/>
                  </a:cubicBezTo>
                  <a:lnTo>
                    <a:pt x="2350" y="8204"/>
                  </a:lnTo>
                  <a:cubicBezTo>
                    <a:pt x="2329" y="7813"/>
                    <a:pt x="2319" y="7518"/>
                    <a:pt x="2319" y="7313"/>
                  </a:cubicBezTo>
                  <a:cubicBezTo>
                    <a:pt x="2319" y="6588"/>
                    <a:pt x="2396" y="5984"/>
                    <a:pt x="2551" y="5499"/>
                  </a:cubicBezTo>
                  <a:cubicBezTo>
                    <a:pt x="2704" y="5017"/>
                    <a:pt x="2918" y="4774"/>
                    <a:pt x="3193" y="4774"/>
                  </a:cubicBezTo>
                  <a:cubicBezTo>
                    <a:pt x="3336" y="4774"/>
                    <a:pt x="3460" y="4842"/>
                    <a:pt x="3566" y="4983"/>
                  </a:cubicBezTo>
                  <a:cubicBezTo>
                    <a:pt x="3672" y="5123"/>
                    <a:pt x="3763" y="5309"/>
                    <a:pt x="3838" y="5540"/>
                  </a:cubicBezTo>
                  <a:cubicBezTo>
                    <a:pt x="3914" y="5772"/>
                    <a:pt x="3969" y="6038"/>
                    <a:pt x="4007" y="6334"/>
                  </a:cubicBezTo>
                  <a:cubicBezTo>
                    <a:pt x="4043" y="6630"/>
                    <a:pt x="4063" y="6937"/>
                    <a:pt x="4063" y="7256"/>
                  </a:cubicBezTo>
                  <a:cubicBezTo>
                    <a:pt x="4063" y="7552"/>
                    <a:pt x="4046" y="7916"/>
                    <a:pt x="4011" y="8345"/>
                  </a:cubicBezTo>
                  <a:cubicBezTo>
                    <a:pt x="3976" y="8774"/>
                    <a:pt x="3890" y="9331"/>
                    <a:pt x="3749" y="10018"/>
                  </a:cubicBezTo>
                  <a:cubicBezTo>
                    <a:pt x="3608" y="10705"/>
                    <a:pt x="3395" y="11548"/>
                    <a:pt x="3107" y="12542"/>
                  </a:cubicBezTo>
                  <a:cubicBezTo>
                    <a:pt x="2820" y="13536"/>
                    <a:pt x="2424" y="14750"/>
                    <a:pt x="1918" y="16185"/>
                  </a:cubicBezTo>
                  <a:lnTo>
                    <a:pt x="0" y="21600"/>
                  </a:lnTo>
                  <a:lnTo>
                    <a:pt x="5347" y="21600"/>
                  </a:lnTo>
                  <a:lnTo>
                    <a:pt x="5470" y="21600"/>
                  </a:lnTo>
                  <a:lnTo>
                    <a:pt x="5593" y="21600"/>
                  </a:lnTo>
                  <a:lnTo>
                    <a:pt x="6225" y="21600"/>
                  </a:lnTo>
                  <a:lnTo>
                    <a:pt x="19437" y="21600"/>
                  </a:lnTo>
                  <a:cubicBezTo>
                    <a:pt x="19339" y="21501"/>
                    <a:pt x="19243" y="21399"/>
                    <a:pt x="19149" y="21277"/>
                  </a:cubicBezTo>
                  <a:cubicBezTo>
                    <a:pt x="18640" y="20606"/>
                    <a:pt x="18229" y="19528"/>
                    <a:pt x="17926" y="18075"/>
                  </a:cubicBezTo>
                  <a:cubicBezTo>
                    <a:pt x="17788" y="17422"/>
                    <a:pt x="17692" y="16750"/>
                    <a:pt x="17643" y="16075"/>
                  </a:cubicBezTo>
                  <a:cubicBezTo>
                    <a:pt x="17597" y="15441"/>
                    <a:pt x="17575" y="14785"/>
                    <a:pt x="17575" y="14128"/>
                  </a:cubicBezTo>
                  <a:cubicBezTo>
                    <a:pt x="17575" y="13760"/>
                    <a:pt x="17685" y="13460"/>
                    <a:pt x="17820" y="13460"/>
                  </a:cubicBezTo>
                  <a:lnTo>
                    <a:pt x="19756" y="13460"/>
                  </a:lnTo>
                  <a:cubicBezTo>
                    <a:pt x="19889" y="13460"/>
                    <a:pt x="19996" y="13745"/>
                    <a:pt x="20002" y="14101"/>
                  </a:cubicBezTo>
                  <a:cubicBezTo>
                    <a:pt x="20013" y="14887"/>
                    <a:pt x="20090" y="15452"/>
                    <a:pt x="20235" y="15828"/>
                  </a:cubicBezTo>
                  <a:cubicBezTo>
                    <a:pt x="20382" y="16208"/>
                    <a:pt x="20582" y="16394"/>
                    <a:pt x="20845" y="16394"/>
                  </a:cubicBezTo>
                  <a:cubicBezTo>
                    <a:pt x="21119" y="16394"/>
                    <a:pt x="21306" y="16223"/>
                    <a:pt x="21417" y="15866"/>
                  </a:cubicBezTo>
                  <a:cubicBezTo>
                    <a:pt x="21539" y="15479"/>
                    <a:pt x="21599" y="15008"/>
                    <a:pt x="21599" y="14424"/>
                  </a:cubicBezTo>
                  <a:cubicBezTo>
                    <a:pt x="21600" y="13737"/>
                    <a:pt x="21533" y="13244"/>
                    <a:pt x="21395" y="12921"/>
                  </a:cubicBezTo>
                  <a:close/>
                </a:path>
              </a:pathLst>
            </a:custGeom>
            <a:gradFill flip="none" rotWithShape="1">
              <a:gsLst>
                <a:gs pos="0">
                  <a:schemeClr val="accent3">
                    <a:lumMod val="50000"/>
                  </a:schemeClr>
                </a:gs>
                <a:gs pos="35000">
                  <a:schemeClr val="accent3"/>
                </a:gs>
                <a:gs pos="100000">
                  <a:schemeClr val="accent3"/>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lIns="28575" tIns="28575" rIns="28575" bIns="28575" anchor="ctr"/>
            <a:lstStyle/>
            <a:p>
              <a:pPr algn="just" rtl="1"/>
              <a:endParaRPr sz="2250">
                <a:solidFill>
                  <a:srgbClr val="FFFFFF"/>
                </a:solidFill>
              </a:endParaRPr>
            </a:p>
          </p:txBody>
        </p:sp>
        <p:sp>
          <p:nvSpPr>
            <p:cNvPr id="9" name="مستطيل 8">
              <a:extLst>
                <a:ext uri="{FF2B5EF4-FFF2-40B4-BE49-F238E27FC236}">
                  <a16:creationId xmlns:a16="http://schemas.microsoft.com/office/drawing/2014/main" id="{AB5648B0-4ED8-48B8-B179-801583FDD9D5}"/>
                </a:ext>
              </a:extLst>
            </p:cNvPr>
            <p:cNvSpPr/>
            <p:nvPr/>
          </p:nvSpPr>
          <p:spPr>
            <a:xfrm>
              <a:off x="5648240" y="2061984"/>
              <a:ext cx="730940" cy="1095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TextBox 40">
              <a:extLst>
                <a:ext uri="{FF2B5EF4-FFF2-40B4-BE49-F238E27FC236}">
                  <a16:creationId xmlns:a16="http://schemas.microsoft.com/office/drawing/2014/main" id="{A10EB0DB-DA87-4521-B443-B3C3117E3A97}"/>
                </a:ext>
              </a:extLst>
            </p:cNvPr>
            <p:cNvSpPr txBox="1"/>
            <p:nvPr/>
          </p:nvSpPr>
          <p:spPr>
            <a:xfrm>
              <a:off x="167975" y="3595456"/>
              <a:ext cx="2459815" cy="1846659"/>
            </a:xfrm>
            <a:prstGeom prst="rect">
              <a:avLst/>
            </a:prstGeom>
            <a:solidFill>
              <a:srgbClr val="99CCFF"/>
            </a:solidFill>
            <a:ln>
              <a:solidFill>
                <a:srgbClr val="CCCC00"/>
              </a:solidFill>
            </a:ln>
          </p:spPr>
          <p:txBody>
            <a:bodyPr wrap="square" lIns="0" rIns="0" rtlCol="0" anchor="t">
              <a:spAutoFit/>
            </a:bodyPr>
            <a:lstStyle/>
            <a:p>
              <a:pPr algn="just" rtl="1"/>
              <a:r>
                <a:rPr lang="ar-SA" sz="1200" noProof="1">
                  <a:solidFill>
                    <a:schemeClr val="tx1">
                      <a:lumMod val="65000"/>
                      <a:lumOff val="35000"/>
                    </a:schemeClr>
                  </a:solidFill>
                </a:rPr>
                <a:t> </a:t>
              </a:r>
              <a:r>
                <a:rPr lang="ar-SA" b="1" noProof="1">
                  <a:solidFill>
                    <a:schemeClr val="tx1">
                      <a:lumMod val="65000"/>
                      <a:lumOff val="35000"/>
                    </a:schemeClr>
                  </a:solidFill>
                </a:rPr>
                <a:t>الاستدلال: وهو نوع من المحاكمة (إصدار حكم) أي إقامة علاقة بين حدثين أو ظاهرتين أو مفهومين أحدهما معروف والآخر مجهول.</a:t>
              </a:r>
              <a:r>
                <a:rPr lang="ar-SA" sz="1200" noProof="1">
                  <a:solidFill>
                    <a:schemeClr val="tx1">
                      <a:lumMod val="65000"/>
                      <a:lumOff val="35000"/>
                    </a:schemeClr>
                  </a:solidFill>
                </a:rPr>
                <a:t>.</a:t>
              </a:r>
            </a:p>
            <a:p>
              <a:pPr algn="just" rtl="1"/>
              <a:endParaRPr lang="ar-SA" sz="1200" noProof="1">
                <a:solidFill>
                  <a:schemeClr val="tx1">
                    <a:lumMod val="65000"/>
                    <a:lumOff val="35000"/>
                  </a:schemeClr>
                </a:solidFill>
              </a:endParaRPr>
            </a:p>
            <a:p>
              <a:pPr algn="just" rtl="1"/>
              <a:r>
                <a:rPr lang="ar-SA" sz="1200" noProof="1">
                  <a:solidFill>
                    <a:schemeClr val="tx1">
                      <a:lumMod val="65000"/>
                      <a:lumOff val="35000"/>
                    </a:schemeClr>
                  </a:solidFill>
                </a:rPr>
                <a:t>.</a:t>
              </a:r>
              <a:endParaRPr lang="en-US" sz="1200" noProof="1">
                <a:solidFill>
                  <a:schemeClr val="tx1">
                    <a:lumMod val="65000"/>
                    <a:lumOff val="35000"/>
                  </a:schemeClr>
                </a:solidFill>
              </a:endParaRPr>
            </a:p>
          </p:txBody>
        </p:sp>
      </p:grpSp>
      <p:sp>
        <p:nvSpPr>
          <p:cNvPr id="14" name="Freeform: Shape 31">
            <a:extLst>
              <a:ext uri="{FF2B5EF4-FFF2-40B4-BE49-F238E27FC236}">
                <a16:creationId xmlns:a16="http://schemas.microsoft.com/office/drawing/2014/main" id="{25BB899D-5F27-4D72-BFA6-54DF5D2439A5}"/>
              </a:ext>
            </a:extLst>
          </p:cNvPr>
          <p:cNvSpPr>
            <a:spLocks/>
          </p:cNvSpPr>
          <p:nvPr/>
        </p:nvSpPr>
        <p:spPr bwMode="auto">
          <a:xfrm>
            <a:off x="4104820" y="2601156"/>
            <a:ext cx="7670530" cy="3127391"/>
          </a:xfrm>
          <a:custGeom>
            <a:avLst/>
            <a:gdLst>
              <a:gd name="connsiteX0" fmla="*/ 3050503 w 7670530"/>
              <a:gd name="connsiteY0" fmla="*/ 0 h 3289914"/>
              <a:gd name="connsiteX1" fmla="*/ 3098530 w 7670530"/>
              <a:gd name="connsiteY1" fmla="*/ 0 h 3289914"/>
              <a:gd name="connsiteX2" fmla="*/ 3308633 w 7670530"/>
              <a:gd name="connsiteY2" fmla="*/ 0 h 3289914"/>
              <a:gd name="connsiteX3" fmla="*/ 7670530 w 7670530"/>
              <a:gd name="connsiteY3" fmla="*/ 0 h 3289914"/>
              <a:gd name="connsiteX4" fmla="*/ 7670530 w 7670530"/>
              <a:gd name="connsiteY4" fmla="*/ 339013 h 3289914"/>
              <a:gd name="connsiteX5" fmla="*/ 3190239 w 7670530"/>
              <a:gd name="connsiteY5" fmla="*/ 339013 h 3289914"/>
              <a:gd name="connsiteX6" fmla="*/ 239384 w 7670530"/>
              <a:gd name="connsiteY6" fmla="*/ 3289914 h 3289914"/>
              <a:gd name="connsiteX7" fmla="*/ 236509 w 7670530"/>
              <a:gd name="connsiteY7" fmla="*/ 3286321 h 3289914"/>
              <a:gd name="connsiteX8" fmla="*/ 237947 w 7670530"/>
              <a:gd name="connsiteY8" fmla="*/ 3288477 h 3289914"/>
              <a:gd name="connsiteX9" fmla="*/ 238666 w 7670530"/>
              <a:gd name="connsiteY9" fmla="*/ 3289195 h 3289914"/>
              <a:gd name="connsiteX10" fmla="*/ 237947 w 7670530"/>
              <a:gd name="connsiteY10" fmla="*/ 3289195 h 3289914"/>
              <a:gd name="connsiteX11" fmla="*/ 70450 w 7670530"/>
              <a:gd name="connsiteY11" fmla="*/ 3219480 h 3289914"/>
              <a:gd name="connsiteX12" fmla="*/ 71169 w 7670530"/>
              <a:gd name="connsiteY12" fmla="*/ 3218042 h 3289914"/>
              <a:gd name="connsiteX13" fmla="*/ 70450 w 7670530"/>
              <a:gd name="connsiteY13" fmla="*/ 3218761 h 3289914"/>
              <a:gd name="connsiteX14" fmla="*/ 719 w 7670530"/>
              <a:gd name="connsiteY14" fmla="*/ 3052018 h 3289914"/>
              <a:gd name="connsiteX15" fmla="*/ 719 w 7670530"/>
              <a:gd name="connsiteY15" fmla="*/ 3051299 h 3289914"/>
              <a:gd name="connsiteX16" fmla="*/ 1438 w 7670530"/>
              <a:gd name="connsiteY16" fmla="*/ 3052018 h 3289914"/>
              <a:gd name="connsiteX17" fmla="*/ 4313 w 7670530"/>
              <a:gd name="connsiteY17" fmla="*/ 3054174 h 3289914"/>
              <a:gd name="connsiteX18" fmla="*/ 0 w 7670530"/>
              <a:gd name="connsiteY18" fmla="*/ 3049862 h 328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70530" h="3289914">
                <a:moveTo>
                  <a:pt x="3050503" y="0"/>
                </a:moveTo>
                <a:lnTo>
                  <a:pt x="3098530" y="0"/>
                </a:lnTo>
                <a:lnTo>
                  <a:pt x="3308633" y="0"/>
                </a:lnTo>
                <a:lnTo>
                  <a:pt x="7670530" y="0"/>
                </a:lnTo>
                <a:lnTo>
                  <a:pt x="7670530" y="339013"/>
                </a:lnTo>
                <a:lnTo>
                  <a:pt x="3190239" y="339013"/>
                </a:lnTo>
                <a:lnTo>
                  <a:pt x="239384" y="3289914"/>
                </a:lnTo>
                <a:lnTo>
                  <a:pt x="236509" y="3286321"/>
                </a:lnTo>
                <a:lnTo>
                  <a:pt x="237947" y="3288477"/>
                </a:lnTo>
                <a:lnTo>
                  <a:pt x="238666" y="3289195"/>
                </a:lnTo>
                <a:cubicBezTo>
                  <a:pt x="238666" y="3289195"/>
                  <a:pt x="237947" y="3289195"/>
                  <a:pt x="237947" y="3289195"/>
                </a:cubicBezTo>
                <a:cubicBezTo>
                  <a:pt x="172529" y="3288477"/>
                  <a:pt x="113582" y="3261884"/>
                  <a:pt x="70450" y="3219480"/>
                </a:cubicBezTo>
                <a:lnTo>
                  <a:pt x="71169" y="3218042"/>
                </a:lnTo>
                <a:lnTo>
                  <a:pt x="70450" y="3218761"/>
                </a:lnTo>
                <a:cubicBezTo>
                  <a:pt x="27317" y="3176356"/>
                  <a:pt x="1438" y="3117421"/>
                  <a:pt x="719" y="3052018"/>
                </a:cubicBezTo>
                <a:cubicBezTo>
                  <a:pt x="719" y="3051299"/>
                  <a:pt x="719" y="3051299"/>
                  <a:pt x="719" y="3051299"/>
                </a:cubicBezTo>
                <a:lnTo>
                  <a:pt x="1438" y="3052018"/>
                </a:lnTo>
                <a:lnTo>
                  <a:pt x="4313" y="3054174"/>
                </a:lnTo>
                <a:lnTo>
                  <a:pt x="0" y="3049862"/>
                </a:lnTo>
                <a:close/>
              </a:path>
            </a:pathLst>
          </a:custGeom>
          <a:solidFill>
            <a:srgbClr val="660066"/>
          </a:solidFill>
          <a:ln>
            <a:noFill/>
          </a:ln>
        </p:spPr>
        <p:txBody>
          <a:bodyPr vert="horz" wrap="square" lIns="91440" tIns="45720" rIns="91440" bIns="45720" numCol="1" anchor="t" anchorCtr="0" compatLnSpc="1">
            <a:prstTxWarp prst="textNoShape">
              <a:avLst/>
            </a:prstTxWarp>
            <a:noAutofit/>
          </a:bodyPr>
          <a:lstStyle/>
          <a:p>
            <a:pPr algn="just" rtl="1"/>
            <a:endParaRPr lang="en-US"/>
          </a:p>
        </p:txBody>
      </p:sp>
      <p:sp>
        <p:nvSpPr>
          <p:cNvPr id="16" name="Freeform: Shape 18">
            <a:extLst>
              <a:ext uri="{FF2B5EF4-FFF2-40B4-BE49-F238E27FC236}">
                <a16:creationId xmlns:a16="http://schemas.microsoft.com/office/drawing/2014/main" id="{CFFD4280-FD15-44F7-9AE6-1F1EBDCEE12D}"/>
              </a:ext>
            </a:extLst>
          </p:cNvPr>
          <p:cNvSpPr>
            <a:spLocks/>
          </p:cNvSpPr>
          <p:nvPr/>
        </p:nvSpPr>
        <p:spPr bwMode="auto">
          <a:xfrm>
            <a:off x="3623695" y="5196909"/>
            <a:ext cx="1063278" cy="1063278"/>
          </a:xfrm>
          <a:custGeom>
            <a:avLst/>
            <a:gdLst>
              <a:gd name="connsiteX0" fmla="*/ 642302 w 758825"/>
              <a:gd name="connsiteY0" fmla="*/ 288394 h 758825"/>
              <a:gd name="connsiteX1" fmla="*/ 642938 w 758825"/>
              <a:gd name="connsiteY1" fmla="*/ 288925 h 758825"/>
              <a:gd name="connsiteX2" fmla="*/ 642303 w 758825"/>
              <a:gd name="connsiteY2" fmla="*/ 288396 h 758825"/>
              <a:gd name="connsiteX3" fmla="*/ 354168 w 758825"/>
              <a:gd name="connsiteY3" fmla="*/ 0 h 758825"/>
              <a:gd name="connsiteX4" fmla="*/ 354681 w 758825"/>
              <a:gd name="connsiteY4" fmla="*/ 1027 h 758825"/>
              <a:gd name="connsiteX5" fmla="*/ 370565 w 758825"/>
              <a:gd name="connsiteY5" fmla="*/ 85297 h 758825"/>
              <a:gd name="connsiteX6" fmla="*/ 393624 w 758825"/>
              <a:gd name="connsiteY6" fmla="*/ 105851 h 758825"/>
              <a:gd name="connsiteX7" fmla="*/ 428083 w 758825"/>
              <a:gd name="connsiteY7" fmla="*/ 118376 h 758825"/>
              <a:gd name="connsiteX8" fmla="*/ 470812 w 758825"/>
              <a:gd name="connsiteY8" fmla="*/ 118184 h 758825"/>
              <a:gd name="connsiteX9" fmla="*/ 469900 w 758825"/>
              <a:gd name="connsiteY9" fmla="*/ 117475 h 758825"/>
              <a:gd name="connsiteX10" fmla="*/ 470581 w 758825"/>
              <a:gd name="connsiteY10" fmla="*/ 117475 h 758825"/>
              <a:gd name="connsiteX11" fmla="*/ 474663 w 758825"/>
              <a:gd name="connsiteY11" fmla="*/ 120650 h 758825"/>
              <a:gd name="connsiteX12" fmla="*/ 471942 w 758825"/>
              <a:gd name="connsiteY12" fmla="*/ 119062 h 758825"/>
              <a:gd name="connsiteX13" fmla="*/ 471261 w 758825"/>
              <a:gd name="connsiteY13" fmla="*/ 118533 h 758825"/>
              <a:gd name="connsiteX14" fmla="*/ 471033 w 758825"/>
              <a:gd name="connsiteY14" fmla="*/ 118356 h 758825"/>
              <a:gd name="connsiteX15" fmla="*/ 484512 w 758825"/>
              <a:gd name="connsiteY15" fmla="*/ 183955 h 758825"/>
              <a:gd name="connsiteX16" fmla="*/ 520701 w 758825"/>
              <a:gd name="connsiteY16" fmla="*/ 237395 h 758825"/>
              <a:gd name="connsiteX17" fmla="*/ 430391 w 758825"/>
              <a:gd name="connsiteY17" fmla="*/ 327957 h 758825"/>
              <a:gd name="connsiteX18" fmla="*/ 521430 w 758825"/>
              <a:gd name="connsiteY18" fmla="*/ 237051 h 758825"/>
              <a:gd name="connsiteX19" fmla="*/ 521944 w 758825"/>
              <a:gd name="connsiteY19" fmla="*/ 236538 h 758825"/>
              <a:gd name="connsiteX20" fmla="*/ 521430 w 758825"/>
              <a:gd name="connsiteY20" fmla="*/ 237564 h 758825"/>
              <a:gd name="connsiteX21" fmla="*/ 575319 w 758825"/>
              <a:gd name="connsiteY21" fmla="*/ 273609 h 758825"/>
              <a:gd name="connsiteX22" fmla="*/ 641005 w 758825"/>
              <a:gd name="connsiteY22" fmla="*/ 287302 h 758825"/>
              <a:gd name="connsiteX23" fmla="*/ 639763 w 758825"/>
              <a:gd name="connsiteY23" fmla="*/ 285750 h 758825"/>
              <a:gd name="connsiteX24" fmla="*/ 642302 w 758825"/>
              <a:gd name="connsiteY24" fmla="*/ 288394 h 758825"/>
              <a:gd name="connsiteX25" fmla="*/ 641668 w 758825"/>
              <a:gd name="connsiteY25" fmla="*/ 287866 h 758825"/>
              <a:gd name="connsiteX26" fmla="*/ 641157 w 758825"/>
              <a:gd name="connsiteY26" fmla="*/ 287440 h 758825"/>
              <a:gd name="connsiteX27" fmla="*/ 641541 w 758825"/>
              <a:gd name="connsiteY27" fmla="*/ 334923 h 758825"/>
              <a:gd name="connsiteX28" fmla="*/ 658112 w 758825"/>
              <a:gd name="connsiteY28" fmla="*/ 372507 h 758825"/>
              <a:gd name="connsiteX29" fmla="*/ 658626 w 758825"/>
              <a:gd name="connsiteY29" fmla="*/ 373533 h 758825"/>
              <a:gd name="connsiteX30" fmla="*/ 662223 w 758825"/>
              <a:gd name="connsiteY30" fmla="*/ 377638 h 758825"/>
              <a:gd name="connsiteX31" fmla="*/ 664792 w 758825"/>
              <a:gd name="connsiteY31" fmla="*/ 380717 h 758825"/>
              <a:gd name="connsiteX32" fmla="*/ 758311 w 758825"/>
              <a:gd name="connsiteY32" fmla="*/ 403806 h 758825"/>
              <a:gd name="connsiteX33" fmla="*/ 758825 w 758825"/>
              <a:gd name="connsiteY33" fmla="*/ 404319 h 758825"/>
              <a:gd name="connsiteX34" fmla="*/ 212612 w 758825"/>
              <a:gd name="connsiteY34" fmla="*/ 658813 h 758825"/>
              <a:gd name="connsiteX35" fmla="*/ 156159 w 758825"/>
              <a:gd name="connsiteY35" fmla="*/ 602955 h 758825"/>
              <a:gd name="connsiteX36" fmla="*/ 155866 w 758825"/>
              <a:gd name="connsiteY36" fmla="*/ 603250 h 758825"/>
              <a:gd name="connsiteX37" fmla="*/ 155404 w 758825"/>
              <a:gd name="connsiteY37" fmla="*/ 602782 h 758825"/>
              <a:gd name="connsiteX38" fmla="*/ 1606 w 758825"/>
              <a:gd name="connsiteY38" fmla="*/ 757221 h 758825"/>
              <a:gd name="connsiteX39" fmla="*/ 155690 w 758825"/>
              <a:gd name="connsiteY39" fmla="*/ 603250 h 758825"/>
              <a:gd name="connsiteX40" fmla="*/ 156204 w 758825"/>
              <a:gd name="connsiteY40" fmla="*/ 603764 h 758825"/>
              <a:gd name="connsiteX41" fmla="*/ 212725 w 758825"/>
              <a:gd name="connsiteY41" fmla="*/ 659730 h 758825"/>
              <a:gd name="connsiteX42" fmla="*/ 1588 w 758825"/>
              <a:gd name="connsiteY42" fmla="*/ 758290 h 758825"/>
              <a:gd name="connsiteX43" fmla="*/ 1542 w 758825"/>
              <a:gd name="connsiteY43" fmla="*/ 758312 h 758825"/>
              <a:gd name="connsiteX44" fmla="*/ 1028 w 758825"/>
              <a:gd name="connsiteY44" fmla="*/ 758312 h 758825"/>
              <a:gd name="connsiteX45" fmla="*/ 0 w 758825"/>
              <a:gd name="connsiteY45" fmla="*/ 758825 h 758825"/>
              <a:gd name="connsiteX46" fmla="*/ 1028 w 758825"/>
              <a:gd name="connsiteY46" fmla="*/ 757798 h 758825"/>
              <a:gd name="connsiteX47" fmla="*/ 1588 w 758825"/>
              <a:gd name="connsiteY47" fmla="*/ 757238 h 758825"/>
              <a:gd name="connsiteX48" fmla="*/ 99813 w 758825"/>
              <a:gd name="connsiteY48" fmla="*/ 546100 h 758825"/>
              <a:gd name="connsiteX49" fmla="*/ 100148 w 758825"/>
              <a:gd name="connsiteY49" fmla="*/ 546438 h 758825"/>
              <a:gd name="connsiteX0" fmla="*/ 642302 w 758825"/>
              <a:gd name="connsiteY0" fmla="*/ 288394 h 758825"/>
              <a:gd name="connsiteX1" fmla="*/ 642938 w 758825"/>
              <a:gd name="connsiteY1" fmla="*/ 288925 h 758825"/>
              <a:gd name="connsiteX2" fmla="*/ 642303 w 758825"/>
              <a:gd name="connsiteY2" fmla="*/ 288396 h 758825"/>
              <a:gd name="connsiteX3" fmla="*/ 642302 w 758825"/>
              <a:gd name="connsiteY3" fmla="*/ 288394 h 758825"/>
              <a:gd name="connsiteX4" fmla="*/ 354168 w 758825"/>
              <a:gd name="connsiteY4" fmla="*/ 0 h 758825"/>
              <a:gd name="connsiteX5" fmla="*/ 354681 w 758825"/>
              <a:gd name="connsiteY5" fmla="*/ 1027 h 758825"/>
              <a:gd name="connsiteX6" fmla="*/ 370565 w 758825"/>
              <a:gd name="connsiteY6" fmla="*/ 85297 h 758825"/>
              <a:gd name="connsiteX7" fmla="*/ 393624 w 758825"/>
              <a:gd name="connsiteY7" fmla="*/ 105851 h 758825"/>
              <a:gd name="connsiteX8" fmla="*/ 428083 w 758825"/>
              <a:gd name="connsiteY8" fmla="*/ 118376 h 758825"/>
              <a:gd name="connsiteX9" fmla="*/ 470812 w 758825"/>
              <a:gd name="connsiteY9" fmla="*/ 118184 h 758825"/>
              <a:gd name="connsiteX10" fmla="*/ 469900 w 758825"/>
              <a:gd name="connsiteY10" fmla="*/ 117475 h 758825"/>
              <a:gd name="connsiteX11" fmla="*/ 470581 w 758825"/>
              <a:gd name="connsiteY11" fmla="*/ 117475 h 758825"/>
              <a:gd name="connsiteX12" fmla="*/ 474663 w 758825"/>
              <a:gd name="connsiteY12" fmla="*/ 120650 h 758825"/>
              <a:gd name="connsiteX13" fmla="*/ 471942 w 758825"/>
              <a:gd name="connsiteY13" fmla="*/ 119062 h 758825"/>
              <a:gd name="connsiteX14" fmla="*/ 471261 w 758825"/>
              <a:gd name="connsiteY14" fmla="*/ 118533 h 758825"/>
              <a:gd name="connsiteX15" fmla="*/ 471033 w 758825"/>
              <a:gd name="connsiteY15" fmla="*/ 118356 h 758825"/>
              <a:gd name="connsiteX16" fmla="*/ 484512 w 758825"/>
              <a:gd name="connsiteY16" fmla="*/ 183955 h 758825"/>
              <a:gd name="connsiteX17" fmla="*/ 520701 w 758825"/>
              <a:gd name="connsiteY17" fmla="*/ 237395 h 758825"/>
              <a:gd name="connsiteX18" fmla="*/ 430391 w 758825"/>
              <a:gd name="connsiteY18" fmla="*/ 327957 h 758825"/>
              <a:gd name="connsiteX19" fmla="*/ 521430 w 758825"/>
              <a:gd name="connsiteY19" fmla="*/ 237051 h 758825"/>
              <a:gd name="connsiteX20" fmla="*/ 521944 w 758825"/>
              <a:gd name="connsiteY20" fmla="*/ 236538 h 758825"/>
              <a:gd name="connsiteX21" fmla="*/ 521430 w 758825"/>
              <a:gd name="connsiteY21" fmla="*/ 237564 h 758825"/>
              <a:gd name="connsiteX22" fmla="*/ 575319 w 758825"/>
              <a:gd name="connsiteY22" fmla="*/ 273609 h 758825"/>
              <a:gd name="connsiteX23" fmla="*/ 641005 w 758825"/>
              <a:gd name="connsiteY23" fmla="*/ 287302 h 758825"/>
              <a:gd name="connsiteX24" fmla="*/ 639763 w 758825"/>
              <a:gd name="connsiteY24" fmla="*/ 285750 h 758825"/>
              <a:gd name="connsiteX25" fmla="*/ 642302 w 758825"/>
              <a:gd name="connsiteY25" fmla="*/ 288394 h 758825"/>
              <a:gd name="connsiteX26" fmla="*/ 641668 w 758825"/>
              <a:gd name="connsiteY26" fmla="*/ 287866 h 758825"/>
              <a:gd name="connsiteX27" fmla="*/ 641157 w 758825"/>
              <a:gd name="connsiteY27" fmla="*/ 287440 h 758825"/>
              <a:gd name="connsiteX28" fmla="*/ 641541 w 758825"/>
              <a:gd name="connsiteY28" fmla="*/ 334923 h 758825"/>
              <a:gd name="connsiteX29" fmla="*/ 658112 w 758825"/>
              <a:gd name="connsiteY29" fmla="*/ 372507 h 758825"/>
              <a:gd name="connsiteX30" fmla="*/ 658626 w 758825"/>
              <a:gd name="connsiteY30" fmla="*/ 373533 h 758825"/>
              <a:gd name="connsiteX31" fmla="*/ 662223 w 758825"/>
              <a:gd name="connsiteY31" fmla="*/ 377638 h 758825"/>
              <a:gd name="connsiteX32" fmla="*/ 664792 w 758825"/>
              <a:gd name="connsiteY32" fmla="*/ 380717 h 758825"/>
              <a:gd name="connsiteX33" fmla="*/ 758311 w 758825"/>
              <a:gd name="connsiteY33" fmla="*/ 403806 h 758825"/>
              <a:gd name="connsiteX34" fmla="*/ 758825 w 758825"/>
              <a:gd name="connsiteY34" fmla="*/ 404319 h 758825"/>
              <a:gd name="connsiteX35" fmla="*/ 212612 w 758825"/>
              <a:gd name="connsiteY35" fmla="*/ 658813 h 758825"/>
              <a:gd name="connsiteX36" fmla="*/ 156159 w 758825"/>
              <a:gd name="connsiteY36" fmla="*/ 602955 h 758825"/>
              <a:gd name="connsiteX37" fmla="*/ 155866 w 758825"/>
              <a:gd name="connsiteY37" fmla="*/ 603250 h 758825"/>
              <a:gd name="connsiteX38" fmla="*/ 155404 w 758825"/>
              <a:gd name="connsiteY38" fmla="*/ 602782 h 758825"/>
              <a:gd name="connsiteX39" fmla="*/ 1606 w 758825"/>
              <a:gd name="connsiteY39" fmla="*/ 757221 h 758825"/>
              <a:gd name="connsiteX40" fmla="*/ 155690 w 758825"/>
              <a:gd name="connsiteY40" fmla="*/ 603250 h 758825"/>
              <a:gd name="connsiteX41" fmla="*/ 212725 w 758825"/>
              <a:gd name="connsiteY41" fmla="*/ 659730 h 758825"/>
              <a:gd name="connsiteX42" fmla="*/ 1588 w 758825"/>
              <a:gd name="connsiteY42" fmla="*/ 758290 h 758825"/>
              <a:gd name="connsiteX43" fmla="*/ 1542 w 758825"/>
              <a:gd name="connsiteY43" fmla="*/ 758312 h 758825"/>
              <a:gd name="connsiteX44" fmla="*/ 1028 w 758825"/>
              <a:gd name="connsiteY44" fmla="*/ 758312 h 758825"/>
              <a:gd name="connsiteX45" fmla="*/ 0 w 758825"/>
              <a:gd name="connsiteY45" fmla="*/ 758825 h 758825"/>
              <a:gd name="connsiteX46" fmla="*/ 1028 w 758825"/>
              <a:gd name="connsiteY46" fmla="*/ 757798 h 758825"/>
              <a:gd name="connsiteX47" fmla="*/ 1588 w 758825"/>
              <a:gd name="connsiteY47" fmla="*/ 757238 h 758825"/>
              <a:gd name="connsiteX48" fmla="*/ 99813 w 758825"/>
              <a:gd name="connsiteY48" fmla="*/ 546100 h 758825"/>
              <a:gd name="connsiteX49" fmla="*/ 100148 w 758825"/>
              <a:gd name="connsiteY49" fmla="*/ 546438 h 758825"/>
              <a:gd name="connsiteX50" fmla="*/ 354168 w 758825"/>
              <a:gd name="connsiteY50" fmla="*/ 0 h 758825"/>
              <a:gd name="connsiteX0" fmla="*/ 642302 w 758825"/>
              <a:gd name="connsiteY0" fmla="*/ 288394 h 758825"/>
              <a:gd name="connsiteX1" fmla="*/ 642938 w 758825"/>
              <a:gd name="connsiteY1" fmla="*/ 288925 h 758825"/>
              <a:gd name="connsiteX2" fmla="*/ 642303 w 758825"/>
              <a:gd name="connsiteY2" fmla="*/ 288396 h 758825"/>
              <a:gd name="connsiteX3" fmla="*/ 642302 w 758825"/>
              <a:gd name="connsiteY3" fmla="*/ 288394 h 758825"/>
              <a:gd name="connsiteX4" fmla="*/ 354168 w 758825"/>
              <a:gd name="connsiteY4" fmla="*/ 0 h 758825"/>
              <a:gd name="connsiteX5" fmla="*/ 354681 w 758825"/>
              <a:gd name="connsiteY5" fmla="*/ 1027 h 758825"/>
              <a:gd name="connsiteX6" fmla="*/ 370565 w 758825"/>
              <a:gd name="connsiteY6" fmla="*/ 85297 h 758825"/>
              <a:gd name="connsiteX7" fmla="*/ 393624 w 758825"/>
              <a:gd name="connsiteY7" fmla="*/ 105851 h 758825"/>
              <a:gd name="connsiteX8" fmla="*/ 428083 w 758825"/>
              <a:gd name="connsiteY8" fmla="*/ 118376 h 758825"/>
              <a:gd name="connsiteX9" fmla="*/ 470812 w 758825"/>
              <a:gd name="connsiteY9" fmla="*/ 118184 h 758825"/>
              <a:gd name="connsiteX10" fmla="*/ 469900 w 758825"/>
              <a:gd name="connsiteY10" fmla="*/ 117475 h 758825"/>
              <a:gd name="connsiteX11" fmla="*/ 470581 w 758825"/>
              <a:gd name="connsiteY11" fmla="*/ 117475 h 758825"/>
              <a:gd name="connsiteX12" fmla="*/ 474663 w 758825"/>
              <a:gd name="connsiteY12" fmla="*/ 120650 h 758825"/>
              <a:gd name="connsiteX13" fmla="*/ 471942 w 758825"/>
              <a:gd name="connsiteY13" fmla="*/ 119062 h 758825"/>
              <a:gd name="connsiteX14" fmla="*/ 471261 w 758825"/>
              <a:gd name="connsiteY14" fmla="*/ 118533 h 758825"/>
              <a:gd name="connsiteX15" fmla="*/ 471033 w 758825"/>
              <a:gd name="connsiteY15" fmla="*/ 118356 h 758825"/>
              <a:gd name="connsiteX16" fmla="*/ 484512 w 758825"/>
              <a:gd name="connsiteY16" fmla="*/ 183955 h 758825"/>
              <a:gd name="connsiteX17" fmla="*/ 520701 w 758825"/>
              <a:gd name="connsiteY17" fmla="*/ 237395 h 758825"/>
              <a:gd name="connsiteX18" fmla="*/ 430391 w 758825"/>
              <a:gd name="connsiteY18" fmla="*/ 327957 h 758825"/>
              <a:gd name="connsiteX19" fmla="*/ 521430 w 758825"/>
              <a:gd name="connsiteY19" fmla="*/ 237051 h 758825"/>
              <a:gd name="connsiteX20" fmla="*/ 521944 w 758825"/>
              <a:gd name="connsiteY20" fmla="*/ 236538 h 758825"/>
              <a:gd name="connsiteX21" fmla="*/ 521430 w 758825"/>
              <a:gd name="connsiteY21" fmla="*/ 237564 h 758825"/>
              <a:gd name="connsiteX22" fmla="*/ 575319 w 758825"/>
              <a:gd name="connsiteY22" fmla="*/ 273609 h 758825"/>
              <a:gd name="connsiteX23" fmla="*/ 641005 w 758825"/>
              <a:gd name="connsiteY23" fmla="*/ 287302 h 758825"/>
              <a:gd name="connsiteX24" fmla="*/ 639763 w 758825"/>
              <a:gd name="connsiteY24" fmla="*/ 285750 h 758825"/>
              <a:gd name="connsiteX25" fmla="*/ 642302 w 758825"/>
              <a:gd name="connsiteY25" fmla="*/ 288394 h 758825"/>
              <a:gd name="connsiteX26" fmla="*/ 641668 w 758825"/>
              <a:gd name="connsiteY26" fmla="*/ 287866 h 758825"/>
              <a:gd name="connsiteX27" fmla="*/ 641157 w 758825"/>
              <a:gd name="connsiteY27" fmla="*/ 287440 h 758825"/>
              <a:gd name="connsiteX28" fmla="*/ 641541 w 758825"/>
              <a:gd name="connsiteY28" fmla="*/ 334923 h 758825"/>
              <a:gd name="connsiteX29" fmla="*/ 658112 w 758825"/>
              <a:gd name="connsiteY29" fmla="*/ 372507 h 758825"/>
              <a:gd name="connsiteX30" fmla="*/ 658626 w 758825"/>
              <a:gd name="connsiteY30" fmla="*/ 373533 h 758825"/>
              <a:gd name="connsiteX31" fmla="*/ 662223 w 758825"/>
              <a:gd name="connsiteY31" fmla="*/ 377638 h 758825"/>
              <a:gd name="connsiteX32" fmla="*/ 664792 w 758825"/>
              <a:gd name="connsiteY32" fmla="*/ 380717 h 758825"/>
              <a:gd name="connsiteX33" fmla="*/ 758311 w 758825"/>
              <a:gd name="connsiteY33" fmla="*/ 403806 h 758825"/>
              <a:gd name="connsiteX34" fmla="*/ 758825 w 758825"/>
              <a:gd name="connsiteY34" fmla="*/ 404319 h 758825"/>
              <a:gd name="connsiteX35" fmla="*/ 212612 w 758825"/>
              <a:gd name="connsiteY35" fmla="*/ 658813 h 758825"/>
              <a:gd name="connsiteX36" fmla="*/ 156159 w 758825"/>
              <a:gd name="connsiteY36" fmla="*/ 602955 h 758825"/>
              <a:gd name="connsiteX37" fmla="*/ 155866 w 758825"/>
              <a:gd name="connsiteY37" fmla="*/ 603250 h 758825"/>
              <a:gd name="connsiteX38" fmla="*/ 155404 w 758825"/>
              <a:gd name="connsiteY38" fmla="*/ 602782 h 758825"/>
              <a:gd name="connsiteX39" fmla="*/ 1606 w 758825"/>
              <a:gd name="connsiteY39" fmla="*/ 757221 h 758825"/>
              <a:gd name="connsiteX40" fmla="*/ 212725 w 758825"/>
              <a:gd name="connsiteY40" fmla="*/ 659730 h 758825"/>
              <a:gd name="connsiteX41" fmla="*/ 1588 w 758825"/>
              <a:gd name="connsiteY41" fmla="*/ 758290 h 758825"/>
              <a:gd name="connsiteX42" fmla="*/ 1542 w 758825"/>
              <a:gd name="connsiteY42" fmla="*/ 758312 h 758825"/>
              <a:gd name="connsiteX43" fmla="*/ 1028 w 758825"/>
              <a:gd name="connsiteY43" fmla="*/ 758312 h 758825"/>
              <a:gd name="connsiteX44" fmla="*/ 0 w 758825"/>
              <a:gd name="connsiteY44" fmla="*/ 758825 h 758825"/>
              <a:gd name="connsiteX45" fmla="*/ 1028 w 758825"/>
              <a:gd name="connsiteY45" fmla="*/ 757798 h 758825"/>
              <a:gd name="connsiteX46" fmla="*/ 1588 w 758825"/>
              <a:gd name="connsiteY46" fmla="*/ 757238 h 758825"/>
              <a:gd name="connsiteX47" fmla="*/ 99813 w 758825"/>
              <a:gd name="connsiteY47" fmla="*/ 546100 h 758825"/>
              <a:gd name="connsiteX48" fmla="*/ 100148 w 758825"/>
              <a:gd name="connsiteY48" fmla="*/ 546438 h 758825"/>
              <a:gd name="connsiteX49" fmla="*/ 354168 w 758825"/>
              <a:gd name="connsiteY49" fmla="*/ 0 h 758825"/>
              <a:gd name="connsiteX0" fmla="*/ 642302 w 758825"/>
              <a:gd name="connsiteY0" fmla="*/ 288394 h 758825"/>
              <a:gd name="connsiteX1" fmla="*/ 642938 w 758825"/>
              <a:gd name="connsiteY1" fmla="*/ 288925 h 758825"/>
              <a:gd name="connsiteX2" fmla="*/ 642303 w 758825"/>
              <a:gd name="connsiteY2" fmla="*/ 288396 h 758825"/>
              <a:gd name="connsiteX3" fmla="*/ 642302 w 758825"/>
              <a:gd name="connsiteY3" fmla="*/ 288394 h 758825"/>
              <a:gd name="connsiteX4" fmla="*/ 354168 w 758825"/>
              <a:gd name="connsiteY4" fmla="*/ 0 h 758825"/>
              <a:gd name="connsiteX5" fmla="*/ 354681 w 758825"/>
              <a:gd name="connsiteY5" fmla="*/ 1027 h 758825"/>
              <a:gd name="connsiteX6" fmla="*/ 370565 w 758825"/>
              <a:gd name="connsiteY6" fmla="*/ 85297 h 758825"/>
              <a:gd name="connsiteX7" fmla="*/ 393624 w 758825"/>
              <a:gd name="connsiteY7" fmla="*/ 105851 h 758825"/>
              <a:gd name="connsiteX8" fmla="*/ 428083 w 758825"/>
              <a:gd name="connsiteY8" fmla="*/ 118376 h 758825"/>
              <a:gd name="connsiteX9" fmla="*/ 470812 w 758825"/>
              <a:gd name="connsiteY9" fmla="*/ 118184 h 758825"/>
              <a:gd name="connsiteX10" fmla="*/ 469900 w 758825"/>
              <a:gd name="connsiteY10" fmla="*/ 117475 h 758825"/>
              <a:gd name="connsiteX11" fmla="*/ 470581 w 758825"/>
              <a:gd name="connsiteY11" fmla="*/ 117475 h 758825"/>
              <a:gd name="connsiteX12" fmla="*/ 474663 w 758825"/>
              <a:gd name="connsiteY12" fmla="*/ 120650 h 758825"/>
              <a:gd name="connsiteX13" fmla="*/ 471942 w 758825"/>
              <a:gd name="connsiteY13" fmla="*/ 119062 h 758825"/>
              <a:gd name="connsiteX14" fmla="*/ 471261 w 758825"/>
              <a:gd name="connsiteY14" fmla="*/ 118533 h 758825"/>
              <a:gd name="connsiteX15" fmla="*/ 471033 w 758825"/>
              <a:gd name="connsiteY15" fmla="*/ 118356 h 758825"/>
              <a:gd name="connsiteX16" fmla="*/ 484512 w 758825"/>
              <a:gd name="connsiteY16" fmla="*/ 183955 h 758825"/>
              <a:gd name="connsiteX17" fmla="*/ 520701 w 758825"/>
              <a:gd name="connsiteY17" fmla="*/ 237395 h 758825"/>
              <a:gd name="connsiteX18" fmla="*/ 430391 w 758825"/>
              <a:gd name="connsiteY18" fmla="*/ 327957 h 758825"/>
              <a:gd name="connsiteX19" fmla="*/ 521430 w 758825"/>
              <a:gd name="connsiteY19" fmla="*/ 237051 h 758825"/>
              <a:gd name="connsiteX20" fmla="*/ 521944 w 758825"/>
              <a:gd name="connsiteY20" fmla="*/ 236538 h 758825"/>
              <a:gd name="connsiteX21" fmla="*/ 521430 w 758825"/>
              <a:gd name="connsiteY21" fmla="*/ 237564 h 758825"/>
              <a:gd name="connsiteX22" fmla="*/ 575319 w 758825"/>
              <a:gd name="connsiteY22" fmla="*/ 273609 h 758825"/>
              <a:gd name="connsiteX23" fmla="*/ 641005 w 758825"/>
              <a:gd name="connsiteY23" fmla="*/ 287302 h 758825"/>
              <a:gd name="connsiteX24" fmla="*/ 639763 w 758825"/>
              <a:gd name="connsiteY24" fmla="*/ 285750 h 758825"/>
              <a:gd name="connsiteX25" fmla="*/ 642302 w 758825"/>
              <a:gd name="connsiteY25" fmla="*/ 288394 h 758825"/>
              <a:gd name="connsiteX26" fmla="*/ 641668 w 758825"/>
              <a:gd name="connsiteY26" fmla="*/ 287866 h 758825"/>
              <a:gd name="connsiteX27" fmla="*/ 641157 w 758825"/>
              <a:gd name="connsiteY27" fmla="*/ 287440 h 758825"/>
              <a:gd name="connsiteX28" fmla="*/ 641541 w 758825"/>
              <a:gd name="connsiteY28" fmla="*/ 334923 h 758825"/>
              <a:gd name="connsiteX29" fmla="*/ 658112 w 758825"/>
              <a:gd name="connsiteY29" fmla="*/ 372507 h 758825"/>
              <a:gd name="connsiteX30" fmla="*/ 658626 w 758825"/>
              <a:gd name="connsiteY30" fmla="*/ 373533 h 758825"/>
              <a:gd name="connsiteX31" fmla="*/ 662223 w 758825"/>
              <a:gd name="connsiteY31" fmla="*/ 377638 h 758825"/>
              <a:gd name="connsiteX32" fmla="*/ 664792 w 758825"/>
              <a:gd name="connsiteY32" fmla="*/ 380717 h 758825"/>
              <a:gd name="connsiteX33" fmla="*/ 758311 w 758825"/>
              <a:gd name="connsiteY33" fmla="*/ 403806 h 758825"/>
              <a:gd name="connsiteX34" fmla="*/ 758825 w 758825"/>
              <a:gd name="connsiteY34" fmla="*/ 404319 h 758825"/>
              <a:gd name="connsiteX35" fmla="*/ 212612 w 758825"/>
              <a:gd name="connsiteY35" fmla="*/ 658813 h 758825"/>
              <a:gd name="connsiteX36" fmla="*/ 156159 w 758825"/>
              <a:gd name="connsiteY36" fmla="*/ 602955 h 758825"/>
              <a:gd name="connsiteX37" fmla="*/ 155866 w 758825"/>
              <a:gd name="connsiteY37" fmla="*/ 603250 h 758825"/>
              <a:gd name="connsiteX38" fmla="*/ 1606 w 758825"/>
              <a:gd name="connsiteY38" fmla="*/ 757221 h 758825"/>
              <a:gd name="connsiteX39" fmla="*/ 212725 w 758825"/>
              <a:gd name="connsiteY39" fmla="*/ 659730 h 758825"/>
              <a:gd name="connsiteX40" fmla="*/ 1588 w 758825"/>
              <a:gd name="connsiteY40" fmla="*/ 758290 h 758825"/>
              <a:gd name="connsiteX41" fmla="*/ 1542 w 758825"/>
              <a:gd name="connsiteY41" fmla="*/ 758312 h 758825"/>
              <a:gd name="connsiteX42" fmla="*/ 1028 w 758825"/>
              <a:gd name="connsiteY42" fmla="*/ 758312 h 758825"/>
              <a:gd name="connsiteX43" fmla="*/ 0 w 758825"/>
              <a:gd name="connsiteY43" fmla="*/ 758825 h 758825"/>
              <a:gd name="connsiteX44" fmla="*/ 1028 w 758825"/>
              <a:gd name="connsiteY44" fmla="*/ 757798 h 758825"/>
              <a:gd name="connsiteX45" fmla="*/ 1588 w 758825"/>
              <a:gd name="connsiteY45" fmla="*/ 757238 h 758825"/>
              <a:gd name="connsiteX46" fmla="*/ 99813 w 758825"/>
              <a:gd name="connsiteY46" fmla="*/ 546100 h 758825"/>
              <a:gd name="connsiteX47" fmla="*/ 100148 w 758825"/>
              <a:gd name="connsiteY47" fmla="*/ 546438 h 758825"/>
              <a:gd name="connsiteX48" fmla="*/ 354168 w 758825"/>
              <a:gd name="connsiteY48" fmla="*/ 0 h 758825"/>
              <a:gd name="connsiteX0" fmla="*/ 642302 w 758825"/>
              <a:gd name="connsiteY0" fmla="*/ 288394 h 758825"/>
              <a:gd name="connsiteX1" fmla="*/ 642938 w 758825"/>
              <a:gd name="connsiteY1" fmla="*/ 288925 h 758825"/>
              <a:gd name="connsiteX2" fmla="*/ 642303 w 758825"/>
              <a:gd name="connsiteY2" fmla="*/ 288396 h 758825"/>
              <a:gd name="connsiteX3" fmla="*/ 642302 w 758825"/>
              <a:gd name="connsiteY3" fmla="*/ 288394 h 758825"/>
              <a:gd name="connsiteX4" fmla="*/ 354168 w 758825"/>
              <a:gd name="connsiteY4" fmla="*/ 0 h 758825"/>
              <a:gd name="connsiteX5" fmla="*/ 354681 w 758825"/>
              <a:gd name="connsiteY5" fmla="*/ 1027 h 758825"/>
              <a:gd name="connsiteX6" fmla="*/ 370565 w 758825"/>
              <a:gd name="connsiteY6" fmla="*/ 85297 h 758825"/>
              <a:gd name="connsiteX7" fmla="*/ 393624 w 758825"/>
              <a:gd name="connsiteY7" fmla="*/ 105851 h 758825"/>
              <a:gd name="connsiteX8" fmla="*/ 428083 w 758825"/>
              <a:gd name="connsiteY8" fmla="*/ 118376 h 758825"/>
              <a:gd name="connsiteX9" fmla="*/ 470812 w 758825"/>
              <a:gd name="connsiteY9" fmla="*/ 118184 h 758825"/>
              <a:gd name="connsiteX10" fmla="*/ 469900 w 758825"/>
              <a:gd name="connsiteY10" fmla="*/ 117475 h 758825"/>
              <a:gd name="connsiteX11" fmla="*/ 470581 w 758825"/>
              <a:gd name="connsiteY11" fmla="*/ 117475 h 758825"/>
              <a:gd name="connsiteX12" fmla="*/ 474663 w 758825"/>
              <a:gd name="connsiteY12" fmla="*/ 120650 h 758825"/>
              <a:gd name="connsiteX13" fmla="*/ 471942 w 758825"/>
              <a:gd name="connsiteY13" fmla="*/ 119062 h 758825"/>
              <a:gd name="connsiteX14" fmla="*/ 471261 w 758825"/>
              <a:gd name="connsiteY14" fmla="*/ 118533 h 758825"/>
              <a:gd name="connsiteX15" fmla="*/ 471033 w 758825"/>
              <a:gd name="connsiteY15" fmla="*/ 118356 h 758825"/>
              <a:gd name="connsiteX16" fmla="*/ 484512 w 758825"/>
              <a:gd name="connsiteY16" fmla="*/ 183955 h 758825"/>
              <a:gd name="connsiteX17" fmla="*/ 520701 w 758825"/>
              <a:gd name="connsiteY17" fmla="*/ 237395 h 758825"/>
              <a:gd name="connsiteX18" fmla="*/ 430391 w 758825"/>
              <a:gd name="connsiteY18" fmla="*/ 327957 h 758825"/>
              <a:gd name="connsiteX19" fmla="*/ 521430 w 758825"/>
              <a:gd name="connsiteY19" fmla="*/ 237051 h 758825"/>
              <a:gd name="connsiteX20" fmla="*/ 521944 w 758825"/>
              <a:gd name="connsiteY20" fmla="*/ 236538 h 758825"/>
              <a:gd name="connsiteX21" fmla="*/ 521430 w 758825"/>
              <a:gd name="connsiteY21" fmla="*/ 237564 h 758825"/>
              <a:gd name="connsiteX22" fmla="*/ 575319 w 758825"/>
              <a:gd name="connsiteY22" fmla="*/ 273609 h 758825"/>
              <a:gd name="connsiteX23" fmla="*/ 641005 w 758825"/>
              <a:gd name="connsiteY23" fmla="*/ 287302 h 758825"/>
              <a:gd name="connsiteX24" fmla="*/ 639763 w 758825"/>
              <a:gd name="connsiteY24" fmla="*/ 285750 h 758825"/>
              <a:gd name="connsiteX25" fmla="*/ 642302 w 758825"/>
              <a:gd name="connsiteY25" fmla="*/ 288394 h 758825"/>
              <a:gd name="connsiteX26" fmla="*/ 641668 w 758825"/>
              <a:gd name="connsiteY26" fmla="*/ 287866 h 758825"/>
              <a:gd name="connsiteX27" fmla="*/ 641157 w 758825"/>
              <a:gd name="connsiteY27" fmla="*/ 287440 h 758825"/>
              <a:gd name="connsiteX28" fmla="*/ 641541 w 758825"/>
              <a:gd name="connsiteY28" fmla="*/ 334923 h 758825"/>
              <a:gd name="connsiteX29" fmla="*/ 658112 w 758825"/>
              <a:gd name="connsiteY29" fmla="*/ 372507 h 758825"/>
              <a:gd name="connsiteX30" fmla="*/ 658626 w 758825"/>
              <a:gd name="connsiteY30" fmla="*/ 373533 h 758825"/>
              <a:gd name="connsiteX31" fmla="*/ 662223 w 758825"/>
              <a:gd name="connsiteY31" fmla="*/ 377638 h 758825"/>
              <a:gd name="connsiteX32" fmla="*/ 664792 w 758825"/>
              <a:gd name="connsiteY32" fmla="*/ 380717 h 758825"/>
              <a:gd name="connsiteX33" fmla="*/ 758311 w 758825"/>
              <a:gd name="connsiteY33" fmla="*/ 403806 h 758825"/>
              <a:gd name="connsiteX34" fmla="*/ 758825 w 758825"/>
              <a:gd name="connsiteY34" fmla="*/ 404319 h 758825"/>
              <a:gd name="connsiteX35" fmla="*/ 212612 w 758825"/>
              <a:gd name="connsiteY35" fmla="*/ 658813 h 758825"/>
              <a:gd name="connsiteX36" fmla="*/ 156159 w 758825"/>
              <a:gd name="connsiteY36" fmla="*/ 602955 h 758825"/>
              <a:gd name="connsiteX37" fmla="*/ 1606 w 758825"/>
              <a:gd name="connsiteY37" fmla="*/ 757221 h 758825"/>
              <a:gd name="connsiteX38" fmla="*/ 212725 w 758825"/>
              <a:gd name="connsiteY38" fmla="*/ 659730 h 758825"/>
              <a:gd name="connsiteX39" fmla="*/ 1588 w 758825"/>
              <a:gd name="connsiteY39" fmla="*/ 758290 h 758825"/>
              <a:gd name="connsiteX40" fmla="*/ 1542 w 758825"/>
              <a:gd name="connsiteY40" fmla="*/ 758312 h 758825"/>
              <a:gd name="connsiteX41" fmla="*/ 1028 w 758825"/>
              <a:gd name="connsiteY41" fmla="*/ 758312 h 758825"/>
              <a:gd name="connsiteX42" fmla="*/ 0 w 758825"/>
              <a:gd name="connsiteY42" fmla="*/ 758825 h 758825"/>
              <a:gd name="connsiteX43" fmla="*/ 1028 w 758825"/>
              <a:gd name="connsiteY43" fmla="*/ 757798 h 758825"/>
              <a:gd name="connsiteX44" fmla="*/ 1588 w 758825"/>
              <a:gd name="connsiteY44" fmla="*/ 757238 h 758825"/>
              <a:gd name="connsiteX45" fmla="*/ 99813 w 758825"/>
              <a:gd name="connsiteY45" fmla="*/ 546100 h 758825"/>
              <a:gd name="connsiteX46" fmla="*/ 100148 w 758825"/>
              <a:gd name="connsiteY46" fmla="*/ 546438 h 758825"/>
              <a:gd name="connsiteX47" fmla="*/ 354168 w 758825"/>
              <a:gd name="connsiteY47" fmla="*/ 0 h 758825"/>
              <a:gd name="connsiteX0" fmla="*/ 642302 w 758825"/>
              <a:gd name="connsiteY0" fmla="*/ 288394 h 758825"/>
              <a:gd name="connsiteX1" fmla="*/ 642938 w 758825"/>
              <a:gd name="connsiteY1" fmla="*/ 288925 h 758825"/>
              <a:gd name="connsiteX2" fmla="*/ 642303 w 758825"/>
              <a:gd name="connsiteY2" fmla="*/ 288396 h 758825"/>
              <a:gd name="connsiteX3" fmla="*/ 642302 w 758825"/>
              <a:gd name="connsiteY3" fmla="*/ 288394 h 758825"/>
              <a:gd name="connsiteX4" fmla="*/ 354168 w 758825"/>
              <a:gd name="connsiteY4" fmla="*/ 0 h 758825"/>
              <a:gd name="connsiteX5" fmla="*/ 354681 w 758825"/>
              <a:gd name="connsiteY5" fmla="*/ 1027 h 758825"/>
              <a:gd name="connsiteX6" fmla="*/ 370565 w 758825"/>
              <a:gd name="connsiteY6" fmla="*/ 85297 h 758825"/>
              <a:gd name="connsiteX7" fmla="*/ 393624 w 758825"/>
              <a:gd name="connsiteY7" fmla="*/ 105851 h 758825"/>
              <a:gd name="connsiteX8" fmla="*/ 428083 w 758825"/>
              <a:gd name="connsiteY8" fmla="*/ 118376 h 758825"/>
              <a:gd name="connsiteX9" fmla="*/ 470812 w 758825"/>
              <a:gd name="connsiteY9" fmla="*/ 118184 h 758825"/>
              <a:gd name="connsiteX10" fmla="*/ 469900 w 758825"/>
              <a:gd name="connsiteY10" fmla="*/ 117475 h 758825"/>
              <a:gd name="connsiteX11" fmla="*/ 470581 w 758825"/>
              <a:gd name="connsiteY11" fmla="*/ 117475 h 758825"/>
              <a:gd name="connsiteX12" fmla="*/ 474663 w 758825"/>
              <a:gd name="connsiteY12" fmla="*/ 120650 h 758825"/>
              <a:gd name="connsiteX13" fmla="*/ 471942 w 758825"/>
              <a:gd name="connsiteY13" fmla="*/ 119062 h 758825"/>
              <a:gd name="connsiteX14" fmla="*/ 471261 w 758825"/>
              <a:gd name="connsiteY14" fmla="*/ 118533 h 758825"/>
              <a:gd name="connsiteX15" fmla="*/ 471033 w 758825"/>
              <a:gd name="connsiteY15" fmla="*/ 118356 h 758825"/>
              <a:gd name="connsiteX16" fmla="*/ 484512 w 758825"/>
              <a:gd name="connsiteY16" fmla="*/ 183955 h 758825"/>
              <a:gd name="connsiteX17" fmla="*/ 520701 w 758825"/>
              <a:gd name="connsiteY17" fmla="*/ 237395 h 758825"/>
              <a:gd name="connsiteX18" fmla="*/ 430391 w 758825"/>
              <a:gd name="connsiteY18" fmla="*/ 327957 h 758825"/>
              <a:gd name="connsiteX19" fmla="*/ 521430 w 758825"/>
              <a:gd name="connsiteY19" fmla="*/ 237051 h 758825"/>
              <a:gd name="connsiteX20" fmla="*/ 521944 w 758825"/>
              <a:gd name="connsiteY20" fmla="*/ 236538 h 758825"/>
              <a:gd name="connsiteX21" fmla="*/ 521430 w 758825"/>
              <a:gd name="connsiteY21" fmla="*/ 237564 h 758825"/>
              <a:gd name="connsiteX22" fmla="*/ 575319 w 758825"/>
              <a:gd name="connsiteY22" fmla="*/ 273609 h 758825"/>
              <a:gd name="connsiteX23" fmla="*/ 641005 w 758825"/>
              <a:gd name="connsiteY23" fmla="*/ 287302 h 758825"/>
              <a:gd name="connsiteX24" fmla="*/ 639763 w 758825"/>
              <a:gd name="connsiteY24" fmla="*/ 285750 h 758825"/>
              <a:gd name="connsiteX25" fmla="*/ 642302 w 758825"/>
              <a:gd name="connsiteY25" fmla="*/ 288394 h 758825"/>
              <a:gd name="connsiteX26" fmla="*/ 641668 w 758825"/>
              <a:gd name="connsiteY26" fmla="*/ 287866 h 758825"/>
              <a:gd name="connsiteX27" fmla="*/ 641157 w 758825"/>
              <a:gd name="connsiteY27" fmla="*/ 287440 h 758825"/>
              <a:gd name="connsiteX28" fmla="*/ 641541 w 758825"/>
              <a:gd name="connsiteY28" fmla="*/ 334923 h 758825"/>
              <a:gd name="connsiteX29" fmla="*/ 658112 w 758825"/>
              <a:gd name="connsiteY29" fmla="*/ 372507 h 758825"/>
              <a:gd name="connsiteX30" fmla="*/ 658626 w 758825"/>
              <a:gd name="connsiteY30" fmla="*/ 373533 h 758825"/>
              <a:gd name="connsiteX31" fmla="*/ 662223 w 758825"/>
              <a:gd name="connsiteY31" fmla="*/ 377638 h 758825"/>
              <a:gd name="connsiteX32" fmla="*/ 664792 w 758825"/>
              <a:gd name="connsiteY32" fmla="*/ 380717 h 758825"/>
              <a:gd name="connsiteX33" fmla="*/ 758311 w 758825"/>
              <a:gd name="connsiteY33" fmla="*/ 403806 h 758825"/>
              <a:gd name="connsiteX34" fmla="*/ 758825 w 758825"/>
              <a:gd name="connsiteY34" fmla="*/ 404319 h 758825"/>
              <a:gd name="connsiteX35" fmla="*/ 212612 w 758825"/>
              <a:gd name="connsiteY35" fmla="*/ 658813 h 758825"/>
              <a:gd name="connsiteX36" fmla="*/ 1606 w 758825"/>
              <a:gd name="connsiteY36" fmla="*/ 757221 h 758825"/>
              <a:gd name="connsiteX37" fmla="*/ 212725 w 758825"/>
              <a:gd name="connsiteY37" fmla="*/ 659730 h 758825"/>
              <a:gd name="connsiteX38" fmla="*/ 1588 w 758825"/>
              <a:gd name="connsiteY38" fmla="*/ 758290 h 758825"/>
              <a:gd name="connsiteX39" fmla="*/ 1542 w 758825"/>
              <a:gd name="connsiteY39" fmla="*/ 758312 h 758825"/>
              <a:gd name="connsiteX40" fmla="*/ 1028 w 758825"/>
              <a:gd name="connsiteY40" fmla="*/ 758312 h 758825"/>
              <a:gd name="connsiteX41" fmla="*/ 0 w 758825"/>
              <a:gd name="connsiteY41" fmla="*/ 758825 h 758825"/>
              <a:gd name="connsiteX42" fmla="*/ 1028 w 758825"/>
              <a:gd name="connsiteY42" fmla="*/ 757798 h 758825"/>
              <a:gd name="connsiteX43" fmla="*/ 1588 w 758825"/>
              <a:gd name="connsiteY43" fmla="*/ 757238 h 758825"/>
              <a:gd name="connsiteX44" fmla="*/ 99813 w 758825"/>
              <a:gd name="connsiteY44" fmla="*/ 546100 h 758825"/>
              <a:gd name="connsiteX45" fmla="*/ 100148 w 758825"/>
              <a:gd name="connsiteY45" fmla="*/ 546438 h 758825"/>
              <a:gd name="connsiteX46" fmla="*/ 354168 w 758825"/>
              <a:gd name="connsiteY46" fmla="*/ 0 h 758825"/>
              <a:gd name="connsiteX0" fmla="*/ 642302 w 758825"/>
              <a:gd name="connsiteY0" fmla="*/ 288394 h 758825"/>
              <a:gd name="connsiteX1" fmla="*/ 642938 w 758825"/>
              <a:gd name="connsiteY1" fmla="*/ 288925 h 758825"/>
              <a:gd name="connsiteX2" fmla="*/ 642303 w 758825"/>
              <a:gd name="connsiteY2" fmla="*/ 288396 h 758825"/>
              <a:gd name="connsiteX3" fmla="*/ 642302 w 758825"/>
              <a:gd name="connsiteY3" fmla="*/ 288394 h 758825"/>
              <a:gd name="connsiteX4" fmla="*/ 354168 w 758825"/>
              <a:gd name="connsiteY4" fmla="*/ 0 h 758825"/>
              <a:gd name="connsiteX5" fmla="*/ 354681 w 758825"/>
              <a:gd name="connsiteY5" fmla="*/ 1027 h 758825"/>
              <a:gd name="connsiteX6" fmla="*/ 370565 w 758825"/>
              <a:gd name="connsiteY6" fmla="*/ 85297 h 758825"/>
              <a:gd name="connsiteX7" fmla="*/ 393624 w 758825"/>
              <a:gd name="connsiteY7" fmla="*/ 105851 h 758825"/>
              <a:gd name="connsiteX8" fmla="*/ 428083 w 758825"/>
              <a:gd name="connsiteY8" fmla="*/ 118376 h 758825"/>
              <a:gd name="connsiteX9" fmla="*/ 470812 w 758825"/>
              <a:gd name="connsiteY9" fmla="*/ 118184 h 758825"/>
              <a:gd name="connsiteX10" fmla="*/ 469900 w 758825"/>
              <a:gd name="connsiteY10" fmla="*/ 117475 h 758825"/>
              <a:gd name="connsiteX11" fmla="*/ 470581 w 758825"/>
              <a:gd name="connsiteY11" fmla="*/ 117475 h 758825"/>
              <a:gd name="connsiteX12" fmla="*/ 474663 w 758825"/>
              <a:gd name="connsiteY12" fmla="*/ 120650 h 758825"/>
              <a:gd name="connsiteX13" fmla="*/ 471942 w 758825"/>
              <a:gd name="connsiteY13" fmla="*/ 119062 h 758825"/>
              <a:gd name="connsiteX14" fmla="*/ 471261 w 758825"/>
              <a:gd name="connsiteY14" fmla="*/ 118533 h 758825"/>
              <a:gd name="connsiteX15" fmla="*/ 471033 w 758825"/>
              <a:gd name="connsiteY15" fmla="*/ 118356 h 758825"/>
              <a:gd name="connsiteX16" fmla="*/ 484512 w 758825"/>
              <a:gd name="connsiteY16" fmla="*/ 183955 h 758825"/>
              <a:gd name="connsiteX17" fmla="*/ 520701 w 758825"/>
              <a:gd name="connsiteY17" fmla="*/ 237395 h 758825"/>
              <a:gd name="connsiteX18" fmla="*/ 521430 w 758825"/>
              <a:gd name="connsiteY18" fmla="*/ 237051 h 758825"/>
              <a:gd name="connsiteX19" fmla="*/ 521944 w 758825"/>
              <a:gd name="connsiteY19" fmla="*/ 236538 h 758825"/>
              <a:gd name="connsiteX20" fmla="*/ 521430 w 758825"/>
              <a:gd name="connsiteY20" fmla="*/ 237564 h 758825"/>
              <a:gd name="connsiteX21" fmla="*/ 575319 w 758825"/>
              <a:gd name="connsiteY21" fmla="*/ 273609 h 758825"/>
              <a:gd name="connsiteX22" fmla="*/ 641005 w 758825"/>
              <a:gd name="connsiteY22" fmla="*/ 287302 h 758825"/>
              <a:gd name="connsiteX23" fmla="*/ 639763 w 758825"/>
              <a:gd name="connsiteY23" fmla="*/ 285750 h 758825"/>
              <a:gd name="connsiteX24" fmla="*/ 642302 w 758825"/>
              <a:gd name="connsiteY24" fmla="*/ 288394 h 758825"/>
              <a:gd name="connsiteX25" fmla="*/ 641668 w 758825"/>
              <a:gd name="connsiteY25" fmla="*/ 287866 h 758825"/>
              <a:gd name="connsiteX26" fmla="*/ 641157 w 758825"/>
              <a:gd name="connsiteY26" fmla="*/ 287440 h 758825"/>
              <a:gd name="connsiteX27" fmla="*/ 641541 w 758825"/>
              <a:gd name="connsiteY27" fmla="*/ 334923 h 758825"/>
              <a:gd name="connsiteX28" fmla="*/ 658112 w 758825"/>
              <a:gd name="connsiteY28" fmla="*/ 372507 h 758825"/>
              <a:gd name="connsiteX29" fmla="*/ 658626 w 758825"/>
              <a:gd name="connsiteY29" fmla="*/ 373533 h 758825"/>
              <a:gd name="connsiteX30" fmla="*/ 662223 w 758825"/>
              <a:gd name="connsiteY30" fmla="*/ 377638 h 758825"/>
              <a:gd name="connsiteX31" fmla="*/ 664792 w 758825"/>
              <a:gd name="connsiteY31" fmla="*/ 380717 h 758825"/>
              <a:gd name="connsiteX32" fmla="*/ 758311 w 758825"/>
              <a:gd name="connsiteY32" fmla="*/ 403806 h 758825"/>
              <a:gd name="connsiteX33" fmla="*/ 758825 w 758825"/>
              <a:gd name="connsiteY33" fmla="*/ 404319 h 758825"/>
              <a:gd name="connsiteX34" fmla="*/ 212612 w 758825"/>
              <a:gd name="connsiteY34" fmla="*/ 658813 h 758825"/>
              <a:gd name="connsiteX35" fmla="*/ 1606 w 758825"/>
              <a:gd name="connsiteY35" fmla="*/ 757221 h 758825"/>
              <a:gd name="connsiteX36" fmla="*/ 212725 w 758825"/>
              <a:gd name="connsiteY36" fmla="*/ 659730 h 758825"/>
              <a:gd name="connsiteX37" fmla="*/ 1588 w 758825"/>
              <a:gd name="connsiteY37" fmla="*/ 758290 h 758825"/>
              <a:gd name="connsiteX38" fmla="*/ 1542 w 758825"/>
              <a:gd name="connsiteY38" fmla="*/ 758312 h 758825"/>
              <a:gd name="connsiteX39" fmla="*/ 1028 w 758825"/>
              <a:gd name="connsiteY39" fmla="*/ 758312 h 758825"/>
              <a:gd name="connsiteX40" fmla="*/ 0 w 758825"/>
              <a:gd name="connsiteY40" fmla="*/ 758825 h 758825"/>
              <a:gd name="connsiteX41" fmla="*/ 1028 w 758825"/>
              <a:gd name="connsiteY41" fmla="*/ 757798 h 758825"/>
              <a:gd name="connsiteX42" fmla="*/ 1588 w 758825"/>
              <a:gd name="connsiteY42" fmla="*/ 757238 h 758825"/>
              <a:gd name="connsiteX43" fmla="*/ 99813 w 758825"/>
              <a:gd name="connsiteY43" fmla="*/ 546100 h 758825"/>
              <a:gd name="connsiteX44" fmla="*/ 100148 w 758825"/>
              <a:gd name="connsiteY44" fmla="*/ 546438 h 758825"/>
              <a:gd name="connsiteX45" fmla="*/ 354168 w 758825"/>
              <a:gd name="connsiteY45" fmla="*/ 0 h 7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58825" h="758825">
                <a:moveTo>
                  <a:pt x="642302" y="288394"/>
                </a:moveTo>
                <a:lnTo>
                  <a:pt x="642938" y="288925"/>
                </a:lnTo>
                <a:lnTo>
                  <a:pt x="642303" y="288396"/>
                </a:lnTo>
                <a:cubicBezTo>
                  <a:pt x="642303" y="288395"/>
                  <a:pt x="642302" y="288395"/>
                  <a:pt x="642302" y="288394"/>
                </a:cubicBezTo>
                <a:close/>
                <a:moveTo>
                  <a:pt x="354168" y="0"/>
                </a:moveTo>
                <a:lnTo>
                  <a:pt x="354681" y="1027"/>
                </a:lnTo>
                <a:cubicBezTo>
                  <a:pt x="348532" y="34941"/>
                  <a:pt x="354681" y="64230"/>
                  <a:pt x="370565" y="85297"/>
                </a:cubicBezTo>
                <a:cubicBezTo>
                  <a:pt x="376202" y="94033"/>
                  <a:pt x="383888" y="100713"/>
                  <a:pt x="393624" y="105851"/>
                </a:cubicBezTo>
                <a:cubicBezTo>
                  <a:pt x="403616" y="112017"/>
                  <a:pt x="415145" y="116256"/>
                  <a:pt x="428083" y="118376"/>
                </a:cubicBezTo>
                <a:lnTo>
                  <a:pt x="470812" y="118184"/>
                </a:lnTo>
                <a:lnTo>
                  <a:pt x="469900" y="117475"/>
                </a:lnTo>
                <a:lnTo>
                  <a:pt x="470581" y="117475"/>
                </a:lnTo>
                <a:lnTo>
                  <a:pt x="474663" y="120650"/>
                </a:lnTo>
                <a:lnTo>
                  <a:pt x="471942" y="119062"/>
                </a:lnTo>
                <a:lnTo>
                  <a:pt x="471261" y="118533"/>
                </a:lnTo>
                <a:lnTo>
                  <a:pt x="471033" y="118356"/>
                </a:lnTo>
                <a:lnTo>
                  <a:pt x="484512" y="183955"/>
                </a:lnTo>
                <a:cubicBezTo>
                  <a:pt x="493031" y="204123"/>
                  <a:pt x="505329" y="222236"/>
                  <a:pt x="520701" y="237395"/>
                </a:cubicBezTo>
                <a:lnTo>
                  <a:pt x="521430" y="237051"/>
                </a:lnTo>
                <a:lnTo>
                  <a:pt x="521944" y="236538"/>
                </a:lnTo>
                <a:lnTo>
                  <a:pt x="521430" y="237564"/>
                </a:lnTo>
                <a:cubicBezTo>
                  <a:pt x="536846" y="252700"/>
                  <a:pt x="555087" y="265014"/>
                  <a:pt x="575319" y="273609"/>
                </a:cubicBezTo>
                <a:lnTo>
                  <a:pt x="641005" y="287302"/>
                </a:lnTo>
                <a:lnTo>
                  <a:pt x="639763" y="285750"/>
                </a:lnTo>
                <a:lnTo>
                  <a:pt x="642302" y="288394"/>
                </a:lnTo>
                <a:lnTo>
                  <a:pt x="641668" y="287866"/>
                </a:lnTo>
                <a:lnTo>
                  <a:pt x="641157" y="287440"/>
                </a:lnTo>
                <a:lnTo>
                  <a:pt x="641541" y="334923"/>
                </a:lnTo>
                <a:cubicBezTo>
                  <a:pt x="644496" y="349290"/>
                  <a:pt x="650148" y="361989"/>
                  <a:pt x="658112" y="372507"/>
                </a:cubicBezTo>
                <a:cubicBezTo>
                  <a:pt x="658112" y="373020"/>
                  <a:pt x="658626" y="373020"/>
                  <a:pt x="658626" y="373533"/>
                </a:cubicBezTo>
                <a:cubicBezTo>
                  <a:pt x="659654" y="375073"/>
                  <a:pt x="661195" y="376099"/>
                  <a:pt x="662223" y="377638"/>
                </a:cubicBezTo>
                <a:cubicBezTo>
                  <a:pt x="663251" y="378664"/>
                  <a:pt x="663765" y="379691"/>
                  <a:pt x="664792" y="380717"/>
                </a:cubicBezTo>
                <a:cubicBezTo>
                  <a:pt x="686887" y="403293"/>
                  <a:pt x="719773" y="413042"/>
                  <a:pt x="758311" y="403806"/>
                </a:cubicBezTo>
                <a:lnTo>
                  <a:pt x="758825" y="404319"/>
                </a:lnTo>
                <a:lnTo>
                  <a:pt x="212612" y="658813"/>
                </a:lnTo>
                <a:lnTo>
                  <a:pt x="1606" y="757221"/>
                </a:lnTo>
                <a:lnTo>
                  <a:pt x="212725" y="659730"/>
                </a:lnTo>
                <a:lnTo>
                  <a:pt x="1588" y="758290"/>
                </a:lnTo>
                <a:cubicBezTo>
                  <a:pt x="1573" y="758297"/>
                  <a:pt x="1557" y="758305"/>
                  <a:pt x="1542" y="758312"/>
                </a:cubicBezTo>
                <a:lnTo>
                  <a:pt x="1028" y="758312"/>
                </a:lnTo>
                <a:lnTo>
                  <a:pt x="0" y="758825"/>
                </a:lnTo>
                <a:lnTo>
                  <a:pt x="1028" y="757798"/>
                </a:lnTo>
                <a:lnTo>
                  <a:pt x="1588" y="757238"/>
                </a:lnTo>
                <a:lnTo>
                  <a:pt x="99813" y="546100"/>
                </a:lnTo>
                <a:lnTo>
                  <a:pt x="100148" y="546438"/>
                </a:lnTo>
                <a:lnTo>
                  <a:pt x="354168" y="0"/>
                </a:lnTo>
                <a:close/>
              </a:path>
            </a:pathLst>
          </a:custGeom>
          <a:solidFill>
            <a:srgbClr val="EDDD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just" rtl="1"/>
            <a:endParaRPr lang="en-US"/>
          </a:p>
        </p:txBody>
      </p:sp>
      <p:sp>
        <p:nvSpPr>
          <p:cNvPr id="18" name="Freeform 220">
            <a:extLst>
              <a:ext uri="{FF2B5EF4-FFF2-40B4-BE49-F238E27FC236}">
                <a16:creationId xmlns:a16="http://schemas.microsoft.com/office/drawing/2014/main" id="{8FC76592-6F83-49C7-8781-27AE9AF13406}"/>
              </a:ext>
            </a:extLst>
          </p:cNvPr>
          <p:cNvSpPr>
            <a:spLocks/>
          </p:cNvSpPr>
          <p:nvPr/>
        </p:nvSpPr>
        <p:spPr bwMode="auto">
          <a:xfrm rot="20742236">
            <a:off x="3488421" y="6124556"/>
            <a:ext cx="298074" cy="217994"/>
          </a:xfrm>
          <a:custGeom>
            <a:avLst/>
            <a:gdLst>
              <a:gd name="T0" fmla="*/ 303 w 414"/>
              <a:gd name="T1" fmla="*/ 0 h 303"/>
              <a:gd name="T2" fmla="*/ 2 w 414"/>
              <a:gd name="T3" fmla="*/ 301 h 303"/>
              <a:gd name="T4" fmla="*/ 0 w 414"/>
              <a:gd name="T5" fmla="*/ 303 h 303"/>
              <a:gd name="T6" fmla="*/ 2 w 414"/>
              <a:gd name="T7" fmla="*/ 302 h 303"/>
              <a:gd name="T8" fmla="*/ 3 w 414"/>
              <a:gd name="T9" fmla="*/ 302 h 303"/>
              <a:gd name="T10" fmla="*/ 414 w 414"/>
              <a:gd name="T11" fmla="*/ 110 h 303"/>
              <a:gd name="T12" fmla="*/ 304 w 414"/>
              <a:gd name="T13" fmla="*/ 1 h 303"/>
              <a:gd name="T14" fmla="*/ 303 w 414"/>
              <a:gd name="T15" fmla="*/ 0 h 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4" h="303">
                <a:moveTo>
                  <a:pt x="303" y="0"/>
                </a:moveTo>
                <a:lnTo>
                  <a:pt x="2" y="301"/>
                </a:lnTo>
                <a:lnTo>
                  <a:pt x="0" y="303"/>
                </a:lnTo>
                <a:lnTo>
                  <a:pt x="2" y="302"/>
                </a:lnTo>
                <a:lnTo>
                  <a:pt x="3" y="302"/>
                </a:lnTo>
                <a:lnTo>
                  <a:pt x="414" y="110"/>
                </a:lnTo>
                <a:lnTo>
                  <a:pt x="304" y="1"/>
                </a:lnTo>
                <a:lnTo>
                  <a:pt x="303" y="0"/>
                </a:lnTo>
                <a:close/>
              </a:path>
            </a:pathLst>
          </a:custGeom>
          <a:solidFill>
            <a:schemeClr val="tx1">
              <a:alpha val="25000"/>
            </a:schemeClr>
          </a:solidFill>
          <a:ln>
            <a:noFill/>
          </a:ln>
        </p:spPr>
        <p:txBody>
          <a:bodyPr vert="horz" wrap="square" lIns="91440" tIns="45720" rIns="91440" bIns="45720" numCol="1" anchor="t" anchorCtr="0" compatLnSpc="1">
            <a:prstTxWarp prst="textNoShape">
              <a:avLst/>
            </a:prstTxWarp>
          </a:bodyPr>
          <a:lstStyle/>
          <a:p>
            <a:pPr algn="just" rtl="1"/>
            <a:endParaRPr lang="en-US"/>
          </a:p>
        </p:txBody>
      </p:sp>
      <p:sp>
        <p:nvSpPr>
          <p:cNvPr id="19" name="مربع نص 18">
            <a:extLst>
              <a:ext uri="{FF2B5EF4-FFF2-40B4-BE49-F238E27FC236}">
                <a16:creationId xmlns:a16="http://schemas.microsoft.com/office/drawing/2014/main" id="{366C1E04-80B9-4A99-84AF-959CE3196644}"/>
              </a:ext>
            </a:extLst>
          </p:cNvPr>
          <p:cNvSpPr txBox="1"/>
          <p:nvPr/>
        </p:nvSpPr>
        <p:spPr>
          <a:xfrm>
            <a:off x="6434808" y="1560823"/>
            <a:ext cx="1243828" cy="584775"/>
          </a:xfrm>
          <a:prstGeom prst="rect">
            <a:avLst/>
          </a:prstGeom>
          <a:noFill/>
        </p:spPr>
        <p:txBody>
          <a:bodyPr wrap="square" rtlCol="1">
            <a:spAutoFit/>
          </a:bodyPr>
          <a:lstStyle/>
          <a:p>
            <a:r>
              <a:rPr lang="ar-SA" sz="3200" b="1" dirty="0">
                <a:solidFill>
                  <a:schemeClr val="bg1"/>
                </a:solidFill>
                <a:cs typeface="PT Bold Heading" panose="02010400000000000000" pitchFamily="2" charset="-78"/>
              </a:rPr>
              <a:t>وظائف</a:t>
            </a:r>
          </a:p>
        </p:txBody>
      </p:sp>
      <p:sp>
        <p:nvSpPr>
          <p:cNvPr id="20" name="مربع نص 19">
            <a:extLst>
              <a:ext uri="{FF2B5EF4-FFF2-40B4-BE49-F238E27FC236}">
                <a16:creationId xmlns:a16="http://schemas.microsoft.com/office/drawing/2014/main" id="{781F2DE1-3952-4F0D-BA84-F2D8A5D6BB36}"/>
              </a:ext>
            </a:extLst>
          </p:cNvPr>
          <p:cNvSpPr txBox="1"/>
          <p:nvPr/>
        </p:nvSpPr>
        <p:spPr>
          <a:xfrm>
            <a:off x="4142210" y="1542496"/>
            <a:ext cx="1361119" cy="584775"/>
          </a:xfrm>
          <a:prstGeom prst="rect">
            <a:avLst/>
          </a:prstGeom>
          <a:noFill/>
        </p:spPr>
        <p:txBody>
          <a:bodyPr wrap="square" rtlCol="1">
            <a:spAutoFit/>
          </a:bodyPr>
          <a:lstStyle/>
          <a:p>
            <a:r>
              <a:rPr lang="ar-SA" sz="3200" b="1" dirty="0">
                <a:solidFill>
                  <a:schemeClr val="bg1"/>
                </a:solidFill>
                <a:cs typeface="PT Bold Heading" panose="02010400000000000000" pitchFamily="2" charset="-78"/>
              </a:rPr>
              <a:t>التفكير</a:t>
            </a:r>
          </a:p>
        </p:txBody>
      </p:sp>
    </p:spTree>
    <p:extLst>
      <p:ext uri="{BB962C8B-B14F-4D97-AF65-F5344CB8AC3E}">
        <p14:creationId xmlns:p14="http://schemas.microsoft.com/office/powerpoint/2010/main" val="3969924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a:extLst>
              <a:ext uri="{FF2B5EF4-FFF2-40B4-BE49-F238E27FC236}">
                <a16:creationId xmlns:a16="http://schemas.microsoft.com/office/drawing/2014/main" id="{D5649509-9723-4DCD-BF5A-F3610D7504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787"/>
          <a:stretch/>
        </p:blipFill>
        <p:spPr bwMode="auto">
          <a:xfrm>
            <a:off x="1939458" y="2028826"/>
            <a:ext cx="7761755" cy="3800474"/>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9956C7E0-CC1A-4CD2-B010-2372B3F8745E}"/>
              </a:ext>
            </a:extLst>
          </p:cNvPr>
          <p:cNvSpPr txBox="1"/>
          <p:nvPr/>
        </p:nvSpPr>
        <p:spPr>
          <a:xfrm>
            <a:off x="4068688" y="767090"/>
            <a:ext cx="3503294" cy="523220"/>
          </a:xfrm>
          <a:prstGeom prst="rect">
            <a:avLst/>
          </a:prstGeom>
          <a:noFill/>
        </p:spPr>
        <p:txBody>
          <a:bodyPr wrap="square" rtlCol="1">
            <a:spAutoFit/>
          </a:bodyPr>
          <a:lstStyle/>
          <a:p>
            <a:r>
              <a:rPr lang="ar-SA" sz="2800" dirty="0">
                <a:solidFill>
                  <a:srgbClr val="0070C0"/>
                </a:solidFill>
                <a:cs typeface="PT Bold Heading" panose="02010400000000000000" pitchFamily="2" charset="-78"/>
              </a:rPr>
              <a:t>هرم مستويات التفكير</a:t>
            </a:r>
          </a:p>
        </p:txBody>
      </p:sp>
    </p:spTree>
    <p:extLst>
      <p:ext uri="{BB962C8B-B14F-4D97-AF65-F5344CB8AC3E}">
        <p14:creationId xmlns:p14="http://schemas.microsoft.com/office/powerpoint/2010/main" val="3437418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9956C7E0-CC1A-4CD2-B010-2372B3F8745E}"/>
              </a:ext>
            </a:extLst>
          </p:cNvPr>
          <p:cNvSpPr txBox="1"/>
          <p:nvPr/>
        </p:nvSpPr>
        <p:spPr>
          <a:xfrm>
            <a:off x="4287916" y="904875"/>
            <a:ext cx="2501504" cy="523220"/>
          </a:xfrm>
          <a:prstGeom prst="rect">
            <a:avLst/>
          </a:prstGeom>
          <a:noFill/>
        </p:spPr>
        <p:txBody>
          <a:bodyPr wrap="square" rtlCol="1">
            <a:spAutoFit/>
          </a:bodyPr>
          <a:lstStyle/>
          <a:p>
            <a:r>
              <a:rPr lang="ar-SA" sz="2800" dirty="0">
                <a:solidFill>
                  <a:srgbClr val="0070C0"/>
                </a:solidFill>
                <a:cs typeface="PT Bold Heading" panose="02010400000000000000" pitchFamily="2" charset="-78"/>
              </a:rPr>
              <a:t> معوقات التفكير </a:t>
            </a:r>
          </a:p>
        </p:txBody>
      </p:sp>
      <p:grpSp>
        <p:nvGrpSpPr>
          <p:cNvPr id="5" name="مجموعة 4">
            <a:extLst>
              <a:ext uri="{FF2B5EF4-FFF2-40B4-BE49-F238E27FC236}">
                <a16:creationId xmlns:a16="http://schemas.microsoft.com/office/drawing/2014/main" id="{A75A7D5B-A6B9-4360-B4EA-FB0B56B2447C}"/>
              </a:ext>
            </a:extLst>
          </p:cNvPr>
          <p:cNvGrpSpPr/>
          <p:nvPr/>
        </p:nvGrpSpPr>
        <p:grpSpPr>
          <a:xfrm flipH="1">
            <a:off x="1066545" y="1617012"/>
            <a:ext cx="10928081" cy="4426080"/>
            <a:chOff x="683559" y="1398648"/>
            <a:chExt cx="10928081" cy="4426080"/>
          </a:xfrm>
        </p:grpSpPr>
        <p:grpSp>
          <p:nvGrpSpPr>
            <p:cNvPr id="6" name="Group 19">
              <a:extLst>
                <a:ext uri="{FF2B5EF4-FFF2-40B4-BE49-F238E27FC236}">
                  <a16:creationId xmlns:a16="http://schemas.microsoft.com/office/drawing/2014/main" id="{BFE0ED51-AF44-4E8D-B79A-7B8765F696BE}"/>
                </a:ext>
              </a:extLst>
            </p:cNvPr>
            <p:cNvGrpSpPr/>
            <p:nvPr/>
          </p:nvGrpSpPr>
          <p:grpSpPr>
            <a:xfrm>
              <a:off x="683559" y="3482898"/>
              <a:ext cx="10928081" cy="242724"/>
              <a:chOff x="683559" y="3482898"/>
              <a:chExt cx="10928081" cy="242724"/>
            </a:xfrm>
          </p:grpSpPr>
          <p:cxnSp>
            <p:nvCxnSpPr>
              <p:cNvPr id="35" name="Straight Arrow Connector 4">
                <a:extLst>
                  <a:ext uri="{FF2B5EF4-FFF2-40B4-BE49-F238E27FC236}">
                    <a16:creationId xmlns:a16="http://schemas.microsoft.com/office/drawing/2014/main" id="{B57A2588-31D3-4CB4-A0D8-7C4CB3062C22}"/>
                  </a:ext>
                </a:extLst>
              </p:cNvPr>
              <p:cNvCxnSpPr>
                <a:cxnSpLocks/>
              </p:cNvCxnSpPr>
              <p:nvPr/>
            </p:nvCxnSpPr>
            <p:spPr>
              <a:xfrm>
                <a:off x="683559" y="3604260"/>
                <a:ext cx="10824882" cy="0"/>
              </a:xfrm>
              <a:prstGeom prst="straightConnector1">
                <a:avLst/>
              </a:prstGeom>
              <a:ln w="19050">
                <a:solidFill>
                  <a:schemeClr val="bg2">
                    <a:lumMod val="90000"/>
                  </a:schemeClr>
                </a:solidFill>
                <a:tailEnd type="none"/>
              </a:ln>
            </p:spPr>
            <p:style>
              <a:lnRef idx="1">
                <a:schemeClr val="accent1"/>
              </a:lnRef>
              <a:fillRef idx="0">
                <a:schemeClr val="accent1"/>
              </a:fillRef>
              <a:effectRef idx="0">
                <a:schemeClr val="accent1"/>
              </a:effectRef>
              <a:fontRef idx="minor">
                <a:schemeClr val="tx1"/>
              </a:fontRef>
            </p:style>
          </p:cxnSp>
          <p:sp>
            <p:nvSpPr>
              <p:cNvPr id="36" name="Isosceles Triangle 18">
                <a:extLst>
                  <a:ext uri="{FF2B5EF4-FFF2-40B4-BE49-F238E27FC236}">
                    <a16:creationId xmlns:a16="http://schemas.microsoft.com/office/drawing/2014/main" id="{798B5676-19FB-485D-84AA-05C7F05B565D}"/>
                  </a:ext>
                </a:extLst>
              </p:cNvPr>
              <p:cNvSpPr/>
              <p:nvPr/>
            </p:nvSpPr>
            <p:spPr>
              <a:xfrm rot="5400000">
                <a:off x="11311346" y="3425328"/>
                <a:ext cx="242724" cy="357864"/>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grpSp>
        <p:grpSp>
          <p:nvGrpSpPr>
            <p:cNvPr id="7" name="Group 9">
              <a:extLst>
                <a:ext uri="{FF2B5EF4-FFF2-40B4-BE49-F238E27FC236}">
                  <a16:creationId xmlns:a16="http://schemas.microsoft.com/office/drawing/2014/main" id="{CE3C9ED4-9B05-4DAA-99F6-746BBD59C78C}"/>
                </a:ext>
              </a:extLst>
            </p:cNvPr>
            <p:cNvGrpSpPr/>
            <p:nvPr/>
          </p:nvGrpSpPr>
          <p:grpSpPr>
            <a:xfrm>
              <a:off x="838200" y="1398648"/>
              <a:ext cx="2855256" cy="2396112"/>
              <a:chOff x="1470660" y="1398648"/>
              <a:chExt cx="2855256" cy="2396112"/>
            </a:xfrm>
          </p:grpSpPr>
          <p:sp>
            <p:nvSpPr>
              <p:cNvPr id="32" name="Teardrop 5">
                <a:extLst>
                  <a:ext uri="{FF2B5EF4-FFF2-40B4-BE49-F238E27FC236}">
                    <a16:creationId xmlns:a16="http://schemas.microsoft.com/office/drawing/2014/main" id="{747DF309-A1D7-447D-9304-5C6DF200FD63}"/>
                  </a:ext>
                </a:extLst>
              </p:cNvPr>
              <p:cNvSpPr/>
              <p:nvPr/>
            </p:nvSpPr>
            <p:spPr>
              <a:xfrm rot="18900000">
                <a:off x="1470660" y="3413760"/>
                <a:ext cx="381000" cy="381000"/>
              </a:xfrm>
              <a:prstGeom prst="teardrop">
                <a:avLst>
                  <a:gd name="adj" fmla="val 2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33" name="Arrow: Pentagon 6">
                <a:extLst>
                  <a:ext uri="{FF2B5EF4-FFF2-40B4-BE49-F238E27FC236}">
                    <a16:creationId xmlns:a16="http://schemas.microsoft.com/office/drawing/2014/main" id="{D10775A4-AC49-441F-B909-B2111B3C6A9B}"/>
                  </a:ext>
                </a:extLst>
              </p:cNvPr>
              <p:cNvSpPr/>
              <p:nvPr/>
            </p:nvSpPr>
            <p:spPr>
              <a:xfrm>
                <a:off x="1661159" y="1398648"/>
                <a:ext cx="2664757" cy="480031"/>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t>الجزمية</a:t>
                </a:r>
                <a:endParaRPr lang="en-US" sz="2400" b="1" dirty="0"/>
              </a:p>
            </p:txBody>
          </p:sp>
          <p:cxnSp>
            <p:nvCxnSpPr>
              <p:cNvPr id="34" name="Straight Connector 8">
                <a:extLst>
                  <a:ext uri="{FF2B5EF4-FFF2-40B4-BE49-F238E27FC236}">
                    <a16:creationId xmlns:a16="http://schemas.microsoft.com/office/drawing/2014/main" id="{1875A822-CF5C-46F0-9637-AEB6844CAE73}"/>
                  </a:ext>
                </a:extLst>
              </p:cNvPr>
              <p:cNvCxnSpPr/>
              <p:nvPr/>
            </p:nvCxnSpPr>
            <p:spPr>
              <a:xfrm flipV="1">
                <a:off x="1661160" y="1398648"/>
                <a:ext cx="0" cy="239611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78">
              <a:extLst>
                <a:ext uri="{FF2B5EF4-FFF2-40B4-BE49-F238E27FC236}">
                  <a16:creationId xmlns:a16="http://schemas.microsoft.com/office/drawing/2014/main" id="{DE16FC6E-FAA1-489B-96CC-612DBE81492A}"/>
                </a:ext>
              </a:extLst>
            </p:cNvPr>
            <p:cNvGrpSpPr/>
            <p:nvPr/>
          </p:nvGrpSpPr>
          <p:grpSpPr>
            <a:xfrm>
              <a:off x="4745692" y="1398648"/>
              <a:ext cx="2855256" cy="2396112"/>
              <a:chOff x="1470660" y="1398648"/>
              <a:chExt cx="2855256" cy="2396112"/>
            </a:xfrm>
          </p:grpSpPr>
          <p:sp>
            <p:nvSpPr>
              <p:cNvPr id="29" name="Teardrop 79">
                <a:extLst>
                  <a:ext uri="{FF2B5EF4-FFF2-40B4-BE49-F238E27FC236}">
                    <a16:creationId xmlns:a16="http://schemas.microsoft.com/office/drawing/2014/main" id="{48F63DB3-6F55-4B77-AD90-147E4161162E}"/>
                  </a:ext>
                </a:extLst>
              </p:cNvPr>
              <p:cNvSpPr/>
              <p:nvPr/>
            </p:nvSpPr>
            <p:spPr>
              <a:xfrm rot="18900000">
                <a:off x="1470660" y="3413760"/>
                <a:ext cx="381000" cy="381000"/>
              </a:xfrm>
              <a:prstGeom prst="teardrop">
                <a:avLst>
                  <a:gd name="adj" fmla="val 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30" name="Arrow: Pentagon 80">
                <a:extLst>
                  <a:ext uri="{FF2B5EF4-FFF2-40B4-BE49-F238E27FC236}">
                    <a16:creationId xmlns:a16="http://schemas.microsoft.com/office/drawing/2014/main" id="{1D3C98C3-F8C6-4315-8189-37D6F5F5C0B8}"/>
                  </a:ext>
                </a:extLst>
              </p:cNvPr>
              <p:cNvSpPr/>
              <p:nvPr/>
            </p:nvSpPr>
            <p:spPr>
              <a:xfrm>
                <a:off x="1661159" y="1398648"/>
                <a:ext cx="2664757" cy="480031"/>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t>الجمود</a:t>
                </a:r>
                <a:endParaRPr lang="en-US" sz="2400" b="1" dirty="0"/>
              </a:p>
            </p:txBody>
          </p:sp>
          <p:cxnSp>
            <p:nvCxnSpPr>
              <p:cNvPr id="31" name="Straight Connector 81">
                <a:extLst>
                  <a:ext uri="{FF2B5EF4-FFF2-40B4-BE49-F238E27FC236}">
                    <a16:creationId xmlns:a16="http://schemas.microsoft.com/office/drawing/2014/main" id="{D3606824-925B-4504-B804-1DB0DCA19215}"/>
                  </a:ext>
                </a:extLst>
              </p:cNvPr>
              <p:cNvCxnSpPr/>
              <p:nvPr/>
            </p:nvCxnSpPr>
            <p:spPr>
              <a:xfrm flipV="1">
                <a:off x="1661160" y="1398648"/>
                <a:ext cx="0" cy="23961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9" name="Group 82">
              <a:extLst>
                <a:ext uri="{FF2B5EF4-FFF2-40B4-BE49-F238E27FC236}">
                  <a16:creationId xmlns:a16="http://schemas.microsoft.com/office/drawing/2014/main" id="{66086BB5-E35B-4CCC-B14C-8C9E115F6751}"/>
                </a:ext>
              </a:extLst>
            </p:cNvPr>
            <p:cNvGrpSpPr/>
            <p:nvPr/>
          </p:nvGrpSpPr>
          <p:grpSpPr>
            <a:xfrm>
              <a:off x="8653185" y="1398648"/>
              <a:ext cx="2855256" cy="2396112"/>
              <a:chOff x="1470660" y="1398648"/>
              <a:chExt cx="2855256" cy="2396112"/>
            </a:xfrm>
          </p:grpSpPr>
          <p:sp>
            <p:nvSpPr>
              <p:cNvPr id="26" name="Teardrop 83">
                <a:extLst>
                  <a:ext uri="{FF2B5EF4-FFF2-40B4-BE49-F238E27FC236}">
                    <a16:creationId xmlns:a16="http://schemas.microsoft.com/office/drawing/2014/main" id="{BBF00541-9356-48DF-A941-5D1BE40FAB97}"/>
                  </a:ext>
                </a:extLst>
              </p:cNvPr>
              <p:cNvSpPr/>
              <p:nvPr/>
            </p:nvSpPr>
            <p:spPr>
              <a:xfrm rot="18900000">
                <a:off x="1470660" y="3413760"/>
                <a:ext cx="381000" cy="381000"/>
              </a:xfrm>
              <a:prstGeom prst="teardrop">
                <a:avLst>
                  <a:gd name="adj" fmla="val 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27" name="Arrow: Pentagon 84">
                <a:extLst>
                  <a:ext uri="{FF2B5EF4-FFF2-40B4-BE49-F238E27FC236}">
                    <a16:creationId xmlns:a16="http://schemas.microsoft.com/office/drawing/2014/main" id="{850C8ACC-5D89-49DF-A562-350C4CA2EC26}"/>
                  </a:ext>
                </a:extLst>
              </p:cNvPr>
              <p:cNvSpPr/>
              <p:nvPr/>
            </p:nvSpPr>
            <p:spPr>
              <a:xfrm>
                <a:off x="1661159" y="1398648"/>
                <a:ext cx="2664757" cy="480031"/>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t>المسايرة</a:t>
                </a:r>
                <a:endParaRPr lang="en-US" sz="2400" b="1" dirty="0"/>
              </a:p>
            </p:txBody>
          </p:sp>
          <p:cxnSp>
            <p:nvCxnSpPr>
              <p:cNvPr id="28" name="Straight Connector 85">
                <a:extLst>
                  <a:ext uri="{FF2B5EF4-FFF2-40B4-BE49-F238E27FC236}">
                    <a16:creationId xmlns:a16="http://schemas.microsoft.com/office/drawing/2014/main" id="{757B0E71-C27E-4D8F-862D-B8AC792C3B59}"/>
                  </a:ext>
                </a:extLst>
              </p:cNvPr>
              <p:cNvCxnSpPr/>
              <p:nvPr/>
            </p:nvCxnSpPr>
            <p:spPr>
              <a:xfrm flipV="1">
                <a:off x="1661160" y="1398648"/>
                <a:ext cx="0" cy="2396112"/>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0" name="Teardrop 92">
              <a:extLst>
                <a:ext uri="{FF2B5EF4-FFF2-40B4-BE49-F238E27FC236}">
                  <a16:creationId xmlns:a16="http://schemas.microsoft.com/office/drawing/2014/main" id="{5940EB4A-F330-41FC-B5E4-E3F836213562}"/>
                </a:ext>
              </a:extLst>
            </p:cNvPr>
            <p:cNvSpPr/>
            <p:nvPr/>
          </p:nvSpPr>
          <p:spPr>
            <a:xfrm rot="2700000" flipV="1">
              <a:off x="2791946" y="3429000"/>
              <a:ext cx="381000" cy="380939"/>
            </a:xfrm>
            <a:prstGeom prst="teardrop">
              <a:avLst>
                <a:gd name="adj" fmla="val 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1" name="Arrow: Pentagon 93">
              <a:extLst>
                <a:ext uri="{FF2B5EF4-FFF2-40B4-BE49-F238E27FC236}">
                  <a16:creationId xmlns:a16="http://schemas.microsoft.com/office/drawing/2014/main" id="{281B88B6-228A-463E-B7F5-8A52F0621F14}"/>
                </a:ext>
              </a:extLst>
            </p:cNvPr>
            <p:cNvSpPr/>
            <p:nvPr/>
          </p:nvSpPr>
          <p:spPr>
            <a:xfrm>
              <a:off x="2982445" y="5340096"/>
              <a:ext cx="2664757" cy="48463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t>التفكير الخرافي</a:t>
              </a:r>
              <a:endParaRPr lang="en-US" sz="2400" b="1" dirty="0"/>
            </a:p>
          </p:txBody>
        </p:sp>
        <p:cxnSp>
          <p:nvCxnSpPr>
            <p:cNvPr id="12" name="Straight Connector 94">
              <a:extLst>
                <a:ext uri="{FF2B5EF4-FFF2-40B4-BE49-F238E27FC236}">
                  <a16:creationId xmlns:a16="http://schemas.microsoft.com/office/drawing/2014/main" id="{85818523-9E78-4E50-A249-3635EC896E15}"/>
                </a:ext>
              </a:extLst>
            </p:cNvPr>
            <p:cNvCxnSpPr/>
            <p:nvPr/>
          </p:nvCxnSpPr>
          <p:spPr>
            <a:xfrm>
              <a:off x="2982446" y="3429000"/>
              <a:ext cx="0" cy="239572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ardrop 89">
              <a:extLst>
                <a:ext uri="{FF2B5EF4-FFF2-40B4-BE49-F238E27FC236}">
                  <a16:creationId xmlns:a16="http://schemas.microsoft.com/office/drawing/2014/main" id="{C2976AD1-F93C-4993-A580-5A60C866F828}"/>
                </a:ext>
              </a:extLst>
            </p:cNvPr>
            <p:cNvSpPr/>
            <p:nvPr/>
          </p:nvSpPr>
          <p:spPr>
            <a:xfrm rot="2700000" flipV="1">
              <a:off x="6699438" y="3429000"/>
              <a:ext cx="381000" cy="380939"/>
            </a:xfrm>
            <a:prstGeom prst="teardrop">
              <a:avLst>
                <a:gd name="adj" fmla="val 2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a:p>
          </p:txBody>
        </p:sp>
        <p:sp>
          <p:nvSpPr>
            <p:cNvPr id="14" name="Arrow: Pentagon 90">
              <a:extLst>
                <a:ext uri="{FF2B5EF4-FFF2-40B4-BE49-F238E27FC236}">
                  <a16:creationId xmlns:a16="http://schemas.microsoft.com/office/drawing/2014/main" id="{D4D8F610-035A-4082-BE32-F9987CA20BEB}"/>
                </a:ext>
              </a:extLst>
            </p:cNvPr>
            <p:cNvSpPr/>
            <p:nvPr/>
          </p:nvSpPr>
          <p:spPr>
            <a:xfrm>
              <a:off x="6889937" y="5340096"/>
              <a:ext cx="2664757" cy="484632"/>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t>العناد</a:t>
              </a:r>
              <a:endParaRPr lang="en-US" sz="2400" b="1" dirty="0"/>
            </a:p>
          </p:txBody>
        </p:sp>
        <p:cxnSp>
          <p:nvCxnSpPr>
            <p:cNvPr id="15" name="Straight Connector 91">
              <a:extLst>
                <a:ext uri="{FF2B5EF4-FFF2-40B4-BE49-F238E27FC236}">
                  <a16:creationId xmlns:a16="http://schemas.microsoft.com/office/drawing/2014/main" id="{639A826C-214A-4B67-9B21-61E925A8FEB3}"/>
                </a:ext>
              </a:extLst>
            </p:cNvPr>
            <p:cNvCxnSpPr/>
            <p:nvPr/>
          </p:nvCxnSpPr>
          <p:spPr>
            <a:xfrm>
              <a:off x="6889938" y="3429000"/>
              <a:ext cx="0" cy="239572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97">
              <a:extLst>
                <a:ext uri="{FF2B5EF4-FFF2-40B4-BE49-F238E27FC236}">
                  <a16:creationId xmlns:a16="http://schemas.microsoft.com/office/drawing/2014/main" id="{A0C2736C-7C7A-4843-B324-8F0D920099DD}"/>
                </a:ext>
              </a:extLst>
            </p:cNvPr>
            <p:cNvSpPr txBox="1"/>
            <p:nvPr/>
          </p:nvSpPr>
          <p:spPr>
            <a:xfrm>
              <a:off x="1062264" y="1957596"/>
              <a:ext cx="2963202" cy="1384995"/>
            </a:xfrm>
            <a:prstGeom prst="rect">
              <a:avLst/>
            </a:prstGeom>
            <a:noFill/>
          </p:spPr>
          <p:txBody>
            <a:bodyPr wrap="square" lIns="0" rIns="0" rtlCol="0" anchor="t">
              <a:spAutoFit/>
            </a:bodyPr>
            <a:lstStyle/>
            <a:p>
              <a:pPr algn="just" rtl="1"/>
              <a:r>
                <a:rPr lang="ar-SA" sz="1200" b="1" i="0" dirty="0">
                  <a:solidFill>
                    <a:srgbClr val="333333"/>
                  </a:solidFill>
                  <a:effectLst/>
                  <a:latin typeface="DroidArabicKufi-Regular"/>
                </a:rPr>
                <a:t>للإنسان نظاماً كلّياً للمعتقدات يتكوَّن من طرفين، هما:</a:t>
              </a:r>
            </a:p>
            <a:p>
              <a:pPr algn="just" rtl="1"/>
              <a:r>
                <a:rPr lang="ar-SA" sz="1200" b="1" dirty="0">
                  <a:solidFill>
                    <a:srgbClr val="FF0000"/>
                  </a:solidFill>
                </a:rPr>
                <a:t>نظام اعتقاديّ مغلق</a:t>
              </a:r>
              <a:r>
                <a:rPr lang="ar-SA" sz="1200" b="1" dirty="0"/>
                <a:t>: يعارض كلّ ما هو جديد، كما أنّه ينظر إلى الحياة بنظرة توهميه، بالإضافة إلى أنّه يتَّسم بالجمود، والتسلُّط، والعجز، والوحدة، وضيق الأفق.</a:t>
              </a:r>
            </a:p>
            <a:p>
              <a:pPr algn="just" rtl="1"/>
              <a:r>
                <a:rPr lang="ar-SA" sz="1200" b="1" dirty="0"/>
                <a:t> </a:t>
              </a:r>
              <a:r>
                <a:rPr lang="ar-SA" sz="1200" b="1" dirty="0">
                  <a:solidFill>
                    <a:srgbClr val="FF0000"/>
                  </a:solidFill>
                </a:rPr>
                <a:t>نظام اعتقاديّ منفتح</a:t>
              </a:r>
              <a:r>
                <a:rPr lang="ar-SA" sz="1200" b="1" dirty="0"/>
                <a:t>: يتَّصف هذا النظام بأنّه مستعدٌّ لتقبُّل الآراء الجديدة، وهو مَرن يتّسم بالاتّساق.</a:t>
              </a:r>
            </a:p>
            <a:p>
              <a:pPr algn="just" rtl="1"/>
              <a:endParaRPr lang="ar-SA" sz="1200" dirty="0"/>
            </a:p>
          </p:txBody>
        </p:sp>
        <p:sp>
          <p:nvSpPr>
            <p:cNvPr id="17" name="TextBox 98">
              <a:extLst>
                <a:ext uri="{FF2B5EF4-FFF2-40B4-BE49-F238E27FC236}">
                  <a16:creationId xmlns:a16="http://schemas.microsoft.com/office/drawing/2014/main" id="{32A7116B-9F9D-415F-A3AD-2A985B497626}"/>
                </a:ext>
              </a:extLst>
            </p:cNvPr>
            <p:cNvSpPr txBox="1"/>
            <p:nvPr/>
          </p:nvSpPr>
          <p:spPr>
            <a:xfrm>
              <a:off x="5047352" y="1956375"/>
              <a:ext cx="2711460" cy="1200329"/>
            </a:xfrm>
            <a:prstGeom prst="rect">
              <a:avLst/>
            </a:prstGeom>
            <a:noFill/>
          </p:spPr>
          <p:txBody>
            <a:bodyPr wrap="square" lIns="0" rIns="0" rtlCol="0" anchor="t">
              <a:spAutoFit/>
            </a:bodyPr>
            <a:lstStyle/>
            <a:p>
              <a:pPr algn="just" rtl="1"/>
              <a:r>
                <a:rPr lang="ar-SA" sz="1200" b="1" dirty="0">
                  <a:solidFill>
                    <a:schemeClr val="tx1">
                      <a:lumMod val="65000"/>
                      <a:lumOff val="35000"/>
                    </a:schemeClr>
                  </a:solidFill>
                </a:rPr>
                <a:t>هذا المصطلح مشابه لمصطلح (الجزميّة) إلى حدٍّ ما من حيث التمسُّك بالرأي، ومقاومة كلّ ما هو جديد، وعدم المرونة، إلّا أنّه يخالفه في كونه يرتبط بمعتقد الإنسان بشكل منفرد، وليس بنظام المعتقدات الكلّي كما هو الحال في (الجزميّة)، كما أنّه قد يتمّ التعلُّم هنا عن طريق التزمُّت، والقهر</a:t>
              </a:r>
              <a:r>
                <a:rPr lang="ar-SA" sz="1200" dirty="0">
                  <a:solidFill>
                    <a:schemeClr val="tx1">
                      <a:lumMod val="65000"/>
                      <a:lumOff val="35000"/>
                    </a:schemeClr>
                  </a:solidFill>
                </a:rPr>
                <a:t>.</a:t>
              </a:r>
            </a:p>
          </p:txBody>
        </p:sp>
        <p:sp>
          <p:nvSpPr>
            <p:cNvPr id="18" name="TextBox 99">
              <a:extLst>
                <a:ext uri="{FF2B5EF4-FFF2-40B4-BE49-F238E27FC236}">
                  <a16:creationId xmlns:a16="http://schemas.microsoft.com/office/drawing/2014/main" id="{860C71C4-3EFB-4F73-9116-4EC6885852C4}"/>
                </a:ext>
              </a:extLst>
            </p:cNvPr>
            <p:cNvSpPr txBox="1"/>
            <p:nvPr/>
          </p:nvSpPr>
          <p:spPr>
            <a:xfrm>
              <a:off x="9035609" y="1906793"/>
              <a:ext cx="2442435" cy="523220"/>
            </a:xfrm>
            <a:prstGeom prst="rect">
              <a:avLst/>
            </a:prstGeom>
            <a:noFill/>
          </p:spPr>
          <p:txBody>
            <a:bodyPr wrap="square" lIns="0" rIns="0" rtlCol="0" anchor="t">
              <a:spAutoFit/>
            </a:bodyPr>
            <a:lstStyle/>
            <a:p>
              <a:pPr algn="just" rtl="1"/>
              <a:r>
                <a:rPr lang="ar-SA" sz="1400" b="1" dirty="0">
                  <a:solidFill>
                    <a:schemeClr val="tx1">
                      <a:lumMod val="65000"/>
                      <a:lumOff val="35000"/>
                    </a:schemeClr>
                  </a:solidFill>
                </a:rPr>
                <a:t> تعني مدى مطاوعة الإنسان للاتّجاهات المحيطة به من أسرة، ومجتمع، وغيرهما.</a:t>
              </a:r>
            </a:p>
          </p:txBody>
        </p:sp>
        <p:sp>
          <p:nvSpPr>
            <p:cNvPr id="19" name="TextBox 100">
              <a:extLst>
                <a:ext uri="{FF2B5EF4-FFF2-40B4-BE49-F238E27FC236}">
                  <a16:creationId xmlns:a16="http://schemas.microsoft.com/office/drawing/2014/main" id="{66D93593-334A-498F-8830-8F5AE1C262A7}"/>
                </a:ext>
              </a:extLst>
            </p:cNvPr>
            <p:cNvSpPr txBox="1"/>
            <p:nvPr/>
          </p:nvSpPr>
          <p:spPr>
            <a:xfrm>
              <a:off x="3226286" y="4210460"/>
              <a:ext cx="2442435" cy="923330"/>
            </a:xfrm>
            <a:prstGeom prst="rect">
              <a:avLst/>
            </a:prstGeom>
            <a:noFill/>
          </p:spPr>
          <p:txBody>
            <a:bodyPr wrap="square" lIns="0" rIns="0" rtlCol="0" anchor="t">
              <a:spAutoFit/>
            </a:bodyPr>
            <a:lstStyle/>
            <a:p>
              <a:pPr algn="just" rtl="1"/>
              <a:r>
                <a:rPr lang="ar-SA" sz="1400" b="1" dirty="0">
                  <a:solidFill>
                    <a:schemeClr val="tx1">
                      <a:lumMod val="65000"/>
                      <a:lumOff val="35000"/>
                    </a:schemeClr>
                  </a:solidFill>
                </a:rPr>
                <a:t>هو الاستناد إلى أسباب غير طبيعيّة، أو غيبيّة ليس للإرادة فيها دور، أو غير صحيحة لحلّ أيّ مشكلة</a:t>
              </a:r>
              <a:r>
                <a:rPr lang="ar-SA" sz="1200" dirty="0">
                  <a:solidFill>
                    <a:schemeClr val="tx1">
                      <a:lumMod val="65000"/>
                      <a:lumOff val="35000"/>
                    </a:schemeClr>
                  </a:solidFill>
                </a:rPr>
                <a:t>.</a:t>
              </a:r>
            </a:p>
            <a:p>
              <a:pPr algn="just" rtl="1"/>
              <a:endParaRPr lang="ar-SA" sz="1200" dirty="0">
                <a:solidFill>
                  <a:schemeClr val="tx1">
                    <a:lumMod val="65000"/>
                    <a:lumOff val="35000"/>
                  </a:schemeClr>
                </a:solidFill>
              </a:endParaRPr>
            </a:p>
          </p:txBody>
        </p:sp>
        <p:sp>
          <p:nvSpPr>
            <p:cNvPr id="20" name="TextBox 101">
              <a:extLst>
                <a:ext uri="{FF2B5EF4-FFF2-40B4-BE49-F238E27FC236}">
                  <a16:creationId xmlns:a16="http://schemas.microsoft.com/office/drawing/2014/main" id="{EF7EDD92-AF16-4328-8AF2-5133A6F8D519}"/>
                </a:ext>
              </a:extLst>
            </p:cNvPr>
            <p:cNvSpPr txBox="1"/>
            <p:nvPr/>
          </p:nvSpPr>
          <p:spPr>
            <a:xfrm>
              <a:off x="7078921" y="3963311"/>
              <a:ext cx="2442435" cy="1785104"/>
            </a:xfrm>
            <a:prstGeom prst="rect">
              <a:avLst/>
            </a:prstGeom>
            <a:noFill/>
          </p:spPr>
          <p:txBody>
            <a:bodyPr wrap="square" lIns="0" rIns="0" rtlCol="0" anchor="t">
              <a:spAutoFit/>
            </a:bodyPr>
            <a:lstStyle/>
            <a:p>
              <a:pPr algn="just" rtl="1"/>
              <a:r>
                <a:rPr lang="ar-SA" sz="1200" dirty="0">
                  <a:solidFill>
                    <a:schemeClr val="tx1">
                      <a:lumMod val="65000"/>
                      <a:lumOff val="35000"/>
                    </a:schemeClr>
                  </a:solidFill>
                </a:rPr>
                <a:t> </a:t>
              </a:r>
              <a:r>
                <a:rPr lang="ar-SA" sz="1400" b="1" dirty="0">
                  <a:solidFill>
                    <a:schemeClr val="tx1">
                      <a:lumMod val="65000"/>
                      <a:lumOff val="35000"/>
                    </a:schemeClr>
                  </a:solidFill>
                </a:rPr>
                <a:t>وهو يمثِّل التمسُّك بالرأي والمعتقدات الخاصّة، وعدم التخلّي عنها حتى في حال ظهور آراء أخرى تمثِّل حقائق وأدلّة واضحة، على الرغم من توفُّر الآراء الواضحة حول أمر ما مماّ قد يساعد على فهمه.</a:t>
              </a:r>
            </a:p>
            <a:p>
              <a:pPr algn="just" rtl="1"/>
              <a:endParaRPr lang="ar-SA" sz="1400" b="1" dirty="0">
                <a:solidFill>
                  <a:schemeClr val="tx1">
                    <a:lumMod val="65000"/>
                    <a:lumOff val="35000"/>
                  </a:schemeClr>
                </a:solidFill>
              </a:endParaRPr>
            </a:p>
            <a:p>
              <a:pPr algn="just" rtl="1"/>
              <a:endParaRPr lang="ar-SA" sz="1200" dirty="0">
                <a:solidFill>
                  <a:schemeClr val="tx1">
                    <a:lumMod val="65000"/>
                    <a:lumOff val="35000"/>
                  </a:schemeClr>
                </a:solidFill>
              </a:endParaRPr>
            </a:p>
          </p:txBody>
        </p:sp>
      </p:grpSp>
      <p:pic>
        <p:nvPicPr>
          <p:cNvPr id="1026" name="Picture 2" descr="جريدة الرياض | ربيع">
            <a:extLst>
              <a:ext uri="{FF2B5EF4-FFF2-40B4-BE49-F238E27FC236}">
                <a16:creationId xmlns:a16="http://schemas.microsoft.com/office/drawing/2014/main" id="{CCE07E89-81B6-42DE-A98E-2F8670E468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23" t="9068" r="18343" b="11714"/>
          <a:stretch/>
        </p:blipFill>
        <p:spPr bwMode="auto">
          <a:xfrm>
            <a:off x="644316" y="4125606"/>
            <a:ext cx="2090816" cy="18972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الكتاب لغاية الباب - بتفتح العقل المقفول 😊 | Facebook">
            <a:extLst>
              <a:ext uri="{FF2B5EF4-FFF2-40B4-BE49-F238E27FC236}">
                <a16:creationId xmlns:a16="http://schemas.microsoft.com/office/drawing/2014/main" id="{470B7206-8ABE-4BBC-ACBD-FFE28F4A98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40" r="27495"/>
          <a:stretch/>
        </p:blipFill>
        <p:spPr bwMode="auto">
          <a:xfrm>
            <a:off x="9991866" y="4037806"/>
            <a:ext cx="1715740" cy="246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442277"/>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2671</TotalTime>
  <Words>4081</Words>
  <Application>Microsoft Office PowerPoint</Application>
  <PresentationFormat>شاشة عريضة</PresentationFormat>
  <Paragraphs>500</Paragraphs>
  <Slides>62</Slides>
  <Notes>18</Notes>
  <HiddenSlides>0</HiddenSlides>
  <MMClips>0</MMClips>
  <ScaleCrop>false</ScaleCrop>
  <HeadingPairs>
    <vt:vector size="6" baseType="variant">
      <vt:variant>
        <vt:lpstr>الخطوط المستخدمة</vt:lpstr>
      </vt:variant>
      <vt:variant>
        <vt:i4>17</vt:i4>
      </vt:variant>
      <vt:variant>
        <vt:lpstr>نسق</vt:lpstr>
      </vt:variant>
      <vt:variant>
        <vt:i4>1</vt:i4>
      </vt:variant>
      <vt:variant>
        <vt:lpstr>عناوين الشرائح</vt:lpstr>
      </vt:variant>
      <vt:variant>
        <vt:i4>62</vt:i4>
      </vt:variant>
    </vt:vector>
  </HeadingPairs>
  <TitlesOfParts>
    <vt:vector size="80" baseType="lpstr">
      <vt:lpstr>UD Digi Kyokasho N-B</vt:lpstr>
      <vt:lpstr>Alef</vt:lpstr>
      <vt:lpstr>Arial</vt:lpstr>
      <vt:lpstr>Arial</vt:lpstr>
      <vt:lpstr>Calibri</vt:lpstr>
      <vt:lpstr>Calibri Light</vt:lpstr>
      <vt:lpstr>DroidArabicKufi-Regular</vt:lpstr>
      <vt:lpstr>helvetica neue</vt:lpstr>
      <vt:lpstr>helvetica neue</vt:lpstr>
      <vt:lpstr>JF Flat</vt:lpstr>
      <vt:lpstr>Oswald </vt:lpstr>
      <vt:lpstr>Roboto Regular</vt:lpstr>
      <vt:lpstr>Rockwell</vt:lpstr>
      <vt:lpstr>sky</vt:lpstr>
      <vt:lpstr>Tajawal-R</vt:lpstr>
      <vt:lpstr>Traditional Arabic</vt:lpstr>
      <vt:lpstr>ts3a</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سلطان سلمان حسين مشرفي</dc:creator>
  <cp:lastModifiedBy>سلطان سلمان حسين مشرفي</cp:lastModifiedBy>
  <cp:revision>43</cp:revision>
  <dcterms:created xsi:type="dcterms:W3CDTF">2021-09-02T13:13:18Z</dcterms:created>
  <dcterms:modified xsi:type="dcterms:W3CDTF">2021-09-08T20:02:20Z</dcterms:modified>
</cp:coreProperties>
</file>