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1"/>
  </p:notesMasterIdLst>
  <p:sldIdLst>
    <p:sldId id="257" r:id="rId6"/>
    <p:sldId id="258" r:id="rId7"/>
    <p:sldId id="259" r:id="rId8"/>
    <p:sldId id="270" r:id="rId9"/>
    <p:sldId id="271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00"/>
    <a:srgbClr val="660066"/>
    <a:srgbClr val="990000"/>
    <a:srgbClr val="FF0066"/>
    <a:srgbClr val="666633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86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26/04/33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26/04/33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smtClean="0">
                <a:solidFill>
                  <a:schemeClr val="bg1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chemeClr val="bg1"/>
                </a:solidFill>
              </a:rPr>
              <a:t>اقرأ سورة التوبة من </a:t>
            </a:r>
            <a:r>
              <a:rPr lang="ar-SA" sz="5400" dirty="0" smtClean="0">
                <a:solidFill>
                  <a:schemeClr val="bg1"/>
                </a:solidFill>
              </a:rPr>
              <a:t>19– 33 </a:t>
            </a:r>
            <a:r>
              <a:rPr lang="ar-SA" sz="5400" dirty="0" smtClean="0">
                <a:solidFill>
                  <a:schemeClr val="bg1"/>
                </a:solidFill>
              </a:rPr>
              <a:t>واستخرج منها (حروف المد </a:t>
            </a:r>
            <a:r>
              <a:rPr lang="ar-SA" sz="5400" dirty="0" smtClean="0">
                <a:solidFill>
                  <a:schemeClr val="bg1"/>
                </a:solidFill>
              </a:rPr>
              <a:t>الأصلية والفرعية).</a:t>
            </a:r>
            <a:endParaRPr lang="ar-SA" sz="5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000099" y="1071546"/>
          <a:ext cx="7686701" cy="5120640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1759759"/>
                <a:gridCol w="3037199"/>
                <a:gridCol w="288974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حرف </a:t>
                      </a:r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المد الأصلي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2"/>
                          </a:solidFill>
                          <a:cs typeface="SKR HEAD1" pitchFamily="2" charset="-78"/>
                        </a:rPr>
                        <a:t>حرف المد الفرعي</a:t>
                      </a:r>
                      <a:endParaRPr lang="ar-SA" sz="3600" b="0" dirty="0">
                        <a:solidFill>
                          <a:schemeClr val="tx2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سقاية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الحاجّ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66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FF0066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وعمارة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الحرام 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وأولئك</a:t>
                      </a:r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b="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 smtClean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الفائزون</a:t>
                      </a:r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ورضوان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4929190" y="1785926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1643042" y="2428868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4714876" y="3071810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29"/>
          <p:cNvSpPr/>
          <p:nvPr/>
        </p:nvSpPr>
        <p:spPr>
          <a:xfrm>
            <a:off x="4800608" y="3714752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30"/>
          <p:cNvSpPr/>
          <p:nvPr/>
        </p:nvSpPr>
        <p:spPr>
          <a:xfrm>
            <a:off x="1857356" y="4357694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1714480" y="5000636"/>
            <a:ext cx="14144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4586294" y="5643578"/>
            <a:ext cx="1414466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2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sz="8800" dirty="0" smtClean="0">
                <a:solidFill>
                  <a:schemeClr val="bg1"/>
                </a:solidFill>
              </a:rPr>
              <a:t>قارن بين المد الأصلي والمد الفرعي.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  <a:blipFill>
            <a:blip r:embed="rId2"/>
            <a:stretch>
              <a:fillRect/>
            </a:stretch>
          </a:blipFill>
          <a:ln w="7620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ar-SA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المد الأصلي لا يتوقف على سبب من </a:t>
            </a:r>
          </a:p>
          <a:p>
            <a:pPr algn="ctr">
              <a:buNone/>
            </a:pPr>
            <a:r>
              <a:rPr lang="ar-SA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همز أو سكون .</a:t>
            </a:r>
          </a:p>
          <a:p>
            <a:pPr algn="ctr"/>
            <a:r>
              <a:rPr lang="ar-SA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ولا يزيد في مده عن حركتين .</a:t>
            </a:r>
          </a:p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المد الفرعي يتوقف على الهمز أو السكون .</a:t>
            </a:r>
          </a:p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ويزيد في مقداره عن حركتين .</a:t>
            </a:r>
            <a:endParaRPr lang="ar-S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</a:t>
            </a:r>
            <a:r>
              <a:rPr lang="ar-SA" sz="8800" dirty="0" smtClean="0">
                <a:solidFill>
                  <a:schemeClr val="bg1"/>
                </a:solidFill>
              </a:rPr>
              <a:t>3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sz="8800" dirty="0" smtClean="0">
                <a:solidFill>
                  <a:schemeClr val="bg1"/>
                </a:solidFill>
              </a:rPr>
              <a:t>صنف </a:t>
            </a:r>
            <a:r>
              <a:rPr lang="ar-SA" sz="8800" dirty="0" err="1" smtClean="0">
                <a:solidFill>
                  <a:schemeClr val="bg1"/>
                </a:solidFill>
              </a:rPr>
              <a:t>المدود</a:t>
            </a:r>
            <a:r>
              <a:rPr lang="ar-SA" sz="8800" dirty="0" smtClean="0">
                <a:solidFill>
                  <a:schemeClr val="bg1"/>
                </a:solidFill>
              </a:rPr>
              <a:t> الآتية إلى مد أصلي ومد فرعي :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7429520" y="571480"/>
            <a:ext cx="142876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cs typeface="SKR HEAD1" pitchFamily="2" charset="-78"/>
              </a:rPr>
              <a:t>المتصل</a:t>
            </a:r>
            <a:endParaRPr lang="ar-SA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cs typeface="SKR HEAD1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715008" y="571480"/>
            <a:ext cx="142876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cs typeface="SKR HEAD1" pitchFamily="2" charset="-78"/>
              </a:rPr>
              <a:t>اللازم</a:t>
            </a:r>
            <a:endParaRPr lang="ar-SA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cs typeface="SKR HEAD1" pitchFamily="2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000496" y="571480"/>
            <a:ext cx="142876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cs typeface="SKR HEAD1" pitchFamily="2" charset="-78"/>
              </a:rPr>
              <a:t>العارض</a:t>
            </a:r>
            <a:endParaRPr lang="ar-SA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cs typeface="SKR HEAD1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214546" y="571480"/>
            <a:ext cx="142876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cs typeface="SKR HEAD1" pitchFamily="2" charset="-78"/>
              </a:rPr>
              <a:t>الطبيعي</a:t>
            </a:r>
            <a:endParaRPr lang="ar-SA" sz="38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cs typeface="SKR HEAD1" pitchFamily="2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28596" y="571480"/>
            <a:ext cx="142876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cs typeface="SKR HEAD1" pitchFamily="2" charset="-78"/>
              </a:rPr>
              <a:t>المنفصل</a:t>
            </a:r>
            <a:endParaRPr lang="ar-SA" sz="4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cs typeface="SKR HEAD1" pitchFamily="2" charset="-78"/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/>
        </p:nvGraphicFramePr>
        <p:xfrm>
          <a:off x="142876" y="2285992"/>
          <a:ext cx="8929718" cy="4357718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4464859"/>
                <a:gridCol w="4464859"/>
              </a:tblGrid>
              <a:tr h="1245062">
                <a:tc>
                  <a:txBody>
                    <a:bodyPr/>
                    <a:lstStyle/>
                    <a:p>
                      <a:pPr algn="ctr" rtl="1"/>
                      <a:r>
                        <a:rPr lang="ar-SA" sz="6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SKR HEAD1" pitchFamily="2" charset="-78"/>
                        </a:rPr>
                        <a:t>مد أصلي</a:t>
                      </a:r>
                      <a:endParaRPr lang="ar-SA" sz="6600" dirty="0">
                        <a:solidFill>
                          <a:schemeClr val="accent6">
                            <a:lumMod val="50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cs typeface="SKR HEAD1" pitchFamily="2" charset="-78"/>
                        </a:rPr>
                        <a:t>مد فرعي</a:t>
                      </a:r>
                      <a:endParaRPr lang="ar-SA" sz="6600" dirty="0">
                        <a:solidFill>
                          <a:schemeClr val="accent6">
                            <a:lumMod val="50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</a:tr>
              <a:tr h="311265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مستطيل 18"/>
          <p:cNvSpPr/>
          <p:nvPr/>
        </p:nvSpPr>
        <p:spPr>
          <a:xfrm>
            <a:off x="2943220" y="3643314"/>
            <a:ext cx="1485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المتصل</a:t>
            </a:r>
            <a:endParaRPr lang="ar-SA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857224" y="3643314"/>
            <a:ext cx="1485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اللازم</a:t>
            </a:r>
            <a:endParaRPr lang="ar-SA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943220" y="4943492"/>
            <a:ext cx="1485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العارض</a:t>
            </a:r>
            <a:endParaRPr lang="ar-SA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6229368" y="4371988"/>
            <a:ext cx="1485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الطبيعي</a:t>
            </a:r>
            <a:endParaRPr lang="ar-SA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928662" y="5014930"/>
            <a:ext cx="1485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المنفصل</a:t>
            </a:r>
            <a:endParaRPr lang="ar-SA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302106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ar-SA" sz="15000" dirty="0" smtClean="0">
                <a:solidFill>
                  <a:srgbClr val="660066"/>
                </a:solidFill>
                <a:cs typeface="SKR HEAD1 Outlined" pitchFamily="2" charset="-78"/>
              </a:rPr>
              <a:t>	أقسام المــــد</a:t>
            </a:r>
            <a:endParaRPr lang="ar-SA" sz="15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7200" dirty="0" smtClean="0">
                <a:solidFill>
                  <a:srgbClr val="006600"/>
                </a:solidFill>
              </a:rPr>
              <a:t>تمهيد </a:t>
            </a:r>
            <a:endParaRPr lang="ar-SA" sz="7200" dirty="0">
              <a:solidFill>
                <a:srgbClr val="0066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أ/ مَالِك – قِيْل – فغفرنَاْ له 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ب/ 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466"/>
              </a:rPr>
              <a:t>ﭯ </a:t>
            </a:r>
            <a:r>
              <a:rPr lang="ar-SA" dirty="0" smtClean="0">
                <a:solidFill>
                  <a:srgbClr val="C00000"/>
                </a:solidFill>
                <a:ea typeface="Times New Roman"/>
              </a:rPr>
              <a:t>-  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394"/>
              </a:rPr>
              <a:t>ﯗ</a:t>
            </a:r>
            <a:r>
              <a:rPr lang="ar-SA" dirty="0" smtClean="0">
                <a:solidFill>
                  <a:srgbClr val="C00000"/>
                </a:solidFill>
                <a:ea typeface="Times New Roman"/>
              </a:rPr>
              <a:t> - 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058"/>
              </a:rPr>
              <a:t>ﭫ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ج /  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214"/>
              </a:rPr>
              <a:t>ﯴ</a:t>
            </a:r>
            <a:r>
              <a:rPr lang="ar-SA" dirty="0" smtClean="0">
                <a:solidFill>
                  <a:srgbClr val="C00000"/>
                </a:solidFill>
              </a:rPr>
              <a:t> - نونْ (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564"/>
              </a:rPr>
              <a:t>ﮉ</a:t>
            </a:r>
            <a:r>
              <a:rPr lang="ar-SA" dirty="0" smtClean="0">
                <a:solidFill>
                  <a:srgbClr val="C00000"/>
                </a:solidFill>
              </a:rPr>
              <a:t>) – طاسينْ (</a:t>
            </a:r>
            <a:r>
              <a:rPr lang="ar-SA" dirty="0" smtClean="0">
                <a:solidFill>
                  <a:srgbClr val="C00000"/>
                </a:solidFill>
                <a:ea typeface="Times New Roman"/>
                <a:cs typeface="QCF_P377"/>
              </a:rPr>
              <a:t>ﭑ</a:t>
            </a:r>
            <a:r>
              <a:rPr lang="ar-SA" dirty="0" smtClean="0">
                <a:solidFill>
                  <a:srgbClr val="C00000"/>
                </a:solidFill>
              </a:rPr>
              <a:t>)</a:t>
            </a:r>
          </a:p>
          <a:p>
            <a:r>
              <a:rPr lang="ar-SA" dirty="0" smtClean="0">
                <a:solidFill>
                  <a:srgbClr val="660066"/>
                </a:solidFill>
              </a:rPr>
              <a:t>تأمل الكلمات السابقة ولاحظ :</a:t>
            </a:r>
          </a:p>
          <a:p>
            <a:endParaRPr lang="ar-SA" dirty="0">
              <a:solidFill>
                <a:srgbClr val="660066"/>
              </a:solidFill>
            </a:endParaRPr>
          </a:p>
        </p:txBody>
      </p:sp>
      <p:sp>
        <p:nvSpPr>
          <p:cNvPr id="4" name="علامة الطرح 3"/>
          <p:cNvSpPr/>
          <p:nvPr/>
        </p:nvSpPr>
        <p:spPr>
          <a:xfrm>
            <a:off x="0" y="500042"/>
            <a:ext cx="748666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71470" y="3571876"/>
            <a:ext cx="9001124" cy="31668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1- أن </a:t>
            </a:r>
            <a:r>
              <a:rPr lang="ar-SA" sz="3600" dirty="0" err="1" smtClean="0">
                <a:solidFill>
                  <a:srgbClr val="002060"/>
                </a:solidFill>
                <a:cs typeface="SKR HEAD1" pitchFamily="2" charset="-78"/>
              </a:rPr>
              <a:t>المدات</a:t>
            </a:r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 في </a:t>
            </a:r>
            <a:r>
              <a:rPr lang="ar-SA" sz="3600" dirty="0" err="1" smtClean="0">
                <a:solidFill>
                  <a:srgbClr val="002060"/>
                </a:solidFill>
                <a:cs typeface="SKR HEAD1" pitchFamily="2" charset="-78"/>
              </a:rPr>
              <a:t>المحموعة</a:t>
            </a:r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 (أ) لم يأت بعدها سكون ولا همز ، ولم تمد مداً زائداً .</a:t>
            </a:r>
          </a:p>
          <a:p>
            <a:pPr algn="ctr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2- أن </a:t>
            </a:r>
            <a:r>
              <a:rPr lang="ar-SA" sz="3600" dirty="0" err="1" smtClean="0">
                <a:solidFill>
                  <a:srgbClr val="002060"/>
                </a:solidFill>
                <a:cs typeface="SKR HEAD1" pitchFamily="2" charset="-78"/>
              </a:rPr>
              <a:t>المدات</a:t>
            </a:r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 في المجموعة (ب) وقع بعدها همز ، بينما في مجموعة (ج) وقع بعدها سكون .</a:t>
            </a:r>
          </a:p>
          <a:p>
            <a:pPr algn="ctr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3- أن </a:t>
            </a:r>
            <a:r>
              <a:rPr lang="ar-SA" sz="3600" dirty="0" err="1" smtClean="0">
                <a:solidFill>
                  <a:srgbClr val="002060"/>
                </a:solidFill>
                <a:cs typeface="SKR HEAD1" pitchFamily="2" charset="-78"/>
              </a:rPr>
              <a:t>المدات</a:t>
            </a:r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 في مجموعتي (ب - </a:t>
            </a:r>
            <a:r>
              <a:rPr lang="ar-SA" sz="3600" dirty="0" err="1" smtClean="0">
                <a:solidFill>
                  <a:srgbClr val="002060"/>
                </a:solidFill>
                <a:cs typeface="SKR HEAD1" pitchFamily="2" charset="-78"/>
              </a:rPr>
              <a:t>ج</a:t>
            </a:r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) فيها قدر زائد على المد الطبيعي .</a:t>
            </a:r>
            <a:endParaRPr lang="ar-SA" sz="3600" dirty="0">
              <a:solidFill>
                <a:srgbClr val="00206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>
                <a:solidFill>
                  <a:srgbClr val="800000"/>
                </a:solidFill>
                <a:latin typeface="Arial" pitchFamily="34" charset="0"/>
                <a:cs typeface="PT Bold Heading" pitchFamily="2" charset="-78"/>
              </a:rPr>
              <a:t>أقسام المد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مد طبيعي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716463" y="4643438"/>
            <a:ext cx="4176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 وهو الذي لا يتوقف على سبب من همز أو سكون</a:t>
            </a:r>
            <a:endParaRPr lang="ar-SA" sz="2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07950" y="4724400"/>
            <a:ext cx="4176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وهو الذي يتوقف على سبب من همز أو سكون</a:t>
            </a:r>
            <a:endParaRPr lang="ar-SA" sz="2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515100" y="5899150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khbar MT" pitchFamily="2" charset="-78"/>
              </a:rPr>
              <a:t>قال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4213" y="5876925"/>
            <a:ext cx="2232025" cy="720725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khbar MT" pitchFamily="2" charset="-78"/>
              </a:rPr>
              <a:t>جاءت - الطامة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9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90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100"/>
                            </p:stCondLst>
                            <p:childTnLst>
                              <p:par>
                                <p:cTn id="5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900"/>
                            </p:stCondLst>
                            <p:childTnLst>
                              <p:par>
                                <p:cTn id="5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/>
      <p:bldP spid="24589" grpId="0"/>
      <p:bldP spid="24591" grpId="0" animBg="1"/>
      <p:bldP spid="24592" grpId="0" animBg="1"/>
      <p:bldP spid="18448" grpId="0" animBg="1"/>
      <p:bldP spid="18449" grpId="0" animBg="1"/>
      <p:bldP spid="18450" grpId="0" animBg="1"/>
      <p:bldP spid="184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>
                <a:solidFill>
                  <a:srgbClr val="800000"/>
                </a:solidFill>
                <a:latin typeface="Arial" pitchFamily="34" charset="0"/>
                <a:cs typeface="SKR HEAD1 Outlined" pitchFamily="2" charset="-78"/>
              </a:rPr>
              <a:t>خلاصة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2638" y="2133600"/>
            <a:ext cx="3030537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طبيعي(أصلي)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64081" y="3429000"/>
            <a:ext cx="46085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 سمي طبيعياً لأن صاحب الطبيعة السليمة لا يزيده عن حده ولا ينقصه عنه </a:t>
            </a:r>
            <a:endParaRPr lang="ar-SA" sz="32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4176713" cy="1571636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سمي فرعيا لتفرعه عن المد الطبيعي</a:t>
            </a:r>
            <a:endParaRPr lang="ar-SA" sz="4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29124" y="5209302"/>
            <a:ext cx="4643470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وسمي أصلياً لأنه أصل للمد الفرعي ، وقيل لأصالته وثبوته على حالة واحدة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80288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24075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6512" y="5214950"/>
            <a:ext cx="4178298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له أنواع منها : المد المتصل ، والمنفصل ، والعارض ، واللازم</a:t>
            </a:r>
            <a:endParaRPr lang="ar-SA" sz="3200" dirty="0">
              <a:solidFill>
                <a:srgbClr val="003366"/>
              </a:solidFill>
              <a:latin typeface="Arial" pitchFamily="34" charset="0"/>
              <a:cs typeface="SKR HEAD1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 animBg="1"/>
      <p:bldP spid="24589" grpId="0" animBg="1"/>
      <p:bldP spid="24591" grpId="0" animBg="1"/>
      <p:bldP spid="27657" grpId="0" animBg="1"/>
      <p:bldP spid="27658" grpId="0" animBg="1"/>
      <p:bldP spid="27659" grpId="0" animBg="1"/>
      <p:bldP spid="2766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2844" y="214290"/>
          <a:ext cx="8744398" cy="631045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430368"/>
                <a:gridCol w="1241186"/>
                <a:gridCol w="1497320"/>
                <a:gridCol w="1515762"/>
                <a:gridCol w="4059762"/>
              </a:tblGrid>
              <a:tr h="732615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الأمثلة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14850"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الأصلي</a:t>
                      </a:r>
                      <a:endParaRPr lang="ar-S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الفرعي سببه السكون</a:t>
                      </a:r>
                      <a:endParaRPr lang="ar-S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الفرعي سببه الهمز</a:t>
                      </a:r>
                      <a:endParaRPr lang="ar-SA" sz="3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الكلمات الواردة في المد الأصلي لم</a:t>
                      </a:r>
                      <a:r>
                        <a:rPr lang="ar-SA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يقع بعدها همز ولا سكون ، بينما في المد الفرعي وقع بعد حرف المد سكون أو همز ، ونلحظ فيما سببه السكون أن من أمثلته ما جاء مشدداً ؛ وذلك أن التشديد حصل بسبب إدغام ساكن فيما بعده فشُدِّدا ، فلذلك عُدّ هذا النوع من قبيل الفرعي الذي سببه السكون</a:t>
                      </a:r>
                      <a:endParaRPr lang="ar-SA" sz="3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1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88"/>
                        </a:rPr>
                        <a:t>ﭘ</a:t>
                      </a:r>
                      <a:endParaRPr lang="ar-SA" sz="3600" b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18"/>
                        </a:rPr>
                        <a:t>ﭑ</a:t>
                      </a:r>
                      <a:endParaRPr lang="ar-SA" sz="3600" b="0" dirty="0" smtClean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72"/>
                        </a:rPr>
                        <a:t>ﮞ</a:t>
                      </a:r>
                      <a:endParaRPr lang="ar-SA" sz="36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022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2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73"/>
                        </a:rPr>
                        <a:t>ﭫ</a:t>
                      </a:r>
                      <a:endParaRPr lang="ar-SA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14"/>
                        </a:rPr>
                        <a:t>ﯴ</a:t>
                      </a: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12"/>
                        </a:rPr>
                        <a:t>ﯕ</a:t>
                      </a:r>
                      <a:endParaRPr lang="ar-SA" sz="36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3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70"/>
                        </a:rPr>
                        <a:t>ﮥ ﮦ</a:t>
                      </a:r>
                      <a:endParaRPr lang="ar-SA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37"/>
                        </a:rPr>
                        <a:t>ﯘ</a:t>
                      </a: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466"/>
                        </a:rPr>
                        <a:t>ﭯ</a:t>
                      </a:r>
                      <a:r>
                        <a:rPr lang="ar-SA" sz="36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9"/>
                        </a:rPr>
                        <a:t> </a:t>
                      </a:r>
                      <a:endParaRPr lang="ar-SA" sz="36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r>
              <a:rPr lang="ar-SA" sz="38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38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3800" dirty="0" smtClean="0">
                <a:solidFill>
                  <a:srgbClr val="0000FF"/>
                </a:solidFill>
              </a:rPr>
              <a:t> رحمه الله :</a:t>
            </a:r>
          </a:p>
          <a:p>
            <a:r>
              <a:rPr lang="ar-EG" sz="3800" dirty="0" smtClean="0">
                <a:solidFill>
                  <a:srgbClr val="660066"/>
                </a:solidFill>
              </a:rPr>
              <a:t>وَالْمَـدُّ أَصْلِـيٌّ </a:t>
            </a:r>
            <a:r>
              <a:rPr lang="ar-EG" sz="3800" dirty="0" err="1" smtClean="0">
                <a:solidFill>
                  <a:srgbClr val="660066"/>
                </a:solidFill>
              </a:rPr>
              <a:t>وَ</a:t>
            </a:r>
            <a:r>
              <a:rPr lang="ar-EG" sz="3800" dirty="0" smtClean="0">
                <a:solidFill>
                  <a:srgbClr val="660066"/>
                </a:solidFill>
              </a:rPr>
              <a:t> فَرْعِـيٌّ </a:t>
            </a:r>
            <a:r>
              <a:rPr lang="ar-EG" sz="3800" dirty="0" smtClean="0">
                <a:solidFill>
                  <a:srgbClr val="660066"/>
                </a:solidFill>
              </a:rPr>
              <a:t>لَــهُ</a:t>
            </a:r>
            <a:r>
              <a:rPr lang="ar-SA" sz="3800" dirty="0" smtClean="0">
                <a:solidFill>
                  <a:srgbClr val="660066"/>
                </a:solidFill>
              </a:rPr>
              <a:t> </a:t>
            </a:r>
            <a:r>
              <a:rPr lang="ar-SA" sz="3800" dirty="0" smtClean="0">
                <a:solidFill>
                  <a:srgbClr val="660066"/>
                </a:solidFill>
              </a:rPr>
              <a:t>           </a:t>
            </a:r>
            <a:r>
              <a:rPr lang="ar-EG" sz="3800" dirty="0" smtClean="0">
                <a:solidFill>
                  <a:srgbClr val="660066"/>
                </a:solidFill>
              </a:rPr>
              <a:t>وَسَــمِّ أَوَّلاً طَبِيعِـيًّـا وَهُـ</a:t>
            </a:r>
            <a:r>
              <a:rPr lang="ar-SA" sz="3800" dirty="0" smtClean="0">
                <a:solidFill>
                  <a:srgbClr val="660066"/>
                </a:solidFill>
              </a:rPr>
              <a:t>ـــ</a:t>
            </a:r>
            <a:r>
              <a:rPr lang="ar-EG" sz="3800" dirty="0" err="1" smtClean="0">
                <a:solidFill>
                  <a:srgbClr val="660066"/>
                </a:solidFill>
              </a:rPr>
              <a:t>ــو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مَا</a:t>
            </a:r>
            <a:r>
              <a:rPr lang="ar-EG" sz="3800" dirty="0" smtClean="0">
                <a:solidFill>
                  <a:srgbClr val="660066"/>
                </a:solidFill>
              </a:rPr>
              <a:t> لاَ تَوَقُّـفٌ لَـهُ عَلَـى </a:t>
            </a:r>
            <a:r>
              <a:rPr lang="ar-EG" sz="3800" dirty="0" smtClean="0">
                <a:solidFill>
                  <a:srgbClr val="660066"/>
                </a:solidFill>
              </a:rPr>
              <a:t>سَبَـبْ</a:t>
            </a:r>
            <a:r>
              <a:rPr lang="ar-SA" sz="3800" dirty="0" smtClean="0">
                <a:solidFill>
                  <a:srgbClr val="660066"/>
                </a:solidFill>
              </a:rPr>
              <a:t>        </a:t>
            </a:r>
            <a:r>
              <a:rPr lang="ar-EG" sz="3800" dirty="0" smtClean="0">
                <a:solidFill>
                  <a:srgbClr val="660066"/>
                </a:solidFill>
              </a:rPr>
              <a:t>وَلا</a:t>
            </a:r>
            <a:r>
              <a:rPr lang="ar-EG" sz="3800" dirty="0" smtClean="0">
                <a:solidFill>
                  <a:srgbClr val="660066"/>
                </a:solidFill>
              </a:rPr>
              <a:t> بِدُونِـهِ الحُـرُوفُ تُجْتَـلَـبْ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بلْ أَيُّ حَرْفٍ غَيْرُ هَمْزٍ أَوْ </a:t>
            </a:r>
            <a:r>
              <a:rPr lang="ar-EG" sz="3800" dirty="0" smtClean="0">
                <a:solidFill>
                  <a:srgbClr val="660066"/>
                </a:solidFill>
              </a:rPr>
              <a:t>سُكُونْ</a:t>
            </a:r>
            <a:r>
              <a:rPr lang="ar-SA" sz="3800" dirty="0" smtClean="0">
                <a:solidFill>
                  <a:srgbClr val="660066"/>
                </a:solidFill>
              </a:rPr>
              <a:t>  </a:t>
            </a:r>
            <a:r>
              <a:rPr lang="ar-EG" sz="3800" dirty="0" err="1" smtClean="0">
                <a:solidFill>
                  <a:srgbClr val="660066"/>
                </a:solidFill>
              </a:rPr>
              <a:t>جَا</a:t>
            </a:r>
            <a:r>
              <a:rPr lang="ar-EG" sz="3800" dirty="0" smtClean="0">
                <a:solidFill>
                  <a:srgbClr val="660066"/>
                </a:solidFill>
              </a:rPr>
              <a:t> بَعْـدَ مَـدٍّ فَالطَّبِيعِـيَّ يَكُـونْ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وَالآخَرُ الْفَرْعِـيُّ مَوْقُوفٌ </a:t>
            </a:r>
            <a:r>
              <a:rPr lang="ar-EG" sz="3800" dirty="0" smtClean="0">
                <a:solidFill>
                  <a:srgbClr val="660066"/>
                </a:solidFill>
              </a:rPr>
              <a:t>عَلَـى</a:t>
            </a:r>
            <a:r>
              <a:rPr lang="ar-SA" sz="3800" dirty="0" smtClean="0">
                <a:solidFill>
                  <a:srgbClr val="660066"/>
                </a:solidFill>
              </a:rPr>
              <a:t>    </a:t>
            </a:r>
            <a:r>
              <a:rPr lang="ar-EG" sz="3800" dirty="0" smtClean="0">
                <a:solidFill>
                  <a:srgbClr val="660066"/>
                </a:solidFill>
              </a:rPr>
              <a:t>سَبَبْ</a:t>
            </a:r>
            <a:r>
              <a:rPr lang="ar-EG" sz="3800" dirty="0" smtClean="0">
                <a:solidFill>
                  <a:srgbClr val="660066"/>
                </a:solidFill>
              </a:rPr>
              <a:t> كَهَمْـزٍ أَوْ سُكُـونٍ مُسْجَـلا</a:t>
            </a:r>
            <a:endParaRPr lang="en-US" sz="3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387</Words>
  <PresentationFormat>عرض على الشاشة (3:4)‏</PresentationFormat>
  <Paragraphs>97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5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الشريحة 1</vt:lpstr>
      <vt:lpstr>الشريحة 2</vt:lpstr>
      <vt:lpstr>تمهيد </vt:lpstr>
      <vt:lpstr>الشريحة 4</vt:lpstr>
      <vt:lpstr>الشريحة 5</vt:lpstr>
      <vt:lpstr>الشريحة 6</vt:lpstr>
      <vt:lpstr>الشريحة 7</vt:lpstr>
      <vt:lpstr>الشريحة 8</vt:lpstr>
      <vt:lpstr>الشاهد </vt:lpstr>
      <vt:lpstr>نشاط 1</vt:lpstr>
      <vt:lpstr>الشريحة 11</vt:lpstr>
      <vt:lpstr>نشاط 2</vt:lpstr>
      <vt:lpstr>الشريحة 13</vt:lpstr>
      <vt:lpstr>نشاط 3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7</cp:revision>
  <dcterms:created xsi:type="dcterms:W3CDTF">2012-03-12T13:55:07Z</dcterms:created>
  <dcterms:modified xsi:type="dcterms:W3CDTF">2012-03-19T05:13:57Z</dcterms:modified>
</cp:coreProperties>
</file>