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30" r:id="rId2"/>
    <p:sldId id="307" r:id="rId3"/>
    <p:sldId id="378" r:id="rId4"/>
    <p:sldId id="379" r:id="rId5"/>
    <p:sldId id="380" r:id="rId6"/>
    <p:sldId id="405" r:id="rId7"/>
    <p:sldId id="406" r:id="rId8"/>
    <p:sldId id="407" r:id="rId9"/>
    <p:sldId id="408" r:id="rId10"/>
    <p:sldId id="409" r:id="rId11"/>
    <p:sldId id="410" r:id="rId12"/>
    <p:sldId id="411" r:id="rId13"/>
    <p:sldId id="412" r:id="rId14"/>
    <p:sldId id="413" r:id="rId15"/>
    <p:sldId id="414" r:id="rId16"/>
    <p:sldId id="415" r:id="rId17"/>
    <p:sldId id="392" r:id="rId18"/>
    <p:sldId id="398" r:id="rId19"/>
    <p:sldId id="416" r:id="rId20"/>
    <p:sldId id="417" r:id="rId21"/>
    <p:sldId id="418" r:id="rId22"/>
    <p:sldId id="42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660033"/>
    <a:srgbClr val="A50021"/>
    <a:srgbClr val="66FFFF"/>
    <a:srgbClr val="53D2FF"/>
    <a:srgbClr val="008000"/>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61" autoAdjust="0"/>
    <p:restoredTop sz="94660"/>
  </p:normalViewPr>
  <p:slideViewPr>
    <p:cSldViewPr>
      <p:cViewPr varScale="1">
        <p:scale>
          <a:sx n="37" d="100"/>
          <a:sy n="37" d="100"/>
        </p:scale>
        <p:origin x="-2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pPr>
              <a:defRPr/>
            </a:pPr>
            <a:fld id="{B1A077BA-B546-4F4E-967B-3B23C40A7344}" type="datetimeFigureOut">
              <a:rPr lang="en-US"/>
              <a:pPr>
                <a:defRPr/>
              </a:pPr>
              <a:t>9/26/2016</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E7C6D378-D6E9-44D6-9524-F2D16734399F}"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CD972E0-AE3E-4231-B2B6-85300E73C892}" type="datetimeFigureOut">
              <a:rPr lang="en-US"/>
              <a:pPr>
                <a:defRPr/>
              </a:pPr>
              <a:t>9/26/2016</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D1AF93DD-13FA-4136-81CF-A1AF1AA986FC}"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76570287-93F5-4B8E-829C-FAAD8A686A0C}" type="datetimeFigureOut">
              <a:rPr lang="en-US"/>
              <a:pPr>
                <a:defRPr/>
              </a:pPr>
              <a:t>9/26/2016</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A40AF023-3940-4B9B-9B33-5C1C58B73458}"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3D83E623-84FE-41F5-A2A4-6DBCD8409D98}" type="datetimeFigureOut">
              <a:rPr lang="en-US"/>
              <a:pPr>
                <a:defRPr/>
              </a:pPr>
              <a:t>9/26/2016</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A7B38386-7A66-4447-99C9-A87CF60F9ADE}"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03956929-3D8B-4865-9F71-54A02CBB11B8}" type="datetimeFigureOut">
              <a:rPr lang="en-US"/>
              <a:pPr>
                <a:defRPr/>
              </a:pPr>
              <a:t>9/26/2016</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EEFB6B28-DFE0-46BC-B632-679CD7575F4F}"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3"/>
          <p:cNvSpPr>
            <a:spLocks noGrp="1"/>
          </p:cNvSpPr>
          <p:nvPr>
            <p:ph type="dt" sz="half" idx="10"/>
          </p:nvPr>
        </p:nvSpPr>
        <p:spPr/>
        <p:txBody>
          <a:bodyPr/>
          <a:lstStyle>
            <a:lvl1pPr>
              <a:defRPr/>
            </a:lvl1pPr>
          </a:lstStyle>
          <a:p>
            <a:pPr>
              <a:defRPr/>
            </a:pPr>
            <a:fld id="{0646575A-243D-4B4D-9151-E69360ED6E89}" type="datetimeFigureOut">
              <a:rPr lang="en-US"/>
              <a:pPr>
                <a:defRPr/>
              </a:pPr>
              <a:t>9/26/2016</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09FE9709-9B75-4DAF-86B9-FAF5DA26EC34}"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p:txBody>
          <a:bodyPr/>
          <a:lstStyle>
            <a:lvl1pPr>
              <a:defRPr/>
            </a:lvl1pPr>
          </a:lstStyle>
          <a:p>
            <a:pPr>
              <a:defRPr/>
            </a:pPr>
            <a:fld id="{604F81F0-AFD5-4CC7-A325-3952214515E4}" type="datetimeFigureOut">
              <a:rPr lang="en-US"/>
              <a:pPr>
                <a:defRPr/>
              </a:pPr>
              <a:t>9/26/2016</a:t>
            </a:fld>
            <a:endParaRPr lang="en-US"/>
          </a:p>
        </p:txBody>
      </p:sp>
      <p:sp>
        <p:nvSpPr>
          <p:cNvPr id="8" name="عنصر نائب للتذييل 4"/>
          <p:cNvSpPr>
            <a:spLocks noGrp="1"/>
          </p:cNvSpPr>
          <p:nvPr>
            <p:ph type="ftr" sz="quarter" idx="11"/>
          </p:nvPr>
        </p:nvSpPr>
        <p:spPr/>
        <p:txBody>
          <a:bodyPr/>
          <a:lstStyle>
            <a:lvl1pPr>
              <a:defRPr/>
            </a:lvl1pPr>
          </a:lstStyle>
          <a:p>
            <a:pPr>
              <a:defRPr/>
            </a:pPr>
            <a:endParaRPr lang="en-US"/>
          </a:p>
        </p:txBody>
      </p:sp>
      <p:sp>
        <p:nvSpPr>
          <p:cNvPr id="9" name="عنصر نائب لرقم الشريحة 5"/>
          <p:cNvSpPr>
            <a:spLocks noGrp="1"/>
          </p:cNvSpPr>
          <p:nvPr>
            <p:ph type="sldNum" sz="quarter" idx="12"/>
          </p:nvPr>
        </p:nvSpPr>
        <p:spPr/>
        <p:txBody>
          <a:bodyPr/>
          <a:lstStyle>
            <a:lvl1pPr>
              <a:defRPr/>
            </a:lvl1pPr>
          </a:lstStyle>
          <a:p>
            <a:pPr>
              <a:defRPr/>
            </a:pPr>
            <a:fld id="{4F10BF29-935B-48DA-A958-357F6122EEC9}"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3"/>
          <p:cNvSpPr>
            <a:spLocks noGrp="1"/>
          </p:cNvSpPr>
          <p:nvPr>
            <p:ph type="dt" sz="half" idx="10"/>
          </p:nvPr>
        </p:nvSpPr>
        <p:spPr/>
        <p:txBody>
          <a:bodyPr/>
          <a:lstStyle>
            <a:lvl1pPr>
              <a:defRPr/>
            </a:lvl1pPr>
          </a:lstStyle>
          <a:p>
            <a:pPr>
              <a:defRPr/>
            </a:pPr>
            <a:fld id="{47F1B921-4388-4D52-8A61-052BC03C7C1F}" type="datetimeFigureOut">
              <a:rPr lang="en-US"/>
              <a:pPr>
                <a:defRPr/>
              </a:pPr>
              <a:t>9/26/2016</a:t>
            </a:fld>
            <a:endParaRPr lang="en-US"/>
          </a:p>
        </p:txBody>
      </p:sp>
      <p:sp>
        <p:nvSpPr>
          <p:cNvPr id="4" name="عنصر نائب للتذييل 4"/>
          <p:cNvSpPr>
            <a:spLocks noGrp="1"/>
          </p:cNvSpPr>
          <p:nvPr>
            <p:ph type="ftr" sz="quarter" idx="11"/>
          </p:nvPr>
        </p:nvSpPr>
        <p:spPr/>
        <p:txBody>
          <a:bodyPr/>
          <a:lstStyle>
            <a:lvl1pPr>
              <a:defRPr/>
            </a:lvl1pPr>
          </a:lstStyle>
          <a:p>
            <a:pPr>
              <a:defRPr/>
            </a:pPr>
            <a:endParaRPr lang="en-US"/>
          </a:p>
        </p:txBody>
      </p:sp>
      <p:sp>
        <p:nvSpPr>
          <p:cNvPr id="5" name="عنصر نائب لرقم الشريحة 5"/>
          <p:cNvSpPr>
            <a:spLocks noGrp="1"/>
          </p:cNvSpPr>
          <p:nvPr>
            <p:ph type="sldNum" sz="quarter" idx="12"/>
          </p:nvPr>
        </p:nvSpPr>
        <p:spPr/>
        <p:txBody>
          <a:bodyPr/>
          <a:lstStyle>
            <a:lvl1pPr>
              <a:defRPr/>
            </a:lvl1pPr>
          </a:lstStyle>
          <a:p>
            <a:pPr>
              <a:defRPr/>
            </a:pPr>
            <a:fld id="{B0D2A034-7DE0-43DE-BF04-085658A6C920}"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6D7290B7-AFD6-470B-8E96-D89CC92B2EE5}" type="datetimeFigureOut">
              <a:rPr lang="en-US"/>
              <a:pPr>
                <a:defRPr/>
              </a:pPr>
              <a:t>9/26/2016</a:t>
            </a:fld>
            <a:endParaRPr lang="en-US"/>
          </a:p>
        </p:txBody>
      </p:sp>
      <p:sp>
        <p:nvSpPr>
          <p:cNvPr id="3" name="عنصر نائب للتذييل 4"/>
          <p:cNvSpPr>
            <a:spLocks noGrp="1"/>
          </p:cNvSpPr>
          <p:nvPr>
            <p:ph type="ftr" sz="quarter" idx="11"/>
          </p:nvPr>
        </p:nvSpPr>
        <p:spPr/>
        <p:txBody>
          <a:bodyPr/>
          <a:lstStyle>
            <a:lvl1pPr>
              <a:defRPr/>
            </a:lvl1pPr>
          </a:lstStyle>
          <a:p>
            <a:pPr>
              <a:defRPr/>
            </a:pPr>
            <a:endParaRPr lang="en-US"/>
          </a:p>
        </p:txBody>
      </p:sp>
      <p:sp>
        <p:nvSpPr>
          <p:cNvPr id="4" name="عنصر نائب لرقم الشريحة 5"/>
          <p:cNvSpPr>
            <a:spLocks noGrp="1"/>
          </p:cNvSpPr>
          <p:nvPr>
            <p:ph type="sldNum" sz="quarter" idx="12"/>
          </p:nvPr>
        </p:nvSpPr>
        <p:spPr/>
        <p:txBody>
          <a:bodyPr/>
          <a:lstStyle>
            <a:lvl1pPr>
              <a:defRPr/>
            </a:lvl1pPr>
          </a:lstStyle>
          <a:p>
            <a:pPr>
              <a:defRPr/>
            </a:pPr>
            <a:fld id="{02D71ED1-4E56-4955-883B-BB537CE983A4}"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19F3004F-8542-4122-8F57-0ABF1EFEE241}" type="datetimeFigureOut">
              <a:rPr lang="en-US"/>
              <a:pPr>
                <a:defRPr/>
              </a:pPr>
              <a:t>9/26/2016</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B22B1DE7-E207-4A1C-B750-5AD59A9E5747}" type="slidenum">
              <a:rPr lang="en-US"/>
              <a:pPr>
                <a:defRPr/>
              </a:pPr>
              <a:t>‹#›</a:t>
            </a:fld>
            <a:endParaRPr lang="en-US"/>
          </a:p>
        </p:txBody>
      </p:sp>
    </p:spTree>
  </p:cSld>
  <p:clrMapOvr>
    <a:masterClrMapping/>
  </p:clrMapOvr>
  <p:transition>
    <p:wheel spokes="3"/>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63828A85-BACB-4D82-9BB7-86C2299FEA7E}" type="datetimeFigureOut">
              <a:rPr lang="en-US"/>
              <a:pPr>
                <a:defRPr/>
              </a:pPr>
              <a:t>9/26/2016</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5B014A96-3F88-49F6-B5A3-15C6C2A57E78}" type="slidenum">
              <a:rPr lang="en-US"/>
              <a:pPr>
                <a:defRPr/>
              </a:pPr>
              <a:t>‹#›</a:t>
            </a:fld>
            <a:endParaRPr lang="en-US"/>
          </a:p>
        </p:txBody>
      </p:sp>
    </p:spTree>
  </p:cSld>
  <p:clrMapOvr>
    <a:masterClrMapping/>
  </p:clrMapOvr>
  <p:transition>
    <p:wheel spokes="3"/>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F948B71-A0C0-488D-AC82-9590B7C8BCC7}" type="datetimeFigureOut">
              <a:rPr lang="en-US"/>
              <a:pPr>
                <a:defRPr/>
              </a:pPr>
              <a:t>9/26/2016</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8B0AAB-1100-42E7-BE5D-6C85A0B345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3"/>
    <p:sndAc>
      <p:stSnd>
        <p:snd r:embed="rId13" name="arrow.wav"/>
      </p:stSnd>
    </p:sndAc>
  </p:transition>
  <p:txStyles>
    <p:titleStyle>
      <a:lvl1pPr algn="ctr" rtl="0" eaLnBrk="0" fontAlgn="base" hangingPunct="0">
        <a:spcBef>
          <a:spcPct val="0"/>
        </a:spcBef>
        <a:spcAft>
          <a:spcPct val="0"/>
        </a:spcAft>
        <a:defRPr sz="4400" kern="1200">
          <a:solidFill>
            <a:schemeClr val="tx1"/>
          </a:solidFill>
          <a:latin typeface="+mj-lt"/>
          <a:ea typeface="+mj-ea"/>
          <a:cs typeface="Arial" charset="0"/>
        </a:defRPr>
      </a:lvl1pPr>
      <a:lvl2pPr algn="ctr" rtl="0" eaLnBrk="0" fontAlgn="base" hangingPunct="0">
        <a:spcBef>
          <a:spcPct val="0"/>
        </a:spcBef>
        <a:spcAft>
          <a:spcPct val="0"/>
        </a:spcAft>
        <a:defRPr sz="4400">
          <a:solidFill>
            <a:schemeClr val="tx1"/>
          </a:solidFill>
          <a:latin typeface="Calibri" pitchFamily="34" charset="0"/>
          <a:cs typeface="Arial" charset="0"/>
        </a:defRPr>
      </a:lvl2pPr>
      <a:lvl3pPr algn="ctr" rtl="0" eaLnBrk="0" fontAlgn="base" hangingPunct="0">
        <a:spcBef>
          <a:spcPct val="0"/>
        </a:spcBef>
        <a:spcAft>
          <a:spcPct val="0"/>
        </a:spcAft>
        <a:defRPr sz="4400">
          <a:solidFill>
            <a:schemeClr val="tx1"/>
          </a:solidFill>
          <a:latin typeface="Calibri" pitchFamily="34" charset="0"/>
          <a:cs typeface="Arial" charset="0"/>
        </a:defRPr>
      </a:lvl3pPr>
      <a:lvl4pPr algn="ctr" rtl="0" eaLnBrk="0" fontAlgn="base" hangingPunct="0">
        <a:spcBef>
          <a:spcPct val="0"/>
        </a:spcBef>
        <a:spcAft>
          <a:spcPct val="0"/>
        </a:spcAft>
        <a:defRPr sz="4400">
          <a:solidFill>
            <a:schemeClr val="tx1"/>
          </a:solidFill>
          <a:latin typeface="Calibri" pitchFamily="34" charset="0"/>
          <a:cs typeface="Arial" charset="0"/>
        </a:defRPr>
      </a:lvl4pPr>
      <a:lvl5pPr algn="ctr" rtl="0" eaLnBrk="0" fontAlgn="base" hangingPunct="0">
        <a:spcBef>
          <a:spcPct val="0"/>
        </a:spcBef>
        <a:spcAft>
          <a:spcPct val="0"/>
        </a:spcAft>
        <a:defRPr sz="4400">
          <a:solidFill>
            <a:schemeClr val="tx1"/>
          </a:solidFill>
          <a:latin typeface="Calibri" pitchFamily="34" charset="0"/>
          <a:cs typeface="Arial" charset="0"/>
        </a:defRPr>
      </a:lvl5pPr>
      <a:lvl6pPr marL="457200" algn="ctr" rtl="0" fontAlgn="base">
        <a:spcBef>
          <a:spcPct val="0"/>
        </a:spcBef>
        <a:spcAft>
          <a:spcPct val="0"/>
        </a:spcAft>
        <a:defRPr sz="4400">
          <a:solidFill>
            <a:schemeClr val="tx1"/>
          </a:solidFill>
          <a:latin typeface="Calibri" pitchFamily="34" charset="0"/>
          <a:cs typeface="Arial" charset="0"/>
        </a:defRPr>
      </a:lvl6pPr>
      <a:lvl7pPr marL="914400" algn="ctr" rtl="0" fontAlgn="base">
        <a:spcBef>
          <a:spcPct val="0"/>
        </a:spcBef>
        <a:spcAft>
          <a:spcPct val="0"/>
        </a:spcAft>
        <a:defRPr sz="4400">
          <a:solidFill>
            <a:schemeClr val="tx1"/>
          </a:solidFill>
          <a:latin typeface="Calibri" pitchFamily="34" charset="0"/>
          <a:cs typeface="Arial" charset="0"/>
        </a:defRPr>
      </a:lvl7pPr>
      <a:lvl8pPr marL="1371600" algn="ctr" rtl="0" fontAlgn="base">
        <a:spcBef>
          <a:spcPct val="0"/>
        </a:spcBef>
        <a:spcAft>
          <a:spcPct val="0"/>
        </a:spcAft>
        <a:defRPr sz="4400">
          <a:solidFill>
            <a:schemeClr val="tx1"/>
          </a:solidFill>
          <a:latin typeface="Calibri" pitchFamily="34" charset="0"/>
          <a:cs typeface="Arial" charset="0"/>
        </a:defRPr>
      </a:lvl8pPr>
      <a:lvl9pPr marL="1828800" algn="ctr" rtl="0" fontAlgn="base">
        <a:spcBef>
          <a:spcPct val="0"/>
        </a:spcBef>
        <a:spcAft>
          <a:spcPct val="0"/>
        </a:spcAft>
        <a:defRPr sz="4400">
          <a:solidFill>
            <a:schemeClr val="tx1"/>
          </a:solidFill>
          <a:latin typeface="Calibri" pitchFamily="34"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Arial"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9.wav"/></Relationships>
</file>

<file path=ppt/slides/_rels/slide1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audio" Target="../media/audio11.wav"/><Relationship Id="rId7"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4.wav"/><Relationship Id="rId5" Type="http://schemas.openxmlformats.org/officeDocument/2006/relationships/audio" Target="../media/audio13.wav"/><Relationship Id="rId4" Type="http://schemas.openxmlformats.org/officeDocument/2006/relationships/audio" Target="../media/audio12.wav"/></Relationships>
</file>

<file path=ppt/slides/_rels/slide19.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audio" Target="../media/audio14.wav"/></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audio" Target="../media/audio14.wav"/></Relationships>
</file>

<file path=ppt/slides/_rels/slide21.xml.rels><?xml version="1.0" encoding="UTF-8" standalone="yes"?>
<Relationships xmlns="http://schemas.openxmlformats.org/package/2006/relationships"><Relationship Id="rId3" Type="http://schemas.openxmlformats.org/officeDocument/2006/relationships/audio" Target="../media/audio11.wav"/><Relationship Id="rId7"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audio" Target="../media/audio14.wav"/><Relationship Id="rId4" Type="http://schemas.openxmlformats.org/officeDocument/2006/relationships/audio" Target="../media/audio12.wav"/></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audio" Target="../media/audio11.wav"/><Relationship Id="rId7"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4.wav"/><Relationship Id="rId5" Type="http://schemas.openxmlformats.org/officeDocument/2006/relationships/audio" Target="../media/audio13.wav"/><Relationship Id="rId4" Type="http://schemas.openxmlformats.org/officeDocument/2006/relationships/audio" Target="../media/audio12.wav"/></Relationships>
</file>

<file path=ppt/slides/_rels/slide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audio" Target="../media/audio6.wav"/></Relationships>
</file>

<file path=ppt/slides/_rels/slide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8.wav"/></Relationships>
</file>

<file path=ppt/slides/_rels/slide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3"/>
          <p:cNvGrpSpPr>
            <a:grpSpLocks/>
          </p:cNvGrpSpPr>
          <p:nvPr/>
        </p:nvGrpSpPr>
        <p:grpSpPr bwMode="auto">
          <a:xfrm>
            <a:off x="323850" y="1628775"/>
            <a:ext cx="8820150" cy="4300538"/>
            <a:chOff x="1056826" y="3496136"/>
            <a:chExt cx="6006709" cy="3802380"/>
          </a:xfrm>
        </p:grpSpPr>
        <p:sp>
          <p:nvSpPr>
            <p:cNvPr id="3" name="مستطيل ذو زاويتين مستديرتين في نفس الجانب 2"/>
            <p:cNvSpPr/>
            <p:nvPr/>
          </p:nvSpPr>
          <p:spPr>
            <a:xfrm>
              <a:off x="2452554" y="3619654"/>
              <a:ext cx="3094169" cy="2501233"/>
            </a:xfrm>
            <a:prstGeom prst="round2SameRect">
              <a:avLst>
                <a:gd name="adj1" fmla="val 50000"/>
                <a:gd name="adj2"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53" name="صورة 1" descr="a54521de7b.png"/>
            <p:cNvPicPr>
              <a:picLocks noChangeAspect="1"/>
            </p:cNvPicPr>
            <p:nvPr/>
          </p:nvPicPr>
          <p:blipFill>
            <a:blip r:embed="rId4" cstate="print"/>
            <a:srcRect/>
            <a:stretch>
              <a:fillRect/>
            </a:stretch>
          </p:blipFill>
          <p:spPr bwMode="auto">
            <a:xfrm>
              <a:off x="1056826" y="3496136"/>
              <a:ext cx="6006709" cy="3802380"/>
            </a:xfrm>
            <a:prstGeom prst="rect">
              <a:avLst/>
            </a:prstGeom>
            <a:noFill/>
            <a:ln w="9525">
              <a:noFill/>
              <a:miter lim="800000"/>
              <a:headEnd/>
              <a:tailEnd/>
            </a:ln>
          </p:spPr>
        </p:pic>
      </p:grpSp>
      <p:sp>
        <p:nvSpPr>
          <p:cNvPr id="5" name="مستطيل 4"/>
          <p:cNvSpPr>
            <a:spLocks noChangeArrowheads="1"/>
          </p:cNvSpPr>
          <p:nvPr/>
        </p:nvSpPr>
        <p:spPr bwMode="auto">
          <a:xfrm>
            <a:off x="2627784" y="2564904"/>
            <a:ext cx="3890809" cy="1015663"/>
          </a:xfrm>
          <a:prstGeom prst="rect">
            <a:avLst/>
          </a:prstGeom>
          <a:noFill/>
          <a:ln w="9525">
            <a:noFill/>
            <a:miter lim="800000"/>
            <a:headEnd/>
            <a:tailEnd/>
          </a:ln>
        </p:spPr>
        <p:txBody>
          <a:bodyPr wrap="none">
            <a:spAutoFit/>
          </a:bodyPr>
          <a:lstStyle/>
          <a:p>
            <a:pPr algn="ctr" rtl="1"/>
            <a:r>
              <a:rPr lang="ar-EG" sz="6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الوحدة الرابعة </a:t>
            </a:r>
            <a:endParaRPr lang="en-US" sz="60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alibri" pitchFamily="34" charset="0"/>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0008 - نملة.wav"/>
                                        </p:tgtEl>
                                      </p:cMediaNode>
                                    </p:audio>
                                  </p:sub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0008 - نملة.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971600" y="579457"/>
            <a:ext cx="7272808" cy="646331"/>
          </a:xfrm>
          <a:prstGeom prst="rect">
            <a:avLst/>
          </a:prstGeom>
          <a:noFill/>
          <a:ln w="9525">
            <a:noFill/>
            <a:miter lim="800000"/>
            <a:headEnd/>
            <a:tailEnd/>
          </a:ln>
        </p:spPr>
        <p:txBody>
          <a:bodyPr wrap="square" anchor="ctr">
            <a:spAutoFit/>
          </a:bodyPr>
          <a:lstStyle/>
          <a:p>
            <a:pPr algn="r" rtl="1"/>
            <a:r>
              <a:rPr lang="ar-SA" sz="3600" b="1" dirty="0" smtClean="0">
                <a:solidFill>
                  <a:schemeClr val="accent2">
                    <a:lumMod val="50000"/>
                  </a:schemeClr>
                </a:solidFill>
              </a:rPr>
              <a:t>ويتبلور من هذا التشكيل سؤال:</a:t>
            </a:r>
            <a:endParaRPr lang="en-US" sz="3600" dirty="0">
              <a:solidFill>
                <a:schemeClr val="accent2">
                  <a:lumMod val="50000"/>
                </a:schemeClr>
              </a:solidFill>
            </a:endParaRPr>
          </a:p>
        </p:txBody>
      </p:sp>
      <p:sp>
        <p:nvSpPr>
          <p:cNvPr id="4" name="Rectangle 1"/>
          <p:cNvSpPr>
            <a:spLocks noChangeArrowheads="1"/>
          </p:cNvSpPr>
          <p:nvPr/>
        </p:nvSpPr>
        <p:spPr bwMode="auto">
          <a:xfrm>
            <a:off x="683568" y="1196752"/>
            <a:ext cx="7632848" cy="4524315"/>
          </a:xfrm>
          <a:prstGeom prst="rect">
            <a:avLst/>
          </a:prstGeom>
          <a:noFill/>
          <a:ln w="9525">
            <a:noFill/>
            <a:miter lim="800000"/>
            <a:headEnd/>
            <a:tailEnd/>
          </a:ln>
        </p:spPr>
        <p:txBody>
          <a:bodyPr wrap="square" anchor="ctr">
            <a:spAutoFit/>
          </a:bodyPr>
          <a:lstStyle/>
          <a:p>
            <a:pPr algn="r" rtl="1"/>
            <a:r>
              <a:rPr lang="ar-SA" sz="3200" b="1" dirty="0" smtClean="0">
                <a:solidFill>
                  <a:srgbClr val="002060"/>
                </a:solidFill>
              </a:rPr>
              <a:t>هل الإنسان العظيم هو الذي يصنع تاريخاً عظيماً أم أن تاريخاً حافلاً بالأحداث، وبالتحديات، وبالإنجازات </a:t>
            </a:r>
            <a:r>
              <a:rPr lang="ar-SA" sz="3200" b="1" dirty="0" err="1" smtClean="0">
                <a:solidFill>
                  <a:srgbClr val="002060"/>
                </a:solidFill>
              </a:rPr>
              <a:t>والإضاءات</a:t>
            </a:r>
            <a:r>
              <a:rPr lang="ar-SA" sz="3200" b="1" dirty="0" smtClean="0">
                <a:solidFill>
                  <a:srgbClr val="002060"/>
                </a:solidFill>
              </a:rPr>
              <a:t> هو الذي يصنع رجلاً عظيماً، ليبني وظناً </a:t>
            </a:r>
            <a:r>
              <a:rPr lang="ar-SA" sz="3200" b="1" dirty="0" err="1" smtClean="0">
                <a:solidFill>
                  <a:srgbClr val="002060"/>
                </a:solidFill>
              </a:rPr>
              <a:t>أعظم؟!</a:t>
            </a:r>
            <a:endParaRPr lang="en-US" sz="3200" dirty="0" smtClean="0">
              <a:solidFill>
                <a:srgbClr val="002060"/>
              </a:solidFill>
            </a:endParaRPr>
          </a:p>
          <a:p>
            <a:pPr algn="r" rtl="1"/>
            <a:r>
              <a:rPr lang="ar-SA" sz="3200" b="1" dirty="0" smtClean="0">
                <a:solidFill>
                  <a:srgbClr val="002060"/>
                </a:solidFill>
              </a:rPr>
              <a:t>إن الوطن العظيم هو الذي يَقدر دائماً على إنجاب الرجال العظماء.</a:t>
            </a:r>
            <a:endParaRPr lang="en-US" sz="3200" dirty="0" smtClean="0">
              <a:solidFill>
                <a:srgbClr val="002060"/>
              </a:solidFill>
            </a:endParaRPr>
          </a:p>
          <a:p>
            <a:pPr algn="r" rtl="1"/>
            <a:r>
              <a:rPr lang="ar-SA" sz="3200" b="1" dirty="0" smtClean="0">
                <a:solidFill>
                  <a:srgbClr val="002060"/>
                </a:solidFill>
              </a:rPr>
              <a:t>إن الرجل العظيم هو الذي يبني وطناً متفوقاً بإنسانه، وبجهده، وبعمله، وبتطور أدائه وفكره، والتصدي للخوف، وللباطل انتصاراً للحق، وللعدل.</a:t>
            </a:r>
            <a:endParaRPr lang="en-US" sz="3200" dirty="0">
              <a:solidFill>
                <a:srgbClr val="002060"/>
              </a:solidFill>
            </a:endParaRPr>
          </a:p>
        </p:txBody>
      </p:sp>
      <p:sp>
        <p:nvSpPr>
          <p:cNvPr id="2049" name="Rectangle 1"/>
          <p:cNvSpPr>
            <a:spLocks noChangeArrowheads="1"/>
          </p:cNvSpPr>
          <p:nvPr/>
        </p:nvSpPr>
        <p:spPr bwMode="auto">
          <a:xfrm>
            <a:off x="5567925" y="5620017"/>
            <a:ext cx="26180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69888" algn="l"/>
              </a:tabLst>
            </a:pPr>
            <a:r>
              <a:rPr kumimoji="0" lang="ar-SA" sz="28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يا أيها الوطن </a:t>
            </a:r>
            <a:r>
              <a:rPr kumimoji="0" lang="ar-SA" sz="2800" b="1"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العشق:</a:t>
            </a:r>
            <a:endParaRPr kumimoji="0" lang="ar-SA" sz="32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p_restu.wav"/>
                                        </p:tgtEl>
                                      </p:cMediaNode>
                                    </p:audio>
                                  </p:sub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
                                            <p:txEl>
                                              <p:pRg st="2" end="2"/>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cp_restu.wav"/>
                                        </p:tgtEl>
                                      </p:cMediaNode>
                                    </p:audio>
                                  </p:sub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049"/>
                                        </p:tgtEl>
                                        <p:attrNameLst>
                                          <p:attrName>style.visibility</p:attrName>
                                        </p:attrNameLst>
                                      </p:cBhvr>
                                      <p:to>
                                        <p:strVal val="visible"/>
                                      </p:to>
                                    </p:set>
                                    <p:anim calcmode="lin" valueType="num">
                                      <p:cBhvr>
                                        <p:cTn id="39" dur="500" fill="hold"/>
                                        <p:tgtEl>
                                          <p:spTgt spid="2049"/>
                                        </p:tgtEl>
                                        <p:attrNameLst>
                                          <p:attrName>ppt_w</p:attrName>
                                        </p:attrNameLst>
                                      </p:cBhvr>
                                      <p:tavLst>
                                        <p:tav tm="0">
                                          <p:val>
                                            <p:fltVal val="0"/>
                                          </p:val>
                                        </p:tav>
                                        <p:tav tm="100000">
                                          <p:val>
                                            <p:strVal val="#ppt_w"/>
                                          </p:val>
                                        </p:tav>
                                      </p:tavLst>
                                    </p:anim>
                                    <p:anim calcmode="lin" valueType="num">
                                      <p:cBhvr>
                                        <p:cTn id="40" dur="500" fill="hold"/>
                                        <p:tgtEl>
                                          <p:spTgt spid="2049"/>
                                        </p:tgtEl>
                                        <p:attrNameLst>
                                          <p:attrName>ppt_h</p:attrName>
                                        </p:attrNameLst>
                                      </p:cBhvr>
                                      <p:tavLst>
                                        <p:tav tm="0">
                                          <p:val>
                                            <p:fltVal val="0"/>
                                          </p:val>
                                        </p:tav>
                                        <p:tav tm="100000">
                                          <p:val>
                                            <p:strVal val="#ppt_h"/>
                                          </p:val>
                                        </p:tav>
                                      </p:tavLst>
                                    </p:anim>
                                    <p:anim calcmode="lin" valueType="num">
                                      <p:cBhvr>
                                        <p:cTn id="41" dur="500" fill="hold"/>
                                        <p:tgtEl>
                                          <p:spTgt spid="2049"/>
                                        </p:tgtEl>
                                        <p:attrNameLst>
                                          <p:attrName>style.rotation</p:attrName>
                                        </p:attrNameLst>
                                      </p:cBhvr>
                                      <p:tavLst>
                                        <p:tav tm="0">
                                          <p:val>
                                            <p:fltVal val="360"/>
                                          </p:val>
                                        </p:tav>
                                        <p:tav tm="100000">
                                          <p:val>
                                            <p:fltVal val="0"/>
                                          </p:val>
                                        </p:tav>
                                      </p:tavLst>
                                    </p:anim>
                                    <p:animEffect transition="in" filter="fade">
                                      <p:cBhvr>
                                        <p:cTn id="42" dur="500"/>
                                        <p:tgtEl>
                                          <p:spTgt spid="2049"/>
                                        </p:tgtEl>
                                      </p:cBhvr>
                                    </p:animEffect>
                                  </p:childTnLst>
                                  <p:subTnLst>
                                    <p:audio>
                                      <p:cMediaNode>
                                        <p:cTn display="0" masterRel="sameClick">
                                          <p:stCondLst>
                                            <p:cond evt="begin" delay="0">
                                              <p:tn val="37"/>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P spid="20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5"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99592" y="692696"/>
            <a:ext cx="7272808" cy="1200329"/>
          </a:xfrm>
          <a:prstGeom prst="rect">
            <a:avLst/>
          </a:prstGeom>
          <a:noFill/>
          <a:ln w="9525">
            <a:noFill/>
            <a:miter lim="800000"/>
            <a:headEnd/>
            <a:tailEnd/>
          </a:ln>
        </p:spPr>
        <p:txBody>
          <a:bodyPr wrap="square" anchor="ctr">
            <a:spAutoFit/>
          </a:bodyPr>
          <a:lstStyle/>
          <a:p>
            <a:pPr algn="r" rtl="1"/>
            <a:r>
              <a:rPr lang="ar-SA" sz="3600" b="1" dirty="0" smtClean="0">
                <a:solidFill>
                  <a:schemeClr val="accent6">
                    <a:lumMod val="50000"/>
                  </a:schemeClr>
                </a:solidFill>
              </a:rPr>
              <a:t>هكذا تضيء كل لحظة فيولد تاريخ أبيض يقوم على هذه القواعد:</a:t>
            </a:r>
            <a:endParaRPr lang="en-US" sz="3600" dirty="0">
              <a:solidFill>
                <a:schemeClr val="accent6">
                  <a:lumMod val="50000"/>
                </a:schemeClr>
              </a:solidFill>
            </a:endParaRPr>
          </a:p>
        </p:txBody>
      </p:sp>
      <p:sp>
        <p:nvSpPr>
          <p:cNvPr id="4" name="Rectangle 1"/>
          <p:cNvSpPr>
            <a:spLocks noChangeArrowheads="1"/>
          </p:cNvSpPr>
          <p:nvPr/>
        </p:nvSpPr>
        <p:spPr bwMode="auto">
          <a:xfrm>
            <a:off x="899592" y="1988840"/>
            <a:ext cx="7272808" cy="1754326"/>
          </a:xfrm>
          <a:prstGeom prst="rect">
            <a:avLst/>
          </a:prstGeom>
          <a:noFill/>
          <a:ln w="9525">
            <a:noFill/>
            <a:miter lim="800000"/>
            <a:headEnd/>
            <a:tailEnd/>
          </a:ln>
        </p:spPr>
        <p:txBody>
          <a:bodyPr wrap="square" anchor="ctr">
            <a:spAutoFit/>
          </a:bodyPr>
          <a:lstStyle/>
          <a:p>
            <a:pPr lvl="0" algn="r" rtl="1"/>
            <a:r>
              <a:rPr lang="ar-EG" sz="3600" b="1" dirty="0" err="1" smtClean="0">
                <a:solidFill>
                  <a:srgbClr val="0000FF"/>
                </a:solidFill>
              </a:rPr>
              <a:t>-</a:t>
            </a:r>
            <a:r>
              <a:rPr lang="ar-EG" sz="3600" b="1" dirty="0" smtClean="0">
                <a:solidFill>
                  <a:srgbClr val="0000FF"/>
                </a:solidFill>
              </a:rPr>
              <a:t> </a:t>
            </a:r>
            <a:r>
              <a:rPr lang="ar-SA" sz="3600" b="1" dirty="0" smtClean="0">
                <a:solidFill>
                  <a:srgbClr val="0000FF"/>
                </a:solidFill>
              </a:rPr>
              <a:t>أن يكون لنا موقف نكرس </a:t>
            </a:r>
            <a:r>
              <a:rPr lang="ar-SA" sz="3600" b="1" dirty="0" err="1" smtClean="0">
                <a:solidFill>
                  <a:srgbClr val="0000FF"/>
                </a:solidFill>
              </a:rPr>
              <a:t>به</a:t>
            </a:r>
            <a:r>
              <a:rPr lang="ar-SA" sz="3600" b="1" dirty="0" smtClean="0">
                <a:solidFill>
                  <a:srgbClr val="0000FF"/>
                </a:solidFill>
              </a:rPr>
              <a:t> استقلال هذه  الأرض، وحرية إنسانها وعدالة مطالبها وقضاياها، وشرف كلمتها وفعلها.</a:t>
            </a:r>
            <a:endParaRPr lang="en-US" sz="3600" dirty="0">
              <a:solidFill>
                <a:srgbClr val="0000FF"/>
              </a:solidFill>
            </a:endParaRPr>
          </a:p>
        </p:txBody>
      </p:sp>
      <p:sp>
        <p:nvSpPr>
          <p:cNvPr id="5" name="Rectangle 1"/>
          <p:cNvSpPr>
            <a:spLocks noChangeArrowheads="1"/>
          </p:cNvSpPr>
          <p:nvPr/>
        </p:nvSpPr>
        <p:spPr bwMode="auto">
          <a:xfrm>
            <a:off x="971600" y="3717032"/>
            <a:ext cx="7272808" cy="2308324"/>
          </a:xfrm>
          <a:prstGeom prst="rect">
            <a:avLst/>
          </a:prstGeom>
          <a:noFill/>
          <a:ln w="9525">
            <a:noFill/>
            <a:miter lim="800000"/>
            <a:headEnd/>
            <a:tailEnd/>
          </a:ln>
        </p:spPr>
        <p:txBody>
          <a:bodyPr wrap="square" anchor="ctr">
            <a:spAutoFit/>
          </a:bodyPr>
          <a:lstStyle/>
          <a:p>
            <a:pPr lvl="0" algn="r" rtl="1"/>
            <a:r>
              <a:rPr lang="ar-EG" sz="3600" b="1" dirty="0" err="1" smtClean="0">
                <a:solidFill>
                  <a:srgbClr val="0000FF"/>
                </a:solidFill>
              </a:rPr>
              <a:t>-</a:t>
            </a:r>
            <a:r>
              <a:rPr lang="ar-EG" sz="3600" b="1" dirty="0" smtClean="0">
                <a:solidFill>
                  <a:srgbClr val="0000FF"/>
                </a:solidFill>
              </a:rPr>
              <a:t> </a:t>
            </a:r>
            <a:r>
              <a:rPr lang="ar-SA" sz="3600" b="1" dirty="0" smtClean="0">
                <a:solidFill>
                  <a:srgbClr val="0000FF"/>
                </a:solidFill>
              </a:rPr>
              <a:t>أن تكون لنا كلمة نتصدى </a:t>
            </a:r>
            <a:r>
              <a:rPr lang="ar-SA" sz="3600" b="1" dirty="0" err="1" smtClean="0">
                <a:solidFill>
                  <a:srgbClr val="0000FF"/>
                </a:solidFill>
              </a:rPr>
              <a:t>بها</a:t>
            </a:r>
            <a:r>
              <a:rPr lang="ar-SA" sz="3600" b="1" dirty="0" smtClean="0">
                <a:solidFill>
                  <a:srgbClr val="0000FF"/>
                </a:solidFill>
              </a:rPr>
              <a:t> لأقنعة الباطل، وننصر </a:t>
            </a:r>
            <a:r>
              <a:rPr lang="ar-SA" sz="3600" b="1" dirty="0" err="1" smtClean="0">
                <a:solidFill>
                  <a:srgbClr val="0000FF"/>
                </a:solidFill>
              </a:rPr>
              <a:t>بها</a:t>
            </a:r>
            <a:r>
              <a:rPr lang="ar-SA" sz="3600" b="1" dirty="0" smtClean="0">
                <a:solidFill>
                  <a:srgbClr val="0000FF"/>
                </a:solidFill>
              </a:rPr>
              <a:t> الحق والحقيقة ونذود عن دين كفل لنا الكرامة والعزة، وغرس فينا بذور الخير والنماء.</a:t>
            </a:r>
            <a:endParaRPr lang="en-US" sz="3600" dirty="0">
              <a:solidFill>
                <a:srgbClr val="0000FF"/>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4">
                                            <p:txEl>
                                              <p:pRg st="0" end="0"/>
                                            </p:txEl>
                                          </p:spTgt>
                                        </p:tgtEl>
                                        <p:attrNameLst>
                                          <p:attrName>ppt_x</p:attrName>
                                        </p:attrNameLst>
                                      </p:cBhvr>
                                    </p:anim>
                                    <p:anim from="0" to="-1.0" calcmode="lin" valueType="num">
                                      <p:cBhvr>
                                        <p:cTn id="16" dur="200" decel="50000" autoRev="1" fill="hold">
                                          <p:stCondLst>
                                            <p:cond delay="600"/>
                                          </p:stCondLst>
                                        </p:cTn>
                                        <p:tgtEl>
                                          <p:spTgt spid="4">
                                            <p:txEl>
                                              <p:pRg st="0" end="0"/>
                                            </p:txEl>
                                          </p:spTgt>
                                        </p:tgtEl>
                                        <p:attrNameLst>
                                          <p:attrName>xshear</p:attrName>
                                        </p:attrNameLst>
                                      </p:cBhvr>
                                    </p:anim>
                                    <p:animScale>
                                      <p:cBhvr>
                                        <p:cTn id="17" dur="200" decel="100000" autoRev="1" fill="hold">
                                          <p:stCondLst>
                                            <p:cond delay="600"/>
                                          </p:stCondLst>
                                        </p:cTn>
                                        <p:tgtEl>
                                          <p:spTgt spid="4">
                                            <p:txEl>
                                              <p:pRg st="0" end="0"/>
                                            </p:txEl>
                                          </p:spTgt>
                                        </p:tgtEl>
                                      </p:cBhvr>
                                      <p:from x="100000" y="100000"/>
                                      <p:to x="80000" y="100000"/>
                                    </p:animScale>
                                    <p:anim by="(#ppt_h/3+#ppt_w*0.1)" calcmode="lin" valueType="num">
                                      <p:cBhvr additive="sum">
                                        <p:cTn id="18" dur="200" decel="100000" autoRev="1" fill="hold">
                                          <p:stCondLst>
                                            <p:cond delay="600"/>
                                          </p:stCondLst>
                                        </p:cTn>
                                        <p:tgtEl>
                                          <p:spTgt spid="4">
                                            <p:txEl>
                                              <p:pRg st="0" end="0"/>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BUZZ.WAV"/>
                                        </p:tgtEl>
                                      </p:cMediaNode>
                                    </p:audio>
                                  </p:sub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from="(-#ppt_w/2)" to="(#ppt_x)" calcmode="lin" valueType="num">
                                      <p:cBhvr>
                                        <p:cTn id="23" dur="600" fill="hold">
                                          <p:stCondLst>
                                            <p:cond delay="0"/>
                                          </p:stCondLst>
                                        </p:cTn>
                                        <p:tgtEl>
                                          <p:spTgt spid="5">
                                            <p:txEl>
                                              <p:pRg st="0" end="0"/>
                                            </p:txEl>
                                          </p:spTgt>
                                        </p:tgtEl>
                                        <p:attrNameLst>
                                          <p:attrName>ppt_x</p:attrName>
                                        </p:attrNameLst>
                                      </p:cBhvr>
                                    </p:anim>
                                    <p:anim from="0" to="-1.0" calcmode="lin" valueType="num">
                                      <p:cBhvr>
                                        <p:cTn id="24" dur="200" decel="50000" autoRev="1" fill="hold">
                                          <p:stCondLst>
                                            <p:cond delay="600"/>
                                          </p:stCondLst>
                                        </p:cTn>
                                        <p:tgtEl>
                                          <p:spTgt spid="5">
                                            <p:txEl>
                                              <p:pRg st="0" end="0"/>
                                            </p:txEl>
                                          </p:spTgt>
                                        </p:tgtEl>
                                        <p:attrNameLst>
                                          <p:attrName>xshear</p:attrName>
                                        </p:attrNameLst>
                                      </p:cBhvr>
                                    </p:anim>
                                    <p:animScale>
                                      <p:cBhvr>
                                        <p:cTn id="25" dur="200" decel="100000" autoRev="1" fill="hold">
                                          <p:stCondLst>
                                            <p:cond delay="600"/>
                                          </p:stCondLst>
                                        </p:cTn>
                                        <p:tgtEl>
                                          <p:spTgt spid="5">
                                            <p:txEl>
                                              <p:pRg st="0" end="0"/>
                                            </p:txEl>
                                          </p:spTgt>
                                        </p:tgtEl>
                                      </p:cBhvr>
                                      <p:from x="100000" y="100000"/>
                                      <p:to x="80000" y="100000"/>
                                    </p:animScale>
                                    <p:anim by="(#ppt_h/3+#ppt_w*0.1)" calcmode="lin" valueType="num">
                                      <p:cBhvr additive="sum">
                                        <p:cTn id="26" dur="200" decel="100000" autoRev="1" fill="hold">
                                          <p:stCondLst>
                                            <p:cond delay="600"/>
                                          </p:stCondLst>
                                        </p:cTn>
                                        <p:tgtEl>
                                          <p:spTgt spid="5">
                                            <p:txEl>
                                              <p:pRg st="0" end="0"/>
                                            </p:txEl>
                                          </p:spTgt>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4" name="BUZZ.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P spid="5"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99592" y="692696"/>
            <a:ext cx="7272808" cy="1200329"/>
          </a:xfrm>
          <a:prstGeom prst="rect">
            <a:avLst/>
          </a:prstGeom>
          <a:noFill/>
          <a:ln w="9525">
            <a:noFill/>
            <a:miter lim="800000"/>
            <a:headEnd/>
            <a:tailEnd/>
          </a:ln>
        </p:spPr>
        <p:txBody>
          <a:bodyPr wrap="square" anchor="ctr">
            <a:spAutoFit/>
          </a:bodyPr>
          <a:lstStyle/>
          <a:p>
            <a:pPr algn="r" rtl="1"/>
            <a:r>
              <a:rPr lang="ar-SA" sz="3600" b="1" dirty="0" smtClean="0">
                <a:solidFill>
                  <a:schemeClr val="accent6">
                    <a:lumMod val="50000"/>
                  </a:schemeClr>
                </a:solidFill>
              </a:rPr>
              <a:t>هكذا تضيء كل لحظة فيولد تاريخ أبيض يقوم على هذه القواعد:</a:t>
            </a:r>
            <a:endParaRPr lang="en-US" sz="3600" dirty="0">
              <a:solidFill>
                <a:schemeClr val="accent6">
                  <a:lumMod val="50000"/>
                </a:schemeClr>
              </a:solidFill>
            </a:endParaRPr>
          </a:p>
        </p:txBody>
      </p:sp>
      <p:sp>
        <p:nvSpPr>
          <p:cNvPr id="4" name="Rectangle 1"/>
          <p:cNvSpPr>
            <a:spLocks noChangeArrowheads="1"/>
          </p:cNvSpPr>
          <p:nvPr/>
        </p:nvSpPr>
        <p:spPr bwMode="auto">
          <a:xfrm>
            <a:off x="899592" y="2970818"/>
            <a:ext cx="7272808" cy="1754326"/>
          </a:xfrm>
          <a:prstGeom prst="rect">
            <a:avLst/>
          </a:prstGeom>
          <a:noFill/>
          <a:ln w="9525">
            <a:noFill/>
            <a:miter lim="800000"/>
            <a:headEnd/>
            <a:tailEnd/>
          </a:ln>
        </p:spPr>
        <p:txBody>
          <a:bodyPr wrap="square" anchor="ctr">
            <a:spAutoFit/>
          </a:bodyPr>
          <a:lstStyle/>
          <a:p>
            <a:pPr algn="r" rtl="1"/>
            <a:r>
              <a:rPr lang="ar-EG" sz="3600" b="1" dirty="0" err="1" smtClean="0">
                <a:solidFill>
                  <a:srgbClr val="0000FF"/>
                </a:solidFill>
              </a:rPr>
              <a:t>-</a:t>
            </a:r>
            <a:r>
              <a:rPr lang="ar-EG" sz="3600" b="1" dirty="0" smtClean="0">
                <a:solidFill>
                  <a:srgbClr val="0000FF"/>
                </a:solidFill>
              </a:rPr>
              <a:t> </a:t>
            </a:r>
            <a:r>
              <a:rPr lang="ar-SA" sz="3600" b="1" dirty="0" smtClean="0">
                <a:solidFill>
                  <a:srgbClr val="0000FF"/>
                </a:solidFill>
              </a:rPr>
              <a:t>أن تكون لنا مطالبة عادلة مثل أشرعة سلام بيضاء في بحار الأحقاد والحروب والأطماع </a:t>
            </a:r>
            <a:r>
              <a:rPr lang="ar-SA" sz="3600" b="1" dirty="0" err="1" smtClean="0">
                <a:solidFill>
                  <a:srgbClr val="0000FF"/>
                </a:solidFill>
              </a:rPr>
              <a:t>واستغوال</a:t>
            </a:r>
            <a:r>
              <a:rPr lang="ar-SA" sz="3600" b="1" dirty="0" smtClean="0">
                <a:solidFill>
                  <a:srgbClr val="0000FF"/>
                </a:solidFill>
              </a:rPr>
              <a:t> القوة الغاشمة المعربدة.</a:t>
            </a:r>
            <a:endParaRPr lang="en-US" sz="3600" dirty="0" smtClean="0">
              <a:solidFill>
                <a:srgbClr val="0000FF"/>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
                                            <p:txEl>
                                              <p:pRg st="0" end="0"/>
                                            </p:txEl>
                                          </p:spTgt>
                                        </p:tgtEl>
                                        <p:attrNameLst>
                                          <p:attrName>ppt_x</p:attrName>
                                        </p:attrNameLst>
                                      </p:cBhvr>
                                    </p:anim>
                                    <p:anim from="0" to="-1.0" calcmode="lin" valueType="num">
                                      <p:cBhvr>
                                        <p:cTn id="8" dur="200" decel="50000" autoRev="1" fill="hold">
                                          <p:stCondLst>
                                            <p:cond delay="600"/>
                                          </p:stCondLst>
                                        </p:cTn>
                                        <p:tgtEl>
                                          <p:spTgt spid="4">
                                            <p:txEl>
                                              <p:pRg st="0" end="0"/>
                                            </p:txEl>
                                          </p:spTgt>
                                        </p:tgtEl>
                                        <p:attrNameLst>
                                          <p:attrName>xshear</p:attrName>
                                        </p:attrNameLst>
                                      </p:cBhvr>
                                    </p:anim>
                                    <p:animScale>
                                      <p:cBhvr>
                                        <p:cTn id="9" dur="200" decel="100000" autoRev="1" fill="hold">
                                          <p:stCondLst>
                                            <p:cond delay="600"/>
                                          </p:stCondLst>
                                        </p:cTn>
                                        <p:tgtEl>
                                          <p:spTgt spid="4">
                                            <p:txEl>
                                              <p:pRg st="0" end="0"/>
                                            </p:txEl>
                                          </p:spTgt>
                                        </p:tgtEl>
                                      </p:cBhvr>
                                      <p:from x="100000" y="100000"/>
                                      <p:to x="80000" y="100000"/>
                                    </p:animScale>
                                    <p:anim by="(#ppt_h/3+#ppt_w*0.1)" calcmode="lin" valueType="num">
                                      <p:cBhvr additive="sum">
                                        <p:cTn id="10" dur="200" decel="100000" autoRev="1" fill="hold">
                                          <p:stCondLst>
                                            <p:cond delay="600"/>
                                          </p:stCondLst>
                                        </p:cTn>
                                        <p:tgtEl>
                                          <p:spTgt spid="4">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BUZZ.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27584" y="1340768"/>
            <a:ext cx="7272808" cy="3970318"/>
          </a:xfrm>
          <a:prstGeom prst="rect">
            <a:avLst/>
          </a:prstGeom>
          <a:noFill/>
          <a:ln w="9525">
            <a:noFill/>
            <a:miter lim="800000"/>
            <a:headEnd/>
            <a:tailEnd/>
          </a:ln>
        </p:spPr>
        <p:txBody>
          <a:bodyPr wrap="square" anchor="ctr">
            <a:spAutoFit/>
          </a:bodyPr>
          <a:lstStyle/>
          <a:p>
            <a:pPr algn="r" rtl="1"/>
            <a:r>
              <a:rPr lang="ar-SA" sz="3600" b="1" dirty="0" smtClean="0">
                <a:solidFill>
                  <a:srgbClr val="002060"/>
                </a:solidFill>
              </a:rPr>
              <a:t>هكذا </a:t>
            </a:r>
            <a:r>
              <a:rPr lang="ar-SA" sz="3600" b="1" dirty="0" err="1" smtClean="0">
                <a:solidFill>
                  <a:srgbClr val="002060"/>
                </a:solidFill>
              </a:rPr>
              <a:t>تنبجس</a:t>
            </a:r>
            <a:r>
              <a:rPr lang="ar-SA" sz="3600" b="1" dirty="0" smtClean="0">
                <a:solidFill>
                  <a:srgbClr val="002060"/>
                </a:solidFill>
              </a:rPr>
              <a:t> – أيها </a:t>
            </a:r>
            <a:r>
              <a:rPr lang="ar-SA" sz="3600" b="1" dirty="0" err="1" smtClean="0">
                <a:solidFill>
                  <a:srgbClr val="002060"/>
                </a:solidFill>
              </a:rPr>
              <a:t>الوطن </a:t>
            </a:r>
            <a:r>
              <a:rPr lang="ar-SA" sz="3600" b="1" dirty="0" smtClean="0">
                <a:solidFill>
                  <a:srgbClr val="002060"/>
                </a:solidFill>
              </a:rPr>
              <a:t>– كل لحظة فتصدع بالقول الحق، وتمد على درب العالم خطوة السلام في غمرة الأعاصير والأهواء.</a:t>
            </a:r>
            <a:endParaRPr lang="en-US" sz="3600" dirty="0" smtClean="0">
              <a:solidFill>
                <a:srgbClr val="002060"/>
              </a:solidFill>
            </a:endParaRPr>
          </a:p>
          <a:p>
            <a:pPr algn="r" rtl="1"/>
            <a:r>
              <a:rPr lang="ar-SA" sz="3600" b="1" dirty="0" smtClean="0">
                <a:solidFill>
                  <a:srgbClr val="002060"/>
                </a:solidFill>
              </a:rPr>
              <a:t>وفي هذا الثبات </a:t>
            </a:r>
            <a:r>
              <a:rPr lang="ar-SA" sz="3600" b="1" dirty="0" err="1" smtClean="0">
                <a:solidFill>
                  <a:srgbClr val="002060"/>
                </a:solidFill>
              </a:rPr>
              <a:t>بالاستقرار </a:t>
            </a:r>
            <a:r>
              <a:rPr lang="ar-SA" sz="3600" b="1" dirty="0" smtClean="0">
                <a:solidFill>
                  <a:srgbClr val="002060"/>
                </a:solidFill>
              </a:rPr>
              <a:t>– رغم كيد </a:t>
            </a:r>
            <a:r>
              <a:rPr lang="ar-SA" sz="3600" b="1" dirty="0" err="1" smtClean="0">
                <a:solidFill>
                  <a:srgbClr val="002060"/>
                </a:solidFill>
              </a:rPr>
              <a:t>الكائدين </a:t>
            </a:r>
            <a:r>
              <a:rPr lang="ar-SA" sz="3600" b="1" dirty="0" smtClean="0">
                <a:solidFill>
                  <a:srgbClr val="002060"/>
                </a:solidFill>
              </a:rPr>
              <a:t>– وبخطط التنمية المتلاحقة، وببناء الإنسان بالعلم نحن في دفئك نصنع كل يوم تاريخاً جديداً، ويشرق يوم للوطن.</a:t>
            </a:r>
            <a:endParaRPr lang="en-US" sz="36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27584" y="1340769"/>
            <a:ext cx="7272808" cy="3970318"/>
          </a:xfrm>
          <a:prstGeom prst="rect">
            <a:avLst/>
          </a:prstGeom>
          <a:noFill/>
          <a:ln w="9525">
            <a:noFill/>
            <a:miter lim="800000"/>
            <a:headEnd/>
            <a:tailEnd/>
          </a:ln>
        </p:spPr>
        <p:txBody>
          <a:bodyPr wrap="square" anchor="ctr">
            <a:spAutoFit/>
          </a:bodyPr>
          <a:lstStyle/>
          <a:p>
            <a:pPr algn="r" rtl="1"/>
            <a:r>
              <a:rPr lang="ar-SA" sz="3600" b="1" dirty="0" smtClean="0">
                <a:solidFill>
                  <a:srgbClr val="002060"/>
                </a:solidFill>
              </a:rPr>
              <a:t>ونحن نركز على بناء الإنسان في قيمة الانتماء لك أيها الوطن.</a:t>
            </a:r>
            <a:endParaRPr lang="en-US" sz="3600" dirty="0" smtClean="0">
              <a:solidFill>
                <a:srgbClr val="002060"/>
              </a:solidFill>
            </a:endParaRPr>
          </a:p>
          <a:p>
            <a:pPr algn="r" rtl="1"/>
            <a:r>
              <a:rPr lang="ar-SA" sz="3600" b="1" dirty="0" smtClean="0">
                <a:solidFill>
                  <a:srgbClr val="002060"/>
                </a:solidFill>
              </a:rPr>
              <a:t>ونحن نصر على قيمة جوهر الوطن؛ وذلك بتربية الإنسان المشبّع بشعور الانتماء.</a:t>
            </a:r>
            <a:endParaRPr lang="en-US" sz="3600" dirty="0" smtClean="0">
              <a:solidFill>
                <a:srgbClr val="002060"/>
              </a:solidFill>
            </a:endParaRPr>
          </a:p>
          <a:p>
            <a:pPr algn="r" rtl="1"/>
            <a:r>
              <a:rPr lang="ar-SA" sz="3600" b="1" dirty="0" smtClean="0">
                <a:solidFill>
                  <a:srgbClr val="002060"/>
                </a:solidFill>
              </a:rPr>
              <a:t>إن المستقبل سيكون منتظراً ما يعطيه الإنسان لوطنه من نصاعة الضمير، وفعل البناء، وجودة الأداء والعطاء.</a:t>
            </a:r>
            <a:endParaRPr lang="en-US" sz="3600" dirty="0" smtClean="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27584" y="786772"/>
            <a:ext cx="7272808" cy="5078313"/>
          </a:xfrm>
          <a:prstGeom prst="rect">
            <a:avLst/>
          </a:prstGeom>
          <a:noFill/>
          <a:ln w="9525">
            <a:noFill/>
            <a:miter lim="800000"/>
            <a:headEnd/>
            <a:tailEnd/>
          </a:ln>
        </p:spPr>
        <p:txBody>
          <a:bodyPr wrap="square" anchor="ctr">
            <a:spAutoFit/>
          </a:bodyPr>
          <a:lstStyle/>
          <a:p>
            <a:pPr algn="r" rtl="1"/>
            <a:r>
              <a:rPr lang="ar-SA" sz="3600" b="1" dirty="0" smtClean="0">
                <a:solidFill>
                  <a:srgbClr val="002060"/>
                </a:solidFill>
              </a:rPr>
              <a:t>إن العشق لحنان الوطن لن يتحول في وجدان وضمير المواطن إلى سقوط في تدجين الانتماء.</a:t>
            </a:r>
            <a:endParaRPr lang="en-US" sz="3600" dirty="0" smtClean="0">
              <a:solidFill>
                <a:srgbClr val="002060"/>
              </a:solidFill>
            </a:endParaRPr>
          </a:p>
          <a:p>
            <a:pPr algn="r" rtl="1"/>
            <a:r>
              <a:rPr lang="ar-SA" sz="3600" b="1" dirty="0" smtClean="0">
                <a:solidFill>
                  <a:srgbClr val="002060"/>
                </a:solidFill>
              </a:rPr>
              <a:t>إن هذا العشق يتصاعد ويضيء ليصبح فعلاً في تقدم الوطن، وتفوقاً في وسائل إنسانه لصناعة المستقبل.</a:t>
            </a:r>
            <a:endParaRPr lang="en-US" sz="3600" dirty="0" smtClean="0">
              <a:solidFill>
                <a:srgbClr val="002060"/>
              </a:solidFill>
            </a:endParaRPr>
          </a:p>
          <a:p>
            <a:pPr algn="r" rtl="1"/>
            <a:r>
              <a:rPr lang="ar-SA" sz="3600" b="1" dirty="0" smtClean="0">
                <a:solidFill>
                  <a:srgbClr val="002060"/>
                </a:solidFill>
              </a:rPr>
              <a:t>إن الارتباط بالأرض والإصرار على الأمل والأماني جميعها يكون زمناً موحداً، ويحقق خطوة </a:t>
            </a:r>
            <a:r>
              <a:rPr lang="ar-SA" sz="3600" b="1" dirty="0" err="1" smtClean="0">
                <a:solidFill>
                  <a:srgbClr val="002060"/>
                </a:solidFill>
              </a:rPr>
              <a:t>للأمام</a:t>
            </a:r>
            <a:r>
              <a:rPr lang="ar-SA" sz="3600" b="1" dirty="0" smtClean="0">
                <a:solidFill>
                  <a:srgbClr val="002060"/>
                </a:solidFill>
              </a:rPr>
              <a:t> ويرسي دعائم الإيمان، وينتشر إشعاعاً في الجهد والتفكير.</a:t>
            </a:r>
            <a:endParaRPr lang="en-US" sz="36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827584" y="1063772"/>
            <a:ext cx="7272808" cy="4524315"/>
          </a:xfrm>
          <a:prstGeom prst="rect">
            <a:avLst/>
          </a:prstGeom>
          <a:noFill/>
          <a:ln w="9525">
            <a:noFill/>
            <a:miter lim="800000"/>
            <a:headEnd/>
            <a:tailEnd/>
          </a:ln>
        </p:spPr>
        <p:txBody>
          <a:bodyPr wrap="square" anchor="ctr">
            <a:spAutoFit/>
          </a:bodyPr>
          <a:lstStyle/>
          <a:p>
            <a:pPr algn="r" rtl="1"/>
            <a:r>
              <a:rPr lang="ar-SA" sz="3600" b="1" dirty="0" smtClean="0">
                <a:solidFill>
                  <a:srgbClr val="002060"/>
                </a:solidFill>
              </a:rPr>
              <a:t>أيها الوطن الأمجد:</a:t>
            </a:r>
            <a:endParaRPr lang="en-US" sz="3600" dirty="0" smtClean="0">
              <a:solidFill>
                <a:srgbClr val="002060"/>
              </a:solidFill>
            </a:endParaRPr>
          </a:p>
          <a:p>
            <a:pPr algn="r" rtl="1"/>
            <a:r>
              <a:rPr lang="ar-SA" sz="3600" b="1" dirty="0" smtClean="0">
                <a:solidFill>
                  <a:srgbClr val="002060"/>
                </a:solidFill>
              </a:rPr>
              <a:t>إن هذا الانتماء لك هو عشق يتحدث عن الأبعاد التاريخية، وعن عمق الفعل التاريخي، وعن نجاح هاجس الوحدة.</a:t>
            </a:r>
            <a:endParaRPr lang="en-US" sz="3600" dirty="0" smtClean="0">
              <a:solidFill>
                <a:srgbClr val="002060"/>
              </a:solidFill>
            </a:endParaRPr>
          </a:p>
          <a:p>
            <a:pPr algn="r" rtl="1"/>
            <a:r>
              <a:rPr lang="ar-SA" sz="3600" b="1" dirty="0" smtClean="0">
                <a:solidFill>
                  <a:srgbClr val="002060"/>
                </a:solidFill>
              </a:rPr>
              <a:t>لقد </a:t>
            </a:r>
            <a:r>
              <a:rPr lang="ar-SA" sz="3600" b="1" dirty="0" err="1" smtClean="0">
                <a:solidFill>
                  <a:srgbClr val="002060"/>
                </a:solidFill>
              </a:rPr>
              <a:t>قيل: </a:t>
            </a:r>
            <a:r>
              <a:rPr lang="ar-SA" sz="3600" b="1" dirty="0" smtClean="0">
                <a:solidFill>
                  <a:srgbClr val="002060"/>
                </a:solidFill>
              </a:rPr>
              <a:t>"إن ساعة واحدة حافلة بالأمجاد تساوي عصراً عاطلاً عن </a:t>
            </a:r>
            <a:r>
              <a:rPr lang="ar-SA" sz="3600" b="1" dirty="0" err="1" smtClean="0">
                <a:solidFill>
                  <a:srgbClr val="002060"/>
                </a:solidFill>
              </a:rPr>
              <a:t>المجد".</a:t>
            </a:r>
            <a:endParaRPr lang="en-US" sz="3600" dirty="0" smtClean="0">
              <a:solidFill>
                <a:srgbClr val="002060"/>
              </a:solidFill>
            </a:endParaRPr>
          </a:p>
          <a:p>
            <a:pPr algn="r" rtl="1"/>
            <a:r>
              <a:rPr lang="ar-SA" sz="3600" b="1" dirty="0" smtClean="0">
                <a:solidFill>
                  <a:srgbClr val="002060"/>
                </a:solidFill>
              </a:rPr>
              <a:t>أيها الوطن الأغلى: أنت </a:t>
            </a:r>
            <a:r>
              <a:rPr lang="ar-SA" sz="3600" b="1" dirty="0" err="1" smtClean="0">
                <a:solidFill>
                  <a:srgbClr val="002060"/>
                </a:solidFill>
              </a:rPr>
              <a:t>العشق.</a:t>
            </a:r>
            <a:r>
              <a:rPr lang="ar-SA" sz="3600" b="1" dirty="0" smtClean="0">
                <a:solidFill>
                  <a:srgbClr val="002060"/>
                </a:solidFill>
              </a:rPr>
              <a:t> أنت </a:t>
            </a:r>
            <a:r>
              <a:rPr lang="ar-SA" sz="3600" b="1" dirty="0" err="1" smtClean="0">
                <a:solidFill>
                  <a:srgbClr val="002060"/>
                </a:solidFill>
              </a:rPr>
              <a:t>الأمان.</a:t>
            </a:r>
            <a:r>
              <a:rPr lang="ar-SA" sz="3600" b="1" dirty="0" smtClean="0">
                <a:solidFill>
                  <a:srgbClr val="002060"/>
                </a:solidFill>
              </a:rPr>
              <a:t> فالروح لك.</a:t>
            </a:r>
            <a:endParaRPr lang="en-US" sz="36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p_restu.wav"/>
                                        </p:tgtEl>
                                      </p:cMediaNode>
                                    </p:audio>
                                  </p:sub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1355588188_340.png"/>
          <p:cNvPicPr>
            <a:picLocks noChangeAspect="1"/>
          </p:cNvPicPr>
          <p:nvPr/>
        </p:nvPicPr>
        <p:blipFill>
          <a:blip r:embed="rId4" cstate="print">
            <a:clrChange>
              <a:clrFrom>
                <a:srgbClr val="FFFFFF"/>
              </a:clrFrom>
              <a:clrTo>
                <a:srgbClr val="FFFFFF">
                  <a:alpha val="0"/>
                </a:srgbClr>
              </a:clrTo>
            </a:clrChange>
          </a:blip>
          <a:stretch>
            <a:fillRect/>
          </a:stretch>
        </p:blipFill>
        <p:spPr bwMode="auto">
          <a:xfrm>
            <a:off x="827583" y="2348880"/>
            <a:ext cx="7832255" cy="2016224"/>
          </a:xfrm>
          <a:prstGeom prst="rect">
            <a:avLst/>
          </a:prstGeom>
          <a:noFill/>
          <a:ln w="9525">
            <a:noFill/>
            <a:miter lim="800000"/>
            <a:headEnd/>
            <a:tailEnd/>
          </a:ln>
        </p:spPr>
      </p:pic>
      <p:sp>
        <p:nvSpPr>
          <p:cNvPr id="3" name="مستطيل 2"/>
          <p:cNvSpPr>
            <a:spLocks noChangeArrowheads="1"/>
          </p:cNvSpPr>
          <p:nvPr/>
        </p:nvSpPr>
        <p:spPr bwMode="auto">
          <a:xfrm>
            <a:off x="1835696" y="2732727"/>
            <a:ext cx="5724673" cy="1323439"/>
          </a:xfrm>
          <a:prstGeom prst="rect">
            <a:avLst/>
          </a:prstGeom>
          <a:noFill/>
          <a:ln w="9525">
            <a:noFill/>
            <a:miter lim="800000"/>
            <a:headEnd/>
            <a:tailEnd/>
          </a:ln>
        </p:spPr>
        <p:txBody>
          <a:bodyPr wrap="square">
            <a:spAutoFit/>
          </a:bodyPr>
          <a:lstStyle/>
          <a:p>
            <a:pPr algn="ctr" rtl="1"/>
            <a:r>
              <a:rPr lang="ar-SA" sz="8000" b="1" dirty="0" smtClean="0">
                <a:ln w="12700">
                  <a:solidFill>
                    <a:sysClr val="windowText" lastClr="000000"/>
                  </a:solidFill>
                  <a:prstDash val="solid"/>
                </a:ln>
                <a:solidFill>
                  <a:srgbClr val="FF00FF"/>
                </a:solidFill>
                <a:effectLst>
                  <a:outerShdw blurRad="41275" dist="20320" dir="1800000" algn="tl" rotWithShape="0">
                    <a:srgbClr val="000000">
                      <a:alpha val="40000"/>
                    </a:srgbClr>
                  </a:outerShdw>
                </a:effectLst>
              </a:rPr>
              <a:t>نشاطات التعلّم</a:t>
            </a:r>
            <a:endParaRPr lang="en-US" sz="8000" b="1" dirty="0">
              <a:ln w="12700">
                <a:solidFill>
                  <a:sysClr val="windowText" lastClr="000000"/>
                </a:solidFill>
                <a:prstDash val="solid"/>
              </a:ln>
              <a:solidFill>
                <a:srgbClr val="FF00FF"/>
              </a:solidFill>
              <a:effectLst>
                <a:outerShdw blurRad="41275" dist="20320" dir="1800000" algn="tl" rotWithShape="0">
                  <a:srgbClr val="000000">
                    <a:alpha val="40000"/>
                  </a:srgbClr>
                </a:outerShdw>
              </a:effectLst>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oin.wav"/>
                                        </p:tgtEl>
                                      </p:cMediaNode>
                                    </p:audio>
                                  </p:sub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gcorner2.jpg"/>
          <p:cNvPicPr>
            <a:picLocks noChangeAspect="1"/>
          </p:cNvPicPr>
          <p:nvPr/>
        </p:nvPicPr>
        <p:blipFill>
          <a:blip r:embed="rId7" cstate="print"/>
          <a:stretch>
            <a:fillRect/>
          </a:stretch>
        </p:blipFill>
        <p:spPr bwMode="auto">
          <a:xfrm>
            <a:off x="251520" y="282960"/>
            <a:ext cx="8640960" cy="6480719"/>
          </a:xfrm>
          <a:prstGeom prst="rect">
            <a:avLst/>
          </a:prstGeom>
          <a:solidFill>
            <a:schemeClr val="bg1"/>
          </a:solidFill>
          <a:ln w="9525">
            <a:noFill/>
            <a:miter lim="800000"/>
            <a:headEnd/>
            <a:tailEnd/>
          </a:ln>
        </p:spPr>
      </p:pic>
      <p:sp>
        <p:nvSpPr>
          <p:cNvPr id="5" name="مستطيل 4"/>
          <p:cNvSpPr>
            <a:spLocks noChangeArrowheads="1"/>
          </p:cNvSpPr>
          <p:nvPr/>
        </p:nvSpPr>
        <p:spPr bwMode="auto">
          <a:xfrm>
            <a:off x="539552" y="620688"/>
            <a:ext cx="7072312" cy="1077218"/>
          </a:xfrm>
          <a:prstGeom prst="rect">
            <a:avLst/>
          </a:prstGeom>
          <a:noFill/>
          <a:ln w="9525">
            <a:noFill/>
            <a:miter lim="800000"/>
            <a:headEnd/>
            <a:tailEnd/>
          </a:ln>
        </p:spPr>
        <p:txBody>
          <a:bodyPr>
            <a:spAutoFit/>
          </a:bodyPr>
          <a:lstStyle/>
          <a:p>
            <a:pPr lvl="0" algn="r" rtl="1"/>
            <a:r>
              <a:rPr lang="ar-SA" sz="3200" b="1" dirty="0" smtClean="0"/>
              <a:t>وضِّح مدى تحقق الخصائص الفنية للمقالة في هذه المقالة من خلال ما يلي:</a:t>
            </a:r>
            <a:endParaRPr lang="en-US" sz="3200" dirty="0"/>
          </a:p>
        </p:txBody>
      </p:sp>
      <p:pic>
        <p:nvPicPr>
          <p:cNvPr id="2" name="صورة 1" descr="0043.WMF"/>
          <p:cNvPicPr>
            <a:picLocks noChangeAspect="1"/>
          </p:cNvPicPr>
          <p:nvPr/>
        </p:nvPicPr>
        <p:blipFill>
          <a:blip r:embed="rId8" cstate="print"/>
          <a:stretch>
            <a:fillRect/>
          </a:stretch>
        </p:blipFill>
        <p:spPr>
          <a:xfrm>
            <a:off x="7740352" y="-1"/>
            <a:ext cx="1102581" cy="126410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3" name="Rectangle 1"/>
          <p:cNvSpPr>
            <a:spLocks noChangeArrowheads="1"/>
          </p:cNvSpPr>
          <p:nvPr/>
        </p:nvSpPr>
        <p:spPr bwMode="auto">
          <a:xfrm>
            <a:off x="7956698" y="16748"/>
            <a:ext cx="719758" cy="1107996"/>
          </a:xfrm>
          <a:prstGeom prst="rect">
            <a:avLst/>
          </a:prstGeom>
          <a:noFill/>
          <a:ln w="9525">
            <a:noFill/>
            <a:miter lim="800000"/>
            <a:headEnd/>
            <a:tailEnd/>
          </a:ln>
        </p:spPr>
        <p:txBody>
          <a:bodyPr wrap="square" anchor="ctr">
            <a:spAutoFit/>
          </a:bodyPr>
          <a:lstStyle/>
          <a:p>
            <a:pPr algn="ctr" rtl="1">
              <a:defRPr/>
            </a:pPr>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1"/>
          <p:cNvSpPr>
            <a:spLocks noChangeArrowheads="1"/>
          </p:cNvSpPr>
          <p:nvPr/>
        </p:nvSpPr>
        <p:spPr bwMode="auto">
          <a:xfrm>
            <a:off x="6156176" y="2276872"/>
            <a:ext cx="1848583" cy="646331"/>
          </a:xfrm>
          <a:prstGeom prst="rect">
            <a:avLst/>
          </a:prstGeom>
          <a:noFill/>
          <a:ln w="9525">
            <a:noFill/>
            <a:miter lim="800000"/>
            <a:headEnd/>
            <a:tailEnd/>
          </a:ln>
        </p:spPr>
        <p:txBody>
          <a:bodyPr wrap="none" anchor="ctr">
            <a:spAutoFit/>
          </a:bodyPr>
          <a:lstStyle/>
          <a:p>
            <a:pPr lvl="0" algn="r" rtl="1"/>
            <a:r>
              <a:rPr lang="ar-EG" sz="3600" b="1" dirty="0" err="1" smtClean="0">
                <a:solidFill>
                  <a:srgbClr val="000066"/>
                </a:solidFill>
              </a:rPr>
              <a:t>أ-</a:t>
            </a:r>
            <a:r>
              <a:rPr lang="ar-EG" sz="3600" b="1" dirty="0" smtClean="0">
                <a:solidFill>
                  <a:srgbClr val="000066"/>
                </a:solidFill>
              </a:rPr>
              <a:t> </a:t>
            </a:r>
            <a:r>
              <a:rPr lang="ar-SA" sz="3600" b="1" dirty="0" err="1" smtClean="0"/>
              <a:t>الإيجاز:</a:t>
            </a:r>
            <a:r>
              <a:rPr lang="ar-SA" sz="3600" b="1" dirty="0" smtClean="0"/>
              <a:t> </a:t>
            </a:r>
            <a:endParaRPr lang="en-US" sz="1100" dirty="0">
              <a:solidFill>
                <a:srgbClr val="000066"/>
              </a:solidFill>
            </a:endParaRPr>
          </a:p>
        </p:txBody>
      </p:sp>
      <p:sp>
        <p:nvSpPr>
          <p:cNvPr id="7" name="Rectangle 1"/>
          <p:cNvSpPr>
            <a:spLocks noChangeArrowheads="1"/>
          </p:cNvSpPr>
          <p:nvPr/>
        </p:nvSpPr>
        <p:spPr bwMode="auto">
          <a:xfrm>
            <a:off x="1403648" y="3429000"/>
            <a:ext cx="6264696" cy="2062103"/>
          </a:xfrm>
          <a:prstGeom prst="rect">
            <a:avLst/>
          </a:prstGeom>
          <a:noFill/>
          <a:ln w="9525">
            <a:noFill/>
            <a:miter lim="800000"/>
            <a:headEnd/>
            <a:tailEnd/>
          </a:ln>
        </p:spPr>
        <p:txBody>
          <a:bodyPr wrap="square" anchor="ctr">
            <a:spAutoFit/>
          </a:bodyPr>
          <a:lstStyle/>
          <a:p>
            <a:pPr algn="ctr" rtl="1"/>
            <a:r>
              <a:rPr lang="ar-SA" sz="3200" b="1" dirty="0" smtClean="0">
                <a:solidFill>
                  <a:srgbClr val="C00000"/>
                </a:solidFill>
              </a:rPr>
              <a:t>وإن كانت خاصية الإيجاز في المقالة أمر نسبي يختلف من كاتب إلى آخر إلا أني أرى أن الكاتب أسهب بعض الشيء في المقال مما أخرجه عن هذه </a:t>
            </a:r>
            <a:r>
              <a:rPr lang="ar-SA" sz="3200" b="1" dirty="0" err="1" smtClean="0">
                <a:solidFill>
                  <a:srgbClr val="C00000"/>
                </a:solidFill>
              </a:rPr>
              <a:t>السمة.</a:t>
            </a:r>
            <a:r>
              <a:rPr lang="ar-SA" sz="3200" b="1" dirty="0" smtClean="0">
                <a:solidFill>
                  <a:srgbClr val="C00000"/>
                </a:solidFill>
              </a:rPr>
              <a:t> </a:t>
            </a:r>
            <a:endParaRPr lang="en-US" sz="3200" dirty="0" smtClean="0">
              <a:solidFill>
                <a:srgbClr val="C0000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push.wav"/>
                                        </p:tgtEl>
                                      </p:cMediaNode>
                                    </p:audio>
                                  </p:subTnLst>
                                </p:cTn>
                              </p:par>
                              <p:par>
                                <p:cTn id="12" presetID="54" presetClass="entr" presetSubtype="0" accel="10000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strVal val="#ppt_w*0.05"/>
                                          </p:val>
                                        </p:tav>
                                        <p:tav tm="100000">
                                          <p:val>
                                            <p:strVal val="#ppt_w"/>
                                          </p:val>
                                        </p:tav>
                                      </p:tavLst>
                                    </p:anim>
                                    <p:anim calcmode="lin" valueType="num">
                                      <p:cBhvr>
                                        <p:cTn id="15" dur="500" fill="hold"/>
                                        <p:tgtEl>
                                          <p:spTgt spid="3"/>
                                        </p:tgtEl>
                                        <p:attrNameLst>
                                          <p:attrName>ppt_h</p:attrName>
                                        </p:attrNameLst>
                                      </p:cBhvr>
                                      <p:tavLst>
                                        <p:tav tm="0">
                                          <p:val>
                                            <p:strVal val="#ppt_h"/>
                                          </p:val>
                                        </p:tav>
                                        <p:tav tm="100000">
                                          <p:val>
                                            <p:strVal val="#ppt_h"/>
                                          </p:val>
                                        </p:tav>
                                      </p:tavLst>
                                    </p:anim>
                                    <p:anim calcmode="lin" valueType="num">
                                      <p:cBhvr>
                                        <p:cTn id="16" dur="500" fill="hold"/>
                                        <p:tgtEl>
                                          <p:spTgt spid="3"/>
                                        </p:tgtEl>
                                        <p:attrNameLst>
                                          <p:attrName>ppt_x</p:attrName>
                                        </p:attrNameLst>
                                      </p:cBhvr>
                                      <p:tavLst>
                                        <p:tav tm="0">
                                          <p:val>
                                            <p:strVal val="#ppt_x-.2"/>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Effect transition="in" filter="fade">
                                      <p:cBhvr>
                                        <p:cTn id="18" dur="500"/>
                                        <p:tgtEl>
                                          <p:spTgt spid="3"/>
                                        </p:tgtEl>
                                      </p:cBhvr>
                                    </p:animEffect>
                                  </p:childTnLst>
                                  <p:subTnLst>
                                    <p:audio>
                                      <p:cMediaNode>
                                        <p:cTn display="0" masterRel="sameClick">
                                          <p:stCondLst>
                                            <p:cond evt="begin" delay="0">
                                              <p:tn val="12"/>
                                            </p:cond>
                                          </p:stCondLst>
                                          <p:endCondLst>
                                            <p:cond evt="onStopAudio" delay="0">
                                              <p:tgtEl>
                                                <p:sldTgt/>
                                              </p:tgtEl>
                                            </p:cond>
                                          </p:endCondLst>
                                        </p:cTn>
                                        <p:tgtEl>
                                          <p:sndTgt r:embed="rId3" name="push.wav"/>
                                        </p:tgtEl>
                                      </p:cMediaNode>
                                    </p:audio>
                                  </p:subTnLst>
                                </p:cTn>
                              </p:par>
                              <p:par>
                                <p:cTn id="19" presetID="43"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
                                        <p:tgtEl>
                                          <p:spTgt spid="4"/>
                                        </p:tgtEl>
                                      </p:cBhvr>
                                    </p:animEffect>
                                    <p:anim calcmode="lin" valueType="num">
                                      <p:cBhvr>
                                        <p:cTn id="22" dur="400" fill="hold"/>
                                        <p:tgtEl>
                                          <p:spTgt spid="4"/>
                                        </p:tgtEl>
                                        <p:attrNameLst>
                                          <p:attrName>ppt_x</p:attrName>
                                        </p:attrNameLst>
                                      </p:cBhvr>
                                      <p:tavLst>
                                        <p:tav tm="0">
                                          <p:val>
                                            <p:strVal val="#ppt_x"/>
                                          </p:val>
                                        </p:tav>
                                        <p:tav tm="100000">
                                          <p:val>
                                            <p:strVal val="#ppt_x"/>
                                          </p:val>
                                        </p:tav>
                                      </p:tavLst>
                                    </p:anim>
                                    <p:anim calcmode="lin" valueType="num">
                                      <p:cBhvr>
                                        <p:cTn id="23" dur="400" fill="hold"/>
                                        <p:tgtEl>
                                          <p:spTgt spid="4"/>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0083 - أصوات طيور الدغل.wav"/>
                                        </p:tgtEl>
                                      </p:cMediaNode>
                                    </p:audio>
                                  </p:subTnLst>
                                </p:cTn>
                              </p:par>
                              <p:par>
                                <p:cTn id="26" presetID="43"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
                                        <p:tgtEl>
                                          <p:spTgt spid="5"/>
                                        </p:tgtEl>
                                      </p:cBhvr>
                                    </p:animEffect>
                                    <p:anim calcmode="lin" valueType="num">
                                      <p:cBhvr>
                                        <p:cTn id="29" dur="400" fill="hold"/>
                                        <p:tgtEl>
                                          <p:spTgt spid="5"/>
                                        </p:tgtEl>
                                        <p:attrNameLst>
                                          <p:attrName>ppt_x</p:attrName>
                                        </p:attrNameLst>
                                      </p:cBhvr>
                                      <p:tavLst>
                                        <p:tav tm="0">
                                          <p:val>
                                            <p:strVal val="#ppt_x"/>
                                          </p:val>
                                        </p:tav>
                                        <p:tav tm="100000">
                                          <p:val>
                                            <p:strVal val="#ppt_x"/>
                                          </p:val>
                                        </p:tav>
                                      </p:tavLst>
                                    </p:anim>
                                    <p:anim calcmode="lin" valueType="num">
                                      <p:cBhvr>
                                        <p:cTn id="30" dur="400" fill="hold"/>
                                        <p:tgtEl>
                                          <p:spTgt spid="5"/>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0083 - أصوات طيور الدغل.wav"/>
                                        </p:tgtEl>
                                      </p:cMediaNode>
                                    </p:audio>
                                  </p:sub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5" name="cashreg.wav"/>
                                        </p:tgtEl>
                                      </p:cMediaNode>
                                    </p:audio>
                                  </p:subTnLst>
                                </p:cTn>
                              </p:par>
                            </p:childTnLst>
                          </p:cTn>
                        </p:par>
                      </p:childTnLst>
                    </p:cTn>
                  </p:par>
                  <p:par>
                    <p:cTn id="40" fill="hold">
                      <p:stCondLst>
                        <p:cond delay="indefinite"/>
                      </p:stCondLst>
                      <p:childTnLst>
                        <p:par>
                          <p:cTn id="41" fill="hold">
                            <p:stCondLst>
                              <p:cond delay="0"/>
                            </p:stCondLst>
                            <p:childTnLst>
                              <p:par>
                                <p:cTn id="42" presetID="4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7"/>
                                        </p:tgtEl>
                                        <p:attrNameLst>
                                          <p:attrName>ppt_y</p:attrName>
                                        </p:attrNameLst>
                                      </p:cBhvr>
                                      <p:tavLst>
                                        <p:tav tm="0">
                                          <p:val>
                                            <p:strVal val="#ppt_y"/>
                                          </p:val>
                                        </p:tav>
                                        <p:tav tm="100000">
                                          <p:val>
                                            <p:strVal val="#ppt_y"/>
                                          </p:val>
                                        </p:tav>
                                      </p:tavLst>
                                    </p:anim>
                                    <p:anim calcmode="lin" valueType="num">
                                      <p:cBhvr>
                                        <p:cTn id="4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7"/>
                                        </p:tgtEl>
                                      </p:cBhvr>
                                    </p:animEffect>
                                  </p:childTnLst>
                                  <p:subTnLst>
                                    <p:audio>
                                      <p:cMediaNode>
                                        <p:cTn display="0" masterRel="sameClick">
                                          <p:stCondLst>
                                            <p:cond evt="begin" delay="0">
                                              <p:tn val="42"/>
                                            </p:cond>
                                          </p:stCondLst>
                                          <p:endCondLst>
                                            <p:cond evt="onStopAudio" delay="0">
                                              <p:tgtEl>
                                                <p:sldTgt/>
                                              </p:tgtEl>
                                            </p:cond>
                                          </p:endCondLst>
                                        </p:cTn>
                                        <p:tgtEl>
                                          <p:sndTgt r:embed="rId6" name="0036 - جون مياه.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gcorner2.jpg"/>
          <p:cNvPicPr>
            <a:picLocks noChangeAspect="1"/>
          </p:cNvPicPr>
          <p:nvPr/>
        </p:nvPicPr>
        <p:blipFill>
          <a:blip r:embed="rId5" cstate="print"/>
          <a:stretch>
            <a:fillRect/>
          </a:stretch>
        </p:blipFill>
        <p:spPr bwMode="auto">
          <a:xfrm>
            <a:off x="251520" y="282960"/>
            <a:ext cx="8640960" cy="6480719"/>
          </a:xfrm>
          <a:prstGeom prst="rect">
            <a:avLst/>
          </a:prstGeom>
          <a:solidFill>
            <a:schemeClr val="bg1"/>
          </a:solidFill>
          <a:ln w="9525">
            <a:noFill/>
            <a:miter lim="800000"/>
            <a:headEnd/>
            <a:tailEnd/>
          </a:ln>
        </p:spPr>
      </p:pic>
      <p:sp>
        <p:nvSpPr>
          <p:cNvPr id="5" name="مستطيل 4"/>
          <p:cNvSpPr>
            <a:spLocks noChangeArrowheads="1"/>
          </p:cNvSpPr>
          <p:nvPr/>
        </p:nvSpPr>
        <p:spPr bwMode="auto">
          <a:xfrm>
            <a:off x="539552" y="620688"/>
            <a:ext cx="7072312" cy="1077218"/>
          </a:xfrm>
          <a:prstGeom prst="rect">
            <a:avLst/>
          </a:prstGeom>
          <a:noFill/>
          <a:ln w="9525">
            <a:noFill/>
            <a:miter lim="800000"/>
            <a:headEnd/>
            <a:tailEnd/>
          </a:ln>
        </p:spPr>
        <p:txBody>
          <a:bodyPr>
            <a:spAutoFit/>
          </a:bodyPr>
          <a:lstStyle/>
          <a:p>
            <a:pPr lvl="0" algn="r" rtl="1"/>
            <a:r>
              <a:rPr lang="ar-SA" sz="3200" b="1" dirty="0" smtClean="0"/>
              <a:t>وضِّح مدى تحقق الخصائص الفنية للمقالة في هذه المقالة من خلال ما يلي:</a:t>
            </a:r>
            <a:endParaRPr lang="en-US" sz="3200" dirty="0"/>
          </a:p>
        </p:txBody>
      </p:sp>
      <p:pic>
        <p:nvPicPr>
          <p:cNvPr id="2" name="صورة 1" descr="0043.WMF"/>
          <p:cNvPicPr>
            <a:picLocks noChangeAspect="1"/>
          </p:cNvPicPr>
          <p:nvPr/>
        </p:nvPicPr>
        <p:blipFill>
          <a:blip r:embed="rId6" cstate="print"/>
          <a:stretch>
            <a:fillRect/>
          </a:stretch>
        </p:blipFill>
        <p:spPr>
          <a:xfrm>
            <a:off x="7740352" y="-1"/>
            <a:ext cx="1102581" cy="126410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3" name="Rectangle 1"/>
          <p:cNvSpPr>
            <a:spLocks noChangeArrowheads="1"/>
          </p:cNvSpPr>
          <p:nvPr/>
        </p:nvSpPr>
        <p:spPr bwMode="auto">
          <a:xfrm>
            <a:off x="7956698" y="16748"/>
            <a:ext cx="719758" cy="1107996"/>
          </a:xfrm>
          <a:prstGeom prst="rect">
            <a:avLst/>
          </a:prstGeom>
          <a:noFill/>
          <a:ln w="9525">
            <a:noFill/>
            <a:miter lim="800000"/>
            <a:headEnd/>
            <a:tailEnd/>
          </a:ln>
        </p:spPr>
        <p:txBody>
          <a:bodyPr wrap="square" anchor="ctr">
            <a:spAutoFit/>
          </a:bodyPr>
          <a:lstStyle/>
          <a:p>
            <a:pPr algn="ctr" rtl="1">
              <a:defRPr/>
            </a:pPr>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1"/>
          <p:cNvSpPr>
            <a:spLocks noChangeArrowheads="1"/>
          </p:cNvSpPr>
          <p:nvPr/>
        </p:nvSpPr>
        <p:spPr bwMode="auto">
          <a:xfrm>
            <a:off x="4764769" y="2276872"/>
            <a:ext cx="3239990" cy="646331"/>
          </a:xfrm>
          <a:prstGeom prst="rect">
            <a:avLst/>
          </a:prstGeom>
          <a:noFill/>
          <a:ln w="9525">
            <a:noFill/>
            <a:miter lim="800000"/>
            <a:headEnd/>
            <a:tailEnd/>
          </a:ln>
        </p:spPr>
        <p:txBody>
          <a:bodyPr wrap="none" anchor="ctr">
            <a:spAutoFit/>
          </a:bodyPr>
          <a:lstStyle/>
          <a:p>
            <a:pPr lvl="0" algn="r" rtl="1"/>
            <a:r>
              <a:rPr lang="ar-EG" sz="3600" b="1" dirty="0" err="1" smtClean="0">
                <a:solidFill>
                  <a:srgbClr val="000066"/>
                </a:solidFill>
              </a:rPr>
              <a:t>ب-</a:t>
            </a:r>
            <a:r>
              <a:rPr lang="ar-EG" sz="3600" b="1" dirty="0" smtClean="0">
                <a:solidFill>
                  <a:srgbClr val="000066"/>
                </a:solidFill>
              </a:rPr>
              <a:t> </a:t>
            </a:r>
            <a:r>
              <a:rPr lang="ar-SA" sz="3600" b="1" dirty="0" smtClean="0"/>
              <a:t>سعة </a:t>
            </a:r>
            <a:r>
              <a:rPr lang="ar-SA" sz="3600" b="1" dirty="0" err="1" smtClean="0"/>
              <a:t>الموضوع:</a:t>
            </a:r>
            <a:r>
              <a:rPr lang="ar-SA" sz="3600" b="1" dirty="0" smtClean="0"/>
              <a:t> </a:t>
            </a:r>
            <a:endParaRPr lang="en-US" sz="1100" dirty="0">
              <a:solidFill>
                <a:srgbClr val="000066"/>
              </a:solidFill>
            </a:endParaRPr>
          </a:p>
        </p:txBody>
      </p:sp>
      <p:sp>
        <p:nvSpPr>
          <p:cNvPr id="7" name="Rectangle 1"/>
          <p:cNvSpPr>
            <a:spLocks noChangeArrowheads="1"/>
          </p:cNvSpPr>
          <p:nvPr/>
        </p:nvSpPr>
        <p:spPr bwMode="auto">
          <a:xfrm>
            <a:off x="971600" y="3645024"/>
            <a:ext cx="6840760" cy="1077218"/>
          </a:xfrm>
          <a:prstGeom prst="rect">
            <a:avLst/>
          </a:prstGeom>
          <a:noFill/>
          <a:ln w="9525">
            <a:noFill/>
            <a:miter lim="800000"/>
            <a:headEnd/>
            <a:tailEnd/>
          </a:ln>
        </p:spPr>
        <p:txBody>
          <a:bodyPr wrap="square" anchor="ctr">
            <a:spAutoFit/>
          </a:bodyPr>
          <a:lstStyle/>
          <a:p>
            <a:pPr algn="ctr" rtl="1"/>
            <a:r>
              <a:rPr lang="ar-SA" sz="3200" b="1" dirty="0" smtClean="0">
                <a:solidFill>
                  <a:srgbClr val="C00000"/>
                </a:solidFill>
              </a:rPr>
              <a:t>سعة الموضوع متحققة في هذه المقالة فإن قالب المقالة </a:t>
            </a:r>
            <a:r>
              <a:rPr lang="ar-SA" sz="3200" b="1" dirty="0" err="1" smtClean="0">
                <a:solidFill>
                  <a:srgbClr val="C00000"/>
                </a:solidFill>
              </a:rPr>
              <a:t>يستع</a:t>
            </a:r>
            <a:r>
              <a:rPr lang="ar-SA" sz="3200" b="1" dirty="0" smtClean="0">
                <a:solidFill>
                  <a:srgbClr val="C00000"/>
                </a:solidFill>
              </a:rPr>
              <a:t> إلى أي موضوع من الموضوعات.</a:t>
            </a:r>
            <a:endParaRPr lang="en-US" sz="3200" dirty="0">
              <a:solidFill>
                <a:srgbClr val="C0000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
                                        </p:tgtEl>
                                      </p:cBhvr>
                                    </p:animEffect>
                                  </p:childTnLst>
                                  <p:subTnLst>
                                    <p:audio>
                                      <p:cMediaNode>
                                        <p:cTn display="0" masterRel="sameClick">
                                          <p:stCondLst>
                                            <p:cond evt="begin" delay="0">
                                              <p:tn val="12"/>
                                            </p:cond>
                                          </p:stCondLst>
                                          <p:endCondLst>
                                            <p:cond evt="onStopAudio" delay="0">
                                              <p:tgtEl>
                                                <p:sldTgt/>
                                              </p:tgtEl>
                                            </p:cond>
                                          </p:endCondLst>
                                        </p:cTn>
                                        <p:tgtEl>
                                          <p:sndTgt r:embed="rId4" name="0036 - جون مياه.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1095597730629615321.png"/>
          <p:cNvPicPr>
            <a:picLocks noChangeAspect="1"/>
          </p:cNvPicPr>
          <p:nvPr/>
        </p:nvPicPr>
        <p:blipFill>
          <a:blip r:embed="rId4" cstate="print"/>
          <a:srcRect/>
          <a:stretch>
            <a:fillRect/>
          </a:stretch>
        </p:blipFill>
        <p:spPr bwMode="auto">
          <a:xfrm>
            <a:off x="1116013" y="1773238"/>
            <a:ext cx="7127875" cy="3240087"/>
          </a:xfrm>
          <a:prstGeom prst="rect">
            <a:avLst/>
          </a:prstGeom>
          <a:noFill/>
          <a:ln w="9525">
            <a:noFill/>
            <a:miter lim="800000"/>
            <a:headEnd/>
            <a:tailEnd/>
          </a:ln>
        </p:spPr>
      </p:pic>
      <p:sp>
        <p:nvSpPr>
          <p:cNvPr id="3" name="مستطيل 2"/>
          <p:cNvSpPr>
            <a:spLocks noChangeArrowheads="1"/>
          </p:cNvSpPr>
          <p:nvPr/>
        </p:nvSpPr>
        <p:spPr bwMode="auto">
          <a:xfrm>
            <a:off x="2411760" y="2825060"/>
            <a:ext cx="4169731" cy="1107996"/>
          </a:xfrm>
          <a:prstGeom prst="rect">
            <a:avLst/>
          </a:prstGeom>
          <a:noFill/>
          <a:ln w="9525">
            <a:noFill/>
            <a:miter lim="800000"/>
            <a:headEnd/>
            <a:tailEnd/>
          </a:ln>
        </p:spPr>
        <p:txBody>
          <a:bodyPr wrap="none">
            <a:spAutoFit/>
          </a:bodyPr>
          <a:lstStyle/>
          <a:p>
            <a:pPr algn="ctr" rtl="1"/>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التطبيق النقدي</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0099 - barrup sound.wav"/>
                                        </p:tgtEl>
                                      </p:cMediaNode>
                                    </p:audio>
                                  </p:sub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0099 - barrup sou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gcorner2.jpg"/>
          <p:cNvPicPr>
            <a:picLocks noChangeAspect="1"/>
          </p:cNvPicPr>
          <p:nvPr/>
        </p:nvPicPr>
        <p:blipFill>
          <a:blip r:embed="rId5" cstate="print"/>
          <a:stretch>
            <a:fillRect/>
          </a:stretch>
        </p:blipFill>
        <p:spPr bwMode="auto">
          <a:xfrm>
            <a:off x="251520" y="282960"/>
            <a:ext cx="8640960" cy="6480719"/>
          </a:xfrm>
          <a:prstGeom prst="rect">
            <a:avLst/>
          </a:prstGeom>
          <a:solidFill>
            <a:schemeClr val="bg1"/>
          </a:solidFill>
          <a:ln w="9525">
            <a:noFill/>
            <a:miter lim="800000"/>
            <a:headEnd/>
            <a:tailEnd/>
          </a:ln>
        </p:spPr>
      </p:pic>
      <p:sp>
        <p:nvSpPr>
          <p:cNvPr id="5" name="مستطيل 4"/>
          <p:cNvSpPr>
            <a:spLocks noChangeArrowheads="1"/>
          </p:cNvSpPr>
          <p:nvPr/>
        </p:nvSpPr>
        <p:spPr bwMode="auto">
          <a:xfrm>
            <a:off x="539552" y="620688"/>
            <a:ext cx="7072312" cy="1077218"/>
          </a:xfrm>
          <a:prstGeom prst="rect">
            <a:avLst/>
          </a:prstGeom>
          <a:noFill/>
          <a:ln w="9525">
            <a:noFill/>
            <a:miter lim="800000"/>
            <a:headEnd/>
            <a:tailEnd/>
          </a:ln>
        </p:spPr>
        <p:txBody>
          <a:bodyPr>
            <a:spAutoFit/>
          </a:bodyPr>
          <a:lstStyle/>
          <a:p>
            <a:pPr lvl="0" algn="r" rtl="1"/>
            <a:r>
              <a:rPr lang="ar-SA" sz="3200" b="1" dirty="0" smtClean="0"/>
              <a:t>وضِّح مدى تحقق الخصائص الفنية للمقالة في هذه المقالة من خلال ما يلي:</a:t>
            </a:r>
            <a:endParaRPr lang="en-US" sz="3200" dirty="0"/>
          </a:p>
        </p:txBody>
      </p:sp>
      <p:pic>
        <p:nvPicPr>
          <p:cNvPr id="2" name="صورة 1" descr="0043.WMF"/>
          <p:cNvPicPr>
            <a:picLocks noChangeAspect="1"/>
          </p:cNvPicPr>
          <p:nvPr/>
        </p:nvPicPr>
        <p:blipFill>
          <a:blip r:embed="rId6" cstate="print"/>
          <a:stretch>
            <a:fillRect/>
          </a:stretch>
        </p:blipFill>
        <p:spPr>
          <a:xfrm>
            <a:off x="7740352" y="-1"/>
            <a:ext cx="1102581" cy="126410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3" name="Rectangle 1"/>
          <p:cNvSpPr>
            <a:spLocks noChangeArrowheads="1"/>
          </p:cNvSpPr>
          <p:nvPr/>
        </p:nvSpPr>
        <p:spPr bwMode="auto">
          <a:xfrm>
            <a:off x="7956698" y="16748"/>
            <a:ext cx="719758" cy="1107996"/>
          </a:xfrm>
          <a:prstGeom prst="rect">
            <a:avLst/>
          </a:prstGeom>
          <a:noFill/>
          <a:ln w="9525">
            <a:noFill/>
            <a:miter lim="800000"/>
            <a:headEnd/>
            <a:tailEnd/>
          </a:ln>
        </p:spPr>
        <p:txBody>
          <a:bodyPr wrap="square" anchor="ctr">
            <a:spAutoFit/>
          </a:bodyPr>
          <a:lstStyle/>
          <a:p>
            <a:pPr algn="ctr" rtl="1">
              <a:defRPr/>
            </a:pPr>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1"/>
          <p:cNvSpPr>
            <a:spLocks noChangeArrowheads="1"/>
          </p:cNvSpPr>
          <p:nvPr/>
        </p:nvSpPr>
        <p:spPr bwMode="auto">
          <a:xfrm>
            <a:off x="4767975" y="2276872"/>
            <a:ext cx="3236784" cy="646331"/>
          </a:xfrm>
          <a:prstGeom prst="rect">
            <a:avLst/>
          </a:prstGeom>
          <a:noFill/>
          <a:ln w="9525">
            <a:noFill/>
            <a:miter lim="800000"/>
            <a:headEnd/>
            <a:tailEnd/>
          </a:ln>
        </p:spPr>
        <p:txBody>
          <a:bodyPr wrap="none" anchor="ctr">
            <a:spAutoFit/>
          </a:bodyPr>
          <a:lstStyle/>
          <a:p>
            <a:pPr lvl="0" algn="r" rtl="1"/>
            <a:r>
              <a:rPr lang="ar-EG" sz="3600" b="1" dirty="0" err="1" smtClean="0">
                <a:solidFill>
                  <a:srgbClr val="000066"/>
                </a:solidFill>
              </a:rPr>
              <a:t>ج-</a:t>
            </a:r>
            <a:r>
              <a:rPr lang="ar-EG" sz="3600" b="1" dirty="0" smtClean="0">
                <a:solidFill>
                  <a:srgbClr val="000066"/>
                </a:solidFill>
              </a:rPr>
              <a:t> </a:t>
            </a:r>
            <a:r>
              <a:rPr lang="ar-SA" sz="3600" b="1" dirty="0" smtClean="0"/>
              <a:t>ال</a:t>
            </a:r>
            <a:r>
              <a:rPr lang="ar-EG" sz="3600" b="1" dirty="0" smtClean="0"/>
              <a:t>طرافة </a:t>
            </a:r>
            <a:r>
              <a:rPr lang="ar-EG" sz="3600" b="1" dirty="0" err="1" smtClean="0"/>
              <a:t>والجدَّة:</a:t>
            </a:r>
            <a:r>
              <a:rPr lang="ar-EG" sz="3600" b="1" dirty="0" smtClean="0"/>
              <a:t> </a:t>
            </a:r>
            <a:endParaRPr lang="en-US" sz="1100" dirty="0">
              <a:solidFill>
                <a:srgbClr val="000066"/>
              </a:solidFill>
            </a:endParaRPr>
          </a:p>
        </p:txBody>
      </p:sp>
      <p:sp>
        <p:nvSpPr>
          <p:cNvPr id="7" name="Rectangle 1"/>
          <p:cNvSpPr>
            <a:spLocks noChangeArrowheads="1"/>
          </p:cNvSpPr>
          <p:nvPr/>
        </p:nvSpPr>
        <p:spPr bwMode="auto">
          <a:xfrm>
            <a:off x="1115616" y="3861048"/>
            <a:ext cx="6912768" cy="1077218"/>
          </a:xfrm>
          <a:prstGeom prst="rect">
            <a:avLst/>
          </a:prstGeom>
          <a:noFill/>
          <a:ln w="9525">
            <a:noFill/>
            <a:miter lim="800000"/>
            <a:headEnd/>
            <a:tailEnd/>
          </a:ln>
        </p:spPr>
        <p:txBody>
          <a:bodyPr wrap="square" anchor="ctr">
            <a:spAutoFit/>
          </a:bodyPr>
          <a:lstStyle/>
          <a:p>
            <a:pPr algn="ctr" rtl="1"/>
            <a:r>
              <a:rPr lang="ar-SA" sz="3200" b="1" dirty="0" smtClean="0">
                <a:solidFill>
                  <a:srgbClr val="C00000"/>
                </a:solidFill>
              </a:rPr>
              <a:t>أما عن الطرافة والجدة أيضاً أراها متحققة في المقال وذلك خلال صياغة المقالة وطريقة </a:t>
            </a:r>
            <a:r>
              <a:rPr lang="ar-SA" sz="3200" b="1" dirty="0" err="1" smtClean="0">
                <a:solidFill>
                  <a:srgbClr val="C00000"/>
                </a:solidFill>
              </a:rPr>
              <a:t>عرضها.</a:t>
            </a:r>
            <a:r>
              <a:rPr lang="ar-SA" sz="3200" b="1" dirty="0" smtClean="0">
                <a:solidFill>
                  <a:srgbClr val="C00000"/>
                </a:solidFill>
              </a:rPr>
              <a:t> </a:t>
            </a:r>
            <a:endParaRPr lang="en-US" sz="3200" dirty="0">
              <a:solidFill>
                <a:srgbClr val="C0000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
                                        </p:tgtEl>
                                      </p:cBhvr>
                                    </p:animEffect>
                                  </p:childTnLst>
                                  <p:subTnLst>
                                    <p:audio>
                                      <p:cMediaNode>
                                        <p:cTn display="0" masterRel="sameClick">
                                          <p:stCondLst>
                                            <p:cond evt="begin" delay="0">
                                              <p:tn val="12"/>
                                            </p:cond>
                                          </p:stCondLst>
                                          <p:endCondLst>
                                            <p:cond evt="onStopAudio" delay="0">
                                              <p:tgtEl>
                                                <p:sldTgt/>
                                              </p:tgtEl>
                                            </p:cond>
                                          </p:endCondLst>
                                        </p:cTn>
                                        <p:tgtEl>
                                          <p:sndTgt r:embed="rId4" name="0036 - جون مياه.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gcorner2.jpg"/>
          <p:cNvPicPr>
            <a:picLocks noChangeAspect="1"/>
          </p:cNvPicPr>
          <p:nvPr/>
        </p:nvPicPr>
        <p:blipFill>
          <a:blip r:embed="rId6" cstate="print"/>
          <a:stretch>
            <a:fillRect/>
          </a:stretch>
        </p:blipFill>
        <p:spPr bwMode="auto">
          <a:xfrm>
            <a:off x="251520" y="282960"/>
            <a:ext cx="8640960" cy="6480719"/>
          </a:xfrm>
          <a:prstGeom prst="rect">
            <a:avLst/>
          </a:prstGeom>
          <a:solidFill>
            <a:schemeClr val="bg1"/>
          </a:solidFill>
          <a:ln w="9525">
            <a:noFill/>
            <a:miter lim="800000"/>
            <a:headEnd/>
            <a:tailEnd/>
          </a:ln>
        </p:spPr>
      </p:pic>
      <p:sp>
        <p:nvSpPr>
          <p:cNvPr id="3" name="مستطيل 2"/>
          <p:cNvSpPr>
            <a:spLocks noChangeArrowheads="1"/>
          </p:cNvSpPr>
          <p:nvPr/>
        </p:nvSpPr>
        <p:spPr bwMode="auto">
          <a:xfrm>
            <a:off x="683568" y="620688"/>
            <a:ext cx="7072312" cy="1077218"/>
          </a:xfrm>
          <a:prstGeom prst="rect">
            <a:avLst/>
          </a:prstGeom>
          <a:noFill/>
          <a:ln w="9525">
            <a:noFill/>
            <a:miter lim="800000"/>
            <a:headEnd/>
            <a:tailEnd/>
          </a:ln>
        </p:spPr>
        <p:txBody>
          <a:bodyPr>
            <a:spAutoFit/>
          </a:bodyPr>
          <a:lstStyle/>
          <a:p>
            <a:pPr lvl="0" algn="r" rtl="1"/>
            <a:r>
              <a:rPr lang="ar-SA" sz="3200" b="1" dirty="0" smtClean="0"/>
              <a:t>إلى أيّ نوع من الأنواع تنتمي المقالة </a:t>
            </a:r>
            <a:r>
              <a:rPr lang="ar-SA" sz="3200" b="1" dirty="0" err="1" smtClean="0"/>
              <a:t>السابقة؟</a:t>
            </a:r>
            <a:r>
              <a:rPr lang="ar-SA" sz="3200" b="1" dirty="0" smtClean="0"/>
              <a:t> وضِّح ذلك.</a:t>
            </a:r>
            <a:endParaRPr lang="en-US" sz="3200" dirty="0"/>
          </a:p>
        </p:txBody>
      </p:sp>
      <p:pic>
        <p:nvPicPr>
          <p:cNvPr id="4" name="صورة 3" descr="0043.WMF"/>
          <p:cNvPicPr>
            <a:picLocks noChangeAspect="1"/>
          </p:cNvPicPr>
          <p:nvPr/>
        </p:nvPicPr>
        <p:blipFill>
          <a:blip r:embed="rId7" cstate="print"/>
          <a:stretch>
            <a:fillRect/>
          </a:stretch>
        </p:blipFill>
        <p:spPr>
          <a:xfrm>
            <a:off x="7740352" y="-1"/>
            <a:ext cx="1102581" cy="126410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7956698" y="16748"/>
            <a:ext cx="719758" cy="1107996"/>
          </a:xfrm>
          <a:prstGeom prst="rect">
            <a:avLst/>
          </a:prstGeom>
          <a:noFill/>
          <a:ln w="9525">
            <a:noFill/>
            <a:miter lim="800000"/>
            <a:headEnd/>
            <a:tailEnd/>
          </a:ln>
        </p:spPr>
        <p:txBody>
          <a:bodyPr wrap="square" anchor="ctr">
            <a:spAutoFit/>
          </a:bodyPr>
          <a:lstStyle/>
          <a:p>
            <a:pPr algn="ctr" rtl="1">
              <a:defRPr/>
            </a:pPr>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1"/>
          <p:cNvSpPr>
            <a:spLocks noChangeArrowheads="1"/>
          </p:cNvSpPr>
          <p:nvPr/>
        </p:nvSpPr>
        <p:spPr bwMode="auto">
          <a:xfrm>
            <a:off x="1187624" y="2585810"/>
            <a:ext cx="6552728" cy="2062103"/>
          </a:xfrm>
          <a:prstGeom prst="rect">
            <a:avLst/>
          </a:prstGeom>
          <a:noFill/>
          <a:ln w="9525">
            <a:noFill/>
            <a:miter lim="800000"/>
            <a:headEnd/>
            <a:tailEnd/>
          </a:ln>
        </p:spPr>
        <p:txBody>
          <a:bodyPr wrap="square" anchor="ctr">
            <a:spAutoFit/>
          </a:bodyPr>
          <a:lstStyle/>
          <a:p>
            <a:pPr algn="r" rtl="1"/>
            <a:r>
              <a:rPr lang="ar-SA" sz="3200" b="1" dirty="0" smtClean="0">
                <a:solidFill>
                  <a:srgbClr val="0000FF"/>
                </a:solidFill>
              </a:rPr>
              <a:t>مقالة ذاتية </a:t>
            </a:r>
            <a:r>
              <a:rPr lang="ar-SA" sz="3200" b="1" dirty="0" err="1" smtClean="0">
                <a:solidFill>
                  <a:srgbClr val="0000FF"/>
                </a:solidFill>
              </a:rPr>
              <a:t>وذلك:</a:t>
            </a:r>
            <a:r>
              <a:rPr lang="ar-SA" sz="3200" b="1" dirty="0" smtClean="0">
                <a:solidFill>
                  <a:srgbClr val="0000FF"/>
                </a:solidFill>
              </a:rPr>
              <a:t> </a:t>
            </a:r>
            <a:endParaRPr lang="en-US" sz="3200" dirty="0" smtClean="0">
              <a:solidFill>
                <a:srgbClr val="0000FF"/>
              </a:solidFill>
            </a:endParaRPr>
          </a:p>
          <a:p>
            <a:pPr algn="ctr"/>
            <a:r>
              <a:rPr lang="ar-SA" sz="3200" b="1" dirty="0" smtClean="0">
                <a:solidFill>
                  <a:srgbClr val="C00000"/>
                </a:solidFill>
              </a:rPr>
              <a:t>تعتمد على أسلوب يتدفق </a:t>
            </a:r>
            <a:r>
              <a:rPr lang="ar-SA" sz="3200" b="1" dirty="0" err="1" smtClean="0">
                <a:solidFill>
                  <a:srgbClr val="C00000"/>
                </a:solidFill>
              </a:rPr>
              <a:t>بالموسيقى </a:t>
            </a:r>
            <a:r>
              <a:rPr lang="ar-SA" sz="3200" b="1" dirty="0" smtClean="0">
                <a:solidFill>
                  <a:srgbClr val="C00000"/>
                </a:solidFill>
              </a:rPr>
              <a:t>– حرة في أسلوبها وطريقة عرضها يظهر فيها ضمير المتكلم </a:t>
            </a:r>
            <a:r>
              <a:rPr lang="ar-SA" sz="3200" b="1" dirty="0" err="1" smtClean="0">
                <a:solidFill>
                  <a:srgbClr val="C00000"/>
                </a:solidFill>
              </a:rPr>
              <a:t>وطني </a:t>
            </a:r>
            <a:r>
              <a:rPr lang="ar-SA" sz="3200" b="1" dirty="0" smtClean="0">
                <a:solidFill>
                  <a:srgbClr val="C00000"/>
                </a:solidFill>
              </a:rPr>
              <a:t>– تشد القارئ بما فيها من </a:t>
            </a:r>
            <a:r>
              <a:rPr lang="ar-SA" sz="3200" b="1" dirty="0" err="1" smtClean="0">
                <a:solidFill>
                  <a:srgbClr val="C00000"/>
                </a:solidFill>
              </a:rPr>
              <a:t>عاطفة.</a:t>
            </a:r>
            <a:r>
              <a:rPr lang="ar-SA" sz="3200" b="1" dirty="0" smtClean="0">
                <a:solidFill>
                  <a:srgbClr val="C00000"/>
                </a:solidFill>
              </a:rPr>
              <a:t> </a:t>
            </a:r>
            <a:endParaRPr lang="en-US" sz="3200" dirty="0">
              <a:solidFill>
                <a:srgbClr val="C0000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ush.wav"/>
                                        </p:tgtEl>
                                      </p:cMediaNode>
                                    </p:audio>
                                  </p:subTnLst>
                                </p:cTn>
                              </p:par>
                              <p:par>
                                <p:cTn id="12" presetID="54" presetClass="entr" presetSubtype="0" accel="10000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05"/>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 calcmode="lin" valueType="num">
                                      <p:cBhvr>
                                        <p:cTn id="16" dur="500" fill="hold"/>
                                        <p:tgtEl>
                                          <p:spTgt spid="5"/>
                                        </p:tgtEl>
                                        <p:attrNameLst>
                                          <p:attrName>ppt_x</p:attrName>
                                        </p:attrNameLst>
                                      </p:cBhvr>
                                      <p:tavLst>
                                        <p:tav tm="0">
                                          <p:val>
                                            <p:strVal val="#ppt_x-.2"/>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Effect transition="in" filter="fade">
                                      <p:cBhvr>
                                        <p:cTn id="18" dur="500"/>
                                        <p:tgtEl>
                                          <p:spTgt spid="5"/>
                                        </p:tgtEl>
                                      </p:cBhvr>
                                    </p:animEffect>
                                  </p:childTnLst>
                                  <p:subTnLst>
                                    <p:audio>
                                      <p:cMediaNode>
                                        <p:cTn display="0" masterRel="sameClick">
                                          <p:stCondLst>
                                            <p:cond evt="begin" delay="0">
                                              <p:tn val="12"/>
                                            </p:cond>
                                          </p:stCondLst>
                                          <p:endCondLst>
                                            <p:cond evt="onStopAudio" delay="0">
                                              <p:tgtEl>
                                                <p:sldTgt/>
                                              </p:tgtEl>
                                            </p:cond>
                                          </p:endCondLst>
                                        </p:cTn>
                                        <p:tgtEl>
                                          <p:sndTgt r:embed="rId3" name="push.wav"/>
                                        </p:tgtEl>
                                      </p:cMediaNode>
                                    </p:audio>
                                  </p:subTnLst>
                                </p:cTn>
                              </p:par>
                              <p:par>
                                <p:cTn id="19" presetID="43"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
                                        <p:tgtEl>
                                          <p:spTgt spid="3"/>
                                        </p:tgtEl>
                                      </p:cBhvr>
                                    </p:animEffect>
                                    <p:anim calcmode="lin" valueType="num">
                                      <p:cBhvr>
                                        <p:cTn id="22" dur="400" fill="hold"/>
                                        <p:tgtEl>
                                          <p:spTgt spid="3"/>
                                        </p:tgtEl>
                                        <p:attrNameLst>
                                          <p:attrName>ppt_x</p:attrName>
                                        </p:attrNameLst>
                                      </p:cBhvr>
                                      <p:tavLst>
                                        <p:tav tm="0">
                                          <p:val>
                                            <p:strVal val="#ppt_x"/>
                                          </p:val>
                                        </p:tav>
                                        <p:tav tm="100000">
                                          <p:val>
                                            <p:strVal val="#ppt_x"/>
                                          </p:val>
                                        </p:tav>
                                      </p:tavLst>
                                    </p:anim>
                                    <p:anim calcmode="lin" valueType="num">
                                      <p:cBhvr>
                                        <p:cTn id="23" dur="400" fill="hold"/>
                                        <p:tgtEl>
                                          <p:spTgt spid="3"/>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0083 - أصوات طيور الدغل.wav"/>
                                        </p:tgtEl>
                                      </p:cMediaNode>
                                    </p:audio>
                                  </p:sub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anim calcmode="lin" valueType="num">
                                      <p:cBhvr>
                                        <p:cTn id="32"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6"/>
                                        </p:tgtEl>
                                      </p:cBhvr>
                                    </p:animEffect>
                                  </p:childTnLst>
                                  <p:subTnLst>
                                    <p:audio>
                                      <p:cMediaNode>
                                        <p:cTn display="0" masterRel="sameClick">
                                          <p:stCondLst>
                                            <p:cond evt="begin" delay="0">
                                              <p:tn val="28"/>
                                            </p:cond>
                                          </p:stCondLst>
                                          <p:endCondLst>
                                            <p:cond evt="onStopAudio" delay="0">
                                              <p:tgtEl>
                                                <p:sldTgt/>
                                              </p:tgtEl>
                                            </p:cond>
                                          </p:endCondLst>
                                        </p:cTn>
                                        <p:tgtEl>
                                          <p:sndTgt r:embed="rId5" name="0036 - جون مياه.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gcorner2.jpg"/>
          <p:cNvPicPr>
            <a:picLocks noChangeAspect="1"/>
          </p:cNvPicPr>
          <p:nvPr/>
        </p:nvPicPr>
        <p:blipFill>
          <a:blip r:embed="rId7" cstate="print"/>
          <a:stretch>
            <a:fillRect/>
          </a:stretch>
        </p:blipFill>
        <p:spPr bwMode="auto">
          <a:xfrm>
            <a:off x="251520" y="282960"/>
            <a:ext cx="8640960" cy="6480719"/>
          </a:xfrm>
          <a:prstGeom prst="rect">
            <a:avLst/>
          </a:prstGeom>
          <a:solidFill>
            <a:schemeClr val="bg1"/>
          </a:solidFill>
          <a:ln w="9525">
            <a:noFill/>
            <a:miter lim="800000"/>
            <a:headEnd/>
            <a:tailEnd/>
          </a:ln>
        </p:spPr>
      </p:pic>
      <p:sp>
        <p:nvSpPr>
          <p:cNvPr id="3" name="مستطيل 2"/>
          <p:cNvSpPr>
            <a:spLocks noChangeArrowheads="1"/>
          </p:cNvSpPr>
          <p:nvPr/>
        </p:nvSpPr>
        <p:spPr bwMode="auto">
          <a:xfrm>
            <a:off x="683568" y="620688"/>
            <a:ext cx="7072312" cy="584775"/>
          </a:xfrm>
          <a:prstGeom prst="rect">
            <a:avLst/>
          </a:prstGeom>
          <a:noFill/>
          <a:ln w="9525">
            <a:noFill/>
            <a:miter lim="800000"/>
            <a:headEnd/>
            <a:tailEnd/>
          </a:ln>
        </p:spPr>
        <p:txBody>
          <a:bodyPr>
            <a:spAutoFit/>
          </a:bodyPr>
          <a:lstStyle/>
          <a:p>
            <a:pPr lvl="0" algn="r" rtl="1"/>
            <a:r>
              <a:rPr lang="ar-SA" sz="3200" b="1" dirty="0" smtClean="0"/>
              <a:t>أكتب دراسة نقدية عن هذا النص فيما يلي:</a:t>
            </a:r>
            <a:endParaRPr lang="en-US" sz="3200" dirty="0"/>
          </a:p>
        </p:txBody>
      </p:sp>
      <p:pic>
        <p:nvPicPr>
          <p:cNvPr id="4" name="صورة 3" descr="0043.WMF"/>
          <p:cNvPicPr>
            <a:picLocks noChangeAspect="1"/>
          </p:cNvPicPr>
          <p:nvPr/>
        </p:nvPicPr>
        <p:blipFill>
          <a:blip r:embed="rId8" cstate="print"/>
          <a:stretch>
            <a:fillRect/>
          </a:stretch>
        </p:blipFill>
        <p:spPr>
          <a:xfrm>
            <a:off x="7740352" y="-1"/>
            <a:ext cx="1102581" cy="126410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7956698" y="16748"/>
            <a:ext cx="719758" cy="1107996"/>
          </a:xfrm>
          <a:prstGeom prst="rect">
            <a:avLst/>
          </a:prstGeom>
          <a:noFill/>
          <a:ln w="9525">
            <a:noFill/>
            <a:miter lim="800000"/>
            <a:headEnd/>
            <a:tailEnd/>
          </a:ln>
        </p:spPr>
        <p:txBody>
          <a:bodyPr wrap="square" anchor="ctr">
            <a:spAutoFit/>
          </a:bodyPr>
          <a:lstStyle/>
          <a:p>
            <a:pPr algn="ctr" rtl="1">
              <a:defRPr/>
            </a:pPr>
            <a:r>
              <a:rPr lang="ar-EG" sz="6600" b="1"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n-US" sz="6600" b="1"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1"/>
          <p:cNvSpPr>
            <a:spLocks noChangeArrowheads="1"/>
          </p:cNvSpPr>
          <p:nvPr/>
        </p:nvSpPr>
        <p:spPr bwMode="auto">
          <a:xfrm>
            <a:off x="5508104" y="2060848"/>
            <a:ext cx="2424062" cy="646331"/>
          </a:xfrm>
          <a:prstGeom prst="rect">
            <a:avLst/>
          </a:prstGeom>
          <a:noFill/>
          <a:ln w="9525">
            <a:noFill/>
            <a:miter lim="800000"/>
            <a:headEnd/>
            <a:tailEnd/>
          </a:ln>
        </p:spPr>
        <p:txBody>
          <a:bodyPr wrap="none" anchor="ctr">
            <a:spAutoFit/>
          </a:bodyPr>
          <a:lstStyle/>
          <a:p>
            <a:pPr rtl="1"/>
            <a:r>
              <a:rPr lang="ar-SA" sz="3600" b="1" dirty="0" smtClean="0"/>
              <a:t>أسلوب المقالة:</a:t>
            </a:r>
            <a:endParaRPr lang="en-US" sz="3600" dirty="0"/>
          </a:p>
        </p:txBody>
      </p:sp>
      <p:sp>
        <p:nvSpPr>
          <p:cNvPr id="8" name="Rectangle 1"/>
          <p:cNvSpPr>
            <a:spLocks noChangeArrowheads="1"/>
          </p:cNvSpPr>
          <p:nvPr/>
        </p:nvSpPr>
        <p:spPr bwMode="auto">
          <a:xfrm>
            <a:off x="1403648" y="2996952"/>
            <a:ext cx="6480720" cy="2554545"/>
          </a:xfrm>
          <a:prstGeom prst="rect">
            <a:avLst/>
          </a:prstGeom>
          <a:noFill/>
          <a:ln w="9525">
            <a:noFill/>
            <a:miter lim="800000"/>
            <a:headEnd/>
            <a:tailEnd/>
          </a:ln>
        </p:spPr>
        <p:txBody>
          <a:bodyPr wrap="square" anchor="ctr">
            <a:spAutoFit/>
          </a:bodyPr>
          <a:lstStyle/>
          <a:p>
            <a:pPr algn="ctr" rtl="1"/>
            <a:r>
              <a:rPr lang="ar-SA" sz="3200" b="1" dirty="0" smtClean="0">
                <a:solidFill>
                  <a:srgbClr val="C00000"/>
                </a:solidFill>
              </a:rPr>
              <a:t>تناول الكاتب في مقالته الذاتية الحديث عن وطنه بألفاظ سهلة مطروقة لا تكاد تجد لفظا وحشياً أو غريباً والمعاني واضحة بعيدة عن الغموض استخدم فيها الصور والخيال ليشد القارئ إليه كما اعتمد على عاطفة القارئ وحبه </a:t>
            </a:r>
            <a:r>
              <a:rPr lang="ar-SA" sz="3200" b="1" dirty="0" err="1" smtClean="0">
                <a:solidFill>
                  <a:srgbClr val="C00000"/>
                </a:solidFill>
              </a:rPr>
              <a:t>للوطن.</a:t>
            </a:r>
            <a:r>
              <a:rPr lang="ar-SA" sz="3200" b="1" dirty="0" smtClean="0">
                <a:solidFill>
                  <a:srgbClr val="C00000"/>
                </a:solidFill>
              </a:rPr>
              <a:t> </a:t>
            </a:r>
            <a:endParaRPr lang="en-US" sz="3200" dirty="0">
              <a:solidFill>
                <a:srgbClr val="C0000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ush.wav"/>
                                        </p:tgtEl>
                                      </p:cMediaNode>
                                    </p:audio>
                                  </p:subTnLst>
                                </p:cTn>
                              </p:par>
                              <p:par>
                                <p:cTn id="12" presetID="54" presetClass="entr" presetSubtype="0" accel="10000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05"/>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 calcmode="lin" valueType="num">
                                      <p:cBhvr>
                                        <p:cTn id="16" dur="500" fill="hold"/>
                                        <p:tgtEl>
                                          <p:spTgt spid="5"/>
                                        </p:tgtEl>
                                        <p:attrNameLst>
                                          <p:attrName>ppt_x</p:attrName>
                                        </p:attrNameLst>
                                      </p:cBhvr>
                                      <p:tavLst>
                                        <p:tav tm="0">
                                          <p:val>
                                            <p:strVal val="#ppt_x-.2"/>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Effect transition="in" filter="fade">
                                      <p:cBhvr>
                                        <p:cTn id="18" dur="500"/>
                                        <p:tgtEl>
                                          <p:spTgt spid="5"/>
                                        </p:tgtEl>
                                      </p:cBhvr>
                                    </p:animEffect>
                                  </p:childTnLst>
                                  <p:subTnLst>
                                    <p:audio>
                                      <p:cMediaNode>
                                        <p:cTn display="0" masterRel="sameClick">
                                          <p:stCondLst>
                                            <p:cond evt="begin" delay="0">
                                              <p:tn val="12"/>
                                            </p:cond>
                                          </p:stCondLst>
                                          <p:endCondLst>
                                            <p:cond evt="onStopAudio" delay="0">
                                              <p:tgtEl>
                                                <p:sldTgt/>
                                              </p:tgtEl>
                                            </p:cond>
                                          </p:endCondLst>
                                        </p:cTn>
                                        <p:tgtEl>
                                          <p:sndTgt r:embed="rId3" name="push.wav"/>
                                        </p:tgtEl>
                                      </p:cMediaNode>
                                    </p:audio>
                                  </p:subTnLst>
                                </p:cTn>
                              </p:par>
                              <p:par>
                                <p:cTn id="19" presetID="43"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
                                        <p:tgtEl>
                                          <p:spTgt spid="3"/>
                                        </p:tgtEl>
                                      </p:cBhvr>
                                    </p:animEffect>
                                    <p:anim calcmode="lin" valueType="num">
                                      <p:cBhvr>
                                        <p:cTn id="22" dur="400" fill="hold"/>
                                        <p:tgtEl>
                                          <p:spTgt spid="3"/>
                                        </p:tgtEl>
                                        <p:attrNameLst>
                                          <p:attrName>ppt_x</p:attrName>
                                        </p:attrNameLst>
                                      </p:cBhvr>
                                      <p:tavLst>
                                        <p:tav tm="0">
                                          <p:val>
                                            <p:strVal val="#ppt_x"/>
                                          </p:val>
                                        </p:tav>
                                        <p:tav tm="100000">
                                          <p:val>
                                            <p:strVal val="#ppt_x"/>
                                          </p:val>
                                        </p:tav>
                                      </p:tavLst>
                                    </p:anim>
                                    <p:anim calcmode="lin" valueType="num">
                                      <p:cBhvr>
                                        <p:cTn id="23" dur="400" fill="hold"/>
                                        <p:tgtEl>
                                          <p:spTgt spid="3"/>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0083 - أصوات طيور الدغل.wav"/>
                                        </p:tgtEl>
                                      </p:cMediaNode>
                                    </p:audio>
                                  </p:sub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5" name="cashreg.wav"/>
                                        </p:tgtEl>
                                      </p:cMediaNode>
                                    </p:audio>
                                  </p:sub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8"/>
                                        </p:tgtEl>
                                        <p:attrNameLst>
                                          <p:attrName>ppt_y</p:attrName>
                                        </p:attrNameLst>
                                      </p:cBhvr>
                                      <p:tavLst>
                                        <p:tav tm="0">
                                          <p:val>
                                            <p:strVal val="#ppt_y"/>
                                          </p:val>
                                        </p:tav>
                                        <p:tav tm="100000">
                                          <p:val>
                                            <p:strVal val="#ppt_y"/>
                                          </p:val>
                                        </p:tav>
                                      </p:tavLst>
                                    </p:anim>
                                    <p:anim calcmode="lin" valueType="num">
                                      <p:cBhvr>
                                        <p:cTn id="3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8"/>
                                        </p:tgtEl>
                                      </p:cBhvr>
                                    </p:animEffect>
                                  </p:childTnLst>
                                  <p:subTnLst>
                                    <p:audio>
                                      <p:cMediaNode>
                                        <p:cTn display="0" masterRel="sameClick">
                                          <p:stCondLst>
                                            <p:cond evt="begin" delay="0">
                                              <p:tn val="35"/>
                                            </p:cond>
                                          </p:stCondLst>
                                          <p:endCondLst>
                                            <p:cond evt="onStopAudio" delay="0">
                                              <p:tgtEl>
                                                <p:sldTgt/>
                                              </p:tgtEl>
                                            </p:cond>
                                          </p:endCondLst>
                                        </p:cTn>
                                        <p:tgtEl>
                                          <p:sndTgt r:embed="rId6" name="0036 - جون مياه.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1355588848_831.png"/>
          <p:cNvPicPr>
            <a:picLocks noChangeAspect="1"/>
          </p:cNvPicPr>
          <p:nvPr/>
        </p:nvPicPr>
        <p:blipFill>
          <a:blip r:embed="rId4" cstate="print"/>
          <a:stretch>
            <a:fillRect/>
          </a:stretch>
        </p:blipFill>
        <p:spPr bwMode="auto">
          <a:xfrm>
            <a:off x="1763688" y="1840404"/>
            <a:ext cx="5551430" cy="2313095"/>
          </a:xfrm>
          <a:prstGeom prst="rect">
            <a:avLst/>
          </a:prstGeom>
          <a:noFill/>
          <a:ln w="9525">
            <a:noFill/>
            <a:miter lim="800000"/>
            <a:headEnd/>
            <a:tailEnd/>
          </a:ln>
        </p:spPr>
      </p:pic>
      <p:sp>
        <p:nvSpPr>
          <p:cNvPr id="3" name="مربع نص 2"/>
          <p:cNvSpPr txBox="1">
            <a:spLocks noChangeArrowheads="1"/>
          </p:cNvSpPr>
          <p:nvPr/>
        </p:nvSpPr>
        <p:spPr bwMode="auto">
          <a:xfrm>
            <a:off x="1979712" y="2780928"/>
            <a:ext cx="5076679" cy="1107996"/>
          </a:xfrm>
          <a:prstGeom prst="rect">
            <a:avLst/>
          </a:prstGeom>
          <a:noFill/>
          <a:ln w="9525">
            <a:noFill/>
            <a:miter lim="800000"/>
            <a:headEnd/>
            <a:tailEnd/>
          </a:ln>
        </p:spPr>
        <p:txBody>
          <a:bodyPr wrap="square">
            <a:spAutoFit/>
          </a:bodyPr>
          <a:lstStyle/>
          <a:p>
            <a:pPr algn="ctr" rtl="1"/>
            <a:r>
              <a:rPr lang="ar-SA" sz="6600" b="1" dirty="0" smtClean="0">
                <a:solidFill>
                  <a:schemeClr val="bg1"/>
                </a:solidFill>
              </a:rPr>
              <a:t>الدرس الخامس</a:t>
            </a:r>
            <a:endParaRPr lang="en-US" sz="6600" b="1" dirty="0">
              <a:solidFill>
                <a:schemeClr val="bg1"/>
              </a:solidFill>
              <a:latin typeface="Calibri" pitchFamily="34" charset="0"/>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BADPLUMB.WAV"/>
                                        </p:tgtEl>
                                      </p:cMediaNode>
                                    </p:audio>
                                  </p:sub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BADPLU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a:grpSpLocks/>
          </p:cNvGrpSpPr>
          <p:nvPr/>
        </p:nvGrpSpPr>
        <p:grpSpPr bwMode="auto">
          <a:xfrm>
            <a:off x="0" y="620688"/>
            <a:ext cx="9144000" cy="5112568"/>
            <a:chOff x="3646172" y="792910"/>
            <a:chExt cx="538487" cy="3132912"/>
          </a:xfrm>
        </p:grpSpPr>
        <p:sp>
          <p:nvSpPr>
            <p:cNvPr id="3" name="مستطيل مستدير الزوايا 2"/>
            <p:cNvSpPr/>
            <p:nvPr/>
          </p:nvSpPr>
          <p:spPr>
            <a:xfrm>
              <a:off x="3812305" y="1742278"/>
              <a:ext cx="240198" cy="1518987"/>
            </a:xfrm>
            <a:prstGeom prst="roundRect">
              <a:avLst>
                <a:gd name="adj" fmla="val 74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293" name="صورة 1" descr="a (7).GIF"/>
            <p:cNvPicPr>
              <a:picLocks noChangeAspect="1"/>
            </p:cNvPicPr>
            <p:nvPr/>
          </p:nvPicPr>
          <p:blipFill>
            <a:blip r:embed="rId5" cstate="print"/>
            <a:stretch>
              <a:fillRect/>
            </a:stretch>
          </p:blipFill>
          <p:spPr bwMode="auto">
            <a:xfrm>
              <a:off x="3646172" y="792910"/>
              <a:ext cx="538487" cy="3132912"/>
            </a:xfrm>
            <a:prstGeom prst="rect">
              <a:avLst/>
            </a:prstGeom>
            <a:noFill/>
            <a:ln w="9525">
              <a:noFill/>
              <a:miter lim="800000"/>
              <a:headEnd/>
              <a:tailEnd/>
            </a:ln>
          </p:spPr>
        </p:pic>
      </p:grpSp>
      <p:sp>
        <p:nvSpPr>
          <p:cNvPr id="5" name="مستطيل 4"/>
          <p:cNvSpPr>
            <a:spLocks noChangeArrowheads="1"/>
          </p:cNvSpPr>
          <p:nvPr/>
        </p:nvSpPr>
        <p:spPr bwMode="auto">
          <a:xfrm>
            <a:off x="1403648" y="2060848"/>
            <a:ext cx="6624736" cy="3046988"/>
          </a:xfrm>
          <a:prstGeom prst="rect">
            <a:avLst/>
          </a:prstGeom>
          <a:noFill/>
          <a:ln w="9525">
            <a:noFill/>
            <a:miter lim="800000"/>
            <a:headEnd/>
            <a:tailEnd/>
          </a:ln>
        </p:spPr>
        <p:txBody>
          <a:bodyPr wrap="square">
            <a:spAutoFit/>
          </a:bodyPr>
          <a:lstStyle/>
          <a:p>
            <a:pPr algn="ctr" rtl="1"/>
            <a:r>
              <a:rPr lang="ar-SA"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التطبيق النقدي على </a:t>
            </a:r>
            <a:r>
              <a:rPr lang="ar-SA" sz="4800" b="1" dirty="0" err="1"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المقالة:</a:t>
            </a:r>
            <a:r>
              <a:rPr lang="ar-SA"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 </a:t>
            </a:r>
            <a:endParaRPr lang="ar-EG"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endParaRPr>
          </a:p>
          <a:p>
            <a:pPr algn="ctr" rtl="1"/>
            <a:r>
              <a:rPr lang="ar-SA" sz="4800" b="1" dirty="0" err="1"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2 </a:t>
            </a:r>
            <a:r>
              <a:rPr lang="ar-SA"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 نص غير محلّل</a:t>
            </a:r>
            <a:endParaRPr lang="ar-EG"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endParaRPr>
          </a:p>
          <a:p>
            <a:pPr algn="ctr" rtl="1"/>
            <a:r>
              <a:rPr lang="ar-SA" sz="4800" b="1"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 (يا أيها الوطن المجيد لعبد الله الجعفري</a:t>
            </a:r>
            <a:r>
              <a:rPr lang="ar-EG" sz="4800" b="1" baseline="30000" dirty="0"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(1</a:t>
            </a:r>
            <a:r>
              <a:rPr lang="ar-EG" sz="4800" b="1" baseline="30000" dirty="0" err="1"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a:t>
            </a:r>
            <a:r>
              <a:rPr lang="ar-EG" sz="4800" b="1" dirty="0" err="1" smtClean="0">
                <a:ln w="12700">
                  <a:solidFill>
                    <a:sysClr val="windowText" lastClr="000000"/>
                  </a:solidFill>
                  <a:prstDash val="solid"/>
                </a:ln>
                <a:solidFill>
                  <a:srgbClr val="FF0000"/>
                </a:solidFill>
                <a:effectLst>
                  <a:outerShdw blurRad="41275" dist="20320" dir="1800000" algn="tl" rotWithShape="0">
                    <a:srgbClr val="000000">
                      <a:alpha val="40000"/>
                    </a:srgbClr>
                  </a:outerShdw>
                </a:effectLst>
              </a:rPr>
              <a:t>)</a:t>
            </a:r>
            <a:endParaRPr lang="en-US" sz="4800" b="1" dirty="0">
              <a:ln w="12700">
                <a:solidFill>
                  <a:sysClr val="windowText" lastClr="000000"/>
                </a:solidFill>
                <a:prstDash val="solid"/>
              </a:ln>
              <a:solidFill>
                <a:srgbClr val="FF0000"/>
              </a:solidFill>
              <a:effectLst>
                <a:outerShdw blurRad="41275" dist="20320" dir="1800000" algn="tl" rotWithShape="0">
                  <a:srgbClr val="000000">
                    <a:alpha val="40000"/>
                  </a:srgbClr>
                </a:outerShdw>
              </a:effectLst>
            </a:endParaRPr>
          </a:p>
        </p:txBody>
      </p:sp>
      <p:sp>
        <p:nvSpPr>
          <p:cNvPr id="6" name="مستطيل مستدير الزوايا 5"/>
          <p:cNvSpPr/>
          <p:nvPr/>
        </p:nvSpPr>
        <p:spPr>
          <a:xfrm>
            <a:off x="395536" y="5805264"/>
            <a:ext cx="8136904" cy="720080"/>
          </a:xfrm>
          <a:prstGeom prst="roundRect">
            <a:avLst/>
          </a:prstGeom>
          <a:solidFill>
            <a:srgbClr val="66003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7" name="Rectangle 3"/>
          <p:cNvSpPr>
            <a:spLocks noChangeArrowheads="1"/>
          </p:cNvSpPr>
          <p:nvPr/>
        </p:nvSpPr>
        <p:spPr bwMode="auto">
          <a:xfrm>
            <a:off x="755576" y="5918503"/>
            <a:ext cx="7416824" cy="461665"/>
          </a:xfrm>
          <a:prstGeom prst="rect">
            <a:avLst/>
          </a:prstGeom>
          <a:noFill/>
          <a:ln w="9525">
            <a:noFill/>
            <a:miter lim="800000"/>
            <a:headEnd/>
            <a:tailEnd/>
          </a:ln>
        </p:spPr>
        <p:txBody>
          <a:bodyPr wrap="square" anchor="ctr">
            <a:spAutoFit/>
          </a:bodyPr>
          <a:lstStyle/>
          <a:p>
            <a:pPr algn="r" rtl="1"/>
            <a:r>
              <a:rPr lang="ar-SA" sz="2400" b="1" dirty="0" err="1" smtClean="0">
                <a:solidFill>
                  <a:schemeClr val="bg1"/>
                </a:solidFill>
              </a:rPr>
              <a:t>(</a:t>
            </a:r>
            <a:r>
              <a:rPr lang="ar-EG" sz="2400" b="1" dirty="0" smtClean="0">
                <a:solidFill>
                  <a:schemeClr val="bg1"/>
                </a:solidFill>
              </a:rPr>
              <a:t>1</a:t>
            </a:r>
            <a:r>
              <a:rPr lang="ar-SA" sz="2400" b="1" dirty="0" err="1" smtClean="0">
                <a:solidFill>
                  <a:schemeClr val="bg1"/>
                </a:solidFill>
              </a:rPr>
              <a:t>)</a:t>
            </a:r>
            <a:r>
              <a:rPr lang="ar-EG" sz="2400" b="1" dirty="0" smtClean="0">
                <a:solidFill>
                  <a:schemeClr val="bg1"/>
                </a:solidFill>
              </a:rPr>
              <a:t> الأعمال </a:t>
            </a:r>
            <a:r>
              <a:rPr lang="ar-EG" sz="2400" b="1" dirty="0" err="1" smtClean="0">
                <a:solidFill>
                  <a:schemeClr val="bg1"/>
                </a:solidFill>
              </a:rPr>
              <a:t>الكاملة.</a:t>
            </a:r>
            <a:r>
              <a:rPr lang="ar-EG" sz="2400" b="1" dirty="0" smtClean="0">
                <a:solidFill>
                  <a:schemeClr val="bg1"/>
                </a:solidFill>
              </a:rPr>
              <a:t> للأديب الأستاذ عبد الله </a:t>
            </a:r>
            <a:r>
              <a:rPr lang="ar-EG" sz="2400" b="1" dirty="0" err="1" smtClean="0">
                <a:solidFill>
                  <a:schemeClr val="bg1"/>
                </a:solidFill>
              </a:rPr>
              <a:t>الجفري</a:t>
            </a:r>
            <a:r>
              <a:rPr lang="ar-EG" sz="2400" b="1" dirty="0" smtClean="0">
                <a:solidFill>
                  <a:schemeClr val="bg1"/>
                </a:solidFill>
              </a:rPr>
              <a:t> </a:t>
            </a:r>
            <a:r>
              <a:rPr lang="ar-EG" sz="2400" b="1" dirty="0" err="1" smtClean="0">
                <a:solidFill>
                  <a:schemeClr val="bg1"/>
                </a:solidFill>
              </a:rPr>
              <a:t>484/6.</a:t>
            </a:r>
            <a:r>
              <a:rPr lang="ar-EG" sz="2400" b="1" dirty="0" smtClean="0">
                <a:solidFill>
                  <a:schemeClr val="bg1"/>
                </a:solidFill>
              </a:rPr>
              <a:t> (بتصرف</a:t>
            </a:r>
            <a:r>
              <a:rPr lang="ar-EG" sz="2400" b="1" dirty="0" err="1" smtClean="0">
                <a:solidFill>
                  <a:schemeClr val="bg1"/>
                </a:solidFill>
              </a:rPr>
              <a:t>)</a:t>
            </a:r>
            <a:endParaRPr lang="en-US" sz="2400" dirty="0">
              <a:solidFill>
                <a:schemeClr val="bg1"/>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1101 - squeak.wav"/>
                                        </p:tgtEl>
                                      </p:cMediaNode>
                                    </p:audio>
                                  </p:subTnLst>
                                </p:cTn>
                              </p:par>
                              <p:par>
                                <p:cTn id="11" presetID="39" presetClass="entr" presetSubtype="0" accel="10000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1101 - squeak.wav"/>
                                        </p:tgtEl>
                                      </p:cMediaNode>
                                    </p:audio>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0308 - chimes up.wav"/>
                                        </p:tgtEl>
                                      </p:cMediaNode>
                                    </p:audio>
                                  </p:subTnLst>
                                </p:cTn>
                              </p:par>
                              <p:par>
                                <p:cTn id="24" presetID="47"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0308 - chimes u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971600" y="1801853"/>
            <a:ext cx="7272808" cy="3170099"/>
          </a:xfrm>
          <a:prstGeom prst="rect">
            <a:avLst/>
          </a:prstGeom>
          <a:noFill/>
          <a:ln w="9525">
            <a:noFill/>
            <a:miter lim="800000"/>
            <a:headEnd/>
            <a:tailEnd/>
          </a:ln>
        </p:spPr>
        <p:txBody>
          <a:bodyPr wrap="square" anchor="ctr">
            <a:spAutoFit/>
          </a:bodyPr>
          <a:lstStyle/>
          <a:p>
            <a:pPr algn="r" rtl="1"/>
            <a:r>
              <a:rPr lang="ar-SA" sz="4000" b="1" dirty="0" smtClean="0">
                <a:solidFill>
                  <a:srgbClr val="002060"/>
                </a:solidFill>
              </a:rPr>
              <a:t>كانت في السماء </a:t>
            </a:r>
            <a:r>
              <a:rPr lang="ar-SA" sz="4000" b="1" dirty="0" err="1" smtClean="0">
                <a:solidFill>
                  <a:srgbClr val="002060"/>
                </a:solidFill>
              </a:rPr>
              <a:t>أذانات</a:t>
            </a:r>
            <a:r>
              <a:rPr lang="ar-SA" sz="4000" b="1" dirty="0" smtClean="0">
                <a:solidFill>
                  <a:srgbClr val="002060"/>
                </a:solidFill>
              </a:rPr>
              <a:t> تعلو، وما زالت تردِّد: الله أكبر، الله أكبر.</a:t>
            </a:r>
            <a:endParaRPr lang="en-US" sz="4000" dirty="0" smtClean="0">
              <a:solidFill>
                <a:srgbClr val="002060"/>
              </a:solidFill>
            </a:endParaRPr>
          </a:p>
          <a:p>
            <a:pPr algn="r" rtl="1"/>
            <a:r>
              <a:rPr lang="ar-SA" sz="4000" b="1" dirty="0" smtClean="0">
                <a:solidFill>
                  <a:srgbClr val="002060"/>
                </a:solidFill>
              </a:rPr>
              <a:t>هذا هو المنطلق الذي لن تحيد </a:t>
            </a:r>
            <a:r>
              <a:rPr lang="ar-SA" sz="4000" b="1" dirty="0" err="1" smtClean="0">
                <a:solidFill>
                  <a:srgbClr val="002060"/>
                </a:solidFill>
              </a:rPr>
              <a:t>عنه </a:t>
            </a:r>
            <a:r>
              <a:rPr lang="ar-SA" sz="4000" b="1" dirty="0" smtClean="0">
                <a:solidFill>
                  <a:srgbClr val="002060"/>
                </a:solidFill>
              </a:rPr>
              <a:t>– يا </a:t>
            </a:r>
            <a:r>
              <a:rPr lang="ar-SA" sz="4000" b="1" dirty="0" err="1" smtClean="0">
                <a:solidFill>
                  <a:srgbClr val="002060"/>
                </a:solidFill>
              </a:rPr>
              <a:t>وطني </a:t>
            </a:r>
            <a:r>
              <a:rPr lang="ar-SA" sz="4000" b="1" dirty="0" smtClean="0">
                <a:solidFill>
                  <a:srgbClr val="002060"/>
                </a:solidFill>
              </a:rPr>
              <a:t>– ولن تريد عنه: كل ذرة رمل، وكل </a:t>
            </a:r>
            <a:r>
              <a:rPr lang="ar-SA" sz="4000" b="1" dirty="0" err="1" smtClean="0">
                <a:solidFill>
                  <a:srgbClr val="002060"/>
                </a:solidFill>
              </a:rPr>
              <a:t>غرسة</a:t>
            </a:r>
            <a:r>
              <a:rPr lang="ar-SA" sz="4000" b="1" dirty="0" smtClean="0">
                <a:solidFill>
                  <a:srgbClr val="002060"/>
                </a:solidFill>
              </a:rPr>
              <a:t> حقل، وكل عقل، وكل خفقة قلب.</a:t>
            </a:r>
            <a:endParaRPr lang="en-US" sz="40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par>
                                <p:cTn id="11" presetID="49" presetClass="entr" presetSubtype="0" decel="10000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p_restu.wav"/>
                                        </p:tgtEl>
                                      </p:cMediaNode>
                                    </p:audio>
                                  </p:sub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1" end="1"/>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971600" y="1186302"/>
            <a:ext cx="7272808" cy="4401205"/>
          </a:xfrm>
          <a:prstGeom prst="rect">
            <a:avLst/>
          </a:prstGeom>
          <a:noFill/>
          <a:ln w="9525">
            <a:noFill/>
            <a:miter lim="800000"/>
            <a:headEnd/>
            <a:tailEnd/>
          </a:ln>
        </p:spPr>
        <p:txBody>
          <a:bodyPr wrap="square" anchor="ctr">
            <a:spAutoFit/>
          </a:bodyPr>
          <a:lstStyle/>
          <a:p>
            <a:pPr algn="r" rtl="1"/>
            <a:r>
              <a:rPr lang="ar-SA" sz="4000" b="1" dirty="0" smtClean="0">
                <a:solidFill>
                  <a:srgbClr val="002060"/>
                </a:solidFill>
              </a:rPr>
              <a:t>يا وطني: هذا الإيمان يمجِّدك.</a:t>
            </a:r>
            <a:endParaRPr lang="en-US" sz="4000" dirty="0" smtClean="0">
              <a:solidFill>
                <a:srgbClr val="002060"/>
              </a:solidFill>
            </a:endParaRPr>
          </a:p>
          <a:p>
            <a:pPr algn="r" rtl="1"/>
            <a:r>
              <a:rPr lang="ar-SA" sz="4000" b="1" dirty="0" smtClean="0">
                <a:solidFill>
                  <a:srgbClr val="002060"/>
                </a:solidFill>
              </a:rPr>
              <a:t>يا وطني: أنت ضوء، وليس للضوء صوت لكنك تمحي كل ظلمة.</a:t>
            </a:r>
            <a:endParaRPr lang="en-US" sz="4000" dirty="0" smtClean="0">
              <a:solidFill>
                <a:srgbClr val="002060"/>
              </a:solidFill>
            </a:endParaRPr>
          </a:p>
          <a:p>
            <a:pPr algn="r" rtl="1"/>
            <a:r>
              <a:rPr lang="ar-SA" sz="4000" b="1" dirty="0" smtClean="0">
                <a:solidFill>
                  <a:srgbClr val="002060"/>
                </a:solidFill>
              </a:rPr>
              <a:t>فيك يا وطني تحولت حناجر الناس إلى: مآذن، وعيونهم إلى: شموس، وأصواتهم إلى: خطوات.</a:t>
            </a:r>
            <a:endParaRPr lang="en-US" sz="4000" dirty="0" smtClean="0">
              <a:solidFill>
                <a:srgbClr val="002060"/>
              </a:solidFill>
            </a:endParaRPr>
          </a:p>
          <a:p>
            <a:pPr algn="r" rtl="1"/>
            <a:r>
              <a:rPr lang="ar-SA" sz="4000" b="1" dirty="0" smtClean="0">
                <a:solidFill>
                  <a:srgbClr val="002060"/>
                </a:solidFill>
              </a:rPr>
              <a:t>صار جباه أهلي فيك: وطناً للوطن.</a:t>
            </a:r>
            <a:endParaRPr lang="en-US" sz="40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p_restu.wav"/>
                                        </p:tgtEl>
                                      </p:cMediaNode>
                                    </p:audio>
                                  </p:sub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683568" y="1587564"/>
            <a:ext cx="7272808" cy="3785652"/>
          </a:xfrm>
          <a:prstGeom prst="rect">
            <a:avLst/>
          </a:prstGeom>
          <a:noFill/>
          <a:ln w="9525">
            <a:noFill/>
            <a:miter lim="800000"/>
            <a:headEnd/>
            <a:tailEnd/>
          </a:ln>
        </p:spPr>
        <p:txBody>
          <a:bodyPr wrap="square" anchor="ctr">
            <a:spAutoFit/>
          </a:bodyPr>
          <a:lstStyle/>
          <a:p>
            <a:pPr algn="r" rtl="1"/>
            <a:r>
              <a:rPr lang="ar-SA" sz="4000" b="1" dirty="0" smtClean="0">
                <a:solidFill>
                  <a:srgbClr val="002060"/>
                </a:solidFill>
              </a:rPr>
              <a:t>في كل صبح جديد يشرق على أرضك وإنسانك تتمايل الأوراق الخضراء زهواً بالحياة على أرضك، وبالأمان والاستقرار في حضنك، وتتحول الرمال إلى </a:t>
            </a:r>
            <a:r>
              <a:rPr lang="ar-SA" sz="4000" b="1" dirty="0" err="1" smtClean="0">
                <a:solidFill>
                  <a:srgbClr val="002060"/>
                </a:solidFill>
              </a:rPr>
              <a:t>غرسة</a:t>
            </a:r>
            <a:r>
              <a:rPr lang="ar-SA" sz="4000" b="1" dirty="0" smtClean="0">
                <a:solidFill>
                  <a:srgbClr val="002060"/>
                </a:solidFill>
              </a:rPr>
              <a:t> والصحراء القاحلة إلى حقول، وورود، وحنطة</a:t>
            </a:r>
            <a:r>
              <a:rPr lang="ar-EG" sz="4000" b="1" dirty="0" err="1" smtClean="0">
                <a:solidFill>
                  <a:srgbClr val="002060"/>
                </a:solidFill>
              </a:rPr>
              <a:t>،</a:t>
            </a:r>
            <a:r>
              <a:rPr lang="ar-EG" sz="4000" b="1" dirty="0" smtClean="0">
                <a:solidFill>
                  <a:srgbClr val="002060"/>
                </a:solidFill>
              </a:rPr>
              <a:t> </a:t>
            </a:r>
            <a:r>
              <a:rPr lang="ar-SA" sz="4000" b="1" dirty="0" smtClean="0">
                <a:solidFill>
                  <a:srgbClr val="002060"/>
                </a:solidFill>
              </a:rPr>
              <a:t>وذهب</a:t>
            </a:r>
            <a:r>
              <a:rPr lang="ar-EG" sz="4000" b="1" dirty="0" err="1" smtClean="0">
                <a:solidFill>
                  <a:srgbClr val="002060"/>
                </a:solidFill>
              </a:rPr>
              <a:t>.</a:t>
            </a:r>
            <a:endParaRPr lang="en-US" sz="40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5"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971600" y="764704"/>
            <a:ext cx="7272808" cy="3785652"/>
          </a:xfrm>
          <a:prstGeom prst="rect">
            <a:avLst/>
          </a:prstGeom>
          <a:noFill/>
          <a:ln w="9525">
            <a:noFill/>
            <a:miter lim="800000"/>
            <a:headEnd/>
            <a:tailEnd/>
          </a:ln>
        </p:spPr>
        <p:txBody>
          <a:bodyPr wrap="square" anchor="ctr">
            <a:spAutoFit/>
          </a:bodyPr>
          <a:lstStyle/>
          <a:p>
            <a:pPr algn="r" rtl="1"/>
            <a:r>
              <a:rPr lang="ar-SA" sz="4000" b="1" dirty="0" smtClean="0">
                <a:solidFill>
                  <a:srgbClr val="002060"/>
                </a:solidFill>
              </a:rPr>
              <a:t>انبلاج الفجر على امتداد </a:t>
            </a:r>
            <a:r>
              <a:rPr lang="ar-SA" sz="4000" b="1" dirty="0" err="1" smtClean="0">
                <a:solidFill>
                  <a:srgbClr val="002060"/>
                </a:solidFill>
              </a:rPr>
              <a:t>تاريخك </a:t>
            </a:r>
            <a:r>
              <a:rPr lang="ar-SA" sz="4000" b="1" dirty="0" smtClean="0">
                <a:solidFill>
                  <a:srgbClr val="002060"/>
                </a:solidFill>
              </a:rPr>
              <a:t>– يا </a:t>
            </a:r>
            <a:r>
              <a:rPr lang="ar-SA" sz="4000" b="1" dirty="0" err="1" smtClean="0">
                <a:solidFill>
                  <a:srgbClr val="002060"/>
                </a:solidFill>
              </a:rPr>
              <a:t>وطني </a:t>
            </a:r>
            <a:r>
              <a:rPr lang="ar-SA" sz="4000" b="1" dirty="0" smtClean="0">
                <a:solidFill>
                  <a:srgbClr val="002060"/>
                </a:solidFill>
              </a:rPr>
              <a:t>– هذا الفجر الذي ولد بمعطيات صنّاع التاريخ وأعزهم، وأشرفهم، وأعظمهم: محمد بن عبد الله نبي هذه الأمة الإسلامية، ومعلمها، وهاديها إلى الصراط المستقيم صلى الله عليه وسلم.</a:t>
            </a:r>
            <a:endParaRPr lang="en-US" sz="4000" dirty="0">
              <a:solidFill>
                <a:srgbClr val="002060"/>
              </a:solidFill>
            </a:endParaRPr>
          </a:p>
        </p:txBody>
      </p:sp>
      <p:sp>
        <p:nvSpPr>
          <p:cNvPr id="4" name="مستطيل 3"/>
          <p:cNvSpPr/>
          <p:nvPr/>
        </p:nvSpPr>
        <p:spPr>
          <a:xfrm>
            <a:off x="1259632" y="4653136"/>
            <a:ext cx="6912768" cy="1077218"/>
          </a:xfrm>
          <a:prstGeom prst="rect">
            <a:avLst/>
          </a:prstGeom>
        </p:spPr>
        <p:txBody>
          <a:bodyPr wrap="square">
            <a:spAutoFit/>
          </a:bodyPr>
          <a:lstStyle/>
          <a:p>
            <a:pPr algn="r" rtl="1"/>
            <a:r>
              <a:rPr lang="ar-SA" sz="3200" b="1" dirty="0" smtClean="0">
                <a:solidFill>
                  <a:srgbClr val="A50021"/>
                </a:solidFill>
              </a:rPr>
              <a:t>هُنا شَعَّ للحقيقةِ فجرٌ				</a:t>
            </a:r>
            <a:r>
              <a:rPr lang="ar-EG" sz="3200" b="1" dirty="0" smtClean="0">
                <a:solidFill>
                  <a:srgbClr val="A50021"/>
                </a:solidFill>
              </a:rPr>
              <a:t>                  </a:t>
            </a:r>
          </a:p>
          <a:p>
            <a:pPr algn="r" rtl="1"/>
            <a:r>
              <a:rPr lang="ar-EG" sz="3200" b="1" dirty="0" smtClean="0">
                <a:solidFill>
                  <a:srgbClr val="A50021"/>
                </a:solidFill>
              </a:rPr>
              <a:t>                       </a:t>
            </a:r>
            <a:r>
              <a:rPr lang="ar-SA" sz="3200" b="1" dirty="0" smtClean="0">
                <a:solidFill>
                  <a:srgbClr val="A50021"/>
                </a:solidFill>
              </a:rPr>
              <a:t>من قديمٍ ومن ها هنا يتجددُ</a:t>
            </a:r>
            <a:endParaRPr lang="en-US" sz="3200" dirty="0">
              <a:solidFill>
                <a:srgbClr val="A50021"/>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gif"/>
          <p:cNvPicPr>
            <a:picLocks noChangeAspect="1"/>
          </p:cNvPicPr>
          <p:nvPr/>
        </p:nvPicPr>
        <p:blipFill>
          <a:blip r:embed="rId4" cstate="print">
            <a:lum bright="58000"/>
          </a:blip>
          <a:stretch>
            <a:fillRect/>
          </a:stretch>
        </p:blipFill>
        <p:spPr bwMode="auto">
          <a:xfrm>
            <a:off x="288428" y="370836"/>
            <a:ext cx="8676060" cy="6487164"/>
          </a:xfrm>
          <a:prstGeom prst="rect">
            <a:avLst/>
          </a:prstGeom>
          <a:noFill/>
          <a:ln w="9525">
            <a:noFill/>
            <a:miter lim="800000"/>
            <a:headEnd/>
            <a:tailEnd/>
          </a:ln>
        </p:spPr>
      </p:pic>
      <p:sp>
        <p:nvSpPr>
          <p:cNvPr id="3" name="Rectangle 1"/>
          <p:cNvSpPr>
            <a:spLocks noChangeArrowheads="1"/>
          </p:cNvSpPr>
          <p:nvPr/>
        </p:nvSpPr>
        <p:spPr bwMode="auto">
          <a:xfrm>
            <a:off x="971600" y="908720"/>
            <a:ext cx="7272808" cy="5016758"/>
          </a:xfrm>
          <a:prstGeom prst="rect">
            <a:avLst/>
          </a:prstGeom>
          <a:noFill/>
          <a:ln w="9525">
            <a:noFill/>
            <a:miter lim="800000"/>
            <a:headEnd/>
            <a:tailEnd/>
          </a:ln>
        </p:spPr>
        <p:txBody>
          <a:bodyPr wrap="square" anchor="ctr">
            <a:spAutoFit/>
          </a:bodyPr>
          <a:lstStyle/>
          <a:p>
            <a:pPr algn="r" rtl="1"/>
            <a:r>
              <a:rPr lang="ar-SA" sz="4000" b="1" dirty="0" smtClean="0">
                <a:solidFill>
                  <a:srgbClr val="002060"/>
                </a:solidFill>
              </a:rPr>
              <a:t>والانتماء إلى الوطن يعني مواصلة تجديد العزيمة، وصناعة التاريخ الذي يزيد المسلمين رفعه، وإعزاز العقول والرجال المثمرين.</a:t>
            </a:r>
            <a:endParaRPr lang="en-US" sz="4000" dirty="0" smtClean="0">
              <a:solidFill>
                <a:srgbClr val="002060"/>
              </a:solidFill>
            </a:endParaRPr>
          </a:p>
          <a:p>
            <a:pPr algn="r" rtl="1"/>
            <a:r>
              <a:rPr lang="ar-SA" sz="4000" b="1" dirty="0" smtClean="0">
                <a:solidFill>
                  <a:srgbClr val="002060"/>
                </a:solidFill>
              </a:rPr>
              <a:t>هكذا </a:t>
            </a:r>
            <a:r>
              <a:rPr lang="ar-SA" sz="4000" b="1" dirty="0" err="1" smtClean="0">
                <a:solidFill>
                  <a:srgbClr val="002060"/>
                </a:solidFill>
              </a:rPr>
              <a:t>تتشكل </a:t>
            </a:r>
            <a:r>
              <a:rPr lang="ar-SA" sz="4000" b="1" dirty="0" smtClean="0">
                <a:solidFill>
                  <a:srgbClr val="002060"/>
                </a:solidFill>
              </a:rPr>
              <a:t>– أيها الوطن </a:t>
            </a:r>
            <a:r>
              <a:rPr lang="ar-SA" sz="4000" b="1" dirty="0" err="1" smtClean="0">
                <a:solidFill>
                  <a:srgbClr val="002060"/>
                </a:solidFill>
              </a:rPr>
              <a:t>الأغر </a:t>
            </a:r>
            <a:r>
              <a:rPr lang="ar-SA" sz="4000" b="1" dirty="0" smtClean="0">
                <a:solidFill>
                  <a:srgbClr val="002060"/>
                </a:solidFill>
              </a:rPr>
              <a:t>– من جوهر القضايا التي صنعت تاريخ هذا العالم، والتي أرست شرف الإنسان المسلم، والتي حوّلت مسار التاريخ.</a:t>
            </a:r>
            <a:endParaRPr lang="en-US" sz="4000" dirty="0">
              <a:solidFill>
                <a:srgbClr val="002060"/>
              </a:solidFill>
            </a:endParaRPr>
          </a:p>
        </p:txBody>
      </p:sp>
    </p:spTree>
  </p:cSld>
  <p:clrMapOvr>
    <a:masterClrMapping/>
  </p:clrMapOvr>
  <p:transition>
    <p:wheel spokes="3"/>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p_restu.wav"/>
                                        </p:tgtEl>
                                      </p:cMediaNode>
                                    </p:audio>
                                  </p:sub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p_restu.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TotalTime>
  <Words>859</Words>
  <Application>Microsoft Office PowerPoint</Application>
  <PresentationFormat>عرض على الشاشة (3:4)‏</PresentationFormat>
  <Paragraphs>62</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 والنقد 2 - المستوي الخامس النظام الفصلي للتعليم الثانوي المسار الأدبي ومدارس تحفيظ القرآن الكريم - كتاب الطالب - الوحدة الرابعة</dc:title>
  <dc:subject>5- الدرس الخامس -  التطبيق النقدي على المقالة: 2 – نص غير محلّل (يا أيها الوطن المجيد لعبد الله الجعفري</dc:subject>
  <dc:creator>أ/بندر الحازمي</dc:creator>
  <cp:keywords>حقيبة انجاز المعلم والمعلمة</cp:keywords>
  <cp:lastModifiedBy>hzm.man.14</cp:lastModifiedBy>
  <cp:revision>461</cp:revision>
  <dcterms:created xsi:type="dcterms:W3CDTF">2014-07-04T19:19:29Z</dcterms:created>
  <dcterms:modified xsi:type="dcterms:W3CDTF">2016-09-26T21:17:34Z</dcterms:modified>
</cp:coreProperties>
</file>