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1" r:id="rId6"/>
    <p:sldId id="260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D4A"/>
    <a:srgbClr val="D6D6D6"/>
    <a:srgbClr val="DBDD6E"/>
    <a:srgbClr val="80A895"/>
    <a:srgbClr val="DCD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D6A11E-D9A4-410C-BBFA-5A5552362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2C5A79C-58E4-435A-A67F-15C1E1EF6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2B5654-74D5-4E2B-9314-94BD4D26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8D4C-D98D-4CC7-89CB-635E35A6342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FFCCB7-D7DA-485D-BA21-0880A729B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E83684-24B4-4DE9-9289-ACDC5034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6217-A3B9-4D6E-8A04-0905EBEC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9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C3A87A-E5A5-4528-BAE6-5286127F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4F32D2F-05C8-4F63-BA00-F8D974B58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1D9ECA-D7E9-46B5-9DDD-2D3C2B7A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8D4C-D98D-4CC7-89CB-635E35A6342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6B5D5E-020C-4C8A-93E9-54CEDD66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9895AF1-42F9-4457-BA9D-17A45D84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6217-A3B9-4D6E-8A04-0905EBEC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8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8B0C842-E10B-4B80-A78B-8C25A72F8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B41F769-2D99-43E1-BA01-D2BEFC403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10CD06-E40F-41B0-B4C4-5A9B2D84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8D4C-D98D-4CC7-89CB-635E35A6342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E8552E-73C3-4578-8510-0EA94674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A6DD2F-C79F-4E9E-9DE8-4E35F6FD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6217-A3B9-4D6E-8A04-0905EBEC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FE9394-A09E-453D-8441-460DDD15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176B963-715D-440A-9772-AD744626B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9FE48D-CF7D-4637-98AC-85DF87AE3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8D4C-D98D-4CC7-89CB-635E35A6342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5A5992-B009-485A-9EF9-91D443A6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B665CF-BBEB-4F46-8728-CE090D8E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6217-A3B9-4D6E-8A04-0905EBEC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0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CA36FA-14FC-46E0-BE07-ABD0BF7D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0FF9A3E-8B85-4C3A-B1C5-8BBB43466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6049DB-E010-4F6A-809E-C60EA338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8D4C-D98D-4CC7-89CB-635E35A6342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938516-29DD-4843-B851-145B87B2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672D38-16C4-4CA0-B2AA-BD4BB077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6217-A3B9-4D6E-8A04-0905EBEC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9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87C82C-7747-476C-97E8-BADB8945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6A2B03-D8F0-4BAA-BA81-B8CA3C0B2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DED4BE-BB7F-4DB2-90FE-DB2F45BB3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7D9DEEF-A329-4158-8223-65CCD433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8D4C-D98D-4CC7-89CB-635E35A6342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06D2411-BF29-4B6E-BBBE-6147AF746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6ACF8E-75E0-43CB-8D08-388FEFC3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6217-A3B9-4D6E-8A04-0905EBEC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2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016E16-AF30-4A1F-B271-B8BA6747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8B7FB9B-C979-4EC3-9E42-7B3DB076D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CAD124B-0504-4F74-9293-1D637552C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0DA27F6-C388-4EED-9C4A-F2A47AE00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16C3D94-4975-4F98-8C08-33E3310D1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2DCDBEB-0301-4FC5-8B6C-0535298BE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8D4C-D98D-4CC7-89CB-635E35A6342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3CA5871-F8E3-41AA-B92A-9D911402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0BD27A0-BB16-4080-92CB-3E090318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6217-A3B9-4D6E-8A04-0905EBEC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EF06FD-8511-42CC-ABB1-EA570CA3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65032F4-5438-4776-85A1-C90948FC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8D4C-D98D-4CC7-89CB-635E35A6342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DD17D5B-A578-4F81-ACF4-C69EB223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9BEDA91-5168-408F-9C0C-B815BD9C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6217-A3B9-4D6E-8A04-0905EBEC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8CBC114-2694-430B-BC9C-9E7EDCC61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8D4C-D98D-4CC7-89CB-635E35A6342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87BEE6E-C47E-4B3B-9168-1F072F8F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07F5AD-79AA-4F1F-A47E-F8F451A8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6217-A3B9-4D6E-8A04-0905EBEC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5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E4E8F5-CA16-4ACD-8316-E9053F39F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3E95A11-8179-4306-83E7-ECAAF4D85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3F33BAC-A4BA-4EC8-B002-50B51AA9E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0B3AE5C-492B-4DF9-B17B-8B37D2E0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8D4C-D98D-4CC7-89CB-635E35A6342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B373704-23DD-46D8-9F1E-91F69FC74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D6C664B-76A0-49C0-A5DF-BE4A9C8F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6217-A3B9-4D6E-8A04-0905EBEC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7F82B3-8FF2-4393-9CB8-35CE0E71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4EEDC2A-E091-43F3-8CA9-0C23C9441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B62282B-2AED-41AD-9031-9287C4A22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F975722-3212-4369-AD09-52259F78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8D4C-D98D-4CC7-89CB-635E35A6342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62B7EF1-8A67-48BE-BD3B-806ADAB2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BD2C40D-8AA3-4BE2-82F0-81BB9D4F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6217-A3B9-4D6E-8A04-0905EBEC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0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E479A1E-0CAF-4D37-9278-95DE3479B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2C9BB2B-3017-4E33-B8FA-EB55F9DF1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795C19A-9187-4161-B7AF-19467D3E2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78D4C-D98D-4CC7-89CB-635E35A63421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AFF8AC-A4D0-402D-916C-CB271A66C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FA947E-E131-48C3-B7E2-358A92BC6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F6217-A3B9-4D6E-8A04-0905EBEC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ulul.onlin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ulul.onlin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EBFC5EC9-B011-4F7F-A9A2-CF3FC7046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73" y="0"/>
            <a:ext cx="2997457" cy="2997457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4942CA7-2236-42F3-B93C-E0D8517FF5D4}"/>
              </a:ext>
            </a:extLst>
          </p:cNvPr>
          <p:cNvSpPr txBox="1"/>
          <p:nvPr/>
        </p:nvSpPr>
        <p:spPr>
          <a:xfrm>
            <a:off x="1141208" y="2900834"/>
            <a:ext cx="8624454" cy="1569660"/>
          </a:xfrm>
          <a:prstGeom prst="rect">
            <a:avLst/>
          </a:prstGeom>
          <a:solidFill>
            <a:srgbClr val="80A895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تم تصميم الدرس بواسطة : </a:t>
            </a:r>
          </a:p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موقع حلول </a:t>
            </a:r>
            <a:r>
              <a:rPr lang="en-US" sz="4800" b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hulul.online</a:t>
            </a:r>
            <a:endParaRPr lang="en-US" sz="6600" b="1" dirty="0">
              <a:latin typeface="Calibri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A89069C-5529-4A34-9056-DE8CCFB2E79C}"/>
              </a:ext>
            </a:extLst>
          </p:cNvPr>
          <p:cNvSpPr txBox="1"/>
          <p:nvPr/>
        </p:nvSpPr>
        <p:spPr>
          <a:xfrm>
            <a:off x="1138412" y="4561854"/>
            <a:ext cx="8624454" cy="830997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قناة </a:t>
            </a:r>
            <a:r>
              <a:rPr lang="ar-SA" sz="4800" b="1" dirty="0" err="1">
                <a:solidFill>
                  <a:schemeClr val="accent6">
                    <a:lumMod val="50000"/>
                  </a:schemeClr>
                </a:solidFill>
              </a:rPr>
              <a:t>تليجرام</a:t>
            </a:r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 : </a:t>
            </a:r>
            <a:r>
              <a:rPr lang="en-US" sz="4800" b="1" dirty="0" err="1">
                <a:solidFill>
                  <a:srgbClr val="3F3D4A"/>
                </a:solidFill>
              </a:rPr>
              <a:t>hulul_online</a:t>
            </a:r>
            <a:r>
              <a:rPr lang="ar-SA" sz="3200" b="1" dirty="0">
                <a:solidFill>
                  <a:srgbClr val="3F3D4A"/>
                </a:solidFill>
              </a:rPr>
              <a:t>@</a:t>
            </a:r>
            <a:endParaRPr lang="en-US" sz="6600" b="1" dirty="0">
              <a:solidFill>
                <a:srgbClr val="3F3D4A"/>
              </a:solidFill>
              <a:latin typeface="Calibri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38F87A5-2E2F-4675-898B-082395821913}"/>
              </a:ext>
            </a:extLst>
          </p:cNvPr>
          <p:cNvSpPr txBox="1"/>
          <p:nvPr/>
        </p:nvSpPr>
        <p:spPr>
          <a:xfrm>
            <a:off x="1138412" y="5484211"/>
            <a:ext cx="8624454" cy="461665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لا نحلل حذف الحقوق</a:t>
            </a:r>
            <a:endParaRPr lang="en-US" sz="3600" b="1" dirty="0">
              <a:solidFill>
                <a:srgbClr val="3F3D4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3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66138AD-07C2-4249-800F-920EED567292}"/>
              </a:ext>
            </a:extLst>
          </p:cNvPr>
          <p:cNvSpPr txBox="1"/>
          <p:nvPr/>
        </p:nvSpPr>
        <p:spPr>
          <a:xfrm>
            <a:off x="881149" y="2900834"/>
            <a:ext cx="8624454" cy="1323439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r" rtl="1"/>
            <a:r>
              <a:rPr lang="ar-JO" sz="6000" b="1" dirty="0">
                <a:solidFill>
                  <a:schemeClr val="bg1">
                    <a:lumMod val="95000"/>
                  </a:schemeClr>
                </a:solidFill>
              </a:rPr>
              <a:t>الدّرس الأوّل:  </a:t>
            </a:r>
            <a:r>
              <a:rPr lang="ar-JO" sz="8000" b="1" dirty="0"/>
              <a:t>نموّ النّباتات </a:t>
            </a:r>
            <a:endParaRPr lang="en-US" sz="8000" b="1" dirty="0">
              <a:latin typeface="Calibri" pitchFamily="34" charset="0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EBFC5EC9-B011-4F7F-A9A2-CF3FC7046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71" y="-96623"/>
            <a:ext cx="2997457" cy="2997457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4942CA7-2236-42F3-B93C-E0D8517FF5D4}"/>
              </a:ext>
            </a:extLst>
          </p:cNvPr>
          <p:cNvSpPr txBox="1"/>
          <p:nvPr/>
        </p:nvSpPr>
        <p:spPr>
          <a:xfrm>
            <a:off x="881149" y="5177102"/>
            <a:ext cx="8624454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تم تصميم : موقع حلول </a:t>
            </a:r>
            <a:r>
              <a:rPr lang="en-US" sz="4800" b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hulul.online</a:t>
            </a:r>
            <a:endParaRPr lang="en-US" sz="6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5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>
            <a:extLst>
              <a:ext uri="{FF2B5EF4-FFF2-40B4-BE49-F238E27FC236}">
                <a16:creationId xmlns:a16="http://schemas.microsoft.com/office/drawing/2014/main" id="{C5526261-85A6-42F4-B05F-8AC47FEDD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332" y="2739853"/>
            <a:ext cx="4712515" cy="584775"/>
          </a:xfrm>
          <a:prstGeom prst="rect">
            <a:avLst/>
          </a:prstGeom>
          <a:solidFill>
            <a:srgbClr val="DCDF6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buFontTx/>
              <a:buChar char="-"/>
            </a:pPr>
            <a:r>
              <a:rPr lang="ar-JO" sz="3200" b="1" dirty="0"/>
              <a:t>ما </a:t>
            </a:r>
            <a:r>
              <a:rPr lang="ar-SA" sz="3200" b="1" dirty="0"/>
              <a:t>اسم هذا الجزء من الن</a:t>
            </a:r>
            <a:r>
              <a:rPr lang="ar-JO" sz="3200" b="1" dirty="0"/>
              <a:t>ّ</a:t>
            </a:r>
            <a:r>
              <a:rPr lang="ar-SA" sz="3200" b="1" dirty="0"/>
              <a:t>بات؟</a:t>
            </a:r>
          </a:p>
        </p:txBody>
      </p:sp>
      <p:pic>
        <p:nvPicPr>
          <p:cNvPr id="12" name="صورة 11" descr="صورة تحتوي على زهرة, نبات, منضدة, زهرية&#10;&#10;تم إنشاء الوصف تلقائياً">
            <a:extLst>
              <a:ext uri="{FF2B5EF4-FFF2-40B4-BE49-F238E27FC236}">
                <a16:creationId xmlns:a16="http://schemas.microsoft.com/office/drawing/2014/main" id="{AB4EED61-F226-4BAB-97A3-D9C5834EF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34" y="3032241"/>
            <a:ext cx="3302058" cy="21260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BBA3CEC-B51D-473C-ADC2-726960ED2728}"/>
              </a:ext>
            </a:extLst>
          </p:cNvPr>
          <p:cNvSpPr txBox="1"/>
          <p:nvPr/>
        </p:nvSpPr>
        <p:spPr>
          <a:xfrm>
            <a:off x="4622333" y="3648942"/>
            <a:ext cx="4712515" cy="1077218"/>
          </a:xfrm>
          <a:prstGeom prst="rect">
            <a:avLst/>
          </a:prstGeom>
          <a:solidFill>
            <a:srgbClr val="80A895"/>
          </a:solidFill>
        </p:spPr>
        <p:txBody>
          <a:bodyPr wrap="square">
            <a:spAutoFit/>
          </a:bodyPr>
          <a:lstStyle/>
          <a:p>
            <a:pPr algn="r" rtl="1">
              <a:buFontTx/>
              <a:buChar char="-"/>
            </a:pPr>
            <a:r>
              <a:rPr lang="ar-SA" sz="3200" b="1" dirty="0"/>
              <a:t> بعد </a:t>
            </a:r>
            <a:r>
              <a:rPr lang="ar-JO" sz="3200" b="1" dirty="0"/>
              <a:t>أ</a:t>
            </a:r>
            <a:r>
              <a:rPr lang="ar-SA" sz="3200" b="1" dirty="0"/>
              <a:t>ن تختفي هذه ال</a:t>
            </a:r>
            <a:r>
              <a:rPr lang="ar-JO" sz="3200" b="1" dirty="0"/>
              <a:t>أ</a:t>
            </a:r>
            <a:r>
              <a:rPr lang="ar-SA" sz="3200" b="1" dirty="0"/>
              <a:t>زهار</a:t>
            </a:r>
            <a:r>
              <a:rPr lang="ar-JO" sz="3200" b="1" dirty="0"/>
              <a:t>،</a:t>
            </a:r>
            <a:endParaRPr lang="ar-SA" sz="3200" b="1" dirty="0"/>
          </a:p>
          <a:p>
            <a:pPr algn="r" rtl="1"/>
            <a:r>
              <a:rPr lang="ar-SA" sz="3200" b="1" dirty="0"/>
              <a:t> ماذا سيظهر على الشجرة؟ </a:t>
            </a:r>
            <a:endParaRPr lang="en-US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2273215-A796-4496-B4B1-63B07E7BA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74" y="-236091"/>
            <a:ext cx="2760511" cy="27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5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8876F8A6-5899-45A6-ACFA-C29971068094}"/>
              </a:ext>
            </a:extLst>
          </p:cNvPr>
          <p:cNvSpPr txBox="1"/>
          <p:nvPr/>
        </p:nvSpPr>
        <p:spPr>
          <a:xfrm>
            <a:off x="3940233" y="313140"/>
            <a:ext cx="53991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b="1" dirty="0"/>
              <a:t>ت</a:t>
            </a:r>
            <a:r>
              <a:rPr lang="ar-JO" sz="3600" b="1" dirty="0"/>
              <a:t>ُ</a:t>
            </a:r>
            <a:r>
              <a:rPr lang="ar-SA" sz="3600" b="1" dirty="0" err="1"/>
              <a:t>عتبر</a:t>
            </a:r>
            <a:r>
              <a:rPr lang="ar-SA" sz="3600" b="1" dirty="0"/>
              <a:t> الز</a:t>
            </a:r>
            <a:r>
              <a:rPr lang="ar-JO" sz="3600" b="1" dirty="0"/>
              <a:t>ّ</a:t>
            </a:r>
            <a:r>
              <a:rPr lang="ar-SA" sz="3600" b="1" dirty="0"/>
              <a:t>هرة جزء الن</a:t>
            </a:r>
            <a:r>
              <a:rPr lang="ar-JO" sz="3600" b="1" dirty="0"/>
              <a:t>ّ</a:t>
            </a:r>
            <a:r>
              <a:rPr lang="ar-SA" sz="3600" b="1" dirty="0"/>
              <a:t>بات الذي يكو</a:t>
            </a:r>
            <a:r>
              <a:rPr lang="ar-JO" sz="3600" b="1" dirty="0"/>
              <a:t>ّ</a:t>
            </a:r>
            <a:r>
              <a:rPr lang="ar-SA" sz="3600" b="1" dirty="0"/>
              <a:t>ن البذور</a:t>
            </a:r>
            <a:r>
              <a:rPr lang="ar-JO" sz="3600" b="1" dirty="0"/>
              <a:t>،</a:t>
            </a:r>
            <a:r>
              <a:rPr lang="ar-SA" sz="3600" b="1" dirty="0"/>
              <a:t> حيث تختفي هذه ال</a:t>
            </a:r>
            <a:r>
              <a:rPr lang="ar-JO" sz="3600" b="1" dirty="0"/>
              <a:t>أ</a:t>
            </a:r>
            <a:r>
              <a:rPr lang="ar-SA" sz="3600" b="1" dirty="0"/>
              <a:t>زهار لتظهر الث</a:t>
            </a:r>
            <a:r>
              <a:rPr lang="ar-JO" sz="3600" b="1" dirty="0"/>
              <a:t>ّ</a:t>
            </a:r>
            <a:r>
              <a:rPr lang="ar-SA" sz="3600" b="1" dirty="0"/>
              <a:t>مار التي تحتوي البذور على ال</a:t>
            </a:r>
            <a:r>
              <a:rPr lang="ar-JO" sz="3600" b="1" dirty="0"/>
              <a:t>أ</a:t>
            </a:r>
            <a:r>
              <a:rPr lang="ar-SA" sz="3600" b="1" dirty="0"/>
              <a:t>شجار</a:t>
            </a:r>
            <a:r>
              <a:rPr lang="ar-JO" sz="3600" b="1" dirty="0"/>
              <a:t>،</a:t>
            </a:r>
            <a:r>
              <a:rPr lang="ar-SA" sz="3600" b="1" dirty="0"/>
              <a:t> ولكن ..</a:t>
            </a:r>
          </a:p>
          <a:p>
            <a:pPr algn="r" rtl="1"/>
            <a:r>
              <a:rPr lang="ar-SA" sz="3600" b="1" dirty="0"/>
              <a:t> ما </a:t>
            </a:r>
            <a:r>
              <a:rPr lang="ar-JO" sz="3600" b="1" dirty="0"/>
              <a:t>أ</a:t>
            </a:r>
            <a:r>
              <a:rPr lang="ar-SA" sz="3600" b="1" dirty="0"/>
              <a:t>هم</a:t>
            </a:r>
            <a:r>
              <a:rPr lang="ar-JO" sz="3600" b="1" dirty="0"/>
              <a:t>ّ</a:t>
            </a:r>
            <a:r>
              <a:rPr lang="ar-SA" sz="3600" b="1" dirty="0"/>
              <a:t>ي</a:t>
            </a:r>
            <a:r>
              <a:rPr lang="ar-JO" sz="3600" b="1" dirty="0"/>
              <a:t>ّ</a:t>
            </a:r>
            <a:r>
              <a:rPr lang="ar-SA" sz="3600" b="1" dirty="0"/>
              <a:t>ة الث</a:t>
            </a:r>
            <a:r>
              <a:rPr lang="ar-JO" sz="3600" b="1" dirty="0"/>
              <a:t>ّ</a:t>
            </a:r>
            <a:r>
              <a:rPr lang="ar-SA" sz="3600" b="1" dirty="0"/>
              <a:t>مار لهذه البذور؟ </a:t>
            </a:r>
          </a:p>
        </p:txBody>
      </p:sp>
      <p:pic>
        <p:nvPicPr>
          <p:cNvPr id="5" name="صورة 4" descr="صورة تحتوي على طعام, منضدة, طبق, قطعة&#10;&#10;تم إنشاء الوصف تلقائياً">
            <a:extLst>
              <a:ext uri="{FF2B5EF4-FFF2-40B4-BE49-F238E27FC236}">
                <a16:creationId xmlns:a16="http://schemas.microsoft.com/office/drawing/2014/main" id="{2D6C638D-054D-4338-8214-F75240764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" y="1604355"/>
            <a:ext cx="3773979" cy="3773979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3C22AEEF-AB66-4E51-B708-25EB6FE2BDB6}"/>
              </a:ext>
            </a:extLst>
          </p:cNvPr>
          <p:cNvSpPr txBox="1"/>
          <p:nvPr/>
        </p:nvSpPr>
        <p:spPr bwMode="auto">
          <a:xfrm>
            <a:off x="4285208" y="4303455"/>
            <a:ext cx="50292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SA" sz="4000" b="1" dirty="0">
                <a:solidFill>
                  <a:srgbClr val="80A89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هل تتشابه جميع البذور؟ </a:t>
            </a:r>
          </a:p>
          <a:p>
            <a:pPr algn="r" rtl="1">
              <a:defRPr/>
            </a:pPr>
            <a:r>
              <a:rPr lang="ar-SA" sz="4000" b="1" dirty="0">
                <a:solidFill>
                  <a:srgbClr val="80A89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ماذا تحتاج البذور لكي تنبت؟ </a:t>
            </a:r>
          </a:p>
          <a:p>
            <a:pPr algn="r" rtl="1">
              <a:defRPr/>
            </a:pPr>
            <a:r>
              <a:rPr lang="ar-SA" sz="4000" b="1" dirty="0">
                <a:solidFill>
                  <a:srgbClr val="80A89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ما </a:t>
            </a:r>
            <a:r>
              <a:rPr lang="ar-JO" sz="4000" b="1" dirty="0">
                <a:solidFill>
                  <a:srgbClr val="80A89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أ</a:t>
            </a:r>
            <a:r>
              <a:rPr lang="ar-SA" sz="4000" b="1" dirty="0">
                <a:solidFill>
                  <a:srgbClr val="80A89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جزاء البذرة؟</a:t>
            </a:r>
          </a:p>
          <a:p>
            <a:pPr algn="r" rtl="1">
              <a:defRPr/>
            </a:pPr>
            <a:endParaRPr lang="en-GB" sz="4000" b="1" dirty="0">
              <a:solidFill>
                <a:srgbClr val="80A89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68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>
            <a:extLst>
              <a:ext uri="{FF2B5EF4-FFF2-40B4-BE49-F238E27FC236}">
                <a16:creationId xmlns:a16="http://schemas.microsoft.com/office/drawing/2014/main" id="{B9352043-52D0-4706-B3C9-C90AB30D8743}"/>
              </a:ext>
            </a:extLst>
          </p:cNvPr>
          <p:cNvGrpSpPr>
            <a:grpSpLocks/>
          </p:cNvGrpSpPr>
          <p:nvPr/>
        </p:nvGrpSpPr>
        <p:grpSpPr bwMode="auto">
          <a:xfrm>
            <a:off x="1207474" y="2233693"/>
            <a:ext cx="8377221" cy="3940831"/>
            <a:chOff x="996188" y="2971758"/>
            <a:chExt cx="6977924" cy="3282220"/>
          </a:xfrm>
        </p:grpSpPr>
        <p:sp>
          <p:nvSpPr>
            <p:cNvPr id="5" name="Rounded Rectangle 14">
              <a:extLst>
                <a:ext uri="{FF2B5EF4-FFF2-40B4-BE49-F238E27FC236}">
                  <a16:creationId xmlns:a16="http://schemas.microsoft.com/office/drawing/2014/main" id="{B850AEC8-AF50-4F29-9438-D7498078CB0D}"/>
                </a:ext>
              </a:extLst>
            </p:cNvPr>
            <p:cNvSpPr/>
            <p:nvPr/>
          </p:nvSpPr>
          <p:spPr>
            <a:xfrm>
              <a:off x="3429036" y="3390818"/>
              <a:ext cx="2514634" cy="2057209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 dirty="0"/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539459DA-F89B-4A01-94CD-46AFD33CF396}"/>
                </a:ext>
              </a:extLst>
            </p:cNvPr>
            <p:cNvSpPr/>
            <p:nvPr/>
          </p:nvSpPr>
          <p:spPr>
            <a:xfrm>
              <a:off x="6864257" y="2971758"/>
              <a:ext cx="1109855" cy="384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ar-SA" sz="2400" b="1" dirty="0">
                  <a:solidFill>
                    <a:srgbClr val="80A895"/>
                  </a:solidFill>
                </a:rPr>
                <a:t>جنين البذرة</a:t>
              </a:r>
              <a:endParaRPr lang="en-US" sz="2400" b="1" dirty="0">
                <a:solidFill>
                  <a:srgbClr val="80A895"/>
                </a:solidFill>
              </a:endParaRPr>
            </a:p>
          </p:txBody>
        </p:sp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45D33E59-8691-4E88-98EE-C55997E1E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188" y="2976521"/>
              <a:ext cx="1884389" cy="384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ar-SA" sz="2400" b="1" dirty="0">
                  <a:solidFill>
                    <a:srgbClr val="80A895"/>
                  </a:solidFill>
                </a:rPr>
                <a:t>غذاء جنين الن</a:t>
              </a:r>
              <a:r>
                <a:rPr lang="ar-JO" sz="2400" b="1" dirty="0">
                  <a:solidFill>
                    <a:srgbClr val="80A895"/>
                  </a:solidFill>
                </a:rPr>
                <a:t>ّ</a:t>
              </a:r>
              <a:r>
                <a:rPr lang="ar-SA" sz="2400" b="1" dirty="0">
                  <a:solidFill>
                    <a:srgbClr val="80A895"/>
                  </a:solidFill>
                </a:rPr>
                <a:t>بات</a:t>
              </a:r>
              <a:endParaRPr lang="en-US" sz="2400" b="1" dirty="0">
                <a:solidFill>
                  <a:srgbClr val="80A895"/>
                </a:solidFill>
              </a:endParaRPr>
            </a:p>
          </p:txBody>
        </p:sp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id="{29E44BF9-C7E4-4A99-AA20-35F5ECBAADAA}"/>
                </a:ext>
              </a:extLst>
            </p:cNvPr>
            <p:cNvSpPr/>
            <p:nvPr/>
          </p:nvSpPr>
          <p:spPr>
            <a:xfrm>
              <a:off x="6157907" y="5869469"/>
              <a:ext cx="1700032" cy="384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ar-SA" sz="2400" b="1" dirty="0">
                  <a:solidFill>
                    <a:srgbClr val="80A895"/>
                  </a:solidFill>
                </a:rPr>
                <a:t>غلاف يحمي البذرةَ</a:t>
              </a:r>
              <a:endParaRPr lang="en-US" sz="2400" b="1" dirty="0">
                <a:solidFill>
                  <a:srgbClr val="80A895"/>
                </a:solidFill>
              </a:endParaRPr>
            </a:p>
          </p:txBody>
        </p:sp>
        <p:cxnSp>
          <p:nvCxnSpPr>
            <p:cNvPr id="9" name="Straight Arrow Connector 18">
              <a:extLst>
                <a:ext uri="{FF2B5EF4-FFF2-40B4-BE49-F238E27FC236}">
                  <a16:creationId xmlns:a16="http://schemas.microsoft.com/office/drawing/2014/main" id="{B7659EFA-78A3-4636-B326-09EA6760C0C1}"/>
                </a:ext>
              </a:extLst>
            </p:cNvPr>
            <p:cNvCxnSpPr/>
            <p:nvPr/>
          </p:nvCxnSpPr>
          <p:spPr>
            <a:xfrm rot="10800000" flipV="1">
              <a:off x="5166298" y="3219382"/>
              <a:ext cx="1676423" cy="3809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19">
              <a:extLst>
                <a:ext uri="{FF2B5EF4-FFF2-40B4-BE49-F238E27FC236}">
                  <a16:creationId xmlns:a16="http://schemas.microsoft.com/office/drawing/2014/main" id="{F4F812AF-0125-4E59-B30C-0740AEE42BD9}"/>
                </a:ext>
              </a:extLst>
            </p:cNvPr>
            <p:cNvCxnSpPr/>
            <p:nvPr/>
          </p:nvCxnSpPr>
          <p:spPr>
            <a:xfrm>
              <a:off x="2880577" y="3238314"/>
              <a:ext cx="1219217" cy="533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20">
              <a:extLst>
                <a:ext uri="{FF2B5EF4-FFF2-40B4-BE49-F238E27FC236}">
                  <a16:creationId xmlns:a16="http://schemas.microsoft.com/office/drawing/2014/main" id="{F32B1938-E850-4AF5-814D-5721819F6299}"/>
                </a:ext>
              </a:extLst>
            </p:cNvPr>
            <p:cNvCxnSpPr/>
            <p:nvPr/>
          </p:nvCxnSpPr>
          <p:spPr>
            <a:xfrm rot="16200000" flipV="1">
              <a:off x="5402623" y="5183700"/>
              <a:ext cx="761929" cy="6096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C753755-94FD-4E53-9E6A-0A293699C67C}"/>
              </a:ext>
            </a:extLst>
          </p:cNvPr>
          <p:cNvSpPr txBox="1"/>
          <p:nvPr/>
        </p:nvSpPr>
        <p:spPr>
          <a:xfrm>
            <a:off x="3809327" y="775884"/>
            <a:ext cx="6093228" cy="584775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SA" sz="3200" b="1" dirty="0"/>
              <a:t> </a:t>
            </a:r>
            <a:r>
              <a:rPr lang="ar-SA" sz="3200" b="1" dirty="0" err="1"/>
              <a:t>تتكو</a:t>
            </a:r>
            <a:r>
              <a:rPr lang="ar-JO" sz="3200" b="1" dirty="0"/>
              <a:t>ّ</a:t>
            </a:r>
            <a:r>
              <a:rPr lang="ar-SA" sz="3200" b="1" dirty="0"/>
              <a:t>ن البذرة من ال</a:t>
            </a:r>
            <a:r>
              <a:rPr lang="ar-JO" sz="3200" b="1" dirty="0"/>
              <a:t>أ</a:t>
            </a:r>
            <a:r>
              <a:rPr lang="ar-SA" sz="3200" b="1" dirty="0"/>
              <a:t>جزاء الت</a:t>
            </a:r>
            <a:r>
              <a:rPr lang="ar-JO" sz="3200" b="1" dirty="0"/>
              <a:t>ّ</a:t>
            </a:r>
            <a:r>
              <a:rPr lang="ar-SA" sz="3200" b="1" dirty="0"/>
              <a:t>الية: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E68BD70-643F-4C59-BA3F-FC7F39BC2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1" y="3429000"/>
            <a:ext cx="2997457" cy="299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0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3CAB5D1-3A69-4C3F-9459-26D377A8314E}"/>
              </a:ext>
            </a:extLst>
          </p:cNvPr>
          <p:cNvSpPr txBox="1"/>
          <p:nvPr/>
        </p:nvSpPr>
        <p:spPr>
          <a:xfrm>
            <a:off x="0" y="2943737"/>
            <a:ext cx="8923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r" rtl="1">
              <a:buClr>
                <a:srgbClr val="80A895"/>
              </a:buClr>
              <a:buFont typeface="Wingdings" panose="05000000000000000000" pitchFamily="2" charset="2"/>
              <a:buChar char="q"/>
            </a:pPr>
            <a:r>
              <a:rPr lang="ar-SA" sz="4000" b="1" dirty="0"/>
              <a:t>تختلف البذور في</a:t>
            </a:r>
            <a:r>
              <a:rPr lang="ar-JO" sz="4000" b="1" dirty="0"/>
              <a:t>:</a:t>
            </a:r>
            <a:r>
              <a:rPr lang="ar-SA" sz="4000" b="1" dirty="0"/>
              <a:t> </a:t>
            </a:r>
            <a:r>
              <a:rPr lang="ar-JO" sz="4000" b="1" dirty="0"/>
              <a:t>أ</a:t>
            </a:r>
            <a:r>
              <a:rPr lang="ar-SA" sz="4000" b="1" dirty="0"/>
              <a:t>شكالها</a:t>
            </a:r>
            <a:r>
              <a:rPr lang="ar-JO" sz="4000" b="1" dirty="0"/>
              <a:t> </a:t>
            </a:r>
            <a:r>
              <a:rPr lang="ar-SA" sz="4000" b="1" dirty="0"/>
              <a:t>و</a:t>
            </a:r>
            <a:r>
              <a:rPr lang="ar-JO" sz="4000" b="1" dirty="0"/>
              <a:t>أح</a:t>
            </a:r>
            <a:r>
              <a:rPr lang="ar-SA" sz="4000" b="1" dirty="0"/>
              <a:t>جامها</a:t>
            </a:r>
            <a:r>
              <a:rPr lang="ar-JO" sz="4000" b="1" dirty="0"/>
              <a:t>،</a:t>
            </a:r>
            <a:endParaRPr lang="ar-SA" sz="4000" b="1" dirty="0"/>
          </a:p>
          <a:p>
            <a:pPr marL="571500" indent="-571500" algn="r" rtl="1">
              <a:buClr>
                <a:srgbClr val="80A895"/>
              </a:buClr>
              <a:buFont typeface="Wingdings" panose="05000000000000000000" pitchFamily="2" charset="2"/>
              <a:buChar char="q"/>
            </a:pPr>
            <a:r>
              <a:rPr lang="ar-JO" sz="4000" b="1" dirty="0"/>
              <a:t> </a:t>
            </a:r>
            <a:r>
              <a:rPr lang="ar-SA" sz="4000" b="1" dirty="0"/>
              <a:t>ولكي تنمو</a:t>
            </a:r>
            <a:r>
              <a:rPr lang="ar-JO" sz="4000" b="1" dirty="0"/>
              <a:t> فإنّها</a:t>
            </a:r>
            <a:r>
              <a:rPr lang="ar-SA" sz="4000" b="1" dirty="0"/>
              <a:t> تحتاج </a:t>
            </a:r>
            <a:r>
              <a:rPr lang="ar-JO" sz="4000" b="1" dirty="0"/>
              <a:t>إ</a:t>
            </a:r>
            <a:r>
              <a:rPr lang="ar-SA" sz="4000" b="1" dirty="0" err="1"/>
              <a:t>لى</a:t>
            </a:r>
            <a:r>
              <a:rPr lang="ar-SA" sz="4000" b="1" dirty="0"/>
              <a:t> </a:t>
            </a:r>
            <a:r>
              <a:rPr lang="ar-JO" sz="4000" b="1" dirty="0"/>
              <a:t>:</a:t>
            </a:r>
            <a:r>
              <a:rPr lang="ar-SA" sz="4000" b="1" dirty="0"/>
              <a:t>الماء والدفء.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69E4D53-8D16-42CE-84E3-E78E2989C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31" y="183226"/>
            <a:ext cx="2760511" cy="27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7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B0EFC8B-F11E-49AD-846B-4E76E39257B2}"/>
              </a:ext>
            </a:extLst>
          </p:cNvPr>
          <p:cNvSpPr txBox="1"/>
          <p:nvPr/>
        </p:nvSpPr>
        <p:spPr>
          <a:xfrm>
            <a:off x="1097279" y="1103774"/>
            <a:ext cx="86618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r" rtl="1">
              <a:buClr>
                <a:srgbClr val="80A895"/>
              </a:buClr>
              <a:buFont typeface="Wingdings" panose="05000000000000000000" pitchFamily="2" charset="2"/>
              <a:buChar char="q"/>
            </a:pPr>
            <a:r>
              <a:rPr lang="ar-SA" sz="3600" b="1" dirty="0"/>
              <a:t>تنبت البذرة بمساعدة الماء وغذاء الجنين</a:t>
            </a:r>
          </a:p>
          <a:p>
            <a:pPr marL="571500" indent="-571500" algn="r" rtl="1">
              <a:buClr>
                <a:srgbClr val="80A895"/>
              </a:buClr>
              <a:buFont typeface="Wingdings" panose="05000000000000000000" pitchFamily="2" charset="2"/>
              <a:buChar char="q"/>
            </a:pPr>
            <a:r>
              <a:rPr lang="ar-SA" sz="3600" b="1" dirty="0"/>
              <a:t> </a:t>
            </a:r>
            <a:r>
              <a:rPr lang="ar-JO" sz="3600" b="1" dirty="0"/>
              <a:t>ف</a:t>
            </a:r>
            <a:r>
              <a:rPr lang="ar-SA" sz="3600" b="1" dirty="0"/>
              <a:t>تنمو وتكو</a:t>
            </a:r>
            <a:r>
              <a:rPr lang="ar-JO" sz="3600" b="1" dirty="0"/>
              <a:t>ّ</a:t>
            </a:r>
            <a:r>
              <a:rPr lang="ar-SA" sz="3600" b="1" dirty="0"/>
              <a:t>ن </a:t>
            </a:r>
            <a:r>
              <a:rPr lang="ar-SA" sz="3600" b="1" dirty="0">
                <a:solidFill>
                  <a:srgbClr val="DCDF6C"/>
                </a:solidFill>
              </a:rPr>
              <a:t>البادرة</a:t>
            </a:r>
          </a:p>
          <a:p>
            <a:pPr marL="571500" indent="-571500" algn="r" rtl="1">
              <a:buClr>
                <a:srgbClr val="80A895"/>
              </a:buClr>
              <a:buFont typeface="Wingdings" panose="05000000000000000000" pitchFamily="2" charset="2"/>
              <a:buChar char="q"/>
            </a:pPr>
            <a:r>
              <a:rPr lang="ar-SA" sz="3600" b="1" dirty="0"/>
              <a:t> ثم</a:t>
            </a:r>
            <a:r>
              <a:rPr lang="ar-JO" sz="3600" b="1" dirty="0"/>
              <a:t>ّ</a:t>
            </a:r>
            <a:r>
              <a:rPr lang="ar-SA" sz="3600" b="1" dirty="0"/>
              <a:t> تنمو البادرة لتصبح نبات</a:t>
            </a:r>
            <a:r>
              <a:rPr lang="ar-JO" sz="3600" b="1" dirty="0"/>
              <a:t>ً</a:t>
            </a:r>
            <a:r>
              <a:rPr lang="ar-SA" sz="3600" b="1" dirty="0"/>
              <a:t>ا جديد</a:t>
            </a:r>
            <a:r>
              <a:rPr lang="ar-JO" sz="3600" b="1" dirty="0"/>
              <a:t>ً</a:t>
            </a:r>
            <a:r>
              <a:rPr lang="ar-SA" sz="3600" b="1" dirty="0"/>
              <a:t>ا يكو</a:t>
            </a:r>
            <a:r>
              <a:rPr lang="ar-JO" sz="3600" b="1" dirty="0"/>
              <a:t>ّ</a:t>
            </a:r>
            <a:r>
              <a:rPr lang="ar-SA" sz="3600" b="1" dirty="0"/>
              <a:t>ن بذور</a:t>
            </a:r>
            <a:r>
              <a:rPr lang="ar-JO" sz="3600" b="1" dirty="0"/>
              <a:t>ً</a:t>
            </a:r>
            <a:r>
              <a:rPr lang="ar-SA" sz="3600" b="1" dirty="0"/>
              <a:t>ا جديدة</a:t>
            </a:r>
            <a:r>
              <a:rPr lang="ar-JO" sz="3600" b="1" dirty="0"/>
              <a:t>،</a:t>
            </a:r>
            <a:endParaRPr lang="ar-SA" sz="3600" b="1" dirty="0"/>
          </a:p>
          <a:p>
            <a:pPr marL="571500" indent="-571500" algn="r" rtl="1">
              <a:buClr>
                <a:srgbClr val="80A895"/>
              </a:buClr>
              <a:buFont typeface="Wingdings" panose="05000000000000000000" pitchFamily="2" charset="2"/>
              <a:buChar char="q"/>
            </a:pPr>
            <a:r>
              <a:rPr lang="ar-JO" sz="3600" b="1" dirty="0"/>
              <a:t> ثمّ</a:t>
            </a:r>
            <a:r>
              <a:rPr lang="ar-SA" sz="3600" b="1" dirty="0"/>
              <a:t> تكو</a:t>
            </a:r>
            <a:r>
              <a:rPr lang="ar-JO" sz="3600" b="1" dirty="0"/>
              <a:t>ّ</a:t>
            </a:r>
            <a:r>
              <a:rPr lang="ar-SA" sz="3600" b="1" dirty="0"/>
              <a:t>ن هذه البذور نباتات جديدة وهكذا... </a:t>
            </a:r>
          </a:p>
          <a:p>
            <a:pPr marL="571500" indent="-571500" algn="r" rtl="1">
              <a:buClr>
                <a:srgbClr val="80A895"/>
              </a:buClr>
              <a:buFont typeface="Wingdings" panose="05000000000000000000" pitchFamily="2" charset="2"/>
              <a:buChar char="q"/>
            </a:pPr>
            <a:r>
              <a:rPr lang="ar-SA" sz="3600" b="1" dirty="0"/>
              <a:t>حيث تبدأ دورة حياة بعض النباتات من البذرة .. </a:t>
            </a:r>
            <a:endParaRPr lang="en-GB" sz="3600" b="1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27CC421-11E5-4E11-B20D-924FC6FCC0EB}"/>
              </a:ext>
            </a:extLst>
          </p:cNvPr>
          <p:cNvSpPr/>
          <p:nvPr/>
        </p:nvSpPr>
        <p:spPr>
          <a:xfrm>
            <a:off x="3667220" y="4179614"/>
            <a:ext cx="5817525" cy="2353156"/>
          </a:xfrm>
          <a:prstGeom prst="roundRect">
            <a:avLst>
              <a:gd name="adj" fmla="val 0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D8701CC-FB43-42DE-9B50-16A007A6A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2" y="3429000"/>
            <a:ext cx="2997457" cy="299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0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65EFB3F-2259-437E-B53C-C7E919415AC0}"/>
              </a:ext>
            </a:extLst>
          </p:cNvPr>
          <p:cNvSpPr txBox="1"/>
          <p:nvPr/>
        </p:nvSpPr>
        <p:spPr>
          <a:xfrm>
            <a:off x="577162" y="3075057"/>
            <a:ext cx="8823961" cy="707886"/>
          </a:xfrm>
          <a:prstGeom prst="rect">
            <a:avLst/>
          </a:prstGeom>
          <a:solidFill>
            <a:srgbClr val="D6D6D6"/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دورة الحياة</a:t>
            </a:r>
            <a:r>
              <a:rPr lang="ar-JO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هي نمو</a:t>
            </a:r>
            <a:r>
              <a:rPr lang="ar-JO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ّ</a:t>
            </a:r>
            <a:r>
              <a:rPr lang="ar-SA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المخلوقات الحي</a:t>
            </a:r>
            <a:r>
              <a:rPr lang="ar-JO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ّ</a:t>
            </a:r>
            <a:r>
              <a:rPr lang="ar-SA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ة</a:t>
            </a:r>
            <a:r>
              <a:rPr lang="ar-JO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،</a:t>
            </a:r>
            <a:r>
              <a:rPr lang="ar-SA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وعيشها ثم موتها..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20F028F-E479-4373-BF1D-8AC071910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423" y="167951"/>
            <a:ext cx="2760511" cy="27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1773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238</Words>
  <Application>Microsoft Office PowerPoint</Application>
  <PresentationFormat>شاشة عريضة</PresentationFormat>
  <Paragraphs>26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hammoud nasser</dc:creator>
  <cp:lastModifiedBy>hammoud nasser</cp:lastModifiedBy>
  <cp:revision>2</cp:revision>
  <dcterms:created xsi:type="dcterms:W3CDTF">2020-09-19T11:26:16Z</dcterms:created>
  <dcterms:modified xsi:type="dcterms:W3CDTF">2020-09-19T11:46:37Z</dcterms:modified>
</cp:coreProperties>
</file>