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5" r:id="rId1"/>
  </p:sldMasterIdLst>
  <p:sldIdLst>
    <p:sldId id="326" r:id="rId2"/>
    <p:sldId id="257" r:id="rId3"/>
    <p:sldId id="318" r:id="rId4"/>
    <p:sldId id="319" r:id="rId5"/>
    <p:sldId id="259" r:id="rId6"/>
    <p:sldId id="321" r:id="rId7"/>
    <p:sldId id="262" r:id="rId8"/>
    <p:sldId id="322" r:id="rId9"/>
    <p:sldId id="263" r:id="rId10"/>
    <p:sldId id="264" r:id="rId11"/>
    <p:sldId id="266" r:id="rId12"/>
    <p:sldId id="323" r:id="rId13"/>
    <p:sldId id="317" r:id="rId14"/>
    <p:sldId id="325" r:id="rId15"/>
    <p:sldId id="279" r:id="rId16"/>
    <p:sldId id="280" r:id="rId17"/>
    <p:sldId id="281" r:id="rId18"/>
    <p:sldId id="324" r:id="rId19"/>
    <p:sldId id="282" r:id="rId2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FFFCC"/>
    <a:srgbClr val="000099"/>
    <a:srgbClr val="2898A4"/>
    <a:srgbClr val="CC6600"/>
    <a:srgbClr val="D6EDBD"/>
    <a:srgbClr val="C3E7E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8937" autoAdjust="0"/>
    <p:restoredTop sz="86409" autoAdjust="0"/>
  </p:normalViewPr>
  <p:slideViewPr>
    <p:cSldViewPr>
      <p:cViewPr>
        <p:scale>
          <a:sx n="50" d="100"/>
          <a:sy n="50" d="100"/>
        </p:scale>
        <p:origin x="-2142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0818A-25F8-42F4-879F-3E596A5E1C7B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3F8C7-60AA-4C62-A233-A06F92FAFA4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0FAF-344E-40A6-9219-83D1D926669D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FA0E-AC46-4769-A5ED-23163BDCFAB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94CE-4102-44DB-9043-3E3E609DB579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27F2-3693-447F-B519-22B625BD136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F9680-F82D-4A93-8359-71666B552ABD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E25F4-CEF9-47E6-BDA1-91B493DC18E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17B0-BDD6-41B4-8ABD-64D664E969E0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FA527-21E0-4E8B-A8BA-CCDEC6AC203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483B1-8487-4E32-9F24-14285219F4EC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28FBF-2FAC-445B-8ED2-51ED70D9262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9E2E-5662-462F-BE77-E826AD9D5D98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28B6-1ACF-4890-B087-4CE4B8945B1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A7969-C0B1-4B74-8711-DA0A9FEC503A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0BE64-B624-46C9-9D07-972D1186B99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B35FB-D6DF-49C8-BD86-2689E31CC5DC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1F8CF-5C39-4D70-BDD2-B975E3384FE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D964-C92E-4F46-95D3-55A1C5ABB1FE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518FF-38CD-4171-B36B-0B53E263623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1B1C1-6CD0-4330-917A-2C60AACBA2DE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82EFA-E279-43AA-8367-C49E8803857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strips dir="rd"/>
    <p:sndAc>
      <p:stSnd>
        <p:snd r:embed="rId1" name="0118 - bee-doop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051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36D14C-865D-4675-AE1B-7736A0B84DB6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287052-EFD7-47CE-B844-9759BCD380C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>
    <p:strips dir="rd"/>
    <p:sndAc>
      <p:stSnd>
        <p:snd r:embed="rId13" name="0118 - bee-doop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7.wav"/><Relationship Id="rId11" Type="http://schemas.openxmlformats.org/officeDocument/2006/relationships/image" Target="../media/image7.png"/><Relationship Id="rId5" Type="http://schemas.openxmlformats.org/officeDocument/2006/relationships/audio" Target="../media/audio46.wav"/><Relationship Id="rId10" Type="http://schemas.openxmlformats.org/officeDocument/2006/relationships/image" Target="../media/image6.wmf"/><Relationship Id="rId4" Type="http://schemas.openxmlformats.org/officeDocument/2006/relationships/audio" Target="../media/audio45.wav"/><Relationship Id="rId9" Type="http://schemas.openxmlformats.org/officeDocument/2006/relationships/audio" Target="../media/audio5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audio36.wav"/><Relationship Id="rId7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audio" Target="../media/audio52.wav"/><Relationship Id="rId4" Type="http://schemas.openxmlformats.org/officeDocument/2006/relationships/audio" Target="../media/audio2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7.wav"/><Relationship Id="rId5" Type="http://schemas.openxmlformats.org/officeDocument/2006/relationships/audio" Target="../media/audio56.wav"/><Relationship Id="rId10" Type="http://schemas.openxmlformats.org/officeDocument/2006/relationships/image" Target="../media/image9.png"/><Relationship Id="rId4" Type="http://schemas.openxmlformats.org/officeDocument/2006/relationships/audio" Target="../media/audio55.wav"/><Relationship Id="rId9" Type="http://schemas.openxmlformats.org/officeDocument/2006/relationships/audio" Target="../media/audio4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7" Type="http://schemas.openxmlformats.org/officeDocument/2006/relationships/image" Target="../media/image10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3.wav"/><Relationship Id="rId5" Type="http://schemas.openxmlformats.org/officeDocument/2006/relationships/audio" Target="../media/audio62.wav"/><Relationship Id="rId4" Type="http://schemas.openxmlformats.org/officeDocument/2006/relationships/audio" Target="../media/audio6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audio" Target="../media/audio65.wav"/><Relationship Id="rId4" Type="http://schemas.openxmlformats.org/officeDocument/2006/relationships/audio" Target="../media/audio3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3" Type="http://schemas.openxmlformats.org/officeDocument/2006/relationships/audio" Target="../media/audio8.wav"/><Relationship Id="rId7" Type="http://schemas.openxmlformats.org/officeDocument/2006/relationships/audio" Target="../media/audio69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68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67.wav"/><Relationship Id="rId10" Type="http://schemas.openxmlformats.org/officeDocument/2006/relationships/image" Target="../media/image12.wmf"/><Relationship Id="rId4" Type="http://schemas.openxmlformats.org/officeDocument/2006/relationships/audio" Target="../media/audio66.wav"/><Relationship Id="rId9" Type="http://schemas.openxmlformats.org/officeDocument/2006/relationships/audio" Target="../media/audio7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audio" Target="../media/audio7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audio" Target="../media/audio7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7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5" Type="http://schemas.openxmlformats.org/officeDocument/2006/relationships/audio" Target="../media/audio77.wav"/><Relationship Id="rId4" Type="http://schemas.openxmlformats.org/officeDocument/2006/relationships/audio" Target="../media/audio7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audio" Target="../media/audio1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audio" Target="../media/audio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audio" Target="../media/audio24.wav"/><Relationship Id="rId4" Type="http://schemas.openxmlformats.org/officeDocument/2006/relationships/audio" Target="../media/audio2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10" Type="http://schemas.openxmlformats.org/officeDocument/2006/relationships/image" Target="../media/image3.jpeg"/><Relationship Id="rId4" Type="http://schemas.openxmlformats.org/officeDocument/2006/relationships/audio" Target="../media/audio27.wav"/><Relationship Id="rId9" Type="http://schemas.openxmlformats.org/officeDocument/2006/relationships/audio" Target="../media/audio3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32.wav"/><Relationship Id="rId7" Type="http://schemas.openxmlformats.org/officeDocument/2006/relationships/audio" Target="../media/audio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audio" Target="../media/audio33.wav"/><Relationship Id="rId4" Type="http://schemas.openxmlformats.org/officeDocument/2006/relationships/audio" Target="../media/audio2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audio" Target="../media/audio36.wav"/><Relationship Id="rId7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5" Type="http://schemas.openxmlformats.org/officeDocument/2006/relationships/audio" Target="../media/audio29.wav"/><Relationship Id="rId4" Type="http://schemas.openxmlformats.org/officeDocument/2006/relationships/audio" Target="../media/audio37.wav"/><Relationship Id="rId9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7" Type="http://schemas.openxmlformats.org/officeDocument/2006/relationships/image" Target="../media/image5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3.wav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29190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yyyyyyikure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538" y="214314"/>
            <a:ext cx="6858048" cy="271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9219" name="Picture 2" descr="Pictur334e1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063" y="3500438"/>
            <a:ext cx="81438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 rot="-824708">
            <a:off x="2505075" y="793750"/>
            <a:ext cx="38639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اكتب القيمة المنزلية للرقم الذي تحته خط فيما يلي: </a:t>
            </a:r>
            <a:r>
              <a:rPr lang="ar-EG" sz="3200" b="1">
                <a:solidFill>
                  <a:srgbClr val="C00000"/>
                </a:solidFill>
              </a:rPr>
              <a:t>(الدرس 1 – 2)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14313" y="4000500"/>
            <a:ext cx="6429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/>
              <a:t>7) </a:t>
            </a:r>
            <a:r>
              <a:rPr lang="ar-EG" sz="3200" b="1">
                <a:solidFill>
                  <a:srgbClr val="000099"/>
                </a:solidFill>
              </a:rPr>
              <a:t>258</a:t>
            </a:r>
            <a:r>
              <a:rPr lang="ar-EG" sz="3200" b="1" u="sng">
                <a:solidFill>
                  <a:srgbClr val="000099"/>
                </a:solidFill>
              </a:rPr>
              <a:t>6</a:t>
            </a:r>
            <a:r>
              <a:rPr lang="ar-EG" sz="3200" b="1">
                <a:solidFill>
                  <a:srgbClr val="000099"/>
                </a:solidFill>
              </a:rPr>
              <a:t>31</a:t>
            </a:r>
          </a:p>
          <a:p>
            <a:endParaRPr lang="en-US" sz="3200">
              <a:solidFill>
                <a:srgbClr val="000099"/>
              </a:solidFill>
            </a:endParaRPr>
          </a:p>
          <a:p>
            <a:r>
              <a:rPr lang="ar-EG" sz="3200" b="1"/>
              <a:t>8)</a:t>
            </a:r>
            <a:r>
              <a:rPr lang="ar-EG" sz="3200" b="1">
                <a:solidFill>
                  <a:srgbClr val="000099"/>
                </a:solidFill>
              </a:rPr>
              <a:t> 76</a:t>
            </a:r>
            <a:r>
              <a:rPr lang="ar-EG" sz="3200" b="1" u="sng">
                <a:solidFill>
                  <a:srgbClr val="000099"/>
                </a:solidFill>
              </a:rPr>
              <a:t>5</a:t>
            </a:r>
            <a:r>
              <a:rPr lang="ar-EG" sz="3200" b="1">
                <a:solidFill>
                  <a:srgbClr val="000099"/>
                </a:solidFill>
              </a:rPr>
              <a:t>0061</a:t>
            </a:r>
            <a:endParaRPr lang="en-US" sz="3200">
              <a:solidFill>
                <a:srgbClr val="000099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86063" y="4357688"/>
            <a:ext cx="877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600</a:t>
            </a:r>
            <a:endParaRPr lang="ar-EG" sz="3200">
              <a:solidFill>
                <a:srgbClr val="C00000"/>
              </a:solidFill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676525" y="5500688"/>
            <a:ext cx="180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ar-EG" sz="3200" b="1">
                <a:solidFill>
                  <a:srgbClr val="C00000"/>
                </a:solidFill>
                <a:latin typeface="Times New Roman" pitchFamily="18" charset="0"/>
                <a:cs typeface="Calibri" pitchFamily="34" charset="0"/>
              </a:rPr>
              <a:t>     50000</a:t>
            </a:r>
            <a:endParaRPr lang="ar-EG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القيمة المنزلية للرقم الذي تحته خط فيما ي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586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" decel="100000" fill="hold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6500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 decel="100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21505" grpId="0" build="allAtOnce" autoUpdateAnimBg="0"/>
      <p:bldP spid="6" grpId="0"/>
      <p:bldP spid="9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>
            <a:spLocks noChangeArrowheads="1"/>
          </p:cNvSpPr>
          <p:nvPr/>
        </p:nvSpPr>
        <p:spPr bwMode="auto">
          <a:xfrm rot="20073313">
            <a:off x="1158875" y="1752600"/>
            <a:ext cx="6410325" cy="3632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5500" b="1" dirty="0"/>
              <a:t>9. اكتب الصيغتين القياسية واللفظية </a:t>
            </a:r>
            <a:r>
              <a:rPr lang="ar-EG" sz="5500" b="1" dirty="0"/>
              <a:t>للعدد</a:t>
            </a:r>
          </a:p>
          <a:p>
            <a:pPr algn="ctr">
              <a:defRPr/>
            </a:pPr>
            <a:r>
              <a:rPr lang="ar-EG" sz="4000" b="1" dirty="0"/>
              <a:t> </a:t>
            </a:r>
            <a:r>
              <a:rPr lang="ar-EG" sz="4000" b="1" dirty="0"/>
              <a:t>7+ 30+ 5000+ 60000+ 9000000+ 300000000 </a:t>
            </a:r>
            <a:r>
              <a:rPr lang="ar-EG" sz="4000" b="1" dirty="0">
                <a:solidFill>
                  <a:srgbClr val="C00000"/>
                </a:solidFill>
              </a:rPr>
              <a:t>(الدرس 1 – 2)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الصيغتين القياسية واللفظية ل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shbbab.com1395121154_420.png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 rot="-1335244">
            <a:off x="1058863" y="-66675"/>
            <a:ext cx="7215187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 rot="-1166628">
            <a:off x="2803525" y="2395538"/>
            <a:ext cx="4838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32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القياسية:</a:t>
            </a:r>
          </a:p>
          <a:p>
            <a:pPr eaLnBrk="0" hangingPunct="0"/>
            <a:r>
              <a:rPr lang="ar-EG" sz="32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 309060537</a:t>
            </a:r>
            <a:endParaRPr lang="en-US" sz="3200"/>
          </a:p>
          <a:p>
            <a:pPr eaLnBrk="0" hangingPunct="0"/>
            <a:r>
              <a:rPr lang="ar-EG" sz="32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اللفظية:</a:t>
            </a:r>
          </a:p>
          <a:p>
            <a:pPr eaLnBrk="0" hangingPunct="0"/>
            <a:r>
              <a:rPr lang="ar-EG" sz="32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 ثلاث مئة وتسعة ملايين وستون ألفاً وخمسة وسبعة وثلاثون.</a:t>
            </a:r>
            <a:endParaRPr lang="en-US" sz="3200"/>
          </a:p>
          <a:p>
            <a:pPr rtl="0" eaLnBrk="0" hangingPunct="0"/>
            <a:endParaRPr lang="en-US" sz="3200"/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9 - blo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 decel="100000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 decel="100000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9065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 decel="100000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لفظ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 decel="100000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لاث مئة وتسعة ملايين وستون ألفاً وخمسة وسبعة وثلاث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Islamic_frame_20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214438" y="642938"/>
            <a:ext cx="70008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200" b="1">
                <a:solidFill>
                  <a:srgbClr val="FFFF00"/>
                </a:solidFill>
              </a:rPr>
              <a:t>10- اختيار من متعدد: أي مما يلي يمثل الصيغة اللفظية للعدد 8603755؟ (الدرس 1 – 2)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11268" name="Rectangle 10"/>
          <p:cNvSpPr>
            <a:spLocks noChangeArrowheads="1"/>
          </p:cNvSpPr>
          <p:nvPr/>
        </p:nvSpPr>
        <p:spPr bwMode="auto">
          <a:xfrm>
            <a:off x="0" y="2286000"/>
            <a:ext cx="89566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549275" algn="l"/>
              </a:tabLst>
            </a:pPr>
            <a:r>
              <a:rPr lang="ar-EG" sz="3200" b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أ) ثمانية ملايين وثلاث وستين ألفا وسبعمائة وخمس وخمسين.</a:t>
            </a:r>
          </a:p>
          <a:p>
            <a:pPr algn="just" eaLnBrk="0" hangingPunct="0">
              <a:tabLst>
                <a:tab pos="549275" algn="l"/>
              </a:tabLst>
            </a:pPr>
            <a:r>
              <a:rPr lang="ar-EG" sz="3200" b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ب) ثمانية ملايين وستمائة ألف وسبعمائة.</a:t>
            </a:r>
          </a:p>
          <a:p>
            <a:pPr algn="just" eaLnBrk="0" hangingPunct="0">
              <a:tabLst>
                <a:tab pos="549275" algn="l"/>
              </a:tabLst>
            </a:pPr>
            <a:r>
              <a:rPr lang="ar-EG" sz="3200" b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ج) ثمانية ملايين وثلاثمائة وستين ألفا وخمسمائة وسبع وخمسين.</a:t>
            </a:r>
          </a:p>
          <a:p>
            <a:pPr algn="just" eaLnBrk="0" hangingPunct="0">
              <a:tabLst>
                <a:tab pos="549275" algn="l"/>
              </a:tabLst>
            </a:pPr>
            <a:r>
              <a:rPr lang="ar-EG" sz="3200" b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د) ثمانية ملايين وستمائة وثلاثة آلآف وسبعمائة وخمس وخمسين.</a:t>
            </a:r>
            <a:endParaRPr lang="ar-EG" sz="320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57188" y="4357688"/>
            <a:ext cx="8358187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1 - 6 beeps fade 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يار من متعدد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ثمانية ملايين وثلاث وستين ألفا وسبعمائة وخمس وخم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انية ملايين وستمائة ألف وسبعما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مانية ملايين وثلاثمائة وستين ألفا وخمسمائة وسبع وخم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ثمانية ملايين وستمائة وثلاثة آلآف وسبعمائة وخمس وخم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  <p:bldP spid="11268" grpId="0" build="allAtOnce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357188" y="1143000"/>
            <a:ext cx="8143875" cy="13239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rgbClr val="0000FF"/>
                </a:solidFill>
              </a:rPr>
              <a:t>قارن بين العددين في كل مما يأتي مستعملا</a:t>
            </a:r>
          </a:p>
          <a:p>
            <a:pPr algn="ctr">
              <a:defRPr/>
            </a:pPr>
            <a:r>
              <a:rPr lang="ar-EG" sz="4000" b="1" dirty="0">
                <a:solidFill>
                  <a:srgbClr val="0000FF"/>
                </a:solidFill>
              </a:rPr>
              <a:t> (&gt;, &lt;, =): (الدرس 1 – 4)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5604" name="Picture 3" descr="1278330823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3786190"/>
            <a:ext cx="914400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7188" y="4286250"/>
            <a:ext cx="6286500" cy="595313"/>
            <a:chOff x="1142976" y="4786322"/>
            <a:chExt cx="6286500" cy="594658"/>
          </a:xfrm>
        </p:grpSpPr>
        <p:sp>
          <p:nvSpPr>
            <p:cNvPr id="16390" name="Rectangle 1"/>
            <p:cNvSpPr>
              <a:spLocks noChangeArrowheads="1"/>
            </p:cNvSpPr>
            <p:nvPr/>
          </p:nvSpPr>
          <p:spPr bwMode="auto">
            <a:xfrm>
              <a:off x="1142976" y="4857760"/>
              <a:ext cx="62865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ar-EG" sz="2800" b="1"/>
                <a:t>11) 3472        3427</a:t>
              </a:r>
              <a:endParaRPr lang="en-US" sz="2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57788" y="4786322"/>
              <a:ext cx="500063" cy="49951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4305300"/>
            <a:ext cx="458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&gt;</a:t>
            </a:r>
            <a:endParaRPr lang="ar-EG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ارن بين العددين في كل مما يأتي مستعم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80 - chimes bells go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472        34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472        3427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 autoUpdateAnimBg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3" descr="1278330823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3786190"/>
            <a:ext cx="914400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50988" y="4260850"/>
            <a:ext cx="5861050" cy="525463"/>
            <a:chOff x="1551120" y="4760918"/>
            <a:chExt cx="5860545" cy="525480"/>
          </a:xfrm>
        </p:grpSpPr>
        <p:sp>
          <p:nvSpPr>
            <p:cNvPr id="8" name="Rectangle 7"/>
            <p:cNvSpPr/>
            <p:nvPr/>
          </p:nvSpPr>
          <p:spPr>
            <a:xfrm>
              <a:off x="3857558" y="4786319"/>
              <a:ext cx="500020" cy="50007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7416" name="Rectangle 9"/>
            <p:cNvSpPr>
              <a:spLocks noChangeArrowheads="1"/>
            </p:cNvSpPr>
            <p:nvPr/>
          </p:nvSpPr>
          <p:spPr bwMode="auto">
            <a:xfrm>
              <a:off x="1551120" y="4760918"/>
              <a:ext cx="5860545" cy="52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2800" b="1"/>
                <a:t>12) 8 + 70 + 200          2 + 80 + 700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57625" y="5059363"/>
            <a:ext cx="458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&lt;</a:t>
            </a:r>
            <a:endParaRPr lang="ar-EG" sz="3200" b="1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714500" y="4987925"/>
            <a:ext cx="5097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/>
              <a:t>278                               782</a:t>
            </a:r>
            <a:endParaRPr lang="en-US" sz="32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57188" y="1143000"/>
            <a:ext cx="8143875" cy="13239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rgbClr val="0000FF"/>
                </a:solidFill>
              </a:rPr>
              <a:t>قارن بين العددين في كل مما يأتي مستعملا</a:t>
            </a:r>
          </a:p>
          <a:p>
            <a:pPr algn="ctr">
              <a:defRPr/>
            </a:pPr>
            <a:r>
              <a:rPr lang="ar-EG" sz="4000" b="1" dirty="0">
                <a:solidFill>
                  <a:srgbClr val="0000FF"/>
                </a:solidFill>
              </a:rPr>
              <a:t> (&gt;, &lt;, =): (الدرس 1 – 4)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+ 70 + 200          2 + 80 + 7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79 - blo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78                782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Pictur6ه67ةن6وe1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" y="1357313"/>
            <a:ext cx="8286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1643063" y="1857375"/>
            <a:ext cx="56435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200" b="1">
                <a:solidFill>
                  <a:srgbClr val="FFFFCC"/>
                </a:solidFill>
              </a:rPr>
              <a:t>اكتب الرقم المناسب في الفراغ؛ لتصبح كل من الجمل التالية صحيحة: </a:t>
            </a:r>
          </a:p>
          <a:p>
            <a:pPr algn="ctr"/>
            <a:r>
              <a:rPr lang="ar-EG" sz="2800" b="1">
                <a:solidFill>
                  <a:srgbClr val="FFFFCC"/>
                </a:solidFill>
              </a:rPr>
              <a:t>(الدرس 1 – 4)</a:t>
            </a:r>
            <a:endParaRPr lang="en-US" sz="2800">
              <a:solidFill>
                <a:srgbClr val="FFFFCC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457200"/>
          <a:ext cx="200025" cy="219075"/>
        </p:xfrm>
        <a:graphic>
          <a:graphicData uri="http://schemas.openxmlformats.org/presentationml/2006/ole">
            <p:oleObj spid="_x0000_s1026" r:id="rId11" imgW="203024" imgH="215713" progId="">
              <p:embed/>
            </p:oleObj>
          </a:graphicData>
        </a:graphic>
      </p:graphicFrame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endParaRPr lang="ar-EG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00375" y="3786188"/>
            <a:ext cx="4500563" cy="584200"/>
            <a:chOff x="3000364" y="3786190"/>
            <a:chExt cx="4500594" cy="584775"/>
          </a:xfrm>
        </p:grpSpPr>
        <p:sp>
          <p:nvSpPr>
            <p:cNvPr id="1036" name="Rectangle 5"/>
            <p:cNvSpPr>
              <a:spLocks noChangeArrowheads="1"/>
            </p:cNvSpPr>
            <p:nvPr/>
          </p:nvSpPr>
          <p:spPr bwMode="auto">
            <a:xfrm>
              <a:off x="3505954" y="3786190"/>
              <a:ext cx="399500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ar-EG" sz="3200" b="1">
                  <a:latin typeface="Times New Roman" pitchFamily="18" charset="0"/>
                  <a:cs typeface="Calibri" pitchFamily="34" charset="0"/>
                </a:rPr>
                <a:t>13) 524682 &lt; 00000 </a:t>
              </a:r>
              <a:endParaRPr lang="ar-EG" sz="32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00364" y="3838629"/>
              <a:ext cx="642942" cy="50055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71563" y="4486275"/>
            <a:ext cx="6429375" cy="585788"/>
            <a:chOff x="1071019" y="4486282"/>
            <a:chExt cx="6429941" cy="585796"/>
          </a:xfrm>
        </p:grpSpPr>
        <p:sp>
          <p:nvSpPr>
            <p:cNvPr id="1034" name="Rectangle 5"/>
            <p:cNvSpPr>
              <a:spLocks noChangeArrowheads="1"/>
            </p:cNvSpPr>
            <p:nvPr/>
          </p:nvSpPr>
          <p:spPr bwMode="auto">
            <a:xfrm>
              <a:off x="1071019" y="4487299"/>
              <a:ext cx="6429941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ar-EG" sz="3200" b="1"/>
                <a:t>14) 7 + 30 +        + 50000 = 50437</a:t>
              </a:r>
              <a:endParaRPr lang="en-US" sz="3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357433" y="4486282"/>
              <a:ext cx="804933" cy="5000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05150" y="3824288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18000" y="4449763"/>
            <a:ext cx="877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FF0000"/>
                </a:solidFill>
              </a:rPr>
              <a:t>400</a:t>
            </a:r>
          </a:p>
        </p:txBody>
      </p:sp>
    </p:spTree>
  </p:cSld>
  <p:clrMapOvr>
    <a:masterClrMapping/>
  </p:clrMapOvr>
  <p:transition>
    <p:strips dir="rd"/>
    <p:sndAc>
      <p:stSnd>
        <p:snd r:embed="rId3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كتب الرقم المناسب في الفرا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246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+ 30 +        + 50000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334.jp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4348" y="1285860"/>
            <a:ext cx="778674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2312988" y="2735263"/>
            <a:ext cx="40481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200" b="1"/>
              <a:t>15) قطع خالد مسافة 2643 كلم بالطائرة, وقطع سامي 2643 كلم بالسيارة, أيهما قطع مسافة أكبر؟ وضح إجابتك. (الدرس 1 – 4)</a:t>
            </a:r>
            <a:endParaRPr lang="en-US" sz="3200"/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9 - arcade game mis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طع خالد مسافة 2643 كلم بالطائ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334.jp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14348" y="1285860"/>
            <a:ext cx="778674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357438" y="2857500"/>
            <a:ext cx="47863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ar-EG" sz="32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بما أن</a:t>
            </a:r>
            <a:r>
              <a:rPr lang="ar-EG" sz="32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2643 = 2643 </a:t>
            </a:r>
            <a:r>
              <a:rPr lang="ar-EG" sz="32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إذن المسافتان متساويتان، وذلك بمقارنة المسافتين.</a:t>
            </a:r>
            <a:endParaRPr lang="en-US" sz="3200"/>
          </a:p>
          <a:p>
            <a:pPr algn="ctr" rtl="0" eaLnBrk="0" hangingPunct="0"/>
            <a:endParaRPr lang="en-US" sz="3200"/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9 - blo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 decel="100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decel="100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2643 = 2643 إذن المسافتان متساويتان وذلك بمقار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icture441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" y="1428750"/>
            <a:ext cx="8215313" cy="45148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1214438" y="1928813"/>
            <a:ext cx="67151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>
                <a:solidFill>
                  <a:srgbClr val="C00000"/>
                </a:solidFill>
              </a:rPr>
              <a:t>16- اكتب</a:t>
            </a:r>
          </a:p>
          <a:p>
            <a:pPr algn="ctr"/>
            <a:r>
              <a:rPr lang="ar-EG" sz="3600" b="1">
                <a:solidFill>
                  <a:srgbClr val="FFFFCC"/>
                </a:solidFill>
              </a:rPr>
              <a:t> كيف يمكنك تحديد الرقم المفقود في الصيغة التحليلية التالية:</a:t>
            </a:r>
            <a:endParaRPr lang="en-US" sz="3600">
              <a:solidFill>
                <a:srgbClr val="FFFFCC"/>
              </a:solidFill>
            </a:endParaRPr>
          </a:p>
          <a:p>
            <a:pPr algn="ctr"/>
            <a:r>
              <a:rPr lang="ar-EG" sz="3600" b="1">
                <a:solidFill>
                  <a:srgbClr val="FFFFCC"/>
                </a:solidFill>
              </a:rPr>
              <a:t>3 + 90 + 5000 + 8000000 =  05093    8</a:t>
            </a:r>
            <a:endParaRPr lang="en-US" sz="3600">
              <a:solidFill>
                <a:srgbClr val="FFFFCC"/>
              </a:solidFill>
            </a:endParaRPr>
          </a:p>
          <a:p>
            <a:pPr algn="ctr"/>
            <a:r>
              <a:rPr lang="ar-EG" sz="3600" b="1">
                <a:solidFill>
                  <a:srgbClr val="0000FF"/>
                </a:solidFill>
              </a:rPr>
              <a:t>(الدرس 1-2)</a:t>
            </a:r>
            <a:endParaRPr lang="en-US" sz="3600" b="1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10013" y="4160838"/>
            <a:ext cx="428625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22713" y="4090988"/>
            <a:ext cx="427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كيف يمكن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+ 90 + 5000 + 8000000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+ 90 + 5000 + 8000000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allAtOnce"/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rrowheads="1"/>
          </p:cNvSpPr>
          <p:nvPr/>
        </p:nvSpPr>
        <p:spPr bwMode="auto">
          <a:xfrm rot="21326584">
            <a:off x="797224" y="1650589"/>
            <a:ext cx="7549552" cy="4184938"/>
          </a:xfrm>
          <a:prstGeom prst="irregularSeal1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077" name="Rectangle 1"/>
          <p:cNvSpPr>
            <a:spLocks noChangeArrowheads="1"/>
          </p:cNvSpPr>
          <p:nvPr/>
        </p:nvSpPr>
        <p:spPr bwMode="auto">
          <a:xfrm>
            <a:off x="1214438" y="2908300"/>
            <a:ext cx="65468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800" b="1"/>
              <a:t>اختبار منتصف الفصل</a:t>
            </a:r>
            <a:endParaRPr lang="en-US" sz="4800"/>
          </a:p>
          <a:p>
            <a:pPr algn="ctr"/>
            <a:r>
              <a:rPr lang="ar-EG" sz="2800" b="1">
                <a:solidFill>
                  <a:srgbClr val="FF0000"/>
                </a:solidFill>
              </a:rPr>
              <a:t>الدروس من 1 – 1 إلى 1 – 4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2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92" decel="100000"/>
                                        <p:tgtEl>
                                          <p:spTgt spid="3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192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92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بار منتصف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642938" y="785813"/>
            <a:ext cx="7786687" cy="54673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1000125" y="1071563"/>
            <a:ext cx="70723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FF0000"/>
                </a:solidFill>
              </a:rPr>
              <a:t>اكتب كلا من الأعداد التالية بالصيغتين اللفظية والتحليلية: </a:t>
            </a:r>
            <a:r>
              <a:rPr lang="ar-EG" sz="4400" b="1">
                <a:solidFill>
                  <a:srgbClr val="7030A0"/>
                </a:solidFill>
              </a:rPr>
              <a:t>(الدرس 1 – 1)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27688" y="3000375"/>
            <a:ext cx="20764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ar-EG" sz="4400" b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1) </a:t>
            </a:r>
            <a:r>
              <a:rPr lang="ar-EG" sz="4400" b="1">
                <a:latin typeface="Times New Roman" pitchFamily="18" charset="0"/>
                <a:cs typeface="Calibri" pitchFamily="34" charset="0"/>
              </a:rPr>
              <a:t>3526</a:t>
            </a:r>
            <a:endParaRPr lang="en-US" sz="4400" b="1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-2143125" y="3786188"/>
            <a:ext cx="96853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اللفظية: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ثلاثة آلاف وخمس مئة وستة وعشرون.</a:t>
            </a:r>
          </a:p>
          <a:p>
            <a:pPr algn="just" eaLnBrk="0" hangingPunct="0">
              <a:buFontTx/>
              <a:buChar char="•"/>
            </a:pPr>
            <a:endParaRPr lang="en-US" sz="2800"/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التحليلية: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6 + 20 + 500 + 3000</a:t>
            </a:r>
            <a:endParaRPr lang="en-US" sz="2800"/>
          </a:p>
          <a:p>
            <a:pPr algn="just" rtl="0" eaLnBrk="0" hangingPunct="0"/>
            <a:endParaRPr lang="en-US" sz="2800"/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كلا من الأعداد التالية بالصيغ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5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 decel="100000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5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 decel="100000"/>
                                        <p:tgtEl>
                                          <p:spTgt spid="26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26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26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26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" decel="100000"/>
                                        <p:tgtEl>
                                          <p:spTgt spid="26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decel="100000" fill="hold"/>
                                        <p:tgtEl>
                                          <p:spTgt spid="26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decel="100000" fill="hold"/>
                                        <p:tgtEl>
                                          <p:spTgt spid="26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decel="100000" fill="hold"/>
                                        <p:tgtEl>
                                          <p:spTgt spid="26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+ 20 + 500 + 3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99" grpId="0" autoUpdateAnimBg="0"/>
      <p:bldP spid="2662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/>
          <p:cNvSpPr/>
          <p:nvPr/>
        </p:nvSpPr>
        <p:spPr bwMode="auto">
          <a:xfrm>
            <a:off x="642938" y="785813"/>
            <a:ext cx="7786687" cy="54673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4789488" y="2571750"/>
            <a:ext cx="27114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ar-EG" sz="4400" b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2) </a:t>
            </a:r>
            <a:r>
              <a:rPr lang="ar-EG" sz="4400" b="1">
                <a:latin typeface="Times New Roman" pitchFamily="18" charset="0"/>
                <a:cs typeface="Calibri" pitchFamily="34" charset="0"/>
              </a:rPr>
              <a:t>985034</a:t>
            </a:r>
            <a:endParaRPr lang="ar-EG" sz="4400" b="1"/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428750" y="3500438"/>
            <a:ext cx="62150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اللفظية: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تسع مئة وخمسة وثمانون ألفاً وأربعة وثلاثون.</a:t>
            </a:r>
          </a:p>
          <a:p>
            <a:pPr algn="just" eaLnBrk="0" hangingPunct="0">
              <a:buFontTx/>
              <a:buChar char="•"/>
            </a:pPr>
            <a:endParaRPr lang="en-US" sz="2800"/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التحليلية: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4 + 30 +0+ 5000 + 80000 + 900000</a:t>
            </a:r>
            <a:endParaRPr lang="en-US" sz="2800"/>
          </a:p>
          <a:p>
            <a:pPr algn="just" rtl="0" eaLnBrk="0" hangingPunct="0"/>
            <a:endParaRPr lang="en-US" sz="2800"/>
          </a:p>
        </p:txBody>
      </p:sp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1000125" y="1071563"/>
            <a:ext cx="70723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>
                <a:solidFill>
                  <a:srgbClr val="FF0000"/>
                </a:solidFill>
              </a:rPr>
              <a:t>اكتب كلا من الأعداد التالية بالصيغتين اللفظية والتحليلية: </a:t>
            </a:r>
            <a:r>
              <a:rPr lang="ar-EG" sz="4400" b="1">
                <a:solidFill>
                  <a:srgbClr val="7030A0"/>
                </a:solidFill>
              </a:rPr>
              <a:t>(الدرس 1 – 1)</a:t>
            </a:r>
            <a:endParaRPr lang="en-US" sz="440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85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 decel="100000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لفظ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 decel="100000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سع مئة وخمسة وثمانون ألفاً وأربعة وثلاث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 decel="100000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decel="1000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 + 30 +0+ 5000 + 80000 + 9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يغفاق6ure1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714348" y="464335"/>
            <a:ext cx="7715304" cy="5893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785938" y="1322388"/>
            <a:ext cx="550068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</a:rPr>
              <a:t>اكتب كلا من الأعداد التالية بالصيغتين القياسية والتحليلية: </a:t>
            </a:r>
            <a:r>
              <a:rPr lang="ar-EG" sz="3600" b="1">
                <a:solidFill>
                  <a:srgbClr val="7030A0"/>
                </a:solidFill>
              </a:rPr>
              <a:t>(الدرس 1 – 2)</a:t>
            </a:r>
            <a:endParaRPr lang="ar-EG" sz="1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ar-EG" sz="1000" b="1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785938" y="3108325"/>
            <a:ext cx="5500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/>
              <a:t>3. ثمانية عشر ألفا ومئتين وتسعة.</a:t>
            </a:r>
            <a:endParaRPr lang="en-US" sz="320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71625" y="3751263"/>
            <a:ext cx="57499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القياسية: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18209</a:t>
            </a:r>
            <a:endParaRPr lang="en-US" sz="2800"/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التحليلية: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9 +0+ 200 + 8000 + 10000</a:t>
            </a:r>
            <a:endParaRPr lang="en-US" sz="2800"/>
          </a:p>
          <a:p>
            <a:pPr algn="just" rtl="0" eaLnBrk="0" hangingPunct="0"/>
            <a:endParaRPr lang="en-US" sz="2800"/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كلا من الأعداد التالية بالصيغتين القياسية و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ثمانية عشر ألفا ومئتين وتس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82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 +0+ 200 + 8000 + 1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allAtOnce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يغفاق6ure1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714348" y="500042"/>
            <a:ext cx="7715304" cy="5750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1785938" y="1214438"/>
            <a:ext cx="550068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>
                <a:solidFill>
                  <a:srgbClr val="002060"/>
                </a:solidFill>
              </a:rPr>
              <a:t>اكتب كلا من الأعداد التالية بالصيغتين القياسية والتحليلية: </a:t>
            </a:r>
            <a:r>
              <a:rPr lang="ar-EG" sz="3600" b="1">
                <a:solidFill>
                  <a:srgbClr val="7030A0"/>
                </a:solidFill>
              </a:rPr>
              <a:t>(الدرس 1 – 2)</a:t>
            </a:r>
            <a:endParaRPr lang="ar-EG" sz="1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ar-EG" sz="1000" b="1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785938" y="3214688"/>
            <a:ext cx="5500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/>
              <a:t>4. سبعمائة واثنين وستين.</a:t>
            </a:r>
            <a:endParaRPr lang="en-US" sz="320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643063" y="3929063"/>
            <a:ext cx="58594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القياسية: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762</a:t>
            </a:r>
            <a:endParaRPr lang="en-US" sz="2800"/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التحليلية:</a:t>
            </a:r>
          </a:p>
          <a:p>
            <a:pPr algn="just" eaLnBrk="0" hangingPunct="0">
              <a:buFontTx/>
              <a:buChar char="•"/>
            </a:pPr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2 + 60 + 700</a:t>
            </a:r>
            <a:endParaRPr lang="en-US" sz="2800"/>
          </a:p>
          <a:p>
            <a:pPr algn="just" rtl="0" eaLnBrk="0" hangingPunct="0"/>
            <a:endParaRPr lang="en-US" sz="2800"/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سبعمائة واثنين وس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 decel="100000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 + 60 + 7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allAtOnce"/>
      <p:bldP spid="3993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285750" y="1857375"/>
            <a:ext cx="835818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5500" b="1">
                <a:solidFill>
                  <a:srgbClr val="002060"/>
                </a:solidFill>
              </a:rPr>
              <a:t>5. ثلاث مدارس, كل منها تضم 297 طالبا, ما عدد طلاب المدارس الثلاث؟ اكتب هذا العدد بالصيغتين القياسية واللفظية. </a:t>
            </a:r>
            <a:r>
              <a:rPr lang="ar-EG" sz="5500" b="1">
                <a:solidFill>
                  <a:srgbClr val="C00000"/>
                </a:solidFill>
              </a:rPr>
              <a:t>(الدرس 1 – 1)</a:t>
            </a:r>
            <a:endParaRPr lang="en-US" sz="55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81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ثلاث مدا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ramework-clipart-highway-sign-blank-md.png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 bwMode="auto">
          <a:xfrm rot="21201480">
            <a:off x="-28931" y="221784"/>
            <a:ext cx="8873192" cy="6402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071688" y="3714750"/>
            <a:ext cx="46783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عدد طلاب المدارس الثلاث = 297+ 297 + 297 =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 2376 طالباً</a:t>
            </a:r>
            <a:endParaRPr lang="en-US" sz="2800"/>
          </a:p>
          <a:p>
            <a:pPr eaLnBrk="0" hangingPunct="0"/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القياسية:</a:t>
            </a:r>
          </a:p>
          <a:p>
            <a:pPr eaLnBrk="0" hangingPunct="0"/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2376</a:t>
            </a:r>
            <a:endParaRPr lang="en-US" sz="2800"/>
          </a:p>
          <a:p>
            <a:pPr eaLnBrk="0" hangingPunct="0"/>
            <a:r>
              <a:rPr lang="ar-EG" sz="28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الصيغة اللفظية:</a:t>
            </a:r>
          </a:p>
          <a:p>
            <a:pPr eaLnBrk="0" hangingPunct="0"/>
            <a:r>
              <a:rPr lang="ar-EG" sz="2800" b="1">
                <a:solidFill>
                  <a:srgbClr val="0052CC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2800" b="1">
                <a:solidFill>
                  <a:srgbClr val="CC0066"/>
                </a:solidFill>
                <a:latin typeface="Times New Roman" pitchFamily="18" charset="0"/>
                <a:cs typeface="Calibri" pitchFamily="34" charset="0"/>
              </a:rPr>
              <a:t>ألفان وثلاث مائة وستة وسبعون.</a:t>
            </a:r>
            <a:endParaRPr lang="en-US" sz="2800"/>
          </a:p>
          <a:p>
            <a:pPr rtl="0" eaLnBrk="0" hangingPunct="0"/>
            <a:endParaRPr lang="en-US" sz="2800"/>
          </a:p>
        </p:txBody>
      </p: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81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9 - blo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 decel="100000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طلاب المدارس الثلاث = 297+ 297 + 297 = 2376 طال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 decel="100000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 decel="100000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 decel="100000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decel="100000" fill="hold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يغة اللفظ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" decel="100000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decel="100000" fill="hold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لفان وثلاث مائة وستة وس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icon51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1000125" y="1460500"/>
            <a:ext cx="70723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/>
              <a:t>6- اختيار من متعدد: أي الأعداد التالية يمثل الصيغة القياسية للعدد خمس وعشرين ألفا ومئة وثلاثة؟ </a:t>
            </a:r>
            <a:r>
              <a:rPr lang="ar-EG" sz="3600" b="1">
                <a:solidFill>
                  <a:srgbClr val="C00000"/>
                </a:solidFill>
              </a:rPr>
              <a:t>(الدرس 1 – 1)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4586288" y="3286125"/>
            <a:ext cx="2057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ar-EG" sz="32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أ) 25103</a:t>
            </a:r>
            <a:endParaRPr lang="en-US" sz="3200" b="1">
              <a:solidFill>
                <a:srgbClr val="0000FF"/>
              </a:solidFill>
            </a:endParaRPr>
          </a:p>
          <a:p>
            <a:pPr eaLnBrk="0" hangingPunct="0"/>
            <a:r>
              <a:rPr lang="ar-EG" sz="32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ب) 25130</a:t>
            </a:r>
            <a:endParaRPr lang="en-US" sz="3200" b="1">
              <a:solidFill>
                <a:srgbClr val="0000FF"/>
              </a:solidFill>
            </a:endParaRPr>
          </a:p>
          <a:p>
            <a:pPr eaLnBrk="0" hangingPunct="0"/>
            <a:r>
              <a:rPr lang="ar-EG" sz="32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ج) 103025</a:t>
            </a:r>
            <a:endParaRPr lang="en-US" sz="3200" b="1">
              <a:solidFill>
                <a:srgbClr val="0000FF"/>
              </a:solidFill>
            </a:endParaRPr>
          </a:p>
          <a:p>
            <a:pPr eaLnBrk="0" hangingPunct="0"/>
            <a:r>
              <a:rPr lang="ar-EG" sz="3200" b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د) 10325</a:t>
            </a:r>
            <a:endParaRPr lang="ar-EG" sz="3200" b="1">
              <a:solidFill>
                <a:srgbClr val="00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00625" y="3784600"/>
            <a:ext cx="1643063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  <p:sndAc>
      <p:stSnd>
        <p:snd r:embed="rId2" name="0118 - bee-d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يار من مت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77 - 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utoUpdateAnimBg="0"/>
      <p:bldP spid="8196" grpId="0" autoUpdateAnimBg="0"/>
    </p:bldLst>
  </p:timing>
</p:sld>
</file>

<file path=ppt/theme/theme1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7871</TotalTime>
  <Words>563</Words>
  <Application>Microsoft Office PowerPoint</Application>
  <PresentationFormat>عرض على الشاشة (3:4)‏</PresentationFormat>
  <Paragraphs>80</Paragraphs>
  <Slides>19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0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Traditional Arabic</vt:lpstr>
      <vt:lpstr>3_سمة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- الصف الرابع الابتدائي - الفصل الدراسي الأول - الفصل 1: القيمة المنزلية</dc:title>
  <dc:subject>اختبار منتصف الفصل</dc:subject>
  <dc:creator>أ/بندر الحازمي</dc:creator>
  <cp:keywords>حقيبة إنجاز المعلم والمعلمة</cp:keywords>
  <cp:lastModifiedBy>Toshiba</cp:lastModifiedBy>
  <cp:revision>1052</cp:revision>
  <dcterms:created xsi:type="dcterms:W3CDTF">2011-09-11T04:09:15Z</dcterms:created>
  <dcterms:modified xsi:type="dcterms:W3CDTF">2016-10-26T08:29:30Z</dcterms:modified>
</cp:coreProperties>
</file>