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84380"/>
    <p:restoredTop sz="91474" autoAdjust="0"/>
  </p:normalViewPr>
  <p:slideViewPr>
    <p:cSldViewPr>
      <p:cViewPr varScale="1">
        <p:scale>
          <a:sx n="63" d="100"/>
          <a:sy n="63" d="100"/>
        </p:scale>
        <p:origin x="-195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4B681ED-DA54-4C29-A143-02D45B84902A}" type="datetimeFigureOut">
              <a:rPr lang="ar-SA" smtClean="0"/>
              <a:t>21/03/34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6B657CC-FA55-4B73-BA58-A7DC57CB2224}" type="slidenum">
              <a:rPr lang="ar-SA" smtClean="0"/>
              <a:t>‹#›</a:t>
            </a:fld>
            <a:endParaRPr lang="ar-SA"/>
          </a:p>
        </p:txBody>
      </p:sp>
    </p:spTree>
    <p:extLst>
      <p:ext uri="{BB962C8B-B14F-4D97-AF65-F5344CB8AC3E}">
        <p14:creationId xmlns:p14="http://schemas.microsoft.com/office/powerpoint/2010/main" val="38654184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a:t>
            </a:fld>
            <a:endParaRPr lang="ar-SA"/>
          </a:p>
        </p:txBody>
      </p:sp>
    </p:spTree>
    <p:extLst>
      <p:ext uri="{BB962C8B-B14F-4D97-AF65-F5344CB8AC3E}">
        <p14:creationId xmlns:p14="http://schemas.microsoft.com/office/powerpoint/2010/main" val="1288481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10</a:t>
            </a:fld>
            <a:endParaRPr lang="ar-SA"/>
          </a:p>
        </p:txBody>
      </p:sp>
    </p:spTree>
    <p:extLst>
      <p:ext uri="{BB962C8B-B14F-4D97-AF65-F5344CB8AC3E}">
        <p14:creationId xmlns:p14="http://schemas.microsoft.com/office/powerpoint/2010/main" val="3604122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11</a:t>
            </a:fld>
            <a:endParaRPr lang="ar-SA"/>
          </a:p>
        </p:txBody>
      </p:sp>
    </p:spTree>
    <p:extLst>
      <p:ext uri="{BB962C8B-B14F-4D97-AF65-F5344CB8AC3E}">
        <p14:creationId xmlns:p14="http://schemas.microsoft.com/office/powerpoint/2010/main" val="1695532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12</a:t>
            </a:fld>
            <a:endParaRPr lang="ar-SA"/>
          </a:p>
        </p:txBody>
      </p:sp>
    </p:spTree>
    <p:extLst>
      <p:ext uri="{BB962C8B-B14F-4D97-AF65-F5344CB8AC3E}">
        <p14:creationId xmlns:p14="http://schemas.microsoft.com/office/powerpoint/2010/main" val="1216063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13</a:t>
            </a:fld>
            <a:endParaRPr lang="ar-SA"/>
          </a:p>
        </p:txBody>
      </p:sp>
    </p:spTree>
    <p:extLst>
      <p:ext uri="{BB962C8B-B14F-4D97-AF65-F5344CB8AC3E}">
        <p14:creationId xmlns:p14="http://schemas.microsoft.com/office/powerpoint/2010/main" val="2948613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14</a:t>
            </a:fld>
            <a:endParaRPr lang="ar-SA"/>
          </a:p>
        </p:txBody>
      </p:sp>
    </p:spTree>
    <p:extLst>
      <p:ext uri="{BB962C8B-B14F-4D97-AF65-F5344CB8AC3E}">
        <p14:creationId xmlns:p14="http://schemas.microsoft.com/office/powerpoint/2010/main" val="671062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15</a:t>
            </a:fld>
            <a:endParaRPr lang="ar-SA"/>
          </a:p>
        </p:txBody>
      </p:sp>
    </p:spTree>
    <p:extLst>
      <p:ext uri="{BB962C8B-B14F-4D97-AF65-F5344CB8AC3E}">
        <p14:creationId xmlns:p14="http://schemas.microsoft.com/office/powerpoint/2010/main" val="499024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endParaRPr lang="ar-SA" dirty="0" smtClean="0"/>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16</a:t>
            </a:fld>
            <a:endParaRPr lang="ar-SA"/>
          </a:p>
        </p:txBody>
      </p:sp>
    </p:spTree>
    <p:extLst>
      <p:ext uri="{BB962C8B-B14F-4D97-AF65-F5344CB8AC3E}">
        <p14:creationId xmlns:p14="http://schemas.microsoft.com/office/powerpoint/2010/main" val="31865955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17</a:t>
            </a:fld>
            <a:endParaRPr lang="ar-SA"/>
          </a:p>
        </p:txBody>
      </p:sp>
    </p:spTree>
    <p:extLst>
      <p:ext uri="{BB962C8B-B14F-4D97-AF65-F5344CB8AC3E}">
        <p14:creationId xmlns:p14="http://schemas.microsoft.com/office/powerpoint/2010/main" val="446911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endParaRPr lang="ar-SA" dirty="0" smtClean="0"/>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18</a:t>
            </a:fld>
            <a:endParaRPr lang="ar-SA"/>
          </a:p>
        </p:txBody>
      </p:sp>
    </p:spTree>
    <p:extLst>
      <p:ext uri="{BB962C8B-B14F-4D97-AF65-F5344CB8AC3E}">
        <p14:creationId xmlns:p14="http://schemas.microsoft.com/office/powerpoint/2010/main" val="1698806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19</a:t>
            </a:fld>
            <a:endParaRPr lang="ar-SA"/>
          </a:p>
        </p:txBody>
      </p:sp>
    </p:spTree>
    <p:extLst>
      <p:ext uri="{BB962C8B-B14F-4D97-AF65-F5344CB8AC3E}">
        <p14:creationId xmlns:p14="http://schemas.microsoft.com/office/powerpoint/2010/main" val="3915735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a:t>
            </a:fld>
            <a:endParaRPr lang="ar-SA"/>
          </a:p>
        </p:txBody>
      </p:sp>
    </p:spTree>
    <p:extLst>
      <p:ext uri="{BB962C8B-B14F-4D97-AF65-F5344CB8AC3E}">
        <p14:creationId xmlns:p14="http://schemas.microsoft.com/office/powerpoint/2010/main" val="2146581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20</a:t>
            </a:fld>
            <a:endParaRPr lang="ar-SA"/>
          </a:p>
        </p:txBody>
      </p:sp>
    </p:spTree>
    <p:extLst>
      <p:ext uri="{BB962C8B-B14F-4D97-AF65-F5344CB8AC3E}">
        <p14:creationId xmlns:p14="http://schemas.microsoft.com/office/powerpoint/2010/main" val="2432538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21</a:t>
            </a:fld>
            <a:endParaRPr lang="ar-SA"/>
          </a:p>
        </p:txBody>
      </p:sp>
    </p:spTree>
    <p:extLst>
      <p:ext uri="{BB962C8B-B14F-4D97-AF65-F5344CB8AC3E}">
        <p14:creationId xmlns:p14="http://schemas.microsoft.com/office/powerpoint/2010/main" val="16789275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22</a:t>
            </a:fld>
            <a:endParaRPr lang="ar-SA"/>
          </a:p>
        </p:txBody>
      </p:sp>
    </p:spTree>
    <p:extLst>
      <p:ext uri="{BB962C8B-B14F-4D97-AF65-F5344CB8AC3E}">
        <p14:creationId xmlns:p14="http://schemas.microsoft.com/office/powerpoint/2010/main" val="4198054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23</a:t>
            </a:fld>
            <a:endParaRPr lang="ar-SA"/>
          </a:p>
        </p:txBody>
      </p:sp>
    </p:spTree>
    <p:extLst>
      <p:ext uri="{BB962C8B-B14F-4D97-AF65-F5344CB8AC3E}">
        <p14:creationId xmlns:p14="http://schemas.microsoft.com/office/powerpoint/2010/main" val="18639468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24</a:t>
            </a:fld>
            <a:endParaRPr lang="ar-SA"/>
          </a:p>
        </p:txBody>
      </p:sp>
    </p:spTree>
    <p:extLst>
      <p:ext uri="{BB962C8B-B14F-4D97-AF65-F5344CB8AC3E}">
        <p14:creationId xmlns:p14="http://schemas.microsoft.com/office/powerpoint/2010/main" val="41206327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25</a:t>
            </a:fld>
            <a:endParaRPr lang="ar-SA"/>
          </a:p>
        </p:txBody>
      </p:sp>
    </p:spTree>
    <p:extLst>
      <p:ext uri="{BB962C8B-B14F-4D97-AF65-F5344CB8AC3E}">
        <p14:creationId xmlns:p14="http://schemas.microsoft.com/office/powerpoint/2010/main" val="34819248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a:p>
            <a:endParaRPr lang="ar-SA" dirty="0"/>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26</a:t>
            </a:fld>
            <a:endParaRPr lang="ar-SA"/>
          </a:p>
        </p:txBody>
      </p:sp>
    </p:spTree>
    <p:extLst>
      <p:ext uri="{BB962C8B-B14F-4D97-AF65-F5344CB8AC3E}">
        <p14:creationId xmlns:p14="http://schemas.microsoft.com/office/powerpoint/2010/main" val="194860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3</a:t>
            </a:fld>
            <a:endParaRPr lang="ar-SA"/>
          </a:p>
        </p:txBody>
      </p:sp>
    </p:spTree>
    <p:extLst>
      <p:ext uri="{BB962C8B-B14F-4D97-AF65-F5344CB8AC3E}">
        <p14:creationId xmlns:p14="http://schemas.microsoft.com/office/powerpoint/2010/main" val="2043779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4</a:t>
            </a:fld>
            <a:endParaRPr lang="ar-SA"/>
          </a:p>
        </p:txBody>
      </p:sp>
    </p:spTree>
    <p:extLst>
      <p:ext uri="{BB962C8B-B14F-4D97-AF65-F5344CB8AC3E}">
        <p14:creationId xmlns:p14="http://schemas.microsoft.com/office/powerpoint/2010/main" val="1911450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5</a:t>
            </a:fld>
            <a:endParaRPr lang="ar-SA"/>
          </a:p>
        </p:txBody>
      </p:sp>
    </p:spTree>
    <p:extLst>
      <p:ext uri="{BB962C8B-B14F-4D97-AF65-F5344CB8AC3E}">
        <p14:creationId xmlns:p14="http://schemas.microsoft.com/office/powerpoint/2010/main" val="2535385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6</a:t>
            </a:fld>
            <a:endParaRPr lang="ar-SA"/>
          </a:p>
        </p:txBody>
      </p:sp>
    </p:spTree>
    <p:extLst>
      <p:ext uri="{BB962C8B-B14F-4D97-AF65-F5344CB8AC3E}">
        <p14:creationId xmlns:p14="http://schemas.microsoft.com/office/powerpoint/2010/main" val="3559269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7</a:t>
            </a:fld>
            <a:endParaRPr lang="ar-SA"/>
          </a:p>
        </p:txBody>
      </p:sp>
    </p:spTree>
    <p:extLst>
      <p:ext uri="{BB962C8B-B14F-4D97-AF65-F5344CB8AC3E}">
        <p14:creationId xmlns:p14="http://schemas.microsoft.com/office/powerpoint/2010/main" val="3573769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a:p>
            <a:endParaRPr lang="ar-SA" dirty="0"/>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8</a:t>
            </a:fld>
            <a:endParaRPr lang="ar-SA"/>
          </a:p>
        </p:txBody>
      </p:sp>
    </p:spTree>
    <p:extLst>
      <p:ext uri="{BB962C8B-B14F-4D97-AF65-F5344CB8AC3E}">
        <p14:creationId xmlns:p14="http://schemas.microsoft.com/office/powerpoint/2010/main" val="1203223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الأستاذ أبو يوسف</a:t>
            </a:r>
            <a:r>
              <a:rPr lang="ar-SA" baseline="0" dirty="0" smtClean="0"/>
              <a:t> </a:t>
            </a:r>
            <a:r>
              <a:rPr lang="ar-SA" dirty="0" smtClean="0"/>
              <a:t>منتدى التربية والتعليم بالمدينة المنورة لا تنسونا من صالح دعائكم</a:t>
            </a:r>
          </a:p>
        </p:txBody>
      </p:sp>
      <p:sp>
        <p:nvSpPr>
          <p:cNvPr id="4" name="عنصر نائب لرقم الشريحة 3"/>
          <p:cNvSpPr>
            <a:spLocks noGrp="1"/>
          </p:cNvSpPr>
          <p:nvPr>
            <p:ph type="sldNum" sz="quarter" idx="10"/>
          </p:nvPr>
        </p:nvSpPr>
        <p:spPr/>
        <p:txBody>
          <a:bodyPr/>
          <a:lstStyle/>
          <a:p>
            <a:fld id="{26B657CC-FA55-4B73-BA58-A7DC57CB2224}" type="slidenum">
              <a:rPr lang="ar-SA" smtClean="0"/>
              <a:t>9</a:t>
            </a:fld>
            <a:endParaRPr lang="ar-SA"/>
          </a:p>
        </p:txBody>
      </p:sp>
    </p:spTree>
    <p:extLst>
      <p:ext uri="{BB962C8B-B14F-4D97-AF65-F5344CB8AC3E}">
        <p14:creationId xmlns:p14="http://schemas.microsoft.com/office/powerpoint/2010/main" val="2903068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21/03/34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21/03/34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21/03/34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21/03/34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21/03/34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21/03/34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21/03/34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357158" y="285728"/>
            <a:ext cx="8462979" cy="6072230"/>
          </a:xfrm>
          <a:prstGeom prst="rect">
            <a:avLst/>
          </a:prstGeom>
          <a:noFill/>
          <a:ln w="9525">
            <a:noFill/>
            <a:miter lim="800000"/>
            <a:headEnd/>
            <a:tailEnd/>
          </a:ln>
          <a:effectLst/>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pic>
        <p:nvPicPr>
          <p:cNvPr id="6" name="Picture 2" descr="D:\6\1\التربية الاسلامية الصف السادس ف2  توزيع و تحضير و عروض بوربوينت و كتاب و اوراق عمل و خرائط مفاهيم\فقه\بور بوينت فقه سادس ابتدائي ف2 كتاب الطالب\بور بوينت فقه سادس ف2 كتاب نشاط\2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97247" y="1694458"/>
            <a:ext cx="3386261" cy="17281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to="" calcmode="lin" valueType="num">
                                      <p:cBhvr>
                                        <p:cTn id="7" dur="1" fill="hold"/>
                                        <p:tgtEl>
                                          <p:spTgt spid="10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0242" name="Picture 2"/>
          <p:cNvPicPr>
            <a:picLocks noChangeAspect="1" noChangeArrowheads="1"/>
          </p:cNvPicPr>
          <p:nvPr/>
        </p:nvPicPr>
        <p:blipFill>
          <a:blip r:embed="rId4"/>
          <a:srcRect/>
          <a:stretch>
            <a:fillRect/>
          </a:stretch>
        </p:blipFill>
        <p:spPr bwMode="auto">
          <a:xfrm>
            <a:off x="357159" y="285728"/>
            <a:ext cx="8501122" cy="6072229"/>
          </a:xfrm>
          <a:prstGeom prst="rect">
            <a:avLst/>
          </a:prstGeom>
          <a:noFill/>
          <a:ln w="9525">
            <a:noFill/>
            <a:miter lim="800000"/>
            <a:headEnd/>
            <a:tailEnd/>
          </a:ln>
          <a:effectLst/>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to="" calcmode="lin" valueType="num">
                                      <p:cBhvr>
                                        <p:cTn id="7" dur="1" fill="hold"/>
                                        <p:tgtEl>
                                          <p:spTgt spid="1024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1266" name="Picture 2"/>
          <p:cNvPicPr>
            <a:picLocks noChangeAspect="1" noChangeArrowheads="1"/>
          </p:cNvPicPr>
          <p:nvPr/>
        </p:nvPicPr>
        <p:blipFill>
          <a:blip r:embed="rId4"/>
          <a:srcRect/>
          <a:stretch>
            <a:fillRect/>
          </a:stretch>
        </p:blipFill>
        <p:spPr bwMode="auto">
          <a:xfrm>
            <a:off x="1000100" y="2214554"/>
            <a:ext cx="7143800" cy="220028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0" fill="hold"/>
                                        <p:tgtEl>
                                          <p:spTgt spid="11266"/>
                                        </p:tgtEl>
                                        <p:attrNameLst>
                                          <p:attrName>ppt_w</p:attrName>
                                        </p:attrNameLst>
                                      </p:cBhvr>
                                      <p:tavLst>
                                        <p:tav tm="0" fmla="#ppt_w*sin(2.5*pi*$)">
                                          <p:val>
                                            <p:fltVal val="0"/>
                                          </p:val>
                                        </p:tav>
                                        <p:tav tm="100000">
                                          <p:val>
                                            <p:fltVal val="1"/>
                                          </p:val>
                                        </p:tav>
                                      </p:tavLst>
                                    </p:anim>
                                    <p:anim calcmode="lin" valueType="num">
                                      <p:cBhvr>
                                        <p:cTn id="8" dur="5000" fill="hold"/>
                                        <p:tgtEl>
                                          <p:spTgt spid="1126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2290" name="Picture 2"/>
          <p:cNvPicPr>
            <a:picLocks noChangeAspect="1" noChangeArrowheads="1"/>
          </p:cNvPicPr>
          <p:nvPr/>
        </p:nvPicPr>
        <p:blipFill>
          <a:blip r:embed="rId4"/>
          <a:srcRect/>
          <a:stretch>
            <a:fillRect/>
          </a:stretch>
        </p:blipFill>
        <p:spPr bwMode="auto">
          <a:xfrm>
            <a:off x="357158" y="285728"/>
            <a:ext cx="8515371"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4714876" y="3071810"/>
            <a:ext cx="357188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أبو بكر الصديق </a:t>
            </a:r>
            <a:r>
              <a:rPr lang="ar-SA" sz="3200" b="1" dirty="0" smtClean="0">
                <a:solidFill>
                  <a:srgbClr val="FF0000"/>
                </a:solidFill>
                <a:sym typeface="AGA Arabesque"/>
              </a:rPr>
              <a:t></a:t>
            </a:r>
            <a:endParaRPr lang="ar-SA" sz="3200" b="1" dirty="0">
              <a:solidFill>
                <a:srgbClr val="FF0000"/>
              </a:solidFill>
            </a:endParaRPr>
          </a:p>
        </p:txBody>
      </p:sp>
      <p:sp>
        <p:nvSpPr>
          <p:cNvPr id="6" name="مربع نص 5"/>
          <p:cNvSpPr txBox="1">
            <a:spLocks noChangeArrowheads="1"/>
          </p:cNvSpPr>
          <p:nvPr/>
        </p:nvSpPr>
        <p:spPr bwMode="auto">
          <a:xfrm>
            <a:off x="4714876" y="3571876"/>
            <a:ext cx="3571887" cy="1077218"/>
          </a:xfrm>
          <a:prstGeom prst="rect">
            <a:avLst/>
          </a:prstGeom>
          <a:noFill/>
          <a:ln w="9525">
            <a:noFill/>
            <a:miter lim="800000"/>
            <a:headEnd/>
            <a:tailEnd/>
          </a:ln>
        </p:spPr>
        <p:txBody>
          <a:bodyPr wrap="square">
            <a:spAutoFit/>
          </a:bodyPr>
          <a:lstStyle/>
          <a:p>
            <a:r>
              <a:rPr lang="ar-SA" sz="3200" b="1" dirty="0" smtClean="0">
                <a:solidFill>
                  <a:srgbClr val="FF0000"/>
                </a:solidFill>
              </a:rPr>
              <a:t>عمر بن الخطاب </a:t>
            </a:r>
            <a:r>
              <a:rPr lang="ar-SA" sz="3200" b="1" dirty="0" smtClean="0">
                <a:solidFill>
                  <a:srgbClr val="FF0000"/>
                </a:solidFill>
                <a:sym typeface="AGA Arabesque"/>
              </a:rPr>
              <a:t></a:t>
            </a:r>
            <a:endParaRPr lang="ar-SA" sz="3200" b="1" dirty="0" smtClean="0">
              <a:solidFill>
                <a:srgbClr val="FF0000"/>
              </a:solidFill>
            </a:endParaRPr>
          </a:p>
          <a:p>
            <a:pPr algn="r"/>
            <a:endParaRPr lang="ar-SA" sz="3200" b="1" dirty="0">
              <a:solidFill>
                <a:srgbClr val="FF0000"/>
              </a:solidFill>
            </a:endParaRPr>
          </a:p>
        </p:txBody>
      </p:sp>
      <p:sp>
        <p:nvSpPr>
          <p:cNvPr id="7" name="مربع نص 6"/>
          <p:cNvSpPr txBox="1">
            <a:spLocks noChangeArrowheads="1"/>
          </p:cNvSpPr>
          <p:nvPr/>
        </p:nvSpPr>
        <p:spPr bwMode="auto">
          <a:xfrm>
            <a:off x="4714876" y="4071942"/>
            <a:ext cx="3571887" cy="1077218"/>
          </a:xfrm>
          <a:prstGeom prst="rect">
            <a:avLst/>
          </a:prstGeom>
          <a:noFill/>
          <a:ln w="9525">
            <a:noFill/>
            <a:miter lim="800000"/>
            <a:headEnd/>
            <a:tailEnd/>
          </a:ln>
        </p:spPr>
        <p:txBody>
          <a:bodyPr wrap="square">
            <a:spAutoFit/>
          </a:bodyPr>
          <a:lstStyle/>
          <a:p>
            <a:r>
              <a:rPr lang="ar-SA" sz="3200" b="1" dirty="0" smtClean="0">
                <a:solidFill>
                  <a:srgbClr val="FF0000"/>
                </a:solidFill>
              </a:rPr>
              <a:t>عثمان بن عفان </a:t>
            </a:r>
            <a:r>
              <a:rPr lang="ar-SA" sz="3200" b="1" dirty="0" smtClean="0">
                <a:solidFill>
                  <a:srgbClr val="FF0000"/>
                </a:solidFill>
                <a:sym typeface="AGA Arabesque"/>
              </a:rPr>
              <a:t></a:t>
            </a:r>
            <a:endParaRPr lang="ar-SA" sz="3200" b="1" dirty="0" smtClean="0">
              <a:solidFill>
                <a:srgbClr val="FF0000"/>
              </a:solidFill>
            </a:endParaRPr>
          </a:p>
          <a:p>
            <a:pPr algn="r"/>
            <a:endParaRPr lang="ar-SA" sz="3200" b="1" dirty="0">
              <a:solidFill>
                <a:srgbClr val="FF0000"/>
              </a:solidFill>
            </a:endParaRPr>
          </a:p>
        </p:txBody>
      </p:sp>
      <p:sp>
        <p:nvSpPr>
          <p:cNvPr id="8" name="مربع نص 7"/>
          <p:cNvSpPr txBox="1">
            <a:spLocks noChangeArrowheads="1"/>
          </p:cNvSpPr>
          <p:nvPr/>
        </p:nvSpPr>
        <p:spPr bwMode="auto">
          <a:xfrm>
            <a:off x="4786314" y="4572008"/>
            <a:ext cx="3571887" cy="1077218"/>
          </a:xfrm>
          <a:prstGeom prst="rect">
            <a:avLst/>
          </a:prstGeom>
          <a:noFill/>
          <a:ln w="9525">
            <a:noFill/>
            <a:miter lim="800000"/>
            <a:headEnd/>
            <a:tailEnd/>
          </a:ln>
        </p:spPr>
        <p:txBody>
          <a:bodyPr wrap="square">
            <a:spAutoFit/>
          </a:bodyPr>
          <a:lstStyle/>
          <a:p>
            <a:r>
              <a:rPr lang="ar-SA" sz="3200" b="1" dirty="0" smtClean="0">
                <a:solidFill>
                  <a:srgbClr val="FF0000"/>
                </a:solidFill>
              </a:rPr>
              <a:t>علي بن أبي طالب </a:t>
            </a:r>
            <a:r>
              <a:rPr lang="ar-SA" sz="3200" b="1" dirty="0" smtClean="0">
                <a:solidFill>
                  <a:srgbClr val="FF0000"/>
                </a:solidFill>
                <a:sym typeface="AGA Arabesque"/>
              </a:rPr>
              <a:t></a:t>
            </a:r>
            <a:endParaRPr lang="ar-SA" sz="3200" b="1" dirty="0" smtClean="0">
              <a:solidFill>
                <a:srgbClr val="FF0000"/>
              </a:solidFill>
            </a:endParaRPr>
          </a:p>
          <a:p>
            <a:pPr algn="r"/>
            <a:endParaRPr lang="ar-SA" sz="3200" b="1" dirty="0">
              <a:solidFill>
                <a:srgbClr val="FF0000"/>
              </a:solidFill>
            </a:endParaRPr>
          </a:p>
        </p:txBody>
      </p:sp>
      <p:sp>
        <p:nvSpPr>
          <p:cNvPr id="9" name="مربع نص 8"/>
          <p:cNvSpPr txBox="1">
            <a:spLocks noChangeArrowheads="1"/>
          </p:cNvSpPr>
          <p:nvPr/>
        </p:nvSpPr>
        <p:spPr bwMode="auto">
          <a:xfrm>
            <a:off x="4714876" y="5072074"/>
            <a:ext cx="3571887" cy="584200"/>
          </a:xfrm>
          <a:prstGeom prst="rect">
            <a:avLst/>
          </a:prstGeom>
          <a:noFill/>
          <a:ln w="9525">
            <a:noFill/>
            <a:miter lim="800000"/>
            <a:headEnd/>
            <a:tailEnd/>
          </a:ln>
        </p:spPr>
        <p:txBody>
          <a:bodyPr wrap="square">
            <a:spAutoFit/>
          </a:bodyPr>
          <a:lstStyle/>
          <a:p>
            <a:r>
              <a:rPr lang="ar-SA" sz="3200" b="1" dirty="0" smtClean="0">
                <a:solidFill>
                  <a:srgbClr val="FF0000"/>
                </a:solidFill>
              </a:rPr>
              <a:t>عبد الله بن مسعود </a:t>
            </a:r>
            <a:r>
              <a:rPr lang="ar-SA" sz="3200" b="1" dirty="0" smtClean="0">
                <a:solidFill>
                  <a:srgbClr val="FF0000"/>
                </a:solidFill>
                <a:sym typeface="AGA Arabesque"/>
              </a:rPr>
              <a:t></a:t>
            </a:r>
            <a:endParaRPr lang="ar-SA" sz="3200" b="1" dirty="0">
              <a:solidFill>
                <a:srgbClr val="FF0000"/>
              </a:solidFill>
            </a:endParaRPr>
          </a:p>
        </p:txBody>
      </p:sp>
      <p:sp>
        <p:nvSpPr>
          <p:cNvPr id="10" name="مربع نص 9"/>
          <p:cNvSpPr txBox="1">
            <a:spLocks noChangeArrowheads="1"/>
          </p:cNvSpPr>
          <p:nvPr/>
        </p:nvSpPr>
        <p:spPr bwMode="auto">
          <a:xfrm>
            <a:off x="642910" y="3071810"/>
            <a:ext cx="3571887" cy="584200"/>
          </a:xfrm>
          <a:prstGeom prst="rect">
            <a:avLst/>
          </a:prstGeom>
          <a:noFill/>
          <a:ln w="9525">
            <a:noFill/>
            <a:miter lim="800000"/>
            <a:headEnd/>
            <a:tailEnd/>
          </a:ln>
        </p:spPr>
        <p:txBody>
          <a:bodyPr wrap="square">
            <a:spAutoFit/>
          </a:bodyPr>
          <a:lstStyle/>
          <a:p>
            <a:r>
              <a:rPr lang="ar-SA" sz="3200" b="1" dirty="0" smtClean="0">
                <a:solidFill>
                  <a:srgbClr val="FF0000"/>
                </a:solidFill>
              </a:rPr>
              <a:t>عبد الله بن عباس</a:t>
            </a:r>
            <a:r>
              <a:rPr lang="ar-SA" sz="3200" b="1" dirty="0" smtClean="0">
                <a:solidFill>
                  <a:srgbClr val="FF0000"/>
                </a:solidFill>
                <a:sym typeface="AGA Arabesque"/>
              </a:rPr>
              <a:t></a:t>
            </a:r>
            <a:endParaRPr lang="ar-SA" sz="3200" b="1" dirty="0">
              <a:solidFill>
                <a:srgbClr val="FF0000"/>
              </a:solidFill>
            </a:endParaRPr>
          </a:p>
        </p:txBody>
      </p:sp>
      <p:sp>
        <p:nvSpPr>
          <p:cNvPr id="11" name="مربع نص 10"/>
          <p:cNvSpPr txBox="1">
            <a:spLocks noChangeArrowheads="1"/>
          </p:cNvSpPr>
          <p:nvPr/>
        </p:nvSpPr>
        <p:spPr bwMode="auto">
          <a:xfrm>
            <a:off x="642910" y="3643314"/>
            <a:ext cx="3571887" cy="584200"/>
          </a:xfrm>
          <a:prstGeom prst="rect">
            <a:avLst/>
          </a:prstGeom>
          <a:noFill/>
          <a:ln w="9525">
            <a:noFill/>
            <a:miter lim="800000"/>
            <a:headEnd/>
            <a:tailEnd/>
          </a:ln>
        </p:spPr>
        <p:txBody>
          <a:bodyPr wrap="square">
            <a:spAutoFit/>
          </a:bodyPr>
          <a:lstStyle/>
          <a:p>
            <a:r>
              <a:rPr lang="ar-SA" sz="3200" b="1" dirty="0" smtClean="0">
                <a:solidFill>
                  <a:srgbClr val="FF0000"/>
                </a:solidFill>
              </a:rPr>
              <a:t>الزبير بن العوام </a:t>
            </a:r>
            <a:r>
              <a:rPr lang="ar-SA" sz="3200" b="1" dirty="0" smtClean="0">
                <a:solidFill>
                  <a:srgbClr val="FF0000"/>
                </a:solidFill>
                <a:sym typeface="AGA Arabesque"/>
              </a:rPr>
              <a:t></a:t>
            </a:r>
            <a:endParaRPr lang="ar-SA" sz="3200" b="1" dirty="0">
              <a:solidFill>
                <a:srgbClr val="FF0000"/>
              </a:solidFill>
            </a:endParaRPr>
          </a:p>
        </p:txBody>
      </p:sp>
      <p:sp>
        <p:nvSpPr>
          <p:cNvPr id="12" name="مربع نص 11"/>
          <p:cNvSpPr txBox="1">
            <a:spLocks noChangeArrowheads="1"/>
          </p:cNvSpPr>
          <p:nvPr/>
        </p:nvSpPr>
        <p:spPr bwMode="auto">
          <a:xfrm>
            <a:off x="642910" y="4143380"/>
            <a:ext cx="3571887" cy="584200"/>
          </a:xfrm>
          <a:prstGeom prst="rect">
            <a:avLst/>
          </a:prstGeom>
          <a:noFill/>
          <a:ln w="9525">
            <a:noFill/>
            <a:miter lim="800000"/>
            <a:headEnd/>
            <a:tailEnd/>
          </a:ln>
        </p:spPr>
        <p:txBody>
          <a:bodyPr wrap="square">
            <a:spAutoFit/>
          </a:bodyPr>
          <a:lstStyle/>
          <a:p>
            <a:r>
              <a:rPr lang="ar-SA" sz="3200" b="1" dirty="0" smtClean="0">
                <a:solidFill>
                  <a:srgbClr val="FF0000"/>
                </a:solidFill>
              </a:rPr>
              <a:t>عبد الرحمن بن عوف </a:t>
            </a:r>
            <a:r>
              <a:rPr lang="ar-SA" sz="3200" b="1" dirty="0" smtClean="0">
                <a:solidFill>
                  <a:srgbClr val="FF0000"/>
                </a:solidFill>
                <a:sym typeface="AGA Arabesque"/>
              </a:rPr>
              <a:t></a:t>
            </a:r>
            <a:endParaRPr lang="ar-SA" sz="3200" b="1" dirty="0">
              <a:solidFill>
                <a:srgbClr val="FF0000"/>
              </a:solidFill>
            </a:endParaRPr>
          </a:p>
        </p:txBody>
      </p:sp>
      <p:sp>
        <p:nvSpPr>
          <p:cNvPr id="13" name="مربع نص 12"/>
          <p:cNvSpPr txBox="1">
            <a:spLocks noChangeArrowheads="1"/>
          </p:cNvSpPr>
          <p:nvPr/>
        </p:nvSpPr>
        <p:spPr bwMode="auto">
          <a:xfrm>
            <a:off x="642910" y="4643446"/>
            <a:ext cx="3571887" cy="1077218"/>
          </a:xfrm>
          <a:prstGeom prst="rect">
            <a:avLst/>
          </a:prstGeom>
          <a:noFill/>
          <a:ln w="9525">
            <a:noFill/>
            <a:miter lim="800000"/>
            <a:headEnd/>
            <a:tailEnd/>
          </a:ln>
        </p:spPr>
        <p:txBody>
          <a:bodyPr wrap="square">
            <a:spAutoFit/>
          </a:bodyPr>
          <a:lstStyle/>
          <a:p>
            <a:r>
              <a:rPr lang="ar-SA" sz="3200" b="1" dirty="0" smtClean="0">
                <a:solidFill>
                  <a:srgbClr val="FF0000"/>
                </a:solidFill>
              </a:rPr>
              <a:t>عبد الله بن عمر </a:t>
            </a:r>
            <a:r>
              <a:rPr lang="ar-SA" sz="3200" b="1" dirty="0" smtClean="0">
                <a:solidFill>
                  <a:srgbClr val="FF0000"/>
                </a:solidFill>
                <a:sym typeface="AGA Arabesque"/>
              </a:rPr>
              <a:t></a:t>
            </a:r>
            <a:endParaRPr lang="ar-SA" sz="3200" b="1" dirty="0" smtClean="0">
              <a:solidFill>
                <a:srgbClr val="FF0000"/>
              </a:solidFill>
            </a:endParaRPr>
          </a:p>
          <a:p>
            <a:pPr algn="r"/>
            <a:endParaRPr lang="ar-SA" sz="3200" b="1" dirty="0">
              <a:solidFill>
                <a:srgbClr val="FF0000"/>
              </a:solidFill>
            </a:endParaRPr>
          </a:p>
        </p:txBody>
      </p:sp>
      <p:sp>
        <p:nvSpPr>
          <p:cNvPr id="14" name="مربع نص 13"/>
          <p:cNvSpPr txBox="1">
            <a:spLocks noChangeArrowheads="1"/>
          </p:cNvSpPr>
          <p:nvPr/>
        </p:nvSpPr>
        <p:spPr bwMode="auto">
          <a:xfrm>
            <a:off x="571472" y="5072074"/>
            <a:ext cx="3571887" cy="584200"/>
          </a:xfrm>
          <a:prstGeom prst="rect">
            <a:avLst/>
          </a:prstGeom>
          <a:noFill/>
          <a:ln w="9525">
            <a:noFill/>
            <a:miter lim="800000"/>
            <a:headEnd/>
            <a:tailEnd/>
          </a:ln>
        </p:spPr>
        <p:txBody>
          <a:bodyPr wrap="square">
            <a:spAutoFit/>
          </a:bodyPr>
          <a:lstStyle/>
          <a:p>
            <a:r>
              <a:rPr lang="ar-SA" sz="3200" b="1" dirty="0" smtClean="0">
                <a:solidFill>
                  <a:srgbClr val="FF0000"/>
                </a:solidFill>
              </a:rPr>
              <a:t>أنس بن مالك  </a:t>
            </a:r>
            <a:r>
              <a:rPr lang="ar-SA" sz="3200" b="1" dirty="0" smtClean="0">
                <a:solidFill>
                  <a:srgbClr val="FF0000"/>
                </a:solidFill>
                <a:sym typeface="AGA Arabesque"/>
              </a:rPr>
              <a:t></a:t>
            </a:r>
            <a:endParaRPr lang="ar-SA" sz="3200" b="1" dirty="0" smtClean="0">
              <a:solidFill>
                <a:srgbClr val="FF0000"/>
              </a:solidFill>
            </a:endParaRPr>
          </a:p>
        </p:txBody>
      </p:sp>
      <p:sp>
        <p:nvSpPr>
          <p:cNvPr id="15" name="مستطيل 1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to="" calcmode="lin" valueType="num">
                                      <p:cBhvr>
                                        <p:cTn id="7" dur="1" fill="hold"/>
                                        <p:tgtEl>
                                          <p:spTgt spid="1229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8"/>
                                        </p:tgtEl>
                                        <p:attrNameLst>
                                          <p:attrName>ppt_y</p:attrName>
                                        </p:attrNameLst>
                                      </p:cBhvr>
                                      <p:tavLst>
                                        <p:tav tm="0">
                                          <p:val>
                                            <p:strVal val="#ppt_y"/>
                                          </p:val>
                                        </p:tav>
                                        <p:tav tm="100000">
                                          <p:val>
                                            <p:strVal val="#ppt_y"/>
                                          </p:val>
                                        </p:tav>
                                      </p:tavLst>
                                    </p:anim>
                                    <p:animEffect transition="in" filter="fade">
                                      <p:cBhvr>
                                        <p:cTn id="39" dur="10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48" presetClass="entr" presetSubtype="0" accel="5000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5"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46" dur="1000" fill="hold"/>
                                        <p:tgtEl>
                                          <p:spTgt spid="9"/>
                                        </p:tgtEl>
                                        <p:attrNameLst>
                                          <p:attrName>ppt_y</p:attrName>
                                        </p:attrNameLst>
                                      </p:cBhvr>
                                      <p:tavLst>
                                        <p:tav tm="0">
                                          <p:val>
                                            <p:strVal val="#ppt_y"/>
                                          </p:val>
                                        </p:tav>
                                        <p:tav tm="100000">
                                          <p:val>
                                            <p:strVal val="#ppt_y"/>
                                          </p:val>
                                        </p:tav>
                                      </p:tavLst>
                                    </p:anim>
                                    <p:animEffect transition="in" filter="fade">
                                      <p:cBhvr>
                                        <p:cTn id="47" dur="1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10"/>
                                        </p:tgtEl>
                                        <p:attrNameLst>
                                          <p:attrName>ppt_y</p:attrName>
                                        </p:attrNameLst>
                                      </p:cBhvr>
                                      <p:tavLst>
                                        <p:tav tm="0">
                                          <p:val>
                                            <p:strVal val="#ppt_y"/>
                                          </p:val>
                                        </p:tav>
                                        <p:tav tm="100000">
                                          <p:val>
                                            <p:strVal val="#ppt_y"/>
                                          </p:val>
                                        </p:tav>
                                      </p:tavLst>
                                    </p:anim>
                                    <p:animEffect transition="in" filter="fade">
                                      <p:cBhvr>
                                        <p:cTn id="55" dur="1000"/>
                                        <p:tgtEl>
                                          <p:spTgt spid="10"/>
                                        </p:tgtEl>
                                      </p:cBhvr>
                                    </p:animEffect>
                                  </p:childTnLst>
                                </p:cTn>
                              </p:par>
                            </p:childTnLst>
                          </p:cTn>
                        </p:par>
                      </p:childTnLst>
                    </p:cTn>
                  </p:par>
                  <p:par>
                    <p:cTn id="56" fill="hold">
                      <p:stCondLst>
                        <p:cond delay="indefinite"/>
                      </p:stCondLst>
                      <p:childTnLst>
                        <p:par>
                          <p:cTn id="57" fill="hold">
                            <p:stCondLst>
                              <p:cond delay="0"/>
                            </p:stCondLst>
                            <p:childTnLst>
                              <p:par>
                                <p:cTn id="58" presetID="48" presetClass="entr" presetSubtype="0" accel="50000"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1"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62" dur="1000" fill="hold"/>
                                        <p:tgtEl>
                                          <p:spTgt spid="11"/>
                                        </p:tgtEl>
                                        <p:attrNameLst>
                                          <p:attrName>ppt_y</p:attrName>
                                        </p:attrNameLst>
                                      </p:cBhvr>
                                      <p:tavLst>
                                        <p:tav tm="0">
                                          <p:val>
                                            <p:strVal val="#ppt_y"/>
                                          </p:val>
                                        </p:tav>
                                        <p:tav tm="100000">
                                          <p:val>
                                            <p:strVal val="#ppt_y"/>
                                          </p:val>
                                        </p:tav>
                                      </p:tavLst>
                                    </p:anim>
                                    <p:animEffect transition="in" filter="fade">
                                      <p:cBhvr>
                                        <p:cTn id="63" dur="1000"/>
                                        <p:tgtEl>
                                          <p:spTgt spid="11"/>
                                        </p:tgtEl>
                                      </p:cBhvr>
                                    </p:animEffect>
                                  </p:childTnLst>
                                </p:cTn>
                              </p:par>
                            </p:childTnLst>
                          </p:cTn>
                        </p:par>
                      </p:childTnLst>
                    </p:cTn>
                  </p:par>
                  <p:par>
                    <p:cTn id="64" fill="hold">
                      <p:stCondLst>
                        <p:cond delay="indefinite"/>
                      </p:stCondLst>
                      <p:childTnLst>
                        <p:par>
                          <p:cTn id="65" fill="hold">
                            <p:stCondLst>
                              <p:cond delay="0"/>
                            </p:stCondLst>
                            <p:childTnLst>
                              <p:par>
                                <p:cTn id="66" presetID="48" presetClass="entr" presetSubtype="0" accel="50000"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9"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70" dur="1000" fill="hold"/>
                                        <p:tgtEl>
                                          <p:spTgt spid="12"/>
                                        </p:tgtEl>
                                        <p:attrNameLst>
                                          <p:attrName>ppt_y</p:attrName>
                                        </p:attrNameLst>
                                      </p:cBhvr>
                                      <p:tavLst>
                                        <p:tav tm="0">
                                          <p:val>
                                            <p:strVal val="#ppt_y"/>
                                          </p:val>
                                        </p:tav>
                                        <p:tav tm="100000">
                                          <p:val>
                                            <p:strVal val="#ppt_y"/>
                                          </p:val>
                                        </p:tav>
                                      </p:tavLst>
                                    </p:anim>
                                    <p:animEffect transition="in" filter="fade">
                                      <p:cBhvr>
                                        <p:cTn id="71" dur="1000"/>
                                        <p:tgtEl>
                                          <p:spTgt spid="12"/>
                                        </p:tgtEl>
                                      </p:cBhvr>
                                    </p:animEffect>
                                  </p:childTnLst>
                                </p:cTn>
                              </p:par>
                            </p:childTnLst>
                          </p:cTn>
                        </p:par>
                      </p:childTnLst>
                    </p:cTn>
                  </p:par>
                  <p:par>
                    <p:cTn id="72" fill="hold">
                      <p:stCondLst>
                        <p:cond delay="indefinite"/>
                      </p:stCondLst>
                      <p:childTnLst>
                        <p:par>
                          <p:cTn id="73" fill="hold">
                            <p:stCondLst>
                              <p:cond delay="0"/>
                            </p:stCondLst>
                            <p:childTnLst>
                              <p:par>
                                <p:cTn id="74" presetID="48" presetClass="entr" presetSubtype="0" accel="50000" fill="hold" grpId="0" nodeType="click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7"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78" dur="1000" fill="hold"/>
                                        <p:tgtEl>
                                          <p:spTgt spid="13"/>
                                        </p:tgtEl>
                                        <p:attrNameLst>
                                          <p:attrName>ppt_y</p:attrName>
                                        </p:attrNameLst>
                                      </p:cBhvr>
                                      <p:tavLst>
                                        <p:tav tm="0">
                                          <p:val>
                                            <p:strVal val="#ppt_y"/>
                                          </p:val>
                                        </p:tav>
                                        <p:tav tm="100000">
                                          <p:val>
                                            <p:strVal val="#ppt_y"/>
                                          </p:val>
                                        </p:tav>
                                      </p:tavLst>
                                    </p:anim>
                                    <p:animEffect transition="in" filter="fade">
                                      <p:cBhvr>
                                        <p:cTn id="79" dur="1000"/>
                                        <p:tgtEl>
                                          <p:spTgt spid="13"/>
                                        </p:tgtEl>
                                      </p:cBhvr>
                                    </p:animEffect>
                                  </p:childTnLst>
                                </p:cTn>
                              </p:par>
                            </p:childTnLst>
                          </p:cTn>
                        </p:par>
                      </p:childTnLst>
                    </p:cTn>
                  </p:par>
                  <p:par>
                    <p:cTn id="80" fill="hold">
                      <p:stCondLst>
                        <p:cond delay="indefinite"/>
                      </p:stCondLst>
                      <p:childTnLst>
                        <p:par>
                          <p:cTn id="81" fill="hold">
                            <p:stCondLst>
                              <p:cond delay="0"/>
                            </p:stCondLst>
                            <p:childTnLst>
                              <p:par>
                                <p:cTn id="82" presetID="48" presetClass="entr" presetSubtype="0" accel="50000" fill="hold" grpId="0" nodeType="click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1000" fill="hold"/>
                                        <p:tgtEl>
                                          <p:spTgt spid="1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5" dur="1000" fill="hold"/>
                                        <p:tgtEl>
                                          <p:spTgt spid="14"/>
                                        </p:tgtEl>
                                        <p:attrNameLst>
                                          <p:attrName>ppt_x</p:attrName>
                                        </p:attrNameLst>
                                      </p:cBhvr>
                                      <p:tavLst>
                                        <p:tav tm="0">
                                          <p:val>
                                            <p:fltVal val="-1"/>
                                          </p:val>
                                        </p:tav>
                                        <p:tav tm="50000">
                                          <p:val>
                                            <p:fltVal val="0.95"/>
                                          </p:val>
                                        </p:tav>
                                        <p:tav tm="100000">
                                          <p:val>
                                            <p:strVal val="#ppt_x"/>
                                          </p:val>
                                        </p:tav>
                                      </p:tavLst>
                                    </p:anim>
                                    <p:anim calcmode="lin" valueType="num">
                                      <p:cBhvr>
                                        <p:cTn id="86" dur="1000" fill="hold"/>
                                        <p:tgtEl>
                                          <p:spTgt spid="14"/>
                                        </p:tgtEl>
                                        <p:attrNameLst>
                                          <p:attrName>ppt_y</p:attrName>
                                        </p:attrNameLst>
                                      </p:cBhvr>
                                      <p:tavLst>
                                        <p:tav tm="0">
                                          <p:val>
                                            <p:strVal val="#ppt_y"/>
                                          </p:val>
                                        </p:tav>
                                        <p:tav tm="100000">
                                          <p:val>
                                            <p:strVal val="#ppt_y"/>
                                          </p:val>
                                        </p:tav>
                                      </p:tavLst>
                                    </p:anim>
                                    <p:animEffect transition="in" filter="fade">
                                      <p:cBhvr>
                                        <p:cTn id="8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3314" name="Picture 2"/>
          <p:cNvPicPr>
            <a:picLocks noChangeAspect="1" noChangeArrowheads="1"/>
          </p:cNvPicPr>
          <p:nvPr/>
        </p:nvPicPr>
        <p:blipFill>
          <a:blip r:embed="rId4"/>
          <a:srcRect/>
          <a:stretch>
            <a:fillRect/>
          </a:stretch>
        </p:blipFill>
        <p:spPr bwMode="auto">
          <a:xfrm>
            <a:off x="357158" y="285728"/>
            <a:ext cx="8510609" cy="6072230"/>
          </a:xfrm>
          <a:prstGeom prst="rect">
            <a:avLst/>
          </a:prstGeom>
          <a:noFill/>
          <a:ln w="9525">
            <a:noFill/>
            <a:miter lim="800000"/>
            <a:headEnd/>
            <a:tailEnd/>
          </a:ln>
          <a:effectLst/>
        </p:spPr>
      </p:pic>
      <p:sp>
        <p:nvSpPr>
          <p:cNvPr id="6" name="مربع نص 5"/>
          <p:cNvSpPr txBox="1">
            <a:spLocks noChangeArrowheads="1"/>
          </p:cNvSpPr>
          <p:nvPr/>
        </p:nvSpPr>
        <p:spPr bwMode="auto">
          <a:xfrm>
            <a:off x="1428728" y="4500570"/>
            <a:ext cx="6429407" cy="584200"/>
          </a:xfrm>
          <a:prstGeom prst="rect">
            <a:avLst/>
          </a:prstGeom>
          <a:noFill/>
          <a:ln w="9525">
            <a:noFill/>
            <a:miter lim="800000"/>
            <a:headEnd/>
            <a:tailEnd/>
          </a:ln>
        </p:spPr>
        <p:txBody>
          <a:bodyPr wrap="square">
            <a:spAutoFit/>
          </a:bodyPr>
          <a:lstStyle/>
          <a:p>
            <a:pPr algn="r"/>
            <a:r>
              <a:rPr lang="ar-SA" sz="3200" b="1" dirty="0" err="1" smtClean="0">
                <a:solidFill>
                  <a:srgbClr val="FF0000"/>
                </a:solidFill>
              </a:rPr>
              <a:t>الترضي</a:t>
            </a:r>
            <a:r>
              <a:rPr lang="ar-SA" sz="3200" b="1" dirty="0" smtClean="0">
                <a:solidFill>
                  <a:srgbClr val="FF0000"/>
                </a:solidFill>
              </a:rPr>
              <a:t> عليهم بقول رضي الله عنهم  </a:t>
            </a:r>
            <a:endParaRPr lang="ar-SA" sz="3200" b="1" dirty="0">
              <a:solidFill>
                <a:srgbClr val="FF0000"/>
              </a:solidFill>
            </a:endParaRPr>
          </a:p>
        </p:txBody>
      </p:sp>
      <p:sp>
        <p:nvSpPr>
          <p:cNvPr id="7" name="مربع نص 6"/>
          <p:cNvSpPr txBox="1">
            <a:spLocks noChangeArrowheads="1"/>
          </p:cNvSpPr>
          <p:nvPr/>
        </p:nvSpPr>
        <p:spPr bwMode="auto">
          <a:xfrm>
            <a:off x="1571604" y="4929198"/>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الاعتقاد بأنهم أفضل الصحابة </a:t>
            </a:r>
            <a:endParaRPr lang="ar-SA" sz="3200" b="1" dirty="0">
              <a:solidFill>
                <a:srgbClr val="FF0000"/>
              </a:solidFill>
            </a:endParaRPr>
          </a:p>
        </p:txBody>
      </p:sp>
      <p:sp>
        <p:nvSpPr>
          <p:cNvPr id="8" name="مربع نص 7"/>
          <p:cNvSpPr txBox="1">
            <a:spLocks noChangeArrowheads="1"/>
          </p:cNvSpPr>
          <p:nvPr/>
        </p:nvSpPr>
        <p:spPr bwMode="auto">
          <a:xfrm>
            <a:off x="1643042" y="5357826"/>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الدفاع عنهم </a:t>
            </a:r>
            <a:endParaRPr lang="ar-SA" sz="3200" b="1" dirty="0">
              <a:solidFill>
                <a:srgbClr val="FF0000"/>
              </a:solidFill>
            </a:endParaRPr>
          </a:p>
        </p:txBody>
      </p:sp>
      <p:sp>
        <p:nvSpPr>
          <p:cNvPr id="9" name="مستطيل 8"/>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to="" calcmode="lin" valueType="num">
                                      <p:cBhvr>
                                        <p:cTn id="7" dur="1" fill="hold"/>
                                        <p:tgtEl>
                                          <p:spTgt spid="1331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8"/>
                                        </p:tgtEl>
                                        <p:attrNameLst>
                                          <p:attrName>ppt_y</p:attrName>
                                        </p:attrNameLst>
                                      </p:cBhvr>
                                      <p:tavLst>
                                        <p:tav tm="0">
                                          <p:val>
                                            <p:strVal val="#ppt_y"/>
                                          </p:val>
                                        </p:tav>
                                        <p:tav tm="100000">
                                          <p:val>
                                            <p:strVal val="#ppt_y"/>
                                          </p:val>
                                        </p:tav>
                                      </p:tavLst>
                                    </p:anim>
                                    <p:animEffect transition="in" filter="fade">
                                      <p:cBhvr>
                                        <p:cTn id="3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4338" name="Picture 2"/>
          <p:cNvPicPr>
            <a:picLocks noChangeAspect="1" noChangeArrowheads="1"/>
          </p:cNvPicPr>
          <p:nvPr/>
        </p:nvPicPr>
        <p:blipFill>
          <a:blip r:embed="rId4"/>
          <a:srcRect/>
          <a:stretch>
            <a:fillRect/>
          </a:stretch>
        </p:blipFill>
        <p:spPr bwMode="auto">
          <a:xfrm>
            <a:off x="357158" y="285728"/>
            <a:ext cx="8458221"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714348" y="2214554"/>
            <a:ext cx="6215106" cy="2062103"/>
          </a:xfrm>
          <a:prstGeom prst="rect">
            <a:avLst/>
          </a:prstGeom>
          <a:noFill/>
          <a:ln w="9525">
            <a:noFill/>
            <a:miter lim="800000"/>
            <a:headEnd/>
            <a:tailEnd/>
          </a:ln>
        </p:spPr>
        <p:txBody>
          <a:bodyPr wrap="square">
            <a:spAutoFit/>
          </a:bodyPr>
          <a:lstStyle/>
          <a:p>
            <a:pPr algn="r"/>
            <a:r>
              <a:rPr lang="ar-SA" sz="3200" b="1" dirty="0" smtClean="0">
                <a:solidFill>
                  <a:srgbClr val="FF0000"/>
                </a:solidFill>
              </a:rPr>
              <a:t>محمد رسول الله والذين معه أشداء على الكفار رحماء بينهم تراهم ركعا سجدا يبتغون فضلا من الله ورضوانا </a:t>
            </a:r>
            <a:r>
              <a:rPr lang="ar-SA" sz="3200" b="1" dirty="0" err="1" smtClean="0">
                <a:solidFill>
                  <a:srgbClr val="FF0000"/>
                </a:solidFill>
              </a:rPr>
              <a:t>سيماهم</a:t>
            </a:r>
            <a:r>
              <a:rPr lang="ar-SA" sz="3200" b="1" dirty="0" smtClean="0">
                <a:solidFill>
                  <a:srgbClr val="FF0000"/>
                </a:solidFill>
              </a:rPr>
              <a:t> في وجوههم من أثر السجود ...)</a:t>
            </a:r>
            <a:endParaRPr lang="ar-SA" sz="3200" b="1" dirty="0">
              <a:solidFill>
                <a:srgbClr val="FF0000"/>
              </a:solidFill>
            </a:endParaRPr>
          </a:p>
        </p:txBody>
      </p:sp>
      <p:sp>
        <p:nvSpPr>
          <p:cNvPr id="6" name="مربع نص 5"/>
          <p:cNvSpPr txBox="1">
            <a:spLocks noChangeArrowheads="1"/>
          </p:cNvSpPr>
          <p:nvPr/>
        </p:nvSpPr>
        <p:spPr bwMode="auto">
          <a:xfrm>
            <a:off x="1571604" y="4643446"/>
            <a:ext cx="6215106"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أشداء على الكفار </a:t>
            </a:r>
            <a:endParaRPr lang="ar-SA" sz="3200" b="1" dirty="0">
              <a:solidFill>
                <a:srgbClr val="FF0000"/>
              </a:solidFill>
            </a:endParaRPr>
          </a:p>
        </p:txBody>
      </p:sp>
      <p:sp>
        <p:nvSpPr>
          <p:cNvPr id="7" name="مربع نص 6"/>
          <p:cNvSpPr txBox="1">
            <a:spLocks noChangeArrowheads="1"/>
          </p:cNvSpPr>
          <p:nvPr/>
        </p:nvSpPr>
        <p:spPr bwMode="auto">
          <a:xfrm>
            <a:off x="1643042" y="5072074"/>
            <a:ext cx="6215106"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رحماء بينهم </a:t>
            </a:r>
            <a:endParaRPr lang="ar-SA" sz="3200" b="1" dirty="0">
              <a:solidFill>
                <a:srgbClr val="FF0000"/>
              </a:solidFill>
            </a:endParaRPr>
          </a:p>
        </p:txBody>
      </p:sp>
      <p:sp>
        <p:nvSpPr>
          <p:cNvPr id="9" name="مربع نص 8"/>
          <p:cNvSpPr txBox="1">
            <a:spLocks noChangeArrowheads="1"/>
          </p:cNvSpPr>
          <p:nvPr/>
        </p:nvSpPr>
        <p:spPr bwMode="auto">
          <a:xfrm>
            <a:off x="1043608" y="5643578"/>
            <a:ext cx="7028854"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ركعا سجدا </a:t>
            </a:r>
            <a:r>
              <a:rPr lang="ar-SA" sz="3200" b="1" dirty="0" err="1" smtClean="0">
                <a:solidFill>
                  <a:srgbClr val="FF0000"/>
                </a:solidFill>
              </a:rPr>
              <a:t>سيماهم</a:t>
            </a:r>
            <a:r>
              <a:rPr lang="ar-SA" sz="3200" b="1" dirty="0" smtClean="0">
                <a:solidFill>
                  <a:srgbClr val="FF0000"/>
                </a:solidFill>
              </a:rPr>
              <a:t> في وجوههم من أثر السجود </a:t>
            </a:r>
            <a:endParaRPr lang="ar-SA" sz="3200" b="1" dirty="0">
              <a:solidFill>
                <a:srgbClr val="FF0000"/>
              </a:solidFill>
            </a:endParaRPr>
          </a:p>
        </p:txBody>
      </p:sp>
      <p:sp>
        <p:nvSpPr>
          <p:cNvPr id="8" name="مستطيل 7"/>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to="" calcmode="lin" valueType="num">
                                      <p:cBhvr>
                                        <p:cTn id="7" dur="1" fill="hold"/>
                                        <p:tgtEl>
                                          <p:spTgt spid="1433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9"/>
                                        </p:tgtEl>
                                        <p:attrNameLst>
                                          <p:attrName>ppt_y</p:attrName>
                                        </p:attrNameLst>
                                      </p:cBhvr>
                                      <p:tavLst>
                                        <p:tav tm="0">
                                          <p:val>
                                            <p:strVal val="#ppt_y"/>
                                          </p:val>
                                        </p:tav>
                                        <p:tav tm="100000">
                                          <p:val>
                                            <p:strVal val="#ppt_y"/>
                                          </p:val>
                                        </p:tav>
                                      </p:tavLst>
                                    </p:anim>
                                    <p:animEffect transition="in" filter="fade">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5362" name="Picture 2"/>
          <p:cNvPicPr>
            <a:picLocks noChangeAspect="1" noChangeArrowheads="1"/>
          </p:cNvPicPr>
          <p:nvPr/>
        </p:nvPicPr>
        <p:blipFill>
          <a:blip r:embed="rId4"/>
          <a:srcRect/>
          <a:stretch>
            <a:fillRect/>
          </a:stretch>
        </p:blipFill>
        <p:spPr bwMode="auto">
          <a:xfrm>
            <a:off x="357158" y="285728"/>
            <a:ext cx="8477271"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1285852" y="3357562"/>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السمع والطاعة لهم </a:t>
            </a:r>
            <a:endParaRPr lang="ar-SA" sz="3200" b="1" dirty="0">
              <a:solidFill>
                <a:srgbClr val="FF0000"/>
              </a:solidFill>
            </a:endParaRPr>
          </a:p>
        </p:txBody>
      </p:sp>
      <p:sp>
        <p:nvSpPr>
          <p:cNvPr id="6" name="مربع نص 5"/>
          <p:cNvSpPr txBox="1">
            <a:spLocks noChangeArrowheads="1"/>
          </p:cNvSpPr>
          <p:nvPr/>
        </p:nvSpPr>
        <p:spPr bwMode="auto">
          <a:xfrm>
            <a:off x="1428728" y="3786190"/>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النصيحة لهم بالرفق واللين والحكمة </a:t>
            </a:r>
            <a:endParaRPr lang="ar-SA" sz="3200" b="1" dirty="0">
              <a:solidFill>
                <a:srgbClr val="FF0000"/>
              </a:solidFill>
            </a:endParaRPr>
          </a:p>
        </p:txBody>
      </p:sp>
      <p:sp>
        <p:nvSpPr>
          <p:cNvPr id="7" name="مربع نص 6"/>
          <p:cNvSpPr txBox="1">
            <a:spLocks noChangeArrowheads="1"/>
          </p:cNvSpPr>
          <p:nvPr/>
        </p:nvSpPr>
        <p:spPr bwMode="auto">
          <a:xfrm>
            <a:off x="1500166" y="4214818"/>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تحريم الخروج عليهم </a:t>
            </a:r>
            <a:endParaRPr lang="ar-SA" sz="3200" b="1" dirty="0">
              <a:solidFill>
                <a:srgbClr val="FF0000"/>
              </a:solidFill>
            </a:endParaRPr>
          </a:p>
        </p:txBody>
      </p:sp>
      <p:sp>
        <p:nvSpPr>
          <p:cNvPr id="8" name="مربع نص 7"/>
          <p:cNvSpPr txBox="1">
            <a:spLocks noChangeArrowheads="1"/>
          </p:cNvSpPr>
          <p:nvPr/>
        </p:nvSpPr>
        <p:spPr bwMode="auto">
          <a:xfrm>
            <a:off x="1428728" y="4643446"/>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إقامة الحج والجمع والأعياد معهم </a:t>
            </a:r>
            <a:endParaRPr lang="ar-SA" sz="3200" b="1" dirty="0">
              <a:solidFill>
                <a:srgbClr val="FF0000"/>
              </a:solidFill>
            </a:endParaRPr>
          </a:p>
        </p:txBody>
      </p:sp>
      <p:sp>
        <p:nvSpPr>
          <p:cNvPr id="9" name="مستطيل 8"/>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 to="" calcmode="lin" valueType="num">
                                      <p:cBhvr>
                                        <p:cTn id="7" dur="1" fill="hold"/>
                                        <p:tgtEl>
                                          <p:spTgt spid="1536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8"/>
                                        </p:tgtEl>
                                        <p:attrNameLst>
                                          <p:attrName>ppt_y</p:attrName>
                                        </p:attrNameLst>
                                      </p:cBhvr>
                                      <p:tavLst>
                                        <p:tav tm="0">
                                          <p:val>
                                            <p:strVal val="#ppt_y"/>
                                          </p:val>
                                        </p:tav>
                                        <p:tav tm="100000">
                                          <p:val>
                                            <p:strVal val="#ppt_y"/>
                                          </p:val>
                                        </p:tav>
                                      </p:tavLst>
                                    </p:anim>
                                    <p:animEffect transition="in" filter="fade">
                                      <p:cBhvr>
                                        <p:cTn id="3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6386" name="Picture 2"/>
          <p:cNvPicPr>
            <a:picLocks noChangeAspect="1" noChangeArrowheads="1"/>
          </p:cNvPicPr>
          <p:nvPr/>
        </p:nvPicPr>
        <p:blipFill>
          <a:blip r:embed="rId4"/>
          <a:srcRect/>
          <a:stretch>
            <a:fillRect/>
          </a:stretch>
        </p:blipFill>
        <p:spPr bwMode="auto">
          <a:xfrm>
            <a:off x="357158" y="285728"/>
            <a:ext cx="8515372"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571472" y="2928934"/>
            <a:ext cx="7358101"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ولي الأمر في لالتزام بالقوانين المنظمة للبلاد </a:t>
            </a:r>
            <a:endParaRPr lang="ar-SA" sz="3200" b="1" dirty="0">
              <a:solidFill>
                <a:srgbClr val="FF0000"/>
              </a:solidFill>
            </a:endParaRPr>
          </a:p>
        </p:txBody>
      </p:sp>
      <p:sp>
        <p:nvSpPr>
          <p:cNvPr id="6" name="مربع نص 5"/>
          <p:cNvSpPr txBox="1">
            <a:spLocks noChangeArrowheads="1"/>
          </p:cNvSpPr>
          <p:nvPr/>
        </p:nvSpPr>
        <p:spPr bwMode="auto">
          <a:xfrm>
            <a:off x="357158" y="3429000"/>
            <a:ext cx="7715291"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ولي الأمر في عدم الخروج للحج بدون تصريح </a:t>
            </a:r>
            <a:endParaRPr lang="ar-SA" sz="3200" b="1" dirty="0">
              <a:solidFill>
                <a:srgbClr val="FF0000"/>
              </a:solidFill>
            </a:endParaRPr>
          </a:p>
        </p:txBody>
      </p:sp>
      <p:sp>
        <p:nvSpPr>
          <p:cNvPr id="7" name="مربع نص 6"/>
          <p:cNvSpPr txBox="1">
            <a:spLocks noChangeArrowheads="1"/>
          </p:cNvSpPr>
          <p:nvPr/>
        </p:nvSpPr>
        <p:spPr bwMode="auto">
          <a:xfrm>
            <a:off x="1643042" y="4714884"/>
            <a:ext cx="6429407" cy="584200"/>
          </a:xfrm>
          <a:prstGeom prst="rect">
            <a:avLst/>
          </a:prstGeom>
          <a:noFill/>
          <a:ln w="9525">
            <a:noFill/>
            <a:miter lim="800000"/>
            <a:headEnd/>
            <a:tailEnd/>
          </a:ln>
        </p:spPr>
        <p:txBody>
          <a:bodyPr wrap="square">
            <a:spAutoFit/>
          </a:bodyPr>
          <a:lstStyle/>
          <a:p>
            <a:pPr algn="r"/>
            <a:r>
              <a:rPr lang="ar-SA" sz="3200" b="1" dirty="0" err="1" smtClean="0">
                <a:solidFill>
                  <a:srgbClr val="FF0000"/>
                </a:solidFill>
              </a:rPr>
              <a:t>اتباع</a:t>
            </a:r>
            <a:r>
              <a:rPr lang="ar-SA" sz="3200" b="1" dirty="0" smtClean="0">
                <a:solidFill>
                  <a:srgbClr val="FF0000"/>
                </a:solidFill>
              </a:rPr>
              <a:t> ما توصلوا إليه من اجتهادات فقهية </a:t>
            </a:r>
            <a:endParaRPr lang="ar-SA" sz="3200" b="1" dirty="0">
              <a:solidFill>
                <a:srgbClr val="FF0000"/>
              </a:solidFill>
            </a:endParaRPr>
          </a:p>
        </p:txBody>
      </p:sp>
      <p:sp>
        <p:nvSpPr>
          <p:cNvPr id="8" name="مربع نص 7"/>
          <p:cNvSpPr txBox="1">
            <a:spLocks noChangeArrowheads="1"/>
          </p:cNvSpPr>
          <p:nvPr/>
        </p:nvSpPr>
        <p:spPr bwMode="auto">
          <a:xfrm>
            <a:off x="1643042" y="5286388"/>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عدم مخالفة ما أجمع عليه علماء الشريعة </a:t>
            </a:r>
            <a:endParaRPr lang="ar-SA" sz="3200" b="1" dirty="0">
              <a:solidFill>
                <a:srgbClr val="FF0000"/>
              </a:solidFill>
            </a:endParaRPr>
          </a:p>
        </p:txBody>
      </p:sp>
      <p:sp>
        <p:nvSpPr>
          <p:cNvPr id="9" name="مستطيل 8"/>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 to="" calcmode="lin" valueType="num">
                                      <p:cBhvr>
                                        <p:cTn id="7" dur="1" fill="hold"/>
                                        <p:tgtEl>
                                          <p:spTgt spid="1638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8"/>
                                        </p:tgtEl>
                                        <p:attrNameLst>
                                          <p:attrName>ppt_y</p:attrName>
                                        </p:attrNameLst>
                                      </p:cBhvr>
                                      <p:tavLst>
                                        <p:tav tm="0">
                                          <p:val>
                                            <p:strVal val="#ppt_y"/>
                                          </p:val>
                                        </p:tav>
                                        <p:tav tm="100000">
                                          <p:val>
                                            <p:strVal val="#ppt_y"/>
                                          </p:val>
                                        </p:tav>
                                      </p:tavLst>
                                    </p:anim>
                                    <p:animEffect transition="in" filter="fade">
                                      <p:cBhvr>
                                        <p:cTn id="3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7410" name="Picture 2"/>
          <p:cNvPicPr>
            <a:picLocks noChangeAspect="1" noChangeArrowheads="1"/>
          </p:cNvPicPr>
          <p:nvPr/>
        </p:nvPicPr>
        <p:blipFill>
          <a:blip r:embed="rId4"/>
          <a:srcRect/>
          <a:stretch>
            <a:fillRect/>
          </a:stretch>
        </p:blipFill>
        <p:spPr bwMode="auto">
          <a:xfrm>
            <a:off x="357158" y="285728"/>
            <a:ext cx="8534421"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428596" y="2428868"/>
            <a:ext cx="7858167"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ولي الأمر في المعروف من طاعة الله ورسوله </a:t>
            </a:r>
            <a:endParaRPr lang="ar-SA" sz="3200" b="1" dirty="0">
              <a:solidFill>
                <a:srgbClr val="FF0000"/>
              </a:solidFill>
            </a:endParaRPr>
          </a:p>
        </p:txBody>
      </p:sp>
      <p:sp>
        <p:nvSpPr>
          <p:cNvPr id="6" name="مربع نص 5"/>
          <p:cNvSpPr txBox="1">
            <a:spLocks noChangeArrowheads="1"/>
          </p:cNvSpPr>
          <p:nvPr/>
        </p:nvSpPr>
        <p:spPr bwMode="auto">
          <a:xfrm>
            <a:off x="2000232" y="2928934"/>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ولي الأمر سببا في الترابط والقوة والتقدم </a:t>
            </a:r>
            <a:endParaRPr lang="ar-SA" sz="3200" b="1" dirty="0">
              <a:solidFill>
                <a:srgbClr val="FF0000"/>
              </a:solidFill>
            </a:endParaRPr>
          </a:p>
        </p:txBody>
      </p:sp>
      <p:sp>
        <p:nvSpPr>
          <p:cNvPr id="7" name="مربع نص 6"/>
          <p:cNvSpPr txBox="1">
            <a:spLocks noChangeArrowheads="1"/>
          </p:cNvSpPr>
          <p:nvPr/>
        </p:nvSpPr>
        <p:spPr bwMode="auto">
          <a:xfrm>
            <a:off x="500034" y="3357562"/>
            <a:ext cx="8001043"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ولي الأمر سببا في انتشار الأمن والنظام في البلاد </a:t>
            </a:r>
            <a:endParaRPr lang="ar-SA" sz="3200" b="1" dirty="0">
              <a:solidFill>
                <a:srgbClr val="FF0000"/>
              </a:solidFill>
            </a:endParaRPr>
          </a:p>
        </p:txBody>
      </p:sp>
      <p:sp>
        <p:nvSpPr>
          <p:cNvPr id="8" name="مربع نص 7"/>
          <p:cNvSpPr txBox="1">
            <a:spLocks noChangeArrowheads="1"/>
          </p:cNvSpPr>
          <p:nvPr/>
        </p:nvSpPr>
        <p:spPr bwMode="auto">
          <a:xfrm>
            <a:off x="500034" y="4643446"/>
            <a:ext cx="7858167"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في طاعة علماء الشريعة توقير لشرع الله عز وجل </a:t>
            </a:r>
            <a:endParaRPr lang="ar-SA" sz="3200" b="1" dirty="0">
              <a:solidFill>
                <a:srgbClr val="FF0000"/>
              </a:solidFill>
            </a:endParaRPr>
          </a:p>
        </p:txBody>
      </p:sp>
      <p:sp>
        <p:nvSpPr>
          <p:cNvPr id="9" name="مربع نص 8"/>
          <p:cNvSpPr txBox="1">
            <a:spLocks noChangeArrowheads="1"/>
          </p:cNvSpPr>
          <p:nvPr/>
        </p:nvSpPr>
        <p:spPr bwMode="auto">
          <a:xfrm>
            <a:off x="428596" y="5214950"/>
            <a:ext cx="7858167"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علماء الشريعة فيه تمكين لشرع الله في الأرض </a:t>
            </a:r>
            <a:endParaRPr lang="ar-SA" sz="3200" b="1" dirty="0">
              <a:solidFill>
                <a:srgbClr val="FF0000"/>
              </a:solidFill>
            </a:endParaRPr>
          </a:p>
        </p:txBody>
      </p:sp>
      <p:sp>
        <p:nvSpPr>
          <p:cNvPr id="10" name="مربع نص 9"/>
          <p:cNvSpPr txBox="1">
            <a:spLocks noChangeArrowheads="1"/>
          </p:cNvSpPr>
          <p:nvPr/>
        </p:nvSpPr>
        <p:spPr bwMode="auto">
          <a:xfrm>
            <a:off x="500034" y="5715016"/>
            <a:ext cx="7858167" cy="584775"/>
          </a:xfrm>
          <a:prstGeom prst="rect">
            <a:avLst/>
          </a:prstGeom>
          <a:noFill/>
          <a:ln w="9525">
            <a:noFill/>
            <a:miter lim="800000"/>
            <a:headEnd/>
            <a:tailEnd/>
          </a:ln>
        </p:spPr>
        <p:txBody>
          <a:bodyPr wrap="square">
            <a:spAutoFit/>
          </a:bodyPr>
          <a:lstStyle/>
          <a:p>
            <a:pPr algn="r"/>
            <a:r>
              <a:rPr lang="ar-SA" sz="3200" b="1" dirty="0" smtClean="0">
                <a:solidFill>
                  <a:srgbClr val="FF0000"/>
                </a:solidFill>
              </a:rPr>
              <a:t>طاعة علماء الشريعة يدخل في طاعة ولاة الأمر</a:t>
            </a:r>
            <a:endParaRPr lang="ar-SA" sz="3200" b="1" dirty="0">
              <a:solidFill>
                <a:srgbClr val="FF0000"/>
              </a:solidFill>
            </a:endParaRPr>
          </a:p>
        </p:txBody>
      </p:sp>
      <p:sp>
        <p:nvSpPr>
          <p:cNvPr id="11" name="مستطيل 10"/>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to="" calcmode="lin" valueType="num">
                                      <p:cBhvr>
                                        <p:cTn id="7" dur="1" fill="hold"/>
                                        <p:tgtEl>
                                          <p:spTgt spid="174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8"/>
                                        </p:tgtEl>
                                        <p:attrNameLst>
                                          <p:attrName>ppt_y</p:attrName>
                                        </p:attrNameLst>
                                      </p:cBhvr>
                                      <p:tavLst>
                                        <p:tav tm="0">
                                          <p:val>
                                            <p:strVal val="#ppt_y"/>
                                          </p:val>
                                        </p:tav>
                                        <p:tav tm="100000">
                                          <p:val>
                                            <p:strVal val="#ppt_y"/>
                                          </p:val>
                                        </p:tav>
                                      </p:tavLst>
                                    </p:anim>
                                    <p:animEffect transition="in" filter="fade">
                                      <p:cBhvr>
                                        <p:cTn id="39" dur="10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48" presetClass="entr" presetSubtype="0" accel="5000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5"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46" dur="1000" fill="hold"/>
                                        <p:tgtEl>
                                          <p:spTgt spid="9"/>
                                        </p:tgtEl>
                                        <p:attrNameLst>
                                          <p:attrName>ppt_y</p:attrName>
                                        </p:attrNameLst>
                                      </p:cBhvr>
                                      <p:tavLst>
                                        <p:tav tm="0">
                                          <p:val>
                                            <p:strVal val="#ppt_y"/>
                                          </p:val>
                                        </p:tav>
                                        <p:tav tm="100000">
                                          <p:val>
                                            <p:strVal val="#ppt_y"/>
                                          </p:val>
                                        </p:tav>
                                      </p:tavLst>
                                    </p:anim>
                                    <p:animEffect transition="in" filter="fade">
                                      <p:cBhvr>
                                        <p:cTn id="47" dur="1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10"/>
                                        </p:tgtEl>
                                        <p:attrNameLst>
                                          <p:attrName>ppt_y</p:attrName>
                                        </p:attrNameLst>
                                      </p:cBhvr>
                                      <p:tavLst>
                                        <p:tav tm="0">
                                          <p:val>
                                            <p:strVal val="#ppt_y"/>
                                          </p:val>
                                        </p:tav>
                                        <p:tav tm="100000">
                                          <p:val>
                                            <p:strVal val="#ppt_y"/>
                                          </p:val>
                                        </p:tav>
                                      </p:tavLst>
                                    </p:anim>
                                    <p:animEffect transition="in" filter="fade">
                                      <p:cBhvr>
                                        <p:cTn id="5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8434" name="Picture 2"/>
          <p:cNvPicPr>
            <a:picLocks noChangeAspect="1" noChangeArrowheads="1"/>
          </p:cNvPicPr>
          <p:nvPr/>
        </p:nvPicPr>
        <p:blipFill>
          <a:blip r:embed="rId4"/>
          <a:srcRect/>
          <a:stretch>
            <a:fillRect/>
          </a:stretch>
        </p:blipFill>
        <p:spPr bwMode="auto">
          <a:xfrm>
            <a:off x="357158" y="285729"/>
            <a:ext cx="8515367" cy="6072229"/>
          </a:xfrm>
          <a:prstGeom prst="rect">
            <a:avLst/>
          </a:prstGeom>
          <a:noFill/>
          <a:ln w="9525">
            <a:noFill/>
            <a:miter lim="800000"/>
            <a:headEnd/>
            <a:tailEnd/>
          </a:ln>
          <a:effectLst/>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to="" calcmode="lin" valueType="num">
                                      <p:cBhvr>
                                        <p:cTn id="7" dur="1" fill="hold"/>
                                        <p:tgtEl>
                                          <p:spTgt spid="1843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19458" name="Picture 2"/>
          <p:cNvPicPr>
            <a:picLocks noChangeAspect="1" noChangeArrowheads="1"/>
          </p:cNvPicPr>
          <p:nvPr/>
        </p:nvPicPr>
        <p:blipFill>
          <a:blip r:embed="rId4"/>
          <a:srcRect/>
          <a:stretch>
            <a:fillRect/>
          </a:stretch>
        </p:blipFill>
        <p:spPr bwMode="auto">
          <a:xfrm>
            <a:off x="1214414" y="1928802"/>
            <a:ext cx="6929486" cy="24288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0" fill="hold"/>
                                        <p:tgtEl>
                                          <p:spTgt spid="19458"/>
                                        </p:tgtEl>
                                        <p:attrNameLst>
                                          <p:attrName>ppt_w</p:attrName>
                                        </p:attrNameLst>
                                      </p:cBhvr>
                                      <p:tavLst>
                                        <p:tav tm="0" fmla="#ppt_w*sin(2.5*pi*$)">
                                          <p:val>
                                            <p:fltVal val="0"/>
                                          </p:val>
                                        </p:tav>
                                        <p:tav tm="100000">
                                          <p:val>
                                            <p:fltVal val="1"/>
                                          </p:val>
                                        </p:tav>
                                      </p:tavLst>
                                    </p:anim>
                                    <p:anim calcmode="lin" valueType="num">
                                      <p:cBhvr>
                                        <p:cTn id="8" dur="5000" fill="hold"/>
                                        <p:tgtEl>
                                          <p:spTgt spid="194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a:srcRect/>
          <a:stretch>
            <a:fillRect/>
          </a:stretch>
        </p:blipFill>
        <p:spPr bwMode="auto">
          <a:xfrm>
            <a:off x="357158" y="285728"/>
            <a:ext cx="8501122" cy="6143668"/>
          </a:xfrm>
          <a:prstGeom prst="rect">
            <a:avLst/>
          </a:prstGeom>
          <a:noFill/>
          <a:ln w="9525">
            <a:noFill/>
            <a:miter lim="800000"/>
            <a:headEnd/>
            <a:tailEnd/>
          </a:ln>
          <a:effectLst/>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to="" calcmode="lin" valueType="num">
                                      <p:cBhvr>
                                        <p:cTn id="7" dur="1" fill="hold"/>
                                        <p:tgtEl>
                                          <p:spTgt spid="205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0482" name="Picture 2"/>
          <p:cNvPicPr>
            <a:picLocks noChangeAspect="1" noChangeArrowheads="1"/>
          </p:cNvPicPr>
          <p:nvPr/>
        </p:nvPicPr>
        <p:blipFill>
          <a:blip r:embed="rId4"/>
          <a:srcRect/>
          <a:stretch>
            <a:fillRect/>
          </a:stretch>
        </p:blipFill>
        <p:spPr bwMode="auto">
          <a:xfrm>
            <a:off x="357158" y="285728"/>
            <a:ext cx="8496322"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1785918" y="3143248"/>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معرفة العبد ربه </a:t>
            </a:r>
            <a:endParaRPr lang="ar-SA" sz="3200" b="1" dirty="0">
              <a:solidFill>
                <a:srgbClr val="FF0000"/>
              </a:solidFill>
            </a:endParaRPr>
          </a:p>
        </p:txBody>
      </p:sp>
      <p:sp>
        <p:nvSpPr>
          <p:cNvPr id="6" name="مربع نص 5"/>
          <p:cNvSpPr txBox="1">
            <a:spLocks noChangeArrowheads="1"/>
          </p:cNvSpPr>
          <p:nvPr/>
        </p:nvSpPr>
        <p:spPr bwMode="auto">
          <a:xfrm>
            <a:off x="1928794" y="3571876"/>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معرفة العبد دينه </a:t>
            </a:r>
            <a:endParaRPr lang="ar-SA" sz="3200" b="1" dirty="0">
              <a:solidFill>
                <a:srgbClr val="FF0000"/>
              </a:solidFill>
            </a:endParaRPr>
          </a:p>
        </p:txBody>
      </p:sp>
      <p:sp>
        <p:nvSpPr>
          <p:cNvPr id="7" name="مربع نص 6"/>
          <p:cNvSpPr txBox="1">
            <a:spLocks noChangeArrowheads="1"/>
          </p:cNvSpPr>
          <p:nvPr/>
        </p:nvSpPr>
        <p:spPr bwMode="auto">
          <a:xfrm>
            <a:off x="2000232" y="4000504"/>
            <a:ext cx="6429407"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معرفة العبد نبيه صلى الله عليه وسلم </a:t>
            </a:r>
            <a:endParaRPr lang="ar-SA" sz="3200" b="1" dirty="0">
              <a:solidFill>
                <a:srgbClr val="FF0000"/>
              </a:solidFill>
            </a:endParaRPr>
          </a:p>
        </p:txBody>
      </p:sp>
      <p:sp>
        <p:nvSpPr>
          <p:cNvPr id="8" name="مربع نص 7"/>
          <p:cNvSpPr txBox="1">
            <a:spLocks noChangeArrowheads="1"/>
          </p:cNvSpPr>
          <p:nvPr/>
        </p:nvSpPr>
        <p:spPr bwMode="auto">
          <a:xfrm>
            <a:off x="714348" y="4941168"/>
            <a:ext cx="7858167" cy="1569660"/>
          </a:xfrm>
          <a:prstGeom prst="rect">
            <a:avLst/>
          </a:prstGeom>
          <a:noFill/>
          <a:ln w="9525">
            <a:noFill/>
            <a:miter lim="800000"/>
            <a:headEnd/>
            <a:tailEnd/>
          </a:ln>
        </p:spPr>
        <p:txBody>
          <a:bodyPr wrap="square">
            <a:spAutoFit/>
          </a:bodyPr>
          <a:lstStyle/>
          <a:p>
            <a:pPr algn="r"/>
            <a:r>
              <a:rPr lang="ar-SA" sz="3200" b="1" dirty="0" smtClean="0">
                <a:solidFill>
                  <a:srgbClr val="FF0000"/>
                </a:solidFill>
              </a:rPr>
              <a:t>أن معرفة </a:t>
            </a:r>
            <a:r>
              <a:rPr lang="ar-SA" sz="3200" b="1" dirty="0" err="1" smtClean="0">
                <a:solidFill>
                  <a:srgbClr val="FF0000"/>
                </a:solidFill>
              </a:rPr>
              <a:t>احوال</a:t>
            </a:r>
            <a:r>
              <a:rPr lang="ar-SA" sz="3200" b="1" dirty="0" smtClean="0">
                <a:solidFill>
                  <a:srgbClr val="FF0000"/>
                </a:solidFill>
              </a:rPr>
              <a:t> البرزخ والقيامة يدخل في الأصل الثاني وهو معرفة العبد دينه وهذه الوحدة تتعلق بالغيبيات التي ينبغي على العبد الإيمان </a:t>
            </a:r>
            <a:r>
              <a:rPr lang="ar-SA" sz="3200" b="1" dirty="0" err="1" smtClean="0">
                <a:solidFill>
                  <a:srgbClr val="FF0000"/>
                </a:solidFill>
              </a:rPr>
              <a:t>بها</a:t>
            </a:r>
            <a:r>
              <a:rPr lang="ar-SA" sz="3200" b="1" dirty="0" smtClean="0">
                <a:solidFill>
                  <a:srgbClr val="FF0000"/>
                </a:solidFill>
              </a:rPr>
              <a:t> وهو اليوم الآخر </a:t>
            </a:r>
            <a:endParaRPr lang="ar-SA" sz="3200" b="1" dirty="0">
              <a:solidFill>
                <a:srgbClr val="FF0000"/>
              </a:solidFill>
            </a:endParaRPr>
          </a:p>
        </p:txBody>
      </p:sp>
      <p:sp>
        <p:nvSpPr>
          <p:cNvPr id="9" name="مستطيل 8"/>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to="" calcmode="lin" valueType="num">
                                      <p:cBhvr>
                                        <p:cTn id="7" dur="1" fill="hold"/>
                                        <p:tgtEl>
                                          <p:spTgt spid="2048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8"/>
                                        </p:tgtEl>
                                        <p:attrNameLst>
                                          <p:attrName>ppt_y</p:attrName>
                                        </p:attrNameLst>
                                      </p:cBhvr>
                                      <p:tavLst>
                                        <p:tav tm="0">
                                          <p:val>
                                            <p:strVal val="#ppt_y"/>
                                          </p:val>
                                        </p:tav>
                                        <p:tav tm="100000">
                                          <p:val>
                                            <p:strVal val="#ppt_y"/>
                                          </p:val>
                                        </p:tav>
                                      </p:tavLst>
                                    </p:anim>
                                    <p:animEffect transition="in" filter="fade">
                                      <p:cBhvr>
                                        <p:cTn id="3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1506" name="Picture 2"/>
          <p:cNvPicPr>
            <a:picLocks noChangeAspect="1" noChangeArrowheads="1"/>
          </p:cNvPicPr>
          <p:nvPr/>
        </p:nvPicPr>
        <p:blipFill>
          <a:blip r:embed="rId4"/>
          <a:srcRect/>
          <a:stretch>
            <a:fillRect/>
          </a:stretch>
        </p:blipFill>
        <p:spPr bwMode="auto">
          <a:xfrm>
            <a:off x="357158" y="285728"/>
            <a:ext cx="8520134"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0" y="3357562"/>
            <a:ext cx="6429407" cy="1077218"/>
          </a:xfrm>
          <a:prstGeom prst="rect">
            <a:avLst/>
          </a:prstGeom>
          <a:noFill/>
          <a:ln w="9525">
            <a:noFill/>
            <a:miter lim="800000"/>
            <a:headEnd/>
            <a:tailEnd/>
          </a:ln>
        </p:spPr>
        <p:txBody>
          <a:bodyPr wrap="square">
            <a:spAutoFit/>
          </a:bodyPr>
          <a:lstStyle/>
          <a:p>
            <a:pPr algn="r"/>
            <a:r>
              <a:rPr lang="ar-SA" sz="3200" b="1" dirty="0" smtClean="0">
                <a:solidFill>
                  <a:srgbClr val="FF0000"/>
                </a:solidFill>
              </a:rPr>
              <a:t>كل مال تصدق </a:t>
            </a:r>
            <a:r>
              <a:rPr lang="ar-SA" sz="3200" b="1" dirty="0" err="1" smtClean="0">
                <a:solidFill>
                  <a:srgbClr val="FF0000"/>
                </a:solidFill>
              </a:rPr>
              <a:t>به</a:t>
            </a:r>
            <a:r>
              <a:rPr lang="ar-SA" sz="3200" b="1" dirty="0" smtClean="0">
                <a:solidFill>
                  <a:srgbClr val="FF0000"/>
                </a:solidFill>
              </a:rPr>
              <a:t> الإنسان واستمر نفعه بعد وفاته</a:t>
            </a:r>
            <a:endParaRPr lang="ar-SA" sz="3200" b="1" dirty="0">
              <a:solidFill>
                <a:srgbClr val="FF0000"/>
              </a:solidFill>
            </a:endParaRPr>
          </a:p>
        </p:txBody>
      </p:sp>
      <p:sp>
        <p:nvSpPr>
          <p:cNvPr id="6" name="مربع نص 5"/>
          <p:cNvSpPr txBox="1">
            <a:spLocks noChangeArrowheads="1"/>
          </p:cNvSpPr>
          <p:nvPr/>
        </p:nvSpPr>
        <p:spPr bwMode="auto">
          <a:xfrm>
            <a:off x="1500166" y="4429132"/>
            <a:ext cx="6429407" cy="584200"/>
          </a:xfrm>
          <a:prstGeom prst="rect">
            <a:avLst/>
          </a:prstGeom>
          <a:noFill/>
          <a:ln w="9525">
            <a:noFill/>
            <a:miter lim="800000"/>
            <a:headEnd/>
            <a:tailEnd/>
          </a:ln>
        </p:spPr>
        <p:txBody>
          <a:bodyPr wrap="square">
            <a:spAutoFit/>
          </a:bodyPr>
          <a:lstStyle/>
          <a:p>
            <a:r>
              <a:rPr lang="ar-SA" sz="3200" b="1" dirty="0" smtClean="0">
                <a:solidFill>
                  <a:srgbClr val="FF0000"/>
                </a:solidFill>
              </a:rPr>
              <a:t>بناء المدارس والمساجد </a:t>
            </a:r>
            <a:r>
              <a:rPr lang="ar-SA" sz="3200" b="1" dirty="0" err="1" smtClean="0">
                <a:solidFill>
                  <a:srgbClr val="FF0000"/>
                </a:solidFill>
              </a:rPr>
              <a:t>و</a:t>
            </a:r>
            <a:r>
              <a:rPr lang="ar-SA" sz="3200" b="1" dirty="0" smtClean="0">
                <a:solidFill>
                  <a:srgbClr val="FF0000"/>
                </a:solidFill>
              </a:rPr>
              <a:t> المستشفيات   </a:t>
            </a:r>
            <a:endParaRPr lang="ar-SA" sz="3200" b="1" dirty="0">
              <a:solidFill>
                <a:srgbClr val="FF0000"/>
              </a:solidFill>
            </a:endParaRPr>
          </a:p>
        </p:txBody>
      </p:sp>
      <p:sp>
        <p:nvSpPr>
          <p:cNvPr id="7" name="مربع نص 6"/>
          <p:cNvSpPr txBox="1">
            <a:spLocks noChangeArrowheads="1"/>
          </p:cNvSpPr>
          <p:nvPr/>
        </p:nvSpPr>
        <p:spPr bwMode="auto">
          <a:xfrm>
            <a:off x="1643042" y="5357826"/>
            <a:ext cx="6429407" cy="584200"/>
          </a:xfrm>
          <a:prstGeom prst="rect">
            <a:avLst/>
          </a:prstGeom>
          <a:noFill/>
          <a:ln w="9525">
            <a:noFill/>
            <a:miter lim="800000"/>
            <a:headEnd/>
            <a:tailEnd/>
          </a:ln>
        </p:spPr>
        <p:txBody>
          <a:bodyPr wrap="square">
            <a:spAutoFit/>
          </a:bodyPr>
          <a:lstStyle/>
          <a:p>
            <a:r>
              <a:rPr lang="ar-SA" sz="3200" b="1" dirty="0" smtClean="0">
                <a:solidFill>
                  <a:srgbClr val="FF0000"/>
                </a:solidFill>
              </a:rPr>
              <a:t>زراعة الأشجار</a:t>
            </a:r>
            <a:endParaRPr lang="ar-SA" sz="3200" b="1" dirty="0">
              <a:solidFill>
                <a:srgbClr val="FF0000"/>
              </a:solidFill>
            </a:endParaRPr>
          </a:p>
        </p:txBody>
      </p:sp>
      <p:sp>
        <p:nvSpPr>
          <p:cNvPr id="8" name="مربع نص 7"/>
          <p:cNvSpPr txBox="1">
            <a:spLocks noChangeArrowheads="1"/>
          </p:cNvSpPr>
          <p:nvPr/>
        </p:nvSpPr>
        <p:spPr bwMode="auto">
          <a:xfrm>
            <a:off x="1714480" y="4929198"/>
            <a:ext cx="6429407" cy="584200"/>
          </a:xfrm>
          <a:prstGeom prst="rect">
            <a:avLst/>
          </a:prstGeom>
          <a:noFill/>
          <a:ln w="9525">
            <a:noFill/>
            <a:miter lim="800000"/>
            <a:headEnd/>
            <a:tailEnd/>
          </a:ln>
        </p:spPr>
        <p:txBody>
          <a:bodyPr wrap="square">
            <a:spAutoFit/>
          </a:bodyPr>
          <a:lstStyle/>
          <a:p>
            <a:r>
              <a:rPr lang="ar-SA" sz="3200" b="1" dirty="0" smtClean="0">
                <a:solidFill>
                  <a:srgbClr val="FF0000"/>
                </a:solidFill>
              </a:rPr>
              <a:t>حفر </a:t>
            </a:r>
            <a:r>
              <a:rPr lang="ar-SA" sz="3200" b="1" dirty="0" err="1" smtClean="0">
                <a:solidFill>
                  <a:srgbClr val="FF0000"/>
                </a:solidFill>
              </a:rPr>
              <a:t>الأبار</a:t>
            </a:r>
            <a:endParaRPr lang="ar-SA" sz="3200" b="1" dirty="0">
              <a:solidFill>
                <a:srgbClr val="FF0000"/>
              </a:solidFill>
            </a:endParaRPr>
          </a:p>
        </p:txBody>
      </p:sp>
      <p:sp>
        <p:nvSpPr>
          <p:cNvPr id="9" name="مستطيل 8"/>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to="" calcmode="lin" valueType="num">
                                      <p:cBhvr>
                                        <p:cTn id="7" dur="1" fill="hold"/>
                                        <p:tgtEl>
                                          <p:spTgt spid="2150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8"/>
                                        </p:tgtEl>
                                        <p:attrNameLst>
                                          <p:attrName>ppt_y</p:attrName>
                                        </p:attrNameLst>
                                      </p:cBhvr>
                                      <p:tavLst>
                                        <p:tav tm="0">
                                          <p:val>
                                            <p:strVal val="#ppt_y"/>
                                          </p:val>
                                        </p:tav>
                                        <p:tav tm="100000">
                                          <p:val>
                                            <p:strVal val="#ppt_y"/>
                                          </p:val>
                                        </p:tav>
                                      </p:tavLst>
                                    </p:anim>
                                    <p:animEffect transition="in" filter="fade">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7"/>
                                        </p:tgtEl>
                                        <p:attrNameLst>
                                          <p:attrName>ppt_y</p:attrName>
                                        </p:attrNameLst>
                                      </p:cBhvr>
                                      <p:tavLst>
                                        <p:tav tm="0">
                                          <p:val>
                                            <p:strVal val="#ppt_y"/>
                                          </p:val>
                                        </p:tav>
                                        <p:tav tm="100000">
                                          <p:val>
                                            <p:strVal val="#ppt_y"/>
                                          </p:val>
                                        </p:tav>
                                      </p:tavLst>
                                    </p:anim>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2530" name="Picture 2"/>
          <p:cNvPicPr>
            <a:picLocks noChangeAspect="1" noChangeArrowheads="1"/>
          </p:cNvPicPr>
          <p:nvPr/>
        </p:nvPicPr>
        <p:blipFill>
          <a:blip r:embed="rId4"/>
          <a:srcRect/>
          <a:stretch>
            <a:fillRect/>
          </a:stretch>
        </p:blipFill>
        <p:spPr bwMode="auto">
          <a:xfrm>
            <a:off x="357158" y="285728"/>
            <a:ext cx="8486796" cy="6072230"/>
          </a:xfrm>
          <a:prstGeom prst="rect">
            <a:avLst/>
          </a:prstGeom>
          <a:noFill/>
          <a:ln w="9525">
            <a:noFill/>
            <a:miter lim="800000"/>
            <a:headEnd/>
            <a:tailEnd/>
          </a:ln>
          <a:effectLst/>
        </p:spPr>
      </p:pic>
      <p:sp>
        <p:nvSpPr>
          <p:cNvPr id="6" name="مربع نص 5"/>
          <p:cNvSpPr txBox="1">
            <a:spLocks noChangeArrowheads="1"/>
          </p:cNvSpPr>
          <p:nvPr/>
        </p:nvSpPr>
        <p:spPr bwMode="auto">
          <a:xfrm>
            <a:off x="4786314" y="3857628"/>
            <a:ext cx="3071821" cy="523220"/>
          </a:xfrm>
          <a:prstGeom prst="rect">
            <a:avLst/>
          </a:prstGeom>
          <a:noFill/>
          <a:ln w="9525">
            <a:noFill/>
            <a:miter lim="800000"/>
            <a:headEnd/>
            <a:tailEnd/>
          </a:ln>
        </p:spPr>
        <p:txBody>
          <a:bodyPr wrap="square">
            <a:spAutoFit/>
          </a:bodyPr>
          <a:lstStyle/>
          <a:p>
            <a:pPr algn="r"/>
            <a:r>
              <a:rPr lang="ar-SA" sz="2800" b="1" dirty="0" smtClean="0">
                <a:solidFill>
                  <a:srgbClr val="FF0000"/>
                </a:solidFill>
              </a:rPr>
              <a:t>طلوع الشمس من مغربها</a:t>
            </a:r>
            <a:endParaRPr lang="ar-SA" sz="2800" b="1" dirty="0">
              <a:solidFill>
                <a:srgbClr val="FF0000"/>
              </a:solidFill>
            </a:endParaRPr>
          </a:p>
        </p:txBody>
      </p:sp>
      <p:sp>
        <p:nvSpPr>
          <p:cNvPr id="7" name="مربع نص 6"/>
          <p:cNvSpPr txBox="1">
            <a:spLocks noChangeArrowheads="1"/>
          </p:cNvSpPr>
          <p:nvPr/>
        </p:nvSpPr>
        <p:spPr bwMode="auto">
          <a:xfrm>
            <a:off x="4786314" y="4500570"/>
            <a:ext cx="3071821"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نزول عيسى ابن مريم</a:t>
            </a:r>
            <a:endParaRPr lang="ar-SA" sz="3200" b="1" dirty="0">
              <a:solidFill>
                <a:srgbClr val="FF0000"/>
              </a:solidFill>
            </a:endParaRPr>
          </a:p>
        </p:txBody>
      </p:sp>
      <p:sp>
        <p:nvSpPr>
          <p:cNvPr id="8" name="مربع نص 7"/>
          <p:cNvSpPr txBox="1">
            <a:spLocks noChangeArrowheads="1"/>
          </p:cNvSpPr>
          <p:nvPr/>
        </p:nvSpPr>
        <p:spPr bwMode="auto">
          <a:xfrm>
            <a:off x="4857752" y="5072074"/>
            <a:ext cx="3071821"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يأجوج ومأجوج </a:t>
            </a:r>
            <a:endParaRPr lang="ar-SA" sz="3200" b="1" dirty="0">
              <a:solidFill>
                <a:srgbClr val="FF0000"/>
              </a:solidFill>
            </a:endParaRPr>
          </a:p>
        </p:txBody>
      </p:sp>
      <p:sp>
        <p:nvSpPr>
          <p:cNvPr id="9" name="مربع نص 8"/>
          <p:cNvSpPr txBox="1">
            <a:spLocks noChangeArrowheads="1"/>
          </p:cNvSpPr>
          <p:nvPr/>
        </p:nvSpPr>
        <p:spPr bwMode="auto">
          <a:xfrm>
            <a:off x="1643042" y="3857628"/>
            <a:ext cx="3071821"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قلة العلم </a:t>
            </a:r>
            <a:endParaRPr lang="ar-SA" sz="3200" b="1" dirty="0">
              <a:solidFill>
                <a:srgbClr val="FF0000"/>
              </a:solidFill>
            </a:endParaRPr>
          </a:p>
        </p:txBody>
      </p:sp>
      <p:sp>
        <p:nvSpPr>
          <p:cNvPr id="11" name="مربع نص 10"/>
          <p:cNvSpPr txBox="1">
            <a:spLocks noChangeArrowheads="1"/>
          </p:cNvSpPr>
          <p:nvPr/>
        </p:nvSpPr>
        <p:spPr bwMode="auto">
          <a:xfrm>
            <a:off x="1643042" y="4500570"/>
            <a:ext cx="3071821"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كثرة موت </a:t>
            </a:r>
            <a:r>
              <a:rPr lang="ar-SA" sz="3200" b="1" dirty="0" err="1" smtClean="0">
                <a:solidFill>
                  <a:srgbClr val="FF0000"/>
                </a:solidFill>
              </a:rPr>
              <a:t>الفجأة</a:t>
            </a:r>
            <a:r>
              <a:rPr lang="ar-SA" sz="3200" b="1" dirty="0" smtClean="0">
                <a:solidFill>
                  <a:srgbClr val="FF0000"/>
                </a:solidFill>
              </a:rPr>
              <a:t> </a:t>
            </a:r>
            <a:endParaRPr lang="ar-SA" sz="3200" b="1" dirty="0">
              <a:solidFill>
                <a:srgbClr val="FF0000"/>
              </a:solidFill>
            </a:endParaRPr>
          </a:p>
        </p:txBody>
      </p:sp>
      <p:sp>
        <p:nvSpPr>
          <p:cNvPr id="12" name="مربع نص 11"/>
          <p:cNvSpPr txBox="1">
            <a:spLocks noChangeArrowheads="1"/>
          </p:cNvSpPr>
          <p:nvPr/>
        </p:nvSpPr>
        <p:spPr bwMode="auto">
          <a:xfrm>
            <a:off x="1643042" y="5072074"/>
            <a:ext cx="3071821"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تضييع الأمانة </a:t>
            </a:r>
            <a:endParaRPr lang="ar-SA" sz="3200" b="1" dirty="0">
              <a:solidFill>
                <a:srgbClr val="FF0000"/>
              </a:solidFill>
            </a:endParaRPr>
          </a:p>
        </p:txBody>
      </p:sp>
      <p:sp>
        <p:nvSpPr>
          <p:cNvPr id="10" name="مستطيل 9"/>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to="" calcmode="lin" valueType="num">
                                      <p:cBhvr>
                                        <p:cTn id="7" dur="1" fill="hold"/>
                                        <p:tgtEl>
                                          <p:spTgt spid="2253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8"/>
                                        </p:tgtEl>
                                        <p:attrNameLst>
                                          <p:attrName>ppt_y</p:attrName>
                                        </p:attrNameLst>
                                      </p:cBhvr>
                                      <p:tavLst>
                                        <p:tav tm="0">
                                          <p:val>
                                            <p:strVal val="#ppt_y"/>
                                          </p:val>
                                        </p:tav>
                                        <p:tav tm="100000">
                                          <p:val>
                                            <p:strVal val="#ppt_y"/>
                                          </p:val>
                                        </p:tav>
                                      </p:tavLst>
                                    </p:anim>
                                    <p:animEffect transition="in" filter="fade">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9"/>
                                        </p:tgtEl>
                                        <p:attrNameLst>
                                          <p:attrName>ppt_y</p:attrName>
                                        </p:attrNameLst>
                                      </p:cBhvr>
                                      <p:tavLst>
                                        <p:tav tm="0">
                                          <p:val>
                                            <p:strVal val="#ppt_y"/>
                                          </p:val>
                                        </p:tav>
                                        <p:tav tm="100000">
                                          <p:val>
                                            <p:strVal val="#ppt_y"/>
                                          </p:val>
                                        </p:tav>
                                      </p:tavLst>
                                    </p:anim>
                                    <p:animEffect transition="in" filter="fade">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8" presetClass="entr" presetSubtype="0" accel="5000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5"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46" dur="1000" fill="hold"/>
                                        <p:tgtEl>
                                          <p:spTgt spid="11"/>
                                        </p:tgtEl>
                                        <p:attrNameLst>
                                          <p:attrName>ppt_y</p:attrName>
                                        </p:attrNameLst>
                                      </p:cBhvr>
                                      <p:tavLst>
                                        <p:tav tm="0">
                                          <p:val>
                                            <p:strVal val="#ppt_y"/>
                                          </p:val>
                                        </p:tav>
                                        <p:tav tm="100000">
                                          <p:val>
                                            <p:strVal val="#ppt_y"/>
                                          </p:val>
                                        </p:tav>
                                      </p:tavLst>
                                    </p:anim>
                                    <p:animEffect transition="in" filter="fade">
                                      <p:cBhvr>
                                        <p:cTn id="47" dur="1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12"/>
                                        </p:tgtEl>
                                        <p:attrNameLst>
                                          <p:attrName>ppt_y</p:attrName>
                                        </p:attrNameLst>
                                      </p:cBhvr>
                                      <p:tavLst>
                                        <p:tav tm="0">
                                          <p:val>
                                            <p:strVal val="#ppt_y"/>
                                          </p:val>
                                        </p:tav>
                                        <p:tav tm="100000">
                                          <p:val>
                                            <p:strVal val="#ppt_y"/>
                                          </p:val>
                                        </p:tav>
                                      </p:tavLst>
                                    </p:anim>
                                    <p:animEffect transition="in" filter="fade">
                                      <p:cBhvr>
                                        <p:cTn id="5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3554" name="Picture 2"/>
          <p:cNvPicPr>
            <a:picLocks noChangeAspect="1" noChangeArrowheads="1"/>
          </p:cNvPicPr>
          <p:nvPr/>
        </p:nvPicPr>
        <p:blipFill>
          <a:blip r:embed="rId4"/>
          <a:srcRect/>
          <a:stretch>
            <a:fillRect/>
          </a:stretch>
        </p:blipFill>
        <p:spPr bwMode="auto">
          <a:xfrm>
            <a:off x="357158" y="285728"/>
            <a:ext cx="8524896"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857224" y="3571876"/>
            <a:ext cx="6286531" cy="1815882"/>
          </a:xfrm>
          <a:prstGeom prst="rect">
            <a:avLst/>
          </a:prstGeom>
          <a:noFill/>
          <a:ln w="9525">
            <a:noFill/>
            <a:miter lim="800000"/>
            <a:headEnd/>
            <a:tailEnd/>
          </a:ln>
        </p:spPr>
        <p:txBody>
          <a:bodyPr wrap="square">
            <a:spAutoFit/>
          </a:bodyPr>
          <a:lstStyle/>
          <a:p>
            <a:pPr algn="r"/>
            <a:r>
              <a:rPr lang="ar-SA" sz="2800" b="1" dirty="0" smtClean="0">
                <a:solidFill>
                  <a:srgbClr val="FF0000"/>
                </a:solidFill>
              </a:rPr>
              <a:t>سبعة يظلهم في ظله يوم لا ظل إلا ظله إمام عادل وشاب نشأ في طاعة الله ورجل تصدق بصدقة لا تعلم شماله ما أنفقت يمينه ورجل دعته امرأة ذات مال وجمال فقال إن أخاف الله ..........................</a:t>
            </a:r>
            <a:endParaRPr lang="ar-SA" sz="2800" b="1" dirty="0">
              <a:solidFill>
                <a:srgbClr val="FF0000"/>
              </a:solidFill>
            </a:endParaRPr>
          </a:p>
        </p:txBody>
      </p:sp>
      <p:sp>
        <p:nvSpPr>
          <p:cNvPr id="6" name="مستطيل 5"/>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to="" calcmode="lin" valueType="num">
                                      <p:cBhvr>
                                        <p:cTn id="7" dur="1" fill="hold"/>
                                        <p:tgtEl>
                                          <p:spTgt spid="2355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4578" name="Picture 2"/>
          <p:cNvPicPr>
            <a:picLocks noChangeAspect="1" noChangeArrowheads="1"/>
          </p:cNvPicPr>
          <p:nvPr/>
        </p:nvPicPr>
        <p:blipFill>
          <a:blip r:embed="rId4"/>
          <a:srcRect/>
          <a:stretch>
            <a:fillRect/>
          </a:stretch>
        </p:blipFill>
        <p:spPr bwMode="auto">
          <a:xfrm>
            <a:off x="357158" y="285728"/>
            <a:ext cx="8515371"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1000100" y="4500570"/>
            <a:ext cx="6929473"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يجب </a:t>
            </a:r>
            <a:r>
              <a:rPr lang="ar-SA" sz="3200" b="1" dirty="0" err="1" smtClean="0">
                <a:solidFill>
                  <a:srgbClr val="FF0000"/>
                </a:solidFill>
              </a:rPr>
              <a:t>ان</a:t>
            </a:r>
            <a:r>
              <a:rPr lang="ar-SA" sz="3200" b="1" dirty="0" smtClean="0">
                <a:solidFill>
                  <a:srgbClr val="FF0000"/>
                </a:solidFill>
              </a:rPr>
              <a:t> نحسن التعامل مع الناس وخاصة الضعفاء </a:t>
            </a:r>
            <a:endParaRPr lang="ar-SA" sz="3200" b="1" dirty="0">
              <a:solidFill>
                <a:srgbClr val="FF0000"/>
              </a:solidFill>
            </a:endParaRPr>
          </a:p>
        </p:txBody>
      </p:sp>
      <p:sp>
        <p:nvSpPr>
          <p:cNvPr id="6" name="مربع نص 5"/>
          <p:cNvSpPr txBox="1">
            <a:spLocks noChangeArrowheads="1"/>
          </p:cNvSpPr>
          <p:nvPr/>
        </p:nvSpPr>
        <p:spPr bwMode="auto">
          <a:xfrm>
            <a:off x="214282" y="4929198"/>
            <a:ext cx="7715291" cy="523220"/>
          </a:xfrm>
          <a:prstGeom prst="rect">
            <a:avLst/>
          </a:prstGeom>
          <a:noFill/>
          <a:ln w="9525">
            <a:noFill/>
            <a:miter lim="800000"/>
            <a:headEnd/>
            <a:tailEnd/>
          </a:ln>
        </p:spPr>
        <p:txBody>
          <a:bodyPr wrap="square">
            <a:spAutoFit/>
          </a:bodyPr>
          <a:lstStyle/>
          <a:p>
            <a:pPr algn="r"/>
            <a:r>
              <a:rPr lang="ar-SA" sz="2800" b="1" dirty="0" smtClean="0">
                <a:solidFill>
                  <a:srgbClr val="FF0000"/>
                </a:solidFill>
              </a:rPr>
              <a:t>يجب </a:t>
            </a:r>
            <a:r>
              <a:rPr lang="ar-SA" sz="2800" b="1" dirty="0" err="1" smtClean="0">
                <a:solidFill>
                  <a:srgbClr val="FF0000"/>
                </a:solidFill>
              </a:rPr>
              <a:t>ان</a:t>
            </a:r>
            <a:r>
              <a:rPr lang="ar-SA" sz="2800" b="1" dirty="0" smtClean="0">
                <a:solidFill>
                  <a:srgbClr val="FF0000"/>
                </a:solidFill>
              </a:rPr>
              <a:t> نصدق الحديث ولا نتكلم بالفحش ولا بالنميمة </a:t>
            </a:r>
            <a:r>
              <a:rPr lang="ar-SA" sz="2800" b="1" dirty="0" err="1" smtClean="0">
                <a:solidFill>
                  <a:srgbClr val="FF0000"/>
                </a:solidFill>
              </a:rPr>
              <a:t>والا</a:t>
            </a:r>
            <a:r>
              <a:rPr lang="ar-SA" sz="2800" b="1" dirty="0" smtClean="0">
                <a:solidFill>
                  <a:srgbClr val="FF0000"/>
                </a:solidFill>
              </a:rPr>
              <a:t> الغيبة </a:t>
            </a:r>
            <a:endParaRPr lang="ar-SA" sz="2800" b="1" dirty="0">
              <a:solidFill>
                <a:srgbClr val="FF0000"/>
              </a:solidFill>
            </a:endParaRPr>
          </a:p>
        </p:txBody>
      </p:sp>
      <p:sp>
        <p:nvSpPr>
          <p:cNvPr id="7" name="مربع نص 6"/>
          <p:cNvSpPr txBox="1">
            <a:spLocks noChangeArrowheads="1"/>
          </p:cNvSpPr>
          <p:nvPr/>
        </p:nvSpPr>
        <p:spPr bwMode="auto">
          <a:xfrm>
            <a:off x="285720" y="5357826"/>
            <a:ext cx="7715291" cy="954107"/>
          </a:xfrm>
          <a:prstGeom prst="rect">
            <a:avLst/>
          </a:prstGeom>
          <a:noFill/>
          <a:ln w="9525">
            <a:noFill/>
            <a:miter lim="800000"/>
            <a:headEnd/>
            <a:tailEnd/>
          </a:ln>
        </p:spPr>
        <p:txBody>
          <a:bodyPr wrap="square">
            <a:spAutoFit/>
          </a:bodyPr>
          <a:lstStyle/>
          <a:p>
            <a:pPr algn="r"/>
            <a:r>
              <a:rPr lang="ar-SA" sz="2800" b="1" dirty="0" smtClean="0">
                <a:solidFill>
                  <a:srgbClr val="FF0000"/>
                </a:solidFill>
              </a:rPr>
              <a:t>يجب أن نصدق في بيعنا وشرائنا وأن يكون الإنسان سمحا يبين ما في بضاعته من العيوب وأن يبعد عن الغش والربا في المعاملات </a:t>
            </a:r>
            <a:endParaRPr lang="ar-SA" sz="2800" b="1" dirty="0">
              <a:solidFill>
                <a:srgbClr val="FF0000"/>
              </a:solidFill>
            </a:endParaRPr>
          </a:p>
        </p:txBody>
      </p:sp>
      <p:sp>
        <p:nvSpPr>
          <p:cNvPr id="8" name="مستطيل 7"/>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 to="" calcmode="lin" valueType="num">
                                      <p:cBhvr>
                                        <p:cTn id="7" dur="1" fill="hold"/>
                                        <p:tgtEl>
                                          <p:spTgt spid="2457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25602" name="Picture 2"/>
          <p:cNvPicPr>
            <a:picLocks noChangeAspect="1" noChangeArrowheads="1"/>
          </p:cNvPicPr>
          <p:nvPr/>
        </p:nvPicPr>
        <p:blipFill>
          <a:blip r:embed="rId4"/>
          <a:srcRect/>
          <a:stretch>
            <a:fillRect/>
          </a:stretch>
        </p:blipFill>
        <p:spPr bwMode="auto">
          <a:xfrm>
            <a:off x="357158" y="285728"/>
            <a:ext cx="8539183"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1214414" y="4071942"/>
            <a:ext cx="5072085"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الخوف من الله عز وجل </a:t>
            </a:r>
            <a:endParaRPr lang="ar-SA" sz="3200" b="1" dirty="0">
              <a:solidFill>
                <a:srgbClr val="FF0000"/>
              </a:solidFill>
            </a:endParaRPr>
          </a:p>
        </p:txBody>
      </p:sp>
      <p:sp>
        <p:nvSpPr>
          <p:cNvPr id="6" name="مربع نص 5"/>
          <p:cNvSpPr txBox="1">
            <a:spLocks noChangeArrowheads="1"/>
          </p:cNvSpPr>
          <p:nvPr/>
        </p:nvSpPr>
        <p:spPr bwMode="auto">
          <a:xfrm>
            <a:off x="1285852" y="4714884"/>
            <a:ext cx="5072085"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نهي النفس عن الهوى </a:t>
            </a:r>
            <a:endParaRPr lang="ar-SA" sz="3200" b="1" dirty="0">
              <a:solidFill>
                <a:srgbClr val="FF0000"/>
              </a:solidFill>
            </a:endParaRPr>
          </a:p>
        </p:txBody>
      </p:sp>
      <p:sp>
        <p:nvSpPr>
          <p:cNvPr id="7" name="مربع نص 6"/>
          <p:cNvSpPr txBox="1">
            <a:spLocks noChangeArrowheads="1"/>
          </p:cNvSpPr>
          <p:nvPr/>
        </p:nvSpPr>
        <p:spPr bwMode="auto">
          <a:xfrm>
            <a:off x="1285852" y="5286388"/>
            <a:ext cx="5072085" cy="1077218"/>
          </a:xfrm>
          <a:prstGeom prst="rect">
            <a:avLst/>
          </a:prstGeom>
          <a:noFill/>
          <a:ln w="9525">
            <a:noFill/>
            <a:miter lim="800000"/>
            <a:headEnd/>
            <a:tailEnd/>
          </a:ln>
        </p:spPr>
        <p:txBody>
          <a:bodyPr wrap="square">
            <a:spAutoFit/>
          </a:bodyPr>
          <a:lstStyle/>
          <a:p>
            <a:pPr algn="r"/>
            <a:r>
              <a:rPr lang="ar-SA" sz="3200" b="1" dirty="0" smtClean="0">
                <a:solidFill>
                  <a:srgbClr val="FF0000"/>
                </a:solidFill>
              </a:rPr>
              <a:t>وأما من خاف مقام ربه ونهى النفس عن الهوى )</a:t>
            </a:r>
            <a:endParaRPr lang="ar-SA" sz="3200" b="1" dirty="0">
              <a:solidFill>
                <a:srgbClr val="FF0000"/>
              </a:solidFill>
            </a:endParaRPr>
          </a:p>
        </p:txBody>
      </p:sp>
      <p:sp>
        <p:nvSpPr>
          <p:cNvPr id="8" name="مستطيل 7"/>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to="" calcmode="lin" valueType="num">
                                      <p:cBhvr>
                                        <p:cTn id="7" dur="1" fill="hold"/>
                                        <p:tgtEl>
                                          <p:spTgt spid="2560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6\1\التربية الاسلامية الصف السادس ف2  توزيع و تحضير و عروض بوربوينت و كتاب و اوراق عمل و خرائط مفاهيم\فقه\بور بوينت فقه سادس ابتدائي ف2 كتاب الطالب\بور بوينت فقه سادس ف2 كتاب نشاط\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268760"/>
            <a:ext cx="7632847"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767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a:srcRect/>
          <a:stretch>
            <a:fillRect/>
          </a:stretch>
        </p:blipFill>
        <p:spPr bwMode="auto">
          <a:xfrm>
            <a:off x="428596" y="2000240"/>
            <a:ext cx="8038541" cy="21812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مستطيل 4"/>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0" fill="hold"/>
                                        <p:tgtEl>
                                          <p:spTgt spid="3074"/>
                                        </p:tgtEl>
                                        <p:attrNameLst>
                                          <p:attrName>ppt_w</p:attrName>
                                        </p:attrNameLst>
                                      </p:cBhvr>
                                      <p:tavLst>
                                        <p:tav tm="0" fmla="#ppt_w*sin(2.5*pi*$)">
                                          <p:val>
                                            <p:fltVal val="0"/>
                                          </p:val>
                                        </p:tav>
                                        <p:tav tm="100000">
                                          <p:val>
                                            <p:fltVal val="1"/>
                                          </p:val>
                                        </p:tav>
                                      </p:tavLst>
                                    </p:anim>
                                    <p:anim calcmode="lin" valueType="num">
                                      <p:cBhvr>
                                        <p:cTn id="8" dur="5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4098" name="Picture 2"/>
          <p:cNvPicPr>
            <a:picLocks noChangeAspect="1" noChangeArrowheads="1"/>
          </p:cNvPicPr>
          <p:nvPr/>
        </p:nvPicPr>
        <p:blipFill>
          <a:blip r:embed="rId4"/>
          <a:srcRect/>
          <a:stretch>
            <a:fillRect/>
          </a:stretch>
        </p:blipFill>
        <p:spPr bwMode="auto">
          <a:xfrm>
            <a:off x="285720" y="285728"/>
            <a:ext cx="8572560" cy="6072230"/>
          </a:xfrm>
          <a:prstGeom prst="rect">
            <a:avLst/>
          </a:prstGeom>
          <a:noFill/>
          <a:ln w="9525">
            <a:noFill/>
            <a:miter lim="800000"/>
            <a:headEnd/>
            <a:tailEnd/>
          </a:ln>
          <a:effectLst/>
        </p:spPr>
      </p:pic>
      <p:sp>
        <p:nvSpPr>
          <p:cNvPr id="5" name="مستطيل 4"/>
          <p:cNvSpPr/>
          <p:nvPr/>
        </p:nvSpPr>
        <p:spPr>
          <a:xfrm>
            <a:off x="4929190" y="4000504"/>
            <a:ext cx="2571736" cy="523220"/>
          </a:xfrm>
          <a:prstGeom prst="rect">
            <a:avLst/>
          </a:prstGeom>
        </p:spPr>
        <p:txBody>
          <a:bodyPr wrap="square">
            <a:spAutoFit/>
          </a:bodyPr>
          <a:lstStyle/>
          <a:p>
            <a:r>
              <a:rPr lang="ar-SA" sz="2800" b="1" dirty="0" smtClean="0"/>
              <a:t>حديث (إياكم والكذب </a:t>
            </a:r>
            <a:endParaRPr lang="en-US" sz="2800" b="1" dirty="0"/>
          </a:p>
        </p:txBody>
      </p:sp>
      <p:sp>
        <p:nvSpPr>
          <p:cNvPr id="6" name="مستطيل 5"/>
          <p:cNvSpPr/>
          <p:nvPr/>
        </p:nvSpPr>
        <p:spPr>
          <a:xfrm>
            <a:off x="4929190" y="4643446"/>
            <a:ext cx="2571736" cy="707886"/>
          </a:xfrm>
          <a:prstGeom prst="rect">
            <a:avLst/>
          </a:prstGeom>
        </p:spPr>
        <p:txBody>
          <a:bodyPr wrap="square">
            <a:spAutoFit/>
          </a:bodyPr>
          <a:lstStyle/>
          <a:p>
            <a:r>
              <a:rPr lang="ar-SA" sz="2000" b="1" dirty="0" smtClean="0"/>
              <a:t>حديث (صلوا كما رأيتموني أصلي</a:t>
            </a:r>
            <a:endParaRPr lang="en-US" sz="2000" b="1" dirty="0"/>
          </a:p>
        </p:txBody>
      </p:sp>
      <p:sp>
        <p:nvSpPr>
          <p:cNvPr id="7" name="مستطيل 6"/>
          <p:cNvSpPr/>
          <p:nvPr/>
        </p:nvSpPr>
        <p:spPr>
          <a:xfrm>
            <a:off x="4929190" y="5286388"/>
            <a:ext cx="2571736" cy="1015663"/>
          </a:xfrm>
          <a:prstGeom prst="rect">
            <a:avLst/>
          </a:prstGeom>
        </p:spPr>
        <p:txBody>
          <a:bodyPr wrap="square">
            <a:spAutoFit/>
          </a:bodyPr>
          <a:lstStyle/>
          <a:p>
            <a:r>
              <a:rPr lang="ar-SA" sz="2000" b="1" dirty="0" smtClean="0"/>
              <a:t>حديث (من كان يؤمن بالله واليوم الأخر فليقل خيرا أو ليصمت </a:t>
            </a:r>
            <a:endParaRPr lang="en-US" sz="2000" b="1" dirty="0"/>
          </a:p>
        </p:txBody>
      </p:sp>
      <p:sp>
        <p:nvSpPr>
          <p:cNvPr id="9" name="مستطيل 8"/>
          <p:cNvSpPr/>
          <p:nvPr/>
        </p:nvSpPr>
        <p:spPr>
          <a:xfrm>
            <a:off x="2285984" y="4000504"/>
            <a:ext cx="2571736" cy="400110"/>
          </a:xfrm>
          <a:prstGeom prst="rect">
            <a:avLst/>
          </a:prstGeom>
        </p:spPr>
        <p:txBody>
          <a:bodyPr wrap="square">
            <a:spAutoFit/>
          </a:bodyPr>
          <a:lstStyle/>
          <a:p>
            <a:r>
              <a:rPr lang="ar-SA" sz="2000" b="1" dirty="0" err="1" smtClean="0"/>
              <a:t>اتباعه</a:t>
            </a:r>
            <a:r>
              <a:rPr lang="ar-SA" sz="2000" b="1" dirty="0" smtClean="0"/>
              <a:t> في أفعال الحج </a:t>
            </a:r>
            <a:r>
              <a:rPr lang="ar-SA" sz="2000" b="1" dirty="0" smtClean="0">
                <a:sym typeface="AGA Arabesque"/>
              </a:rPr>
              <a:t></a:t>
            </a:r>
            <a:r>
              <a:rPr lang="ar-SA" sz="2000" b="1" dirty="0" smtClean="0"/>
              <a:t> </a:t>
            </a:r>
            <a:endParaRPr lang="en-US" sz="2000" b="1" dirty="0"/>
          </a:p>
        </p:txBody>
      </p:sp>
      <p:sp>
        <p:nvSpPr>
          <p:cNvPr id="10" name="مستطيل 9"/>
          <p:cNvSpPr/>
          <p:nvPr/>
        </p:nvSpPr>
        <p:spPr>
          <a:xfrm>
            <a:off x="2285984" y="4714884"/>
            <a:ext cx="2571736" cy="400110"/>
          </a:xfrm>
          <a:prstGeom prst="rect">
            <a:avLst/>
          </a:prstGeom>
        </p:spPr>
        <p:txBody>
          <a:bodyPr wrap="square">
            <a:spAutoFit/>
          </a:bodyPr>
          <a:lstStyle/>
          <a:p>
            <a:r>
              <a:rPr lang="ar-SA" sz="2000" b="1" dirty="0" err="1" smtClean="0"/>
              <a:t>اتباعه</a:t>
            </a:r>
            <a:r>
              <a:rPr lang="ar-SA" sz="2000" b="1" dirty="0" smtClean="0"/>
              <a:t> في أفعال الوضوء </a:t>
            </a:r>
            <a:r>
              <a:rPr lang="ar-SA" sz="2000" b="1" dirty="0" smtClean="0">
                <a:sym typeface="AGA Arabesque"/>
              </a:rPr>
              <a:t></a:t>
            </a:r>
            <a:r>
              <a:rPr lang="ar-SA" sz="2000" b="1" dirty="0" smtClean="0"/>
              <a:t> </a:t>
            </a:r>
            <a:endParaRPr lang="en-US" sz="2000" b="1" dirty="0"/>
          </a:p>
        </p:txBody>
      </p:sp>
      <p:sp>
        <p:nvSpPr>
          <p:cNvPr id="11" name="مستطيل 10"/>
          <p:cNvSpPr/>
          <p:nvPr/>
        </p:nvSpPr>
        <p:spPr>
          <a:xfrm>
            <a:off x="2285984" y="5357826"/>
            <a:ext cx="2571736" cy="400110"/>
          </a:xfrm>
          <a:prstGeom prst="rect">
            <a:avLst/>
          </a:prstGeom>
        </p:spPr>
        <p:txBody>
          <a:bodyPr wrap="square">
            <a:spAutoFit/>
          </a:bodyPr>
          <a:lstStyle/>
          <a:p>
            <a:r>
              <a:rPr lang="ar-SA" sz="2000" b="1" dirty="0" err="1" smtClean="0"/>
              <a:t>اتباعه</a:t>
            </a:r>
            <a:r>
              <a:rPr lang="ar-SA" sz="2000" b="1" dirty="0" smtClean="0"/>
              <a:t> في أفعال الصلاة </a:t>
            </a:r>
            <a:r>
              <a:rPr lang="ar-SA" sz="2000" b="1" dirty="0" smtClean="0">
                <a:sym typeface="AGA Arabesque"/>
              </a:rPr>
              <a:t></a:t>
            </a:r>
            <a:r>
              <a:rPr lang="ar-SA" sz="2000" b="1" dirty="0" smtClean="0"/>
              <a:t> </a:t>
            </a:r>
            <a:endParaRPr lang="en-US" sz="2000" b="1" dirty="0"/>
          </a:p>
        </p:txBody>
      </p:sp>
      <p:sp>
        <p:nvSpPr>
          <p:cNvPr id="12" name="مستطيل 11"/>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9"/>
                                        </p:tgtEl>
                                        <p:attrNameLst>
                                          <p:attrName>ppt_y</p:attrName>
                                        </p:attrNameLst>
                                      </p:cBhvr>
                                      <p:tavLst>
                                        <p:tav tm="0">
                                          <p:val>
                                            <p:strVal val="#ppt_y"/>
                                          </p:val>
                                        </p:tav>
                                        <p:tav tm="100000">
                                          <p:val>
                                            <p:strVal val="#ppt_y"/>
                                          </p:val>
                                        </p:tav>
                                      </p:tavLst>
                                    </p:anim>
                                    <p:animEffect transition="in" filter="fade">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8" presetClass="entr" presetSubtype="0" accel="5000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5"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46" dur="1000" fill="hold"/>
                                        <p:tgtEl>
                                          <p:spTgt spid="10"/>
                                        </p:tgtEl>
                                        <p:attrNameLst>
                                          <p:attrName>ppt_y</p:attrName>
                                        </p:attrNameLst>
                                      </p:cBhvr>
                                      <p:tavLst>
                                        <p:tav tm="0">
                                          <p:val>
                                            <p:strVal val="#ppt_y"/>
                                          </p:val>
                                        </p:tav>
                                        <p:tav tm="100000">
                                          <p:val>
                                            <p:strVal val="#ppt_y"/>
                                          </p:val>
                                        </p:tav>
                                      </p:tavLst>
                                    </p:anim>
                                    <p:animEffect transition="in" filter="fade">
                                      <p:cBhvr>
                                        <p:cTn id="47" dur="1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11"/>
                                        </p:tgtEl>
                                        <p:attrNameLst>
                                          <p:attrName>ppt_y</p:attrName>
                                        </p:attrNameLst>
                                      </p:cBhvr>
                                      <p:tavLst>
                                        <p:tav tm="0">
                                          <p:val>
                                            <p:strVal val="#ppt_y"/>
                                          </p:val>
                                        </p:tav>
                                        <p:tav tm="100000">
                                          <p:val>
                                            <p:strVal val="#ppt_y"/>
                                          </p:val>
                                        </p:tav>
                                      </p:tavLst>
                                    </p:anim>
                                    <p:animEffect transition="in" filter="fade">
                                      <p:cBhvr>
                                        <p:cTn id="5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5122" name="Picture 2"/>
          <p:cNvPicPr>
            <a:picLocks noChangeAspect="1" noChangeArrowheads="1"/>
          </p:cNvPicPr>
          <p:nvPr/>
        </p:nvPicPr>
        <p:blipFill>
          <a:blip r:embed="rId4"/>
          <a:srcRect/>
          <a:stretch>
            <a:fillRect/>
          </a:stretch>
        </p:blipFill>
        <p:spPr bwMode="auto">
          <a:xfrm>
            <a:off x="357158" y="285728"/>
            <a:ext cx="8529660" cy="6072230"/>
          </a:xfrm>
          <a:prstGeom prst="rect">
            <a:avLst/>
          </a:prstGeom>
          <a:noFill/>
          <a:ln w="9525">
            <a:noFill/>
            <a:miter lim="800000"/>
            <a:headEnd/>
            <a:tailEnd/>
          </a:ln>
          <a:effectLst/>
        </p:spPr>
      </p:pic>
      <p:sp>
        <p:nvSpPr>
          <p:cNvPr id="6" name="مربع نص 5"/>
          <p:cNvSpPr txBox="1">
            <a:spLocks noChangeArrowheads="1"/>
          </p:cNvSpPr>
          <p:nvPr/>
        </p:nvSpPr>
        <p:spPr bwMode="auto">
          <a:xfrm>
            <a:off x="1357290" y="3286124"/>
            <a:ext cx="6572283"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الكذب والنميمة </a:t>
            </a:r>
            <a:endParaRPr lang="ar-SA" sz="3200" b="1" dirty="0">
              <a:solidFill>
                <a:srgbClr val="FF0000"/>
              </a:solidFill>
            </a:endParaRPr>
          </a:p>
        </p:txBody>
      </p:sp>
      <p:sp>
        <p:nvSpPr>
          <p:cNvPr id="7" name="مربع نص 6"/>
          <p:cNvSpPr txBox="1">
            <a:spLocks noChangeArrowheads="1"/>
          </p:cNvSpPr>
          <p:nvPr/>
        </p:nvSpPr>
        <p:spPr bwMode="auto">
          <a:xfrm>
            <a:off x="1357290" y="3773494"/>
            <a:ext cx="6572283"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السرقة وأخذ مال الغير بغير وجه حق</a:t>
            </a:r>
            <a:endParaRPr lang="ar-SA" sz="3200" b="1" dirty="0">
              <a:solidFill>
                <a:srgbClr val="FF0000"/>
              </a:solidFill>
            </a:endParaRPr>
          </a:p>
        </p:txBody>
      </p:sp>
      <p:sp>
        <p:nvSpPr>
          <p:cNvPr id="8" name="مربع نص 7"/>
          <p:cNvSpPr txBox="1">
            <a:spLocks noChangeArrowheads="1"/>
          </p:cNvSpPr>
          <p:nvPr/>
        </p:nvSpPr>
        <p:spPr bwMode="auto">
          <a:xfrm>
            <a:off x="1571604" y="4286256"/>
            <a:ext cx="6572283"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النظر إلى المحرمات </a:t>
            </a:r>
            <a:endParaRPr lang="ar-SA" sz="3200" b="1" dirty="0">
              <a:solidFill>
                <a:srgbClr val="FF0000"/>
              </a:solidFill>
            </a:endParaRPr>
          </a:p>
        </p:txBody>
      </p:sp>
      <p:sp>
        <p:nvSpPr>
          <p:cNvPr id="9" name="مربع نص 8"/>
          <p:cNvSpPr txBox="1">
            <a:spLocks noChangeArrowheads="1"/>
          </p:cNvSpPr>
          <p:nvPr/>
        </p:nvSpPr>
        <p:spPr bwMode="auto">
          <a:xfrm>
            <a:off x="1571604" y="4857760"/>
            <a:ext cx="6572283"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شرب الخبائث من المخدرات والسجائر ونحوها </a:t>
            </a:r>
            <a:endParaRPr lang="ar-SA" sz="3200" b="1" dirty="0">
              <a:solidFill>
                <a:srgbClr val="FF0000"/>
              </a:solidFill>
            </a:endParaRPr>
          </a:p>
        </p:txBody>
      </p:sp>
      <p:sp>
        <p:nvSpPr>
          <p:cNvPr id="10" name="مربع نص 9"/>
          <p:cNvSpPr txBox="1">
            <a:spLocks noChangeArrowheads="1"/>
          </p:cNvSpPr>
          <p:nvPr/>
        </p:nvSpPr>
        <p:spPr bwMode="auto">
          <a:xfrm>
            <a:off x="1643042" y="5357826"/>
            <a:ext cx="6572283"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أكل الميتة </a:t>
            </a:r>
            <a:endParaRPr lang="ar-SA" sz="3200" b="1" dirty="0">
              <a:solidFill>
                <a:srgbClr val="FF0000"/>
              </a:solidFill>
            </a:endParaRPr>
          </a:p>
        </p:txBody>
      </p:sp>
      <p:sp>
        <p:nvSpPr>
          <p:cNvPr id="11" name="مستطيل 10"/>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8"/>
                                        </p:tgtEl>
                                        <p:attrNameLst>
                                          <p:attrName>ppt_y</p:attrName>
                                        </p:attrNameLst>
                                      </p:cBhvr>
                                      <p:tavLst>
                                        <p:tav tm="0">
                                          <p:val>
                                            <p:strVal val="#ppt_y"/>
                                          </p:val>
                                        </p:tav>
                                        <p:tav tm="100000">
                                          <p:val>
                                            <p:strVal val="#ppt_y"/>
                                          </p:val>
                                        </p:tav>
                                      </p:tavLst>
                                    </p:anim>
                                    <p:animEffect transition="in" filter="fade">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9"/>
                                        </p:tgtEl>
                                        <p:attrNameLst>
                                          <p:attrName>ppt_y</p:attrName>
                                        </p:attrNameLst>
                                      </p:cBhvr>
                                      <p:tavLst>
                                        <p:tav tm="0">
                                          <p:val>
                                            <p:strVal val="#ppt_y"/>
                                          </p:val>
                                        </p:tav>
                                        <p:tav tm="100000">
                                          <p:val>
                                            <p:strVal val="#ppt_y"/>
                                          </p:val>
                                        </p:tav>
                                      </p:tavLst>
                                    </p:anim>
                                    <p:animEffect transition="in" filter="fade">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8" presetClass="entr" presetSubtype="0" accel="5000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5"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46" dur="1000" fill="hold"/>
                                        <p:tgtEl>
                                          <p:spTgt spid="10"/>
                                        </p:tgtEl>
                                        <p:attrNameLst>
                                          <p:attrName>ppt_y</p:attrName>
                                        </p:attrNameLst>
                                      </p:cBhvr>
                                      <p:tavLst>
                                        <p:tav tm="0">
                                          <p:val>
                                            <p:strVal val="#ppt_y"/>
                                          </p:val>
                                        </p:tav>
                                        <p:tav tm="100000">
                                          <p:val>
                                            <p:strVal val="#ppt_y"/>
                                          </p:val>
                                        </p:tav>
                                      </p:tavLst>
                                    </p:anim>
                                    <p:animEffect transition="in" filter="fade">
                                      <p:cBhvr>
                                        <p:cTn id="4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a:srcRect/>
          <a:stretch>
            <a:fillRect/>
          </a:stretch>
        </p:blipFill>
        <p:spPr bwMode="auto">
          <a:xfrm>
            <a:off x="357158" y="285728"/>
            <a:ext cx="8458221" cy="6072230"/>
          </a:xfrm>
          <a:prstGeom prst="rect">
            <a:avLst/>
          </a:prstGeom>
          <a:noFill/>
          <a:ln w="9525">
            <a:noFill/>
            <a:miter lim="800000"/>
            <a:headEnd/>
            <a:tailEnd/>
          </a:ln>
          <a:effectLst/>
        </p:spPr>
      </p:pic>
      <p:cxnSp>
        <p:nvCxnSpPr>
          <p:cNvPr id="5" name="رابط كسهم مستقيم 4"/>
          <p:cNvCxnSpPr>
            <a:cxnSpLocks noChangeShapeType="1"/>
          </p:cNvCxnSpPr>
          <p:nvPr/>
        </p:nvCxnSpPr>
        <p:spPr bwMode="auto">
          <a:xfrm rot="5400000">
            <a:off x="5357814" y="4071946"/>
            <a:ext cx="1643074" cy="1214438"/>
          </a:xfrm>
          <a:prstGeom prst="straightConnector1">
            <a:avLst/>
          </a:prstGeom>
          <a:noFill/>
          <a:ln w="41275" algn="ctr">
            <a:solidFill>
              <a:srgbClr val="FF0000"/>
            </a:solidFill>
            <a:round/>
            <a:headEnd/>
            <a:tailEnd type="arrow" w="med" len="med"/>
          </a:ln>
        </p:spPr>
      </p:cxnSp>
      <p:cxnSp>
        <p:nvCxnSpPr>
          <p:cNvPr id="7" name="رابط كسهم مستقيم 6"/>
          <p:cNvCxnSpPr>
            <a:cxnSpLocks noChangeShapeType="1"/>
          </p:cNvCxnSpPr>
          <p:nvPr/>
        </p:nvCxnSpPr>
        <p:spPr bwMode="auto">
          <a:xfrm rot="10800000">
            <a:off x="5286380" y="4357694"/>
            <a:ext cx="1571628" cy="857232"/>
          </a:xfrm>
          <a:prstGeom prst="straightConnector1">
            <a:avLst/>
          </a:prstGeom>
          <a:noFill/>
          <a:ln w="41275" algn="ctr">
            <a:solidFill>
              <a:srgbClr val="FF0000"/>
            </a:solidFill>
            <a:round/>
            <a:headEnd/>
            <a:tailEnd type="arrow" w="med" len="med"/>
          </a:ln>
        </p:spPr>
      </p:cxnSp>
      <p:cxnSp>
        <p:nvCxnSpPr>
          <p:cNvPr id="9" name="رابط كسهم مستقيم 8"/>
          <p:cNvCxnSpPr>
            <a:cxnSpLocks noChangeShapeType="1"/>
          </p:cNvCxnSpPr>
          <p:nvPr/>
        </p:nvCxnSpPr>
        <p:spPr bwMode="auto">
          <a:xfrm rot="10800000">
            <a:off x="5214942" y="3643314"/>
            <a:ext cx="1571628" cy="857232"/>
          </a:xfrm>
          <a:prstGeom prst="straightConnector1">
            <a:avLst/>
          </a:prstGeom>
          <a:noFill/>
          <a:ln w="41275" algn="ctr">
            <a:solidFill>
              <a:srgbClr val="FF0000"/>
            </a:solidFill>
            <a:round/>
            <a:headEnd/>
            <a:tailEnd type="arrow" w="med" len="med"/>
          </a:ln>
        </p:spPr>
      </p:cxnSp>
      <p:sp>
        <p:nvSpPr>
          <p:cNvPr id="8" name="مستطيل 7"/>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to="" calcmode="lin" valueType="num">
                                      <p:cBhvr>
                                        <p:cTn id="7" dur="1" fill="hold"/>
                                        <p:tgtEl>
                                          <p:spTgt spid="61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9"/>
                                        </p:tgtEl>
                                        <p:attrNameLst>
                                          <p:attrName>ppt_y</p:attrName>
                                        </p:attrNameLst>
                                      </p:cBhvr>
                                      <p:tavLst>
                                        <p:tav tm="0">
                                          <p:val>
                                            <p:strVal val="#ppt_y"/>
                                          </p:val>
                                        </p:tav>
                                        <p:tav tm="100000">
                                          <p:val>
                                            <p:strVal val="#ppt_y"/>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7170" name="Picture 2"/>
          <p:cNvPicPr>
            <a:picLocks noChangeAspect="1" noChangeArrowheads="1"/>
          </p:cNvPicPr>
          <p:nvPr/>
        </p:nvPicPr>
        <p:blipFill>
          <a:blip r:embed="rId4"/>
          <a:srcRect/>
          <a:stretch>
            <a:fillRect/>
          </a:stretch>
        </p:blipFill>
        <p:spPr bwMode="auto">
          <a:xfrm>
            <a:off x="357158" y="285728"/>
            <a:ext cx="8486796" cy="6072230"/>
          </a:xfrm>
          <a:prstGeom prst="rect">
            <a:avLst/>
          </a:prstGeom>
          <a:noFill/>
          <a:ln w="9525">
            <a:noFill/>
            <a:miter lim="800000"/>
            <a:headEnd/>
            <a:tailEnd/>
          </a:ln>
          <a:effectLst/>
        </p:spPr>
      </p:pic>
      <p:sp>
        <p:nvSpPr>
          <p:cNvPr id="6" name="مربع نص 5"/>
          <p:cNvSpPr txBox="1">
            <a:spLocks noChangeArrowheads="1"/>
          </p:cNvSpPr>
          <p:nvPr/>
        </p:nvSpPr>
        <p:spPr bwMode="auto">
          <a:xfrm>
            <a:off x="4429124" y="3143248"/>
            <a:ext cx="292894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أزواجه</a:t>
            </a:r>
            <a:r>
              <a:rPr lang="ar-SA" sz="2400" b="1" dirty="0" smtClean="0">
                <a:solidFill>
                  <a:srgbClr val="FF0000"/>
                </a:solidFill>
                <a:sym typeface="AGA Arabesque"/>
              </a:rPr>
              <a:t> السيدة خديجة </a:t>
            </a:r>
            <a:endParaRPr lang="ar-SA" sz="2400" b="1" dirty="0">
              <a:solidFill>
                <a:srgbClr val="FF0000"/>
              </a:solidFill>
            </a:endParaRPr>
          </a:p>
        </p:txBody>
      </p:sp>
      <p:sp>
        <p:nvSpPr>
          <p:cNvPr id="7" name="مربع نص 6"/>
          <p:cNvSpPr txBox="1">
            <a:spLocks noChangeArrowheads="1"/>
          </p:cNvSpPr>
          <p:nvPr/>
        </p:nvSpPr>
        <p:spPr bwMode="auto">
          <a:xfrm>
            <a:off x="1428728" y="3143248"/>
            <a:ext cx="292894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أقربائه</a:t>
            </a:r>
            <a:r>
              <a:rPr lang="ar-SA" sz="2400" b="1" dirty="0" smtClean="0">
                <a:solidFill>
                  <a:srgbClr val="FF0000"/>
                </a:solidFill>
                <a:sym typeface="AGA Arabesque"/>
              </a:rPr>
              <a:t> عمه العباس</a:t>
            </a:r>
            <a:endParaRPr lang="ar-SA" sz="2400" b="1" dirty="0">
              <a:solidFill>
                <a:srgbClr val="FF0000"/>
              </a:solidFill>
            </a:endParaRPr>
          </a:p>
        </p:txBody>
      </p:sp>
      <p:sp>
        <p:nvSpPr>
          <p:cNvPr id="8" name="مربع نص 7"/>
          <p:cNvSpPr txBox="1">
            <a:spLocks noChangeArrowheads="1"/>
          </p:cNvSpPr>
          <p:nvPr/>
        </p:nvSpPr>
        <p:spPr bwMode="auto">
          <a:xfrm>
            <a:off x="4572000" y="3714752"/>
            <a:ext cx="292894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أزواجه</a:t>
            </a:r>
            <a:r>
              <a:rPr lang="ar-SA" sz="2400" b="1" dirty="0" smtClean="0">
                <a:solidFill>
                  <a:srgbClr val="FF0000"/>
                </a:solidFill>
                <a:sym typeface="AGA Arabesque"/>
              </a:rPr>
              <a:t> السيدة عائشة</a:t>
            </a:r>
            <a:endParaRPr lang="ar-SA" sz="2400" b="1" dirty="0">
              <a:solidFill>
                <a:srgbClr val="FF0000"/>
              </a:solidFill>
            </a:endParaRPr>
          </a:p>
        </p:txBody>
      </p:sp>
      <p:sp>
        <p:nvSpPr>
          <p:cNvPr id="9" name="مربع نص 8"/>
          <p:cNvSpPr txBox="1">
            <a:spLocks noChangeArrowheads="1"/>
          </p:cNvSpPr>
          <p:nvPr/>
        </p:nvSpPr>
        <p:spPr bwMode="auto">
          <a:xfrm>
            <a:off x="1357290" y="3714752"/>
            <a:ext cx="292894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أقربائه</a:t>
            </a:r>
            <a:r>
              <a:rPr lang="ar-SA" sz="2400" b="1" dirty="0" smtClean="0">
                <a:solidFill>
                  <a:srgbClr val="FF0000"/>
                </a:solidFill>
                <a:sym typeface="AGA Arabesque"/>
              </a:rPr>
              <a:t> عمه حمزة</a:t>
            </a:r>
            <a:endParaRPr lang="ar-SA" sz="2400" b="1" dirty="0">
              <a:solidFill>
                <a:srgbClr val="FF0000"/>
              </a:solidFill>
            </a:endParaRPr>
          </a:p>
        </p:txBody>
      </p:sp>
      <p:sp>
        <p:nvSpPr>
          <p:cNvPr id="10" name="مربع نص 9"/>
          <p:cNvSpPr txBox="1">
            <a:spLocks noChangeArrowheads="1"/>
          </p:cNvSpPr>
          <p:nvPr/>
        </p:nvSpPr>
        <p:spPr bwMode="auto">
          <a:xfrm>
            <a:off x="4572000" y="4286256"/>
            <a:ext cx="292894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أزواجه</a:t>
            </a:r>
            <a:r>
              <a:rPr lang="ar-SA" sz="2400" b="1" dirty="0" smtClean="0">
                <a:solidFill>
                  <a:srgbClr val="FF0000"/>
                </a:solidFill>
                <a:sym typeface="AGA Arabesque"/>
              </a:rPr>
              <a:t> السيدة حفصة</a:t>
            </a:r>
            <a:endParaRPr lang="ar-SA" sz="2400" b="1" dirty="0">
              <a:solidFill>
                <a:srgbClr val="FF0000"/>
              </a:solidFill>
            </a:endParaRPr>
          </a:p>
        </p:txBody>
      </p:sp>
      <p:sp>
        <p:nvSpPr>
          <p:cNvPr id="11" name="مربع نص 10"/>
          <p:cNvSpPr txBox="1">
            <a:spLocks noChangeArrowheads="1"/>
          </p:cNvSpPr>
          <p:nvPr/>
        </p:nvSpPr>
        <p:spPr bwMode="auto">
          <a:xfrm>
            <a:off x="714348" y="4286256"/>
            <a:ext cx="3571887"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أقربائه</a:t>
            </a:r>
            <a:r>
              <a:rPr lang="ar-SA" sz="2400" b="1" dirty="0" smtClean="0">
                <a:solidFill>
                  <a:srgbClr val="FF0000"/>
                </a:solidFill>
                <a:sym typeface="AGA Arabesque"/>
              </a:rPr>
              <a:t> ابن عمه علي </a:t>
            </a:r>
            <a:endParaRPr lang="ar-SA" sz="2400" b="1" dirty="0">
              <a:solidFill>
                <a:srgbClr val="FF0000"/>
              </a:solidFill>
            </a:endParaRPr>
          </a:p>
        </p:txBody>
      </p:sp>
      <p:sp>
        <p:nvSpPr>
          <p:cNvPr id="12" name="مربع نص 11"/>
          <p:cNvSpPr txBox="1">
            <a:spLocks noChangeArrowheads="1"/>
          </p:cNvSpPr>
          <p:nvPr/>
        </p:nvSpPr>
        <p:spPr bwMode="auto">
          <a:xfrm>
            <a:off x="4286248" y="4857760"/>
            <a:ext cx="3214697"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أزواجه</a:t>
            </a:r>
            <a:r>
              <a:rPr lang="ar-SA" sz="2400" b="1" dirty="0" smtClean="0">
                <a:solidFill>
                  <a:srgbClr val="FF0000"/>
                </a:solidFill>
                <a:sym typeface="AGA Arabesque"/>
              </a:rPr>
              <a:t> السيدة أم </a:t>
            </a:r>
            <a:r>
              <a:rPr lang="ar-SA" sz="2400" b="1" dirty="0" err="1" smtClean="0">
                <a:solidFill>
                  <a:srgbClr val="FF0000"/>
                </a:solidFill>
                <a:sym typeface="AGA Arabesque"/>
              </a:rPr>
              <a:t>سلمة</a:t>
            </a:r>
            <a:endParaRPr lang="ar-SA" sz="2400" b="1" dirty="0">
              <a:solidFill>
                <a:srgbClr val="FF0000"/>
              </a:solidFill>
            </a:endParaRPr>
          </a:p>
        </p:txBody>
      </p:sp>
      <p:sp>
        <p:nvSpPr>
          <p:cNvPr id="13" name="مربع نص 12"/>
          <p:cNvSpPr txBox="1">
            <a:spLocks noChangeArrowheads="1"/>
          </p:cNvSpPr>
          <p:nvPr/>
        </p:nvSpPr>
        <p:spPr bwMode="auto">
          <a:xfrm>
            <a:off x="0" y="4857760"/>
            <a:ext cx="428623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أقربائه</a:t>
            </a:r>
            <a:r>
              <a:rPr lang="ar-SA" sz="2400" b="1" dirty="0" smtClean="0">
                <a:solidFill>
                  <a:srgbClr val="FF0000"/>
                </a:solidFill>
                <a:sym typeface="AGA Arabesque"/>
              </a:rPr>
              <a:t> ابن عمه عبد الله بن عباس </a:t>
            </a:r>
            <a:endParaRPr lang="ar-SA" sz="2400" b="1" dirty="0">
              <a:solidFill>
                <a:srgbClr val="FF0000"/>
              </a:solidFill>
            </a:endParaRPr>
          </a:p>
        </p:txBody>
      </p:sp>
      <p:sp>
        <p:nvSpPr>
          <p:cNvPr id="14" name="مربع نص 13"/>
          <p:cNvSpPr txBox="1">
            <a:spLocks noChangeArrowheads="1"/>
          </p:cNvSpPr>
          <p:nvPr/>
        </p:nvSpPr>
        <p:spPr bwMode="auto">
          <a:xfrm>
            <a:off x="4572000" y="5429264"/>
            <a:ext cx="2928945" cy="830997"/>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أزواجه</a:t>
            </a:r>
            <a:r>
              <a:rPr lang="ar-SA" sz="2400" b="1" dirty="0" smtClean="0">
                <a:solidFill>
                  <a:srgbClr val="FF0000"/>
                </a:solidFill>
                <a:sym typeface="AGA Arabesque"/>
              </a:rPr>
              <a:t> السيدة </a:t>
            </a:r>
            <a:r>
              <a:rPr lang="ar-SA" sz="2400" b="1" dirty="0" err="1" smtClean="0">
                <a:solidFill>
                  <a:srgbClr val="FF0000"/>
                </a:solidFill>
                <a:sym typeface="AGA Arabesque"/>
              </a:rPr>
              <a:t>جويرية</a:t>
            </a:r>
            <a:r>
              <a:rPr lang="ar-SA" sz="2400" b="1" dirty="0" smtClean="0">
                <a:solidFill>
                  <a:srgbClr val="FF0000"/>
                </a:solidFill>
                <a:sym typeface="AGA Arabesque"/>
              </a:rPr>
              <a:t> بنت الحارث</a:t>
            </a:r>
            <a:endParaRPr lang="ar-SA" sz="2400" b="1" dirty="0">
              <a:solidFill>
                <a:srgbClr val="FF0000"/>
              </a:solidFill>
            </a:endParaRPr>
          </a:p>
        </p:txBody>
      </p:sp>
      <p:sp>
        <p:nvSpPr>
          <p:cNvPr id="15" name="مربع نص 14"/>
          <p:cNvSpPr txBox="1">
            <a:spLocks noChangeArrowheads="1"/>
          </p:cNvSpPr>
          <p:nvPr/>
        </p:nvSpPr>
        <p:spPr bwMode="auto">
          <a:xfrm>
            <a:off x="1357290" y="5429264"/>
            <a:ext cx="2928945" cy="461665"/>
          </a:xfrm>
          <a:prstGeom prst="rect">
            <a:avLst/>
          </a:prstGeom>
          <a:noFill/>
          <a:ln w="9525">
            <a:noFill/>
            <a:miter lim="800000"/>
            <a:headEnd/>
            <a:tailEnd/>
          </a:ln>
        </p:spPr>
        <p:txBody>
          <a:bodyPr wrap="square">
            <a:spAutoFit/>
          </a:bodyPr>
          <a:lstStyle/>
          <a:p>
            <a:pPr algn="r"/>
            <a:r>
              <a:rPr lang="ar-SA" sz="2400" b="1" dirty="0" smtClean="0">
                <a:solidFill>
                  <a:srgbClr val="FF0000"/>
                </a:solidFill>
              </a:rPr>
              <a:t>من أقربائه</a:t>
            </a:r>
            <a:r>
              <a:rPr lang="ar-SA" sz="2400" b="1" dirty="0" smtClean="0">
                <a:solidFill>
                  <a:srgbClr val="FF0000"/>
                </a:solidFill>
                <a:sym typeface="AGA Arabesque"/>
              </a:rPr>
              <a:t> ابن عمه جعفر </a:t>
            </a:r>
            <a:endParaRPr lang="ar-SA" sz="2400" b="1" dirty="0">
              <a:solidFill>
                <a:srgbClr val="FF0000"/>
              </a:solidFill>
            </a:endParaRPr>
          </a:p>
        </p:txBody>
      </p:sp>
      <p:sp>
        <p:nvSpPr>
          <p:cNvPr id="16" name="مستطيل 15"/>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to="" calcmode="lin" valueType="num">
                                      <p:cBhvr>
                                        <p:cTn id="7" dur="1" fill="hold"/>
                                        <p:tgtEl>
                                          <p:spTgt spid="717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8"/>
                                        </p:tgtEl>
                                        <p:attrNameLst>
                                          <p:attrName>ppt_y</p:attrName>
                                        </p:attrNameLst>
                                      </p:cBhvr>
                                      <p:tavLst>
                                        <p:tav tm="0">
                                          <p:val>
                                            <p:strVal val="#ppt_y"/>
                                          </p:val>
                                        </p:tav>
                                        <p:tav tm="100000">
                                          <p:val>
                                            <p:strVal val="#ppt_y"/>
                                          </p:val>
                                        </p:tav>
                                      </p:tavLst>
                                    </p:anim>
                                    <p:animEffect transition="in" filter="fade">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9"/>
                                        </p:tgtEl>
                                        <p:attrNameLst>
                                          <p:attrName>ppt_y</p:attrName>
                                        </p:attrNameLst>
                                      </p:cBhvr>
                                      <p:tavLst>
                                        <p:tav tm="0">
                                          <p:val>
                                            <p:strVal val="#ppt_y"/>
                                          </p:val>
                                        </p:tav>
                                        <p:tav tm="100000">
                                          <p:val>
                                            <p:strVal val="#ppt_y"/>
                                          </p:val>
                                        </p:tav>
                                      </p:tavLst>
                                    </p:anim>
                                    <p:animEffect transition="in" filter="fade">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8" presetClass="entr" presetSubtype="0" accel="5000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5"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46" dur="1000" fill="hold"/>
                                        <p:tgtEl>
                                          <p:spTgt spid="10"/>
                                        </p:tgtEl>
                                        <p:attrNameLst>
                                          <p:attrName>ppt_y</p:attrName>
                                        </p:attrNameLst>
                                      </p:cBhvr>
                                      <p:tavLst>
                                        <p:tav tm="0">
                                          <p:val>
                                            <p:strVal val="#ppt_y"/>
                                          </p:val>
                                        </p:tav>
                                        <p:tav tm="100000">
                                          <p:val>
                                            <p:strVal val="#ppt_y"/>
                                          </p:val>
                                        </p:tav>
                                      </p:tavLst>
                                    </p:anim>
                                    <p:animEffect transition="in" filter="fade">
                                      <p:cBhvr>
                                        <p:cTn id="47" dur="1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11"/>
                                        </p:tgtEl>
                                        <p:attrNameLst>
                                          <p:attrName>ppt_y</p:attrName>
                                        </p:attrNameLst>
                                      </p:cBhvr>
                                      <p:tavLst>
                                        <p:tav tm="0">
                                          <p:val>
                                            <p:strVal val="#ppt_y"/>
                                          </p:val>
                                        </p:tav>
                                        <p:tav tm="100000">
                                          <p:val>
                                            <p:strVal val="#ppt_y"/>
                                          </p:val>
                                        </p:tav>
                                      </p:tavLst>
                                    </p:anim>
                                    <p:animEffect transition="in" filter="fade">
                                      <p:cBhvr>
                                        <p:cTn id="55" dur="1000"/>
                                        <p:tgtEl>
                                          <p:spTgt spid="11"/>
                                        </p:tgtEl>
                                      </p:cBhvr>
                                    </p:animEffect>
                                  </p:childTnLst>
                                </p:cTn>
                              </p:par>
                            </p:childTnLst>
                          </p:cTn>
                        </p:par>
                      </p:childTnLst>
                    </p:cTn>
                  </p:par>
                  <p:par>
                    <p:cTn id="56" fill="hold">
                      <p:stCondLst>
                        <p:cond delay="indefinite"/>
                      </p:stCondLst>
                      <p:childTnLst>
                        <p:par>
                          <p:cTn id="57" fill="hold">
                            <p:stCondLst>
                              <p:cond delay="0"/>
                            </p:stCondLst>
                            <p:childTnLst>
                              <p:par>
                                <p:cTn id="58" presetID="48" presetClass="entr" presetSubtype="0" accel="50000"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1"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62" dur="1000" fill="hold"/>
                                        <p:tgtEl>
                                          <p:spTgt spid="12"/>
                                        </p:tgtEl>
                                        <p:attrNameLst>
                                          <p:attrName>ppt_y</p:attrName>
                                        </p:attrNameLst>
                                      </p:cBhvr>
                                      <p:tavLst>
                                        <p:tav tm="0">
                                          <p:val>
                                            <p:strVal val="#ppt_y"/>
                                          </p:val>
                                        </p:tav>
                                        <p:tav tm="100000">
                                          <p:val>
                                            <p:strVal val="#ppt_y"/>
                                          </p:val>
                                        </p:tav>
                                      </p:tavLst>
                                    </p:anim>
                                    <p:animEffect transition="in" filter="fade">
                                      <p:cBhvr>
                                        <p:cTn id="63" dur="1000"/>
                                        <p:tgtEl>
                                          <p:spTgt spid="12"/>
                                        </p:tgtEl>
                                      </p:cBhvr>
                                    </p:animEffect>
                                  </p:childTnLst>
                                </p:cTn>
                              </p:par>
                            </p:childTnLst>
                          </p:cTn>
                        </p:par>
                      </p:childTnLst>
                    </p:cTn>
                  </p:par>
                  <p:par>
                    <p:cTn id="64" fill="hold">
                      <p:stCondLst>
                        <p:cond delay="indefinite"/>
                      </p:stCondLst>
                      <p:childTnLst>
                        <p:par>
                          <p:cTn id="65" fill="hold">
                            <p:stCondLst>
                              <p:cond delay="0"/>
                            </p:stCondLst>
                            <p:childTnLst>
                              <p:par>
                                <p:cTn id="66" presetID="48" presetClass="entr" presetSubtype="0" accel="50000" fill="hold" grpId="0" nodeType="click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9"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70" dur="1000" fill="hold"/>
                                        <p:tgtEl>
                                          <p:spTgt spid="13"/>
                                        </p:tgtEl>
                                        <p:attrNameLst>
                                          <p:attrName>ppt_y</p:attrName>
                                        </p:attrNameLst>
                                      </p:cBhvr>
                                      <p:tavLst>
                                        <p:tav tm="0">
                                          <p:val>
                                            <p:strVal val="#ppt_y"/>
                                          </p:val>
                                        </p:tav>
                                        <p:tav tm="100000">
                                          <p:val>
                                            <p:strVal val="#ppt_y"/>
                                          </p:val>
                                        </p:tav>
                                      </p:tavLst>
                                    </p:anim>
                                    <p:animEffect transition="in" filter="fade">
                                      <p:cBhvr>
                                        <p:cTn id="71" dur="10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48" presetClass="entr" presetSubtype="0" accel="50000" fill="hold" grpId="0" nodeType="click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1000" fill="hold"/>
                                        <p:tgtEl>
                                          <p:spTgt spid="1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7" dur="1000" fill="hold"/>
                                        <p:tgtEl>
                                          <p:spTgt spid="14"/>
                                        </p:tgtEl>
                                        <p:attrNameLst>
                                          <p:attrName>ppt_x</p:attrName>
                                        </p:attrNameLst>
                                      </p:cBhvr>
                                      <p:tavLst>
                                        <p:tav tm="0">
                                          <p:val>
                                            <p:fltVal val="-1"/>
                                          </p:val>
                                        </p:tav>
                                        <p:tav tm="50000">
                                          <p:val>
                                            <p:fltVal val="0.95"/>
                                          </p:val>
                                        </p:tav>
                                        <p:tav tm="100000">
                                          <p:val>
                                            <p:strVal val="#ppt_x"/>
                                          </p:val>
                                        </p:tav>
                                      </p:tavLst>
                                    </p:anim>
                                    <p:anim calcmode="lin" valueType="num">
                                      <p:cBhvr>
                                        <p:cTn id="78" dur="1000" fill="hold"/>
                                        <p:tgtEl>
                                          <p:spTgt spid="14"/>
                                        </p:tgtEl>
                                        <p:attrNameLst>
                                          <p:attrName>ppt_y</p:attrName>
                                        </p:attrNameLst>
                                      </p:cBhvr>
                                      <p:tavLst>
                                        <p:tav tm="0">
                                          <p:val>
                                            <p:strVal val="#ppt_y"/>
                                          </p:val>
                                        </p:tav>
                                        <p:tav tm="100000">
                                          <p:val>
                                            <p:strVal val="#ppt_y"/>
                                          </p:val>
                                        </p:tav>
                                      </p:tavLst>
                                    </p:anim>
                                    <p:animEffect transition="in" filter="fade">
                                      <p:cBhvr>
                                        <p:cTn id="79" dur="1000"/>
                                        <p:tgtEl>
                                          <p:spTgt spid="14"/>
                                        </p:tgtEl>
                                      </p:cBhvr>
                                    </p:animEffect>
                                  </p:childTnLst>
                                </p:cTn>
                              </p:par>
                            </p:childTnLst>
                          </p:cTn>
                        </p:par>
                      </p:childTnLst>
                    </p:cTn>
                  </p:par>
                  <p:par>
                    <p:cTn id="80" fill="hold">
                      <p:stCondLst>
                        <p:cond delay="indefinite"/>
                      </p:stCondLst>
                      <p:childTnLst>
                        <p:par>
                          <p:cTn id="81" fill="hold">
                            <p:stCondLst>
                              <p:cond delay="0"/>
                            </p:stCondLst>
                            <p:childTnLst>
                              <p:par>
                                <p:cTn id="82" presetID="48" presetClass="entr" presetSubtype="0" accel="50000" fill="hold" grpId="0" nodeType="clickEffect">
                                  <p:stCondLst>
                                    <p:cond delay="0"/>
                                  </p:stCondLst>
                                  <p:childTnLst>
                                    <p:set>
                                      <p:cBhvr>
                                        <p:cTn id="83" dur="1" fill="hold">
                                          <p:stCondLst>
                                            <p:cond delay="0"/>
                                          </p:stCondLst>
                                        </p:cTn>
                                        <p:tgtEl>
                                          <p:spTgt spid="15"/>
                                        </p:tgtEl>
                                        <p:attrNameLst>
                                          <p:attrName>style.visibility</p:attrName>
                                        </p:attrNameLst>
                                      </p:cBhvr>
                                      <p:to>
                                        <p:strVal val="visible"/>
                                      </p:to>
                                    </p:set>
                                    <p:anim calcmode="lin" valueType="num">
                                      <p:cBhvr>
                                        <p:cTn id="84" dur="1000" fill="hold"/>
                                        <p:tgtEl>
                                          <p:spTgt spid="1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5" dur="1000" fill="hold"/>
                                        <p:tgtEl>
                                          <p:spTgt spid="15"/>
                                        </p:tgtEl>
                                        <p:attrNameLst>
                                          <p:attrName>ppt_x</p:attrName>
                                        </p:attrNameLst>
                                      </p:cBhvr>
                                      <p:tavLst>
                                        <p:tav tm="0">
                                          <p:val>
                                            <p:fltVal val="-1"/>
                                          </p:val>
                                        </p:tav>
                                        <p:tav tm="50000">
                                          <p:val>
                                            <p:fltVal val="0.95"/>
                                          </p:val>
                                        </p:tav>
                                        <p:tav tm="100000">
                                          <p:val>
                                            <p:strVal val="#ppt_x"/>
                                          </p:val>
                                        </p:tav>
                                      </p:tavLst>
                                    </p:anim>
                                    <p:anim calcmode="lin" valueType="num">
                                      <p:cBhvr>
                                        <p:cTn id="86" dur="1000" fill="hold"/>
                                        <p:tgtEl>
                                          <p:spTgt spid="15"/>
                                        </p:tgtEl>
                                        <p:attrNameLst>
                                          <p:attrName>ppt_y</p:attrName>
                                        </p:attrNameLst>
                                      </p:cBhvr>
                                      <p:tavLst>
                                        <p:tav tm="0">
                                          <p:val>
                                            <p:strVal val="#ppt_y"/>
                                          </p:val>
                                        </p:tav>
                                        <p:tav tm="100000">
                                          <p:val>
                                            <p:strVal val="#ppt_y"/>
                                          </p:val>
                                        </p:tav>
                                      </p:tavLst>
                                    </p:anim>
                                    <p:animEffect transition="in" filter="fade">
                                      <p:cBhvr>
                                        <p:cTn id="8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8194" name="Picture 2"/>
          <p:cNvPicPr>
            <a:picLocks noChangeAspect="1" noChangeArrowheads="1"/>
          </p:cNvPicPr>
          <p:nvPr/>
        </p:nvPicPr>
        <p:blipFill>
          <a:blip r:embed="rId4"/>
          <a:srcRect/>
          <a:stretch>
            <a:fillRect/>
          </a:stretch>
        </p:blipFill>
        <p:spPr bwMode="auto">
          <a:xfrm>
            <a:off x="357158" y="285728"/>
            <a:ext cx="8501122"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1214414" y="4071942"/>
            <a:ext cx="7072349" cy="1569660"/>
          </a:xfrm>
          <a:prstGeom prst="rect">
            <a:avLst/>
          </a:prstGeom>
          <a:noFill/>
          <a:ln w="9525">
            <a:noFill/>
            <a:miter lim="800000"/>
            <a:headEnd/>
            <a:tailEnd/>
          </a:ln>
        </p:spPr>
        <p:txBody>
          <a:bodyPr wrap="square">
            <a:spAutoFit/>
          </a:bodyPr>
          <a:lstStyle/>
          <a:p>
            <a:pPr algn="r"/>
            <a:r>
              <a:rPr lang="ar-SA" sz="3200" b="1" dirty="0" smtClean="0">
                <a:solidFill>
                  <a:srgbClr val="FF0000"/>
                </a:solidFill>
              </a:rPr>
              <a:t>أن </a:t>
            </a:r>
            <a:r>
              <a:rPr lang="ar-SA" sz="3200" b="1" dirty="0" err="1" smtClean="0">
                <a:solidFill>
                  <a:srgbClr val="FF0000"/>
                </a:solidFill>
              </a:rPr>
              <a:t>زرية</a:t>
            </a:r>
            <a:r>
              <a:rPr lang="ar-SA" sz="3200" b="1" dirty="0" smtClean="0">
                <a:solidFill>
                  <a:srgbClr val="FF0000"/>
                </a:solidFill>
              </a:rPr>
              <a:t> النبي صلى الله عليه وسلم وزوجاته من أهل بيت النبي صلى الله عليه وسلم طهرهم الله وأذهب عنهم الرجس</a:t>
            </a:r>
            <a:endParaRPr lang="ar-SA" sz="3200" b="1" dirty="0">
              <a:solidFill>
                <a:srgbClr val="FF0000"/>
              </a:solidFill>
            </a:endParaRPr>
          </a:p>
        </p:txBody>
      </p:sp>
      <p:sp>
        <p:nvSpPr>
          <p:cNvPr id="6" name="مستطيل 5"/>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to="" calcmode="lin" valueType="num">
                                      <p:cBhvr>
                                        <p:cTn id="7" dur="1" fill="hold"/>
                                        <p:tgtEl>
                                          <p:spTgt spid="819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a:srcRect/>
          <a:stretch>
            <a:fillRect/>
          </a:stretch>
        </p:blipFill>
        <p:spPr bwMode="auto">
          <a:xfrm>
            <a:off x="0" y="-12700"/>
            <a:ext cx="9156700" cy="6870700"/>
          </a:xfrm>
          <a:prstGeom prst="rect">
            <a:avLst/>
          </a:prstGeom>
          <a:noFill/>
          <a:ln w="9525">
            <a:noFill/>
            <a:miter lim="800000"/>
            <a:headEnd/>
            <a:tailEnd/>
          </a:ln>
          <a:effectLst/>
        </p:spPr>
      </p:pic>
      <p:pic>
        <p:nvPicPr>
          <p:cNvPr id="9218" name="Picture 2"/>
          <p:cNvPicPr>
            <a:picLocks noChangeAspect="1" noChangeArrowheads="1"/>
          </p:cNvPicPr>
          <p:nvPr/>
        </p:nvPicPr>
        <p:blipFill>
          <a:blip r:embed="rId4"/>
          <a:srcRect/>
          <a:stretch>
            <a:fillRect/>
          </a:stretch>
        </p:blipFill>
        <p:spPr bwMode="auto">
          <a:xfrm>
            <a:off x="357158" y="285728"/>
            <a:ext cx="8501122" cy="6072230"/>
          </a:xfrm>
          <a:prstGeom prst="rect">
            <a:avLst/>
          </a:prstGeom>
          <a:noFill/>
          <a:ln w="9525">
            <a:noFill/>
            <a:miter lim="800000"/>
            <a:headEnd/>
            <a:tailEnd/>
          </a:ln>
          <a:effectLst/>
        </p:spPr>
      </p:pic>
      <p:sp>
        <p:nvSpPr>
          <p:cNvPr id="5" name="مربع نص 4"/>
          <p:cNvSpPr txBox="1">
            <a:spLocks noChangeArrowheads="1"/>
          </p:cNvSpPr>
          <p:nvPr/>
        </p:nvSpPr>
        <p:spPr bwMode="auto">
          <a:xfrm>
            <a:off x="1428728" y="3500438"/>
            <a:ext cx="6858035" cy="584200"/>
          </a:xfrm>
          <a:prstGeom prst="rect">
            <a:avLst/>
          </a:prstGeom>
          <a:noFill/>
          <a:ln w="9525">
            <a:noFill/>
            <a:miter lim="800000"/>
            <a:headEnd/>
            <a:tailEnd/>
          </a:ln>
        </p:spPr>
        <p:txBody>
          <a:bodyPr wrap="square">
            <a:spAutoFit/>
          </a:bodyPr>
          <a:lstStyle/>
          <a:p>
            <a:pPr algn="r"/>
            <a:r>
              <a:rPr lang="ar-SA" sz="3200" b="1" dirty="0" smtClean="0">
                <a:solidFill>
                  <a:srgbClr val="FF0000"/>
                </a:solidFill>
              </a:rPr>
              <a:t>في جلسة التشهد </a:t>
            </a:r>
            <a:r>
              <a:rPr lang="ar-SA" sz="3200" b="1" dirty="0" err="1" smtClean="0">
                <a:solidFill>
                  <a:srgbClr val="FF0000"/>
                </a:solidFill>
              </a:rPr>
              <a:t>الآخير</a:t>
            </a:r>
            <a:r>
              <a:rPr lang="ar-SA" sz="3200" b="1" dirty="0" smtClean="0">
                <a:solidFill>
                  <a:srgbClr val="FF0000"/>
                </a:solidFill>
              </a:rPr>
              <a:t> </a:t>
            </a:r>
            <a:endParaRPr lang="ar-SA" sz="3200" b="1" dirty="0">
              <a:solidFill>
                <a:srgbClr val="FF0000"/>
              </a:solidFill>
            </a:endParaRPr>
          </a:p>
        </p:txBody>
      </p:sp>
      <p:sp>
        <p:nvSpPr>
          <p:cNvPr id="6" name="مربع نص 5"/>
          <p:cNvSpPr txBox="1">
            <a:spLocks noChangeArrowheads="1"/>
          </p:cNvSpPr>
          <p:nvPr/>
        </p:nvSpPr>
        <p:spPr bwMode="auto">
          <a:xfrm>
            <a:off x="1643042" y="4357694"/>
            <a:ext cx="6858035" cy="2062103"/>
          </a:xfrm>
          <a:prstGeom prst="rect">
            <a:avLst/>
          </a:prstGeom>
          <a:noFill/>
          <a:ln w="9525">
            <a:noFill/>
            <a:miter lim="800000"/>
            <a:headEnd/>
            <a:tailEnd/>
          </a:ln>
        </p:spPr>
        <p:txBody>
          <a:bodyPr wrap="square">
            <a:spAutoFit/>
          </a:bodyPr>
          <a:lstStyle/>
          <a:p>
            <a:pPr algn="r"/>
            <a:r>
              <a:rPr lang="ar-SA" sz="3200" b="1" dirty="0" smtClean="0">
                <a:solidFill>
                  <a:srgbClr val="FF0000"/>
                </a:solidFill>
              </a:rPr>
              <a:t>اللهم صل على محمد وعلى آل محمد كما صليت على إبراهيم وآل إبراهيم إنك حميد مجيد وبارك على محمد وعلى آل محمد كما باركت على إبراهيم وعلى آل إبراهيم إنك حميد مجيد </a:t>
            </a:r>
            <a:endParaRPr lang="ar-SA" sz="3200" b="1" dirty="0">
              <a:solidFill>
                <a:srgbClr val="FF0000"/>
              </a:solidFill>
            </a:endParaRPr>
          </a:p>
        </p:txBody>
      </p:sp>
      <p:sp>
        <p:nvSpPr>
          <p:cNvPr id="7" name="مستطيل 6"/>
          <p:cNvSpPr/>
          <p:nvPr/>
        </p:nvSpPr>
        <p:spPr>
          <a:xfrm>
            <a:off x="2228249" y="6525344"/>
            <a:ext cx="4498347" cy="369332"/>
          </a:xfrm>
          <a:prstGeom prst="rect">
            <a:avLst/>
          </a:prstGeom>
        </p:spPr>
        <p:txBody>
          <a:bodyPr wrap="none">
            <a:spAutoFit/>
          </a:bodyPr>
          <a:lstStyle/>
          <a:p>
            <a:r>
              <a:rPr lang="ar-SA" b="1" dirty="0"/>
              <a:t>الأستاذ أبو يوسف منتدى التربية والتعليم بالمدينة المنورة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to="" calcmode="lin" valueType="num">
                                      <p:cBhvr>
                                        <p:cTn id="7" dur="1" fill="hold"/>
                                        <p:tgtEl>
                                          <p:spTgt spid="921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1103</Words>
  <Application>Microsoft Office PowerPoint</Application>
  <PresentationFormat>عرض على الشاشة (3:4)‏</PresentationFormat>
  <Paragraphs>153</Paragraphs>
  <Slides>26</Slides>
  <Notes>26</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الأستاذ أبو يوسف منتدى التربية والتعليم بالمدينة </cp:lastModifiedBy>
  <cp:revision>6</cp:revision>
  <dcterms:modified xsi:type="dcterms:W3CDTF">2013-02-01T20:52:17Z</dcterms:modified>
</cp:coreProperties>
</file>