
<file path=[Content_Types].xml><?xml version="1.0" encoding="utf-8"?>
<Types xmlns="http://schemas.openxmlformats.org/package/2006/content-types">
  <Default ContentType="image/jpeg" Extension="jpg"/>
  <Default ContentType="video/mp4" Extension="mp4"/>
  <Default ContentType="image/gif" Extension="gif"/>
  <Default ContentType="application/xml" Extension="xml"/>
  <Default ContentType="image/png" Extension="png"/>
  <Default ContentType="image/jpeg" Extension="jpeg"/>
  <Default ContentType="audio/x-wav" Extension="wav"/>
  <Default ContentType="application/vnd.openxmlformats-package.relationships+xml" Extension="rels"/>
  <Override ContentType="application/vnd.openxmlformats-officedocument.drawingml.diagramData+xml" PartName="/ppt/diagrams/data1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drawingml.diagramLayout+xml" PartName="/ppt/diagrams/layout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drawingml.diagramStyle+xml" PartName="/ppt/diagrams/quickStyle1.xml"/>
  <Override ContentType="application/vnd.openxmlformats-officedocument.presentationml.presentation.main+xml" PartName="/ppt/presentation.xml"/>
  <Override ContentType="application/vnd.ms-office.drawingml.diagramDrawing+xml" PartName="/ppt/diagrams/drawing1.xml"/>
  <Override ContentType="application/vnd.openxmlformats-officedocument.presentationml.presProps+xml" PartName="/ppt/presProps1.xml"/>
  <Override ContentType="application/vnd.openxmlformats-officedocument.drawingml.diagramColors+xml" PartName="/ppt/diagrams/colors1.xml"/>
  <Override ContentType="application/vnd.openxmlformats-officedocument.theme+xml" PartName="/ppt/theme/theme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y="6858000" cx="12192000"/>
  <p:notesSz cx="6858000" cy="9144000"/>
  <p:defaultTextStyle>
    <a:defPPr lvl="0">
      <a:defRPr lang="ar-SA"/>
    </a:defPPr>
    <a:lvl1pPr defTabSz="914400" eaLnBrk="1" hangingPunct="1" latinLnBrk="0" lvl="0" marL="0" rtl="1" algn="r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1" algn="r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1" algn="r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1" algn="r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1" algn="r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1" algn="r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1" algn="r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1" algn="r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1" algn="r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7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29" Type="http://schemas.openxmlformats.org/officeDocument/2006/relationships/slide" Target="slides/slide26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9" Type="http://schemas.openxmlformats.org/officeDocument/2006/relationships/slide" Target="slides/slide16.xml"/><Relationship Id="rId18" Type="http://schemas.openxmlformats.org/officeDocument/2006/relationships/slide" Target="slides/slide1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3B7DC4-5FFE-4864-B1DF-2F9A48FFB716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180D5BB4-57C0-426D-B33D-82A332B07BE4}">
      <dgm:prSet phldrT="[نص]" custT="1"/>
      <dgm:spPr>
        <a:solidFill>
          <a:schemeClr val="tx1"/>
        </a:solidFill>
      </dgm:spPr>
      <dgm:t>
        <a:bodyPr/>
        <a:lstStyle/>
        <a:p>
          <a:pPr rtl="1"/>
          <a:r>
            <a:rPr lang="ar-SA" sz="2400" b="1" dirty="0"/>
            <a:t>صفات عثمان بن عفان رضي الله عنه:</a:t>
          </a:r>
        </a:p>
      </dgm:t>
    </dgm:pt>
    <dgm:pt modelId="{F9276761-957C-4F7B-9403-53F7B52F0B8D}" type="parTrans" cxnId="{7D279F00-6C97-42D8-A0A6-4897D00566C1}">
      <dgm:prSet/>
      <dgm:spPr/>
      <dgm:t>
        <a:bodyPr/>
        <a:lstStyle/>
        <a:p>
          <a:pPr rtl="1"/>
          <a:endParaRPr lang="ar-SA"/>
        </a:p>
      </dgm:t>
    </dgm:pt>
    <dgm:pt modelId="{50D31FB1-3CBC-4B8E-9F49-BD9A473A91A9}" type="sibTrans" cxnId="{7D279F00-6C97-42D8-A0A6-4897D00566C1}">
      <dgm:prSet/>
      <dgm:spPr/>
      <dgm:t>
        <a:bodyPr/>
        <a:lstStyle/>
        <a:p>
          <a:pPr rtl="1"/>
          <a:endParaRPr lang="ar-SA"/>
        </a:p>
      </dgm:t>
    </dgm:pt>
    <dgm:pt modelId="{733CAD67-333C-49E2-841E-E739344C3B4E}">
      <dgm:prSet phldrT="[نص]"/>
      <dgm:spPr>
        <a:solidFill>
          <a:srgbClr val="00B050"/>
        </a:solidFill>
      </dgm:spPr>
      <dgm:t>
        <a:bodyPr/>
        <a:lstStyle/>
        <a:p>
          <a:pPr rtl="1"/>
          <a:endParaRPr lang="ar-SA" dirty="0"/>
        </a:p>
      </dgm:t>
    </dgm:pt>
    <dgm:pt modelId="{D6DBB091-2BEF-479B-9E30-C72DA0DEF94F}" type="parTrans" cxnId="{9EE26C1E-15A3-425E-AF98-93548DF099D3}">
      <dgm:prSet/>
      <dgm:spPr/>
      <dgm:t>
        <a:bodyPr/>
        <a:lstStyle/>
        <a:p>
          <a:pPr rtl="1"/>
          <a:endParaRPr lang="ar-SA"/>
        </a:p>
      </dgm:t>
    </dgm:pt>
    <dgm:pt modelId="{FEA94B78-706D-4612-A8F0-C9C769071353}" type="sibTrans" cxnId="{9EE26C1E-15A3-425E-AF98-93548DF099D3}">
      <dgm:prSet/>
      <dgm:spPr/>
      <dgm:t>
        <a:bodyPr/>
        <a:lstStyle/>
        <a:p>
          <a:pPr rtl="1"/>
          <a:endParaRPr lang="ar-SA"/>
        </a:p>
      </dgm:t>
    </dgm:pt>
    <dgm:pt modelId="{3A85ED8A-849F-4621-A2E6-218F12DC58C0}">
      <dgm:prSet phldrT="[نص]"/>
      <dgm:spPr>
        <a:solidFill>
          <a:srgbClr val="00B050"/>
        </a:solidFill>
      </dgm:spPr>
      <dgm:t>
        <a:bodyPr/>
        <a:lstStyle/>
        <a:p>
          <a:pPr rtl="1"/>
          <a:endParaRPr lang="ar-SA" dirty="0"/>
        </a:p>
      </dgm:t>
    </dgm:pt>
    <dgm:pt modelId="{01C9E0A1-C282-4842-BD1A-B87DA8E56D88}" type="parTrans" cxnId="{96F02D3B-6E2C-4FB6-9EB1-4BF3783934CD}">
      <dgm:prSet/>
      <dgm:spPr/>
      <dgm:t>
        <a:bodyPr/>
        <a:lstStyle/>
        <a:p>
          <a:pPr rtl="1"/>
          <a:endParaRPr lang="ar-SA"/>
        </a:p>
      </dgm:t>
    </dgm:pt>
    <dgm:pt modelId="{1C26C34A-1601-4CA4-A28F-6335D9EEBABD}" type="sibTrans" cxnId="{96F02D3B-6E2C-4FB6-9EB1-4BF3783934CD}">
      <dgm:prSet/>
      <dgm:spPr/>
      <dgm:t>
        <a:bodyPr/>
        <a:lstStyle/>
        <a:p>
          <a:pPr rtl="1"/>
          <a:endParaRPr lang="ar-SA"/>
        </a:p>
      </dgm:t>
    </dgm:pt>
    <dgm:pt modelId="{656BE3E9-E920-4732-A612-C866F6E738DA}">
      <dgm:prSet phldrT="[نص]"/>
      <dgm:spPr>
        <a:solidFill>
          <a:srgbClr val="00B050"/>
        </a:solidFill>
      </dgm:spPr>
      <dgm:t>
        <a:bodyPr/>
        <a:lstStyle/>
        <a:p>
          <a:pPr rtl="1"/>
          <a:endParaRPr lang="ar-SA" dirty="0"/>
        </a:p>
      </dgm:t>
    </dgm:pt>
    <dgm:pt modelId="{92E0A7AA-1970-45A2-B8EF-DA167A648972}" type="parTrans" cxnId="{6E0645CA-8058-4218-9F14-76298210FC61}">
      <dgm:prSet/>
      <dgm:spPr/>
      <dgm:t>
        <a:bodyPr/>
        <a:lstStyle/>
        <a:p>
          <a:pPr rtl="1"/>
          <a:endParaRPr lang="ar-SA"/>
        </a:p>
      </dgm:t>
    </dgm:pt>
    <dgm:pt modelId="{E178CD95-287D-4C5A-BF41-D46DF7E164C3}" type="sibTrans" cxnId="{6E0645CA-8058-4218-9F14-76298210FC61}">
      <dgm:prSet/>
      <dgm:spPr/>
      <dgm:t>
        <a:bodyPr/>
        <a:lstStyle/>
        <a:p>
          <a:pPr rtl="1"/>
          <a:endParaRPr lang="ar-SA"/>
        </a:p>
      </dgm:t>
    </dgm:pt>
    <dgm:pt modelId="{9338FAE8-E83A-4719-A452-C1138ADE2210}">
      <dgm:prSet phldrT="[نص]"/>
      <dgm:spPr>
        <a:solidFill>
          <a:srgbClr val="00B050"/>
        </a:solidFill>
      </dgm:spPr>
      <dgm:t>
        <a:bodyPr/>
        <a:lstStyle/>
        <a:p>
          <a:pPr rtl="1"/>
          <a:endParaRPr lang="ar-SA" dirty="0"/>
        </a:p>
      </dgm:t>
    </dgm:pt>
    <dgm:pt modelId="{64FEFFE8-36A4-4D03-A85A-38DD212D2E57}" type="parTrans" cxnId="{55F28210-6C35-465D-8414-8A28A15B0ADC}">
      <dgm:prSet/>
      <dgm:spPr/>
      <dgm:t>
        <a:bodyPr/>
        <a:lstStyle/>
        <a:p>
          <a:pPr rtl="1"/>
          <a:endParaRPr lang="ar-SA"/>
        </a:p>
      </dgm:t>
    </dgm:pt>
    <dgm:pt modelId="{F5BDC84B-5E4E-4D05-80C6-FA9B9C133885}" type="sibTrans" cxnId="{55F28210-6C35-465D-8414-8A28A15B0ADC}">
      <dgm:prSet/>
      <dgm:spPr/>
      <dgm:t>
        <a:bodyPr/>
        <a:lstStyle/>
        <a:p>
          <a:pPr rtl="1"/>
          <a:endParaRPr lang="ar-SA"/>
        </a:p>
      </dgm:t>
    </dgm:pt>
    <dgm:pt modelId="{2D639D85-CB2A-4B02-93B7-F3B325466B79}">
      <dgm:prSet phldrT="[نص]"/>
      <dgm:spPr>
        <a:solidFill>
          <a:srgbClr val="00B050"/>
        </a:solidFill>
      </dgm:spPr>
      <dgm:t>
        <a:bodyPr/>
        <a:lstStyle/>
        <a:p>
          <a:pPr rtl="1"/>
          <a:endParaRPr lang="ar-SA" dirty="0"/>
        </a:p>
      </dgm:t>
    </dgm:pt>
    <dgm:pt modelId="{3D724A93-C7C1-46FF-8475-BC1F99522613}" type="parTrans" cxnId="{203F7606-26E4-4BA3-98FF-A1087B1B3CA8}">
      <dgm:prSet/>
      <dgm:spPr/>
      <dgm:t>
        <a:bodyPr/>
        <a:lstStyle/>
        <a:p>
          <a:pPr rtl="1"/>
          <a:endParaRPr lang="ar-SA"/>
        </a:p>
      </dgm:t>
    </dgm:pt>
    <dgm:pt modelId="{C3654573-15D6-4AB5-B607-BC3F1C7071AA}" type="sibTrans" cxnId="{203F7606-26E4-4BA3-98FF-A1087B1B3CA8}">
      <dgm:prSet/>
      <dgm:spPr/>
      <dgm:t>
        <a:bodyPr/>
        <a:lstStyle/>
        <a:p>
          <a:pPr rtl="1"/>
          <a:endParaRPr lang="ar-SA"/>
        </a:p>
      </dgm:t>
    </dgm:pt>
    <dgm:pt modelId="{2EF39F33-322F-4D95-8E11-57F365D6F16F}" type="pres">
      <dgm:prSet presAssocID="{B13B7DC4-5FFE-4864-B1DF-2F9A48FFB71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939454C-5345-40D8-9ACE-B3A4E6CFCF71}" type="pres">
      <dgm:prSet presAssocID="{180D5BB4-57C0-426D-B33D-82A332B07BE4}" presName="centerShape" presStyleLbl="node0" presStyleIdx="0" presStyleCnt="1"/>
      <dgm:spPr/>
    </dgm:pt>
    <dgm:pt modelId="{02543E30-A202-4857-8BE1-BEE84DBC87B5}" type="pres">
      <dgm:prSet presAssocID="{D6DBB091-2BEF-479B-9E30-C72DA0DEF94F}" presName="Name9" presStyleLbl="parChTrans1D2" presStyleIdx="0" presStyleCnt="5"/>
      <dgm:spPr/>
    </dgm:pt>
    <dgm:pt modelId="{03210E61-64D0-48B5-8363-B573948F79DE}" type="pres">
      <dgm:prSet presAssocID="{D6DBB091-2BEF-479B-9E30-C72DA0DEF94F}" presName="connTx" presStyleLbl="parChTrans1D2" presStyleIdx="0" presStyleCnt="5"/>
      <dgm:spPr/>
    </dgm:pt>
    <dgm:pt modelId="{A7BF9E99-B5BE-4054-960A-68B5128CDBFF}" type="pres">
      <dgm:prSet presAssocID="{733CAD67-333C-49E2-841E-E739344C3B4E}" presName="node" presStyleLbl="node1" presStyleIdx="0" presStyleCnt="5">
        <dgm:presLayoutVars>
          <dgm:bulletEnabled val="1"/>
        </dgm:presLayoutVars>
      </dgm:prSet>
      <dgm:spPr/>
    </dgm:pt>
    <dgm:pt modelId="{FAFB8613-3B1D-4C5B-9DE1-2C2A030D3301}" type="pres">
      <dgm:prSet presAssocID="{01C9E0A1-C282-4842-BD1A-B87DA8E56D88}" presName="Name9" presStyleLbl="parChTrans1D2" presStyleIdx="1" presStyleCnt="5"/>
      <dgm:spPr/>
    </dgm:pt>
    <dgm:pt modelId="{DD4F63D9-0EB8-4EA6-9824-A319D7ED9654}" type="pres">
      <dgm:prSet presAssocID="{01C9E0A1-C282-4842-BD1A-B87DA8E56D88}" presName="connTx" presStyleLbl="parChTrans1D2" presStyleIdx="1" presStyleCnt="5"/>
      <dgm:spPr/>
    </dgm:pt>
    <dgm:pt modelId="{1CAA0B01-1AA3-4154-BFB0-0B53D44E982F}" type="pres">
      <dgm:prSet presAssocID="{3A85ED8A-849F-4621-A2E6-218F12DC58C0}" presName="node" presStyleLbl="node1" presStyleIdx="1" presStyleCnt="5">
        <dgm:presLayoutVars>
          <dgm:bulletEnabled val="1"/>
        </dgm:presLayoutVars>
      </dgm:prSet>
      <dgm:spPr/>
    </dgm:pt>
    <dgm:pt modelId="{AA296EAF-430C-44EA-9218-E9C19203759B}" type="pres">
      <dgm:prSet presAssocID="{92E0A7AA-1970-45A2-B8EF-DA167A648972}" presName="Name9" presStyleLbl="parChTrans1D2" presStyleIdx="2" presStyleCnt="5"/>
      <dgm:spPr/>
    </dgm:pt>
    <dgm:pt modelId="{43593839-4ECC-462C-9086-FC0D7A7E0539}" type="pres">
      <dgm:prSet presAssocID="{92E0A7AA-1970-45A2-B8EF-DA167A648972}" presName="connTx" presStyleLbl="parChTrans1D2" presStyleIdx="2" presStyleCnt="5"/>
      <dgm:spPr/>
    </dgm:pt>
    <dgm:pt modelId="{42B26F7B-C69F-4795-88A4-39D5CAF530E6}" type="pres">
      <dgm:prSet presAssocID="{656BE3E9-E920-4732-A612-C866F6E738DA}" presName="node" presStyleLbl="node1" presStyleIdx="2" presStyleCnt="5" custRadScaleRad="103959" custRadScaleInc="2082">
        <dgm:presLayoutVars>
          <dgm:bulletEnabled val="1"/>
        </dgm:presLayoutVars>
      </dgm:prSet>
      <dgm:spPr/>
    </dgm:pt>
    <dgm:pt modelId="{5D7D2BE1-F7FF-4499-BB24-2CA434789D7D}" type="pres">
      <dgm:prSet presAssocID="{3D724A93-C7C1-46FF-8475-BC1F99522613}" presName="Name9" presStyleLbl="parChTrans1D2" presStyleIdx="3" presStyleCnt="5"/>
      <dgm:spPr/>
    </dgm:pt>
    <dgm:pt modelId="{C8AF2B50-5EED-43DD-85E2-0EFAA091F0CB}" type="pres">
      <dgm:prSet presAssocID="{3D724A93-C7C1-46FF-8475-BC1F99522613}" presName="connTx" presStyleLbl="parChTrans1D2" presStyleIdx="3" presStyleCnt="5"/>
      <dgm:spPr/>
    </dgm:pt>
    <dgm:pt modelId="{CC45C1C2-0897-48F4-B57B-EBB2AED7C589}" type="pres">
      <dgm:prSet presAssocID="{2D639D85-CB2A-4B02-93B7-F3B325466B79}" presName="node" presStyleLbl="node1" presStyleIdx="3" presStyleCnt="5">
        <dgm:presLayoutVars>
          <dgm:bulletEnabled val="1"/>
        </dgm:presLayoutVars>
      </dgm:prSet>
      <dgm:spPr/>
    </dgm:pt>
    <dgm:pt modelId="{6D2E75D8-0390-4104-B54F-A11D26B614D8}" type="pres">
      <dgm:prSet presAssocID="{64FEFFE8-36A4-4D03-A85A-38DD212D2E57}" presName="Name9" presStyleLbl="parChTrans1D2" presStyleIdx="4" presStyleCnt="5"/>
      <dgm:spPr/>
    </dgm:pt>
    <dgm:pt modelId="{B67C9BAA-9ADF-467E-81EF-7BE3C605CAAB}" type="pres">
      <dgm:prSet presAssocID="{64FEFFE8-36A4-4D03-A85A-38DD212D2E57}" presName="connTx" presStyleLbl="parChTrans1D2" presStyleIdx="4" presStyleCnt="5"/>
      <dgm:spPr/>
    </dgm:pt>
    <dgm:pt modelId="{DE69772B-970A-410F-888F-81F924BFB2ED}" type="pres">
      <dgm:prSet presAssocID="{9338FAE8-E83A-4719-A452-C1138ADE2210}" presName="node" presStyleLbl="node1" presStyleIdx="4" presStyleCnt="5">
        <dgm:presLayoutVars>
          <dgm:bulletEnabled val="1"/>
        </dgm:presLayoutVars>
      </dgm:prSet>
      <dgm:spPr/>
    </dgm:pt>
  </dgm:ptLst>
  <dgm:cxnLst>
    <dgm:cxn modelId="{7D279F00-6C97-42D8-A0A6-4897D00566C1}" srcId="{B13B7DC4-5FFE-4864-B1DF-2F9A48FFB716}" destId="{180D5BB4-57C0-426D-B33D-82A332B07BE4}" srcOrd="0" destOrd="0" parTransId="{F9276761-957C-4F7B-9403-53F7B52F0B8D}" sibTransId="{50D31FB1-3CBC-4B8E-9F49-BD9A473A91A9}"/>
    <dgm:cxn modelId="{203F7606-26E4-4BA3-98FF-A1087B1B3CA8}" srcId="{180D5BB4-57C0-426D-B33D-82A332B07BE4}" destId="{2D639D85-CB2A-4B02-93B7-F3B325466B79}" srcOrd="3" destOrd="0" parTransId="{3D724A93-C7C1-46FF-8475-BC1F99522613}" sibTransId="{C3654573-15D6-4AB5-B607-BC3F1C7071AA}"/>
    <dgm:cxn modelId="{494E870B-7552-4FE9-AFF7-FD397827C001}" type="presOf" srcId="{9338FAE8-E83A-4719-A452-C1138ADE2210}" destId="{DE69772B-970A-410F-888F-81F924BFB2ED}" srcOrd="0" destOrd="0" presId="urn:microsoft.com/office/officeart/2005/8/layout/radial1"/>
    <dgm:cxn modelId="{55F28210-6C35-465D-8414-8A28A15B0ADC}" srcId="{180D5BB4-57C0-426D-B33D-82A332B07BE4}" destId="{9338FAE8-E83A-4719-A452-C1138ADE2210}" srcOrd="4" destOrd="0" parTransId="{64FEFFE8-36A4-4D03-A85A-38DD212D2E57}" sibTransId="{F5BDC84B-5E4E-4D05-80C6-FA9B9C133885}"/>
    <dgm:cxn modelId="{C7433016-0DBD-4BD2-96AB-99D7D1245C37}" type="presOf" srcId="{92E0A7AA-1970-45A2-B8EF-DA167A648972}" destId="{43593839-4ECC-462C-9086-FC0D7A7E0539}" srcOrd="1" destOrd="0" presId="urn:microsoft.com/office/officeart/2005/8/layout/radial1"/>
    <dgm:cxn modelId="{764C1317-B40E-4925-B13A-7F0A49BF78A0}" type="presOf" srcId="{180D5BB4-57C0-426D-B33D-82A332B07BE4}" destId="{5939454C-5345-40D8-9ACE-B3A4E6CFCF71}" srcOrd="0" destOrd="0" presId="urn:microsoft.com/office/officeart/2005/8/layout/radial1"/>
    <dgm:cxn modelId="{9EE26C1E-15A3-425E-AF98-93548DF099D3}" srcId="{180D5BB4-57C0-426D-B33D-82A332B07BE4}" destId="{733CAD67-333C-49E2-841E-E739344C3B4E}" srcOrd="0" destOrd="0" parTransId="{D6DBB091-2BEF-479B-9E30-C72DA0DEF94F}" sibTransId="{FEA94B78-706D-4612-A8F0-C9C769071353}"/>
    <dgm:cxn modelId="{2763BB2C-F186-40CC-9985-065ED0B7F3F7}" type="presOf" srcId="{01C9E0A1-C282-4842-BD1A-B87DA8E56D88}" destId="{FAFB8613-3B1D-4C5B-9DE1-2C2A030D3301}" srcOrd="0" destOrd="0" presId="urn:microsoft.com/office/officeart/2005/8/layout/radial1"/>
    <dgm:cxn modelId="{96F02D3B-6E2C-4FB6-9EB1-4BF3783934CD}" srcId="{180D5BB4-57C0-426D-B33D-82A332B07BE4}" destId="{3A85ED8A-849F-4621-A2E6-218F12DC58C0}" srcOrd="1" destOrd="0" parTransId="{01C9E0A1-C282-4842-BD1A-B87DA8E56D88}" sibTransId="{1C26C34A-1601-4CA4-A28F-6335D9EEBABD}"/>
    <dgm:cxn modelId="{0E433B87-764F-4EAD-A909-F39647B4AFFF}" type="presOf" srcId="{B13B7DC4-5FFE-4864-B1DF-2F9A48FFB716}" destId="{2EF39F33-322F-4D95-8E11-57F365D6F16F}" srcOrd="0" destOrd="0" presId="urn:microsoft.com/office/officeart/2005/8/layout/radial1"/>
    <dgm:cxn modelId="{01280F8E-57D3-4770-8431-731B18FF7E0B}" type="presOf" srcId="{2D639D85-CB2A-4B02-93B7-F3B325466B79}" destId="{CC45C1C2-0897-48F4-B57B-EBB2AED7C589}" srcOrd="0" destOrd="0" presId="urn:microsoft.com/office/officeart/2005/8/layout/radial1"/>
    <dgm:cxn modelId="{AB0CA590-6AE3-43C6-BE67-F5E5188BB40F}" type="presOf" srcId="{3D724A93-C7C1-46FF-8475-BC1F99522613}" destId="{C8AF2B50-5EED-43DD-85E2-0EFAA091F0CB}" srcOrd="1" destOrd="0" presId="urn:microsoft.com/office/officeart/2005/8/layout/radial1"/>
    <dgm:cxn modelId="{11C2EC9A-9740-4B20-A501-E432D04525A3}" type="presOf" srcId="{656BE3E9-E920-4732-A612-C866F6E738DA}" destId="{42B26F7B-C69F-4795-88A4-39D5CAF530E6}" srcOrd="0" destOrd="0" presId="urn:microsoft.com/office/officeart/2005/8/layout/radial1"/>
    <dgm:cxn modelId="{02D1CFA7-ADEB-45DB-B63D-861EFDE020D9}" type="presOf" srcId="{92E0A7AA-1970-45A2-B8EF-DA167A648972}" destId="{AA296EAF-430C-44EA-9218-E9C19203759B}" srcOrd="0" destOrd="0" presId="urn:microsoft.com/office/officeart/2005/8/layout/radial1"/>
    <dgm:cxn modelId="{5BF92DB2-EB5E-48E3-A67E-DC22F63CB60B}" type="presOf" srcId="{64FEFFE8-36A4-4D03-A85A-38DD212D2E57}" destId="{6D2E75D8-0390-4104-B54F-A11D26B614D8}" srcOrd="0" destOrd="0" presId="urn:microsoft.com/office/officeart/2005/8/layout/radial1"/>
    <dgm:cxn modelId="{90683EBC-D015-499C-BEC9-41C2096A39A9}" type="presOf" srcId="{D6DBB091-2BEF-479B-9E30-C72DA0DEF94F}" destId="{03210E61-64D0-48B5-8363-B573948F79DE}" srcOrd="1" destOrd="0" presId="urn:microsoft.com/office/officeart/2005/8/layout/radial1"/>
    <dgm:cxn modelId="{63F25BC7-C71D-4E8A-A16F-E51993E4D968}" type="presOf" srcId="{3D724A93-C7C1-46FF-8475-BC1F99522613}" destId="{5D7D2BE1-F7FF-4499-BB24-2CA434789D7D}" srcOrd="0" destOrd="0" presId="urn:microsoft.com/office/officeart/2005/8/layout/radial1"/>
    <dgm:cxn modelId="{6E0645CA-8058-4218-9F14-76298210FC61}" srcId="{180D5BB4-57C0-426D-B33D-82A332B07BE4}" destId="{656BE3E9-E920-4732-A612-C866F6E738DA}" srcOrd="2" destOrd="0" parTransId="{92E0A7AA-1970-45A2-B8EF-DA167A648972}" sibTransId="{E178CD95-287D-4C5A-BF41-D46DF7E164C3}"/>
    <dgm:cxn modelId="{BE8C68CA-38F3-4AEF-97AF-E7E51BCF414C}" type="presOf" srcId="{3A85ED8A-849F-4621-A2E6-218F12DC58C0}" destId="{1CAA0B01-1AA3-4154-BFB0-0B53D44E982F}" srcOrd="0" destOrd="0" presId="urn:microsoft.com/office/officeart/2005/8/layout/radial1"/>
    <dgm:cxn modelId="{9A27A3D4-9CED-4097-BFFB-0FD8E2BC7467}" type="presOf" srcId="{D6DBB091-2BEF-479B-9E30-C72DA0DEF94F}" destId="{02543E30-A202-4857-8BE1-BEE84DBC87B5}" srcOrd="0" destOrd="0" presId="urn:microsoft.com/office/officeart/2005/8/layout/radial1"/>
    <dgm:cxn modelId="{5BC687DD-2E39-4052-A90B-486720D2A4CB}" type="presOf" srcId="{01C9E0A1-C282-4842-BD1A-B87DA8E56D88}" destId="{DD4F63D9-0EB8-4EA6-9824-A319D7ED9654}" srcOrd="1" destOrd="0" presId="urn:microsoft.com/office/officeart/2005/8/layout/radial1"/>
    <dgm:cxn modelId="{CB063CE4-A688-4B19-A185-2205D7EEAF5E}" type="presOf" srcId="{733CAD67-333C-49E2-841E-E739344C3B4E}" destId="{A7BF9E99-B5BE-4054-960A-68B5128CDBFF}" srcOrd="0" destOrd="0" presId="urn:microsoft.com/office/officeart/2005/8/layout/radial1"/>
    <dgm:cxn modelId="{8558E7FB-1E8B-4E2A-9391-FEBE862C6172}" type="presOf" srcId="{64FEFFE8-36A4-4D03-A85A-38DD212D2E57}" destId="{B67C9BAA-9ADF-467E-81EF-7BE3C605CAAB}" srcOrd="1" destOrd="0" presId="urn:microsoft.com/office/officeart/2005/8/layout/radial1"/>
    <dgm:cxn modelId="{ACE73DE5-DE49-42FA-8B0E-D8F22B54C956}" type="presParOf" srcId="{2EF39F33-322F-4D95-8E11-57F365D6F16F}" destId="{5939454C-5345-40D8-9ACE-B3A4E6CFCF71}" srcOrd="0" destOrd="0" presId="urn:microsoft.com/office/officeart/2005/8/layout/radial1"/>
    <dgm:cxn modelId="{598AD769-696F-43CB-A4E4-65343A3B5FE8}" type="presParOf" srcId="{2EF39F33-322F-4D95-8E11-57F365D6F16F}" destId="{02543E30-A202-4857-8BE1-BEE84DBC87B5}" srcOrd="1" destOrd="0" presId="urn:microsoft.com/office/officeart/2005/8/layout/radial1"/>
    <dgm:cxn modelId="{77E08749-5DD6-4692-807A-BB2CDF20F9FE}" type="presParOf" srcId="{02543E30-A202-4857-8BE1-BEE84DBC87B5}" destId="{03210E61-64D0-48B5-8363-B573948F79DE}" srcOrd="0" destOrd="0" presId="urn:microsoft.com/office/officeart/2005/8/layout/radial1"/>
    <dgm:cxn modelId="{798C922B-5B78-41FB-90D3-A709CFB69625}" type="presParOf" srcId="{2EF39F33-322F-4D95-8E11-57F365D6F16F}" destId="{A7BF9E99-B5BE-4054-960A-68B5128CDBFF}" srcOrd="2" destOrd="0" presId="urn:microsoft.com/office/officeart/2005/8/layout/radial1"/>
    <dgm:cxn modelId="{BE40F579-BD38-47D1-9F95-D30396E45B7A}" type="presParOf" srcId="{2EF39F33-322F-4D95-8E11-57F365D6F16F}" destId="{FAFB8613-3B1D-4C5B-9DE1-2C2A030D3301}" srcOrd="3" destOrd="0" presId="urn:microsoft.com/office/officeart/2005/8/layout/radial1"/>
    <dgm:cxn modelId="{11EEED92-FDD7-44C2-9E0F-3385C7DC5BB3}" type="presParOf" srcId="{FAFB8613-3B1D-4C5B-9DE1-2C2A030D3301}" destId="{DD4F63D9-0EB8-4EA6-9824-A319D7ED9654}" srcOrd="0" destOrd="0" presId="urn:microsoft.com/office/officeart/2005/8/layout/radial1"/>
    <dgm:cxn modelId="{367EAA8E-633F-4CAB-9340-98A819688CD0}" type="presParOf" srcId="{2EF39F33-322F-4D95-8E11-57F365D6F16F}" destId="{1CAA0B01-1AA3-4154-BFB0-0B53D44E982F}" srcOrd="4" destOrd="0" presId="urn:microsoft.com/office/officeart/2005/8/layout/radial1"/>
    <dgm:cxn modelId="{320899D8-E63B-4B6D-82CE-F9EEE563B547}" type="presParOf" srcId="{2EF39F33-322F-4D95-8E11-57F365D6F16F}" destId="{AA296EAF-430C-44EA-9218-E9C19203759B}" srcOrd="5" destOrd="0" presId="urn:microsoft.com/office/officeart/2005/8/layout/radial1"/>
    <dgm:cxn modelId="{9C5B71EC-E37F-446A-96AC-49A106E312FC}" type="presParOf" srcId="{AA296EAF-430C-44EA-9218-E9C19203759B}" destId="{43593839-4ECC-462C-9086-FC0D7A7E0539}" srcOrd="0" destOrd="0" presId="urn:microsoft.com/office/officeart/2005/8/layout/radial1"/>
    <dgm:cxn modelId="{9E45AABE-154D-4DE3-9C7B-13E5FA99318C}" type="presParOf" srcId="{2EF39F33-322F-4D95-8E11-57F365D6F16F}" destId="{42B26F7B-C69F-4795-88A4-39D5CAF530E6}" srcOrd="6" destOrd="0" presId="urn:microsoft.com/office/officeart/2005/8/layout/radial1"/>
    <dgm:cxn modelId="{FF015537-6D14-49E8-AB3C-99D3F1C97071}" type="presParOf" srcId="{2EF39F33-322F-4D95-8E11-57F365D6F16F}" destId="{5D7D2BE1-F7FF-4499-BB24-2CA434789D7D}" srcOrd="7" destOrd="0" presId="urn:microsoft.com/office/officeart/2005/8/layout/radial1"/>
    <dgm:cxn modelId="{E7254A9D-B52E-4BC6-8AE8-D9B02A27384C}" type="presParOf" srcId="{5D7D2BE1-F7FF-4499-BB24-2CA434789D7D}" destId="{C8AF2B50-5EED-43DD-85E2-0EFAA091F0CB}" srcOrd="0" destOrd="0" presId="urn:microsoft.com/office/officeart/2005/8/layout/radial1"/>
    <dgm:cxn modelId="{CDFAA219-03A9-49C4-BA02-B975B68ED74E}" type="presParOf" srcId="{2EF39F33-322F-4D95-8E11-57F365D6F16F}" destId="{CC45C1C2-0897-48F4-B57B-EBB2AED7C589}" srcOrd="8" destOrd="0" presId="urn:microsoft.com/office/officeart/2005/8/layout/radial1"/>
    <dgm:cxn modelId="{435CC964-2842-4ACF-BFE4-C02919BBA0F3}" type="presParOf" srcId="{2EF39F33-322F-4D95-8E11-57F365D6F16F}" destId="{6D2E75D8-0390-4104-B54F-A11D26B614D8}" srcOrd="9" destOrd="0" presId="urn:microsoft.com/office/officeart/2005/8/layout/radial1"/>
    <dgm:cxn modelId="{8CF6AD94-F5DC-4644-BD68-EBC9D1E6E6AE}" type="presParOf" srcId="{6D2E75D8-0390-4104-B54F-A11D26B614D8}" destId="{B67C9BAA-9ADF-467E-81EF-7BE3C605CAAB}" srcOrd="0" destOrd="0" presId="urn:microsoft.com/office/officeart/2005/8/layout/radial1"/>
    <dgm:cxn modelId="{46D023A8-9394-466F-9266-FE4C3D855C9C}" type="presParOf" srcId="{2EF39F33-322F-4D95-8E11-57F365D6F16F}" destId="{DE69772B-970A-410F-888F-81F924BFB2ED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39454C-5345-40D8-9ACE-B3A4E6CFCF71}">
      <dsp:nvSpPr>
        <dsp:cNvPr id="0" name=""/>
        <dsp:cNvSpPr/>
      </dsp:nvSpPr>
      <dsp:spPr>
        <a:xfrm>
          <a:off x="3209509" y="2249365"/>
          <a:ext cx="1708980" cy="1708980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صفات عثمان بن عفان رضي الله عنه:</a:t>
          </a:r>
        </a:p>
      </dsp:txBody>
      <dsp:txXfrm>
        <a:off x="3459783" y="2499639"/>
        <a:ext cx="1208432" cy="1208432"/>
      </dsp:txXfrm>
    </dsp:sp>
    <dsp:sp modelId="{02543E30-A202-4857-8BE1-BEE84DBC87B5}">
      <dsp:nvSpPr>
        <dsp:cNvPr id="0" name=""/>
        <dsp:cNvSpPr/>
      </dsp:nvSpPr>
      <dsp:spPr>
        <a:xfrm rot="16200000">
          <a:off x="3805882" y="1972324"/>
          <a:ext cx="516235" cy="37846"/>
        </a:xfrm>
        <a:custGeom>
          <a:avLst/>
          <a:gdLst/>
          <a:ahLst/>
          <a:cxnLst/>
          <a:rect l="0" t="0" r="0" b="0"/>
          <a:pathLst>
            <a:path>
              <a:moveTo>
                <a:pt x="0" y="18923"/>
              </a:moveTo>
              <a:lnTo>
                <a:pt x="516235" y="189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4051094" y="1978341"/>
        <a:ext cx="25811" cy="25811"/>
      </dsp:txXfrm>
    </dsp:sp>
    <dsp:sp modelId="{A7BF9E99-B5BE-4054-960A-68B5128CDBFF}">
      <dsp:nvSpPr>
        <dsp:cNvPr id="0" name=""/>
        <dsp:cNvSpPr/>
      </dsp:nvSpPr>
      <dsp:spPr>
        <a:xfrm>
          <a:off x="3209509" y="24149"/>
          <a:ext cx="1708980" cy="1708980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6500" kern="1200" dirty="0"/>
        </a:p>
      </dsp:txBody>
      <dsp:txXfrm>
        <a:off x="3459783" y="274423"/>
        <a:ext cx="1208432" cy="1208432"/>
      </dsp:txXfrm>
    </dsp:sp>
    <dsp:sp modelId="{FAFB8613-3B1D-4C5B-9DE1-2C2A030D3301}">
      <dsp:nvSpPr>
        <dsp:cNvPr id="0" name=""/>
        <dsp:cNvSpPr/>
      </dsp:nvSpPr>
      <dsp:spPr>
        <a:xfrm rot="20520000">
          <a:off x="4864035" y="2741117"/>
          <a:ext cx="516235" cy="37846"/>
        </a:xfrm>
        <a:custGeom>
          <a:avLst/>
          <a:gdLst/>
          <a:ahLst/>
          <a:cxnLst/>
          <a:rect l="0" t="0" r="0" b="0"/>
          <a:pathLst>
            <a:path>
              <a:moveTo>
                <a:pt x="0" y="18923"/>
              </a:moveTo>
              <a:lnTo>
                <a:pt x="516235" y="189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5109247" y="2747135"/>
        <a:ext cx="25811" cy="25811"/>
      </dsp:txXfrm>
    </dsp:sp>
    <dsp:sp modelId="{1CAA0B01-1AA3-4154-BFB0-0B53D44E982F}">
      <dsp:nvSpPr>
        <dsp:cNvPr id="0" name=""/>
        <dsp:cNvSpPr/>
      </dsp:nvSpPr>
      <dsp:spPr>
        <a:xfrm>
          <a:off x="5325815" y="1561735"/>
          <a:ext cx="1708980" cy="1708980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6500" kern="1200" dirty="0"/>
        </a:p>
      </dsp:txBody>
      <dsp:txXfrm>
        <a:off x="5576089" y="1812009"/>
        <a:ext cx="1208432" cy="1208432"/>
      </dsp:txXfrm>
    </dsp:sp>
    <dsp:sp modelId="{AA296EAF-430C-44EA-9218-E9C19203759B}">
      <dsp:nvSpPr>
        <dsp:cNvPr id="0" name=""/>
        <dsp:cNvSpPr/>
      </dsp:nvSpPr>
      <dsp:spPr>
        <a:xfrm rot="3228143">
          <a:off x="4455684" y="3997125"/>
          <a:ext cx="551763" cy="37846"/>
        </a:xfrm>
        <a:custGeom>
          <a:avLst/>
          <a:gdLst/>
          <a:ahLst/>
          <a:cxnLst/>
          <a:rect l="0" t="0" r="0" b="0"/>
          <a:pathLst>
            <a:path>
              <a:moveTo>
                <a:pt x="0" y="18923"/>
              </a:moveTo>
              <a:lnTo>
                <a:pt x="551763" y="189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4717772" y="4002255"/>
        <a:ext cx="27588" cy="27588"/>
      </dsp:txXfrm>
    </dsp:sp>
    <dsp:sp modelId="{42B26F7B-C69F-4795-88A4-39D5CAF530E6}">
      <dsp:nvSpPr>
        <dsp:cNvPr id="0" name=""/>
        <dsp:cNvSpPr/>
      </dsp:nvSpPr>
      <dsp:spPr>
        <a:xfrm>
          <a:off x="4544642" y="4073752"/>
          <a:ext cx="1708980" cy="1708980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6500" kern="1200" dirty="0"/>
        </a:p>
      </dsp:txBody>
      <dsp:txXfrm>
        <a:off x="4794916" y="4324026"/>
        <a:ext cx="1208432" cy="1208432"/>
      </dsp:txXfrm>
    </dsp:sp>
    <dsp:sp modelId="{5D7D2BE1-F7FF-4499-BB24-2CA434789D7D}">
      <dsp:nvSpPr>
        <dsp:cNvPr id="0" name=""/>
        <dsp:cNvSpPr/>
      </dsp:nvSpPr>
      <dsp:spPr>
        <a:xfrm rot="7560000">
          <a:off x="3151907" y="3985051"/>
          <a:ext cx="516235" cy="37846"/>
        </a:xfrm>
        <a:custGeom>
          <a:avLst/>
          <a:gdLst/>
          <a:ahLst/>
          <a:cxnLst/>
          <a:rect l="0" t="0" r="0" b="0"/>
          <a:pathLst>
            <a:path>
              <a:moveTo>
                <a:pt x="0" y="18923"/>
              </a:moveTo>
              <a:lnTo>
                <a:pt x="516235" y="189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 rot="10800000">
        <a:off x="3397119" y="3991068"/>
        <a:ext cx="25811" cy="25811"/>
      </dsp:txXfrm>
    </dsp:sp>
    <dsp:sp modelId="{CC45C1C2-0897-48F4-B57B-EBB2AED7C589}">
      <dsp:nvSpPr>
        <dsp:cNvPr id="0" name=""/>
        <dsp:cNvSpPr/>
      </dsp:nvSpPr>
      <dsp:spPr>
        <a:xfrm>
          <a:off x="1901560" y="4049602"/>
          <a:ext cx="1708980" cy="1708980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6500" kern="1200" dirty="0"/>
        </a:p>
      </dsp:txBody>
      <dsp:txXfrm>
        <a:off x="2151834" y="4299876"/>
        <a:ext cx="1208432" cy="1208432"/>
      </dsp:txXfrm>
    </dsp:sp>
    <dsp:sp modelId="{6D2E75D8-0390-4104-B54F-A11D26B614D8}">
      <dsp:nvSpPr>
        <dsp:cNvPr id="0" name=""/>
        <dsp:cNvSpPr/>
      </dsp:nvSpPr>
      <dsp:spPr>
        <a:xfrm rot="11880000">
          <a:off x="2747729" y="2741117"/>
          <a:ext cx="516235" cy="37846"/>
        </a:xfrm>
        <a:custGeom>
          <a:avLst/>
          <a:gdLst/>
          <a:ahLst/>
          <a:cxnLst/>
          <a:rect l="0" t="0" r="0" b="0"/>
          <a:pathLst>
            <a:path>
              <a:moveTo>
                <a:pt x="0" y="18923"/>
              </a:moveTo>
              <a:lnTo>
                <a:pt x="516235" y="189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 rot="10800000">
        <a:off x="2992940" y="2747135"/>
        <a:ext cx="25811" cy="25811"/>
      </dsp:txXfrm>
    </dsp:sp>
    <dsp:sp modelId="{DE69772B-970A-410F-888F-81F924BFB2ED}">
      <dsp:nvSpPr>
        <dsp:cNvPr id="0" name=""/>
        <dsp:cNvSpPr/>
      </dsp:nvSpPr>
      <dsp:spPr>
        <a:xfrm>
          <a:off x="1093203" y="1561735"/>
          <a:ext cx="1708980" cy="1708980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6500" kern="1200" dirty="0"/>
        </a:p>
      </dsp:txBody>
      <dsp:txXfrm>
        <a:off x="1343477" y="1812009"/>
        <a:ext cx="1208432" cy="12084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108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9DD0D-1A58-48C9-A4AA-8B4E779A251E}" type="datetimeFigureOut">
              <a:rPr lang="ar-SA" smtClean="0"/>
              <a:t>05/02/1443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6927D-E9FF-48DA-A0A5-036D9F9FAF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2410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9DD0D-1A58-48C9-A4AA-8B4E779A251E}" type="datetimeFigureOut">
              <a:rPr lang="ar-SA" smtClean="0"/>
              <a:t>05/02/1443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6927D-E9FF-48DA-A0A5-036D9F9FAF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0820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9DD0D-1A58-48C9-A4AA-8B4E779A251E}" type="datetimeFigureOut">
              <a:rPr lang="ar-SA" smtClean="0"/>
              <a:t>05/02/1443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6927D-E9FF-48DA-A0A5-036D9F9FAF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25815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9DD0D-1A58-48C9-A4AA-8B4E779A251E}" type="datetimeFigureOut">
              <a:rPr lang="ar-SA" smtClean="0"/>
              <a:t>05/02/1443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6927D-E9FF-48DA-A0A5-036D9F9FAF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0756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9DD0D-1A58-48C9-A4AA-8B4E779A251E}" type="datetimeFigureOut">
              <a:rPr lang="ar-SA" smtClean="0"/>
              <a:t>05/02/1443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6927D-E9FF-48DA-A0A5-036D9F9FAF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9227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9DD0D-1A58-48C9-A4AA-8B4E779A251E}" type="datetimeFigureOut">
              <a:rPr lang="ar-SA" smtClean="0"/>
              <a:t>05/02/1443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6927D-E9FF-48DA-A0A5-036D9F9FAF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1255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9DD0D-1A58-48C9-A4AA-8B4E779A251E}" type="datetimeFigureOut">
              <a:rPr lang="ar-SA" smtClean="0"/>
              <a:t>05/02/1443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6927D-E9FF-48DA-A0A5-036D9F9FAF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198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9DD0D-1A58-48C9-A4AA-8B4E779A251E}" type="datetimeFigureOut">
              <a:rPr lang="ar-SA" smtClean="0"/>
              <a:t>05/02/1443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6927D-E9FF-48DA-A0A5-036D9F9FAF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9010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9DD0D-1A58-48C9-A4AA-8B4E779A251E}" type="datetimeFigureOut">
              <a:rPr lang="ar-SA" smtClean="0"/>
              <a:t>05/02/1443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6927D-E9FF-48DA-A0A5-036D9F9FAF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7925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9DD0D-1A58-48C9-A4AA-8B4E779A251E}" type="datetimeFigureOut">
              <a:rPr lang="ar-SA" smtClean="0"/>
              <a:t>05/02/1443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6927D-E9FF-48DA-A0A5-036D9F9FAF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3661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9DD0D-1A58-48C9-A4AA-8B4E779A251E}" type="datetimeFigureOut">
              <a:rPr lang="ar-SA" smtClean="0"/>
              <a:t>05/02/1443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6927D-E9FF-48DA-A0A5-036D9F9FAF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5997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9DD0D-1A58-48C9-A4AA-8B4E779A251E}" type="datetimeFigureOut">
              <a:rPr lang="ar-SA" smtClean="0"/>
              <a:t>05/02/1443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6927D-E9FF-48DA-A0A5-036D9F9FAF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401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 /><Relationship Id="rId2" Type="http://schemas.openxmlformats.org/officeDocument/2006/relationships/image" Target="../media/image1.gif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7.xml" /><Relationship Id="rId6" Type="http://schemas.openxmlformats.org/officeDocument/2006/relationships/audio" Target="../media/audio1.wav" /><Relationship Id="rId5" Type="http://schemas.openxmlformats.org/officeDocument/2006/relationships/image" Target="../media/image17.gif" /><Relationship Id="rId4" Type="http://schemas.openxmlformats.org/officeDocument/2006/relationships/image" Target="../media/image16.gif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0.png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1.gif" 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 /><Relationship Id="rId3" Type="http://schemas.openxmlformats.org/officeDocument/2006/relationships/image" Target="../media/image8.gif" /><Relationship Id="rId7" Type="http://schemas.openxmlformats.org/officeDocument/2006/relationships/diagramColors" Target="../diagrams/colors1.xml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1.xml" /><Relationship Id="rId6" Type="http://schemas.openxmlformats.org/officeDocument/2006/relationships/diagramQuickStyle" Target="../diagrams/quickStyle1.xml" /><Relationship Id="rId5" Type="http://schemas.openxmlformats.org/officeDocument/2006/relationships/diagramLayout" Target="../diagrams/layout1.xml" /><Relationship Id="rId4" Type="http://schemas.openxmlformats.org/officeDocument/2006/relationships/diagramData" Target="../diagrams/data1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2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4.gif" /><Relationship Id="rId4" Type="http://schemas.openxmlformats.org/officeDocument/2006/relationships/image" Target="../media/image23.jp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1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8.gif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3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6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8.png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3.mp4" /><Relationship Id="rId1" Type="http://schemas.microsoft.com/office/2007/relationships/media" Target="../media/media3.mp4" /><Relationship Id="rId5" Type="http://schemas.openxmlformats.org/officeDocument/2006/relationships/image" Target="../media/image31.png" /><Relationship Id="rId4" Type="http://schemas.openxmlformats.org/officeDocument/2006/relationships/image" Target="../media/image30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3.mp4" /><Relationship Id="rId1" Type="http://schemas.microsoft.com/office/2007/relationships/media" Target="../media/media3.mp4" /><Relationship Id="rId5" Type="http://schemas.openxmlformats.org/officeDocument/2006/relationships/image" Target="../media/image31.png" /><Relationship Id="rId4" Type="http://schemas.openxmlformats.org/officeDocument/2006/relationships/image" Target="../media/image30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1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1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1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 /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9.jp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0.jpg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3.gif" /><Relationship Id="rId4" Type="http://schemas.openxmlformats.org/officeDocument/2006/relationships/image" Target="../media/image12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microsoft.com/office/2007/relationships/media" Target="../media/media2.mp4" /><Relationship Id="rId1" Type="http://schemas.openxmlformats.org/officeDocument/2006/relationships/video" Target="NULL" TargetMode="External" /><Relationship Id="rId4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1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60" y="2404777"/>
            <a:ext cx="6856081" cy="284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34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2212"/>
          </a:xfrm>
          <a:prstGeom prst="rect">
            <a:avLst/>
          </a:prstGeom>
        </p:spPr>
      </p:pic>
      <p:sp>
        <p:nvSpPr>
          <p:cNvPr id="3" name="دبوس زينة 2"/>
          <p:cNvSpPr/>
          <p:nvPr/>
        </p:nvSpPr>
        <p:spPr>
          <a:xfrm>
            <a:off x="5322360" y="2311400"/>
            <a:ext cx="5943600" cy="2882900"/>
          </a:xfrm>
          <a:prstGeom prst="plaqu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54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</a:rPr>
              <a:t>الخليف</a:t>
            </a:r>
            <a:r>
              <a:rPr lang="ar-SA" sz="54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</a:rPr>
              <a:t>ة</a:t>
            </a:r>
            <a:r>
              <a:rPr lang="ar-AE" sz="54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</a:rPr>
              <a:t> عثمان بن عفان رضي الله عنه</a:t>
            </a:r>
            <a:endParaRPr lang="en-US" sz="5400" dirty="0">
              <a:solidFill>
                <a:srgbClr val="C0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645" y="3903449"/>
            <a:ext cx="1652075" cy="1621051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85" y="1566459"/>
            <a:ext cx="2829016" cy="314751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0" y="102642"/>
            <a:ext cx="2829016" cy="314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22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0275817" y="305710"/>
          <a:ext cx="1769847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1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8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2124">
                <a:tc>
                  <a:txBody>
                    <a:bodyPr/>
                    <a:lstStyle/>
                    <a:p>
                      <a:pPr algn="ctr" rtl="1"/>
                      <a:r>
                        <a:rPr lang="ar-SA" sz="1200" b="1" dirty="0"/>
                        <a:t>استراتيجية جدول</a:t>
                      </a:r>
                      <a:r>
                        <a:rPr lang="ar-SA" sz="1200" b="1" baseline="0" dirty="0"/>
                        <a:t> التعلم</a:t>
                      </a:r>
                      <a:endParaRPr lang="en-US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200" b="1" dirty="0">
                          <a:solidFill>
                            <a:srgbClr val="FF0000"/>
                          </a:solidFill>
                        </a:rPr>
                        <a:t>أسلوب</a:t>
                      </a:r>
                      <a:r>
                        <a:rPr lang="ar-SA" sz="1200" b="1" baseline="0" dirty="0">
                          <a:solidFill>
                            <a:srgbClr val="FF0000"/>
                          </a:solidFill>
                        </a:rPr>
                        <a:t> تنفيذ النشاط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396">
                <a:tc>
                  <a:txBody>
                    <a:bodyPr/>
                    <a:lstStyle/>
                    <a:p>
                      <a:pPr algn="ctr" rtl="1"/>
                      <a:r>
                        <a:rPr lang="ar-SA" sz="1200" b="1" dirty="0"/>
                        <a:t>جماعي</a:t>
                      </a:r>
                      <a:endParaRPr lang="en-US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200" b="1" dirty="0">
                          <a:solidFill>
                            <a:srgbClr val="FF0000"/>
                          </a:solidFill>
                        </a:rPr>
                        <a:t>نوع المهمة 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86" y="2159758"/>
            <a:ext cx="3595047" cy="38998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603" y="2159758"/>
            <a:ext cx="3595047" cy="38998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300" y="2159758"/>
            <a:ext cx="3595047" cy="38998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" y="2159758"/>
            <a:ext cx="3595047" cy="389984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298672" y="2906974"/>
            <a:ext cx="1862069" cy="7779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3200" b="1" dirty="0">
                <a:solidFill>
                  <a:srgbClr val="FF0000"/>
                </a:solidFill>
              </a:rPr>
              <a:t>ماذا اعرف؟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78558" y="2743200"/>
            <a:ext cx="1862069" cy="94169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800" b="1" dirty="0">
                <a:solidFill>
                  <a:srgbClr val="FF0000"/>
                </a:solidFill>
              </a:rPr>
              <a:t>ماذا اريد ان اعرف؟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609325" y="2906974"/>
            <a:ext cx="2056768" cy="7779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800" b="1" dirty="0">
                <a:solidFill>
                  <a:srgbClr val="FF0000"/>
                </a:solidFill>
              </a:rPr>
              <a:t>من ماذا تعلمت؟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66356" y="2906974"/>
            <a:ext cx="1961389" cy="7779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800" b="1" dirty="0">
                <a:solidFill>
                  <a:srgbClr val="FF0000"/>
                </a:solidFill>
              </a:rPr>
              <a:t>هل استطيع ان اتعلم اكثر؟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615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245" y="1037231"/>
            <a:ext cx="7970292" cy="5488034"/>
          </a:xfrm>
          <a:prstGeom prst="rect">
            <a:avLst/>
          </a:prstGeom>
        </p:spPr>
      </p:pic>
      <p:sp>
        <p:nvSpPr>
          <p:cNvPr id="4" name="Plaque 3"/>
          <p:cNvSpPr/>
          <p:nvPr/>
        </p:nvSpPr>
        <p:spPr>
          <a:xfrm>
            <a:off x="1869742" y="450340"/>
            <a:ext cx="2006221" cy="832514"/>
          </a:xfrm>
          <a:prstGeom prst="plaqu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الأهداف: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16" y="-122830"/>
            <a:ext cx="2306983" cy="173319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722906" y="2121151"/>
            <a:ext cx="746497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ar-SA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 تتعرف الطالبة على </a:t>
            </a:r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عثمان بن عفان </a:t>
            </a:r>
            <a:r>
              <a:rPr lang="ar-SA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رضي الله عنه</a:t>
            </a:r>
            <a:r>
              <a:rPr lang="ar-SA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marL="457200" indent="-457200" algn="ctr">
              <a:buFontTx/>
              <a:buChar char="-"/>
            </a:pPr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 تذكر الطالبة صفات عثمان بن عفان </a:t>
            </a:r>
            <a:r>
              <a:rPr lang="ar-SA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رضي الله عنه</a:t>
            </a:r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marL="457200" indent="-457200" algn="ctr">
              <a:buFontTx/>
              <a:buChar char="-"/>
            </a:pPr>
            <a:r>
              <a:rPr lang="ar-SA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 تبين الطالبة سبب ظهور الفتنة في عهد </a:t>
            </a:r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عثمان بن عفان </a:t>
            </a:r>
            <a:r>
              <a:rPr lang="ar-SA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رضي الله عنه</a:t>
            </a:r>
            <a:r>
              <a:rPr lang="ar-SA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marL="457200" indent="-457200" algn="ctr">
              <a:buFontTx/>
              <a:buChar char="-"/>
            </a:pPr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 تستنتج الطالبة نتائج الفتنة.</a:t>
            </a:r>
            <a:endParaRPr lang="ar-SA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 algn="ctr">
              <a:buFontTx/>
              <a:buChar char="-"/>
            </a:pPr>
            <a:endParaRPr lang="ar-SA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79999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8034"/>
              </p:ext>
            </p:extLst>
          </p:nvPr>
        </p:nvGraphicFramePr>
        <p:xfrm>
          <a:off x="10275817" y="305710"/>
          <a:ext cx="1769847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1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8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2124">
                <a:tc>
                  <a:txBody>
                    <a:bodyPr/>
                    <a:lstStyle/>
                    <a:p>
                      <a:pPr algn="ctr" rtl="1"/>
                      <a:r>
                        <a:rPr lang="ar-SA" sz="1200" b="1" dirty="0"/>
                        <a:t>استراتيجية</a:t>
                      </a:r>
                      <a:r>
                        <a:rPr lang="ar-SA" sz="1200" b="1" baseline="0" dirty="0"/>
                        <a:t> صندوق الكلمات</a:t>
                      </a:r>
                      <a:endParaRPr lang="en-US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200" b="1" dirty="0">
                          <a:solidFill>
                            <a:srgbClr val="FF0000"/>
                          </a:solidFill>
                        </a:rPr>
                        <a:t>أسلوب</a:t>
                      </a:r>
                      <a:r>
                        <a:rPr lang="ar-SA" sz="1200" b="1" baseline="0" dirty="0">
                          <a:solidFill>
                            <a:srgbClr val="FF0000"/>
                          </a:solidFill>
                        </a:rPr>
                        <a:t> تنفيذ النشاط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396">
                <a:tc>
                  <a:txBody>
                    <a:bodyPr/>
                    <a:lstStyle/>
                    <a:p>
                      <a:pPr algn="ctr" rtl="1"/>
                      <a:r>
                        <a:rPr lang="ar-SA" sz="1200" b="1" dirty="0"/>
                        <a:t>جماعي</a:t>
                      </a:r>
                      <a:endParaRPr lang="en-US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200" b="1" dirty="0">
                          <a:solidFill>
                            <a:srgbClr val="FF0000"/>
                          </a:solidFill>
                        </a:rPr>
                        <a:t>نوع المهمة 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مستطيل مستدير الزوايا 1"/>
          <p:cNvSpPr/>
          <p:nvPr/>
        </p:nvSpPr>
        <p:spPr>
          <a:xfrm>
            <a:off x="4775200" y="1701800"/>
            <a:ext cx="7200900" cy="4953000"/>
          </a:xfrm>
          <a:prstGeom prst="roundRect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800" b="1" dirty="0"/>
              <a:t>- ..........</a:t>
            </a:r>
            <a:r>
              <a:rPr lang="ar-AE" sz="2800" b="1" dirty="0"/>
              <a:t>الخلفاء الراشدين تولى الخلاف</a:t>
            </a:r>
            <a:r>
              <a:rPr lang="ar-SA" sz="2800" b="1" dirty="0"/>
              <a:t>ة</a:t>
            </a:r>
            <a:r>
              <a:rPr lang="ar-AE" sz="2800" b="1" dirty="0"/>
              <a:t> بعد وفاه </a:t>
            </a:r>
            <a:r>
              <a:rPr lang="ar-AE" sz="2800" b="1" dirty="0" err="1"/>
              <a:t>الخليفه</a:t>
            </a:r>
            <a:r>
              <a:rPr lang="ar-AE" sz="2800" b="1" dirty="0"/>
              <a:t> </a:t>
            </a:r>
            <a:r>
              <a:rPr lang="ar-SA" sz="2800" b="1" dirty="0"/>
              <a:t>................... </a:t>
            </a:r>
            <a:r>
              <a:rPr lang="ar-AE" sz="2800" b="1" dirty="0"/>
              <a:t>رضي الله عنه سنه 23 </a:t>
            </a:r>
            <a:r>
              <a:rPr lang="ar-AE" sz="2800" b="1" dirty="0" err="1"/>
              <a:t>للهجره</a:t>
            </a:r>
            <a:endParaRPr lang="en-US" sz="2800" b="1" dirty="0"/>
          </a:p>
          <a:p>
            <a:r>
              <a:rPr lang="ar-SA" sz="2800" b="1" dirty="0"/>
              <a:t>- </a:t>
            </a:r>
            <a:r>
              <a:rPr lang="ar-AE" sz="2800" b="1" dirty="0"/>
              <a:t>اسمه ابو عبد الله </a:t>
            </a:r>
            <a:r>
              <a:rPr lang="ar-SA" sz="2800" b="1" dirty="0"/>
              <a:t>............................</a:t>
            </a:r>
            <a:r>
              <a:rPr lang="ar-AE" sz="2800" b="1" dirty="0"/>
              <a:t>رضي الله عنه لقب</a:t>
            </a:r>
            <a:r>
              <a:rPr lang="ar-SA" sz="2800" b="1" dirty="0"/>
              <a:t>................</a:t>
            </a:r>
            <a:r>
              <a:rPr lang="ar-AE" sz="2800" b="1" dirty="0"/>
              <a:t> </a:t>
            </a:r>
            <a:r>
              <a:rPr lang="ar-AE" sz="2800" b="1" dirty="0" err="1"/>
              <a:t>لانه</a:t>
            </a:r>
            <a:r>
              <a:rPr lang="ar-AE" sz="2800" b="1" dirty="0"/>
              <a:t> تزوج من ابنتي الرسول صلى الله عليه وسلم رقيه ثم ام كلثوم رضي الله عنهما</a:t>
            </a:r>
            <a:endParaRPr lang="en-US" sz="2800" b="1" dirty="0"/>
          </a:p>
          <a:p>
            <a:pPr marL="457200" indent="-457200">
              <a:buFontTx/>
              <a:buChar char="-"/>
            </a:pPr>
            <a:r>
              <a:rPr lang="ar-AE" sz="2800" b="1" dirty="0"/>
              <a:t>شهدت خلافته فتوحات اسلاميه وصلت الى </a:t>
            </a:r>
            <a:r>
              <a:rPr lang="ar-SA" sz="2800" b="1" dirty="0"/>
              <a:t>........ </a:t>
            </a:r>
            <a:r>
              <a:rPr lang="ar-AE" sz="2800" b="1" dirty="0"/>
              <a:t>وفارس وافريقيا </a:t>
            </a:r>
            <a:endParaRPr lang="ar-SA" sz="2800" b="1" dirty="0"/>
          </a:p>
          <a:p>
            <a:pPr marL="457200" indent="-457200">
              <a:buFontTx/>
              <a:buChar char="-"/>
            </a:pPr>
            <a:r>
              <a:rPr lang="ar-AE" sz="2800" b="1" dirty="0"/>
              <a:t>من اعظم الاعمال التي انجزت في عهده جمع القران الكريم في </a:t>
            </a:r>
            <a:r>
              <a:rPr lang="ar-SA" sz="2800" b="1" dirty="0"/>
              <a:t>................</a:t>
            </a:r>
          </a:p>
          <a:p>
            <a:pPr marL="457200" indent="-457200">
              <a:buFontTx/>
              <a:buChar char="-"/>
            </a:pPr>
            <a:r>
              <a:rPr lang="ar-SA" sz="2800" b="1" dirty="0"/>
              <a:t>- </a:t>
            </a:r>
            <a:r>
              <a:rPr lang="ar-AE" sz="2800" b="1" dirty="0"/>
              <a:t>استشهد مقتولا على ايدي</a:t>
            </a:r>
            <a:r>
              <a:rPr lang="ar-SA" sz="2800" b="1" dirty="0"/>
              <a:t>..........</a:t>
            </a:r>
            <a:r>
              <a:rPr lang="ar-AE" sz="2800" b="1" dirty="0"/>
              <a:t> سنه 35 هجره</a:t>
            </a:r>
            <a:endParaRPr lang="ar-SA" sz="2800" b="1" dirty="0"/>
          </a:p>
        </p:txBody>
      </p:sp>
      <p:sp>
        <p:nvSpPr>
          <p:cNvPr id="3" name="دبوس زينة 2"/>
          <p:cNvSpPr/>
          <p:nvPr/>
        </p:nvSpPr>
        <p:spPr>
          <a:xfrm>
            <a:off x="2870200" y="355600"/>
            <a:ext cx="7086600" cy="1143000"/>
          </a:xfrm>
          <a:prstGeom prst="plaqu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طالبتي الذكية اكملي الفراغات التالية مستعينة بصندوق الكلمات التالي :</a:t>
            </a:r>
          </a:p>
        </p:txBody>
      </p:sp>
      <p:sp>
        <p:nvSpPr>
          <p:cNvPr id="7" name="مكعب 6"/>
          <p:cNvSpPr/>
          <p:nvPr/>
        </p:nvSpPr>
        <p:spPr>
          <a:xfrm>
            <a:off x="368300" y="3695700"/>
            <a:ext cx="3873500" cy="2959100"/>
          </a:xfrm>
          <a:prstGeom prst="cube">
            <a:avLst/>
          </a:prstGeom>
          <a:solidFill>
            <a:srgbClr val="FF33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b="1" dirty="0"/>
              <a:t>الخوارج </a:t>
            </a:r>
            <a:r>
              <a:rPr lang="ar-SA" sz="2800" b="1" dirty="0"/>
              <a:t>- </a:t>
            </a:r>
            <a:r>
              <a:rPr lang="ar-AE" sz="2800" b="1" dirty="0"/>
              <a:t>عثمان بن ع</a:t>
            </a:r>
            <a:r>
              <a:rPr lang="ar-SA" sz="2800" b="1" dirty="0"/>
              <a:t>ثم</a:t>
            </a:r>
            <a:r>
              <a:rPr lang="ar-AE" sz="2800" b="1" dirty="0"/>
              <a:t>ان بن ابي العاص </a:t>
            </a:r>
            <a:r>
              <a:rPr lang="ar-SA" sz="2800" b="1" dirty="0"/>
              <a:t>- </a:t>
            </a:r>
            <a:r>
              <a:rPr lang="ar-AE" sz="2800" b="1" dirty="0"/>
              <a:t>عمر بن الخطاب </a:t>
            </a:r>
            <a:r>
              <a:rPr lang="ar-SA" sz="2800" b="1" dirty="0"/>
              <a:t> -</a:t>
            </a:r>
            <a:r>
              <a:rPr lang="ar-AE" sz="2800" b="1" dirty="0"/>
              <a:t> الروم </a:t>
            </a:r>
            <a:r>
              <a:rPr lang="ar-SA" sz="2800" b="1" dirty="0"/>
              <a:t>–ثالث - </a:t>
            </a:r>
            <a:r>
              <a:rPr lang="ar-AE" sz="2800" b="1" dirty="0"/>
              <a:t>مصحف واحد</a:t>
            </a:r>
            <a:r>
              <a:rPr lang="ar-SA" sz="2800" b="1" dirty="0"/>
              <a:t> - </a:t>
            </a:r>
            <a:r>
              <a:rPr lang="ar-AE" sz="2800" b="1" dirty="0"/>
              <a:t>بذي النورين </a:t>
            </a:r>
            <a:endParaRPr lang="ar-SA" sz="2800" dirty="0"/>
          </a:p>
        </p:txBody>
      </p:sp>
      <p:sp>
        <p:nvSpPr>
          <p:cNvPr id="9" name="شريط منحني إلى الأسفل 8"/>
          <p:cNvSpPr/>
          <p:nvPr/>
        </p:nvSpPr>
        <p:spPr>
          <a:xfrm>
            <a:off x="749300" y="3295650"/>
            <a:ext cx="3111500" cy="1003300"/>
          </a:xfrm>
          <a:prstGeom prst="ellipseRibbon">
            <a:avLst/>
          </a:prstGeom>
          <a:solidFill>
            <a:srgbClr val="FFFF00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صندوق الكلمات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10610600" y="1936234"/>
            <a:ext cx="7553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b="1" dirty="0">
                <a:solidFill>
                  <a:srgbClr val="FFFF00"/>
                </a:solidFill>
              </a:rPr>
              <a:t>ثالث</a:t>
            </a:r>
            <a:endParaRPr lang="ar-SA" sz="3200" dirty="0">
              <a:solidFill>
                <a:srgbClr val="FFFF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8668658" y="2369919"/>
            <a:ext cx="2129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800" b="1" dirty="0">
                <a:solidFill>
                  <a:srgbClr val="FFFF00"/>
                </a:solidFill>
              </a:rPr>
              <a:t>عمر بن الخطاب </a:t>
            </a:r>
            <a:endParaRPr lang="ar-SA" sz="2800" dirty="0">
              <a:solidFill>
                <a:srgbClr val="FFFF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8976921" y="3237240"/>
            <a:ext cx="17059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800" b="1" dirty="0">
                <a:solidFill>
                  <a:srgbClr val="FFFF00"/>
                </a:solidFill>
              </a:rPr>
              <a:t>بذي النورين </a:t>
            </a:r>
            <a:endParaRPr lang="ar-SA" sz="2800" dirty="0">
              <a:solidFill>
                <a:srgbClr val="FFFF00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5524989" y="4037340"/>
            <a:ext cx="7954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800" b="1" dirty="0">
                <a:solidFill>
                  <a:srgbClr val="FFFF00"/>
                </a:solidFill>
              </a:rPr>
              <a:t>الروم</a:t>
            </a:r>
            <a:endParaRPr lang="ar-SA" sz="2800" dirty="0">
              <a:solidFill>
                <a:srgbClr val="FFFF00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8274050" y="5387320"/>
            <a:ext cx="1821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800" b="1" dirty="0">
                <a:solidFill>
                  <a:srgbClr val="FFFF00"/>
                </a:solidFill>
              </a:rPr>
              <a:t>مصحف واحد</a:t>
            </a:r>
            <a:r>
              <a:rPr lang="ar-SA" sz="2800" b="1" dirty="0">
                <a:solidFill>
                  <a:srgbClr val="FFFF00"/>
                </a:solidFill>
              </a:rPr>
              <a:t> </a:t>
            </a:r>
            <a:endParaRPr lang="ar-SA" sz="2800" dirty="0">
              <a:solidFill>
                <a:srgbClr val="FFFF00"/>
              </a:solidFill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6945391" y="5784334"/>
            <a:ext cx="1138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800" b="1" dirty="0">
                <a:solidFill>
                  <a:srgbClr val="FFFF00"/>
                </a:solidFill>
              </a:rPr>
              <a:t>الخوارج</a:t>
            </a:r>
            <a:endParaRPr lang="ar-SA" sz="2800" dirty="0">
              <a:solidFill>
                <a:srgbClr val="FFFF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6685817" y="2822833"/>
            <a:ext cx="27366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800" b="1" dirty="0">
                <a:solidFill>
                  <a:srgbClr val="FFFF00"/>
                </a:solidFill>
              </a:rPr>
              <a:t>ع</a:t>
            </a:r>
            <a:r>
              <a:rPr lang="ar-SA" sz="2800" b="1" dirty="0">
                <a:solidFill>
                  <a:srgbClr val="FFFF00"/>
                </a:solidFill>
              </a:rPr>
              <a:t>ثم</a:t>
            </a:r>
            <a:r>
              <a:rPr lang="ar-AE" sz="2800" b="1" dirty="0">
                <a:solidFill>
                  <a:srgbClr val="FFFF00"/>
                </a:solidFill>
              </a:rPr>
              <a:t>ان بن ابي العاص </a:t>
            </a:r>
            <a:endParaRPr lang="ar-SA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8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793960"/>
              </p:ext>
            </p:extLst>
          </p:nvPr>
        </p:nvGraphicFramePr>
        <p:xfrm>
          <a:off x="10275817" y="305710"/>
          <a:ext cx="1769847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1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8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2124">
                <a:tc>
                  <a:txBody>
                    <a:bodyPr/>
                    <a:lstStyle/>
                    <a:p>
                      <a:pPr algn="ctr" rtl="1"/>
                      <a:r>
                        <a:rPr lang="ar-SA" sz="1200" b="1" dirty="0"/>
                        <a:t>استراتيجية</a:t>
                      </a:r>
                      <a:r>
                        <a:rPr lang="ar-SA" sz="1200" b="1" baseline="0" dirty="0"/>
                        <a:t> العصف الذهني</a:t>
                      </a:r>
                      <a:endParaRPr lang="en-US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200" b="1" dirty="0">
                          <a:solidFill>
                            <a:srgbClr val="FF0000"/>
                          </a:solidFill>
                        </a:rPr>
                        <a:t>أسلوب</a:t>
                      </a:r>
                      <a:r>
                        <a:rPr lang="ar-SA" sz="1200" b="1" baseline="0" dirty="0">
                          <a:solidFill>
                            <a:srgbClr val="FF0000"/>
                          </a:solidFill>
                        </a:rPr>
                        <a:t> تنفيذ النشاط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396">
                <a:tc>
                  <a:txBody>
                    <a:bodyPr/>
                    <a:lstStyle/>
                    <a:p>
                      <a:pPr algn="ctr" rtl="1"/>
                      <a:r>
                        <a:rPr lang="ar-SA" sz="1200" b="1" dirty="0"/>
                        <a:t>جماعي</a:t>
                      </a:r>
                      <a:endParaRPr lang="en-US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200" b="1" dirty="0">
                          <a:solidFill>
                            <a:srgbClr val="FF0000"/>
                          </a:solidFill>
                        </a:rPr>
                        <a:t>نوع المهمة 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698500"/>
            <a:ext cx="7131050" cy="5081587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753100" y="1189952"/>
            <a:ext cx="3735306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عزيزتي عددي </a:t>
            </a:r>
            <a:r>
              <a:rPr lang="ar-AE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صفات الخليف</a:t>
            </a:r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ة</a:t>
            </a:r>
            <a:r>
              <a:rPr lang="ar-AE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عثمان بن عفان رضي الله عنه</a:t>
            </a:r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؟</a:t>
            </a:r>
            <a:endParaRPr lang="en-US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0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aphicFrame>
        <p:nvGraphicFramePr>
          <p:cNvPr id="2" name="رسم تخطيطي 1"/>
          <p:cNvGraphicFramePr/>
          <p:nvPr>
            <p:extLst>
              <p:ext uri="{D42A27DB-BD31-4B8C-83A1-F6EECF244321}">
                <p14:modId xmlns:p14="http://schemas.microsoft.com/office/powerpoint/2010/main" val="2619150331"/>
              </p:ext>
            </p:extLst>
          </p:nvPr>
        </p:nvGraphicFramePr>
        <p:xfrm>
          <a:off x="2438400" y="165100"/>
          <a:ext cx="8128000" cy="5782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مستطيل 2"/>
          <p:cNvSpPr/>
          <p:nvPr/>
        </p:nvSpPr>
        <p:spPr>
          <a:xfrm>
            <a:off x="5961274" y="694652"/>
            <a:ext cx="1085554" cy="6552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AE" sz="36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الحياء</a:t>
            </a:r>
            <a:endParaRPr lang="en-US" sz="36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8190931" y="1951952"/>
            <a:ext cx="1002197" cy="13506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A" sz="36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صلة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A" sz="36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الرحم</a:t>
            </a:r>
            <a:endParaRPr lang="en-US" sz="36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7109759" y="4521803"/>
            <a:ext cx="1444627" cy="111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الرأفة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بالمسلمين</a:t>
            </a:r>
            <a:endParaRPr lang="en-US" sz="28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552309" y="4737727"/>
            <a:ext cx="1173719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36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التقوى</a:t>
            </a:r>
            <a:endParaRPr lang="en-US" sz="36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3566040" y="2120075"/>
            <a:ext cx="1725528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الكرم في أعمال الخير</a:t>
            </a:r>
            <a:endParaRPr lang="en-US" sz="28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83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005956"/>
              </p:ext>
            </p:extLst>
          </p:nvPr>
        </p:nvGraphicFramePr>
        <p:xfrm>
          <a:off x="10185401" y="305710"/>
          <a:ext cx="1860264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0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2124">
                <a:tc>
                  <a:txBody>
                    <a:bodyPr/>
                    <a:lstStyle/>
                    <a:p>
                      <a:pPr algn="ctr" rtl="1"/>
                      <a:r>
                        <a:rPr lang="ar-SA" sz="1200" b="1" dirty="0"/>
                        <a:t>استراتيجية</a:t>
                      </a:r>
                      <a:r>
                        <a:rPr lang="ar-SA" sz="1200" b="1" baseline="0" dirty="0"/>
                        <a:t> المناقشة النشطة</a:t>
                      </a:r>
                      <a:endParaRPr lang="en-US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200" b="1" dirty="0">
                          <a:solidFill>
                            <a:srgbClr val="FF0000"/>
                          </a:solidFill>
                        </a:rPr>
                        <a:t>أسلوب</a:t>
                      </a:r>
                      <a:r>
                        <a:rPr lang="ar-SA" sz="1200" b="1" baseline="0" dirty="0">
                          <a:solidFill>
                            <a:srgbClr val="FF0000"/>
                          </a:solidFill>
                        </a:rPr>
                        <a:t> تنفيذ النشاط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396">
                <a:tc>
                  <a:txBody>
                    <a:bodyPr/>
                    <a:lstStyle/>
                    <a:p>
                      <a:pPr algn="ctr" rtl="1"/>
                      <a:r>
                        <a:rPr lang="ar-SA" sz="1200" b="1" dirty="0"/>
                        <a:t>جماعي</a:t>
                      </a:r>
                      <a:endParaRPr lang="en-US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200" b="1" dirty="0">
                          <a:solidFill>
                            <a:srgbClr val="FF0000"/>
                          </a:solidFill>
                        </a:rPr>
                        <a:t>نوع المهمة 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195760"/>
            <a:ext cx="10083799" cy="563136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493064" y="2314983"/>
            <a:ext cx="614124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طالبتي ماذا تعرفين عن الفتنة التي حدثت في عهد عثمان بن عفان وما نتائجها من وجهة نظرك  تناقشي في ذلك مع صديقاتك</a:t>
            </a:r>
          </a:p>
        </p:txBody>
      </p:sp>
    </p:spTree>
    <p:extLst>
      <p:ext uri="{BB962C8B-B14F-4D97-AF65-F5344CB8AC3E}">
        <p14:creationId xmlns:p14="http://schemas.microsoft.com/office/powerpoint/2010/main" val="427431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clrChange>
              <a:clrFrom>
                <a:srgbClr val="D1D1D1"/>
              </a:clrFrom>
              <a:clrTo>
                <a:srgbClr val="D1D1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201" y="304800"/>
            <a:ext cx="6541555" cy="49022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7078">
            <a:off x="9231998" y="1429845"/>
            <a:ext cx="1777888" cy="31689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 rot="21411901">
            <a:off x="4174435" y="702509"/>
            <a:ext cx="4700157" cy="322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AE" sz="3200" b="1" dirty="0">
                <a:latin typeface="Calibri" panose="020F0502020204030204" pitchFamily="34" charset="0"/>
                <a:ea typeface="Times New Roman" panose="02020603050405020304" pitchFamily="18" charset="0"/>
              </a:rPr>
              <a:t>ظهرت الفتنه في عهد الخليف</a:t>
            </a:r>
            <a:r>
              <a:rPr lang="ar-SA" sz="3200" b="1" dirty="0">
                <a:latin typeface="Calibri" panose="020F0502020204030204" pitchFamily="34" charset="0"/>
                <a:ea typeface="Times New Roman" panose="02020603050405020304" pitchFamily="18" charset="0"/>
              </a:rPr>
              <a:t>ة</a:t>
            </a:r>
            <a:r>
              <a:rPr lang="ar-AE" sz="3200" b="1" dirty="0">
                <a:latin typeface="Calibri" panose="020F0502020204030204" pitchFamily="34" charset="0"/>
                <a:ea typeface="Times New Roman" panose="02020603050405020304" pitchFamily="18" charset="0"/>
              </a:rPr>
              <a:t> عثمان بن عفان رضي الله عنه </a:t>
            </a:r>
            <a:r>
              <a:rPr lang="ar-AE" sz="3200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نتيج</a:t>
            </a:r>
            <a:r>
              <a:rPr lang="ar-SA" sz="3200" b="1" dirty="0">
                <a:latin typeface="Calibri" panose="020F0502020204030204" pitchFamily="34" charset="0"/>
                <a:ea typeface="Times New Roman" panose="02020603050405020304" pitchFamily="18" charset="0"/>
              </a:rPr>
              <a:t>ة</a:t>
            </a:r>
            <a:r>
              <a:rPr lang="ar-AE" sz="3200" b="1" dirty="0">
                <a:latin typeface="Calibri" panose="020F0502020204030204" pitchFamily="34" charset="0"/>
                <a:ea typeface="Times New Roman" panose="02020603050405020304" pitchFamily="18" charset="0"/>
              </a:rPr>
              <a:t> التنافس في </a:t>
            </a:r>
            <a:r>
              <a:rPr lang="ar-AE" sz="3200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الولاي</a:t>
            </a:r>
            <a:r>
              <a:rPr lang="ar-SA" sz="3200" b="1" dirty="0">
                <a:latin typeface="Calibri" panose="020F0502020204030204" pitchFamily="34" charset="0"/>
                <a:ea typeface="Times New Roman" panose="02020603050405020304" pitchFamily="18" charset="0"/>
              </a:rPr>
              <a:t>ة</a:t>
            </a:r>
            <a:r>
              <a:rPr lang="ar-AE" sz="3200" b="1" dirty="0">
                <a:latin typeface="Calibri" panose="020F0502020204030204" pitchFamily="34" charset="0"/>
                <a:ea typeface="Times New Roman" panose="02020603050405020304" pitchFamily="18" charset="0"/>
              </a:rPr>
              <a:t> والمواقف الشخصي</a:t>
            </a:r>
            <a:r>
              <a:rPr lang="ar-SA" sz="3200" b="1" dirty="0">
                <a:latin typeface="Calibri" panose="020F0502020204030204" pitchFamily="34" charset="0"/>
                <a:ea typeface="Times New Roman" panose="02020603050405020304" pitchFamily="18" charset="0"/>
              </a:rPr>
              <a:t>ة</a:t>
            </a:r>
            <a:r>
              <a:rPr lang="ar-AE" sz="3200" b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ar-SA" sz="3200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وتأ</a:t>
            </a:r>
            <a:r>
              <a:rPr lang="ar-AE" sz="3200" b="1" dirty="0">
                <a:latin typeface="Calibri" panose="020F0502020204030204" pitchFamily="34" charset="0"/>
                <a:ea typeface="Times New Roman" panose="02020603050405020304" pitchFamily="18" charset="0"/>
              </a:rPr>
              <a:t>مر الاعداء وبث الاشاعات وترك طاعه ولي الامر</a:t>
            </a:r>
            <a:endParaRPr lang="en-US" sz="3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75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شكل بيضاوي 1"/>
          <p:cNvSpPr/>
          <p:nvPr/>
        </p:nvSpPr>
        <p:spPr>
          <a:xfrm>
            <a:off x="8077200" y="1219200"/>
            <a:ext cx="3009900" cy="2514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b="1" dirty="0"/>
              <a:t>نتائج الفتنه</a:t>
            </a:r>
            <a:endParaRPr lang="en-US" sz="4000" b="1" dirty="0"/>
          </a:p>
        </p:txBody>
      </p:sp>
      <p:sp>
        <p:nvSpPr>
          <p:cNvPr id="3" name="إطار 2"/>
          <p:cNvSpPr/>
          <p:nvPr/>
        </p:nvSpPr>
        <p:spPr>
          <a:xfrm rot="21360246">
            <a:off x="3306081" y="622639"/>
            <a:ext cx="3352800" cy="1128022"/>
          </a:xfrm>
          <a:prstGeom prst="fram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600" b="1" dirty="0">
              <a:solidFill>
                <a:schemeClr val="tx1"/>
              </a:solidFill>
            </a:endParaRPr>
          </a:p>
          <a:p>
            <a:pPr algn="ctr"/>
            <a:r>
              <a:rPr lang="ar-SA" sz="3600" b="1" dirty="0">
                <a:solidFill>
                  <a:schemeClr val="tx1"/>
                </a:solidFill>
              </a:rPr>
              <a:t>-</a:t>
            </a:r>
            <a:r>
              <a:rPr lang="ar-AE" sz="3600" b="1" dirty="0">
                <a:solidFill>
                  <a:schemeClr val="tx1"/>
                </a:solidFill>
              </a:rPr>
              <a:t>ا</a:t>
            </a:r>
            <a:r>
              <a:rPr lang="ar-SA" sz="3600" b="1" dirty="0">
                <a:solidFill>
                  <a:schemeClr val="tx1"/>
                </a:solidFill>
              </a:rPr>
              <a:t>نق</a:t>
            </a:r>
            <a:r>
              <a:rPr lang="ar-AE" sz="3600" b="1" dirty="0">
                <a:solidFill>
                  <a:schemeClr val="tx1"/>
                </a:solidFill>
              </a:rPr>
              <a:t>سام المسلمين</a:t>
            </a:r>
            <a:endParaRPr lang="en-US" sz="3600" b="1" dirty="0">
              <a:solidFill>
                <a:schemeClr val="tx1"/>
              </a:solidFill>
            </a:endParaRPr>
          </a:p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7" name="إطار 6"/>
          <p:cNvSpPr/>
          <p:nvPr/>
        </p:nvSpPr>
        <p:spPr>
          <a:xfrm rot="198795">
            <a:off x="2185130" y="2089235"/>
            <a:ext cx="3517354" cy="1239158"/>
          </a:xfrm>
          <a:prstGeom prst="fram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600" b="1" dirty="0">
              <a:solidFill>
                <a:schemeClr val="tx1"/>
              </a:solidFill>
            </a:endParaRPr>
          </a:p>
          <a:p>
            <a:pPr algn="ctr"/>
            <a:r>
              <a:rPr lang="ar-SA" sz="3600" b="1" dirty="0">
                <a:solidFill>
                  <a:schemeClr val="tx1"/>
                </a:solidFill>
              </a:rPr>
              <a:t>-</a:t>
            </a:r>
            <a:r>
              <a:rPr lang="ar-AE" sz="3600" b="1" dirty="0">
                <a:solidFill>
                  <a:schemeClr val="tx1"/>
                </a:solidFill>
              </a:rPr>
              <a:t>ا</a:t>
            </a:r>
            <a:r>
              <a:rPr lang="ar-SA" sz="3600" b="1" dirty="0" err="1">
                <a:solidFill>
                  <a:schemeClr val="tx1"/>
                </a:solidFill>
              </a:rPr>
              <a:t>ضطراب</a:t>
            </a:r>
            <a:r>
              <a:rPr lang="ar-AE" sz="3600" b="1" dirty="0">
                <a:solidFill>
                  <a:schemeClr val="tx1"/>
                </a:solidFill>
              </a:rPr>
              <a:t> المسلمين</a:t>
            </a:r>
            <a:endParaRPr lang="en-US" sz="3600" b="1" dirty="0">
              <a:solidFill>
                <a:schemeClr val="tx1"/>
              </a:solidFill>
            </a:endParaRPr>
          </a:p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8" name="إطار 7"/>
          <p:cNvSpPr/>
          <p:nvPr/>
        </p:nvSpPr>
        <p:spPr>
          <a:xfrm rot="21360246">
            <a:off x="3995984" y="3820308"/>
            <a:ext cx="2522433" cy="1135084"/>
          </a:xfrm>
          <a:prstGeom prst="frame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600" b="1" dirty="0">
              <a:solidFill>
                <a:schemeClr val="tx1"/>
              </a:solidFill>
            </a:endParaRPr>
          </a:p>
          <a:p>
            <a:pPr marL="457200" indent="-457200" algn="ctr">
              <a:buFontTx/>
              <a:buChar char="-"/>
            </a:pPr>
            <a:r>
              <a:rPr lang="ar-SA" sz="3200" b="1" dirty="0">
                <a:solidFill>
                  <a:schemeClr val="tx1"/>
                </a:solidFill>
              </a:rPr>
              <a:t>العنف</a:t>
            </a:r>
          </a:p>
          <a:p>
            <a:pPr marL="457200" indent="-457200" algn="ctr">
              <a:buFontTx/>
              <a:buChar char="-"/>
            </a:pPr>
            <a:endParaRPr lang="ar-SA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68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706720"/>
              </p:ext>
            </p:extLst>
          </p:nvPr>
        </p:nvGraphicFramePr>
        <p:xfrm>
          <a:off x="10185401" y="305710"/>
          <a:ext cx="1860264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0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2124">
                <a:tc>
                  <a:txBody>
                    <a:bodyPr/>
                    <a:lstStyle/>
                    <a:p>
                      <a:pPr algn="ctr" rtl="1"/>
                      <a:r>
                        <a:rPr lang="ar-SA" sz="1200" b="1" dirty="0"/>
                        <a:t>استراتيجية</a:t>
                      </a:r>
                      <a:r>
                        <a:rPr lang="ar-SA" sz="1200" b="1" baseline="0" dirty="0"/>
                        <a:t> فكر، زاوج ،شارك</a:t>
                      </a:r>
                      <a:endParaRPr lang="en-US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200" b="1" dirty="0">
                          <a:solidFill>
                            <a:srgbClr val="FF0000"/>
                          </a:solidFill>
                        </a:rPr>
                        <a:t>أسلوب</a:t>
                      </a:r>
                      <a:r>
                        <a:rPr lang="ar-SA" sz="1200" b="1" baseline="0" dirty="0">
                          <a:solidFill>
                            <a:srgbClr val="FF0000"/>
                          </a:solidFill>
                        </a:rPr>
                        <a:t> تنفيذ النشاط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396">
                <a:tc>
                  <a:txBody>
                    <a:bodyPr/>
                    <a:lstStyle/>
                    <a:p>
                      <a:pPr algn="ctr" rtl="1"/>
                      <a:r>
                        <a:rPr lang="ar-SA" sz="1200" b="1" dirty="0"/>
                        <a:t>جماعي</a:t>
                      </a:r>
                      <a:endParaRPr lang="en-US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200" b="1" dirty="0">
                          <a:solidFill>
                            <a:srgbClr val="FF0000"/>
                          </a:solidFill>
                        </a:rPr>
                        <a:t>نوع المهمة 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زاوية مطوية 1"/>
          <p:cNvSpPr/>
          <p:nvPr/>
        </p:nvSpPr>
        <p:spPr>
          <a:xfrm>
            <a:off x="228600" y="177800"/>
            <a:ext cx="1193800" cy="673100"/>
          </a:xfrm>
          <a:prstGeom prst="foldedCorne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نشاط 1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77800"/>
            <a:ext cx="7937500" cy="668019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65274"/>
            <a:ext cx="12192000" cy="5292725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978151" y="850900"/>
            <a:ext cx="6667500" cy="323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ما الدروس </a:t>
            </a:r>
            <a:r>
              <a:rPr lang="ar-AE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المستفاده</a:t>
            </a:r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من حادثه استشهاد عثمان بن عفان رضي الله عنه</a:t>
            </a:r>
            <a:r>
              <a:rPr lang="ar-SA" sz="36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؟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36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١</a:t>
            </a:r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الفتنه فيها ا</a:t>
            </a:r>
            <a:r>
              <a:rPr lang="ar-SA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ضطراب</a:t>
            </a:r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المسلمين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AE" sz="32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٢</a:t>
            </a:r>
            <a:r>
              <a:rPr lang="ar-SA" sz="32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...........................</a:t>
            </a:r>
            <a:endParaRPr lang="en-US" sz="32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AE" sz="32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٣</a:t>
            </a:r>
            <a:r>
              <a:rPr lang="ar-SA" sz="32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.........................</a:t>
            </a:r>
            <a:endParaRPr lang="en-US" sz="32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87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190618-WA0017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14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072223"/>
              </p:ext>
            </p:extLst>
          </p:nvPr>
        </p:nvGraphicFramePr>
        <p:xfrm>
          <a:off x="10185401" y="305710"/>
          <a:ext cx="1860264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0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2124">
                <a:tc>
                  <a:txBody>
                    <a:bodyPr/>
                    <a:lstStyle/>
                    <a:p>
                      <a:pPr algn="ctr" rtl="1"/>
                      <a:r>
                        <a:rPr lang="ar-SA" sz="1200" b="1" dirty="0"/>
                        <a:t>استراتيجية</a:t>
                      </a:r>
                      <a:r>
                        <a:rPr lang="ar-SA" sz="1200" b="1" baseline="0" dirty="0"/>
                        <a:t> دقيقة واحدة</a:t>
                      </a:r>
                      <a:endParaRPr lang="en-US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200" b="1" dirty="0">
                          <a:solidFill>
                            <a:srgbClr val="FF0000"/>
                          </a:solidFill>
                        </a:rPr>
                        <a:t>أسلوب</a:t>
                      </a:r>
                      <a:r>
                        <a:rPr lang="ar-SA" sz="1200" b="1" baseline="0" dirty="0">
                          <a:solidFill>
                            <a:srgbClr val="FF0000"/>
                          </a:solidFill>
                        </a:rPr>
                        <a:t> تنفيذ النشاط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396">
                <a:tc>
                  <a:txBody>
                    <a:bodyPr/>
                    <a:lstStyle/>
                    <a:p>
                      <a:pPr algn="ctr" rtl="1"/>
                      <a:r>
                        <a:rPr lang="ar-SA" sz="1200" b="1" dirty="0"/>
                        <a:t>فردي</a:t>
                      </a:r>
                      <a:endParaRPr lang="en-US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200" b="1" dirty="0">
                          <a:solidFill>
                            <a:srgbClr val="FF0000"/>
                          </a:solidFill>
                        </a:rPr>
                        <a:t>نوع المهمة 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زاوية مطوية 6"/>
          <p:cNvSpPr/>
          <p:nvPr/>
        </p:nvSpPr>
        <p:spPr>
          <a:xfrm>
            <a:off x="228600" y="177800"/>
            <a:ext cx="1193800" cy="673100"/>
          </a:xfrm>
          <a:prstGeom prst="foldedCorne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نشاط 2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0" y="-165100"/>
            <a:ext cx="8712200" cy="6019800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 rot="363667">
            <a:off x="5074407" y="2197316"/>
            <a:ext cx="5472580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AE" sz="24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مره في عهد ابي بكر الصديق رضي الله عنه وقت صعب لقله الزرع والماء وعندما وصلت قافل من ميه جمل محمله بال</a:t>
            </a:r>
            <a:r>
              <a:rPr lang="ar-SA" sz="24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أ</a:t>
            </a:r>
            <a:r>
              <a:rPr lang="ar-AE" sz="2400" b="1" dirty="0" err="1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غذيه</a:t>
            </a:r>
            <a:r>
              <a:rPr lang="ar-AE" sz="24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لعثمان بن عفان رضي الله عنه حاوله التجار شرائها </a:t>
            </a:r>
            <a:r>
              <a:rPr lang="ar-SA" sz="24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بأغلى</a:t>
            </a:r>
            <a:r>
              <a:rPr lang="ar-AE" sz="24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الاثمان وقال لهم عثمان هناك من زادني في ذلك لقد فعلتها صدقه للمسلمين في سبيل</a:t>
            </a:r>
            <a:endParaRPr lang="en-US" sz="2400" b="1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344" y="751465"/>
            <a:ext cx="6080743" cy="4405457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 rot="520592">
            <a:off x="324338" y="2536845"/>
            <a:ext cx="3670912" cy="1980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AE" sz="2400" b="1" dirty="0">
                <a:solidFill>
                  <a:srgbClr val="ED7D3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ماذا نستنتج من هذا الموقف</a:t>
            </a:r>
            <a:r>
              <a:rPr lang="ar-SA" sz="2400" b="1" dirty="0">
                <a:solidFill>
                  <a:srgbClr val="ED7D3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؟</a:t>
            </a:r>
            <a:endParaRPr lang="en-US" sz="2400" b="1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400" b="1" dirty="0">
                <a:solidFill>
                  <a:srgbClr val="ED7D3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١........................</a:t>
            </a:r>
            <a:endParaRPr lang="en-US" sz="2400" b="1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400" b="1" dirty="0">
                <a:solidFill>
                  <a:srgbClr val="ED7D3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٢.............................</a:t>
            </a:r>
            <a:endParaRPr lang="en-US" sz="2400" b="1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400" b="1" dirty="0">
                <a:solidFill>
                  <a:srgbClr val="ED7D3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٣..........................</a:t>
            </a:r>
            <a:endParaRPr lang="en-US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6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377217" cy="6857999"/>
          </a:xfrm>
          <a:prstGeom prst="rect">
            <a:avLst/>
          </a:prstGeom>
        </p:spPr>
      </p:pic>
      <p:sp>
        <p:nvSpPr>
          <p:cNvPr id="3" name="مخطط انسيابي: متعدد المستندات 2"/>
          <p:cNvSpPr/>
          <p:nvPr/>
        </p:nvSpPr>
        <p:spPr>
          <a:xfrm>
            <a:off x="5800299" y="1146411"/>
            <a:ext cx="6086901" cy="5445457"/>
          </a:xfrm>
          <a:prstGeom prst="flowChartMultidocument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solidFill>
                <a:schemeClr val="tx1"/>
              </a:solidFill>
            </a:endParaRPr>
          </a:p>
          <a:p>
            <a:pPr algn="ctr"/>
            <a:r>
              <a:rPr lang="ar-SA" sz="3200" b="1" dirty="0">
                <a:solidFill>
                  <a:schemeClr val="tx1"/>
                </a:solidFill>
              </a:rPr>
              <a:t>نعم رؤية السعودية (2030) بلا شك عبارة عن انتفاضة طموحة لم يسبق لها مثيل على مستوى الوطن يقودها صاحب الحزم والعزم  الملك سلمان بن عبدالعزيز –حفظه الله-.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630" y="2195585"/>
            <a:ext cx="1266683" cy="85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7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" y="0"/>
            <a:ext cx="1209646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5899" y="1600039"/>
            <a:ext cx="6075202" cy="1077218"/>
          </a:xfrm>
          <a:prstGeom prst="rect">
            <a:avLst/>
          </a:prstGeom>
          <a:ln>
            <a:solidFill>
              <a:srgbClr val="B2B2B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SA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والان </a:t>
            </a:r>
            <a:r>
              <a:rPr lang="ar-SA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يا مبدعتي </a:t>
            </a:r>
            <a:r>
              <a:rPr lang="ar-SA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بعد ان تعرفنا على الدرس </a:t>
            </a:r>
            <a:r>
              <a:rPr lang="ar-SA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اجيبي</a:t>
            </a:r>
            <a:r>
              <a:rPr lang="ar-SA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عن الأسئلة التالية :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4106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65629" y="3927690"/>
            <a:ext cx="32768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من نتائج الفتنة:</a:t>
            </a:r>
            <a:endParaRPr lang="en-U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04553" y="5002524"/>
            <a:ext cx="2023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أ) توحد المسلمين</a:t>
            </a:r>
            <a:endParaRPr lang="en-US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64383" y="5009512"/>
            <a:ext cx="21563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ب) أمان المسلمون</a:t>
            </a:r>
            <a:endParaRPr lang="en-US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76211" y="5610432"/>
            <a:ext cx="1351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ج) العنف .</a:t>
            </a:r>
            <a:endParaRPr lang="en-US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43544" y="5610431"/>
            <a:ext cx="2132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د) لاشي مما سبق.</a:t>
            </a:r>
            <a:endParaRPr lang="en-US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8" name="---COUNTDOWN TIMER 60 sec ( v 560 ) 1min timer with sound effects 4K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918" y="1388584"/>
            <a:ext cx="2775187" cy="155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9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93892" y="4028111"/>
            <a:ext cx="720421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ar-SA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من  صفات عثمان بن عفان رضي الله عنه: </a:t>
            </a:r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32305" y="5023202"/>
            <a:ext cx="1281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SA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أ) الحياء .</a:t>
            </a:r>
            <a:endParaRPr lang="en-US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92511" y="5023202"/>
            <a:ext cx="1290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ب) التقوى</a:t>
            </a:r>
            <a:endParaRPr lang="en-US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39828" y="5583153"/>
            <a:ext cx="17860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ج) صلة الرحم.</a:t>
            </a:r>
            <a:endParaRPr lang="en-US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43186" y="5583152"/>
            <a:ext cx="2970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د) جميع الإجابات صحيحة.</a:t>
            </a:r>
            <a:endParaRPr lang="en-US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8" name="---COUNTDOWN TIMER 60 sec ( v 560 ) 1min timer with sound effects 4K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918" y="1388584"/>
            <a:ext cx="2775187" cy="155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7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9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91070" y="177422"/>
          <a:ext cx="1953903" cy="8381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5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8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372"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/>
                        <a:t>استراتيجية</a:t>
                      </a:r>
                      <a:r>
                        <a:rPr lang="ar-SA" sz="1400" b="1" baseline="0" dirty="0"/>
                        <a:t> ارسل سؤال</a:t>
                      </a:r>
                      <a:endParaRPr lang="en-US" sz="1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>
                          <a:solidFill>
                            <a:srgbClr val="FF0000"/>
                          </a:solidFill>
                        </a:rPr>
                        <a:t>أسلوب</a:t>
                      </a:r>
                      <a:r>
                        <a:rPr lang="ar-SA" sz="1400" b="1" baseline="0" dirty="0">
                          <a:solidFill>
                            <a:srgbClr val="FF0000"/>
                          </a:solidFill>
                        </a:rPr>
                        <a:t> تنفيذ النشاط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099"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/>
                        <a:t>جماعي</a:t>
                      </a:r>
                      <a:endParaRPr lang="en-US" sz="1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>
                          <a:solidFill>
                            <a:srgbClr val="FF0000"/>
                          </a:solidFill>
                        </a:rPr>
                        <a:t>نوع المهمة 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099" y="824789"/>
            <a:ext cx="6878471" cy="490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4" y="0"/>
            <a:ext cx="1120481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63373" y="2366834"/>
            <a:ext cx="29466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بطاقة خروج</a:t>
            </a:r>
            <a:endParaRPr lang="en-US" sz="5400" b="1" cap="none" spc="0" dirty="0">
              <a:ln w="0"/>
              <a:solidFill>
                <a:srgbClr val="C0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81885" y="4418144"/>
            <a:ext cx="24128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rgbClr val="3333CC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أكثر شيء </a:t>
            </a:r>
          </a:p>
          <a:p>
            <a:pPr algn="ctr"/>
            <a:r>
              <a:rPr lang="ar-SA" sz="3600" b="1" cap="none" spc="0" dirty="0">
                <a:ln w="0"/>
                <a:solidFill>
                  <a:srgbClr val="3333CC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أعجبك بالحصة</a:t>
            </a:r>
            <a:endParaRPr lang="en-US" sz="3600" b="1" cap="none" spc="0" dirty="0">
              <a:ln w="0"/>
              <a:solidFill>
                <a:srgbClr val="3333CC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77029" y="4554620"/>
            <a:ext cx="21788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rgbClr val="3333CC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نقاط استفدت </a:t>
            </a:r>
          </a:p>
          <a:p>
            <a:pPr algn="ctr"/>
            <a:r>
              <a:rPr lang="ar-SA" sz="3600" b="1" dirty="0">
                <a:ln w="0"/>
                <a:solidFill>
                  <a:srgbClr val="3333CC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منها</a:t>
            </a:r>
            <a:endParaRPr lang="en-US" sz="3600" b="1" cap="none" spc="0" dirty="0">
              <a:ln w="0"/>
              <a:solidFill>
                <a:srgbClr val="3333CC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2385" y="3710736"/>
            <a:ext cx="24961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rgbClr val="3333CC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شيء لم</a:t>
            </a:r>
          </a:p>
          <a:p>
            <a:pPr algn="ctr"/>
            <a:r>
              <a:rPr lang="ar-SA" sz="3600" b="1" dirty="0">
                <a:ln w="0"/>
                <a:solidFill>
                  <a:srgbClr val="3333CC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يعجبني بالحصة</a:t>
            </a:r>
            <a:endParaRPr lang="ar-SA" sz="3600" b="1" cap="none" spc="0" dirty="0">
              <a:ln w="0"/>
              <a:solidFill>
                <a:srgbClr val="3333CC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9823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97" y="614150"/>
            <a:ext cx="7274257" cy="484495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680395" y="1356899"/>
            <a:ext cx="246894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الواجب </a:t>
            </a:r>
          </a:p>
          <a:p>
            <a:pPr algn="ctr"/>
            <a:r>
              <a:rPr lang="ar-SA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السؤال 1 </a:t>
            </a:r>
          </a:p>
          <a:p>
            <a:pPr algn="ctr"/>
            <a:r>
              <a:rPr lang="ar-SA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صفحة33</a:t>
            </a:r>
          </a:p>
        </p:txBody>
      </p:sp>
    </p:spTree>
    <p:extLst>
      <p:ext uri="{BB962C8B-B14F-4D97-AF65-F5344CB8AC3E}">
        <p14:creationId xmlns:p14="http://schemas.microsoft.com/office/powerpoint/2010/main" val="38795827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87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4148" y="1089861"/>
            <a:ext cx="464023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sz="60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سبحانك اللهم وبحمدك اشهد ان لا اله الا الله</a:t>
            </a:r>
          </a:p>
          <a:p>
            <a:pPr algn="ctr" rtl="1"/>
            <a:r>
              <a:rPr lang="ar-SA" sz="60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ar-SA" sz="6000" b="1" dirty="0" err="1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استغفرك</a:t>
            </a:r>
            <a:r>
              <a:rPr lang="ar-SA" sz="60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واتوب</a:t>
            </a:r>
            <a:r>
              <a:rPr lang="en-US" sz="60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ar-SA" sz="60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اليك</a:t>
            </a:r>
            <a:r>
              <a:rPr lang="ar-SA" sz="28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</a:t>
            </a:r>
            <a:endParaRPr lang="en-US" sz="2800" b="1" dirty="0">
              <a:ln w="9525">
                <a:solidFill>
                  <a:srgbClr val="FFFF0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160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67902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337" y="3998794"/>
            <a:ext cx="3171825" cy="318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64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09130" y="2274309"/>
            <a:ext cx="716480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اللهم علمنا ما ينفعنا وانفعنا بما علمتنا وزدنا علما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331"/>
            <a:ext cx="12192000" cy="61346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803" y="0"/>
            <a:ext cx="5759355" cy="543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2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8"/>
          <a:stretch/>
        </p:blipFill>
        <p:spPr>
          <a:xfrm>
            <a:off x="1246144" y="-122830"/>
            <a:ext cx="9699713" cy="545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0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12"/>
            <a:ext cx="12192000" cy="68744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06532" y="2583014"/>
            <a:ext cx="428675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  <a:reflection blurRad="6350" stA="60000" endA="900" endPos="60000" dist="29997" dir="5400000" sy="-100000" algn="bl" rotWithShape="0"/>
                </a:effectLst>
              </a:rPr>
              <a:t>تغذية راجعة</a:t>
            </a:r>
            <a:endParaRPr lang="en-US" sz="8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393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331"/>
            <a:ext cx="12192000" cy="6134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08" y="1303077"/>
            <a:ext cx="6186986" cy="5671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10" y="1303077"/>
            <a:ext cx="6332560" cy="56717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05726" y="1983900"/>
            <a:ext cx="346695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بماذا يكنى عمر بن الخطاب وبماذا يلقب؟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C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44508" y="1997839"/>
            <a:ext cx="33012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عددي صفات عمر بن الخطاب رضي الله عنه؟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C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217" y="5012140"/>
            <a:ext cx="3333750" cy="2000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02" y="5053036"/>
            <a:ext cx="3333750" cy="200025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17243"/>
              </p:ext>
            </p:extLst>
          </p:nvPr>
        </p:nvGraphicFramePr>
        <p:xfrm>
          <a:off x="9962866" y="154753"/>
          <a:ext cx="2075657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5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0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666"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/>
                        <a:t>استراتيجية</a:t>
                      </a:r>
                      <a:r>
                        <a:rPr lang="ar-SA" sz="1400" b="1" baseline="0" dirty="0"/>
                        <a:t> سؤال وجواب</a:t>
                      </a:r>
                      <a:endParaRPr lang="en-US" sz="1400" b="1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400" b="1" dirty="0">
                          <a:solidFill>
                            <a:srgbClr val="FF0000"/>
                          </a:solidFill>
                        </a:rPr>
                        <a:t>أسلوب</a:t>
                      </a:r>
                      <a:r>
                        <a:rPr lang="ar-SA" sz="1400" b="1" baseline="0" dirty="0">
                          <a:solidFill>
                            <a:srgbClr val="FF0000"/>
                          </a:solidFill>
                        </a:rPr>
                        <a:t> تنفيذ النشاط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15"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baseline="0" dirty="0"/>
                        <a:t> فردي</a:t>
                      </a:r>
                      <a:endParaRPr lang="en-US" sz="1400" b="1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400" b="1" dirty="0">
                          <a:solidFill>
                            <a:srgbClr val="FF0000"/>
                          </a:solidFill>
                        </a:rPr>
                        <a:t>نوع المهمة 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372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8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945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0" y="2235200"/>
            <a:ext cx="12192000" cy="25527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/>
              <a:t>طالبتي الذكية من خلال </a:t>
            </a:r>
            <a:r>
              <a:rPr lang="ar-SA" sz="5400" b="1" dirty="0" err="1"/>
              <a:t>الفديو</a:t>
            </a:r>
            <a:r>
              <a:rPr lang="ar-SA" sz="5400" b="1" dirty="0"/>
              <a:t> التالي استنتجي عنوان درسنا اليوم:</a:t>
            </a:r>
          </a:p>
        </p:txBody>
      </p:sp>
      <p:graphicFrame>
        <p:nvGraphicFramePr>
          <p:cNvPr id="4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096302"/>
              </p:ext>
            </p:extLst>
          </p:nvPr>
        </p:nvGraphicFramePr>
        <p:xfrm>
          <a:off x="10223500" y="154753"/>
          <a:ext cx="1815023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1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337"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/>
                        <a:t>استراتيجية</a:t>
                      </a:r>
                      <a:r>
                        <a:rPr lang="ar-SA" sz="1400" b="1" baseline="0" dirty="0"/>
                        <a:t> الاستنتاج</a:t>
                      </a:r>
                      <a:endParaRPr lang="en-US" sz="1400" b="1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400" b="1" dirty="0">
                          <a:solidFill>
                            <a:srgbClr val="FF0000"/>
                          </a:solidFill>
                        </a:rPr>
                        <a:t>أسلوب</a:t>
                      </a:r>
                      <a:r>
                        <a:rPr lang="ar-SA" sz="1400" b="1" baseline="0" dirty="0">
                          <a:solidFill>
                            <a:srgbClr val="FF0000"/>
                          </a:solidFill>
                        </a:rPr>
                        <a:t> تنفيذ النشاط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610"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baseline="0" dirty="0"/>
                        <a:t> جماعي</a:t>
                      </a:r>
                      <a:endParaRPr lang="en-US" sz="1400" b="1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400" b="1" dirty="0">
                          <a:solidFill>
                            <a:srgbClr val="FF0000"/>
                          </a:solidFill>
                        </a:rPr>
                        <a:t>نوع المهمة 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41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9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