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80" r:id="rId6"/>
    <p:sldId id="266" r:id="rId7"/>
    <p:sldId id="281" r:id="rId8"/>
    <p:sldId id="267" r:id="rId9"/>
    <p:sldId id="282" r:id="rId10"/>
    <p:sldId id="293" r:id="rId11"/>
    <p:sldId id="294" r:id="rId12"/>
    <p:sldId id="268" r:id="rId13"/>
    <p:sldId id="283" r:id="rId14"/>
    <p:sldId id="269" r:id="rId15"/>
    <p:sldId id="284" r:id="rId16"/>
    <p:sldId id="270" r:id="rId17"/>
    <p:sldId id="285" r:id="rId18"/>
    <p:sldId id="271" r:id="rId19"/>
    <p:sldId id="272" r:id="rId20"/>
    <p:sldId id="295" r:id="rId21"/>
    <p:sldId id="287" r:id="rId22"/>
    <p:sldId id="273" r:id="rId23"/>
    <p:sldId id="288" r:id="rId24"/>
    <p:sldId id="274" r:id="rId25"/>
    <p:sldId id="289" r:id="rId26"/>
    <p:sldId id="275" r:id="rId27"/>
    <p:sldId id="290" r:id="rId28"/>
    <p:sldId id="276" r:id="rId29"/>
    <p:sldId id="291" r:id="rId30"/>
    <p:sldId id="277" r:id="rId31"/>
    <p:sldId id="292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AutoShape 28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539552" y="0"/>
            <a:ext cx="540568" cy="576064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AutoShape 28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540568" cy="576064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</a:t>
            </a:r>
            <a:r>
              <a:rPr kumimoji="0" lang="ar-SA" sz="4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الزخم </a:t>
            </a:r>
            <a:r>
              <a:rPr lang="ar-SA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والخفظ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الثاني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 الدفع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قانون نيوتن الثاني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17728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 = ma = m(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__ )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6157192" y="2213992"/>
            <a:ext cx="15831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∆V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∆t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364502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قانون الدفع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-252536" y="4797152"/>
            <a:ext cx="79563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F∆t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r>
              <a:rPr kumimoji="0" lang="en-US" sz="7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m∆v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=P</a:t>
            </a:r>
            <a:r>
              <a:rPr kumimoji="0" lang="en-US" sz="7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-P</a:t>
            </a:r>
            <a:r>
              <a:rPr kumimoji="0" lang="en-US" sz="7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7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7308304" y="4725144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(الدفع)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4283968" y="5715000"/>
            <a:ext cx="129512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الزخم النهائي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5725144" y="5715000"/>
            <a:ext cx="136713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الزخم الابتدائي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 بيانياً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84" name="مجموعة 83"/>
          <p:cNvGrpSpPr/>
          <p:nvPr/>
        </p:nvGrpSpPr>
        <p:grpSpPr>
          <a:xfrm>
            <a:off x="-612576" y="1772816"/>
            <a:ext cx="8568952" cy="3816424"/>
            <a:chOff x="-612576" y="1772816"/>
            <a:chExt cx="8568952" cy="3816424"/>
          </a:xfrm>
        </p:grpSpPr>
        <p:sp>
          <p:nvSpPr>
            <p:cNvPr id="14" name="قوس 13"/>
            <p:cNvSpPr/>
            <p:nvPr/>
          </p:nvSpPr>
          <p:spPr>
            <a:xfrm flipH="1">
              <a:off x="2771800" y="1772816"/>
              <a:ext cx="1800200" cy="3816424"/>
            </a:xfrm>
            <a:prstGeom prst="arc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قوس 15"/>
            <p:cNvSpPr/>
            <p:nvPr/>
          </p:nvSpPr>
          <p:spPr>
            <a:xfrm flipV="1">
              <a:off x="-612576" y="1772816"/>
              <a:ext cx="3384376" cy="3672408"/>
            </a:xfrm>
            <a:prstGeom prst="arc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قوس 17"/>
            <p:cNvSpPr/>
            <p:nvPr/>
          </p:nvSpPr>
          <p:spPr>
            <a:xfrm>
              <a:off x="2771800" y="1772816"/>
              <a:ext cx="1800200" cy="3816424"/>
            </a:xfrm>
            <a:prstGeom prst="arc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قوس 18"/>
            <p:cNvSpPr/>
            <p:nvPr/>
          </p:nvSpPr>
          <p:spPr>
            <a:xfrm flipH="1" flipV="1">
              <a:off x="4572000" y="1772816"/>
              <a:ext cx="3384376" cy="3672408"/>
            </a:xfrm>
            <a:prstGeom prst="arc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82" name="مجموعة 81"/>
          <p:cNvGrpSpPr/>
          <p:nvPr/>
        </p:nvGrpSpPr>
        <p:grpSpPr>
          <a:xfrm>
            <a:off x="395536" y="548680"/>
            <a:ext cx="7560840" cy="5256584"/>
            <a:chOff x="395536" y="548680"/>
            <a:chExt cx="7560840" cy="5256584"/>
          </a:xfrm>
        </p:grpSpPr>
        <p:cxnSp>
          <p:nvCxnSpPr>
            <p:cNvPr id="10" name="رابط كسهم مستقيم 9"/>
            <p:cNvCxnSpPr/>
            <p:nvPr/>
          </p:nvCxnSpPr>
          <p:spPr>
            <a:xfrm>
              <a:off x="467544" y="5445224"/>
              <a:ext cx="640871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 rot="5400000" flipH="1" flipV="1">
              <a:off x="-1224644" y="3392996"/>
              <a:ext cx="4536504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عنوان 1"/>
            <p:cNvSpPr txBox="1">
              <a:spLocks/>
            </p:cNvSpPr>
            <p:nvPr/>
          </p:nvSpPr>
          <p:spPr>
            <a:xfrm>
              <a:off x="395536" y="548680"/>
              <a:ext cx="1331640" cy="79208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F(N)</a:t>
              </a:r>
              <a:endPara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9" name="عنوان 1"/>
            <p:cNvSpPr txBox="1">
              <a:spLocks/>
            </p:cNvSpPr>
            <p:nvPr/>
          </p:nvSpPr>
          <p:spPr>
            <a:xfrm>
              <a:off x="6624736" y="5013176"/>
              <a:ext cx="1331640" cy="79208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t(ms)</a:t>
              </a:r>
              <a:endPara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cxnSp>
        <p:nvCxnSpPr>
          <p:cNvPr id="67" name="رابط مستقيم 66"/>
          <p:cNvCxnSpPr>
            <a:stCxn id="18" idx="0"/>
          </p:cNvCxnSpPr>
          <p:nvPr/>
        </p:nvCxnSpPr>
        <p:spPr>
          <a:xfrm rot="10800000">
            <a:off x="1259632" y="1772816"/>
            <a:ext cx="2412270" cy="0"/>
          </a:xfrm>
          <a:prstGeom prst="line">
            <a:avLst/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مجموعة 80"/>
          <p:cNvGrpSpPr/>
          <p:nvPr/>
        </p:nvGrpSpPr>
        <p:grpSpPr>
          <a:xfrm>
            <a:off x="1835696" y="1844824"/>
            <a:ext cx="3240360" cy="3600400"/>
            <a:chOff x="1835696" y="1844824"/>
            <a:chExt cx="3240360" cy="3600400"/>
          </a:xfrm>
        </p:grpSpPr>
        <p:cxnSp>
          <p:nvCxnSpPr>
            <p:cNvPr id="23" name="رابط مستقيم 22"/>
            <p:cNvCxnSpPr/>
            <p:nvPr/>
          </p:nvCxnSpPr>
          <p:spPr>
            <a:xfrm rot="10800000" flipV="1">
              <a:off x="2843808" y="1988840"/>
              <a:ext cx="1224136" cy="100811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 rot="10800000" flipV="1">
              <a:off x="2843808" y="2276872"/>
              <a:ext cx="1368152" cy="115212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مستقيم 24"/>
            <p:cNvCxnSpPr/>
            <p:nvPr/>
          </p:nvCxnSpPr>
          <p:spPr>
            <a:xfrm rot="10800000" flipV="1">
              <a:off x="2771800" y="2636912"/>
              <a:ext cx="1584176" cy="129614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 rot="10800000" flipV="1">
              <a:off x="2627784" y="2996952"/>
              <a:ext cx="1872208" cy="144016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 rot="10800000" flipV="1">
              <a:off x="1835696" y="3429000"/>
              <a:ext cx="2664296" cy="201622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رابط مستقيم 27"/>
            <p:cNvCxnSpPr/>
            <p:nvPr/>
          </p:nvCxnSpPr>
          <p:spPr>
            <a:xfrm rot="10800000" flipV="1">
              <a:off x="2267744" y="3789040"/>
              <a:ext cx="2304256" cy="165618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رابط مستقيم 28"/>
            <p:cNvCxnSpPr/>
            <p:nvPr/>
          </p:nvCxnSpPr>
          <p:spPr>
            <a:xfrm rot="10800000" flipV="1">
              <a:off x="2843808" y="4149080"/>
              <a:ext cx="1728192" cy="129614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مستقيم 29"/>
            <p:cNvCxnSpPr/>
            <p:nvPr/>
          </p:nvCxnSpPr>
          <p:spPr>
            <a:xfrm rot="10800000" flipV="1">
              <a:off x="3347864" y="4437112"/>
              <a:ext cx="1368152" cy="100811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رابط مستقيم 30"/>
            <p:cNvCxnSpPr/>
            <p:nvPr/>
          </p:nvCxnSpPr>
          <p:spPr>
            <a:xfrm rot="10800000" flipV="1">
              <a:off x="3995936" y="4725144"/>
              <a:ext cx="936104" cy="72008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رابط مستقيم 31"/>
            <p:cNvCxnSpPr/>
            <p:nvPr/>
          </p:nvCxnSpPr>
          <p:spPr>
            <a:xfrm rot="10800000" flipV="1">
              <a:off x="4499992" y="5013176"/>
              <a:ext cx="576064" cy="43204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رابط مستقيم 69"/>
            <p:cNvCxnSpPr/>
            <p:nvPr/>
          </p:nvCxnSpPr>
          <p:spPr>
            <a:xfrm rot="10800000" flipV="1">
              <a:off x="2987824" y="1844824"/>
              <a:ext cx="792088" cy="64807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مجموعة 82"/>
          <p:cNvGrpSpPr/>
          <p:nvPr/>
        </p:nvGrpSpPr>
        <p:grpSpPr>
          <a:xfrm>
            <a:off x="35496" y="1340768"/>
            <a:ext cx="6696744" cy="4968552"/>
            <a:chOff x="35496" y="1340768"/>
            <a:chExt cx="6696744" cy="4968552"/>
          </a:xfrm>
        </p:grpSpPr>
        <p:cxnSp>
          <p:nvCxnSpPr>
            <p:cNvPr id="22" name="رابط مستقيم 21"/>
            <p:cNvCxnSpPr/>
            <p:nvPr/>
          </p:nvCxnSpPr>
          <p:spPr>
            <a:xfrm rot="10800000">
              <a:off x="827584" y="1772816"/>
              <a:ext cx="432048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عنوان 1"/>
            <p:cNvSpPr txBox="1">
              <a:spLocks/>
            </p:cNvSpPr>
            <p:nvPr/>
          </p:nvSpPr>
          <p:spPr>
            <a:xfrm>
              <a:off x="3419872" y="5517232"/>
              <a:ext cx="504056" cy="79208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0</a:t>
              </a:r>
              <a:endPara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1" name="عنوان 1"/>
            <p:cNvSpPr txBox="1">
              <a:spLocks/>
            </p:cNvSpPr>
            <p:nvPr/>
          </p:nvSpPr>
          <p:spPr>
            <a:xfrm>
              <a:off x="5400600" y="5517232"/>
              <a:ext cx="1331640" cy="79208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+1.5</a:t>
              </a:r>
              <a:endPara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2" name="عنوان 1"/>
            <p:cNvSpPr txBox="1">
              <a:spLocks/>
            </p:cNvSpPr>
            <p:nvPr/>
          </p:nvSpPr>
          <p:spPr>
            <a:xfrm>
              <a:off x="323528" y="5517232"/>
              <a:ext cx="1331640" cy="79208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-1.5</a:t>
              </a:r>
              <a:endPara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3" name="عنوان 1"/>
            <p:cNvSpPr txBox="1">
              <a:spLocks/>
            </p:cNvSpPr>
            <p:nvPr/>
          </p:nvSpPr>
          <p:spPr>
            <a:xfrm>
              <a:off x="35496" y="1340768"/>
              <a:ext cx="899592" cy="79208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13.1</a:t>
              </a:r>
              <a:endPara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75" name="رابط مستقيم 74"/>
            <p:cNvCxnSpPr/>
            <p:nvPr/>
          </p:nvCxnSpPr>
          <p:spPr>
            <a:xfrm rot="5400000" flipH="1" flipV="1">
              <a:off x="5868144" y="5445224"/>
              <a:ext cx="432048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رابط مستقيم 77"/>
            <p:cNvCxnSpPr/>
            <p:nvPr/>
          </p:nvCxnSpPr>
          <p:spPr>
            <a:xfrm rot="5400000" flipH="1" flipV="1">
              <a:off x="3464584" y="5445224"/>
              <a:ext cx="432048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عنوان 1"/>
          <p:cNvSpPr txBox="1">
            <a:spLocks/>
          </p:cNvSpPr>
          <p:nvPr/>
        </p:nvSpPr>
        <p:spPr>
          <a:xfrm>
            <a:off x="5220072" y="1484784"/>
            <a:ext cx="3563888" cy="33843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المساحة تحت المنحنى هو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الدفع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عنوان 1"/>
          <p:cNvSpPr txBox="1">
            <a:spLocks/>
          </p:cNvSpPr>
          <p:nvPr/>
        </p:nvSpPr>
        <p:spPr>
          <a:xfrm rot="19302985">
            <a:off x="2771800" y="3183841"/>
            <a:ext cx="1763688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الدفع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0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0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 (</a:t>
            </a:r>
            <a:r>
              <a:rPr lang="en-US" sz="1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∆</a:t>
            </a:r>
            <a:r>
              <a:rPr kumimoji="0" lang="en-US" sz="10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ar-SA" sz="10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حاصل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ضرب متوسط القوة المؤثرة في جسم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في زمن تأثير القوة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الدفع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095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ويقاس بوحدة (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N.s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1663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وهو يساوي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زخم الجسم النهائي مطروحاً منه زخم الجسم النهائي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2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الزخم (</a:t>
            </a:r>
            <a:r>
              <a:rPr kumimoji="0" lang="en-US" sz="12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ar-SA" sz="12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حاصل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ضرب كتلة الجسم في سرعته المتجهة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الزخم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095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ويقاس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بوحدة (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.m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/s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94116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 = </a:t>
            </a:r>
            <a:r>
              <a:rPr lang="en-US" sz="10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mv</a:t>
            </a:r>
            <a:endParaRPr kumimoji="0" lang="ar-SA" sz="10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0836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نظرية </a:t>
            </a:r>
            <a:r>
              <a:rPr lang="ar-S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(الدفع-الزخم)</a:t>
            </a:r>
          </a:p>
          <a:p>
            <a:pPr algn="ctr"/>
            <a:r>
              <a:rPr lang="ar-S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والحفاظ على الحياة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يحدث تغير كبير في الزخم (</a:t>
            </a:r>
            <a:r>
              <a:rPr lang="en-US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ar-SA" sz="4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عندما يكون الدفع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كبير (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∆P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، ويكون الدفع كبيراً في حالتين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النظرية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8529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1) قوة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كبيرة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تؤثر خلال فترة زمنية قصيرة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1582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 قوة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صغيرة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تؤثر خلال فترة زمنية طويلة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445224"/>
            <a:ext cx="9144000" cy="100811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نظام الأمان الأكياس الهوائية في السيارة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 الثاني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875596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2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(2-2)</a:t>
            </a:r>
          </a:p>
          <a:p>
            <a:pPr algn="ctr"/>
            <a:r>
              <a:rPr lang="ar-SA" sz="1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حفظ الزخم</a:t>
            </a:r>
            <a:endParaRPr lang="ar-SA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76872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تصادم</a:t>
            </a:r>
          </a:p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جسمين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4462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1647040"/>
            <a:ext cx="6858048" cy="1853968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(1-2) الدفع والزخم</a:t>
            </a:r>
            <a:endParaRPr lang="en-GB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4023304"/>
            <a:ext cx="6858048" cy="1853968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(2-2) حفظ الزخم</a:t>
            </a:r>
            <a:endParaRPr lang="en-GB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6876256" y="980728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قبل التصادم (ابتدائي)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تصادم جسمين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3419872" y="980728"/>
            <a:ext cx="2195736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أثناء التصادم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980728"/>
            <a:ext cx="205172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بعد التصادم (نهائي)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شبه منحرف 6"/>
          <p:cNvSpPr/>
          <p:nvPr/>
        </p:nvSpPr>
        <p:spPr>
          <a:xfrm>
            <a:off x="179512" y="5733256"/>
            <a:ext cx="8712968" cy="64807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395536" y="4365104"/>
            <a:ext cx="1368152" cy="1368152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175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>
            <a:off x="6948264" y="4005064"/>
            <a:ext cx="1728192" cy="1728192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175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755576" y="5733256"/>
            <a:ext cx="61156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7524328" y="5733256"/>
            <a:ext cx="61156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6948264" y="2060848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28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ci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-----&gt;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6948264" y="2924944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&lt;---- </a:t>
            </a:r>
            <a:r>
              <a:rPr lang="en-US" sz="28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28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3563888" y="1988840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2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 on C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---&gt;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3563888" y="2924944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&lt;--- F</a:t>
            </a:r>
            <a:r>
              <a:rPr lang="en-US" sz="2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 on D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179512" y="2060848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28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-----&gt;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179512" y="2924944"/>
            <a:ext cx="1907704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&lt;---- </a:t>
            </a:r>
            <a:r>
              <a:rPr lang="en-US" sz="28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28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05273E-6 L -0.28351 3.05273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57262E-7 L 0.27951 -0.0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3.05273E-6 L -2.77778E-7 3.05273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51 -0.00509 L -0.004 -0.0050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4644008" y="764704"/>
            <a:ext cx="4499992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قانون نيوتن الثالث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استنتاج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908720"/>
            <a:ext cx="5004048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C-D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- F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D-C</a:t>
            </a:r>
            <a:endParaRPr kumimoji="0" lang="ar-SA" sz="32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1412776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دفع كل كرة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1628800"/>
            <a:ext cx="709228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ball(C) :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ci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=F</a:t>
            </a:r>
            <a:r>
              <a:rPr lang="en-US" sz="32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D-C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∆t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2276872"/>
            <a:ext cx="709228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ball(D) :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=F</a:t>
            </a:r>
            <a:r>
              <a:rPr lang="en-US" sz="32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C-D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∆t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2924944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بما أن دفع الكرتين متساوي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3573016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r>
              <a:rPr lang="en-US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ci</a:t>
            </a:r>
            <a:r>
              <a:rPr lang="en-US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- (</a:t>
            </a:r>
            <a:r>
              <a:rPr lang="en-US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0" y="4149080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 </a:t>
            </a:r>
            <a:r>
              <a:rPr lang="en-US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ci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US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200" b="1" baseline="-250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الزخم في نظام مغلق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معزول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926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نظام مغلق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</a:t>
            </a: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خم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84482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عدم فقدان النظام أو اكتساب أي قوة (كتلة) .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5730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نظام معزول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7971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أن تكون القوة المؤثرة فيه قوى داخلية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36912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محتويات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وأنواع </a:t>
            </a:r>
            <a:r>
              <a:rPr kumimoji="0" lang="ar-SA" sz="80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الانظمة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يمكن أن تحتو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الانظمة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أي عدد من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الاجسام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وأنواعها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الانظمة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التحام (التصاق) بعضها ببعض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8904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تفكك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عند التصادم (ارتداد)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013176"/>
            <a:ext cx="9144000" cy="15121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انفجار وانقسام الجسم لعدة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اجسام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صغيرة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2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الارتداد</a:t>
            </a:r>
            <a:endParaRPr lang="ar-SA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2961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السرعتين المتجهتين تعتمدان على نسبة كتلتي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المتزلجين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إحداهما إلى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الاخرى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الارتداد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48880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∑ P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∑ P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996952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ci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Di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724128" y="3645024"/>
            <a:ext cx="3419872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= 0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4221088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4797152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Df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m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cf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0" y="5589240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4800" b="1" baseline="-25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cf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= ( ______ ) </a:t>
            </a: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4800" b="1" baseline="-25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Df</a:t>
            </a:r>
            <a:endParaRPr kumimoji="0" lang="ar-SA" sz="4800" b="1" i="0" u="none" strike="noStrike" kern="1200" cap="none" spc="0" normalizeH="0" baseline="-2500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3995936" y="5301208"/>
            <a:ext cx="1367136" cy="15841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4000" b="1" baseline="-25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</a:t>
            </a:r>
            <a:endParaRPr lang="ar-SA" sz="4000" b="1" baseline="-25000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40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 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في الفضاء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احتراق الوقود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 في الفضاء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844824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دفع الصاروخ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يسبب احتراق الوقود في فوهة العادم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564904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يولد اندفاع قوي في زمن قصير ثم السير بسرعة ثابتة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726160"/>
            <a:ext cx="9144000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محرك أيوني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581128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دفع </a:t>
            </a:r>
            <a:r>
              <a:rPr lang="ar-SA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المسبار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بسبب انطلاق </a:t>
            </a:r>
            <a:r>
              <a:rPr lang="ar-SA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ذرات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32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الزينون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5301208"/>
            <a:ext cx="9144000" cy="13681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يولد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اندفاع ضعيف في زمن كبير والوصول لسرعات عالية جداً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 الأول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04864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(1-2)</a:t>
            </a:r>
          </a:p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 والزخم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التصادم في بعدين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كان ناتج التصادم أو الانفجار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زوايا في حركة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الاجسام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التصاد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م في بعدين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8529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∑ Pix = ∑ </a:t>
            </a:r>
            <a:r>
              <a:rPr kumimoji="0" lang="en-US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Pfx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9097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∑ </a:t>
            </a:r>
            <a:r>
              <a:rPr kumimoji="0" lang="en-US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Piy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∑ </a:t>
            </a:r>
            <a:r>
              <a:rPr kumimoji="0" lang="en-US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Pfy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5841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تصادم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كرتين وبافتراض أن جميع الحركات تمت في اتجاه الأفقي فسيتغير حركة واتجاه الكرتين بعد التصادم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شبه منحرف 6"/>
          <p:cNvSpPr/>
          <p:nvPr/>
        </p:nvSpPr>
        <p:spPr>
          <a:xfrm>
            <a:off x="179512" y="5733256"/>
            <a:ext cx="8712968" cy="64807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395536" y="4005064"/>
            <a:ext cx="1728192" cy="1728192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175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>
            <a:off x="6948264" y="4005064"/>
            <a:ext cx="1728192" cy="1728192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3175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5" name="مجموعة 24"/>
          <p:cNvGrpSpPr/>
          <p:nvPr/>
        </p:nvGrpSpPr>
        <p:grpSpPr>
          <a:xfrm>
            <a:off x="611560" y="3573016"/>
            <a:ext cx="7776864" cy="1588"/>
            <a:chOff x="611560" y="3573016"/>
            <a:chExt cx="7776864" cy="1588"/>
          </a:xfrm>
        </p:grpSpPr>
        <p:cxnSp>
          <p:nvCxnSpPr>
            <p:cNvPr id="13" name="رابط كسهم مستقيم 12"/>
            <p:cNvCxnSpPr/>
            <p:nvPr/>
          </p:nvCxnSpPr>
          <p:spPr>
            <a:xfrm rot="10800000">
              <a:off x="7164288" y="3573016"/>
              <a:ext cx="1224136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كسهم مستقيم 21"/>
            <p:cNvCxnSpPr/>
            <p:nvPr/>
          </p:nvCxnSpPr>
          <p:spPr>
            <a:xfrm rot="10800000">
              <a:off x="3131840" y="3573016"/>
              <a:ext cx="1224136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كسهم مستقيم 22"/>
            <p:cNvCxnSpPr/>
            <p:nvPr/>
          </p:nvCxnSpPr>
          <p:spPr>
            <a:xfrm rot="10800000" flipH="1">
              <a:off x="4644008" y="3573016"/>
              <a:ext cx="1224136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كسهم مستقيم 23"/>
            <p:cNvCxnSpPr/>
            <p:nvPr/>
          </p:nvCxnSpPr>
          <p:spPr>
            <a:xfrm rot="10800000" flipH="1">
              <a:off x="611560" y="3573016"/>
              <a:ext cx="1224136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05273E-6 L -0.26771 3.0527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05273E-6 L 0.2599 3.0527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71 3.05273E-6 L -2.77778E-7 3.05273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9 3.05273E-6 L -3.61111E-6 3.05273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عوامل تغير السرعة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والتجاهها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98884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الكتلة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العوامل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456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السرعة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الزخم والحفظ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 والزخم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565920"/>
            <a:ext cx="9144000" cy="15030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التصادم يحدث التغير في السرعة المتجهة للجسم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الدفع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14192"/>
            <a:ext cx="9144000" cy="15030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يستغرق تأثير القوة (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 ms</a:t>
            </a: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ويتراجع ليصبح صفراً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تقن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535</TotalTime>
  <Words>723</Words>
  <Application>Microsoft Office PowerPoint</Application>
  <PresentationFormat>عرض على الشاشة (3:4)‏</PresentationFormat>
  <Paragraphs>161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6" baseType="lpstr"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84</cp:revision>
  <dcterms:modified xsi:type="dcterms:W3CDTF">2014-06-15T19:43:25Z</dcterms:modified>
</cp:coreProperties>
</file>