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3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3" r:id="rId17"/>
    <p:sldId id="271" r:id="rId18"/>
    <p:sldId id="274" r:id="rId19"/>
    <p:sldId id="272" r:id="rId20"/>
    <p:sldId id="275" r:id="rId21"/>
    <p:sldId id="276" r:id="rId22"/>
    <p:sldId id="277" r:id="rId23"/>
    <p:sldId id="278" r:id="rId24"/>
    <p:sldId id="279" r:id="rId25"/>
    <p:sldId id="280" r:id="rId26"/>
    <p:sldId id="281" r:id="rId27"/>
    <p:sldId id="282" r:id="rId28"/>
    <p:sldId id="283" r:id="rId29"/>
    <p:sldId id="284" r:id="rId30"/>
    <p:sldId id="289" r:id="rId31"/>
    <p:sldId id="285" r:id="rId32"/>
    <p:sldId id="286" r:id="rId33"/>
    <p:sldId id="287" r:id="rId34"/>
    <p:sldId id="288" r:id="rId35"/>
    <p:sldId id="290" r:id="rId36"/>
    <p:sldId id="291" r:id="rId37"/>
    <p:sldId id="292" r:id="rId38"/>
    <p:sldId id="293" r:id="rId39"/>
    <p:sldId id="297" r:id="rId40"/>
    <p:sldId id="294" r:id="rId41"/>
    <p:sldId id="295" r:id="rId42"/>
    <p:sldId id="296" r:id="rId43"/>
    <p:sldId id="298" r:id="rId44"/>
    <p:sldId id="299" r:id="rId45"/>
    <p:sldId id="300" r:id="rId46"/>
    <p:sldId id="301" r:id="rId47"/>
    <p:sldId id="302" r:id="rId48"/>
    <p:sldId id="303" r:id="rId49"/>
    <p:sldId id="306" r:id="rId50"/>
    <p:sldId id="307" r:id="rId51"/>
    <p:sldId id="304" r:id="rId52"/>
    <p:sldId id="305" r:id="rId53"/>
    <p:sldId id="308" r:id="rId54"/>
    <p:sldId id="309" r:id="rId55"/>
    <p:sldId id="310" r:id="rId56"/>
    <p:sldId id="311" r:id="rId57"/>
    <p:sldId id="312" r:id="rId58"/>
    <p:sldId id="313" r:id="rId59"/>
    <p:sldId id="317" r:id="rId60"/>
    <p:sldId id="314" r:id="rId61"/>
    <p:sldId id="315" r:id="rId62"/>
    <p:sldId id="316" r:id="rId63"/>
    <p:sldId id="322" r:id="rId64"/>
    <p:sldId id="323" r:id="rId65"/>
    <p:sldId id="318" r:id="rId66"/>
    <p:sldId id="319" r:id="rId67"/>
    <p:sldId id="320" r:id="rId68"/>
    <p:sldId id="321" r:id="rId69"/>
    <p:sldId id="324" r:id="rId70"/>
    <p:sldId id="325" r:id="rId71"/>
    <p:sldId id="331" r:id="rId72"/>
    <p:sldId id="326" r:id="rId73"/>
    <p:sldId id="327" r:id="rId74"/>
    <p:sldId id="328" r:id="rId75"/>
    <p:sldId id="329" r:id="rId76"/>
    <p:sldId id="332" r:id="rId77"/>
    <p:sldId id="330" r:id="rId78"/>
    <p:sldId id="333" r:id="rId79"/>
    <p:sldId id="336" r:id="rId80"/>
    <p:sldId id="337" r:id="rId81"/>
    <p:sldId id="338" r:id="rId82"/>
    <p:sldId id="334" r:id="rId83"/>
    <p:sldId id="342" r:id="rId84"/>
    <p:sldId id="335" r:id="rId85"/>
    <p:sldId id="339" r:id="rId86"/>
    <p:sldId id="340" r:id="rId87"/>
    <p:sldId id="341" r:id="rId88"/>
    <p:sldId id="343" r:id="rId89"/>
    <p:sldId id="347" r:id="rId90"/>
    <p:sldId id="344" r:id="rId91"/>
    <p:sldId id="345" r:id="rId92"/>
    <p:sldId id="346" r:id="rId93"/>
    <p:sldId id="348" r:id="rId94"/>
    <p:sldId id="349" r:id="rId95"/>
    <p:sldId id="354" r:id="rId96"/>
    <p:sldId id="350" r:id="rId97"/>
    <p:sldId id="351" r:id="rId98"/>
    <p:sldId id="352" r:id="rId99"/>
    <p:sldId id="353" r:id="rId100"/>
    <p:sldId id="355" r:id="rId101"/>
    <p:sldId id="359" r:id="rId102"/>
    <p:sldId id="356" r:id="rId103"/>
    <p:sldId id="357" r:id="rId104"/>
    <p:sldId id="358" r:id="rId105"/>
    <p:sldId id="360" r:id="rId106"/>
    <p:sldId id="361" r:id="rId107"/>
    <p:sldId id="362" r:id="rId108"/>
    <p:sldId id="363" r:id="rId109"/>
    <p:sldId id="364" r:id="rId110"/>
    <p:sldId id="365" r:id="rId111"/>
    <p:sldId id="366" r:id="rId112"/>
    <p:sldId id="367" r:id="rId113"/>
    <p:sldId id="372" r:id="rId114"/>
    <p:sldId id="371" r:id="rId115"/>
    <p:sldId id="368" r:id="rId116"/>
    <p:sldId id="369" r:id="rId117"/>
    <p:sldId id="370" r:id="rId118"/>
    <p:sldId id="373" r:id="rId119"/>
    <p:sldId id="374" r:id="rId120"/>
    <p:sldId id="379" r:id="rId121"/>
    <p:sldId id="375" r:id="rId122"/>
    <p:sldId id="380" r:id="rId123"/>
    <p:sldId id="376" r:id="rId124"/>
    <p:sldId id="377" r:id="rId125"/>
    <p:sldId id="378" r:id="rId126"/>
    <p:sldId id="385" r:id="rId127"/>
    <p:sldId id="381" r:id="rId128"/>
    <p:sldId id="386" r:id="rId129"/>
    <p:sldId id="382" r:id="rId130"/>
    <p:sldId id="383" r:id="rId131"/>
    <p:sldId id="388" r:id="rId132"/>
    <p:sldId id="384" r:id="rId133"/>
    <p:sldId id="387" r:id="rId134"/>
    <p:sldId id="389" r:id="rId135"/>
    <p:sldId id="390" r:id="rId136"/>
    <p:sldId id="391" r:id="rId13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D1542D"/>
    <a:srgbClr val="FF3333"/>
    <a:srgbClr val="996600"/>
    <a:srgbClr val="4C0000"/>
    <a:srgbClr val="CCFF66"/>
    <a:srgbClr val="050B13"/>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6152" autoAdjust="0"/>
    <p:restoredTop sz="94660"/>
  </p:normalViewPr>
  <p:slideViewPr>
    <p:cSldViewPr>
      <p:cViewPr varScale="1">
        <p:scale>
          <a:sx n="67" d="100"/>
          <a:sy n="67" d="100"/>
        </p:scale>
        <p:origin x="-66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30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DA5E0EC-CA8E-412D-AB37-412CA74E3488}" type="datetimeFigureOut">
              <a:rPr lang="ar-SA" smtClean="0"/>
              <a:pPr/>
              <a:t>04/03/1431</a:t>
            </a:fld>
            <a:endParaRPr lang="ar-SA"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FEB069D-0C2D-4D9F-A493-30BBD8897030}" type="slidenum">
              <a:rPr lang="ar-SA" smtClean="0"/>
              <a:pPr/>
              <a:t>‹#›</a:t>
            </a:fld>
            <a:endParaRPr lang="ar-SA"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1FEB069D-0C2D-4D9F-A493-30BBD8897030}" type="slidenum">
              <a:rPr lang="ar-SA" smtClean="0"/>
              <a:pPr/>
              <a:t>31</a:t>
            </a:fld>
            <a:endParaRPr lang="ar-S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679D791-C93A-46B4-AC32-3FC92865E8E7}" type="datetimeFigureOut">
              <a:rPr lang="ar-SA" smtClean="0"/>
              <a:pPr/>
              <a:t>04/03/1431</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1B571F88-4B08-4243-9D87-8A7D321D0E17}"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679D791-C93A-46B4-AC32-3FC92865E8E7}" type="datetimeFigureOut">
              <a:rPr lang="ar-SA" smtClean="0"/>
              <a:pPr/>
              <a:t>04/03/1431</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1B571F88-4B08-4243-9D87-8A7D321D0E17}"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679D791-C93A-46B4-AC32-3FC92865E8E7}" type="datetimeFigureOut">
              <a:rPr lang="ar-SA" smtClean="0"/>
              <a:pPr/>
              <a:t>04/03/1431</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1B571F88-4B08-4243-9D87-8A7D321D0E17}"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679D791-C93A-46B4-AC32-3FC92865E8E7}" type="datetimeFigureOut">
              <a:rPr lang="ar-SA" smtClean="0"/>
              <a:pPr/>
              <a:t>04/03/1431</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1B571F88-4B08-4243-9D87-8A7D321D0E17}"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679D791-C93A-46B4-AC32-3FC92865E8E7}" type="datetimeFigureOut">
              <a:rPr lang="ar-SA" smtClean="0"/>
              <a:pPr/>
              <a:t>04/03/1431</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1B571F88-4B08-4243-9D87-8A7D321D0E17}"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2679D791-C93A-46B4-AC32-3FC92865E8E7}" type="datetimeFigureOut">
              <a:rPr lang="ar-SA" smtClean="0"/>
              <a:pPr/>
              <a:t>04/03/1431</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1B571F88-4B08-4243-9D87-8A7D321D0E17}"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679D791-C93A-46B4-AC32-3FC92865E8E7}" type="datetimeFigureOut">
              <a:rPr lang="ar-SA" smtClean="0"/>
              <a:pPr/>
              <a:t>04/03/1431</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1B571F88-4B08-4243-9D87-8A7D321D0E17}"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679D791-C93A-46B4-AC32-3FC92865E8E7}" type="datetimeFigureOut">
              <a:rPr lang="ar-SA" smtClean="0"/>
              <a:pPr/>
              <a:t>04/03/1431</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1B571F88-4B08-4243-9D87-8A7D321D0E17}"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679D791-C93A-46B4-AC32-3FC92865E8E7}" type="datetimeFigureOut">
              <a:rPr lang="ar-SA" smtClean="0"/>
              <a:pPr/>
              <a:t>04/03/1431</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1B571F88-4B08-4243-9D87-8A7D321D0E17}"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679D791-C93A-46B4-AC32-3FC92865E8E7}" type="datetimeFigureOut">
              <a:rPr lang="ar-SA" smtClean="0"/>
              <a:pPr/>
              <a:t>04/03/1431</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1B571F88-4B08-4243-9D87-8A7D321D0E17}"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679D791-C93A-46B4-AC32-3FC92865E8E7}" type="datetimeFigureOut">
              <a:rPr lang="ar-SA" smtClean="0"/>
              <a:pPr/>
              <a:t>04/03/1431</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1B571F88-4B08-4243-9D87-8A7D321D0E17}"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679D791-C93A-46B4-AC32-3FC92865E8E7}" type="datetimeFigureOut">
              <a:rPr lang="ar-SA" smtClean="0"/>
              <a:pPr/>
              <a:t>04/03/1431</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B571F88-4B08-4243-9D87-8A7D321D0E17}"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1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7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9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8" name="مستطيل 7"/>
          <p:cNvSpPr/>
          <p:nvPr/>
        </p:nvSpPr>
        <p:spPr>
          <a:xfrm rot="21346152">
            <a:off x="850854" y="1984733"/>
            <a:ext cx="7436516" cy="2985433"/>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18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Old Antic Decorative" pitchFamily="2" charset="-78"/>
              </a:rPr>
              <a:t>حُب الوطن</a:t>
            </a:r>
            <a:endParaRPr lang="ar-SA" sz="18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Old Antic Decorative"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to="" calcmode="lin" valueType="num">
                                      <p:cBhvr>
                                        <p:cTn id="7" dur="1" fill="hold"/>
                                        <p:tgtEl>
                                          <p:spTgt spid="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تحضير 2"/>
          <p:cNvSpPr/>
          <p:nvPr/>
        </p:nvSpPr>
        <p:spPr>
          <a:xfrm>
            <a:off x="7429519" y="191136"/>
            <a:ext cx="1035535" cy="411708"/>
          </a:xfrm>
          <a:prstGeom prst="flowChartPreparation">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200" b="1" dirty="0" smtClean="0">
                <a:solidFill>
                  <a:schemeClr val="tx1"/>
                </a:solidFill>
              </a:rPr>
              <a:t>ثالثاً</a:t>
            </a:r>
            <a:endParaRPr lang="ar-SA" sz="2200" b="1" dirty="0">
              <a:solidFill>
                <a:schemeClr val="tx1"/>
              </a:solidFill>
            </a:endParaRPr>
          </a:p>
        </p:txBody>
      </p:sp>
      <p:sp>
        <p:nvSpPr>
          <p:cNvPr id="4" name="مربع نص 3"/>
          <p:cNvSpPr txBox="1"/>
          <p:nvPr/>
        </p:nvSpPr>
        <p:spPr>
          <a:xfrm>
            <a:off x="857224" y="119698"/>
            <a:ext cx="6509077" cy="523220"/>
          </a:xfrm>
          <a:prstGeom prst="rect">
            <a:avLst/>
          </a:prstGeom>
          <a:noFill/>
        </p:spPr>
        <p:txBody>
          <a:bodyPr wrap="square" rtlCol="1">
            <a:spAutoFit/>
          </a:bodyPr>
          <a:lstStyle/>
          <a:p>
            <a:r>
              <a:rPr lang="ar-SA" sz="2800" b="1" dirty="0" smtClean="0">
                <a:solidFill>
                  <a:srgbClr val="4C0000"/>
                </a:solidFill>
              </a:rPr>
              <a:t>أتعاون مع مجموعتي؛لتنفيذ مهمات المشروع التالي:</a:t>
            </a:r>
            <a:endParaRPr lang="ar-SA" sz="2800" b="1" dirty="0">
              <a:solidFill>
                <a:srgbClr val="4C0000"/>
              </a:solidFill>
            </a:endParaRPr>
          </a:p>
        </p:txBody>
      </p:sp>
      <p:sp>
        <p:nvSpPr>
          <p:cNvPr id="5" name="مستطيل مستدير الزوايا 4"/>
          <p:cNvSpPr/>
          <p:nvPr/>
        </p:nvSpPr>
        <p:spPr>
          <a:xfrm>
            <a:off x="285720" y="714356"/>
            <a:ext cx="8358246" cy="4857784"/>
          </a:xfrm>
          <a:prstGeom prst="roundRect">
            <a:avLst>
              <a:gd name="adj" fmla="val 36666"/>
            </a:avLst>
          </a:prstGeom>
          <a:ln w="38100">
            <a:prstDash val="lgDash"/>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solidFill>
                  <a:srgbClr val="C00000"/>
                </a:solidFill>
                <a:cs typeface="Akhbar MT" pitchFamily="2" charset="-78"/>
              </a:rPr>
              <a:t>المهمة الأولى:اختيار أحد الموضوعات التالية:</a:t>
            </a:r>
          </a:p>
          <a:p>
            <a:pPr algn="ctr"/>
            <a:r>
              <a:rPr lang="ar-SA" sz="2800" b="1" dirty="0" smtClean="0">
                <a:solidFill>
                  <a:schemeClr val="tx1"/>
                </a:solidFill>
                <a:cs typeface="Akhbar MT" pitchFamily="2" charset="-78"/>
              </a:rPr>
              <a:t>1- أفضل ما قاله الشعراء عن المملكة العربية السعودية.</a:t>
            </a:r>
          </a:p>
          <a:p>
            <a:pPr algn="ctr"/>
            <a:r>
              <a:rPr lang="ar-SA" sz="2800" b="1" dirty="0" smtClean="0">
                <a:solidFill>
                  <a:schemeClr val="tx1"/>
                </a:solidFill>
                <a:cs typeface="Akhbar MT" pitchFamily="2" charset="-78"/>
              </a:rPr>
              <a:t>2- ما قاله عنا الآخرون(علماء،مفكرون،أدباء،سياسيون،........)</a:t>
            </a:r>
          </a:p>
          <a:p>
            <a:pPr algn="ctr"/>
            <a:r>
              <a:rPr lang="ar-SA" sz="2800" b="1" dirty="0" smtClean="0">
                <a:solidFill>
                  <a:schemeClr val="tx1"/>
                </a:solidFill>
                <a:cs typeface="Akhbar MT" pitchFamily="2" charset="-78"/>
              </a:rPr>
              <a:t>3- مشروع أو معلم أو موفق في بلد آخر نتمنى وجوده في بلدنا مع التعليل</a:t>
            </a:r>
          </a:p>
          <a:p>
            <a:pPr algn="ctr"/>
            <a:r>
              <a:rPr lang="ar-SA" sz="2800" b="1" dirty="0" smtClean="0">
                <a:solidFill>
                  <a:schemeClr val="tx1"/>
                </a:solidFill>
                <a:cs typeface="Akhbar MT" pitchFamily="2" charset="-78"/>
              </a:rPr>
              <a:t>4- رصد انطباعات بعض المواطنين عن الوطن</a:t>
            </a:r>
          </a:p>
          <a:p>
            <a:pPr algn="ctr"/>
            <a:r>
              <a:rPr lang="ar-SA" sz="2800" b="1" dirty="0" smtClean="0">
                <a:solidFill>
                  <a:schemeClr val="tx1"/>
                </a:solidFill>
                <a:cs typeface="Akhbar MT" pitchFamily="2" charset="-78"/>
              </a:rPr>
              <a:t>5- تقديم معلومات عن مشروع وطني تنموي مثير للإعجاب </a:t>
            </a:r>
          </a:p>
          <a:p>
            <a:pPr algn="ctr"/>
            <a:r>
              <a:rPr lang="ar-SA" sz="2800" b="1" dirty="0" smtClean="0">
                <a:solidFill>
                  <a:schemeClr val="tx1"/>
                </a:solidFill>
                <a:cs typeface="Akhbar MT" pitchFamily="2" charset="-78"/>
              </a:rPr>
              <a:t>6- موضوع مفتوح(حسب اختيار المجموعة).</a:t>
            </a:r>
          </a:p>
          <a:p>
            <a:pPr algn="ctr"/>
            <a:r>
              <a:rPr lang="ar-SA" sz="2800" b="1" dirty="0" smtClean="0">
                <a:solidFill>
                  <a:srgbClr val="C00000"/>
                </a:solidFill>
                <a:cs typeface="Akhbar MT" pitchFamily="2" charset="-78"/>
              </a:rPr>
              <a:t>المهمة الثانية:تحديد المصادر التي يمكن أن تستقى منها المعلومات</a:t>
            </a:r>
          </a:p>
          <a:p>
            <a:pPr algn="ctr"/>
            <a:r>
              <a:rPr lang="ar-SA" sz="2800" b="1" dirty="0" smtClean="0">
                <a:solidFill>
                  <a:srgbClr val="C00000"/>
                </a:solidFill>
                <a:cs typeface="Akhbar MT" pitchFamily="2" charset="-78"/>
              </a:rPr>
              <a:t>المهمة الثالثة:جمع المعلومات عن الموضوع المختار</a:t>
            </a:r>
          </a:p>
          <a:p>
            <a:pPr algn="ctr"/>
            <a:r>
              <a:rPr lang="ar-SA" sz="2800" b="1" dirty="0" smtClean="0">
                <a:solidFill>
                  <a:srgbClr val="C00000"/>
                </a:solidFill>
                <a:cs typeface="Akhbar MT" pitchFamily="2" charset="-78"/>
              </a:rPr>
              <a:t>المهمة الرابعة:إعادة صياغة المعلومات وتنسيقها</a:t>
            </a:r>
          </a:p>
          <a:p>
            <a:pPr algn="ctr"/>
            <a:r>
              <a:rPr lang="ar-SA" sz="2800" b="1" dirty="0" smtClean="0">
                <a:solidFill>
                  <a:srgbClr val="C00000"/>
                </a:solidFill>
                <a:cs typeface="Akhbar MT" pitchFamily="2" charset="-78"/>
              </a:rPr>
              <a:t>المهمة الخامسة:كتابة الموضوع في شكله النهائي،ثم مراجعته</a:t>
            </a:r>
            <a:r>
              <a:rPr lang="ar-SA" sz="2800" b="1" dirty="0" smtClean="0">
                <a:solidFill>
                  <a:schemeClr val="tx1"/>
                </a:solidFill>
                <a:cs typeface="Akhbar MT" pitchFamily="2" charset="-78"/>
              </a:rPr>
              <a:t>.</a:t>
            </a:r>
          </a:p>
        </p:txBody>
      </p:sp>
      <p:sp>
        <p:nvSpPr>
          <p:cNvPr id="6" name="مخطط انسيابي: تحضير 5"/>
          <p:cNvSpPr/>
          <p:nvPr/>
        </p:nvSpPr>
        <p:spPr>
          <a:xfrm>
            <a:off x="7429519" y="5803374"/>
            <a:ext cx="1035535" cy="411708"/>
          </a:xfrm>
          <a:prstGeom prst="flowChartPreparation">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200" b="1" dirty="0" smtClean="0">
                <a:solidFill>
                  <a:schemeClr val="tx1"/>
                </a:solidFill>
              </a:rPr>
              <a:t>رابعاً</a:t>
            </a:r>
            <a:endParaRPr lang="ar-SA" sz="2200" b="1" dirty="0">
              <a:solidFill>
                <a:schemeClr val="tx1"/>
              </a:solidFill>
            </a:endParaRPr>
          </a:p>
        </p:txBody>
      </p:sp>
      <p:sp>
        <p:nvSpPr>
          <p:cNvPr id="7" name="مربع نص 6"/>
          <p:cNvSpPr txBox="1"/>
          <p:nvPr/>
        </p:nvSpPr>
        <p:spPr>
          <a:xfrm>
            <a:off x="785786" y="5618165"/>
            <a:ext cx="6794829" cy="954107"/>
          </a:xfrm>
          <a:prstGeom prst="rect">
            <a:avLst/>
          </a:prstGeom>
          <a:noFill/>
        </p:spPr>
        <p:txBody>
          <a:bodyPr wrap="square" rtlCol="1">
            <a:spAutoFit/>
          </a:bodyPr>
          <a:lstStyle/>
          <a:p>
            <a:pPr algn="ctr"/>
            <a:r>
              <a:rPr lang="ar-SA" sz="2800" b="1" dirty="0" smtClean="0">
                <a:solidFill>
                  <a:srgbClr val="4C0000"/>
                </a:solidFill>
              </a:rPr>
              <a:t>أبحث عن نص قصصي،ثم أنسخ منه فقرة أو فقرتين في كتاب النشاط في الموضع المحدد:</a:t>
            </a:r>
            <a:endParaRPr lang="ar-SA" sz="2800" b="1" dirty="0">
              <a:solidFill>
                <a:srgbClr val="4C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1000"/>
                                        <p:tgtEl>
                                          <p:spTgt spid="4"/>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amond(in)">
                                      <p:cBhvr>
                                        <p:cTn id="13" dur="1000"/>
                                        <p:tgtEl>
                                          <p:spTgt spid="5"/>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ircle(in)">
                                      <p:cBhvr>
                                        <p:cTn id="16" dur="1000"/>
                                        <p:tgtEl>
                                          <p:spTgt spid="6"/>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circle(in)">
                                      <p:cBhvr>
                                        <p:cTn id="1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500034" y="214290"/>
            <a:ext cx="7786742" cy="523220"/>
          </a:xfrm>
          <a:prstGeom prst="rect">
            <a:avLst/>
          </a:prstGeom>
          <a:noFill/>
        </p:spPr>
        <p:txBody>
          <a:bodyPr wrap="square" rtlCol="1">
            <a:spAutoFit/>
          </a:bodyPr>
          <a:lstStyle/>
          <a:p>
            <a:pPr algn="ctr"/>
            <a:r>
              <a:rPr lang="ar-SA" sz="2800" b="1" dirty="0" smtClean="0">
                <a:solidFill>
                  <a:srgbClr val="4C0000"/>
                </a:solidFill>
              </a:rPr>
              <a:t>2)أحدد علامة نصب كل مفعول مطلق في الأمثلة السابقة فيما يلي:</a:t>
            </a:r>
          </a:p>
        </p:txBody>
      </p:sp>
      <p:sp>
        <p:nvSpPr>
          <p:cNvPr id="4" name="سهم إلى اليسار 3"/>
          <p:cNvSpPr/>
          <p:nvPr/>
        </p:nvSpPr>
        <p:spPr>
          <a:xfrm rot="21092542">
            <a:off x="6177118" y="786043"/>
            <a:ext cx="1571636" cy="571504"/>
          </a:xfrm>
          <a:prstGeom prst="leftArrow">
            <a:avLst>
              <a:gd name="adj1" fmla="val 70000"/>
              <a:gd name="adj2" fmla="val 40000"/>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t>اضطراراً</a:t>
            </a:r>
            <a:endParaRPr lang="ar-SA" sz="2800" b="1" dirty="0"/>
          </a:p>
        </p:txBody>
      </p:sp>
      <p:sp>
        <p:nvSpPr>
          <p:cNvPr id="5" name="شكل بيضاوي 4"/>
          <p:cNvSpPr/>
          <p:nvPr/>
        </p:nvSpPr>
        <p:spPr>
          <a:xfrm>
            <a:off x="4286248" y="1285860"/>
            <a:ext cx="2071702" cy="714380"/>
          </a:xfrm>
          <a:prstGeom prst="ellipse">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dirty="0"/>
          </a:p>
        </p:txBody>
      </p:sp>
      <p:sp>
        <p:nvSpPr>
          <p:cNvPr id="6" name="سهم إلى اليسار 5"/>
          <p:cNvSpPr/>
          <p:nvPr/>
        </p:nvSpPr>
        <p:spPr>
          <a:xfrm rot="21435149">
            <a:off x="6540626" y="1357049"/>
            <a:ext cx="1571636" cy="571504"/>
          </a:xfrm>
          <a:prstGeom prst="leftArrow">
            <a:avLst>
              <a:gd name="adj1" fmla="val 70000"/>
              <a:gd name="adj2" fmla="val 40000"/>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t>حباً</a:t>
            </a:r>
            <a:endParaRPr lang="ar-SA" sz="2800" b="1" dirty="0"/>
          </a:p>
        </p:txBody>
      </p:sp>
      <p:sp>
        <p:nvSpPr>
          <p:cNvPr id="7" name="سهم إلى اليسار 6"/>
          <p:cNvSpPr/>
          <p:nvPr/>
        </p:nvSpPr>
        <p:spPr>
          <a:xfrm rot="427995">
            <a:off x="5956934" y="2052886"/>
            <a:ext cx="2034102" cy="571504"/>
          </a:xfrm>
          <a:prstGeom prst="leftArrow">
            <a:avLst>
              <a:gd name="adj1" fmla="val 70000"/>
              <a:gd name="adj2" fmla="val 40000"/>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r>
              <a:rPr lang="ar-SA" b="1" dirty="0" smtClean="0"/>
              <a:t>وقوف المعرض نفسه</a:t>
            </a:r>
            <a:endParaRPr lang="ar-SA" b="1" dirty="0"/>
          </a:p>
        </p:txBody>
      </p:sp>
      <p:sp>
        <p:nvSpPr>
          <p:cNvPr id="8" name="سهم إلى اليسار 7"/>
          <p:cNvSpPr/>
          <p:nvPr/>
        </p:nvSpPr>
        <p:spPr>
          <a:xfrm>
            <a:off x="2540098" y="928919"/>
            <a:ext cx="1571636" cy="571504"/>
          </a:xfrm>
          <a:prstGeom prst="leftArrow">
            <a:avLst>
              <a:gd name="adj1" fmla="val 70000"/>
              <a:gd name="adj2" fmla="val 40000"/>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t>غربتين </a:t>
            </a:r>
            <a:endParaRPr lang="ar-SA" sz="2800" b="1" dirty="0"/>
          </a:p>
        </p:txBody>
      </p:sp>
      <p:sp>
        <p:nvSpPr>
          <p:cNvPr id="9" name="سهم إلى اليسار 8"/>
          <p:cNvSpPr/>
          <p:nvPr/>
        </p:nvSpPr>
        <p:spPr>
          <a:xfrm>
            <a:off x="2500298" y="2000240"/>
            <a:ext cx="1571636" cy="571504"/>
          </a:xfrm>
          <a:prstGeom prst="leftArrow">
            <a:avLst>
              <a:gd name="adj1" fmla="val 70000"/>
              <a:gd name="adj2" fmla="val 40000"/>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t>تضحيات</a:t>
            </a:r>
            <a:endParaRPr lang="ar-SA" sz="2800" b="1" dirty="0"/>
          </a:p>
        </p:txBody>
      </p:sp>
      <p:sp>
        <p:nvSpPr>
          <p:cNvPr id="10" name="شكل بيضاوي 9"/>
          <p:cNvSpPr/>
          <p:nvPr/>
        </p:nvSpPr>
        <p:spPr>
          <a:xfrm>
            <a:off x="357158" y="785794"/>
            <a:ext cx="2071702" cy="714380"/>
          </a:xfrm>
          <a:prstGeom prst="ellipse">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dirty="0"/>
          </a:p>
        </p:txBody>
      </p:sp>
      <p:sp>
        <p:nvSpPr>
          <p:cNvPr id="11" name="شكل بيضاوي 10"/>
          <p:cNvSpPr/>
          <p:nvPr/>
        </p:nvSpPr>
        <p:spPr>
          <a:xfrm>
            <a:off x="357158" y="1857364"/>
            <a:ext cx="2071702" cy="714380"/>
          </a:xfrm>
          <a:prstGeom prst="ellipse">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dirty="0"/>
          </a:p>
        </p:txBody>
      </p:sp>
      <p:sp>
        <p:nvSpPr>
          <p:cNvPr id="12" name="مربع نص 11"/>
          <p:cNvSpPr txBox="1"/>
          <p:nvPr/>
        </p:nvSpPr>
        <p:spPr>
          <a:xfrm>
            <a:off x="500034" y="2834342"/>
            <a:ext cx="7786742" cy="523220"/>
          </a:xfrm>
          <a:prstGeom prst="rect">
            <a:avLst/>
          </a:prstGeom>
          <a:noFill/>
        </p:spPr>
        <p:txBody>
          <a:bodyPr wrap="square" rtlCol="1">
            <a:spAutoFit/>
          </a:bodyPr>
          <a:lstStyle/>
          <a:p>
            <a:pPr algn="ctr"/>
            <a:r>
              <a:rPr lang="ar-SA" sz="2800" b="1" dirty="0" smtClean="0">
                <a:solidFill>
                  <a:srgbClr val="4C0000"/>
                </a:solidFill>
              </a:rPr>
              <a:t>3)أعود إلى نص(عدت إلى وطني)وأستخرج ما يلي: </a:t>
            </a:r>
          </a:p>
        </p:txBody>
      </p:sp>
      <p:sp>
        <p:nvSpPr>
          <p:cNvPr id="13" name="مستطيل مستدير الزوايا 12"/>
          <p:cNvSpPr/>
          <p:nvPr/>
        </p:nvSpPr>
        <p:spPr>
          <a:xfrm>
            <a:off x="1571604" y="4000504"/>
            <a:ext cx="6072230" cy="50006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p>
        </p:txBody>
      </p:sp>
      <p:sp>
        <p:nvSpPr>
          <p:cNvPr id="14" name="مستطيل مستدير الزوايا 13"/>
          <p:cNvSpPr/>
          <p:nvPr/>
        </p:nvSpPr>
        <p:spPr>
          <a:xfrm>
            <a:off x="1571604" y="5214950"/>
            <a:ext cx="6072230" cy="50006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p>
        </p:txBody>
      </p:sp>
      <p:sp>
        <p:nvSpPr>
          <p:cNvPr id="15" name="مربع نص 14"/>
          <p:cNvSpPr txBox="1"/>
          <p:nvPr/>
        </p:nvSpPr>
        <p:spPr>
          <a:xfrm>
            <a:off x="3214678" y="3429000"/>
            <a:ext cx="4143404" cy="523220"/>
          </a:xfrm>
          <a:prstGeom prst="rect">
            <a:avLst/>
          </a:prstGeom>
          <a:noFill/>
        </p:spPr>
        <p:txBody>
          <a:bodyPr wrap="square" rtlCol="1">
            <a:spAutoFit/>
          </a:bodyPr>
          <a:lstStyle/>
          <a:p>
            <a:pPr algn="ctr"/>
            <a:r>
              <a:rPr lang="ar-SA" sz="2800" b="1" dirty="0" smtClean="0">
                <a:solidFill>
                  <a:schemeClr val="tx2">
                    <a:lumMod val="50000"/>
                  </a:schemeClr>
                </a:solidFill>
              </a:rPr>
              <a:t>أ) مفعولاً مطلقاً مبيناً لنوع الفعل:</a:t>
            </a:r>
            <a:endParaRPr lang="ar-SA" sz="2800" b="1" dirty="0">
              <a:solidFill>
                <a:schemeClr val="tx2">
                  <a:lumMod val="50000"/>
                </a:schemeClr>
              </a:solidFill>
            </a:endParaRPr>
          </a:p>
        </p:txBody>
      </p:sp>
      <p:sp>
        <p:nvSpPr>
          <p:cNvPr id="16" name="مربع نص 15"/>
          <p:cNvSpPr txBox="1"/>
          <p:nvPr/>
        </p:nvSpPr>
        <p:spPr>
          <a:xfrm>
            <a:off x="3214678" y="4620292"/>
            <a:ext cx="4143404" cy="523220"/>
          </a:xfrm>
          <a:prstGeom prst="rect">
            <a:avLst/>
          </a:prstGeom>
          <a:noFill/>
        </p:spPr>
        <p:txBody>
          <a:bodyPr wrap="square" rtlCol="1">
            <a:spAutoFit/>
          </a:bodyPr>
          <a:lstStyle/>
          <a:p>
            <a:pPr algn="ctr"/>
            <a:r>
              <a:rPr lang="ar-SA" sz="2800" b="1" dirty="0" smtClean="0">
                <a:solidFill>
                  <a:schemeClr val="tx2">
                    <a:lumMod val="50000"/>
                  </a:schemeClr>
                </a:solidFill>
              </a:rPr>
              <a:t>ب) مفعولاً مطلقاً حُذف فعله:</a:t>
            </a:r>
            <a:endParaRPr lang="ar-SA" sz="2800" b="1" dirty="0">
              <a:solidFill>
                <a:schemeClr val="tx2">
                  <a:lumMod val="50000"/>
                </a:schemeClr>
              </a:solidFill>
            </a:endParaRPr>
          </a:p>
        </p:txBody>
      </p:sp>
      <p:sp>
        <p:nvSpPr>
          <p:cNvPr id="17" name="مربع نص 16"/>
          <p:cNvSpPr txBox="1"/>
          <p:nvPr/>
        </p:nvSpPr>
        <p:spPr>
          <a:xfrm>
            <a:off x="4714876" y="1357298"/>
            <a:ext cx="1214446" cy="584775"/>
          </a:xfrm>
          <a:prstGeom prst="rect">
            <a:avLst/>
          </a:prstGeom>
          <a:noFill/>
        </p:spPr>
        <p:txBody>
          <a:bodyPr wrap="square" rtlCol="1">
            <a:spAutoFit/>
          </a:bodyPr>
          <a:lstStyle/>
          <a:p>
            <a:pPr algn="ctr"/>
            <a:r>
              <a:rPr lang="ar-SA" sz="3200" b="1" dirty="0" smtClean="0">
                <a:solidFill>
                  <a:srgbClr val="C00000"/>
                </a:solidFill>
              </a:rPr>
              <a:t>الفتحة</a:t>
            </a:r>
            <a:endParaRPr lang="ar-SA" sz="2000" b="1" dirty="0">
              <a:solidFill>
                <a:srgbClr val="C00000"/>
              </a:solidFill>
            </a:endParaRPr>
          </a:p>
        </p:txBody>
      </p:sp>
      <p:sp>
        <p:nvSpPr>
          <p:cNvPr id="18" name="مربع نص 17"/>
          <p:cNvSpPr txBox="1"/>
          <p:nvPr/>
        </p:nvSpPr>
        <p:spPr>
          <a:xfrm>
            <a:off x="785786" y="857232"/>
            <a:ext cx="1214446" cy="584775"/>
          </a:xfrm>
          <a:prstGeom prst="rect">
            <a:avLst/>
          </a:prstGeom>
          <a:noFill/>
        </p:spPr>
        <p:txBody>
          <a:bodyPr wrap="square" rtlCol="1">
            <a:spAutoFit/>
          </a:bodyPr>
          <a:lstStyle/>
          <a:p>
            <a:pPr algn="ctr"/>
            <a:r>
              <a:rPr lang="ar-SA" sz="3200" b="1" dirty="0" smtClean="0">
                <a:solidFill>
                  <a:srgbClr val="C00000"/>
                </a:solidFill>
              </a:rPr>
              <a:t>الياء</a:t>
            </a:r>
            <a:endParaRPr lang="ar-SA" sz="2000" b="1" dirty="0">
              <a:solidFill>
                <a:srgbClr val="C00000"/>
              </a:solidFill>
            </a:endParaRPr>
          </a:p>
        </p:txBody>
      </p:sp>
      <p:sp>
        <p:nvSpPr>
          <p:cNvPr id="19" name="مربع نص 18"/>
          <p:cNvSpPr txBox="1"/>
          <p:nvPr/>
        </p:nvSpPr>
        <p:spPr>
          <a:xfrm>
            <a:off x="714348" y="1928802"/>
            <a:ext cx="1214446" cy="584775"/>
          </a:xfrm>
          <a:prstGeom prst="rect">
            <a:avLst/>
          </a:prstGeom>
          <a:noFill/>
        </p:spPr>
        <p:txBody>
          <a:bodyPr wrap="square" rtlCol="1">
            <a:spAutoFit/>
          </a:bodyPr>
          <a:lstStyle/>
          <a:p>
            <a:pPr algn="ctr"/>
            <a:r>
              <a:rPr lang="ar-SA" sz="3200" b="1" dirty="0" smtClean="0">
                <a:solidFill>
                  <a:srgbClr val="C00000"/>
                </a:solidFill>
              </a:rPr>
              <a:t>الكسرة</a:t>
            </a:r>
            <a:endParaRPr lang="ar-SA" sz="2000" b="1" dirty="0">
              <a:solidFill>
                <a:srgbClr val="C00000"/>
              </a:solidFill>
            </a:endParaRPr>
          </a:p>
        </p:txBody>
      </p:sp>
      <p:sp>
        <p:nvSpPr>
          <p:cNvPr id="20" name="مربع نص 19"/>
          <p:cNvSpPr txBox="1"/>
          <p:nvPr/>
        </p:nvSpPr>
        <p:spPr>
          <a:xfrm>
            <a:off x="2357422" y="4029022"/>
            <a:ext cx="4643470" cy="461665"/>
          </a:xfrm>
          <a:prstGeom prst="rect">
            <a:avLst/>
          </a:prstGeom>
          <a:noFill/>
        </p:spPr>
        <p:txBody>
          <a:bodyPr wrap="square" rtlCol="1">
            <a:spAutoFit/>
          </a:bodyPr>
          <a:lstStyle/>
          <a:p>
            <a:pPr algn="ctr"/>
            <a:r>
              <a:rPr lang="ar-SA" sz="2400" b="1" dirty="0" smtClean="0">
                <a:solidFill>
                  <a:srgbClr val="C00000"/>
                </a:solidFill>
              </a:rPr>
              <a:t>عدت إلى الأرض التي أحببتها حباً عظيماً</a:t>
            </a:r>
            <a:endParaRPr lang="ar-SA" sz="2400" b="1" dirty="0">
              <a:solidFill>
                <a:srgbClr val="C00000"/>
              </a:solidFill>
            </a:endParaRPr>
          </a:p>
        </p:txBody>
      </p:sp>
      <p:sp>
        <p:nvSpPr>
          <p:cNvPr id="21" name="مربع نص 20"/>
          <p:cNvSpPr txBox="1"/>
          <p:nvPr/>
        </p:nvSpPr>
        <p:spPr>
          <a:xfrm>
            <a:off x="2786050" y="5214950"/>
            <a:ext cx="4643470" cy="523220"/>
          </a:xfrm>
          <a:prstGeom prst="rect">
            <a:avLst/>
          </a:prstGeom>
          <a:noFill/>
        </p:spPr>
        <p:txBody>
          <a:bodyPr wrap="square" rtlCol="1">
            <a:spAutoFit/>
          </a:bodyPr>
          <a:lstStyle/>
          <a:p>
            <a:pPr algn="ctr"/>
            <a:r>
              <a:rPr lang="ar-SA" sz="2800" b="1" dirty="0" smtClean="0">
                <a:solidFill>
                  <a:srgbClr val="C00000"/>
                </a:solidFill>
              </a:rPr>
              <a:t>شكراً له على الآئه</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circle(in)">
                                      <p:cBhvr>
                                        <p:cTn id="10" dur="10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strips(downLeft)">
                                      <p:cBhvr>
                                        <p:cTn id="15" dur="5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strips(downLeft)">
                                      <p:cBhvr>
                                        <p:cTn id="20" dur="5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strips(downLeft)">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grpId="0"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strips(downLeft)">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strips(downLeft)">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7" grpId="0"/>
      <p:bldP spid="18" grpId="0"/>
      <p:bldP spid="19" grpId="0"/>
      <p:bldP spid="20" grpId="0"/>
      <p:bldP spid="21"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مستند 2"/>
          <p:cNvSpPr/>
          <p:nvPr/>
        </p:nvSpPr>
        <p:spPr>
          <a:xfrm>
            <a:off x="785786" y="642918"/>
            <a:ext cx="7500990" cy="5786478"/>
          </a:xfrm>
          <a:prstGeom prst="flowChartDocument">
            <a:avLst/>
          </a:prstGeom>
          <a:ln/>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r>
              <a:rPr lang="ar-SA" sz="3200" b="1" dirty="0" smtClean="0">
                <a:solidFill>
                  <a:schemeClr val="tx1"/>
                </a:solidFill>
              </a:rPr>
              <a:t>الفعل قد يحذف ويبقى المفعول المطلق منصوباً بفعل مقدر كما في:شكراً،سمعاً،طاعةً،سقياً،سبحان الله،لبيك،حقاً،وغيرها..</a:t>
            </a:r>
          </a:p>
          <a:p>
            <a:pPr algn="ctr"/>
            <a:r>
              <a:rPr lang="ar-SA" sz="3200" b="1" u="sng" dirty="0" smtClean="0">
                <a:solidFill>
                  <a:schemeClr val="tx1"/>
                </a:solidFill>
              </a:rPr>
              <a:t>- المفعول المطلق:</a:t>
            </a:r>
            <a:r>
              <a:rPr lang="ar-SA" sz="3200" b="1" dirty="0" smtClean="0">
                <a:solidFill>
                  <a:schemeClr val="tx1"/>
                </a:solidFill>
              </a:rPr>
              <a:t>يأتي بعد الجملة الفعلية التامة فهو مكمل من مكملاتها.</a:t>
            </a:r>
            <a:endParaRPr lang="ar-SA" sz="3200" b="1" dirty="0">
              <a:solidFill>
                <a:schemeClr val="tx1"/>
              </a:solidFill>
            </a:endParaRPr>
          </a:p>
        </p:txBody>
      </p:sp>
      <p:sp>
        <p:nvSpPr>
          <p:cNvPr id="4" name="مخطط انسيابي: مستند 3"/>
          <p:cNvSpPr/>
          <p:nvPr/>
        </p:nvSpPr>
        <p:spPr>
          <a:xfrm rot="850076">
            <a:off x="6215074" y="357166"/>
            <a:ext cx="2143140" cy="857256"/>
          </a:xfrm>
          <a:prstGeom prst="flowChartDocumen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3200" b="1" dirty="0" smtClean="0">
                <a:solidFill>
                  <a:schemeClr val="tx1"/>
                </a:solidFill>
              </a:rPr>
              <a:t>أعلم أن:</a:t>
            </a:r>
            <a:endParaRPr lang="ar-SA"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500034" y="214290"/>
            <a:ext cx="7786742" cy="523220"/>
          </a:xfrm>
          <a:prstGeom prst="rect">
            <a:avLst/>
          </a:prstGeom>
          <a:noFill/>
        </p:spPr>
        <p:txBody>
          <a:bodyPr wrap="square" rtlCol="1">
            <a:spAutoFit/>
          </a:bodyPr>
          <a:lstStyle/>
          <a:p>
            <a:pPr algn="ctr"/>
            <a:r>
              <a:rPr lang="ar-SA" sz="2800" b="1" dirty="0" smtClean="0">
                <a:solidFill>
                  <a:srgbClr val="4C0000"/>
                </a:solidFill>
              </a:rPr>
              <a:t>3) أتعاون مع من بجواري؛لملء فراغات الشكل التالي:</a:t>
            </a:r>
          </a:p>
        </p:txBody>
      </p:sp>
      <p:sp>
        <p:nvSpPr>
          <p:cNvPr id="4" name="مستطيل مستدير الزوايا 3"/>
          <p:cNvSpPr/>
          <p:nvPr/>
        </p:nvSpPr>
        <p:spPr>
          <a:xfrm>
            <a:off x="2786050" y="785794"/>
            <a:ext cx="3214710" cy="642942"/>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3200" b="1" dirty="0" smtClean="0"/>
              <a:t>المفعول المطلق</a:t>
            </a:r>
            <a:endParaRPr lang="ar-SA" sz="3200" b="1" dirty="0"/>
          </a:p>
        </p:txBody>
      </p:sp>
      <p:sp>
        <p:nvSpPr>
          <p:cNvPr id="5" name="مستطيل مستدير الزوايا 4"/>
          <p:cNvSpPr/>
          <p:nvPr/>
        </p:nvSpPr>
        <p:spPr>
          <a:xfrm>
            <a:off x="5143504" y="1928802"/>
            <a:ext cx="3214710" cy="642942"/>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3200" b="1" dirty="0" smtClean="0"/>
              <a:t>أنواعه</a:t>
            </a:r>
            <a:endParaRPr lang="ar-SA" sz="3200" b="1" dirty="0"/>
          </a:p>
        </p:txBody>
      </p:sp>
      <p:sp>
        <p:nvSpPr>
          <p:cNvPr id="6" name="مستطيل مستدير الزوايا 5"/>
          <p:cNvSpPr/>
          <p:nvPr/>
        </p:nvSpPr>
        <p:spPr>
          <a:xfrm>
            <a:off x="285720" y="1857364"/>
            <a:ext cx="3214710" cy="642942"/>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3200" b="1" dirty="0" smtClean="0"/>
              <a:t>علامات إعرابه</a:t>
            </a:r>
            <a:endParaRPr lang="ar-SA" sz="3200" b="1" dirty="0"/>
          </a:p>
        </p:txBody>
      </p:sp>
      <p:sp>
        <p:nvSpPr>
          <p:cNvPr id="7" name="مستطيل مستدير الزوايا 6"/>
          <p:cNvSpPr/>
          <p:nvPr/>
        </p:nvSpPr>
        <p:spPr>
          <a:xfrm>
            <a:off x="7143768" y="2857496"/>
            <a:ext cx="1785950" cy="642942"/>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3200" b="1" dirty="0"/>
          </a:p>
        </p:txBody>
      </p:sp>
      <p:sp>
        <p:nvSpPr>
          <p:cNvPr id="8" name="مستطيل مستدير الزوايا 7"/>
          <p:cNvSpPr/>
          <p:nvPr/>
        </p:nvSpPr>
        <p:spPr>
          <a:xfrm>
            <a:off x="5072066" y="2857496"/>
            <a:ext cx="2000264" cy="642942"/>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t>مبين لنوع الفعل</a:t>
            </a:r>
            <a:endParaRPr lang="ar-SA" sz="2400" b="1" dirty="0"/>
          </a:p>
        </p:txBody>
      </p:sp>
      <p:sp>
        <p:nvSpPr>
          <p:cNvPr id="9" name="مستطيل مستدير الزوايا 8"/>
          <p:cNvSpPr/>
          <p:nvPr/>
        </p:nvSpPr>
        <p:spPr>
          <a:xfrm>
            <a:off x="3214678" y="2857496"/>
            <a:ext cx="1785950" cy="642942"/>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3200" b="1" dirty="0"/>
          </a:p>
        </p:txBody>
      </p:sp>
      <p:sp>
        <p:nvSpPr>
          <p:cNvPr id="10" name="مستطيل مستدير الزوايا 9"/>
          <p:cNvSpPr/>
          <p:nvPr/>
        </p:nvSpPr>
        <p:spPr>
          <a:xfrm>
            <a:off x="1571604" y="2857496"/>
            <a:ext cx="1285884" cy="642942"/>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3200" b="1" dirty="0"/>
          </a:p>
        </p:txBody>
      </p:sp>
      <p:sp>
        <p:nvSpPr>
          <p:cNvPr id="11" name="مستطيل مستدير الزوايا 10"/>
          <p:cNvSpPr/>
          <p:nvPr/>
        </p:nvSpPr>
        <p:spPr>
          <a:xfrm>
            <a:off x="214282" y="2857496"/>
            <a:ext cx="1285884" cy="642942"/>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t>فرعية</a:t>
            </a:r>
            <a:endParaRPr lang="ar-SA" sz="2400" b="1" dirty="0"/>
          </a:p>
        </p:txBody>
      </p:sp>
      <p:sp>
        <p:nvSpPr>
          <p:cNvPr id="12" name="مستطيل مستدير الزوايا 11"/>
          <p:cNvSpPr/>
          <p:nvPr/>
        </p:nvSpPr>
        <p:spPr>
          <a:xfrm>
            <a:off x="3286116" y="3929066"/>
            <a:ext cx="1285884" cy="642942"/>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3200" b="1" dirty="0" smtClean="0"/>
              <a:t>الفتحة</a:t>
            </a:r>
            <a:endParaRPr lang="ar-SA" sz="3200" b="1" dirty="0"/>
          </a:p>
        </p:txBody>
      </p:sp>
      <p:sp>
        <p:nvSpPr>
          <p:cNvPr id="13" name="مستطيل مستدير الزوايا 12"/>
          <p:cNvSpPr/>
          <p:nvPr/>
        </p:nvSpPr>
        <p:spPr>
          <a:xfrm>
            <a:off x="1857356" y="3929066"/>
            <a:ext cx="1285884" cy="642942"/>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3200" b="1" dirty="0"/>
          </a:p>
        </p:txBody>
      </p:sp>
      <p:sp>
        <p:nvSpPr>
          <p:cNvPr id="14" name="مستطيل مستدير الزوايا 13"/>
          <p:cNvSpPr/>
          <p:nvPr/>
        </p:nvSpPr>
        <p:spPr>
          <a:xfrm>
            <a:off x="428596" y="3929066"/>
            <a:ext cx="1285884" cy="642942"/>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r>
              <a:rPr lang="ar-SA" sz="3200" b="1" dirty="0" smtClean="0"/>
              <a:t>الكسرة</a:t>
            </a:r>
            <a:endParaRPr lang="ar-SA" sz="3200" b="1" dirty="0"/>
          </a:p>
        </p:txBody>
      </p:sp>
      <p:sp>
        <p:nvSpPr>
          <p:cNvPr id="15" name="مستطيل مستدير الزوايا 14"/>
          <p:cNvSpPr/>
          <p:nvPr/>
        </p:nvSpPr>
        <p:spPr>
          <a:xfrm>
            <a:off x="3286116" y="4929198"/>
            <a:ext cx="1285884" cy="1071570"/>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3200" b="1" dirty="0"/>
          </a:p>
        </p:txBody>
      </p:sp>
      <p:sp>
        <p:nvSpPr>
          <p:cNvPr id="16" name="مستطيل مستدير الزوايا 15"/>
          <p:cNvSpPr/>
          <p:nvPr/>
        </p:nvSpPr>
        <p:spPr>
          <a:xfrm>
            <a:off x="1857356" y="4929198"/>
            <a:ext cx="1285884" cy="1071570"/>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3200" b="1" dirty="0"/>
          </a:p>
        </p:txBody>
      </p:sp>
      <p:sp>
        <p:nvSpPr>
          <p:cNvPr id="17" name="مستطيل مستدير الزوايا 16"/>
          <p:cNvSpPr/>
          <p:nvPr/>
        </p:nvSpPr>
        <p:spPr>
          <a:xfrm>
            <a:off x="428596" y="4929198"/>
            <a:ext cx="1285884" cy="1071570"/>
          </a:xfrm>
          <a:prstGeom prst="roundRect">
            <a:avLst/>
          </a:prstGeom>
          <a:solidFill>
            <a:schemeClr val="accent3">
              <a:lumMod val="40000"/>
              <a:lumOff val="60000"/>
            </a:schemeClr>
          </a:solidFill>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3200" b="1" dirty="0"/>
          </a:p>
        </p:txBody>
      </p:sp>
      <p:sp>
        <p:nvSpPr>
          <p:cNvPr id="18" name="مربع نص 17"/>
          <p:cNvSpPr txBox="1"/>
          <p:nvPr/>
        </p:nvSpPr>
        <p:spPr>
          <a:xfrm>
            <a:off x="7286644" y="2786058"/>
            <a:ext cx="1500198" cy="830997"/>
          </a:xfrm>
          <a:prstGeom prst="rect">
            <a:avLst/>
          </a:prstGeom>
          <a:noFill/>
        </p:spPr>
        <p:txBody>
          <a:bodyPr wrap="square" rtlCol="1">
            <a:spAutoFit/>
          </a:bodyPr>
          <a:lstStyle/>
          <a:p>
            <a:pPr algn="ctr"/>
            <a:r>
              <a:rPr lang="ar-SA" sz="2400" b="1" dirty="0" smtClean="0">
                <a:solidFill>
                  <a:srgbClr val="C00000"/>
                </a:solidFill>
              </a:rPr>
              <a:t>مبين لتأكيد الفعل</a:t>
            </a:r>
            <a:endParaRPr lang="ar-SA" sz="2400" b="1" dirty="0">
              <a:solidFill>
                <a:srgbClr val="C00000"/>
              </a:solidFill>
            </a:endParaRPr>
          </a:p>
        </p:txBody>
      </p:sp>
      <p:sp>
        <p:nvSpPr>
          <p:cNvPr id="19" name="مربع نص 18"/>
          <p:cNvSpPr txBox="1"/>
          <p:nvPr/>
        </p:nvSpPr>
        <p:spPr>
          <a:xfrm>
            <a:off x="3357554" y="2786058"/>
            <a:ext cx="1500198" cy="830997"/>
          </a:xfrm>
          <a:prstGeom prst="rect">
            <a:avLst/>
          </a:prstGeom>
          <a:noFill/>
        </p:spPr>
        <p:txBody>
          <a:bodyPr wrap="square" rtlCol="1">
            <a:spAutoFit/>
          </a:bodyPr>
          <a:lstStyle/>
          <a:p>
            <a:pPr algn="ctr"/>
            <a:r>
              <a:rPr lang="ar-SA" sz="2400" b="1" dirty="0" smtClean="0">
                <a:solidFill>
                  <a:srgbClr val="C00000"/>
                </a:solidFill>
              </a:rPr>
              <a:t>مبين لعدد الفعل</a:t>
            </a:r>
            <a:endParaRPr lang="ar-SA" sz="2400" b="1" dirty="0">
              <a:solidFill>
                <a:srgbClr val="C00000"/>
              </a:solidFill>
            </a:endParaRPr>
          </a:p>
        </p:txBody>
      </p:sp>
      <p:sp>
        <p:nvSpPr>
          <p:cNvPr id="20" name="مربع نص 19"/>
          <p:cNvSpPr txBox="1"/>
          <p:nvPr/>
        </p:nvSpPr>
        <p:spPr>
          <a:xfrm>
            <a:off x="1428728" y="2967335"/>
            <a:ext cx="1500198" cy="461665"/>
          </a:xfrm>
          <a:prstGeom prst="rect">
            <a:avLst/>
          </a:prstGeom>
          <a:noFill/>
        </p:spPr>
        <p:txBody>
          <a:bodyPr wrap="square" rtlCol="1">
            <a:spAutoFit/>
          </a:bodyPr>
          <a:lstStyle/>
          <a:p>
            <a:pPr algn="ctr"/>
            <a:r>
              <a:rPr lang="ar-SA" sz="2400" b="1" dirty="0" smtClean="0">
                <a:solidFill>
                  <a:srgbClr val="C00000"/>
                </a:solidFill>
              </a:rPr>
              <a:t>أصلية</a:t>
            </a:r>
            <a:endParaRPr lang="ar-SA" sz="2400" b="1" dirty="0">
              <a:solidFill>
                <a:srgbClr val="C00000"/>
              </a:solidFill>
            </a:endParaRPr>
          </a:p>
        </p:txBody>
      </p:sp>
      <p:sp>
        <p:nvSpPr>
          <p:cNvPr id="21" name="مربع نص 20"/>
          <p:cNvSpPr txBox="1"/>
          <p:nvPr/>
        </p:nvSpPr>
        <p:spPr>
          <a:xfrm>
            <a:off x="1928794" y="4000504"/>
            <a:ext cx="1143008" cy="523220"/>
          </a:xfrm>
          <a:prstGeom prst="rect">
            <a:avLst/>
          </a:prstGeom>
          <a:noFill/>
        </p:spPr>
        <p:txBody>
          <a:bodyPr wrap="square" rtlCol="1">
            <a:spAutoFit/>
          </a:bodyPr>
          <a:lstStyle/>
          <a:p>
            <a:pPr algn="ctr"/>
            <a:r>
              <a:rPr lang="ar-SA" sz="2800" b="1" dirty="0" smtClean="0">
                <a:solidFill>
                  <a:srgbClr val="C00000"/>
                </a:solidFill>
              </a:rPr>
              <a:t>الياء</a:t>
            </a:r>
            <a:endParaRPr lang="ar-SA" sz="2800" b="1" dirty="0">
              <a:solidFill>
                <a:srgbClr val="C00000"/>
              </a:solidFill>
            </a:endParaRPr>
          </a:p>
        </p:txBody>
      </p:sp>
      <p:sp>
        <p:nvSpPr>
          <p:cNvPr id="22" name="مربع نص 21"/>
          <p:cNvSpPr txBox="1"/>
          <p:nvPr/>
        </p:nvSpPr>
        <p:spPr>
          <a:xfrm>
            <a:off x="3357554" y="5000636"/>
            <a:ext cx="1143008" cy="1015663"/>
          </a:xfrm>
          <a:prstGeom prst="rect">
            <a:avLst/>
          </a:prstGeom>
          <a:noFill/>
        </p:spPr>
        <p:txBody>
          <a:bodyPr wrap="square" rtlCol="1">
            <a:spAutoFit/>
          </a:bodyPr>
          <a:lstStyle/>
          <a:p>
            <a:pPr algn="ctr"/>
            <a:r>
              <a:rPr lang="ar-SA" sz="2000" b="1" dirty="0" smtClean="0">
                <a:solidFill>
                  <a:srgbClr val="C00000"/>
                </a:solidFill>
              </a:rPr>
              <a:t>المفرد، جمع التكسير</a:t>
            </a:r>
            <a:endParaRPr lang="ar-SA" sz="2000" b="1" dirty="0">
              <a:solidFill>
                <a:srgbClr val="C00000"/>
              </a:solidFill>
            </a:endParaRPr>
          </a:p>
        </p:txBody>
      </p:sp>
      <p:sp>
        <p:nvSpPr>
          <p:cNvPr id="23" name="مربع نص 22"/>
          <p:cNvSpPr txBox="1"/>
          <p:nvPr/>
        </p:nvSpPr>
        <p:spPr>
          <a:xfrm>
            <a:off x="1928794" y="5000636"/>
            <a:ext cx="1143008" cy="1015663"/>
          </a:xfrm>
          <a:prstGeom prst="rect">
            <a:avLst/>
          </a:prstGeom>
          <a:noFill/>
        </p:spPr>
        <p:txBody>
          <a:bodyPr wrap="square" rtlCol="1">
            <a:spAutoFit/>
          </a:bodyPr>
          <a:lstStyle/>
          <a:p>
            <a:pPr algn="ctr"/>
            <a:r>
              <a:rPr lang="ar-SA" sz="2000" b="1" dirty="0" smtClean="0">
                <a:solidFill>
                  <a:srgbClr val="C00000"/>
                </a:solidFill>
              </a:rPr>
              <a:t>المثنى، جمع المذكر سالم</a:t>
            </a:r>
            <a:endParaRPr lang="ar-SA" sz="2000" b="1" dirty="0">
              <a:solidFill>
                <a:srgbClr val="C00000"/>
              </a:solidFill>
            </a:endParaRPr>
          </a:p>
        </p:txBody>
      </p:sp>
      <p:sp>
        <p:nvSpPr>
          <p:cNvPr id="24" name="مربع نص 23"/>
          <p:cNvSpPr txBox="1"/>
          <p:nvPr/>
        </p:nvSpPr>
        <p:spPr>
          <a:xfrm>
            <a:off x="500034" y="5000636"/>
            <a:ext cx="1143008" cy="1015663"/>
          </a:xfrm>
          <a:prstGeom prst="rect">
            <a:avLst/>
          </a:prstGeom>
          <a:noFill/>
        </p:spPr>
        <p:txBody>
          <a:bodyPr wrap="square" rtlCol="1">
            <a:spAutoFit/>
          </a:bodyPr>
          <a:lstStyle/>
          <a:p>
            <a:pPr algn="ctr"/>
            <a:r>
              <a:rPr lang="ar-SA" sz="2000" b="1" dirty="0" smtClean="0">
                <a:solidFill>
                  <a:srgbClr val="C00000"/>
                </a:solidFill>
              </a:rPr>
              <a:t>جمع المؤنث السالم</a:t>
            </a:r>
            <a:endParaRPr lang="ar-SA" sz="2000" b="1" dirty="0">
              <a:solidFill>
                <a:srgbClr val="C00000"/>
              </a:solidFill>
            </a:endParaRPr>
          </a:p>
        </p:txBody>
      </p:sp>
      <p:sp>
        <p:nvSpPr>
          <p:cNvPr id="25" name="قوس كبير أيسر 24"/>
          <p:cNvSpPr/>
          <p:nvPr/>
        </p:nvSpPr>
        <p:spPr>
          <a:xfrm rot="5400000">
            <a:off x="4321967" y="-464371"/>
            <a:ext cx="428628" cy="4214842"/>
          </a:xfrm>
          <a:prstGeom prst="leftBrace">
            <a:avLst/>
          </a:prstGeom>
          <a:ln/>
        </p:spPr>
        <p:style>
          <a:lnRef idx="2">
            <a:schemeClr val="accent1"/>
          </a:lnRef>
          <a:fillRef idx="0">
            <a:schemeClr val="accent1"/>
          </a:fillRef>
          <a:effectRef idx="1">
            <a:schemeClr val="accent1"/>
          </a:effectRef>
          <a:fontRef idx="minor">
            <a:schemeClr val="tx1"/>
          </a:fontRef>
        </p:style>
        <p:txBody>
          <a:bodyPr rtlCol="1" anchor="ctr"/>
          <a:lstStyle/>
          <a:p>
            <a:pPr algn="ctr"/>
            <a:endParaRPr lang="ar-SA" dirty="0"/>
          </a:p>
        </p:txBody>
      </p:sp>
      <p:sp>
        <p:nvSpPr>
          <p:cNvPr id="26" name="قوس كبير أيسر 25"/>
          <p:cNvSpPr/>
          <p:nvPr/>
        </p:nvSpPr>
        <p:spPr>
          <a:xfrm rot="5400000">
            <a:off x="6357950" y="642918"/>
            <a:ext cx="357190" cy="4214842"/>
          </a:xfrm>
          <a:prstGeom prst="leftBrace">
            <a:avLst/>
          </a:prstGeom>
          <a:ln/>
        </p:spPr>
        <p:style>
          <a:lnRef idx="2">
            <a:schemeClr val="accent1"/>
          </a:lnRef>
          <a:fillRef idx="0">
            <a:schemeClr val="accent1"/>
          </a:fillRef>
          <a:effectRef idx="1">
            <a:schemeClr val="accent1"/>
          </a:effectRef>
          <a:fontRef idx="minor">
            <a:schemeClr val="tx1"/>
          </a:fontRef>
        </p:style>
        <p:txBody>
          <a:bodyPr rtlCol="1" anchor="ctr"/>
          <a:lstStyle/>
          <a:p>
            <a:pPr algn="ctr"/>
            <a:endParaRPr lang="ar-SA" dirty="0"/>
          </a:p>
        </p:txBody>
      </p:sp>
      <p:sp>
        <p:nvSpPr>
          <p:cNvPr id="27" name="قوس كبير أيسر 26"/>
          <p:cNvSpPr/>
          <p:nvPr/>
        </p:nvSpPr>
        <p:spPr>
          <a:xfrm rot="5400000">
            <a:off x="1178695" y="1678769"/>
            <a:ext cx="428628" cy="2071702"/>
          </a:xfrm>
          <a:prstGeom prst="leftBrace">
            <a:avLst/>
          </a:prstGeom>
          <a:ln/>
        </p:spPr>
        <p:style>
          <a:lnRef idx="2">
            <a:schemeClr val="accent1"/>
          </a:lnRef>
          <a:fillRef idx="0">
            <a:schemeClr val="accent1"/>
          </a:fillRef>
          <a:effectRef idx="1">
            <a:schemeClr val="accent1"/>
          </a:effectRef>
          <a:fontRef idx="minor">
            <a:schemeClr val="tx1"/>
          </a:fontRef>
        </p:style>
        <p:txBody>
          <a:bodyPr rtlCol="1" anchor="ctr"/>
          <a:lstStyle/>
          <a:p>
            <a:pPr algn="ctr"/>
            <a:endParaRPr lang="ar-SA" dirty="0"/>
          </a:p>
        </p:txBody>
      </p:sp>
      <p:cxnSp>
        <p:nvCxnSpPr>
          <p:cNvPr id="29" name="رابط كسهم مستقيم 28"/>
          <p:cNvCxnSpPr/>
          <p:nvPr/>
        </p:nvCxnSpPr>
        <p:spPr>
          <a:xfrm rot="5400000">
            <a:off x="822299" y="3678239"/>
            <a:ext cx="357190" cy="1588"/>
          </a:xfrm>
          <a:prstGeom prst="straightConnector1">
            <a:avLst/>
          </a:prstGeom>
          <a:ln/>
        </p:spPr>
        <p:style>
          <a:lnRef idx="2">
            <a:schemeClr val="accent1"/>
          </a:lnRef>
          <a:fillRef idx="0">
            <a:schemeClr val="accent1"/>
          </a:fillRef>
          <a:effectRef idx="1">
            <a:schemeClr val="accent1"/>
          </a:effectRef>
          <a:fontRef idx="minor">
            <a:schemeClr val="tx1"/>
          </a:fontRef>
        </p:style>
      </p:cxnSp>
      <p:cxnSp>
        <p:nvCxnSpPr>
          <p:cNvPr id="30" name="رابط كسهم مستقيم 29"/>
          <p:cNvCxnSpPr/>
          <p:nvPr/>
        </p:nvCxnSpPr>
        <p:spPr>
          <a:xfrm rot="5400000">
            <a:off x="2142314" y="3856834"/>
            <a:ext cx="142876" cy="1588"/>
          </a:xfrm>
          <a:prstGeom prst="straightConnector1">
            <a:avLst/>
          </a:prstGeom>
          <a:ln/>
        </p:spPr>
        <p:style>
          <a:lnRef idx="2">
            <a:schemeClr val="accent1"/>
          </a:lnRef>
          <a:fillRef idx="0">
            <a:schemeClr val="accent1"/>
          </a:fillRef>
          <a:effectRef idx="1">
            <a:schemeClr val="accent1"/>
          </a:effectRef>
          <a:fontRef idx="minor">
            <a:schemeClr val="tx1"/>
          </a:fontRef>
        </p:style>
      </p:cxnSp>
      <p:cxnSp>
        <p:nvCxnSpPr>
          <p:cNvPr id="32" name="رابط كسهم مستقيم 31"/>
          <p:cNvCxnSpPr/>
          <p:nvPr/>
        </p:nvCxnSpPr>
        <p:spPr>
          <a:xfrm>
            <a:off x="1000100" y="3786190"/>
            <a:ext cx="1214446" cy="1588"/>
          </a:xfrm>
          <a:prstGeom prst="straightConnector1">
            <a:avLst/>
          </a:prstGeom>
          <a:ln/>
        </p:spPr>
        <p:style>
          <a:lnRef idx="2">
            <a:schemeClr val="accent1"/>
          </a:lnRef>
          <a:fillRef idx="0">
            <a:schemeClr val="accent1"/>
          </a:fillRef>
          <a:effectRef idx="1">
            <a:schemeClr val="accent1"/>
          </a:effectRef>
          <a:fontRef idx="minor">
            <a:schemeClr val="tx1"/>
          </a:fontRef>
        </p:style>
      </p:cxnSp>
      <p:cxnSp>
        <p:nvCxnSpPr>
          <p:cNvPr id="37" name="رابط كسهم مستقيم 36"/>
          <p:cNvCxnSpPr/>
          <p:nvPr/>
        </p:nvCxnSpPr>
        <p:spPr>
          <a:xfrm rot="5400000">
            <a:off x="2465373" y="3678239"/>
            <a:ext cx="357190" cy="1588"/>
          </a:xfrm>
          <a:prstGeom prst="straightConnector1">
            <a:avLst/>
          </a:prstGeom>
          <a:ln/>
        </p:spPr>
        <p:style>
          <a:lnRef idx="2">
            <a:schemeClr val="accent1"/>
          </a:lnRef>
          <a:fillRef idx="0">
            <a:schemeClr val="accent1"/>
          </a:fillRef>
          <a:effectRef idx="1">
            <a:schemeClr val="accent1"/>
          </a:effectRef>
          <a:fontRef idx="minor">
            <a:schemeClr val="tx1"/>
          </a:fontRef>
        </p:style>
      </p:cxnSp>
      <p:cxnSp>
        <p:nvCxnSpPr>
          <p:cNvPr id="38" name="رابط كسهم مستقيم 37"/>
          <p:cNvCxnSpPr>
            <a:endCxn id="12" idx="0"/>
          </p:cNvCxnSpPr>
          <p:nvPr/>
        </p:nvCxnSpPr>
        <p:spPr>
          <a:xfrm rot="5400000">
            <a:off x="3857620" y="3786190"/>
            <a:ext cx="214314" cy="71438"/>
          </a:xfrm>
          <a:prstGeom prst="straightConnector1">
            <a:avLst/>
          </a:prstGeom>
          <a:ln/>
        </p:spPr>
        <p:style>
          <a:lnRef idx="2">
            <a:schemeClr val="accent1"/>
          </a:lnRef>
          <a:fillRef idx="0">
            <a:schemeClr val="accent1"/>
          </a:fillRef>
          <a:effectRef idx="1">
            <a:schemeClr val="accent1"/>
          </a:effectRef>
          <a:fontRef idx="minor">
            <a:schemeClr val="tx1"/>
          </a:fontRef>
        </p:style>
      </p:cxnSp>
      <p:cxnSp>
        <p:nvCxnSpPr>
          <p:cNvPr id="39" name="رابط كسهم مستقيم 38"/>
          <p:cNvCxnSpPr/>
          <p:nvPr/>
        </p:nvCxnSpPr>
        <p:spPr>
          <a:xfrm flipV="1">
            <a:off x="2643174" y="3716340"/>
            <a:ext cx="1357322" cy="69850"/>
          </a:xfrm>
          <a:prstGeom prst="straightConnector1">
            <a:avLst/>
          </a:prstGeom>
          <a:ln/>
        </p:spPr>
        <p:style>
          <a:lnRef idx="2">
            <a:schemeClr val="accent1"/>
          </a:lnRef>
          <a:fillRef idx="0">
            <a:schemeClr val="accent1"/>
          </a:fillRef>
          <a:effectRef idx="1">
            <a:schemeClr val="accent1"/>
          </a:effectRef>
          <a:fontRef idx="minor">
            <a:schemeClr val="tx1"/>
          </a:fontRef>
        </p:style>
      </p:cxnSp>
      <p:cxnSp>
        <p:nvCxnSpPr>
          <p:cNvPr id="42" name="رابط كسهم مستقيم 41"/>
          <p:cNvCxnSpPr/>
          <p:nvPr/>
        </p:nvCxnSpPr>
        <p:spPr>
          <a:xfrm rot="5400000">
            <a:off x="3786182" y="4714884"/>
            <a:ext cx="285752" cy="1588"/>
          </a:xfrm>
          <a:prstGeom prst="straightConnector1">
            <a:avLst/>
          </a:prstGeom>
          <a:ln/>
        </p:spPr>
        <p:style>
          <a:lnRef idx="2">
            <a:schemeClr val="accent1"/>
          </a:lnRef>
          <a:fillRef idx="0">
            <a:schemeClr val="accent1"/>
          </a:fillRef>
          <a:effectRef idx="1">
            <a:schemeClr val="accent1"/>
          </a:effectRef>
          <a:fontRef idx="minor">
            <a:schemeClr val="tx1"/>
          </a:fontRef>
        </p:style>
      </p:cxnSp>
      <p:cxnSp>
        <p:nvCxnSpPr>
          <p:cNvPr id="44" name="رابط كسهم مستقيم 43"/>
          <p:cNvCxnSpPr/>
          <p:nvPr/>
        </p:nvCxnSpPr>
        <p:spPr>
          <a:xfrm rot="5400000">
            <a:off x="2356628" y="4714090"/>
            <a:ext cx="285752" cy="1588"/>
          </a:xfrm>
          <a:prstGeom prst="straightConnector1">
            <a:avLst/>
          </a:prstGeom>
          <a:ln/>
        </p:spPr>
        <p:style>
          <a:lnRef idx="2">
            <a:schemeClr val="accent1"/>
          </a:lnRef>
          <a:fillRef idx="0">
            <a:schemeClr val="accent1"/>
          </a:fillRef>
          <a:effectRef idx="1">
            <a:schemeClr val="accent1"/>
          </a:effectRef>
          <a:fontRef idx="minor">
            <a:schemeClr val="tx1"/>
          </a:fontRef>
        </p:style>
      </p:cxnSp>
      <p:cxnSp>
        <p:nvCxnSpPr>
          <p:cNvPr id="45" name="رابط كسهم مستقيم 44"/>
          <p:cNvCxnSpPr/>
          <p:nvPr/>
        </p:nvCxnSpPr>
        <p:spPr>
          <a:xfrm rot="5400000">
            <a:off x="929456" y="4714090"/>
            <a:ext cx="285752" cy="1588"/>
          </a:xfrm>
          <a:prstGeom prst="straightConnector1">
            <a:avLst/>
          </a:prstGeom>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circle(in)">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circle(in)">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circle(in)">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circle(in)">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circle(in)">
                                      <p:cBhvr>
                                        <p:cTn id="32" dur="5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circle(in)">
                                      <p:cBhvr>
                                        <p:cTn id="37" dur="500"/>
                                        <p:tgtEl>
                                          <p:spTgt spid="23"/>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circle(in)">
                                      <p:cBhvr>
                                        <p:cTn id="4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8" grpId="0"/>
      <p:bldP spid="19" grpId="0"/>
      <p:bldP spid="20" grpId="0"/>
      <p:bldP spid="21" grpId="0"/>
      <p:bldP spid="22" grpId="0"/>
      <p:bldP spid="23" grpId="0"/>
      <p:bldP spid="24"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85720" y="214290"/>
            <a:ext cx="7429552" cy="954107"/>
          </a:xfrm>
          <a:prstGeom prst="rect">
            <a:avLst/>
          </a:prstGeom>
          <a:noFill/>
        </p:spPr>
        <p:txBody>
          <a:bodyPr wrap="square" rtlCol="1">
            <a:spAutoFit/>
          </a:bodyPr>
          <a:lstStyle/>
          <a:p>
            <a:pPr algn="ctr"/>
            <a:r>
              <a:rPr lang="ar-SA" sz="2800" b="1" dirty="0" smtClean="0">
                <a:solidFill>
                  <a:srgbClr val="4C0000"/>
                </a:solidFill>
              </a:rPr>
              <a:t>أجيب عن الأسئلة التالية بجواب مشتمل على مفعول مطلق على غرار المثال الأول:</a:t>
            </a:r>
          </a:p>
        </p:txBody>
      </p:sp>
      <p:sp>
        <p:nvSpPr>
          <p:cNvPr id="4" name="شكل بيضاوي 3"/>
          <p:cNvSpPr/>
          <p:nvPr/>
        </p:nvSpPr>
        <p:spPr>
          <a:xfrm>
            <a:off x="7715272" y="357166"/>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ثانياً</a:t>
            </a:r>
            <a:endParaRPr lang="ar-SA" sz="2400" b="1" dirty="0">
              <a:solidFill>
                <a:schemeClr val="tx1"/>
              </a:solidFill>
            </a:endParaRPr>
          </a:p>
        </p:txBody>
      </p:sp>
      <p:sp>
        <p:nvSpPr>
          <p:cNvPr id="5" name="شكل بيضاوي 4"/>
          <p:cNvSpPr/>
          <p:nvPr/>
        </p:nvSpPr>
        <p:spPr>
          <a:xfrm>
            <a:off x="5857884" y="1285860"/>
            <a:ext cx="1785950" cy="571504"/>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1" anchor="ctr"/>
          <a:lstStyle/>
          <a:p>
            <a:pPr algn="ctr"/>
            <a:r>
              <a:rPr lang="ar-SA" sz="3200" b="1" dirty="0" smtClean="0">
                <a:solidFill>
                  <a:schemeClr val="tx1"/>
                </a:solidFill>
              </a:rPr>
              <a:t>السؤال</a:t>
            </a:r>
            <a:endParaRPr lang="ar-SA" sz="3200" b="1" dirty="0">
              <a:solidFill>
                <a:schemeClr val="tx1"/>
              </a:solidFill>
            </a:endParaRPr>
          </a:p>
        </p:txBody>
      </p:sp>
      <p:sp>
        <p:nvSpPr>
          <p:cNvPr id="6" name="شكل بيضاوي 5"/>
          <p:cNvSpPr/>
          <p:nvPr/>
        </p:nvSpPr>
        <p:spPr>
          <a:xfrm>
            <a:off x="2000232" y="1285860"/>
            <a:ext cx="1785950" cy="571504"/>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1" anchor="ctr"/>
          <a:lstStyle/>
          <a:p>
            <a:pPr algn="ctr"/>
            <a:r>
              <a:rPr lang="ar-SA" sz="3200" b="1" dirty="0" smtClean="0">
                <a:solidFill>
                  <a:schemeClr val="tx1"/>
                </a:solidFill>
              </a:rPr>
              <a:t>الجواب</a:t>
            </a:r>
          </a:p>
        </p:txBody>
      </p:sp>
      <p:sp>
        <p:nvSpPr>
          <p:cNvPr id="7" name="مربع نص 6"/>
          <p:cNvSpPr txBox="1"/>
          <p:nvPr/>
        </p:nvSpPr>
        <p:spPr>
          <a:xfrm>
            <a:off x="4429124" y="2041746"/>
            <a:ext cx="4500594" cy="1815882"/>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1">
            <a:spAutoFit/>
          </a:bodyPr>
          <a:lstStyle/>
          <a:p>
            <a:pPr marL="342900" indent="-342900" algn="ctr">
              <a:buAutoNum type="arabicParenR"/>
            </a:pPr>
            <a:r>
              <a:rPr lang="ar-SA" sz="2800" b="1" dirty="0" smtClean="0"/>
              <a:t>كيف يحب المواطن وطنه؟</a:t>
            </a:r>
          </a:p>
          <a:p>
            <a:pPr marL="342900" indent="-342900" algn="ctr">
              <a:buAutoNum type="arabicParenR"/>
            </a:pPr>
            <a:r>
              <a:rPr lang="ar-SA" sz="2800" b="1" dirty="0" smtClean="0"/>
              <a:t>كيف تدافع عن بلادك؟</a:t>
            </a:r>
          </a:p>
          <a:p>
            <a:pPr marL="342900" indent="-342900" algn="ctr">
              <a:buAutoNum type="arabicParenR"/>
            </a:pPr>
            <a:r>
              <a:rPr lang="ar-SA" sz="2800" b="1" dirty="0" smtClean="0"/>
              <a:t>كم مرة زرت مكة المكرمة؟</a:t>
            </a:r>
          </a:p>
          <a:p>
            <a:pPr marL="342900" indent="-342900" algn="ctr">
              <a:buAutoNum type="arabicParenR"/>
            </a:pPr>
            <a:r>
              <a:rPr lang="ar-SA" sz="2800" b="1" dirty="0" smtClean="0"/>
              <a:t>كيف تتطلع إلى مستقبل وطنك؟</a:t>
            </a:r>
            <a:endParaRPr lang="ar-SA" sz="2800" b="1" dirty="0"/>
          </a:p>
        </p:txBody>
      </p:sp>
      <p:sp>
        <p:nvSpPr>
          <p:cNvPr id="8" name="مربع نص 7"/>
          <p:cNvSpPr txBox="1"/>
          <p:nvPr/>
        </p:nvSpPr>
        <p:spPr>
          <a:xfrm>
            <a:off x="214282" y="2038641"/>
            <a:ext cx="4643470" cy="1569660"/>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1">
            <a:spAutoFit/>
          </a:bodyPr>
          <a:lstStyle/>
          <a:p>
            <a:pPr marL="342900" indent="-342900" algn="ctr">
              <a:buAutoNum type="arabicParenR"/>
            </a:pPr>
            <a:r>
              <a:rPr lang="ar-SA" sz="2400" b="1" dirty="0" smtClean="0"/>
              <a:t>يحب المواطن وطنه حب الطائر عشه؟</a:t>
            </a:r>
          </a:p>
          <a:p>
            <a:pPr marL="342900" indent="-342900" algn="ctr"/>
            <a:r>
              <a:rPr lang="ar-SA" sz="2400" b="1" dirty="0" smtClean="0"/>
              <a:t>..............................</a:t>
            </a:r>
          </a:p>
          <a:p>
            <a:pPr marL="342900" indent="-342900" algn="ctr"/>
            <a:r>
              <a:rPr lang="ar-SA" sz="2400" b="1" dirty="0" smtClean="0"/>
              <a:t>.............................</a:t>
            </a:r>
          </a:p>
          <a:p>
            <a:pPr marL="342900" indent="-342900" algn="ctr"/>
            <a:r>
              <a:rPr lang="ar-SA" sz="2400" b="1"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659025" y="210374"/>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نشاط1</a:t>
            </a:r>
            <a:endParaRPr lang="ar-SA" sz="2400" b="1" dirty="0">
              <a:solidFill>
                <a:schemeClr val="tx1"/>
              </a:solidFill>
            </a:endParaRPr>
          </a:p>
        </p:txBody>
      </p:sp>
      <p:sp>
        <p:nvSpPr>
          <p:cNvPr id="4" name="مربع نص 3"/>
          <p:cNvSpPr txBox="1"/>
          <p:nvPr/>
        </p:nvSpPr>
        <p:spPr>
          <a:xfrm>
            <a:off x="571472" y="254742"/>
            <a:ext cx="7143800" cy="954107"/>
          </a:xfrm>
          <a:prstGeom prst="rect">
            <a:avLst/>
          </a:prstGeom>
          <a:noFill/>
        </p:spPr>
        <p:txBody>
          <a:bodyPr wrap="square" rtlCol="1">
            <a:spAutoFit/>
          </a:bodyPr>
          <a:lstStyle/>
          <a:p>
            <a:pPr algn="ctr"/>
            <a:r>
              <a:rPr lang="ar-SA" sz="2800" b="1" dirty="0" smtClean="0">
                <a:solidFill>
                  <a:srgbClr val="C00000"/>
                </a:solidFill>
              </a:rPr>
              <a:t>أعين المفعول المطلق فيما يلي،وأبين نوعه وعلامة نصبه،وفق الجدول المعطى:</a:t>
            </a:r>
            <a:endParaRPr lang="ar-SA" sz="2800" b="1" dirty="0">
              <a:solidFill>
                <a:srgbClr val="C00000"/>
              </a:solidFill>
            </a:endParaRPr>
          </a:p>
        </p:txBody>
      </p:sp>
      <p:graphicFrame>
        <p:nvGraphicFramePr>
          <p:cNvPr id="5" name="جدول 4"/>
          <p:cNvGraphicFramePr>
            <a:graphicFrameLocks noGrp="1"/>
          </p:cNvGraphicFramePr>
          <p:nvPr/>
        </p:nvGraphicFramePr>
        <p:xfrm>
          <a:off x="642909" y="1357298"/>
          <a:ext cx="7858181" cy="4326760"/>
        </p:xfrm>
        <a:graphic>
          <a:graphicData uri="http://schemas.openxmlformats.org/drawingml/2006/table">
            <a:tbl>
              <a:tblPr rtl="1" firstRow="1" bandRow="1">
                <a:tableStyleId>{00A15C55-8517-42AA-B614-E9B94910E393}</a:tableStyleId>
              </a:tblPr>
              <a:tblGrid>
                <a:gridCol w="2757523"/>
                <a:gridCol w="1685914"/>
                <a:gridCol w="1814500"/>
                <a:gridCol w="1600244"/>
              </a:tblGrid>
              <a:tr h="428628">
                <a:tc>
                  <a:txBody>
                    <a:bodyPr/>
                    <a:lstStyle/>
                    <a:p>
                      <a:pPr algn="ctr" rtl="1"/>
                      <a:r>
                        <a:rPr lang="ar-SA" sz="2400" b="1" dirty="0" smtClean="0">
                          <a:solidFill>
                            <a:schemeClr val="tx1"/>
                          </a:solidFill>
                        </a:rPr>
                        <a:t>الجملة</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2000" b="1" dirty="0" smtClean="0">
                          <a:solidFill>
                            <a:schemeClr val="tx1"/>
                          </a:solidFill>
                        </a:rPr>
                        <a:t>المفعول المطلق</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2400" b="1" dirty="0" smtClean="0">
                          <a:solidFill>
                            <a:schemeClr val="tx1"/>
                          </a:solidFill>
                        </a:rPr>
                        <a:t>نوعه</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2400" b="1" dirty="0" smtClean="0">
                          <a:solidFill>
                            <a:schemeClr val="tx1"/>
                          </a:solidFill>
                        </a:rPr>
                        <a:t>علامة نصبه</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3912">
                <a:tc>
                  <a:txBody>
                    <a:bodyPr/>
                    <a:lstStyle/>
                    <a:p>
                      <a:pPr algn="ctr" rtl="1"/>
                      <a:r>
                        <a:rPr lang="ar-SA" sz="2000" b="1" dirty="0" smtClean="0">
                          <a:solidFill>
                            <a:schemeClr val="tx1"/>
                          </a:solidFill>
                        </a:rPr>
                        <a:t>1.المملكة</a:t>
                      </a:r>
                      <a:r>
                        <a:rPr lang="ar-SA" sz="2000" b="1" baseline="0" dirty="0" smtClean="0">
                          <a:solidFill>
                            <a:schemeClr val="tx1"/>
                          </a:solidFill>
                        </a:rPr>
                        <a:t> العربية السعودية بلد مؤمن تلقى الإسلام تلقياً كريماً</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000" b="1"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000" b="1"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000" b="1"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3912">
                <a:tc>
                  <a:txBody>
                    <a:bodyPr/>
                    <a:lstStyle/>
                    <a:p>
                      <a:pPr algn="ctr" rtl="1"/>
                      <a:r>
                        <a:rPr lang="ar-SA" sz="2000" b="1" dirty="0" smtClean="0">
                          <a:solidFill>
                            <a:schemeClr val="tx1"/>
                          </a:solidFill>
                        </a:rPr>
                        <a:t>2. زرنا مسجد النبي عليه الصلاة والسلام زيارتين</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000" b="1"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000" b="1"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000" b="1"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3912">
                <a:tc>
                  <a:txBody>
                    <a:bodyPr/>
                    <a:lstStyle/>
                    <a:p>
                      <a:pPr algn="ctr" rtl="1"/>
                      <a:r>
                        <a:rPr lang="ar-SA" sz="2000" b="1" dirty="0" smtClean="0">
                          <a:solidFill>
                            <a:schemeClr val="tx1"/>
                          </a:solidFill>
                        </a:rPr>
                        <a:t>3. الذين يحبون وطنهم يؤدون واجبهم أداءً كاملاً</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000" b="1"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000" b="1"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000" b="1"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3912">
                <a:tc>
                  <a:txBody>
                    <a:bodyPr/>
                    <a:lstStyle/>
                    <a:p>
                      <a:pPr algn="ctr" rtl="1"/>
                      <a:r>
                        <a:rPr lang="ar-SA" sz="2000" b="1" dirty="0" smtClean="0">
                          <a:solidFill>
                            <a:schemeClr val="tx1"/>
                          </a:solidFill>
                        </a:rPr>
                        <a:t>4. النشيد الوطني يقوي</a:t>
                      </a:r>
                      <a:r>
                        <a:rPr lang="ar-SA" sz="2000" b="1" baseline="0" dirty="0" smtClean="0">
                          <a:solidFill>
                            <a:schemeClr val="tx1"/>
                          </a:solidFill>
                        </a:rPr>
                        <a:t> الانتماء إلى الوطن تقوية</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000" b="1"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000" b="1"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000" b="1"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73912">
                <a:tc>
                  <a:txBody>
                    <a:bodyPr/>
                    <a:lstStyle/>
                    <a:p>
                      <a:pPr algn="ctr" rtl="1"/>
                      <a:r>
                        <a:rPr lang="ar-SA" sz="2000" b="1" dirty="0" smtClean="0">
                          <a:solidFill>
                            <a:schemeClr val="tx1"/>
                          </a:solidFill>
                        </a:rPr>
                        <a:t>5. يساهم المواطنون في خدمة وطنهم مساهمات.</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000" b="1"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000" b="1"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000" b="1" kern="1200" baseline="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مربع نص 5"/>
          <p:cNvSpPr txBox="1"/>
          <p:nvPr/>
        </p:nvSpPr>
        <p:spPr>
          <a:xfrm>
            <a:off x="4143372" y="1915531"/>
            <a:ext cx="1500198" cy="584775"/>
          </a:xfrm>
          <a:prstGeom prst="rect">
            <a:avLst/>
          </a:prstGeom>
          <a:noFill/>
        </p:spPr>
        <p:txBody>
          <a:bodyPr wrap="square" rtlCol="1">
            <a:spAutoFit/>
          </a:bodyPr>
          <a:lstStyle/>
          <a:p>
            <a:pPr algn="ctr"/>
            <a:r>
              <a:rPr lang="ar-SA" sz="3200" b="1" dirty="0" smtClean="0">
                <a:solidFill>
                  <a:srgbClr val="C00000"/>
                </a:solidFill>
              </a:rPr>
              <a:t>تلقياً</a:t>
            </a:r>
            <a:endParaRPr lang="ar-SA" sz="3200" b="1" dirty="0">
              <a:solidFill>
                <a:srgbClr val="C00000"/>
              </a:solidFill>
            </a:endParaRPr>
          </a:p>
        </p:txBody>
      </p:sp>
      <p:sp>
        <p:nvSpPr>
          <p:cNvPr id="7" name="مربع نص 6"/>
          <p:cNvSpPr txBox="1"/>
          <p:nvPr/>
        </p:nvSpPr>
        <p:spPr>
          <a:xfrm>
            <a:off x="2285984" y="1928802"/>
            <a:ext cx="1643074" cy="584775"/>
          </a:xfrm>
          <a:prstGeom prst="rect">
            <a:avLst/>
          </a:prstGeom>
          <a:noFill/>
        </p:spPr>
        <p:txBody>
          <a:bodyPr wrap="square" rtlCol="1">
            <a:spAutoFit/>
          </a:bodyPr>
          <a:lstStyle/>
          <a:p>
            <a:pPr algn="ctr"/>
            <a:r>
              <a:rPr lang="ar-SA" sz="3200" b="1" dirty="0" smtClean="0">
                <a:solidFill>
                  <a:srgbClr val="C00000"/>
                </a:solidFill>
              </a:rPr>
              <a:t>مبين للنوع</a:t>
            </a:r>
            <a:endParaRPr lang="ar-SA" sz="3200" b="1" dirty="0">
              <a:solidFill>
                <a:srgbClr val="C00000"/>
              </a:solidFill>
            </a:endParaRPr>
          </a:p>
        </p:txBody>
      </p:sp>
      <p:sp>
        <p:nvSpPr>
          <p:cNvPr id="8" name="مربع نص 7"/>
          <p:cNvSpPr txBox="1"/>
          <p:nvPr/>
        </p:nvSpPr>
        <p:spPr>
          <a:xfrm>
            <a:off x="714348" y="1928802"/>
            <a:ext cx="1500198" cy="584775"/>
          </a:xfrm>
          <a:prstGeom prst="rect">
            <a:avLst/>
          </a:prstGeom>
          <a:noFill/>
        </p:spPr>
        <p:txBody>
          <a:bodyPr wrap="square" rtlCol="1">
            <a:spAutoFit/>
          </a:bodyPr>
          <a:lstStyle/>
          <a:p>
            <a:pPr algn="ctr"/>
            <a:r>
              <a:rPr lang="ar-SA" sz="3200" b="1" dirty="0" smtClean="0">
                <a:solidFill>
                  <a:srgbClr val="C00000"/>
                </a:solidFill>
              </a:rPr>
              <a:t>الفتحة</a:t>
            </a:r>
            <a:endParaRPr lang="ar-SA" sz="3200" b="1" dirty="0">
              <a:solidFill>
                <a:srgbClr val="C00000"/>
              </a:solidFill>
            </a:endParaRPr>
          </a:p>
        </p:txBody>
      </p:sp>
      <p:sp>
        <p:nvSpPr>
          <p:cNvPr id="9" name="مربع نص 8"/>
          <p:cNvSpPr txBox="1"/>
          <p:nvPr/>
        </p:nvSpPr>
        <p:spPr>
          <a:xfrm>
            <a:off x="4143372" y="2616640"/>
            <a:ext cx="1500198" cy="584775"/>
          </a:xfrm>
          <a:prstGeom prst="rect">
            <a:avLst/>
          </a:prstGeom>
          <a:noFill/>
        </p:spPr>
        <p:txBody>
          <a:bodyPr wrap="square" rtlCol="1">
            <a:spAutoFit/>
          </a:bodyPr>
          <a:lstStyle/>
          <a:p>
            <a:pPr algn="ctr"/>
            <a:r>
              <a:rPr lang="ar-SA" sz="3200" b="1" dirty="0" smtClean="0">
                <a:solidFill>
                  <a:srgbClr val="C00000"/>
                </a:solidFill>
              </a:rPr>
              <a:t>زيارتين</a:t>
            </a:r>
            <a:endParaRPr lang="ar-SA" sz="3200" b="1" dirty="0">
              <a:solidFill>
                <a:srgbClr val="C00000"/>
              </a:solidFill>
            </a:endParaRPr>
          </a:p>
        </p:txBody>
      </p:sp>
      <p:sp>
        <p:nvSpPr>
          <p:cNvPr id="10" name="مربع نص 9"/>
          <p:cNvSpPr txBox="1"/>
          <p:nvPr/>
        </p:nvSpPr>
        <p:spPr>
          <a:xfrm>
            <a:off x="2285984" y="2629911"/>
            <a:ext cx="1643074" cy="584775"/>
          </a:xfrm>
          <a:prstGeom prst="rect">
            <a:avLst/>
          </a:prstGeom>
          <a:noFill/>
        </p:spPr>
        <p:txBody>
          <a:bodyPr wrap="square" rtlCol="1">
            <a:spAutoFit/>
          </a:bodyPr>
          <a:lstStyle/>
          <a:p>
            <a:pPr algn="ctr"/>
            <a:r>
              <a:rPr lang="ar-SA" sz="3200" b="1" dirty="0" smtClean="0">
                <a:solidFill>
                  <a:srgbClr val="C00000"/>
                </a:solidFill>
              </a:rPr>
              <a:t>مبين للعدد</a:t>
            </a:r>
            <a:endParaRPr lang="ar-SA" sz="3200" b="1" dirty="0">
              <a:solidFill>
                <a:srgbClr val="C00000"/>
              </a:solidFill>
            </a:endParaRPr>
          </a:p>
        </p:txBody>
      </p:sp>
      <p:sp>
        <p:nvSpPr>
          <p:cNvPr id="11" name="مربع نص 10"/>
          <p:cNvSpPr txBox="1"/>
          <p:nvPr/>
        </p:nvSpPr>
        <p:spPr>
          <a:xfrm>
            <a:off x="714348" y="2629911"/>
            <a:ext cx="1500198" cy="584775"/>
          </a:xfrm>
          <a:prstGeom prst="rect">
            <a:avLst/>
          </a:prstGeom>
          <a:noFill/>
        </p:spPr>
        <p:txBody>
          <a:bodyPr wrap="square" rtlCol="1">
            <a:spAutoFit/>
          </a:bodyPr>
          <a:lstStyle/>
          <a:p>
            <a:pPr algn="ctr"/>
            <a:r>
              <a:rPr lang="ar-SA" sz="3200" b="1" dirty="0" smtClean="0">
                <a:solidFill>
                  <a:srgbClr val="C00000"/>
                </a:solidFill>
              </a:rPr>
              <a:t>الياء</a:t>
            </a:r>
            <a:endParaRPr lang="ar-SA" sz="3200" b="1" dirty="0">
              <a:solidFill>
                <a:srgbClr val="C00000"/>
              </a:solidFill>
            </a:endParaRPr>
          </a:p>
        </p:txBody>
      </p:sp>
      <p:sp>
        <p:nvSpPr>
          <p:cNvPr id="12" name="مربع نص 11"/>
          <p:cNvSpPr txBox="1"/>
          <p:nvPr/>
        </p:nvSpPr>
        <p:spPr>
          <a:xfrm>
            <a:off x="4143372" y="3473896"/>
            <a:ext cx="1500198" cy="584775"/>
          </a:xfrm>
          <a:prstGeom prst="rect">
            <a:avLst/>
          </a:prstGeom>
          <a:noFill/>
        </p:spPr>
        <p:txBody>
          <a:bodyPr wrap="square" rtlCol="1">
            <a:spAutoFit/>
          </a:bodyPr>
          <a:lstStyle/>
          <a:p>
            <a:pPr algn="ctr"/>
            <a:r>
              <a:rPr lang="ar-SA" sz="3200" b="1" dirty="0" smtClean="0">
                <a:solidFill>
                  <a:srgbClr val="C00000"/>
                </a:solidFill>
              </a:rPr>
              <a:t>أداءً</a:t>
            </a:r>
            <a:endParaRPr lang="ar-SA" sz="3200" b="1" dirty="0">
              <a:solidFill>
                <a:srgbClr val="C00000"/>
              </a:solidFill>
            </a:endParaRPr>
          </a:p>
        </p:txBody>
      </p:sp>
      <p:sp>
        <p:nvSpPr>
          <p:cNvPr id="13" name="مربع نص 12"/>
          <p:cNvSpPr txBox="1"/>
          <p:nvPr/>
        </p:nvSpPr>
        <p:spPr>
          <a:xfrm>
            <a:off x="2285984" y="3487167"/>
            <a:ext cx="1643074" cy="584775"/>
          </a:xfrm>
          <a:prstGeom prst="rect">
            <a:avLst/>
          </a:prstGeom>
          <a:noFill/>
        </p:spPr>
        <p:txBody>
          <a:bodyPr wrap="square" rtlCol="1">
            <a:spAutoFit/>
          </a:bodyPr>
          <a:lstStyle/>
          <a:p>
            <a:pPr algn="ctr"/>
            <a:r>
              <a:rPr lang="ar-SA" sz="3200" b="1" dirty="0" smtClean="0">
                <a:solidFill>
                  <a:srgbClr val="C00000"/>
                </a:solidFill>
              </a:rPr>
              <a:t>مبين للنوع</a:t>
            </a:r>
            <a:endParaRPr lang="ar-SA" sz="3200" b="1" dirty="0">
              <a:solidFill>
                <a:srgbClr val="C00000"/>
              </a:solidFill>
            </a:endParaRPr>
          </a:p>
        </p:txBody>
      </p:sp>
      <p:sp>
        <p:nvSpPr>
          <p:cNvPr id="14" name="مربع نص 13"/>
          <p:cNvSpPr txBox="1"/>
          <p:nvPr/>
        </p:nvSpPr>
        <p:spPr>
          <a:xfrm>
            <a:off x="714348" y="3487167"/>
            <a:ext cx="1500198" cy="584775"/>
          </a:xfrm>
          <a:prstGeom prst="rect">
            <a:avLst/>
          </a:prstGeom>
          <a:noFill/>
        </p:spPr>
        <p:txBody>
          <a:bodyPr wrap="square" rtlCol="1">
            <a:spAutoFit/>
          </a:bodyPr>
          <a:lstStyle/>
          <a:p>
            <a:pPr algn="ctr"/>
            <a:r>
              <a:rPr lang="ar-SA" sz="3200" b="1" dirty="0" smtClean="0">
                <a:solidFill>
                  <a:srgbClr val="C00000"/>
                </a:solidFill>
              </a:rPr>
              <a:t>الفتحة</a:t>
            </a:r>
            <a:endParaRPr lang="ar-SA" sz="3200" b="1" dirty="0">
              <a:solidFill>
                <a:srgbClr val="C00000"/>
              </a:solidFill>
            </a:endParaRPr>
          </a:p>
        </p:txBody>
      </p:sp>
      <p:sp>
        <p:nvSpPr>
          <p:cNvPr id="15" name="مربع نص 14"/>
          <p:cNvSpPr txBox="1"/>
          <p:nvPr/>
        </p:nvSpPr>
        <p:spPr>
          <a:xfrm>
            <a:off x="4143372" y="4259714"/>
            <a:ext cx="1500198" cy="584775"/>
          </a:xfrm>
          <a:prstGeom prst="rect">
            <a:avLst/>
          </a:prstGeom>
          <a:noFill/>
        </p:spPr>
        <p:txBody>
          <a:bodyPr wrap="square" rtlCol="1">
            <a:spAutoFit/>
          </a:bodyPr>
          <a:lstStyle/>
          <a:p>
            <a:pPr algn="ctr"/>
            <a:r>
              <a:rPr lang="ar-SA" sz="3200" b="1" dirty="0" smtClean="0">
                <a:solidFill>
                  <a:srgbClr val="C00000"/>
                </a:solidFill>
              </a:rPr>
              <a:t>تقوية</a:t>
            </a:r>
            <a:endParaRPr lang="ar-SA" sz="3200" b="1" dirty="0">
              <a:solidFill>
                <a:srgbClr val="C00000"/>
              </a:solidFill>
            </a:endParaRPr>
          </a:p>
        </p:txBody>
      </p:sp>
      <p:sp>
        <p:nvSpPr>
          <p:cNvPr id="16" name="مربع نص 15"/>
          <p:cNvSpPr txBox="1"/>
          <p:nvPr/>
        </p:nvSpPr>
        <p:spPr>
          <a:xfrm>
            <a:off x="2285984" y="4272985"/>
            <a:ext cx="1643074" cy="584775"/>
          </a:xfrm>
          <a:prstGeom prst="rect">
            <a:avLst/>
          </a:prstGeom>
          <a:noFill/>
        </p:spPr>
        <p:txBody>
          <a:bodyPr wrap="square" rtlCol="1">
            <a:spAutoFit/>
          </a:bodyPr>
          <a:lstStyle/>
          <a:p>
            <a:pPr algn="ctr"/>
            <a:r>
              <a:rPr lang="ar-SA" sz="3200" b="1" dirty="0" smtClean="0">
                <a:solidFill>
                  <a:srgbClr val="C00000"/>
                </a:solidFill>
              </a:rPr>
              <a:t>مبين مؤكد</a:t>
            </a:r>
            <a:endParaRPr lang="ar-SA" sz="3200" b="1" dirty="0">
              <a:solidFill>
                <a:srgbClr val="C00000"/>
              </a:solidFill>
            </a:endParaRPr>
          </a:p>
        </p:txBody>
      </p:sp>
      <p:sp>
        <p:nvSpPr>
          <p:cNvPr id="17" name="مربع نص 16"/>
          <p:cNvSpPr txBox="1"/>
          <p:nvPr/>
        </p:nvSpPr>
        <p:spPr>
          <a:xfrm>
            <a:off x="714348" y="4272985"/>
            <a:ext cx="1500198" cy="584775"/>
          </a:xfrm>
          <a:prstGeom prst="rect">
            <a:avLst/>
          </a:prstGeom>
          <a:noFill/>
        </p:spPr>
        <p:txBody>
          <a:bodyPr wrap="square" rtlCol="1">
            <a:spAutoFit/>
          </a:bodyPr>
          <a:lstStyle/>
          <a:p>
            <a:pPr algn="ctr"/>
            <a:r>
              <a:rPr lang="ar-SA" sz="3200" b="1" dirty="0" smtClean="0">
                <a:solidFill>
                  <a:srgbClr val="C00000"/>
                </a:solidFill>
              </a:rPr>
              <a:t>الفتحة</a:t>
            </a:r>
            <a:endParaRPr lang="ar-SA" sz="3200" b="1" dirty="0">
              <a:solidFill>
                <a:srgbClr val="C00000"/>
              </a:solidFill>
            </a:endParaRPr>
          </a:p>
        </p:txBody>
      </p:sp>
      <p:sp>
        <p:nvSpPr>
          <p:cNvPr id="18" name="مربع نص 17"/>
          <p:cNvSpPr txBox="1"/>
          <p:nvPr/>
        </p:nvSpPr>
        <p:spPr>
          <a:xfrm>
            <a:off x="4143372" y="4974094"/>
            <a:ext cx="1500198" cy="584775"/>
          </a:xfrm>
          <a:prstGeom prst="rect">
            <a:avLst/>
          </a:prstGeom>
          <a:noFill/>
        </p:spPr>
        <p:txBody>
          <a:bodyPr wrap="square" rtlCol="1">
            <a:spAutoFit/>
          </a:bodyPr>
          <a:lstStyle/>
          <a:p>
            <a:pPr algn="ctr"/>
            <a:r>
              <a:rPr lang="ar-SA" sz="3200" b="1" dirty="0" smtClean="0">
                <a:solidFill>
                  <a:srgbClr val="C00000"/>
                </a:solidFill>
              </a:rPr>
              <a:t>مساهمات</a:t>
            </a:r>
            <a:endParaRPr lang="ar-SA" sz="3200" b="1" dirty="0">
              <a:solidFill>
                <a:srgbClr val="C00000"/>
              </a:solidFill>
            </a:endParaRPr>
          </a:p>
        </p:txBody>
      </p:sp>
      <p:sp>
        <p:nvSpPr>
          <p:cNvPr id="19" name="مربع نص 18"/>
          <p:cNvSpPr txBox="1"/>
          <p:nvPr/>
        </p:nvSpPr>
        <p:spPr>
          <a:xfrm>
            <a:off x="2285984" y="4987365"/>
            <a:ext cx="1643074" cy="584775"/>
          </a:xfrm>
          <a:prstGeom prst="rect">
            <a:avLst/>
          </a:prstGeom>
          <a:noFill/>
        </p:spPr>
        <p:txBody>
          <a:bodyPr wrap="square" rtlCol="1">
            <a:spAutoFit/>
          </a:bodyPr>
          <a:lstStyle/>
          <a:p>
            <a:pPr algn="ctr"/>
            <a:r>
              <a:rPr lang="ar-SA" sz="3200" b="1" dirty="0" smtClean="0">
                <a:solidFill>
                  <a:srgbClr val="C00000"/>
                </a:solidFill>
              </a:rPr>
              <a:t>مبين للعدد</a:t>
            </a:r>
            <a:endParaRPr lang="ar-SA" sz="3200" b="1" dirty="0">
              <a:solidFill>
                <a:srgbClr val="C00000"/>
              </a:solidFill>
            </a:endParaRPr>
          </a:p>
        </p:txBody>
      </p:sp>
      <p:sp>
        <p:nvSpPr>
          <p:cNvPr id="20" name="مربع نص 19"/>
          <p:cNvSpPr txBox="1"/>
          <p:nvPr/>
        </p:nvSpPr>
        <p:spPr>
          <a:xfrm>
            <a:off x="714348" y="4987365"/>
            <a:ext cx="1500198" cy="584775"/>
          </a:xfrm>
          <a:prstGeom prst="rect">
            <a:avLst/>
          </a:prstGeom>
          <a:noFill/>
        </p:spPr>
        <p:txBody>
          <a:bodyPr wrap="square" rtlCol="1">
            <a:spAutoFit/>
          </a:bodyPr>
          <a:lstStyle/>
          <a:p>
            <a:pPr algn="ctr"/>
            <a:r>
              <a:rPr lang="ar-SA" sz="3200" b="1" dirty="0" smtClean="0">
                <a:solidFill>
                  <a:srgbClr val="C00000"/>
                </a:solidFill>
              </a:rPr>
              <a:t>الكسرة</a:t>
            </a:r>
            <a:endParaRPr lang="ar-SA" sz="3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amond(in)">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diamond(in)">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diamond(in)">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8" presetClass="entr" presetSubtype="16"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diamond(in)">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diamond(in)">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8" presetClass="entr" presetSubtype="16"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diamond(in)">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8" presetClass="entr" presetSubtype="16"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diamond(in)">
                                      <p:cBhvr>
                                        <p:cTn id="45" dur="500"/>
                                        <p:tgtEl>
                                          <p:spTgt spid="12"/>
                                        </p:tgtEl>
                                      </p:cBhvr>
                                    </p:animEffect>
                                  </p:childTnLst>
                                </p:cTn>
                              </p:par>
                            </p:childTnLst>
                          </p:cTn>
                        </p:par>
                      </p:childTnLst>
                    </p:cTn>
                  </p:par>
                  <p:par>
                    <p:cTn id="46" fill="hold">
                      <p:stCondLst>
                        <p:cond delay="indefinite"/>
                      </p:stCondLst>
                      <p:childTnLst>
                        <p:par>
                          <p:cTn id="47" fill="hold">
                            <p:stCondLst>
                              <p:cond delay="0"/>
                            </p:stCondLst>
                            <p:childTnLst>
                              <p:par>
                                <p:cTn id="48" presetID="8" presetClass="entr" presetSubtype="16"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diamond(in)">
                                      <p:cBhvr>
                                        <p:cTn id="50" dur="5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8" presetClass="entr" presetSubtype="16"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diamond(in)">
                                      <p:cBhvr>
                                        <p:cTn id="55" dur="500"/>
                                        <p:tgtEl>
                                          <p:spTgt spid="14"/>
                                        </p:tgtEl>
                                      </p:cBhvr>
                                    </p:animEffect>
                                  </p:childTnLst>
                                </p:cTn>
                              </p:par>
                            </p:childTnLst>
                          </p:cTn>
                        </p:par>
                      </p:childTnLst>
                    </p:cTn>
                  </p:par>
                  <p:par>
                    <p:cTn id="56" fill="hold">
                      <p:stCondLst>
                        <p:cond delay="indefinite"/>
                      </p:stCondLst>
                      <p:childTnLst>
                        <p:par>
                          <p:cTn id="57" fill="hold">
                            <p:stCondLst>
                              <p:cond delay="0"/>
                            </p:stCondLst>
                            <p:childTnLst>
                              <p:par>
                                <p:cTn id="58" presetID="8" presetClass="entr" presetSubtype="16" fill="hold" grpId="0" nodeType="click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diamond(in)">
                                      <p:cBhvr>
                                        <p:cTn id="60" dur="500"/>
                                        <p:tgtEl>
                                          <p:spTgt spid="15"/>
                                        </p:tgtEl>
                                      </p:cBhvr>
                                    </p:animEffect>
                                  </p:childTnLst>
                                </p:cTn>
                              </p:par>
                            </p:childTnLst>
                          </p:cTn>
                        </p:par>
                      </p:childTnLst>
                    </p:cTn>
                  </p:par>
                  <p:par>
                    <p:cTn id="61" fill="hold">
                      <p:stCondLst>
                        <p:cond delay="indefinite"/>
                      </p:stCondLst>
                      <p:childTnLst>
                        <p:par>
                          <p:cTn id="62" fill="hold">
                            <p:stCondLst>
                              <p:cond delay="0"/>
                            </p:stCondLst>
                            <p:childTnLst>
                              <p:par>
                                <p:cTn id="63" presetID="8" presetClass="entr" presetSubtype="16" fill="hold" grpId="0" nodeType="click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diamond(in)">
                                      <p:cBhvr>
                                        <p:cTn id="65" dur="500"/>
                                        <p:tgtEl>
                                          <p:spTgt spid="16"/>
                                        </p:tgtEl>
                                      </p:cBhvr>
                                    </p:animEffect>
                                  </p:childTnLst>
                                </p:cTn>
                              </p:par>
                            </p:childTnLst>
                          </p:cTn>
                        </p:par>
                      </p:childTnLst>
                    </p:cTn>
                  </p:par>
                  <p:par>
                    <p:cTn id="66" fill="hold">
                      <p:stCondLst>
                        <p:cond delay="indefinite"/>
                      </p:stCondLst>
                      <p:childTnLst>
                        <p:par>
                          <p:cTn id="67" fill="hold">
                            <p:stCondLst>
                              <p:cond delay="0"/>
                            </p:stCondLst>
                            <p:childTnLst>
                              <p:par>
                                <p:cTn id="68" presetID="8" presetClass="entr" presetSubtype="16" fill="hold" grpId="0" nodeType="click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diamond(in)">
                                      <p:cBhvr>
                                        <p:cTn id="70" dur="500"/>
                                        <p:tgtEl>
                                          <p:spTgt spid="17"/>
                                        </p:tgtEl>
                                      </p:cBhvr>
                                    </p:animEffect>
                                  </p:childTnLst>
                                </p:cTn>
                              </p:par>
                            </p:childTnLst>
                          </p:cTn>
                        </p:par>
                      </p:childTnLst>
                    </p:cTn>
                  </p:par>
                  <p:par>
                    <p:cTn id="71" fill="hold">
                      <p:stCondLst>
                        <p:cond delay="indefinite"/>
                      </p:stCondLst>
                      <p:childTnLst>
                        <p:par>
                          <p:cTn id="72" fill="hold">
                            <p:stCondLst>
                              <p:cond delay="0"/>
                            </p:stCondLst>
                            <p:childTnLst>
                              <p:par>
                                <p:cTn id="73" presetID="8" presetClass="entr" presetSubtype="16" fill="hold" grpId="0" nodeType="click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diamond(in)">
                                      <p:cBhvr>
                                        <p:cTn id="75" dur="500"/>
                                        <p:tgtEl>
                                          <p:spTgt spid="18"/>
                                        </p:tgtEl>
                                      </p:cBhvr>
                                    </p:animEffect>
                                  </p:childTnLst>
                                </p:cTn>
                              </p:par>
                            </p:childTnLst>
                          </p:cTn>
                        </p:par>
                      </p:childTnLst>
                    </p:cTn>
                  </p:par>
                  <p:par>
                    <p:cTn id="76" fill="hold">
                      <p:stCondLst>
                        <p:cond delay="indefinite"/>
                      </p:stCondLst>
                      <p:childTnLst>
                        <p:par>
                          <p:cTn id="77" fill="hold">
                            <p:stCondLst>
                              <p:cond delay="0"/>
                            </p:stCondLst>
                            <p:childTnLst>
                              <p:par>
                                <p:cTn id="78" presetID="8" presetClass="entr" presetSubtype="16" fill="hold" grpId="0" nodeType="click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diamond(in)">
                                      <p:cBhvr>
                                        <p:cTn id="80" dur="500"/>
                                        <p:tgtEl>
                                          <p:spTgt spid="19"/>
                                        </p:tgtEl>
                                      </p:cBhvr>
                                    </p:animEffect>
                                  </p:childTnLst>
                                </p:cTn>
                              </p:par>
                            </p:childTnLst>
                          </p:cTn>
                        </p:par>
                      </p:childTnLst>
                    </p:cTn>
                  </p:par>
                  <p:par>
                    <p:cTn id="81" fill="hold">
                      <p:stCondLst>
                        <p:cond delay="indefinite"/>
                      </p:stCondLst>
                      <p:childTnLst>
                        <p:par>
                          <p:cTn id="82" fill="hold">
                            <p:stCondLst>
                              <p:cond delay="0"/>
                            </p:stCondLst>
                            <p:childTnLst>
                              <p:par>
                                <p:cTn id="83" presetID="8" presetClass="entr" presetSubtype="16" fill="hold" grpId="0" nodeType="click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diamond(in)">
                                      <p:cBhvr>
                                        <p:cTn id="8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659025" y="210374"/>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نشاط2</a:t>
            </a:r>
            <a:endParaRPr lang="ar-SA" sz="2400" b="1" dirty="0">
              <a:solidFill>
                <a:schemeClr val="tx1"/>
              </a:solidFill>
            </a:endParaRPr>
          </a:p>
        </p:txBody>
      </p:sp>
      <p:sp>
        <p:nvSpPr>
          <p:cNvPr id="4" name="مربع نص 3"/>
          <p:cNvSpPr txBox="1"/>
          <p:nvPr/>
        </p:nvSpPr>
        <p:spPr>
          <a:xfrm>
            <a:off x="571472" y="214290"/>
            <a:ext cx="7143800" cy="954107"/>
          </a:xfrm>
          <a:prstGeom prst="rect">
            <a:avLst/>
          </a:prstGeom>
          <a:noFill/>
        </p:spPr>
        <p:txBody>
          <a:bodyPr wrap="square" rtlCol="1">
            <a:spAutoFit/>
          </a:bodyPr>
          <a:lstStyle/>
          <a:p>
            <a:pPr algn="ctr"/>
            <a:r>
              <a:rPr lang="ar-SA" sz="2800" b="1" dirty="0" smtClean="0">
                <a:solidFill>
                  <a:srgbClr val="C00000"/>
                </a:solidFill>
              </a:rPr>
              <a:t>أميز المفعول المطلق من المفعول به في الآيات التالية من سورة المزمل:</a:t>
            </a:r>
            <a:endParaRPr lang="ar-SA" sz="2800" b="1" dirty="0">
              <a:solidFill>
                <a:srgbClr val="C00000"/>
              </a:solidFill>
            </a:endParaRPr>
          </a:p>
        </p:txBody>
      </p:sp>
      <p:sp>
        <p:nvSpPr>
          <p:cNvPr id="5" name="مربع نص 4"/>
          <p:cNvSpPr txBox="1"/>
          <p:nvPr/>
        </p:nvSpPr>
        <p:spPr>
          <a:xfrm>
            <a:off x="1928794" y="1571612"/>
            <a:ext cx="5857916" cy="523220"/>
          </a:xfrm>
          <a:prstGeom prst="rect">
            <a:avLst/>
          </a:prstGeom>
          <a:noFill/>
        </p:spPr>
        <p:txBody>
          <a:bodyPr wrap="square" rtlCol="1">
            <a:spAutoFit/>
          </a:bodyPr>
          <a:lstStyle/>
          <a:p>
            <a:r>
              <a:rPr lang="ar-SA" sz="2800" b="1" dirty="0" smtClean="0">
                <a:effectLst>
                  <a:glow rad="228600">
                    <a:schemeClr val="accent2">
                      <a:satMod val="175000"/>
                      <a:alpha val="40000"/>
                    </a:schemeClr>
                  </a:glow>
                </a:effectLst>
              </a:rPr>
              <a:t>قال تعالى</a:t>
            </a:r>
            <a:r>
              <a:rPr lang="ar-SA" sz="2800" b="1" dirty="0" smtClean="0">
                <a:effectLst>
                  <a:glow rad="228600">
                    <a:schemeClr val="accent2">
                      <a:satMod val="175000"/>
                      <a:alpha val="40000"/>
                    </a:schemeClr>
                  </a:glow>
                </a:effectLst>
                <a:sym typeface="Wingdings" pitchFamily="2" charset="2"/>
              </a:rPr>
              <a:t>:(أو زد عليه ورتل القرءان ترتيلا)</a:t>
            </a:r>
            <a:endParaRPr lang="ar-SA" sz="2800" b="1" dirty="0">
              <a:effectLst>
                <a:glow rad="228600">
                  <a:schemeClr val="accent2">
                    <a:satMod val="175000"/>
                    <a:alpha val="40000"/>
                  </a:schemeClr>
                </a:glow>
              </a:effectLst>
            </a:endParaRPr>
          </a:p>
        </p:txBody>
      </p:sp>
      <p:sp>
        <p:nvSpPr>
          <p:cNvPr id="6" name="مربع نص 5"/>
          <p:cNvSpPr txBox="1"/>
          <p:nvPr/>
        </p:nvSpPr>
        <p:spPr>
          <a:xfrm>
            <a:off x="1928794" y="2905780"/>
            <a:ext cx="5857916" cy="523220"/>
          </a:xfrm>
          <a:prstGeom prst="rect">
            <a:avLst/>
          </a:prstGeom>
          <a:noFill/>
        </p:spPr>
        <p:txBody>
          <a:bodyPr wrap="square" rtlCol="1">
            <a:spAutoFit/>
          </a:bodyPr>
          <a:lstStyle/>
          <a:p>
            <a:r>
              <a:rPr lang="ar-SA" sz="2800" b="1" dirty="0" smtClean="0">
                <a:effectLst>
                  <a:glow rad="228600">
                    <a:schemeClr val="accent2">
                      <a:satMod val="175000"/>
                      <a:alpha val="40000"/>
                    </a:schemeClr>
                  </a:glow>
                </a:effectLst>
              </a:rPr>
              <a:t>قال تعالى</a:t>
            </a:r>
            <a:r>
              <a:rPr lang="ar-SA" sz="2800" b="1" dirty="0" smtClean="0">
                <a:effectLst>
                  <a:glow rad="228600">
                    <a:schemeClr val="accent2">
                      <a:satMod val="175000"/>
                      <a:alpha val="40000"/>
                    </a:schemeClr>
                  </a:glow>
                </a:effectLst>
                <a:sym typeface="Wingdings" pitchFamily="2" charset="2"/>
              </a:rPr>
              <a:t>:(واذكر اسم ربك وتبتل إليه تبتيلا)</a:t>
            </a:r>
            <a:endParaRPr lang="ar-SA" sz="2800" b="1" dirty="0">
              <a:effectLst>
                <a:glow rad="228600">
                  <a:schemeClr val="accent2">
                    <a:satMod val="175000"/>
                    <a:alpha val="40000"/>
                  </a:schemeClr>
                </a:glow>
              </a:effectLst>
            </a:endParaRPr>
          </a:p>
        </p:txBody>
      </p:sp>
      <p:sp>
        <p:nvSpPr>
          <p:cNvPr id="7" name="مربع نص 6"/>
          <p:cNvSpPr txBox="1"/>
          <p:nvPr/>
        </p:nvSpPr>
        <p:spPr>
          <a:xfrm>
            <a:off x="857224" y="4620292"/>
            <a:ext cx="7000924" cy="523220"/>
          </a:xfrm>
          <a:prstGeom prst="rect">
            <a:avLst/>
          </a:prstGeom>
          <a:noFill/>
        </p:spPr>
        <p:txBody>
          <a:bodyPr wrap="square" rtlCol="1">
            <a:spAutoFit/>
          </a:bodyPr>
          <a:lstStyle/>
          <a:p>
            <a:r>
              <a:rPr lang="ar-SA" sz="2800" b="1" dirty="0" smtClean="0">
                <a:effectLst>
                  <a:glow rad="228600">
                    <a:schemeClr val="accent2">
                      <a:satMod val="175000"/>
                      <a:alpha val="40000"/>
                    </a:schemeClr>
                  </a:glow>
                </a:effectLst>
              </a:rPr>
              <a:t>قال تعالى</a:t>
            </a:r>
            <a:r>
              <a:rPr lang="ar-SA" sz="2800" b="1" dirty="0" smtClean="0">
                <a:effectLst>
                  <a:glow rad="228600">
                    <a:schemeClr val="accent2">
                      <a:satMod val="175000"/>
                      <a:alpha val="40000"/>
                    </a:schemeClr>
                  </a:glow>
                </a:effectLst>
                <a:sym typeface="Wingdings" pitchFamily="2" charset="2"/>
              </a:rPr>
              <a:t>:(واصبر على مايقولون واهجرهم هجرا جميلا)</a:t>
            </a:r>
            <a:endParaRPr lang="ar-SA" sz="2800" b="1" dirty="0">
              <a:effectLst>
                <a:glow rad="228600">
                  <a:schemeClr val="accent2">
                    <a:satMod val="175000"/>
                    <a:alpha val="40000"/>
                  </a:schemeClr>
                </a:glow>
              </a:effectLst>
            </a:endParaRPr>
          </a:p>
        </p:txBody>
      </p:sp>
      <p:sp>
        <p:nvSpPr>
          <p:cNvPr id="8" name="مستطيل مستدير الزوايا 7"/>
          <p:cNvSpPr/>
          <p:nvPr/>
        </p:nvSpPr>
        <p:spPr>
          <a:xfrm>
            <a:off x="4857752" y="2214554"/>
            <a:ext cx="3286148" cy="428628"/>
          </a:xfrm>
          <a:prstGeom prst="roundRect">
            <a:avLst/>
          </a:prstGeom>
          <a:noFill/>
        </p:spPr>
        <p:style>
          <a:lnRef idx="2">
            <a:schemeClr val="accent4"/>
          </a:lnRef>
          <a:fillRef idx="1">
            <a:schemeClr val="lt1"/>
          </a:fillRef>
          <a:effectRef idx="0">
            <a:schemeClr val="accent4"/>
          </a:effectRef>
          <a:fontRef idx="minor">
            <a:schemeClr val="dk1"/>
          </a:fontRef>
        </p:style>
        <p:txBody>
          <a:bodyPr rtlCol="1" anchor="ctr"/>
          <a:lstStyle/>
          <a:p>
            <a:r>
              <a:rPr lang="ar-SA" sz="2800" b="1" dirty="0" smtClean="0"/>
              <a:t>المفعول به:</a:t>
            </a:r>
            <a:endParaRPr lang="ar-SA" sz="2800" b="1" dirty="0"/>
          </a:p>
        </p:txBody>
      </p:sp>
      <p:sp>
        <p:nvSpPr>
          <p:cNvPr id="9" name="مستطيل مستدير الزوايا 8"/>
          <p:cNvSpPr/>
          <p:nvPr/>
        </p:nvSpPr>
        <p:spPr>
          <a:xfrm>
            <a:off x="857224" y="2214554"/>
            <a:ext cx="3714776" cy="428628"/>
          </a:xfrm>
          <a:prstGeom prst="roundRect">
            <a:avLst/>
          </a:prstGeom>
          <a:noFill/>
        </p:spPr>
        <p:style>
          <a:lnRef idx="2">
            <a:schemeClr val="accent4"/>
          </a:lnRef>
          <a:fillRef idx="1">
            <a:schemeClr val="lt1"/>
          </a:fillRef>
          <a:effectRef idx="0">
            <a:schemeClr val="accent4"/>
          </a:effectRef>
          <a:fontRef idx="minor">
            <a:schemeClr val="dk1"/>
          </a:fontRef>
        </p:style>
        <p:txBody>
          <a:bodyPr rtlCol="1" anchor="ctr"/>
          <a:lstStyle/>
          <a:p>
            <a:r>
              <a:rPr lang="ar-SA" sz="2800" b="1" dirty="0" smtClean="0"/>
              <a:t>المفعول المطلق:</a:t>
            </a:r>
            <a:endParaRPr lang="ar-SA" sz="2800" b="1" dirty="0"/>
          </a:p>
        </p:txBody>
      </p:sp>
      <p:sp>
        <p:nvSpPr>
          <p:cNvPr id="10" name="مستطيل مستدير الزوايا 9"/>
          <p:cNvSpPr/>
          <p:nvPr/>
        </p:nvSpPr>
        <p:spPr>
          <a:xfrm>
            <a:off x="4857752" y="3714752"/>
            <a:ext cx="3286148" cy="428628"/>
          </a:xfrm>
          <a:prstGeom prst="roundRect">
            <a:avLst/>
          </a:prstGeom>
          <a:noFill/>
        </p:spPr>
        <p:style>
          <a:lnRef idx="2">
            <a:schemeClr val="accent4"/>
          </a:lnRef>
          <a:fillRef idx="1">
            <a:schemeClr val="lt1"/>
          </a:fillRef>
          <a:effectRef idx="0">
            <a:schemeClr val="accent4"/>
          </a:effectRef>
          <a:fontRef idx="minor">
            <a:schemeClr val="dk1"/>
          </a:fontRef>
        </p:style>
        <p:txBody>
          <a:bodyPr rtlCol="1" anchor="ctr"/>
          <a:lstStyle/>
          <a:p>
            <a:r>
              <a:rPr lang="ar-SA" sz="2800" b="1" dirty="0" smtClean="0"/>
              <a:t>المفعول به:</a:t>
            </a:r>
            <a:endParaRPr lang="ar-SA" sz="2800" b="1" dirty="0"/>
          </a:p>
        </p:txBody>
      </p:sp>
      <p:sp>
        <p:nvSpPr>
          <p:cNvPr id="11" name="مستطيل مستدير الزوايا 10"/>
          <p:cNvSpPr/>
          <p:nvPr/>
        </p:nvSpPr>
        <p:spPr>
          <a:xfrm>
            <a:off x="857224" y="3714752"/>
            <a:ext cx="3714776" cy="428628"/>
          </a:xfrm>
          <a:prstGeom prst="roundRect">
            <a:avLst/>
          </a:prstGeom>
          <a:noFill/>
        </p:spPr>
        <p:style>
          <a:lnRef idx="2">
            <a:schemeClr val="accent4"/>
          </a:lnRef>
          <a:fillRef idx="1">
            <a:schemeClr val="lt1"/>
          </a:fillRef>
          <a:effectRef idx="0">
            <a:schemeClr val="accent4"/>
          </a:effectRef>
          <a:fontRef idx="minor">
            <a:schemeClr val="dk1"/>
          </a:fontRef>
        </p:style>
        <p:txBody>
          <a:bodyPr rtlCol="1" anchor="ctr"/>
          <a:lstStyle/>
          <a:p>
            <a:r>
              <a:rPr lang="ar-SA" sz="2800" b="1" dirty="0" smtClean="0"/>
              <a:t>المفعول المطلق:</a:t>
            </a:r>
            <a:endParaRPr lang="ar-SA" sz="2800" b="1" dirty="0"/>
          </a:p>
        </p:txBody>
      </p:sp>
      <p:sp>
        <p:nvSpPr>
          <p:cNvPr id="12" name="مستطيل مستدير الزوايا 11"/>
          <p:cNvSpPr/>
          <p:nvPr/>
        </p:nvSpPr>
        <p:spPr>
          <a:xfrm>
            <a:off x="4857752" y="5286388"/>
            <a:ext cx="3286148" cy="428628"/>
          </a:xfrm>
          <a:prstGeom prst="roundRect">
            <a:avLst/>
          </a:prstGeom>
          <a:noFill/>
        </p:spPr>
        <p:style>
          <a:lnRef idx="2">
            <a:schemeClr val="accent4"/>
          </a:lnRef>
          <a:fillRef idx="1">
            <a:schemeClr val="lt1"/>
          </a:fillRef>
          <a:effectRef idx="0">
            <a:schemeClr val="accent4"/>
          </a:effectRef>
          <a:fontRef idx="minor">
            <a:schemeClr val="dk1"/>
          </a:fontRef>
        </p:style>
        <p:txBody>
          <a:bodyPr rtlCol="1" anchor="ctr"/>
          <a:lstStyle/>
          <a:p>
            <a:r>
              <a:rPr lang="ar-SA" sz="2800" b="1" dirty="0" smtClean="0"/>
              <a:t>المفعول به:</a:t>
            </a:r>
            <a:endParaRPr lang="ar-SA" sz="2800" b="1" dirty="0"/>
          </a:p>
        </p:txBody>
      </p:sp>
      <p:sp>
        <p:nvSpPr>
          <p:cNvPr id="13" name="مستطيل مستدير الزوايا 12"/>
          <p:cNvSpPr/>
          <p:nvPr/>
        </p:nvSpPr>
        <p:spPr>
          <a:xfrm>
            <a:off x="857224" y="5286388"/>
            <a:ext cx="3714776" cy="428628"/>
          </a:xfrm>
          <a:prstGeom prst="roundRect">
            <a:avLst/>
          </a:prstGeom>
          <a:noFill/>
        </p:spPr>
        <p:style>
          <a:lnRef idx="2">
            <a:schemeClr val="accent4"/>
          </a:lnRef>
          <a:fillRef idx="1">
            <a:schemeClr val="lt1"/>
          </a:fillRef>
          <a:effectRef idx="0">
            <a:schemeClr val="accent4"/>
          </a:effectRef>
          <a:fontRef idx="minor">
            <a:schemeClr val="dk1"/>
          </a:fontRef>
        </p:style>
        <p:txBody>
          <a:bodyPr rtlCol="1" anchor="ctr"/>
          <a:lstStyle/>
          <a:p>
            <a:r>
              <a:rPr lang="ar-SA" sz="2800" b="1" dirty="0" smtClean="0"/>
              <a:t>المفعول المطلق:</a:t>
            </a:r>
            <a:endParaRPr lang="ar-SA" sz="2800" b="1" dirty="0"/>
          </a:p>
        </p:txBody>
      </p:sp>
      <p:sp>
        <p:nvSpPr>
          <p:cNvPr id="14" name="مربع نص 13"/>
          <p:cNvSpPr txBox="1"/>
          <p:nvPr/>
        </p:nvSpPr>
        <p:spPr>
          <a:xfrm>
            <a:off x="5357818" y="2143116"/>
            <a:ext cx="1357322" cy="584775"/>
          </a:xfrm>
          <a:prstGeom prst="rect">
            <a:avLst/>
          </a:prstGeom>
          <a:noFill/>
        </p:spPr>
        <p:txBody>
          <a:bodyPr wrap="square" rtlCol="1">
            <a:spAutoFit/>
          </a:bodyPr>
          <a:lstStyle/>
          <a:p>
            <a:pPr algn="ctr"/>
            <a:r>
              <a:rPr lang="ar-SA" sz="3200" b="1" dirty="0" smtClean="0">
                <a:solidFill>
                  <a:srgbClr val="C00000"/>
                </a:solidFill>
              </a:rPr>
              <a:t>القرآن</a:t>
            </a:r>
            <a:endParaRPr lang="ar-SA" b="1" dirty="0">
              <a:solidFill>
                <a:srgbClr val="C00000"/>
              </a:solidFill>
            </a:endParaRPr>
          </a:p>
        </p:txBody>
      </p:sp>
      <p:sp>
        <p:nvSpPr>
          <p:cNvPr id="15" name="مربع نص 14"/>
          <p:cNvSpPr txBox="1"/>
          <p:nvPr/>
        </p:nvSpPr>
        <p:spPr>
          <a:xfrm>
            <a:off x="1214414" y="2143116"/>
            <a:ext cx="1357322" cy="584775"/>
          </a:xfrm>
          <a:prstGeom prst="rect">
            <a:avLst/>
          </a:prstGeom>
          <a:noFill/>
        </p:spPr>
        <p:txBody>
          <a:bodyPr wrap="square" rtlCol="1">
            <a:spAutoFit/>
          </a:bodyPr>
          <a:lstStyle/>
          <a:p>
            <a:pPr algn="ctr"/>
            <a:r>
              <a:rPr lang="ar-SA" sz="3200" b="1" dirty="0" smtClean="0">
                <a:solidFill>
                  <a:srgbClr val="C00000"/>
                </a:solidFill>
              </a:rPr>
              <a:t>ترتيلا</a:t>
            </a:r>
            <a:endParaRPr lang="ar-SA" b="1" dirty="0">
              <a:solidFill>
                <a:srgbClr val="C00000"/>
              </a:solidFill>
            </a:endParaRPr>
          </a:p>
        </p:txBody>
      </p:sp>
      <p:sp>
        <p:nvSpPr>
          <p:cNvPr id="16" name="مربع نص 15"/>
          <p:cNvSpPr txBox="1"/>
          <p:nvPr/>
        </p:nvSpPr>
        <p:spPr>
          <a:xfrm>
            <a:off x="5357818" y="3643314"/>
            <a:ext cx="1357322" cy="584775"/>
          </a:xfrm>
          <a:prstGeom prst="rect">
            <a:avLst/>
          </a:prstGeom>
          <a:noFill/>
        </p:spPr>
        <p:txBody>
          <a:bodyPr wrap="square" rtlCol="1">
            <a:spAutoFit/>
          </a:bodyPr>
          <a:lstStyle/>
          <a:p>
            <a:pPr algn="ctr"/>
            <a:r>
              <a:rPr lang="ar-SA" sz="3200" b="1" dirty="0" smtClean="0">
                <a:solidFill>
                  <a:srgbClr val="C00000"/>
                </a:solidFill>
              </a:rPr>
              <a:t>اذكر</a:t>
            </a:r>
            <a:endParaRPr lang="ar-SA" b="1" dirty="0">
              <a:solidFill>
                <a:srgbClr val="C00000"/>
              </a:solidFill>
            </a:endParaRPr>
          </a:p>
        </p:txBody>
      </p:sp>
      <p:sp>
        <p:nvSpPr>
          <p:cNvPr id="17" name="مربع نص 16"/>
          <p:cNvSpPr txBox="1"/>
          <p:nvPr/>
        </p:nvSpPr>
        <p:spPr>
          <a:xfrm>
            <a:off x="1214414" y="3643314"/>
            <a:ext cx="1357322" cy="584775"/>
          </a:xfrm>
          <a:prstGeom prst="rect">
            <a:avLst/>
          </a:prstGeom>
          <a:noFill/>
        </p:spPr>
        <p:txBody>
          <a:bodyPr wrap="square" rtlCol="1">
            <a:spAutoFit/>
          </a:bodyPr>
          <a:lstStyle/>
          <a:p>
            <a:pPr algn="ctr"/>
            <a:r>
              <a:rPr lang="ar-SA" sz="3200" b="1" dirty="0" smtClean="0">
                <a:solidFill>
                  <a:srgbClr val="C00000"/>
                </a:solidFill>
              </a:rPr>
              <a:t>تبتيلا</a:t>
            </a:r>
            <a:endParaRPr lang="ar-SA" b="1" dirty="0">
              <a:solidFill>
                <a:srgbClr val="C00000"/>
              </a:solidFill>
            </a:endParaRPr>
          </a:p>
        </p:txBody>
      </p:sp>
      <p:sp>
        <p:nvSpPr>
          <p:cNvPr id="18" name="مربع نص 17"/>
          <p:cNvSpPr txBox="1"/>
          <p:nvPr/>
        </p:nvSpPr>
        <p:spPr>
          <a:xfrm>
            <a:off x="4857752" y="5214950"/>
            <a:ext cx="1928826" cy="523220"/>
          </a:xfrm>
          <a:prstGeom prst="rect">
            <a:avLst/>
          </a:prstGeom>
          <a:noFill/>
        </p:spPr>
        <p:txBody>
          <a:bodyPr wrap="square" rtlCol="1">
            <a:spAutoFit/>
          </a:bodyPr>
          <a:lstStyle/>
          <a:p>
            <a:pPr algn="ctr"/>
            <a:r>
              <a:rPr lang="ar-SA" sz="2800" b="1" dirty="0" smtClean="0">
                <a:solidFill>
                  <a:srgbClr val="C00000"/>
                </a:solidFill>
              </a:rPr>
              <a:t>الضمير(الهاء)</a:t>
            </a:r>
            <a:endParaRPr lang="ar-SA" sz="1600" b="1" dirty="0">
              <a:solidFill>
                <a:srgbClr val="C00000"/>
              </a:solidFill>
            </a:endParaRPr>
          </a:p>
        </p:txBody>
      </p:sp>
      <p:sp>
        <p:nvSpPr>
          <p:cNvPr id="19" name="مربع نص 18"/>
          <p:cNvSpPr txBox="1"/>
          <p:nvPr/>
        </p:nvSpPr>
        <p:spPr>
          <a:xfrm>
            <a:off x="1214414" y="5214950"/>
            <a:ext cx="1357322" cy="584775"/>
          </a:xfrm>
          <a:prstGeom prst="rect">
            <a:avLst/>
          </a:prstGeom>
          <a:noFill/>
        </p:spPr>
        <p:txBody>
          <a:bodyPr wrap="square" rtlCol="1">
            <a:spAutoFit/>
          </a:bodyPr>
          <a:lstStyle/>
          <a:p>
            <a:pPr algn="ctr"/>
            <a:r>
              <a:rPr lang="ar-SA" sz="3200" b="1" dirty="0" smtClean="0">
                <a:solidFill>
                  <a:srgbClr val="C00000"/>
                </a:solidFill>
              </a:rPr>
              <a:t>هجرا</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circle(in)">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circle(in)">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circle(in)">
                                      <p:cBhvr>
                                        <p:cTn id="25" dur="500"/>
                                        <p:tgtEl>
                                          <p:spTgt spid="16"/>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circle(in)">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circle(in)">
                                      <p:cBhvr>
                                        <p:cTn id="35" dur="500"/>
                                        <p:tgtEl>
                                          <p:spTgt spid="18"/>
                                        </p:tgtEl>
                                      </p:cBhvr>
                                    </p:animEffect>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grpId="0"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circle(in)">
                                      <p:cBhvr>
                                        <p:cTn id="4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4" grpId="0"/>
      <p:bldP spid="15" grpId="0"/>
      <p:bldP spid="16" grpId="0"/>
      <p:bldP spid="17" grpId="0"/>
      <p:bldP spid="18" grpId="0"/>
      <p:bldP spid="19"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659025" y="210374"/>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نشاط3</a:t>
            </a:r>
            <a:endParaRPr lang="ar-SA" sz="2400" b="1" dirty="0">
              <a:solidFill>
                <a:schemeClr val="tx1"/>
              </a:solidFill>
            </a:endParaRPr>
          </a:p>
        </p:txBody>
      </p:sp>
      <p:sp>
        <p:nvSpPr>
          <p:cNvPr id="4" name="مربع نص 3"/>
          <p:cNvSpPr txBox="1"/>
          <p:nvPr/>
        </p:nvSpPr>
        <p:spPr>
          <a:xfrm>
            <a:off x="571472" y="214290"/>
            <a:ext cx="7143800" cy="523220"/>
          </a:xfrm>
          <a:prstGeom prst="rect">
            <a:avLst/>
          </a:prstGeom>
          <a:noFill/>
        </p:spPr>
        <p:txBody>
          <a:bodyPr wrap="square" rtlCol="1">
            <a:spAutoFit/>
          </a:bodyPr>
          <a:lstStyle/>
          <a:p>
            <a:pPr algn="ctr"/>
            <a:r>
              <a:rPr lang="ar-SA" sz="2800" b="1" dirty="0" smtClean="0">
                <a:solidFill>
                  <a:srgbClr val="C00000"/>
                </a:solidFill>
              </a:rPr>
              <a:t>أتمم الجملة التالية بمفعول مطلق وفق المطلوب:</a:t>
            </a:r>
            <a:endParaRPr lang="ar-SA" sz="2800" b="1" dirty="0">
              <a:solidFill>
                <a:srgbClr val="C00000"/>
              </a:solidFill>
            </a:endParaRPr>
          </a:p>
        </p:txBody>
      </p:sp>
      <p:sp>
        <p:nvSpPr>
          <p:cNvPr id="5" name="خماسي 4"/>
          <p:cNvSpPr/>
          <p:nvPr/>
        </p:nvSpPr>
        <p:spPr>
          <a:xfrm>
            <a:off x="1071538" y="857232"/>
            <a:ext cx="2357454" cy="785818"/>
          </a:xfrm>
          <a:prstGeom prst="homePlate">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dirty="0"/>
          </a:p>
        </p:txBody>
      </p:sp>
      <p:sp>
        <p:nvSpPr>
          <p:cNvPr id="6" name="خماسي 5"/>
          <p:cNvSpPr/>
          <p:nvPr/>
        </p:nvSpPr>
        <p:spPr>
          <a:xfrm>
            <a:off x="1071538" y="1785926"/>
            <a:ext cx="2357454" cy="785818"/>
          </a:xfrm>
          <a:prstGeom prst="homePlate">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dirty="0"/>
          </a:p>
        </p:txBody>
      </p:sp>
      <p:sp>
        <p:nvSpPr>
          <p:cNvPr id="7" name="خماسي 6"/>
          <p:cNvSpPr/>
          <p:nvPr/>
        </p:nvSpPr>
        <p:spPr>
          <a:xfrm>
            <a:off x="1071538" y="2714620"/>
            <a:ext cx="2357454" cy="785818"/>
          </a:xfrm>
          <a:prstGeom prst="homePlate">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dirty="0"/>
          </a:p>
        </p:txBody>
      </p:sp>
      <p:sp>
        <p:nvSpPr>
          <p:cNvPr id="8" name="سهم إلى اليسار 7"/>
          <p:cNvSpPr/>
          <p:nvPr/>
        </p:nvSpPr>
        <p:spPr>
          <a:xfrm>
            <a:off x="6072198" y="1428736"/>
            <a:ext cx="2714644" cy="1214446"/>
          </a:xfrm>
          <a:prstGeom prst="leftArrow">
            <a:avLst>
              <a:gd name="adj1" fmla="val 78571"/>
              <a:gd name="adj2" fmla="val 46191"/>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t>قبلت أرض بلادي.....</a:t>
            </a:r>
            <a:endParaRPr lang="ar-SA" sz="2400" b="1" dirty="0"/>
          </a:p>
        </p:txBody>
      </p:sp>
      <p:sp>
        <p:nvSpPr>
          <p:cNvPr id="9" name="مربع نص 8"/>
          <p:cNvSpPr txBox="1"/>
          <p:nvPr/>
        </p:nvSpPr>
        <p:spPr>
          <a:xfrm rot="863019">
            <a:off x="3715067" y="1139070"/>
            <a:ext cx="2000264" cy="523220"/>
          </a:xfrm>
          <a:prstGeom prst="rect">
            <a:avLst/>
          </a:prstGeom>
          <a:noFill/>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sz="2800" b="1" dirty="0" smtClean="0"/>
              <a:t>مؤكد للفعل</a:t>
            </a:r>
            <a:endParaRPr lang="ar-SA" sz="2800" b="1" dirty="0"/>
          </a:p>
        </p:txBody>
      </p:sp>
      <p:sp>
        <p:nvSpPr>
          <p:cNvPr id="10" name="مربع نص 9"/>
          <p:cNvSpPr txBox="1"/>
          <p:nvPr/>
        </p:nvSpPr>
        <p:spPr>
          <a:xfrm>
            <a:off x="3748382" y="1905648"/>
            <a:ext cx="2000264" cy="523220"/>
          </a:xfrm>
          <a:prstGeom prst="rect">
            <a:avLst/>
          </a:prstGeom>
          <a:noFill/>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sz="2800" b="1" dirty="0" smtClean="0"/>
              <a:t>مبين لنوعه</a:t>
            </a:r>
            <a:endParaRPr lang="ar-SA" sz="2800" b="1" dirty="0"/>
          </a:p>
        </p:txBody>
      </p:sp>
      <p:sp>
        <p:nvSpPr>
          <p:cNvPr id="11" name="مربع نص 10"/>
          <p:cNvSpPr txBox="1"/>
          <p:nvPr/>
        </p:nvSpPr>
        <p:spPr>
          <a:xfrm rot="20763503">
            <a:off x="3748313" y="2662127"/>
            <a:ext cx="2000264" cy="523220"/>
          </a:xfrm>
          <a:prstGeom prst="rect">
            <a:avLst/>
          </a:prstGeom>
          <a:noFill/>
        </p:spPr>
        <p:style>
          <a:lnRef idx="2">
            <a:schemeClr val="accent1"/>
          </a:lnRef>
          <a:fillRef idx="1">
            <a:schemeClr val="lt1"/>
          </a:fillRef>
          <a:effectRef idx="0">
            <a:schemeClr val="accent1"/>
          </a:effectRef>
          <a:fontRef idx="minor">
            <a:schemeClr val="dk1"/>
          </a:fontRef>
        </p:style>
        <p:txBody>
          <a:bodyPr wrap="square" rtlCol="1">
            <a:spAutoFit/>
          </a:bodyPr>
          <a:lstStyle/>
          <a:p>
            <a:pPr algn="ctr"/>
            <a:r>
              <a:rPr lang="ar-SA" sz="2800" b="1" dirty="0" smtClean="0"/>
              <a:t>مبين لعدده</a:t>
            </a:r>
            <a:endParaRPr lang="ar-SA" sz="2800" b="1" dirty="0"/>
          </a:p>
        </p:txBody>
      </p:sp>
      <p:sp>
        <p:nvSpPr>
          <p:cNvPr id="13" name="مستطيل مستدير الزوايا 12"/>
          <p:cNvSpPr/>
          <p:nvPr/>
        </p:nvSpPr>
        <p:spPr>
          <a:xfrm>
            <a:off x="571472" y="4857760"/>
            <a:ext cx="7858180" cy="1214446"/>
          </a:xfrm>
          <a:prstGeom prst="roundRect">
            <a:avLst/>
          </a:prstGeom>
        </p:spPr>
        <p:style>
          <a:lnRef idx="2">
            <a:schemeClr val="accent6"/>
          </a:lnRef>
          <a:fillRef idx="1">
            <a:schemeClr val="lt1"/>
          </a:fillRef>
          <a:effectRef idx="0">
            <a:schemeClr val="accent6"/>
          </a:effectRef>
          <a:fontRef idx="minor">
            <a:schemeClr val="dk1"/>
          </a:fontRef>
        </p:style>
        <p:txBody>
          <a:bodyPr rtlCol="1" anchor="ctr"/>
          <a:lstStyle/>
          <a:p>
            <a:r>
              <a:rPr lang="ar-SA" sz="2400" b="1" dirty="0" smtClean="0">
                <a:solidFill>
                  <a:schemeClr val="tx1"/>
                </a:solidFill>
              </a:rPr>
              <a:t>1- أستفيد من مضمون البيتين السابقين،وأنشئ جملة تحوي مفعولاً مطلقاً:</a:t>
            </a:r>
          </a:p>
          <a:p>
            <a:endParaRPr lang="ar-SA" sz="2400" b="1" dirty="0">
              <a:solidFill>
                <a:schemeClr val="tx1"/>
              </a:solidFill>
            </a:endParaRPr>
          </a:p>
        </p:txBody>
      </p:sp>
      <p:sp>
        <p:nvSpPr>
          <p:cNvPr id="12" name="سحابة 11"/>
          <p:cNvSpPr/>
          <p:nvPr/>
        </p:nvSpPr>
        <p:spPr>
          <a:xfrm>
            <a:off x="1500166" y="3500438"/>
            <a:ext cx="6072230" cy="1571636"/>
          </a:xfrm>
          <a:prstGeom prst="cloud">
            <a:avLst/>
          </a:prstGeom>
          <a:solidFill>
            <a:schemeClr val="accent3">
              <a:lumMod val="60000"/>
              <a:lumOff val="40000"/>
            </a:schemeClr>
          </a:solidFill>
          <a:ln>
            <a:solidFill>
              <a:schemeClr val="accent3">
                <a:lumMod val="50000"/>
              </a:schemeClr>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b="1" dirty="0" smtClean="0">
                <a:solidFill>
                  <a:schemeClr val="tx1"/>
                </a:solidFill>
              </a:rPr>
              <a:t>رعاك بلادي إله السمـــــا</a:t>
            </a:r>
          </a:p>
          <a:p>
            <a:pPr algn="ctr"/>
            <a:r>
              <a:rPr lang="ar-SA" sz="2000" b="1" dirty="0" smtClean="0">
                <a:solidFill>
                  <a:schemeClr val="tx1"/>
                </a:solidFill>
              </a:rPr>
              <a:t>                 لتبقى ضياء ينير الفضـــــــا</a:t>
            </a:r>
          </a:p>
          <a:p>
            <a:pPr algn="ctr"/>
            <a:r>
              <a:rPr lang="ar-SA" sz="2000" b="1" dirty="0" smtClean="0">
                <a:solidFill>
                  <a:schemeClr val="tx1"/>
                </a:solidFill>
              </a:rPr>
              <a:t>فسقيا كريما بلاد الهدى</a:t>
            </a:r>
          </a:p>
          <a:p>
            <a:pPr algn="ctr"/>
            <a:r>
              <a:rPr lang="ar-SA" sz="2000" b="1" dirty="0" smtClean="0">
                <a:solidFill>
                  <a:schemeClr val="tx1"/>
                </a:solidFill>
              </a:rPr>
              <a:t>              من الخير حتى تنالي الرضـا</a:t>
            </a:r>
            <a:endParaRPr lang="ar-SA" sz="2000" b="1" dirty="0">
              <a:solidFill>
                <a:schemeClr val="tx1"/>
              </a:solidFill>
            </a:endParaRPr>
          </a:p>
        </p:txBody>
      </p:sp>
      <p:sp>
        <p:nvSpPr>
          <p:cNvPr id="14" name="مربع نص 13"/>
          <p:cNvSpPr txBox="1"/>
          <p:nvPr/>
        </p:nvSpPr>
        <p:spPr>
          <a:xfrm>
            <a:off x="1285852" y="928670"/>
            <a:ext cx="1500198" cy="584775"/>
          </a:xfrm>
          <a:prstGeom prst="rect">
            <a:avLst/>
          </a:prstGeom>
          <a:noFill/>
        </p:spPr>
        <p:txBody>
          <a:bodyPr wrap="square" rtlCol="1">
            <a:spAutoFit/>
          </a:bodyPr>
          <a:lstStyle/>
          <a:p>
            <a:pPr algn="ctr"/>
            <a:r>
              <a:rPr lang="ar-SA" sz="3200" b="1" dirty="0" smtClean="0">
                <a:solidFill>
                  <a:srgbClr val="C00000"/>
                </a:solidFill>
              </a:rPr>
              <a:t>تقبيلا</a:t>
            </a:r>
            <a:endParaRPr lang="ar-SA" sz="3200" b="1" dirty="0">
              <a:solidFill>
                <a:srgbClr val="C00000"/>
              </a:solidFill>
            </a:endParaRPr>
          </a:p>
        </p:txBody>
      </p:sp>
      <p:sp>
        <p:nvSpPr>
          <p:cNvPr id="15" name="مربع نص 14"/>
          <p:cNvSpPr txBox="1"/>
          <p:nvPr/>
        </p:nvSpPr>
        <p:spPr>
          <a:xfrm>
            <a:off x="1285852" y="1844093"/>
            <a:ext cx="1500198" cy="584775"/>
          </a:xfrm>
          <a:prstGeom prst="rect">
            <a:avLst/>
          </a:prstGeom>
          <a:noFill/>
        </p:spPr>
        <p:txBody>
          <a:bodyPr wrap="square" rtlCol="1">
            <a:spAutoFit/>
          </a:bodyPr>
          <a:lstStyle/>
          <a:p>
            <a:pPr algn="ctr"/>
            <a:r>
              <a:rPr lang="ar-SA" sz="3200" b="1" dirty="0" smtClean="0">
                <a:solidFill>
                  <a:srgbClr val="C00000"/>
                </a:solidFill>
              </a:rPr>
              <a:t>تقبيل الأم</a:t>
            </a:r>
            <a:endParaRPr lang="ar-SA" sz="3200" b="1" dirty="0">
              <a:solidFill>
                <a:srgbClr val="C00000"/>
              </a:solidFill>
            </a:endParaRPr>
          </a:p>
        </p:txBody>
      </p:sp>
      <p:sp>
        <p:nvSpPr>
          <p:cNvPr id="16" name="مربع نص 15"/>
          <p:cNvSpPr txBox="1"/>
          <p:nvPr/>
        </p:nvSpPr>
        <p:spPr>
          <a:xfrm>
            <a:off x="1285852" y="2786058"/>
            <a:ext cx="1500198" cy="584775"/>
          </a:xfrm>
          <a:prstGeom prst="rect">
            <a:avLst/>
          </a:prstGeom>
          <a:noFill/>
        </p:spPr>
        <p:txBody>
          <a:bodyPr wrap="square" rtlCol="1">
            <a:spAutoFit/>
          </a:bodyPr>
          <a:lstStyle/>
          <a:p>
            <a:pPr algn="ctr"/>
            <a:r>
              <a:rPr lang="ar-SA" sz="3200" b="1" dirty="0" smtClean="0">
                <a:solidFill>
                  <a:srgbClr val="C00000"/>
                </a:solidFill>
              </a:rPr>
              <a:t>قبلتين</a:t>
            </a:r>
            <a:endParaRPr lang="ar-SA" sz="3200" b="1" dirty="0">
              <a:solidFill>
                <a:srgbClr val="C00000"/>
              </a:solidFill>
            </a:endParaRPr>
          </a:p>
        </p:txBody>
      </p:sp>
      <p:sp>
        <p:nvSpPr>
          <p:cNvPr id="17" name="مربع نص 16"/>
          <p:cNvSpPr txBox="1"/>
          <p:nvPr/>
        </p:nvSpPr>
        <p:spPr>
          <a:xfrm>
            <a:off x="1785918" y="5429264"/>
            <a:ext cx="5286412" cy="584775"/>
          </a:xfrm>
          <a:prstGeom prst="rect">
            <a:avLst/>
          </a:prstGeom>
          <a:noFill/>
        </p:spPr>
        <p:txBody>
          <a:bodyPr wrap="square" rtlCol="1">
            <a:spAutoFit/>
          </a:bodyPr>
          <a:lstStyle/>
          <a:p>
            <a:pPr algn="ctr"/>
            <a:r>
              <a:rPr lang="ar-SA" sz="3200" b="1" dirty="0" smtClean="0">
                <a:solidFill>
                  <a:srgbClr val="C00000"/>
                </a:solidFill>
              </a:rPr>
              <a:t>رعاك الله يا بلادي رعاية الأم بوليدها</a:t>
            </a:r>
            <a:endParaRPr lang="ar-SA" sz="3200" b="1" dirty="0">
              <a:solidFill>
                <a:srgbClr val="C00000"/>
              </a:solidFill>
            </a:endParaRPr>
          </a:p>
        </p:txBody>
      </p:sp>
      <p:sp>
        <p:nvSpPr>
          <p:cNvPr id="18" name="شكل بيضاوي 17"/>
          <p:cNvSpPr/>
          <p:nvPr/>
        </p:nvSpPr>
        <p:spPr>
          <a:xfrm>
            <a:off x="6500826" y="714356"/>
            <a:ext cx="500066"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أ</a:t>
            </a:r>
            <a:endParaRPr lang="ar-SA" b="1" dirty="0">
              <a:solidFill>
                <a:schemeClr val="tx1"/>
              </a:solidFill>
            </a:endParaRPr>
          </a:p>
        </p:txBody>
      </p:sp>
      <p:sp>
        <p:nvSpPr>
          <p:cNvPr id="19" name="شكل بيضاوي 18"/>
          <p:cNvSpPr/>
          <p:nvPr/>
        </p:nvSpPr>
        <p:spPr>
          <a:xfrm>
            <a:off x="7572396" y="3214686"/>
            <a:ext cx="500066"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ب</a:t>
            </a:r>
            <a:endParaRPr lang="ar-SA"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nodeType="click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animEffect transition="in" filter="diamond(in)">
                                      <p:cBhvr>
                                        <p:cTn id="15" dur="500"/>
                                        <p:tgtEl>
                                          <p:spTgt spid="1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nodeType="clickEffect">
                                  <p:stCondLst>
                                    <p:cond delay="0"/>
                                  </p:stCondLst>
                                  <p:childTnLst>
                                    <p:set>
                                      <p:cBhvr>
                                        <p:cTn id="19" dur="1" fill="hold">
                                          <p:stCondLst>
                                            <p:cond delay="0"/>
                                          </p:stCondLst>
                                        </p:cTn>
                                        <p:tgtEl>
                                          <p:spTgt spid="15">
                                            <p:txEl>
                                              <p:pRg st="0" end="0"/>
                                            </p:txEl>
                                          </p:spTgt>
                                        </p:tgtEl>
                                        <p:attrNameLst>
                                          <p:attrName>style.visibility</p:attrName>
                                        </p:attrNameLst>
                                      </p:cBhvr>
                                      <p:to>
                                        <p:strVal val="visible"/>
                                      </p:to>
                                    </p:set>
                                    <p:animEffect transition="in" filter="diamond(in)">
                                      <p:cBhvr>
                                        <p:cTn id="20" dur="500"/>
                                        <p:tgtEl>
                                          <p:spTgt spid="1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nodeType="clickEffect">
                                  <p:stCondLst>
                                    <p:cond delay="0"/>
                                  </p:stCondLst>
                                  <p:childTnLst>
                                    <p:set>
                                      <p:cBhvr>
                                        <p:cTn id="24" dur="1" fill="hold">
                                          <p:stCondLst>
                                            <p:cond delay="0"/>
                                          </p:stCondLst>
                                        </p:cTn>
                                        <p:tgtEl>
                                          <p:spTgt spid="16">
                                            <p:txEl>
                                              <p:pRg st="0" end="0"/>
                                            </p:txEl>
                                          </p:spTgt>
                                        </p:tgtEl>
                                        <p:attrNameLst>
                                          <p:attrName>style.visibility</p:attrName>
                                        </p:attrNameLst>
                                      </p:cBhvr>
                                      <p:to>
                                        <p:strVal val="visible"/>
                                      </p:to>
                                    </p:set>
                                    <p:animEffect transition="in" filter="diamond(in)">
                                      <p:cBhvr>
                                        <p:cTn id="25" dur="500"/>
                                        <p:tgtEl>
                                          <p:spTgt spid="16">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8" presetClass="entr" presetSubtype="16" fill="hold" nodeType="clickEffect">
                                  <p:stCondLst>
                                    <p:cond delay="0"/>
                                  </p:stCondLst>
                                  <p:childTnLst>
                                    <p:set>
                                      <p:cBhvr>
                                        <p:cTn id="29" dur="1" fill="hold">
                                          <p:stCondLst>
                                            <p:cond delay="0"/>
                                          </p:stCondLst>
                                        </p:cTn>
                                        <p:tgtEl>
                                          <p:spTgt spid="17">
                                            <p:txEl>
                                              <p:pRg st="0" end="0"/>
                                            </p:txEl>
                                          </p:spTgt>
                                        </p:tgtEl>
                                        <p:attrNameLst>
                                          <p:attrName>style.visibility</p:attrName>
                                        </p:attrNameLst>
                                      </p:cBhvr>
                                      <p:to>
                                        <p:strVal val="visible"/>
                                      </p:to>
                                    </p:set>
                                    <p:animEffect transition="in" filter="diamond(in)">
                                      <p:cBhvr>
                                        <p:cTn id="30"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1500166" y="548326"/>
            <a:ext cx="6429420" cy="523220"/>
          </a:xfrm>
          <a:prstGeom prst="rect">
            <a:avLst/>
          </a:prstGeom>
          <a:noFill/>
        </p:spPr>
        <p:txBody>
          <a:bodyPr wrap="square" rtlCol="1">
            <a:spAutoFit/>
          </a:bodyPr>
          <a:lstStyle/>
          <a:p>
            <a:pPr algn="ctr"/>
            <a:r>
              <a:rPr lang="ar-SA" sz="2800" b="1" dirty="0" smtClean="0">
                <a:solidFill>
                  <a:srgbClr val="C00000"/>
                </a:solidFill>
              </a:rPr>
              <a:t>2- أكمل الإعراب التالي:</a:t>
            </a:r>
            <a:endParaRPr lang="ar-SA" sz="2800" b="1" dirty="0">
              <a:solidFill>
                <a:srgbClr val="C00000"/>
              </a:solidFill>
            </a:endParaRPr>
          </a:p>
        </p:txBody>
      </p:sp>
      <p:graphicFrame>
        <p:nvGraphicFramePr>
          <p:cNvPr id="4" name="جدول 3"/>
          <p:cNvGraphicFramePr>
            <a:graphicFrameLocks noGrp="1"/>
          </p:cNvGraphicFramePr>
          <p:nvPr/>
        </p:nvGraphicFramePr>
        <p:xfrm>
          <a:off x="714348" y="1330417"/>
          <a:ext cx="7643866" cy="4098847"/>
        </p:xfrm>
        <a:graphic>
          <a:graphicData uri="http://schemas.openxmlformats.org/drawingml/2006/table">
            <a:tbl>
              <a:tblPr rtl="1" firstRow="1" bandRow="1">
                <a:tableStyleId>{F5AB1C69-6EDB-4FF4-983F-18BD219EF322}</a:tableStyleId>
              </a:tblPr>
              <a:tblGrid>
                <a:gridCol w="1516816"/>
                <a:gridCol w="6127050"/>
              </a:tblGrid>
              <a:tr h="1285884">
                <a:tc>
                  <a:txBody>
                    <a:bodyPr/>
                    <a:lstStyle/>
                    <a:p>
                      <a:pPr algn="ctr" rtl="1"/>
                      <a:endParaRPr lang="ar-SA" sz="2400" b="1" dirty="0" smtClean="0">
                        <a:solidFill>
                          <a:schemeClr val="tx1"/>
                        </a:solidFill>
                      </a:endParaRPr>
                    </a:p>
                    <a:p>
                      <a:pPr algn="ctr" rtl="1"/>
                      <a:r>
                        <a:rPr lang="ar-SA" sz="2400" b="1" dirty="0" smtClean="0">
                          <a:solidFill>
                            <a:schemeClr val="tx1"/>
                          </a:solidFill>
                        </a:rPr>
                        <a:t>الكلمة</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400" b="1" dirty="0" smtClean="0">
                        <a:solidFill>
                          <a:schemeClr val="tx1"/>
                        </a:solidFill>
                      </a:endParaRPr>
                    </a:p>
                    <a:p>
                      <a:pPr algn="ctr" rtl="1"/>
                      <a:r>
                        <a:rPr lang="ar-SA" sz="2400" b="1" dirty="0" smtClean="0">
                          <a:solidFill>
                            <a:schemeClr val="tx1"/>
                          </a:solidFill>
                        </a:rPr>
                        <a:t>إعرابها</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53959">
                <a:tc>
                  <a:txBody>
                    <a:bodyPr/>
                    <a:lstStyle/>
                    <a:p>
                      <a:pPr algn="ctr" rtl="1"/>
                      <a:endParaRPr lang="ar-SA" sz="2400" b="1" dirty="0" smtClean="0">
                        <a:solidFill>
                          <a:schemeClr val="tx1"/>
                        </a:solidFill>
                      </a:endParaRPr>
                    </a:p>
                    <a:p>
                      <a:pPr algn="ctr" rtl="1"/>
                      <a:r>
                        <a:rPr lang="ar-SA" sz="2400" b="1" dirty="0" smtClean="0">
                          <a:solidFill>
                            <a:schemeClr val="tx1"/>
                          </a:solidFill>
                        </a:rPr>
                        <a:t>سقياً</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1"/>
                      <a:endParaRPr lang="ar-SA" sz="2400" b="1" dirty="0" smtClean="0">
                        <a:solidFill>
                          <a:schemeClr val="tx1"/>
                        </a:solidFill>
                      </a:endParaRPr>
                    </a:p>
                    <a:p>
                      <a:pPr algn="r" rtl="1"/>
                      <a:r>
                        <a:rPr lang="ar-SA" sz="2400" b="1" dirty="0" smtClean="0">
                          <a:solidFill>
                            <a:schemeClr val="tx1"/>
                          </a:solidFill>
                        </a:rPr>
                        <a:t>مفعول</a:t>
                      </a:r>
                      <a:r>
                        <a:rPr lang="ar-SA" sz="2400" b="1" dirty="0" smtClean="0">
                          <a:solidFill>
                            <a:schemeClr val="bg1">
                              <a:lumMod val="65000"/>
                            </a:schemeClr>
                          </a:solidFill>
                        </a:rPr>
                        <a:t>...........</a:t>
                      </a:r>
                      <a:r>
                        <a:rPr lang="ar-SA" sz="2400" b="1" dirty="0" smtClean="0">
                          <a:solidFill>
                            <a:schemeClr val="tx1"/>
                          </a:solidFill>
                        </a:rPr>
                        <a:t>منصوب</a:t>
                      </a:r>
                      <a:r>
                        <a:rPr lang="ar-SA" sz="2400" b="1" baseline="0" dirty="0" smtClean="0">
                          <a:solidFill>
                            <a:schemeClr val="tx1"/>
                          </a:solidFill>
                        </a:rPr>
                        <a:t> بفعل</a:t>
                      </a:r>
                      <a:r>
                        <a:rPr lang="ar-SA" sz="2400" b="1" kern="1200" dirty="0" smtClean="0">
                          <a:solidFill>
                            <a:schemeClr val="bg1">
                              <a:lumMod val="65000"/>
                            </a:schemeClr>
                          </a:solidFill>
                          <a:latin typeface="+mn-lt"/>
                          <a:ea typeface="+mn-ea"/>
                          <a:cs typeface="+mn-cs"/>
                        </a:rPr>
                        <a:t>.............</a:t>
                      </a:r>
                      <a:r>
                        <a:rPr lang="ar-SA" sz="2400" b="1" baseline="0" dirty="0" smtClean="0">
                          <a:solidFill>
                            <a:schemeClr val="tx1"/>
                          </a:solidFill>
                        </a:rPr>
                        <a:t>تقديره</a:t>
                      </a:r>
                      <a:r>
                        <a:rPr lang="ar-SA" sz="2400" b="1" kern="1200" dirty="0" smtClean="0">
                          <a:solidFill>
                            <a:schemeClr val="bg1">
                              <a:lumMod val="65000"/>
                            </a:schemeClr>
                          </a:solidFill>
                          <a:latin typeface="+mn-lt"/>
                          <a:ea typeface="+mn-ea"/>
                          <a:cs typeface="+mn-cs"/>
                        </a:rPr>
                        <a:t>.............</a:t>
                      </a:r>
                    </a:p>
                    <a:p>
                      <a:pPr algn="r" rtl="1"/>
                      <a:r>
                        <a:rPr lang="ar-SA" sz="2400" b="1" baseline="0" dirty="0" smtClean="0">
                          <a:solidFill>
                            <a:schemeClr val="tx1"/>
                          </a:solidFill>
                        </a:rPr>
                        <a:t>وعلامة نصبه</a:t>
                      </a:r>
                      <a:r>
                        <a:rPr lang="ar-SA" sz="2400" b="1" kern="1200" dirty="0" smtClean="0">
                          <a:solidFill>
                            <a:schemeClr val="bg1">
                              <a:lumMod val="65000"/>
                            </a:schemeClr>
                          </a:solidFill>
                          <a:latin typeface="+mn-lt"/>
                          <a:ea typeface="+mn-ea"/>
                          <a:cs typeface="+mn-cs"/>
                        </a:rPr>
                        <a:t>............</a:t>
                      </a:r>
                      <a:r>
                        <a:rPr lang="ar-SA" sz="2400" b="1" baseline="0" dirty="0" smtClean="0">
                          <a:solidFill>
                            <a:schemeClr val="tx1"/>
                          </a:solidFill>
                        </a:rPr>
                        <a:t>الظاهرة على آخره</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59004">
                <a:tc>
                  <a:txBody>
                    <a:bodyPr/>
                    <a:lstStyle/>
                    <a:p>
                      <a:pPr algn="ctr" rtl="1"/>
                      <a:endParaRPr lang="ar-SA" sz="2400" b="1" dirty="0" smtClean="0">
                        <a:solidFill>
                          <a:schemeClr val="tx1"/>
                        </a:solidFill>
                      </a:endParaRPr>
                    </a:p>
                    <a:p>
                      <a:pPr algn="ctr" rtl="1"/>
                      <a:r>
                        <a:rPr lang="ar-SA" sz="2400" b="1" dirty="0" smtClean="0">
                          <a:solidFill>
                            <a:schemeClr val="tx1"/>
                          </a:solidFill>
                        </a:rPr>
                        <a:t>كريماً</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1"/>
                      <a:endParaRPr lang="ar-SA" sz="2400" b="1" dirty="0" smtClean="0">
                        <a:solidFill>
                          <a:schemeClr val="tx1"/>
                        </a:solidFill>
                      </a:endParaRPr>
                    </a:p>
                    <a:p>
                      <a:pPr algn="r" rtl="1"/>
                      <a:r>
                        <a:rPr lang="ar-SA" sz="2400" b="1" dirty="0" smtClean="0">
                          <a:solidFill>
                            <a:schemeClr val="tx1"/>
                          </a:solidFill>
                        </a:rPr>
                        <a:t>نعت</a:t>
                      </a:r>
                      <a:r>
                        <a:rPr lang="ar-SA" sz="2400" b="1" kern="1200" dirty="0" smtClean="0">
                          <a:solidFill>
                            <a:schemeClr val="bg1">
                              <a:lumMod val="65000"/>
                            </a:schemeClr>
                          </a:solidFill>
                          <a:latin typeface="+mn-lt"/>
                          <a:ea typeface="+mn-ea"/>
                          <a:cs typeface="+mn-cs"/>
                        </a:rPr>
                        <a:t>............</a:t>
                      </a:r>
                      <a:r>
                        <a:rPr lang="ar-SA" sz="2400" b="1" dirty="0" smtClean="0">
                          <a:solidFill>
                            <a:schemeClr val="tx1"/>
                          </a:solidFill>
                        </a:rPr>
                        <a:t>وعلامة نصبه</a:t>
                      </a:r>
                      <a:r>
                        <a:rPr lang="ar-SA" sz="2400" b="1" kern="1200" dirty="0" smtClean="0">
                          <a:solidFill>
                            <a:schemeClr val="bg1">
                              <a:lumMod val="65000"/>
                            </a:schemeClr>
                          </a:solidFill>
                          <a:latin typeface="+mn-lt"/>
                          <a:ea typeface="+mn-ea"/>
                          <a:cs typeface="+mn-cs"/>
                        </a:rPr>
                        <a:t>.............ا</a:t>
                      </a:r>
                      <a:r>
                        <a:rPr lang="ar-SA" sz="2400" b="1" dirty="0" smtClean="0">
                          <a:solidFill>
                            <a:schemeClr val="tx1"/>
                          </a:solidFill>
                        </a:rPr>
                        <a:t>لظاهرة</a:t>
                      </a:r>
                      <a:r>
                        <a:rPr lang="ar-SA" sz="2400" b="1" kern="1200" dirty="0" smtClean="0">
                          <a:solidFill>
                            <a:schemeClr val="bg1">
                              <a:lumMod val="65000"/>
                            </a:schemeClr>
                          </a:solidFill>
                          <a:latin typeface="+mn-lt"/>
                          <a:ea typeface="+mn-ea"/>
                          <a:cs typeface="+mn-cs"/>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مربع نص 4"/>
          <p:cNvSpPr txBox="1"/>
          <p:nvPr/>
        </p:nvSpPr>
        <p:spPr>
          <a:xfrm>
            <a:off x="5072066" y="2950337"/>
            <a:ext cx="1214446" cy="523220"/>
          </a:xfrm>
          <a:prstGeom prst="rect">
            <a:avLst/>
          </a:prstGeom>
          <a:noFill/>
        </p:spPr>
        <p:txBody>
          <a:bodyPr wrap="square" rtlCol="1">
            <a:spAutoFit/>
          </a:bodyPr>
          <a:lstStyle/>
          <a:p>
            <a:pPr algn="ctr"/>
            <a:r>
              <a:rPr lang="ar-SA" sz="2800" b="1" dirty="0" smtClean="0">
                <a:solidFill>
                  <a:srgbClr val="C00000"/>
                </a:solidFill>
              </a:rPr>
              <a:t>مطلق</a:t>
            </a:r>
            <a:endParaRPr lang="ar-SA" sz="3200" b="1" dirty="0">
              <a:solidFill>
                <a:srgbClr val="C00000"/>
              </a:solidFill>
            </a:endParaRPr>
          </a:p>
        </p:txBody>
      </p:sp>
      <p:sp>
        <p:nvSpPr>
          <p:cNvPr id="6" name="مربع نص 5"/>
          <p:cNvSpPr txBox="1"/>
          <p:nvPr/>
        </p:nvSpPr>
        <p:spPr>
          <a:xfrm>
            <a:off x="2786050" y="2950337"/>
            <a:ext cx="1214446" cy="523220"/>
          </a:xfrm>
          <a:prstGeom prst="rect">
            <a:avLst/>
          </a:prstGeom>
          <a:noFill/>
        </p:spPr>
        <p:txBody>
          <a:bodyPr wrap="square" rtlCol="1">
            <a:spAutoFit/>
          </a:bodyPr>
          <a:lstStyle/>
          <a:p>
            <a:pPr algn="ctr"/>
            <a:r>
              <a:rPr lang="ar-SA" sz="2800" b="1" dirty="0" smtClean="0">
                <a:solidFill>
                  <a:srgbClr val="C00000"/>
                </a:solidFill>
              </a:rPr>
              <a:t>محذوف</a:t>
            </a:r>
            <a:endParaRPr lang="ar-SA" sz="2800" b="1" dirty="0">
              <a:solidFill>
                <a:srgbClr val="C00000"/>
              </a:solidFill>
            </a:endParaRPr>
          </a:p>
        </p:txBody>
      </p:sp>
      <p:sp>
        <p:nvSpPr>
          <p:cNvPr id="7" name="مربع نص 6"/>
          <p:cNvSpPr txBox="1"/>
          <p:nvPr/>
        </p:nvSpPr>
        <p:spPr>
          <a:xfrm>
            <a:off x="1000100" y="2950337"/>
            <a:ext cx="1214446" cy="523220"/>
          </a:xfrm>
          <a:prstGeom prst="rect">
            <a:avLst/>
          </a:prstGeom>
          <a:noFill/>
        </p:spPr>
        <p:txBody>
          <a:bodyPr wrap="square" rtlCol="1">
            <a:spAutoFit/>
          </a:bodyPr>
          <a:lstStyle/>
          <a:p>
            <a:pPr algn="ctr"/>
            <a:r>
              <a:rPr lang="ar-SA" sz="2800" b="1" dirty="0" smtClean="0">
                <a:solidFill>
                  <a:srgbClr val="C00000"/>
                </a:solidFill>
              </a:rPr>
              <a:t>سقى</a:t>
            </a:r>
            <a:endParaRPr lang="ar-SA" sz="2800" b="1" dirty="0">
              <a:solidFill>
                <a:srgbClr val="C00000"/>
              </a:solidFill>
            </a:endParaRPr>
          </a:p>
        </p:txBody>
      </p:sp>
      <p:sp>
        <p:nvSpPr>
          <p:cNvPr id="8" name="مربع نص 7"/>
          <p:cNvSpPr txBox="1"/>
          <p:nvPr/>
        </p:nvSpPr>
        <p:spPr>
          <a:xfrm>
            <a:off x="4286248" y="3307527"/>
            <a:ext cx="1214446" cy="523220"/>
          </a:xfrm>
          <a:prstGeom prst="rect">
            <a:avLst/>
          </a:prstGeom>
          <a:noFill/>
        </p:spPr>
        <p:txBody>
          <a:bodyPr wrap="square" rtlCol="1">
            <a:spAutoFit/>
          </a:bodyPr>
          <a:lstStyle/>
          <a:p>
            <a:pPr algn="ctr"/>
            <a:r>
              <a:rPr lang="ar-SA" sz="2800" b="1" dirty="0" smtClean="0">
                <a:solidFill>
                  <a:srgbClr val="C00000"/>
                </a:solidFill>
              </a:rPr>
              <a:t>الفتحة</a:t>
            </a:r>
            <a:endParaRPr lang="ar-SA" sz="2800" b="1" dirty="0">
              <a:solidFill>
                <a:srgbClr val="C00000"/>
              </a:solidFill>
            </a:endParaRPr>
          </a:p>
        </p:txBody>
      </p:sp>
      <p:sp>
        <p:nvSpPr>
          <p:cNvPr id="9" name="مربع نص 8"/>
          <p:cNvSpPr txBox="1"/>
          <p:nvPr/>
        </p:nvSpPr>
        <p:spPr>
          <a:xfrm>
            <a:off x="5214942" y="4473689"/>
            <a:ext cx="1214446" cy="523220"/>
          </a:xfrm>
          <a:prstGeom prst="rect">
            <a:avLst/>
          </a:prstGeom>
          <a:noFill/>
        </p:spPr>
        <p:txBody>
          <a:bodyPr wrap="square" rtlCol="1">
            <a:spAutoFit/>
          </a:bodyPr>
          <a:lstStyle/>
          <a:p>
            <a:pPr algn="ctr"/>
            <a:r>
              <a:rPr lang="ar-SA" sz="2800" b="1" dirty="0" smtClean="0">
                <a:solidFill>
                  <a:srgbClr val="C00000"/>
                </a:solidFill>
              </a:rPr>
              <a:t>منصوب</a:t>
            </a:r>
            <a:endParaRPr lang="ar-SA" sz="3200" b="1" dirty="0">
              <a:solidFill>
                <a:srgbClr val="C00000"/>
              </a:solidFill>
            </a:endParaRPr>
          </a:p>
        </p:txBody>
      </p:sp>
      <p:sp>
        <p:nvSpPr>
          <p:cNvPr id="10" name="مربع نص 9"/>
          <p:cNvSpPr txBox="1"/>
          <p:nvPr/>
        </p:nvSpPr>
        <p:spPr>
          <a:xfrm>
            <a:off x="2786050" y="4521973"/>
            <a:ext cx="1214446" cy="523220"/>
          </a:xfrm>
          <a:prstGeom prst="rect">
            <a:avLst/>
          </a:prstGeom>
          <a:noFill/>
        </p:spPr>
        <p:txBody>
          <a:bodyPr wrap="square" rtlCol="1">
            <a:spAutoFit/>
          </a:bodyPr>
          <a:lstStyle/>
          <a:p>
            <a:pPr algn="ctr"/>
            <a:r>
              <a:rPr lang="ar-SA" sz="2800" b="1" dirty="0" smtClean="0">
                <a:solidFill>
                  <a:srgbClr val="C00000"/>
                </a:solidFill>
              </a:rPr>
              <a:t>الفتحة</a:t>
            </a:r>
            <a:endParaRPr lang="ar-SA" sz="2800" b="1" dirty="0">
              <a:solidFill>
                <a:srgbClr val="C00000"/>
              </a:solidFill>
            </a:endParaRPr>
          </a:p>
        </p:txBody>
      </p:sp>
      <p:sp>
        <p:nvSpPr>
          <p:cNvPr id="11" name="مربع نص 10"/>
          <p:cNvSpPr txBox="1"/>
          <p:nvPr/>
        </p:nvSpPr>
        <p:spPr>
          <a:xfrm>
            <a:off x="785786" y="4473689"/>
            <a:ext cx="1500198" cy="523220"/>
          </a:xfrm>
          <a:prstGeom prst="rect">
            <a:avLst/>
          </a:prstGeom>
          <a:noFill/>
        </p:spPr>
        <p:txBody>
          <a:bodyPr wrap="square" rtlCol="1">
            <a:spAutoFit/>
          </a:bodyPr>
          <a:lstStyle/>
          <a:p>
            <a:pPr algn="ctr"/>
            <a:r>
              <a:rPr lang="ar-SA" sz="2800" b="1" dirty="0" smtClean="0">
                <a:solidFill>
                  <a:srgbClr val="C00000"/>
                </a:solidFill>
              </a:rPr>
              <a:t>على آخره</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out)">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trips(downLef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strips(downLeft)">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strips(downLeft)">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strips(downLeft)">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strips(downLeft)">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P spid="10" grpId="0"/>
      <p:bldP spid="11"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659025" y="210374"/>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نشاط4</a:t>
            </a:r>
            <a:endParaRPr lang="ar-SA" sz="2400" b="1" dirty="0">
              <a:solidFill>
                <a:schemeClr val="tx1"/>
              </a:solidFill>
            </a:endParaRPr>
          </a:p>
        </p:txBody>
      </p:sp>
      <p:sp>
        <p:nvSpPr>
          <p:cNvPr id="4" name="مربع نص 3"/>
          <p:cNvSpPr txBox="1"/>
          <p:nvPr/>
        </p:nvSpPr>
        <p:spPr>
          <a:xfrm>
            <a:off x="571472" y="214290"/>
            <a:ext cx="7143800" cy="954107"/>
          </a:xfrm>
          <a:prstGeom prst="rect">
            <a:avLst/>
          </a:prstGeom>
          <a:noFill/>
        </p:spPr>
        <p:txBody>
          <a:bodyPr wrap="square" rtlCol="1">
            <a:spAutoFit/>
          </a:bodyPr>
          <a:lstStyle/>
          <a:p>
            <a:pPr algn="ctr"/>
            <a:r>
              <a:rPr lang="ar-SA" sz="2800" b="1" dirty="0" smtClean="0">
                <a:solidFill>
                  <a:srgbClr val="C00000"/>
                </a:solidFill>
              </a:rPr>
              <a:t>قرر صديقي إنشاء موقع للمفعول المطلق على غرار موقع المفعول به،أقترح له:</a:t>
            </a:r>
            <a:endParaRPr lang="ar-SA" sz="2800" b="1" dirty="0">
              <a:solidFill>
                <a:srgbClr val="C00000"/>
              </a:solidFill>
            </a:endParaRPr>
          </a:p>
        </p:txBody>
      </p:sp>
      <p:sp>
        <p:nvSpPr>
          <p:cNvPr id="5" name="مستطيل مستدير الزوايا 4"/>
          <p:cNvSpPr/>
          <p:nvPr/>
        </p:nvSpPr>
        <p:spPr>
          <a:xfrm>
            <a:off x="928662" y="1285860"/>
            <a:ext cx="6500858" cy="500066"/>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3600" b="1" dirty="0" smtClean="0">
                <a:solidFill>
                  <a:schemeClr val="tx1"/>
                </a:solidFill>
              </a:rPr>
              <a:t>1- شعارا للموقع</a:t>
            </a:r>
            <a:endParaRPr lang="ar-SA" sz="3600" b="1" dirty="0">
              <a:solidFill>
                <a:schemeClr val="tx1"/>
              </a:solidFill>
            </a:endParaRPr>
          </a:p>
        </p:txBody>
      </p:sp>
      <p:sp>
        <p:nvSpPr>
          <p:cNvPr id="6" name="مستطيل مستدير الزوايا 5"/>
          <p:cNvSpPr/>
          <p:nvPr/>
        </p:nvSpPr>
        <p:spPr>
          <a:xfrm>
            <a:off x="928662" y="2000240"/>
            <a:ext cx="6500858" cy="500066"/>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3600" b="1" dirty="0" smtClean="0">
                <a:solidFill>
                  <a:schemeClr val="tx1"/>
                </a:solidFill>
              </a:rPr>
              <a:t>2- ارتباطات تساعد زائر الموقع لتصفحه</a:t>
            </a:r>
            <a:endParaRPr lang="ar-SA" sz="3600" b="1" dirty="0">
              <a:solidFill>
                <a:schemeClr val="tx1"/>
              </a:solidFill>
            </a:endParaRPr>
          </a:p>
        </p:txBody>
      </p:sp>
      <p:sp>
        <p:nvSpPr>
          <p:cNvPr id="7" name="مستطيل مستدير الزوايا 6"/>
          <p:cNvSpPr/>
          <p:nvPr/>
        </p:nvSpPr>
        <p:spPr>
          <a:xfrm>
            <a:off x="928662" y="2786058"/>
            <a:ext cx="6500858" cy="500066"/>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3600" b="1" dirty="0" smtClean="0">
                <a:solidFill>
                  <a:schemeClr val="tx1"/>
                </a:solidFill>
              </a:rPr>
              <a:t>3- عبارة ترحيبية</a:t>
            </a:r>
            <a:endParaRPr lang="ar-SA" sz="3600" b="1" dirty="0">
              <a:solidFill>
                <a:schemeClr val="tx1"/>
              </a:solidFill>
            </a:endParaRPr>
          </a:p>
        </p:txBody>
      </p:sp>
      <p:sp>
        <p:nvSpPr>
          <p:cNvPr id="10" name="خماسي 9"/>
          <p:cNvSpPr/>
          <p:nvPr/>
        </p:nvSpPr>
        <p:spPr>
          <a:xfrm rot="6363567">
            <a:off x="7587587" y="3468849"/>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نشاط5</a:t>
            </a:r>
            <a:endParaRPr lang="ar-SA" sz="2400" b="1" dirty="0">
              <a:solidFill>
                <a:schemeClr val="tx1"/>
              </a:solidFill>
            </a:endParaRPr>
          </a:p>
        </p:txBody>
      </p:sp>
      <p:sp>
        <p:nvSpPr>
          <p:cNvPr id="11" name="مربع نص 10"/>
          <p:cNvSpPr txBox="1"/>
          <p:nvPr/>
        </p:nvSpPr>
        <p:spPr>
          <a:xfrm>
            <a:off x="500034" y="3472765"/>
            <a:ext cx="7143800" cy="1384995"/>
          </a:xfrm>
          <a:prstGeom prst="rect">
            <a:avLst/>
          </a:prstGeom>
          <a:noFill/>
        </p:spPr>
        <p:txBody>
          <a:bodyPr wrap="square" rtlCol="1">
            <a:spAutoFit/>
          </a:bodyPr>
          <a:lstStyle/>
          <a:p>
            <a:pPr algn="ctr"/>
            <a:r>
              <a:rPr lang="ar-SA" sz="2800" b="1" dirty="0" smtClean="0">
                <a:solidFill>
                  <a:srgbClr val="C00000"/>
                </a:solidFill>
              </a:rPr>
              <a:t>أكتب كلمة حول الوطن مشتملة على عدد من المفاعيل المطلقة بحيث يكون بعضها مؤكداً الفعل،وبعضها مبيناً نوعه،وبعضها مبيناً عدده؛لألقيها في إذاعة المدرسة.</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par>
                                <p:cTn id="11" presetID="8" presetClass="entr" presetSubtype="32"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diamond(out)">
                                      <p:cBhvr>
                                        <p:cTn id="13" dur="1000"/>
                                        <p:tgtEl>
                                          <p:spTgt spid="11"/>
                                        </p:tgtEl>
                                      </p:cBhvr>
                                    </p:animEffect>
                                  </p:childTnLst>
                                </p:cTn>
                              </p:par>
                              <p:par>
                                <p:cTn id="14" presetID="8" presetClass="entr" presetSubtype="32"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amond(out)">
                                      <p:cBhvr>
                                        <p:cTn id="1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0" grpId="0" animBg="1"/>
      <p:bldP spid="11"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5" name="تمرير عمودي 4"/>
          <p:cNvSpPr/>
          <p:nvPr/>
        </p:nvSpPr>
        <p:spPr>
          <a:xfrm rot="1216618">
            <a:off x="6786578" y="357166"/>
            <a:ext cx="2071702" cy="1285884"/>
          </a:xfrm>
          <a:prstGeom prst="verticalScroll">
            <a:avLst/>
          </a:prstGeom>
        </p:spPr>
        <p:style>
          <a:lnRef idx="3">
            <a:schemeClr val="lt1"/>
          </a:lnRef>
          <a:fillRef idx="1">
            <a:schemeClr val="accent2"/>
          </a:fillRef>
          <a:effectRef idx="1">
            <a:schemeClr val="accent2"/>
          </a:effectRef>
          <a:fontRef idx="minor">
            <a:schemeClr val="lt1"/>
          </a:fontRef>
        </p:style>
        <p:txBody>
          <a:bodyPr rtlCol="1" anchor="ctr"/>
          <a:lstStyle/>
          <a:p>
            <a:pPr algn="ctr"/>
            <a:r>
              <a:rPr lang="ar-SA" sz="3200" b="1" dirty="0" smtClean="0">
                <a:solidFill>
                  <a:schemeClr val="tx1"/>
                </a:solidFill>
              </a:rPr>
              <a:t>أبني معجمي</a:t>
            </a:r>
            <a:endParaRPr lang="ar-SA" sz="3200" b="1" dirty="0">
              <a:solidFill>
                <a:schemeClr val="tx1"/>
              </a:solidFill>
            </a:endParaRPr>
          </a:p>
        </p:txBody>
      </p:sp>
      <p:sp>
        <p:nvSpPr>
          <p:cNvPr id="6" name="مستطيل مستدير الزوايا 5"/>
          <p:cNvSpPr/>
          <p:nvPr/>
        </p:nvSpPr>
        <p:spPr>
          <a:xfrm>
            <a:off x="714348" y="1785926"/>
            <a:ext cx="7572428" cy="3857652"/>
          </a:xfrm>
          <a:prstGeom prst="roundRect">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r>
              <a:rPr lang="ar-SA" sz="3600" dirty="0" smtClean="0">
                <a:solidFill>
                  <a:schemeClr val="tx1"/>
                </a:solidFill>
                <a:effectLst>
                  <a:glow rad="101600">
                    <a:schemeClr val="accent6">
                      <a:satMod val="175000"/>
                      <a:alpha val="40000"/>
                    </a:schemeClr>
                  </a:glow>
                </a:effectLst>
              </a:rPr>
              <a:t>نعمل في مجموعات؛لبحث في المعجم عن المعاني المناسبة للسياقات التي وردت فيها الكلمة التالية ثم أكتبها في معجمي الصغير:</a:t>
            </a:r>
          </a:p>
          <a:p>
            <a:pPr algn="ctr"/>
            <a:r>
              <a:rPr lang="ar-SA" sz="3600" dirty="0" smtClean="0">
                <a:solidFill>
                  <a:schemeClr val="tx1"/>
                </a:solidFill>
                <a:effectLst>
                  <a:glow rad="101600">
                    <a:schemeClr val="accent6">
                      <a:satMod val="175000"/>
                      <a:alpha val="40000"/>
                    </a:schemeClr>
                  </a:glow>
                </a:effectLst>
              </a:rPr>
              <a:t>من نص المدخل</a:t>
            </a:r>
            <a:r>
              <a:rPr lang="ar-SA" sz="3600" dirty="0" smtClean="0">
                <a:solidFill>
                  <a:schemeClr val="tx1"/>
                </a:solidFill>
                <a:effectLst>
                  <a:glow rad="101600">
                    <a:schemeClr val="accent6">
                      <a:satMod val="175000"/>
                      <a:alpha val="40000"/>
                    </a:schemeClr>
                  </a:glow>
                </a:effectLst>
                <a:sym typeface="Wingdings" pitchFamily="2" charset="2"/>
              </a:rPr>
              <a:t>:(الوطن،الآمال)</a:t>
            </a:r>
          </a:p>
          <a:p>
            <a:pPr algn="ctr"/>
            <a:r>
              <a:rPr lang="ar-SA" sz="3600" dirty="0" smtClean="0">
                <a:solidFill>
                  <a:schemeClr val="tx1"/>
                </a:solidFill>
                <a:effectLst>
                  <a:glow rad="101600">
                    <a:schemeClr val="accent6">
                      <a:satMod val="175000"/>
                      <a:alpha val="40000"/>
                    </a:schemeClr>
                  </a:glow>
                </a:effectLst>
                <a:sym typeface="Wingdings" pitchFamily="2" charset="2"/>
              </a:rPr>
              <a:t>من نص الفهم القرائي“(</a:t>
            </a:r>
            <a:r>
              <a:rPr lang="ar-SA" sz="3600" b="1" dirty="0" smtClean="0">
                <a:solidFill>
                  <a:schemeClr val="accent3">
                    <a:lumMod val="50000"/>
                  </a:schemeClr>
                </a:solidFill>
                <a:effectLst>
                  <a:glow rad="101600">
                    <a:schemeClr val="accent6">
                      <a:satMod val="175000"/>
                      <a:alpha val="40000"/>
                    </a:schemeClr>
                  </a:glow>
                </a:effectLst>
                <a:sym typeface="Wingdings" pitchFamily="2" charset="2"/>
              </a:rPr>
              <a:t>بلداً،أهلهُ،أمةٌ</a:t>
            </a:r>
            <a:r>
              <a:rPr lang="ar-SA" sz="3600" dirty="0" smtClean="0">
                <a:solidFill>
                  <a:schemeClr val="tx1"/>
                </a:solidFill>
                <a:effectLst>
                  <a:glow rad="101600">
                    <a:schemeClr val="accent6">
                      <a:satMod val="175000"/>
                      <a:alpha val="40000"/>
                    </a:schemeClr>
                  </a:glow>
                </a:effectLst>
                <a:sym typeface="Wingdings" pitchFamily="2" charset="2"/>
              </a:rPr>
              <a:t>)</a:t>
            </a:r>
            <a:endParaRPr lang="ar-SA" sz="3600" dirty="0" smtClean="0">
              <a:solidFill>
                <a:schemeClr val="tx1"/>
              </a:solidFill>
              <a:effectLst>
                <a:glow rad="101600">
                  <a:schemeClr val="accent6">
                    <a:satMod val="175000"/>
                    <a:alpha val="40000"/>
                  </a:schemeClr>
                </a:glow>
              </a:effectLst>
            </a:endParaRPr>
          </a:p>
        </p:txBody>
      </p:sp>
      <p:sp>
        <p:nvSpPr>
          <p:cNvPr id="7" name="خماسي 6"/>
          <p:cNvSpPr/>
          <p:nvPr/>
        </p:nvSpPr>
        <p:spPr>
          <a:xfrm rot="6363567">
            <a:off x="5556941" y="924753"/>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نشاط1</a:t>
            </a:r>
            <a:endParaRPr lang="ar-SA" sz="2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ou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شريط مثقب 2"/>
          <p:cNvSpPr/>
          <p:nvPr/>
        </p:nvSpPr>
        <p:spPr>
          <a:xfrm rot="312182">
            <a:off x="857224" y="571480"/>
            <a:ext cx="7429552" cy="5286412"/>
          </a:xfrm>
          <a:prstGeom prst="flowChartPunchedTape">
            <a:avLst/>
          </a:prstGeom>
          <a:solidFill>
            <a:schemeClr val="accent2">
              <a:lumMod val="60000"/>
              <a:lumOff val="40000"/>
            </a:schemeClr>
          </a:solidFill>
          <a:ln w="38100">
            <a:solidFill>
              <a:schemeClr val="accent2">
                <a:lumMod val="50000"/>
              </a:schemeClr>
            </a:solidFill>
            <a:prstDash val="lgDashDotDot"/>
          </a:ln>
        </p:spPr>
        <p:style>
          <a:lnRef idx="1">
            <a:schemeClr val="accent2"/>
          </a:lnRef>
          <a:fillRef idx="3">
            <a:schemeClr val="accent2"/>
          </a:fillRef>
          <a:effectRef idx="2">
            <a:schemeClr val="accent2"/>
          </a:effectRef>
          <a:fontRef idx="minor">
            <a:schemeClr val="lt1"/>
          </a:fontRef>
        </p:style>
        <p:txBody>
          <a:bodyPr rtlCol="1"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11500" b="1" cap="all" dirty="0" smtClean="0">
                <a:ln w="0"/>
                <a:solidFill>
                  <a:schemeClr val="tx1">
                    <a:lumMod val="95000"/>
                    <a:lumOff val="5000"/>
                  </a:schemeClr>
                </a:solidFill>
                <a:effectLst>
                  <a:reflection blurRad="12700" stA="50000" endPos="50000" dist="5000" dir="5400000" sy="-100000" rotWithShape="0"/>
                </a:effectLst>
              </a:rPr>
              <a:t>نص الاستماع</a:t>
            </a:r>
            <a:endParaRPr lang="ar-SA" sz="11500" b="1" cap="all" dirty="0">
              <a:ln w="0"/>
              <a:solidFill>
                <a:schemeClr val="tx1">
                  <a:lumMod val="95000"/>
                  <a:lumOff val="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0"/>
            <a:ext cx="9144000" cy="6858024"/>
          </a:xfrm>
          <a:prstGeom prst="rect">
            <a:avLst/>
          </a:prstGeom>
          <a:noFill/>
        </p:spPr>
      </p:pic>
      <p:sp>
        <p:nvSpPr>
          <p:cNvPr id="3" name="خماسي 2"/>
          <p:cNvSpPr/>
          <p:nvPr/>
        </p:nvSpPr>
        <p:spPr>
          <a:xfrm rot="6363567">
            <a:off x="7659025" y="210374"/>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نشاط2</a:t>
            </a:r>
            <a:endParaRPr lang="ar-SA" sz="2400" b="1" dirty="0">
              <a:solidFill>
                <a:schemeClr val="tx1"/>
              </a:solidFill>
            </a:endParaRPr>
          </a:p>
        </p:txBody>
      </p:sp>
      <p:sp>
        <p:nvSpPr>
          <p:cNvPr id="4" name="مربع نص 3"/>
          <p:cNvSpPr txBox="1"/>
          <p:nvPr/>
        </p:nvSpPr>
        <p:spPr>
          <a:xfrm>
            <a:off x="500034" y="214290"/>
            <a:ext cx="7143800" cy="954107"/>
          </a:xfrm>
          <a:prstGeom prst="rect">
            <a:avLst/>
          </a:prstGeom>
          <a:noFill/>
        </p:spPr>
        <p:txBody>
          <a:bodyPr wrap="square" rtlCol="1">
            <a:spAutoFit/>
          </a:bodyPr>
          <a:lstStyle/>
          <a:p>
            <a:pPr algn="ctr"/>
            <a:r>
              <a:rPr lang="ar-SA" sz="2800" b="1" dirty="0" smtClean="0">
                <a:solidFill>
                  <a:srgbClr val="C00000"/>
                </a:solidFill>
              </a:rPr>
              <a:t>أذكر كل ما يرد إلى ذهني من كلمات ترتبط بالفكرة التالية،مع الاستعانة  بما تثيره الصورة من كلمات: </a:t>
            </a:r>
            <a:endParaRPr lang="ar-SA" sz="2800" b="1" dirty="0">
              <a:solidFill>
                <a:srgbClr val="C00000"/>
              </a:solidFill>
            </a:endParaRPr>
          </a:p>
        </p:txBody>
      </p:sp>
      <p:sp>
        <p:nvSpPr>
          <p:cNvPr id="5" name="دمعة 4"/>
          <p:cNvSpPr/>
          <p:nvPr/>
        </p:nvSpPr>
        <p:spPr>
          <a:xfrm>
            <a:off x="928662" y="4000504"/>
            <a:ext cx="2857520" cy="1714512"/>
          </a:xfrm>
          <a:prstGeom prst="teardrop">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6" name="دمعة 5"/>
          <p:cNvSpPr/>
          <p:nvPr/>
        </p:nvSpPr>
        <p:spPr>
          <a:xfrm rot="4836059">
            <a:off x="1237714" y="1739598"/>
            <a:ext cx="2020929" cy="2493695"/>
          </a:xfrm>
          <a:prstGeom prst="teardrop">
            <a:avLst>
              <a:gd name="adj" fmla="val 120987"/>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7" name="دمعة 6"/>
          <p:cNvSpPr/>
          <p:nvPr/>
        </p:nvSpPr>
        <p:spPr>
          <a:xfrm rot="8797052">
            <a:off x="3300210" y="1267062"/>
            <a:ext cx="2577227" cy="1894982"/>
          </a:xfrm>
          <a:prstGeom prst="teardrop">
            <a:avLst>
              <a:gd name="adj" fmla="val 111746"/>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8" name="دمعة 7"/>
          <p:cNvSpPr/>
          <p:nvPr/>
        </p:nvSpPr>
        <p:spPr>
          <a:xfrm rot="12537039">
            <a:off x="5321489" y="1936417"/>
            <a:ext cx="2063231" cy="2153522"/>
          </a:xfrm>
          <a:prstGeom prst="teardrop">
            <a:avLst>
              <a:gd name="adj" fmla="val 162388"/>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9" name="دمعة 8"/>
          <p:cNvSpPr/>
          <p:nvPr/>
        </p:nvSpPr>
        <p:spPr>
          <a:xfrm rot="15838364">
            <a:off x="5047394" y="3660761"/>
            <a:ext cx="1763857" cy="2399827"/>
          </a:xfrm>
          <a:prstGeom prst="teardrop">
            <a:avLst>
              <a:gd name="adj" fmla="val 132301"/>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10" name="دمعة 9"/>
          <p:cNvSpPr/>
          <p:nvPr/>
        </p:nvSpPr>
        <p:spPr>
          <a:xfrm rot="17977649">
            <a:off x="3811773" y="4517592"/>
            <a:ext cx="1763857" cy="2399827"/>
          </a:xfrm>
          <a:prstGeom prst="teardrop">
            <a:avLst>
              <a:gd name="adj" fmla="val 132301"/>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11" name="شمس 10"/>
          <p:cNvSpPr/>
          <p:nvPr/>
        </p:nvSpPr>
        <p:spPr>
          <a:xfrm>
            <a:off x="3428992" y="3143248"/>
            <a:ext cx="1214446" cy="1428760"/>
          </a:xfrm>
          <a:prstGeom prst="sun">
            <a:avLst>
              <a:gd name="adj" fmla="val 31581"/>
            </a:avLst>
          </a:prstGeom>
        </p:spPr>
        <p:style>
          <a:lnRef idx="1">
            <a:schemeClr val="accent6"/>
          </a:lnRef>
          <a:fillRef idx="3">
            <a:schemeClr val="accent6"/>
          </a:fillRef>
          <a:effectRef idx="2">
            <a:schemeClr val="accent6"/>
          </a:effectRef>
          <a:fontRef idx="minor">
            <a:schemeClr val="lt1"/>
          </a:fontRef>
        </p:style>
        <p:txBody>
          <a:bodyPr rtlCol="1" anchor="ctr"/>
          <a:lstStyle/>
          <a:p>
            <a:pPr algn="ctr"/>
            <a:endParaRPr lang="ar-SA" dirty="0"/>
          </a:p>
        </p:txBody>
      </p:sp>
      <p:sp>
        <p:nvSpPr>
          <p:cNvPr id="12" name="مربع نص 11"/>
          <p:cNvSpPr txBox="1"/>
          <p:nvPr/>
        </p:nvSpPr>
        <p:spPr>
          <a:xfrm>
            <a:off x="3571868" y="1714488"/>
            <a:ext cx="1928826" cy="1077218"/>
          </a:xfrm>
          <a:prstGeom prst="rect">
            <a:avLst/>
          </a:prstGeom>
          <a:noFill/>
        </p:spPr>
        <p:txBody>
          <a:bodyPr wrap="square" rtlCol="1">
            <a:spAutoFit/>
          </a:bodyPr>
          <a:lstStyle/>
          <a:p>
            <a:pPr algn="ctr"/>
            <a:r>
              <a:rPr lang="ar-SA" sz="3200" b="1" dirty="0" smtClean="0">
                <a:solidFill>
                  <a:srgbClr val="C00000"/>
                </a:solidFill>
              </a:rPr>
              <a:t>هتاف </a:t>
            </a:r>
          </a:p>
          <a:p>
            <a:pPr algn="ctr"/>
            <a:r>
              <a:rPr lang="ar-SA" sz="3200" b="1" dirty="0" smtClean="0">
                <a:solidFill>
                  <a:srgbClr val="C00000"/>
                </a:solidFill>
              </a:rPr>
              <a:t>العقول</a:t>
            </a:r>
            <a:endParaRPr lang="ar-SA" sz="3200" b="1" dirty="0">
              <a:solidFill>
                <a:srgbClr val="C00000"/>
              </a:solidFill>
            </a:endParaRPr>
          </a:p>
        </p:txBody>
      </p:sp>
      <p:pic>
        <p:nvPicPr>
          <p:cNvPr id="1026" name="Picture 2" descr="C:\Program Files\Microsoft Office\MEDIA\CAGCAT10\j0285360.wmf"/>
          <p:cNvPicPr>
            <a:picLocks noChangeAspect="1" noChangeArrowheads="1"/>
          </p:cNvPicPr>
          <p:nvPr/>
        </p:nvPicPr>
        <p:blipFill>
          <a:blip r:embed="rId3"/>
          <a:srcRect/>
          <a:stretch>
            <a:fillRect/>
          </a:stretch>
        </p:blipFill>
        <p:spPr bwMode="auto">
          <a:xfrm>
            <a:off x="3161148" y="2857496"/>
            <a:ext cx="910786" cy="148041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659025" y="210374"/>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نشاط3</a:t>
            </a:r>
            <a:endParaRPr lang="ar-SA" sz="2400" b="1" dirty="0">
              <a:solidFill>
                <a:schemeClr val="tx1"/>
              </a:solidFill>
            </a:endParaRPr>
          </a:p>
        </p:txBody>
      </p:sp>
      <p:sp>
        <p:nvSpPr>
          <p:cNvPr id="4" name="مربع نص 3"/>
          <p:cNvSpPr txBox="1"/>
          <p:nvPr/>
        </p:nvSpPr>
        <p:spPr>
          <a:xfrm>
            <a:off x="428596" y="214290"/>
            <a:ext cx="7143800" cy="954107"/>
          </a:xfrm>
          <a:prstGeom prst="rect">
            <a:avLst/>
          </a:prstGeom>
          <a:noFill/>
        </p:spPr>
        <p:txBody>
          <a:bodyPr wrap="square" rtlCol="1">
            <a:spAutoFit/>
          </a:bodyPr>
          <a:lstStyle/>
          <a:p>
            <a:pPr algn="ctr"/>
            <a:r>
              <a:rPr lang="ar-SA" sz="2800" b="1" dirty="0" smtClean="0">
                <a:solidFill>
                  <a:srgbClr val="C00000"/>
                </a:solidFill>
              </a:rPr>
              <a:t>أختار مع مجموعتي واحداً من النشاطات التالية،ثم نضع خطة لتنفيذه:</a:t>
            </a:r>
          </a:p>
        </p:txBody>
      </p:sp>
      <p:sp>
        <p:nvSpPr>
          <p:cNvPr id="5" name="مربع نص 4"/>
          <p:cNvSpPr txBox="1"/>
          <p:nvPr/>
        </p:nvSpPr>
        <p:spPr>
          <a:xfrm>
            <a:off x="428596" y="1000108"/>
            <a:ext cx="7429552" cy="1569660"/>
          </a:xfrm>
          <a:prstGeom prst="rect">
            <a:avLst/>
          </a:prstGeom>
          <a:noFill/>
        </p:spPr>
        <p:txBody>
          <a:bodyPr wrap="square" rtlCol="1">
            <a:spAutoFit/>
          </a:bodyPr>
          <a:lstStyle/>
          <a:p>
            <a:pPr algn="ctr"/>
            <a:r>
              <a:rPr lang="ar-SA" sz="2400" b="1" dirty="0" smtClean="0"/>
              <a:t>- أتعاون مع مجموعتي في جمع صور أومقالات عن الوطن،ثم نكتب تقريراً عما تناولته هذه الصور أو المقالات من جوانب ذات علاقة بالوطن.</a:t>
            </a:r>
          </a:p>
          <a:p>
            <a:pPr algn="ctr"/>
            <a:r>
              <a:rPr lang="ar-SA" sz="2400" b="1" dirty="0" smtClean="0"/>
              <a:t>أتعاون مع مجموعتي في إنشاء صحيفة مدرسية بعنوان(وطنيات)</a:t>
            </a:r>
          </a:p>
          <a:p>
            <a:pPr algn="ctr"/>
            <a:r>
              <a:rPr lang="ar-SA" sz="2400" b="1" dirty="0" smtClean="0"/>
              <a:t>- أقترح مع مجموعتي نشاطاً نثري به هذه الوحدة.</a:t>
            </a:r>
            <a:endParaRPr lang="ar-SA" sz="2400" b="1" dirty="0"/>
          </a:p>
        </p:txBody>
      </p:sp>
      <p:sp>
        <p:nvSpPr>
          <p:cNvPr id="6" name="خماسي 5"/>
          <p:cNvSpPr/>
          <p:nvPr/>
        </p:nvSpPr>
        <p:spPr>
          <a:xfrm rot="6363567">
            <a:off x="7659025" y="2542415"/>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نشاط4</a:t>
            </a:r>
            <a:endParaRPr lang="ar-SA" sz="2400" b="1" dirty="0">
              <a:solidFill>
                <a:schemeClr val="tx1"/>
              </a:solidFill>
            </a:endParaRPr>
          </a:p>
        </p:txBody>
      </p:sp>
      <p:sp>
        <p:nvSpPr>
          <p:cNvPr id="7" name="مربع نص 6"/>
          <p:cNvSpPr txBox="1"/>
          <p:nvPr/>
        </p:nvSpPr>
        <p:spPr>
          <a:xfrm>
            <a:off x="428596" y="2546331"/>
            <a:ext cx="7143800" cy="954107"/>
          </a:xfrm>
          <a:prstGeom prst="rect">
            <a:avLst/>
          </a:prstGeom>
          <a:noFill/>
        </p:spPr>
        <p:txBody>
          <a:bodyPr wrap="square" rtlCol="1">
            <a:spAutoFit/>
          </a:bodyPr>
          <a:lstStyle/>
          <a:p>
            <a:pPr algn="ctr"/>
            <a:r>
              <a:rPr lang="ar-SA" sz="2800" b="1" dirty="0" smtClean="0">
                <a:solidFill>
                  <a:srgbClr val="C00000"/>
                </a:solidFill>
              </a:rPr>
              <a:t>أملأ الفراغات الملونة بكلمات من نصوص الوحدة تصلح لكتابة موضوع بعنوان(إنه وطني)</a:t>
            </a:r>
          </a:p>
        </p:txBody>
      </p:sp>
      <p:graphicFrame>
        <p:nvGraphicFramePr>
          <p:cNvPr id="8" name="جدول 7"/>
          <p:cNvGraphicFramePr>
            <a:graphicFrameLocks noGrp="1"/>
          </p:cNvGraphicFramePr>
          <p:nvPr/>
        </p:nvGraphicFramePr>
        <p:xfrm>
          <a:off x="785786" y="3571876"/>
          <a:ext cx="7286678" cy="642942"/>
        </p:xfrm>
        <a:graphic>
          <a:graphicData uri="http://schemas.openxmlformats.org/drawingml/2006/table">
            <a:tbl>
              <a:tblPr rtl="1" firstRow="1" bandRow="1">
                <a:tableStyleId>{5C22544A-7EE6-4342-B048-85BDC9FD1C3A}</a:tableStyleId>
              </a:tblPr>
              <a:tblGrid>
                <a:gridCol w="1040954"/>
                <a:gridCol w="1040954"/>
                <a:gridCol w="1040954"/>
                <a:gridCol w="1040954"/>
                <a:gridCol w="1040954"/>
                <a:gridCol w="1040954"/>
                <a:gridCol w="1040954"/>
              </a:tblGrid>
              <a:tr h="642942">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r>
            </a:tbl>
          </a:graphicData>
        </a:graphic>
      </p:graphicFrame>
      <p:graphicFrame>
        <p:nvGraphicFramePr>
          <p:cNvPr id="9" name="جدول 8"/>
          <p:cNvGraphicFramePr>
            <a:graphicFrameLocks noGrp="1"/>
          </p:cNvGraphicFramePr>
          <p:nvPr/>
        </p:nvGraphicFramePr>
        <p:xfrm>
          <a:off x="785786" y="4429132"/>
          <a:ext cx="7286678" cy="642942"/>
        </p:xfrm>
        <a:graphic>
          <a:graphicData uri="http://schemas.openxmlformats.org/drawingml/2006/table">
            <a:tbl>
              <a:tblPr rtl="1" firstRow="1" bandRow="1">
                <a:tableStyleId>{5C22544A-7EE6-4342-B048-85BDC9FD1C3A}</a:tableStyleId>
              </a:tblPr>
              <a:tblGrid>
                <a:gridCol w="1040954"/>
                <a:gridCol w="1040954"/>
                <a:gridCol w="1040954"/>
                <a:gridCol w="1040954"/>
                <a:gridCol w="1040954"/>
                <a:gridCol w="1040954"/>
                <a:gridCol w="1040954"/>
              </a:tblGrid>
              <a:tr h="642942">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r>
            </a:tbl>
          </a:graphicData>
        </a:graphic>
      </p:graphicFrame>
      <p:graphicFrame>
        <p:nvGraphicFramePr>
          <p:cNvPr id="10" name="جدول 9"/>
          <p:cNvGraphicFramePr>
            <a:graphicFrameLocks noGrp="1"/>
          </p:cNvGraphicFramePr>
          <p:nvPr/>
        </p:nvGraphicFramePr>
        <p:xfrm>
          <a:off x="785786" y="5286388"/>
          <a:ext cx="7286678" cy="642942"/>
        </p:xfrm>
        <a:graphic>
          <a:graphicData uri="http://schemas.openxmlformats.org/drawingml/2006/table">
            <a:tbl>
              <a:tblPr rtl="1" firstRow="1" bandRow="1">
                <a:tableStyleId>{5C22544A-7EE6-4342-B048-85BDC9FD1C3A}</a:tableStyleId>
              </a:tblPr>
              <a:tblGrid>
                <a:gridCol w="1040954"/>
                <a:gridCol w="1040954"/>
                <a:gridCol w="1040954"/>
                <a:gridCol w="1040954"/>
                <a:gridCol w="1040954"/>
                <a:gridCol w="1040954"/>
                <a:gridCol w="1040954"/>
              </a:tblGrid>
              <a:tr h="642942">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r>
            </a:tbl>
          </a:graphicData>
        </a:graphic>
      </p:graphicFrame>
      <p:sp>
        <p:nvSpPr>
          <p:cNvPr id="11" name="مربع نص 10"/>
          <p:cNvSpPr txBox="1"/>
          <p:nvPr/>
        </p:nvSpPr>
        <p:spPr>
          <a:xfrm>
            <a:off x="7143768" y="3643314"/>
            <a:ext cx="714380" cy="584775"/>
          </a:xfrm>
          <a:prstGeom prst="rect">
            <a:avLst/>
          </a:prstGeom>
          <a:noFill/>
        </p:spPr>
        <p:txBody>
          <a:bodyPr wrap="square" rtlCol="1">
            <a:spAutoFit/>
          </a:bodyPr>
          <a:lstStyle/>
          <a:p>
            <a:pPr algn="ctr"/>
            <a:r>
              <a:rPr lang="ar-SA" sz="3200" b="1" dirty="0" smtClean="0"/>
              <a:t>حب</a:t>
            </a:r>
            <a:endParaRPr lang="ar-SA" sz="3200" b="1" dirty="0"/>
          </a:p>
        </p:txBody>
      </p:sp>
      <p:sp>
        <p:nvSpPr>
          <p:cNvPr id="12" name="مربع نص 11"/>
          <p:cNvSpPr txBox="1"/>
          <p:nvPr/>
        </p:nvSpPr>
        <p:spPr>
          <a:xfrm>
            <a:off x="6858016" y="4477416"/>
            <a:ext cx="1357322" cy="523220"/>
          </a:xfrm>
          <a:prstGeom prst="rect">
            <a:avLst/>
          </a:prstGeom>
          <a:noFill/>
        </p:spPr>
        <p:txBody>
          <a:bodyPr wrap="square" rtlCol="1">
            <a:spAutoFit/>
          </a:bodyPr>
          <a:lstStyle/>
          <a:p>
            <a:pPr algn="ctr"/>
            <a:r>
              <a:rPr lang="ar-SA" sz="2800" b="1" dirty="0" smtClean="0"/>
              <a:t>المسافر</a:t>
            </a:r>
            <a:endParaRPr lang="ar-SA" sz="2800" b="1" dirty="0"/>
          </a:p>
        </p:txBody>
      </p:sp>
      <p:sp>
        <p:nvSpPr>
          <p:cNvPr id="13" name="مربع نص 12"/>
          <p:cNvSpPr txBox="1"/>
          <p:nvPr/>
        </p:nvSpPr>
        <p:spPr>
          <a:xfrm>
            <a:off x="7000892" y="5344555"/>
            <a:ext cx="1000132" cy="584775"/>
          </a:xfrm>
          <a:prstGeom prst="rect">
            <a:avLst/>
          </a:prstGeom>
          <a:noFill/>
        </p:spPr>
        <p:txBody>
          <a:bodyPr wrap="square" rtlCol="1">
            <a:spAutoFit/>
          </a:bodyPr>
          <a:lstStyle/>
          <a:p>
            <a:pPr algn="ctr"/>
            <a:r>
              <a:rPr lang="ar-SA" sz="3200" b="1" dirty="0" smtClean="0"/>
              <a:t>إفداء</a:t>
            </a:r>
            <a:endParaRPr lang="ar-SA" sz="3200" b="1" dirty="0"/>
          </a:p>
        </p:txBody>
      </p:sp>
      <p:sp>
        <p:nvSpPr>
          <p:cNvPr id="14" name="مربع نص 13"/>
          <p:cNvSpPr txBox="1"/>
          <p:nvPr/>
        </p:nvSpPr>
        <p:spPr>
          <a:xfrm>
            <a:off x="6072198" y="3643314"/>
            <a:ext cx="857256" cy="584775"/>
          </a:xfrm>
          <a:prstGeom prst="rect">
            <a:avLst/>
          </a:prstGeom>
          <a:noFill/>
        </p:spPr>
        <p:txBody>
          <a:bodyPr wrap="square" rtlCol="1">
            <a:spAutoFit/>
          </a:bodyPr>
          <a:lstStyle/>
          <a:p>
            <a:pPr algn="ctr"/>
            <a:r>
              <a:rPr lang="ar-SA" sz="3200" b="1" dirty="0" smtClean="0"/>
              <a:t>وطن</a:t>
            </a:r>
            <a:endParaRPr lang="ar-SA" sz="3200" b="1" dirty="0"/>
          </a:p>
        </p:txBody>
      </p:sp>
      <p:sp>
        <p:nvSpPr>
          <p:cNvPr id="15" name="مربع نص 14"/>
          <p:cNvSpPr txBox="1"/>
          <p:nvPr/>
        </p:nvSpPr>
        <p:spPr>
          <a:xfrm>
            <a:off x="5857884" y="4477416"/>
            <a:ext cx="1357322" cy="523220"/>
          </a:xfrm>
          <a:prstGeom prst="rect">
            <a:avLst/>
          </a:prstGeom>
          <a:noFill/>
        </p:spPr>
        <p:txBody>
          <a:bodyPr wrap="square" rtlCol="1">
            <a:spAutoFit/>
          </a:bodyPr>
          <a:lstStyle/>
          <a:p>
            <a:pPr algn="ctr"/>
            <a:r>
              <a:rPr lang="ar-SA" sz="2800" b="1" dirty="0" smtClean="0"/>
              <a:t>مباني</a:t>
            </a:r>
            <a:endParaRPr lang="ar-SA" sz="2800" b="1" dirty="0"/>
          </a:p>
        </p:txBody>
      </p:sp>
      <p:sp>
        <p:nvSpPr>
          <p:cNvPr id="16" name="مربع نص 15"/>
          <p:cNvSpPr txBox="1"/>
          <p:nvPr/>
        </p:nvSpPr>
        <p:spPr>
          <a:xfrm>
            <a:off x="6000760" y="5344555"/>
            <a:ext cx="1000132" cy="584775"/>
          </a:xfrm>
          <a:prstGeom prst="rect">
            <a:avLst/>
          </a:prstGeom>
          <a:noFill/>
        </p:spPr>
        <p:txBody>
          <a:bodyPr wrap="square" rtlCol="1">
            <a:spAutoFit/>
          </a:bodyPr>
          <a:lstStyle/>
          <a:p>
            <a:pPr algn="ctr"/>
            <a:r>
              <a:rPr lang="ar-SA" sz="3200" b="1" dirty="0" smtClean="0"/>
              <a:t>تطور</a:t>
            </a:r>
            <a:endParaRPr lang="ar-SA" sz="3200" b="1" dirty="0"/>
          </a:p>
        </p:txBody>
      </p:sp>
      <p:sp>
        <p:nvSpPr>
          <p:cNvPr id="17" name="مربع نص 16"/>
          <p:cNvSpPr txBox="1"/>
          <p:nvPr/>
        </p:nvSpPr>
        <p:spPr>
          <a:xfrm>
            <a:off x="5000628" y="3643314"/>
            <a:ext cx="928694" cy="584775"/>
          </a:xfrm>
          <a:prstGeom prst="rect">
            <a:avLst/>
          </a:prstGeom>
          <a:noFill/>
        </p:spPr>
        <p:txBody>
          <a:bodyPr wrap="square" rtlCol="1">
            <a:spAutoFit/>
          </a:bodyPr>
          <a:lstStyle/>
          <a:p>
            <a:pPr algn="ctr"/>
            <a:r>
              <a:rPr lang="ar-SA" sz="3200" b="1" dirty="0" smtClean="0"/>
              <a:t>مهبط</a:t>
            </a:r>
            <a:endParaRPr lang="ar-SA" sz="3200" b="1" dirty="0"/>
          </a:p>
        </p:txBody>
      </p:sp>
      <p:sp>
        <p:nvSpPr>
          <p:cNvPr id="18" name="مربع نص 17"/>
          <p:cNvSpPr txBox="1"/>
          <p:nvPr/>
        </p:nvSpPr>
        <p:spPr>
          <a:xfrm>
            <a:off x="4786314" y="4477416"/>
            <a:ext cx="1357322" cy="523220"/>
          </a:xfrm>
          <a:prstGeom prst="rect">
            <a:avLst/>
          </a:prstGeom>
          <a:noFill/>
        </p:spPr>
        <p:txBody>
          <a:bodyPr wrap="square" rtlCol="1">
            <a:spAutoFit/>
          </a:bodyPr>
          <a:lstStyle/>
          <a:p>
            <a:pPr algn="ctr"/>
            <a:r>
              <a:rPr lang="ar-SA" sz="2800" b="1" dirty="0" smtClean="0"/>
              <a:t>صحاري</a:t>
            </a:r>
            <a:endParaRPr lang="ar-SA" sz="2800" b="1" dirty="0"/>
          </a:p>
        </p:txBody>
      </p:sp>
      <p:sp>
        <p:nvSpPr>
          <p:cNvPr id="19" name="مربع نص 18"/>
          <p:cNvSpPr txBox="1"/>
          <p:nvPr/>
        </p:nvSpPr>
        <p:spPr>
          <a:xfrm>
            <a:off x="4929190" y="5344555"/>
            <a:ext cx="1000132" cy="584775"/>
          </a:xfrm>
          <a:prstGeom prst="rect">
            <a:avLst/>
          </a:prstGeom>
          <a:noFill/>
        </p:spPr>
        <p:txBody>
          <a:bodyPr wrap="square" rtlCol="1">
            <a:spAutoFit/>
          </a:bodyPr>
          <a:lstStyle/>
          <a:p>
            <a:pPr algn="ctr"/>
            <a:r>
              <a:rPr lang="ar-SA" sz="3200" b="1" dirty="0" smtClean="0"/>
              <a:t>تقدم</a:t>
            </a:r>
            <a:endParaRPr lang="ar-SA" sz="3200" b="1" dirty="0"/>
          </a:p>
        </p:txBody>
      </p:sp>
      <p:sp>
        <p:nvSpPr>
          <p:cNvPr id="20" name="مربع نص 19"/>
          <p:cNvSpPr txBox="1"/>
          <p:nvPr/>
        </p:nvSpPr>
        <p:spPr>
          <a:xfrm>
            <a:off x="3929058" y="3643314"/>
            <a:ext cx="1000132" cy="584775"/>
          </a:xfrm>
          <a:prstGeom prst="rect">
            <a:avLst/>
          </a:prstGeom>
          <a:noFill/>
        </p:spPr>
        <p:txBody>
          <a:bodyPr wrap="square" rtlCol="1">
            <a:spAutoFit/>
          </a:bodyPr>
          <a:lstStyle/>
          <a:p>
            <a:pPr algn="ctr"/>
            <a:r>
              <a:rPr lang="ar-SA" sz="3200" b="1" dirty="0" smtClean="0"/>
              <a:t>الوحي</a:t>
            </a:r>
            <a:endParaRPr lang="ar-SA" sz="3200" b="1" dirty="0"/>
          </a:p>
        </p:txBody>
      </p:sp>
      <p:sp>
        <p:nvSpPr>
          <p:cNvPr id="21" name="مربع نص 20"/>
          <p:cNvSpPr txBox="1"/>
          <p:nvPr/>
        </p:nvSpPr>
        <p:spPr>
          <a:xfrm>
            <a:off x="3714744" y="4477416"/>
            <a:ext cx="1357322" cy="523220"/>
          </a:xfrm>
          <a:prstGeom prst="rect">
            <a:avLst/>
          </a:prstGeom>
          <a:noFill/>
        </p:spPr>
        <p:txBody>
          <a:bodyPr wrap="square" rtlCol="1">
            <a:spAutoFit/>
          </a:bodyPr>
          <a:lstStyle/>
          <a:p>
            <a:pPr algn="ctr"/>
            <a:r>
              <a:rPr lang="ar-SA" sz="2800" b="1" dirty="0" smtClean="0"/>
              <a:t>أشجار</a:t>
            </a:r>
            <a:endParaRPr lang="ar-SA" sz="2800" b="1" dirty="0"/>
          </a:p>
        </p:txBody>
      </p:sp>
      <p:sp>
        <p:nvSpPr>
          <p:cNvPr id="22" name="مربع نص 21"/>
          <p:cNvSpPr txBox="1"/>
          <p:nvPr/>
        </p:nvSpPr>
        <p:spPr>
          <a:xfrm>
            <a:off x="3857620" y="5344555"/>
            <a:ext cx="1071570" cy="584775"/>
          </a:xfrm>
          <a:prstGeom prst="rect">
            <a:avLst/>
          </a:prstGeom>
          <a:noFill/>
        </p:spPr>
        <p:txBody>
          <a:bodyPr wrap="square" rtlCol="1">
            <a:spAutoFit/>
          </a:bodyPr>
          <a:lstStyle/>
          <a:p>
            <a:pPr algn="ctr"/>
            <a:r>
              <a:rPr lang="ar-SA" sz="3200" b="1" dirty="0" smtClean="0"/>
              <a:t>مصانع</a:t>
            </a:r>
            <a:endParaRPr lang="ar-SA" sz="3200" b="1" dirty="0"/>
          </a:p>
        </p:txBody>
      </p:sp>
      <p:sp>
        <p:nvSpPr>
          <p:cNvPr id="23" name="مربع نص 22"/>
          <p:cNvSpPr txBox="1"/>
          <p:nvPr/>
        </p:nvSpPr>
        <p:spPr>
          <a:xfrm>
            <a:off x="2928926" y="3643314"/>
            <a:ext cx="714380" cy="584775"/>
          </a:xfrm>
          <a:prstGeom prst="rect">
            <a:avLst/>
          </a:prstGeom>
          <a:noFill/>
        </p:spPr>
        <p:txBody>
          <a:bodyPr wrap="square" rtlCol="1">
            <a:spAutoFit/>
          </a:bodyPr>
          <a:lstStyle/>
          <a:p>
            <a:pPr algn="ctr"/>
            <a:r>
              <a:rPr lang="ar-SA" sz="3200" b="1" dirty="0" smtClean="0"/>
              <a:t>مهد</a:t>
            </a:r>
            <a:endParaRPr lang="ar-SA" sz="3200" b="1" dirty="0"/>
          </a:p>
        </p:txBody>
      </p:sp>
      <p:sp>
        <p:nvSpPr>
          <p:cNvPr id="24" name="مربع نص 23"/>
          <p:cNvSpPr txBox="1"/>
          <p:nvPr/>
        </p:nvSpPr>
        <p:spPr>
          <a:xfrm>
            <a:off x="2643174" y="4477416"/>
            <a:ext cx="1357322" cy="523220"/>
          </a:xfrm>
          <a:prstGeom prst="rect">
            <a:avLst/>
          </a:prstGeom>
          <a:noFill/>
        </p:spPr>
        <p:txBody>
          <a:bodyPr wrap="square" rtlCol="1">
            <a:spAutoFit/>
          </a:bodyPr>
          <a:lstStyle/>
          <a:p>
            <a:pPr algn="ctr"/>
            <a:r>
              <a:rPr lang="ar-SA" sz="2800" b="1" dirty="0" smtClean="0"/>
              <a:t>جبال</a:t>
            </a:r>
            <a:endParaRPr lang="ar-SA" sz="2800" b="1" dirty="0"/>
          </a:p>
        </p:txBody>
      </p:sp>
      <p:sp>
        <p:nvSpPr>
          <p:cNvPr id="25" name="مربع نص 24"/>
          <p:cNvSpPr txBox="1"/>
          <p:nvPr/>
        </p:nvSpPr>
        <p:spPr>
          <a:xfrm>
            <a:off x="2786050" y="5344555"/>
            <a:ext cx="1143008" cy="584775"/>
          </a:xfrm>
          <a:prstGeom prst="rect">
            <a:avLst/>
          </a:prstGeom>
          <a:noFill/>
        </p:spPr>
        <p:txBody>
          <a:bodyPr wrap="square" rtlCol="1">
            <a:spAutoFit/>
          </a:bodyPr>
          <a:lstStyle/>
          <a:p>
            <a:pPr algn="ctr"/>
            <a:r>
              <a:rPr lang="ar-SA" sz="3200" b="1" dirty="0" smtClean="0"/>
              <a:t>حضارة</a:t>
            </a:r>
            <a:endParaRPr lang="ar-SA" sz="3200" b="1" dirty="0"/>
          </a:p>
        </p:txBody>
      </p:sp>
      <p:sp>
        <p:nvSpPr>
          <p:cNvPr id="26" name="مربع نص 25"/>
          <p:cNvSpPr txBox="1"/>
          <p:nvPr/>
        </p:nvSpPr>
        <p:spPr>
          <a:xfrm>
            <a:off x="1785918" y="3643314"/>
            <a:ext cx="1214446" cy="584775"/>
          </a:xfrm>
          <a:prstGeom prst="rect">
            <a:avLst/>
          </a:prstGeom>
          <a:noFill/>
        </p:spPr>
        <p:txBody>
          <a:bodyPr wrap="square" rtlCol="1">
            <a:spAutoFit/>
          </a:bodyPr>
          <a:lstStyle/>
          <a:p>
            <a:pPr algn="ctr"/>
            <a:r>
              <a:rPr lang="ar-SA" sz="3200" b="1" dirty="0" smtClean="0"/>
              <a:t>الطفولة</a:t>
            </a:r>
            <a:endParaRPr lang="ar-SA" sz="3200" b="1" dirty="0"/>
          </a:p>
        </p:txBody>
      </p:sp>
      <p:sp>
        <p:nvSpPr>
          <p:cNvPr id="27" name="مربع نص 26"/>
          <p:cNvSpPr txBox="1"/>
          <p:nvPr/>
        </p:nvSpPr>
        <p:spPr>
          <a:xfrm>
            <a:off x="1714480" y="4477416"/>
            <a:ext cx="1357322" cy="523220"/>
          </a:xfrm>
          <a:prstGeom prst="rect">
            <a:avLst/>
          </a:prstGeom>
          <a:noFill/>
        </p:spPr>
        <p:txBody>
          <a:bodyPr wrap="square" rtlCol="1">
            <a:spAutoFit/>
          </a:bodyPr>
          <a:lstStyle/>
          <a:p>
            <a:pPr algn="ctr"/>
            <a:r>
              <a:rPr lang="ar-SA" sz="2800" b="1" dirty="0" smtClean="0"/>
              <a:t>تراب</a:t>
            </a:r>
            <a:endParaRPr lang="ar-SA" sz="2800" b="1" dirty="0"/>
          </a:p>
        </p:txBody>
      </p:sp>
      <p:sp>
        <p:nvSpPr>
          <p:cNvPr id="28" name="مربع نص 27"/>
          <p:cNvSpPr txBox="1"/>
          <p:nvPr/>
        </p:nvSpPr>
        <p:spPr>
          <a:xfrm>
            <a:off x="1857356" y="5344555"/>
            <a:ext cx="1000132" cy="584775"/>
          </a:xfrm>
          <a:prstGeom prst="rect">
            <a:avLst/>
          </a:prstGeom>
          <a:noFill/>
        </p:spPr>
        <p:txBody>
          <a:bodyPr wrap="square" rtlCol="1">
            <a:spAutoFit/>
          </a:bodyPr>
          <a:lstStyle/>
          <a:p>
            <a:pPr algn="ctr"/>
            <a:r>
              <a:rPr lang="ar-SA" sz="3200" b="1" dirty="0" smtClean="0"/>
              <a:t>طبيعة</a:t>
            </a:r>
            <a:endParaRPr lang="ar-SA" sz="3200" b="1" dirty="0"/>
          </a:p>
        </p:txBody>
      </p:sp>
      <p:sp>
        <p:nvSpPr>
          <p:cNvPr id="29" name="مربع نص 28"/>
          <p:cNvSpPr txBox="1"/>
          <p:nvPr/>
        </p:nvSpPr>
        <p:spPr>
          <a:xfrm>
            <a:off x="785786" y="3643314"/>
            <a:ext cx="1000132" cy="584775"/>
          </a:xfrm>
          <a:prstGeom prst="rect">
            <a:avLst/>
          </a:prstGeom>
          <a:noFill/>
        </p:spPr>
        <p:txBody>
          <a:bodyPr wrap="square" rtlCol="1">
            <a:spAutoFit/>
          </a:bodyPr>
          <a:lstStyle/>
          <a:p>
            <a:pPr algn="ctr"/>
            <a:r>
              <a:rPr lang="ar-SA" sz="3200" b="1" dirty="0" smtClean="0"/>
              <a:t>أدافع</a:t>
            </a:r>
            <a:endParaRPr lang="ar-SA" sz="3200" b="1" dirty="0"/>
          </a:p>
        </p:txBody>
      </p:sp>
      <p:sp>
        <p:nvSpPr>
          <p:cNvPr id="30" name="مربع نص 29"/>
          <p:cNvSpPr txBox="1"/>
          <p:nvPr/>
        </p:nvSpPr>
        <p:spPr>
          <a:xfrm>
            <a:off x="642910" y="4477416"/>
            <a:ext cx="1357322" cy="523220"/>
          </a:xfrm>
          <a:prstGeom prst="rect">
            <a:avLst/>
          </a:prstGeom>
          <a:noFill/>
        </p:spPr>
        <p:txBody>
          <a:bodyPr wrap="square" rtlCol="1">
            <a:spAutoFit/>
          </a:bodyPr>
          <a:lstStyle/>
          <a:p>
            <a:pPr algn="ctr"/>
            <a:r>
              <a:rPr lang="ar-SA" sz="2800" b="1" dirty="0" smtClean="0"/>
              <a:t>أخاف</a:t>
            </a:r>
            <a:endParaRPr lang="ar-SA" sz="2800" b="1" dirty="0"/>
          </a:p>
        </p:txBody>
      </p:sp>
      <p:sp>
        <p:nvSpPr>
          <p:cNvPr id="31" name="مربع نص 30"/>
          <p:cNvSpPr txBox="1"/>
          <p:nvPr/>
        </p:nvSpPr>
        <p:spPr>
          <a:xfrm>
            <a:off x="785786" y="5344555"/>
            <a:ext cx="1000132" cy="584775"/>
          </a:xfrm>
          <a:prstGeom prst="rect">
            <a:avLst/>
          </a:prstGeom>
          <a:noFill/>
        </p:spPr>
        <p:txBody>
          <a:bodyPr wrap="square" rtlCol="1">
            <a:spAutoFit/>
          </a:bodyPr>
          <a:lstStyle/>
          <a:p>
            <a:pPr algn="ctr"/>
            <a:r>
              <a:rPr lang="ar-SA" sz="3200" b="1" dirty="0" smtClean="0"/>
              <a:t>أجواء</a:t>
            </a:r>
            <a:endParaRPr lang="ar-SA"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par>
                                <p:cTn id="11" presetID="8" presetClass="entr" presetSubtype="3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amond(out)">
                                      <p:cBhvr>
                                        <p:cTn id="13" dur="1000"/>
                                        <p:tgtEl>
                                          <p:spTgt spid="7"/>
                                        </p:tgtEl>
                                      </p:cBhvr>
                                    </p:animEffect>
                                  </p:childTnLst>
                                </p:cTn>
                              </p:par>
                              <p:par>
                                <p:cTn id="14" presetID="8" presetClass="entr" presetSubtype="32"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amond(out)">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7" presetClass="entr" presetSubtype="1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7" presetClass="entr" presetSubtype="1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17" presetClass="entr" presetSubtype="1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1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17" presetClass="entr" presetSubtype="1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17" presetClass="entr" presetSubtype="1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ppt_w</p:attrName>
                                        </p:attrNameLst>
                                      </p:cBhvr>
                                      <p:tavLst>
                                        <p:tav tm="0">
                                          <p:val>
                                            <p:fltVal val="0"/>
                                          </p:val>
                                        </p:tav>
                                        <p:tav tm="100000">
                                          <p:val>
                                            <p:strVal val="#ppt_w"/>
                                          </p:val>
                                        </p:tav>
                                      </p:tavLst>
                                    </p:anim>
                                    <p:anim calcmode="lin" valueType="num">
                                      <p:cBhvr>
                                        <p:cTn id="52" dur="500" fill="hold"/>
                                        <p:tgtEl>
                                          <p:spTgt spid="16"/>
                                        </p:tgtEl>
                                        <p:attrNameLst>
                                          <p:attrName>ppt_h</p:attrName>
                                        </p:attrNameLst>
                                      </p:cBhvr>
                                      <p:tavLst>
                                        <p:tav tm="0">
                                          <p:val>
                                            <p:strVal val="#ppt_h"/>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17" presetClass="entr" presetSubtype="1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17" presetClass="entr" presetSubtype="10" fill="hold" grpId="0" nodeType="click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strVal val="#ppt_h"/>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17" presetClass="entr" presetSubtype="10" fill="hold" grpId="0" nodeType="click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p:cTn id="69" dur="500" fill="hold"/>
                                        <p:tgtEl>
                                          <p:spTgt spid="19"/>
                                        </p:tgtEl>
                                        <p:attrNameLst>
                                          <p:attrName>ppt_w</p:attrName>
                                        </p:attrNameLst>
                                      </p:cBhvr>
                                      <p:tavLst>
                                        <p:tav tm="0">
                                          <p:val>
                                            <p:fltVal val="0"/>
                                          </p:val>
                                        </p:tav>
                                        <p:tav tm="100000">
                                          <p:val>
                                            <p:strVal val="#ppt_w"/>
                                          </p:val>
                                        </p:tav>
                                      </p:tavLst>
                                    </p:anim>
                                    <p:anim calcmode="lin" valueType="num">
                                      <p:cBhvr>
                                        <p:cTn id="70" dur="500" fill="hold"/>
                                        <p:tgtEl>
                                          <p:spTgt spid="19"/>
                                        </p:tgtEl>
                                        <p:attrNameLst>
                                          <p:attrName>ppt_h</p:attrName>
                                        </p:attrNameLst>
                                      </p:cBhvr>
                                      <p:tavLst>
                                        <p:tav tm="0">
                                          <p:val>
                                            <p:strVal val="#ppt_h"/>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17" presetClass="entr" presetSubtype="10" fill="hold" grpId="0" nodeType="click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strVal val="#ppt_h"/>
                                          </p:val>
                                        </p:tav>
                                        <p:tav tm="100000">
                                          <p:val>
                                            <p:strVal val="#ppt_h"/>
                                          </p:val>
                                        </p:tav>
                                      </p:tavLst>
                                    </p:anim>
                                  </p:childTnLst>
                                </p:cTn>
                              </p:par>
                            </p:childTnLst>
                          </p:cTn>
                        </p:par>
                      </p:childTnLst>
                    </p:cTn>
                  </p:par>
                  <p:par>
                    <p:cTn id="77" fill="hold">
                      <p:stCondLst>
                        <p:cond delay="indefinite"/>
                      </p:stCondLst>
                      <p:childTnLst>
                        <p:par>
                          <p:cTn id="78" fill="hold">
                            <p:stCondLst>
                              <p:cond delay="0"/>
                            </p:stCondLst>
                            <p:childTnLst>
                              <p:par>
                                <p:cTn id="79" presetID="17" presetClass="entr" presetSubtype="10" fill="hold" grpId="0" nodeType="click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p:cTn id="81" dur="500" fill="hold"/>
                                        <p:tgtEl>
                                          <p:spTgt spid="21"/>
                                        </p:tgtEl>
                                        <p:attrNameLst>
                                          <p:attrName>ppt_w</p:attrName>
                                        </p:attrNameLst>
                                      </p:cBhvr>
                                      <p:tavLst>
                                        <p:tav tm="0">
                                          <p:val>
                                            <p:fltVal val="0"/>
                                          </p:val>
                                        </p:tav>
                                        <p:tav tm="100000">
                                          <p:val>
                                            <p:strVal val="#ppt_w"/>
                                          </p:val>
                                        </p:tav>
                                      </p:tavLst>
                                    </p:anim>
                                    <p:anim calcmode="lin" valueType="num">
                                      <p:cBhvr>
                                        <p:cTn id="82" dur="500" fill="hold"/>
                                        <p:tgtEl>
                                          <p:spTgt spid="21"/>
                                        </p:tgtEl>
                                        <p:attrNameLst>
                                          <p:attrName>ppt_h</p:attrName>
                                        </p:attrNameLst>
                                      </p:cBhvr>
                                      <p:tavLst>
                                        <p:tav tm="0">
                                          <p:val>
                                            <p:strVal val="#ppt_h"/>
                                          </p:val>
                                        </p:tav>
                                        <p:tav tm="100000">
                                          <p:val>
                                            <p:strVal val="#ppt_h"/>
                                          </p:val>
                                        </p:tav>
                                      </p:tavLst>
                                    </p:anim>
                                  </p:childTnLst>
                                </p:cTn>
                              </p:par>
                            </p:childTnLst>
                          </p:cTn>
                        </p:par>
                      </p:childTnLst>
                    </p:cTn>
                  </p:par>
                  <p:par>
                    <p:cTn id="83" fill="hold">
                      <p:stCondLst>
                        <p:cond delay="indefinite"/>
                      </p:stCondLst>
                      <p:childTnLst>
                        <p:par>
                          <p:cTn id="84" fill="hold">
                            <p:stCondLst>
                              <p:cond delay="0"/>
                            </p:stCondLst>
                            <p:childTnLst>
                              <p:par>
                                <p:cTn id="85" presetID="17" presetClass="entr" presetSubtype="10" fill="hold" grpId="0" nodeType="clickEffect">
                                  <p:stCondLst>
                                    <p:cond delay="0"/>
                                  </p:stCondLst>
                                  <p:childTnLst>
                                    <p:set>
                                      <p:cBhvr>
                                        <p:cTn id="86" dur="1" fill="hold">
                                          <p:stCondLst>
                                            <p:cond delay="0"/>
                                          </p:stCondLst>
                                        </p:cTn>
                                        <p:tgtEl>
                                          <p:spTgt spid="22"/>
                                        </p:tgtEl>
                                        <p:attrNameLst>
                                          <p:attrName>style.visibility</p:attrName>
                                        </p:attrNameLst>
                                      </p:cBhvr>
                                      <p:to>
                                        <p:strVal val="visible"/>
                                      </p:to>
                                    </p:set>
                                    <p:anim calcmode="lin" valueType="num">
                                      <p:cBhvr>
                                        <p:cTn id="87" dur="500" fill="hold"/>
                                        <p:tgtEl>
                                          <p:spTgt spid="22"/>
                                        </p:tgtEl>
                                        <p:attrNameLst>
                                          <p:attrName>ppt_w</p:attrName>
                                        </p:attrNameLst>
                                      </p:cBhvr>
                                      <p:tavLst>
                                        <p:tav tm="0">
                                          <p:val>
                                            <p:fltVal val="0"/>
                                          </p:val>
                                        </p:tav>
                                        <p:tav tm="100000">
                                          <p:val>
                                            <p:strVal val="#ppt_w"/>
                                          </p:val>
                                        </p:tav>
                                      </p:tavLst>
                                    </p:anim>
                                    <p:anim calcmode="lin" valueType="num">
                                      <p:cBhvr>
                                        <p:cTn id="88" dur="5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89" fill="hold">
                      <p:stCondLst>
                        <p:cond delay="indefinite"/>
                      </p:stCondLst>
                      <p:childTnLst>
                        <p:par>
                          <p:cTn id="90" fill="hold">
                            <p:stCondLst>
                              <p:cond delay="0"/>
                            </p:stCondLst>
                            <p:childTnLst>
                              <p:par>
                                <p:cTn id="91" presetID="17" presetClass="entr" presetSubtype="10" fill="hold" grpId="0" nodeType="clickEffect">
                                  <p:stCondLst>
                                    <p:cond delay="0"/>
                                  </p:stCondLst>
                                  <p:childTnLst>
                                    <p:set>
                                      <p:cBhvr>
                                        <p:cTn id="92" dur="1" fill="hold">
                                          <p:stCondLst>
                                            <p:cond delay="0"/>
                                          </p:stCondLst>
                                        </p:cTn>
                                        <p:tgtEl>
                                          <p:spTgt spid="23"/>
                                        </p:tgtEl>
                                        <p:attrNameLst>
                                          <p:attrName>style.visibility</p:attrName>
                                        </p:attrNameLst>
                                      </p:cBhvr>
                                      <p:to>
                                        <p:strVal val="visible"/>
                                      </p:to>
                                    </p:set>
                                    <p:anim calcmode="lin" valueType="num">
                                      <p:cBhvr>
                                        <p:cTn id="93" dur="500" fill="hold"/>
                                        <p:tgtEl>
                                          <p:spTgt spid="23"/>
                                        </p:tgtEl>
                                        <p:attrNameLst>
                                          <p:attrName>ppt_w</p:attrName>
                                        </p:attrNameLst>
                                      </p:cBhvr>
                                      <p:tavLst>
                                        <p:tav tm="0">
                                          <p:val>
                                            <p:fltVal val="0"/>
                                          </p:val>
                                        </p:tav>
                                        <p:tav tm="100000">
                                          <p:val>
                                            <p:strVal val="#ppt_w"/>
                                          </p:val>
                                        </p:tav>
                                      </p:tavLst>
                                    </p:anim>
                                    <p:anim calcmode="lin" valueType="num">
                                      <p:cBhvr>
                                        <p:cTn id="94" dur="500" fill="hold"/>
                                        <p:tgtEl>
                                          <p:spTgt spid="23"/>
                                        </p:tgtEl>
                                        <p:attrNameLst>
                                          <p:attrName>ppt_h</p:attrName>
                                        </p:attrNameLst>
                                      </p:cBhvr>
                                      <p:tavLst>
                                        <p:tav tm="0">
                                          <p:val>
                                            <p:strVal val="#ppt_h"/>
                                          </p:val>
                                        </p:tav>
                                        <p:tav tm="100000">
                                          <p:val>
                                            <p:strVal val="#ppt_h"/>
                                          </p:val>
                                        </p:tav>
                                      </p:tavLst>
                                    </p:anim>
                                  </p:childTnLst>
                                </p:cTn>
                              </p:par>
                            </p:childTnLst>
                          </p:cTn>
                        </p:par>
                      </p:childTnLst>
                    </p:cTn>
                  </p:par>
                  <p:par>
                    <p:cTn id="95" fill="hold">
                      <p:stCondLst>
                        <p:cond delay="indefinite"/>
                      </p:stCondLst>
                      <p:childTnLst>
                        <p:par>
                          <p:cTn id="96" fill="hold">
                            <p:stCondLst>
                              <p:cond delay="0"/>
                            </p:stCondLst>
                            <p:childTnLst>
                              <p:par>
                                <p:cTn id="97" presetID="17" presetClass="entr" presetSubtype="10" fill="hold" grpId="0" nodeType="clickEffect">
                                  <p:stCondLst>
                                    <p:cond delay="0"/>
                                  </p:stCondLst>
                                  <p:childTnLst>
                                    <p:set>
                                      <p:cBhvr>
                                        <p:cTn id="98" dur="1" fill="hold">
                                          <p:stCondLst>
                                            <p:cond delay="0"/>
                                          </p:stCondLst>
                                        </p:cTn>
                                        <p:tgtEl>
                                          <p:spTgt spid="24"/>
                                        </p:tgtEl>
                                        <p:attrNameLst>
                                          <p:attrName>style.visibility</p:attrName>
                                        </p:attrNameLst>
                                      </p:cBhvr>
                                      <p:to>
                                        <p:strVal val="visible"/>
                                      </p:to>
                                    </p:set>
                                    <p:anim calcmode="lin" valueType="num">
                                      <p:cBhvr>
                                        <p:cTn id="99" dur="500" fill="hold"/>
                                        <p:tgtEl>
                                          <p:spTgt spid="24"/>
                                        </p:tgtEl>
                                        <p:attrNameLst>
                                          <p:attrName>ppt_w</p:attrName>
                                        </p:attrNameLst>
                                      </p:cBhvr>
                                      <p:tavLst>
                                        <p:tav tm="0">
                                          <p:val>
                                            <p:fltVal val="0"/>
                                          </p:val>
                                        </p:tav>
                                        <p:tav tm="100000">
                                          <p:val>
                                            <p:strVal val="#ppt_w"/>
                                          </p:val>
                                        </p:tav>
                                      </p:tavLst>
                                    </p:anim>
                                    <p:anim calcmode="lin" valueType="num">
                                      <p:cBhvr>
                                        <p:cTn id="100" dur="500" fill="hold"/>
                                        <p:tgtEl>
                                          <p:spTgt spid="24"/>
                                        </p:tgtEl>
                                        <p:attrNameLst>
                                          <p:attrName>ppt_h</p:attrName>
                                        </p:attrNameLst>
                                      </p:cBhvr>
                                      <p:tavLst>
                                        <p:tav tm="0">
                                          <p:val>
                                            <p:strVal val="#ppt_h"/>
                                          </p:val>
                                        </p:tav>
                                        <p:tav tm="100000">
                                          <p:val>
                                            <p:strVal val="#ppt_h"/>
                                          </p:val>
                                        </p:tav>
                                      </p:tavLst>
                                    </p:anim>
                                  </p:childTnLst>
                                </p:cTn>
                              </p:par>
                            </p:childTnLst>
                          </p:cTn>
                        </p:par>
                      </p:childTnLst>
                    </p:cTn>
                  </p:par>
                  <p:par>
                    <p:cTn id="101" fill="hold">
                      <p:stCondLst>
                        <p:cond delay="indefinite"/>
                      </p:stCondLst>
                      <p:childTnLst>
                        <p:par>
                          <p:cTn id="102" fill="hold">
                            <p:stCondLst>
                              <p:cond delay="0"/>
                            </p:stCondLst>
                            <p:childTnLst>
                              <p:par>
                                <p:cTn id="103" presetID="17" presetClass="entr" presetSubtype="10" fill="hold" grpId="0" nodeType="clickEffect">
                                  <p:stCondLst>
                                    <p:cond delay="0"/>
                                  </p:stCondLst>
                                  <p:childTnLst>
                                    <p:set>
                                      <p:cBhvr>
                                        <p:cTn id="104" dur="1" fill="hold">
                                          <p:stCondLst>
                                            <p:cond delay="0"/>
                                          </p:stCondLst>
                                        </p:cTn>
                                        <p:tgtEl>
                                          <p:spTgt spid="25"/>
                                        </p:tgtEl>
                                        <p:attrNameLst>
                                          <p:attrName>style.visibility</p:attrName>
                                        </p:attrNameLst>
                                      </p:cBhvr>
                                      <p:to>
                                        <p:strVal val="visible"/>
                                      </p:to>
                                    </p:set>
                                    <p:anim calcmode="lin" valueType="num">
                                      <p:cBhvr>
                                        <p:cTn id="105" dur="500" fill="hold"/>
                                        <p:tgtEl>
                                          <p:spTgt spid="25"/>
                                        </p:tgtEl>
                                        <p:attrNameLst>
                                          <p:attrName>ppt_w</p:attrName>
                                        </p:attrNameLst>
                                      </p:cBhvr>
                                      <p:tavLst>
                                        <p:tav tm="0">
                                          <p:val>
                                            <p:fltVal val="0"/>
                                          </p:val>
                                        </p:tav>
                                        <p:tav tm="100000">
                                          <p:val>
                                            <p:strVal val="#ppt_w"/>
                                          </p:val>
                                        </p:tav>
                                      </p:tavLst>
                                    </p:anim>
                                    <p:anim calcmode="lin" valueType="num">
                                      <p:cBhvr>
                                        <p:cTn id="106" dur="500" fill="hold"/>
                                        <p:tgtEl>
                                          <p:spTgt spid="25"/>
                                        </p:tgtEl>
                                        <p:attrNameLst>
                                          <p:attrName>ppt_h</p:attrName>
                                        </p:attrNameLst>
                                      </p:cBhvr>
                                      <p:tavLst>
                                        <p:tav tm="0">
                                          <p:val>
                                            <p:strVal val="#ppt_h"/>
                                          </p:val>
                                        </p:tav>
                                        <p:tav tm="100000">
                                          <p:val>
                                            <p:strVal val="#ppt_h"/>
                                          </p:val>
                                        </p:tav>
                                      </p:tavLst>
                                    </p:anim>
                                  </p:childTnLst>
                                </p:cTn>
                              </p:par>
                            </p:childTnLst>
                          </p:cTn>
                        </p:par>
                      </p:childTnLst>
                    </p:cTn>
                  </p:par>
                  <p:par>
                    <p:cTn id="107" fill="hold">
                      <p:stCondLst>
                        <p:cond delay="indefinite"/>
                      </p:stCondLst>
                      <p:childTnLst>
                        <p:par>
                          <p:cTn id="108" fill="hold">
                            <p:stCondLst>
                              <p:cond delay="0"/>
                            </p:stCondLst>
                            <p:childTnLst>
                              <p:par>
                                <p:cTn id="109" presetID="17" presetClass="entr" presetSubtype="10" fill="hold" grpId="0" nodeType="clickEffect">
                                  <p:stCondLst>
                                    <p:cond delay="0"/>
                                  </p:stCondLst>
                                  <p:childTnLst>
                                    <p:set>
                                      <p:cBhvr>
                                        <p:cTn id="110" dur="1" fill="hold">
                                          <p:stCondLst>
                                            <p:cond delay="0"/>
                                          </p:stCondLst>
                                        </p:cTn>
                                        <p:tgtEl>
                                          <p:spTgt spid="26"/>
                                        </p:tgtEl>
                                        <p:attrNameLst>
                                          <p:attrName>style.visibility</p:attrName>
                                        </p:attrNameLst>
                                      </p:cBhvr>
                                      <p:to>
                                        <p:strVal val="visible"/>
                                      </p:to>
                                    </p:set>
                                    <p:anim calcmode="lin" valueType="num">
                                      <p:cBhvr>
                                        <p:cTn id="111" dur="500" fill="hold"/>
                                        <p:tgtEl>
                                          <p:spTgt spid="26"/>
                                        </p:tgtEl>
                                        <p:attrNameLst>
                                          <p:attrName>ppt_w</p:attrName>
                                        </p:attrNameLst>
                                      </p:cBhvr>
                                      <p:tavLst>
                                        <p:tav tm="0">
                                          <p:val>
                                            <p:fltVal val="0"/>
                                          </p:val>
                                        </p:tav>
                                        <p:tav tm="100000">
                                          <p:val>
                                            <p:strVal val="#ppt_w"/>
                                          </p:val>
                                        </p:tav>
                                      </p:tavLst>
                                    </p:anim>
                                    <p:anim calcmode="lin" valueType="num">
                                      <p:cBhvr>
                                        <p:cTn id="112" dur="50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113" fill="hold">
                      <p:stCondLst>
                        <p:cond delay="indefinite"/>
                      </p:stCondLst>
                      <p:childTnLst>
                        <p:par>
                          <p:cTn id="114" fill="hold">
                            <p:stCondLst>
                              <p:cond delay="0"/>
                            </p:stCondLst>
                            <p:childTnLst>
                              <p:par>
                                <p:cTn id="115" presetID="17" presetClass="entr" presetSubtype="10" fill="hold" grpId="0" nodeType="clickEffect">
                                  <p:stCondLst>
                                    <p:cond delay="0"/>
                                  </p:stCondLst>
                                  <p:childTnLst>
                                    <p:set>
                                      <p:cBhvr>
                                        <p:cTn id="116" dur="1" fill="hold">
                                          <p:stCondLst>
                                            <p:cond delay="0"/>
                                          </p:stCondLst>
                                        </p:cTn>
                                        <p:tgtEl>
                                          <p:spTgt spid="27"/>
                                        </p:tgtEl>
                                        <p:attrNameLst>
                                          <p:attrName>style.visibility</p:attrName>
                                        </p:attrNameLst>
                                      </p:cBhvr>
                                      <p:to>
                                        <p:strVal val="visible"/>
                                      </p:to>
                                    </p:set>
                                    <p:anim calcmode="lin" valueType="num">
                                      <p:cBhvr>
                                        <p:cTn id="117" dur="500" fill="hold"/>
                                        <p:tgtEl>
                                          <p:spTgt spid="27"/>
                                        </p:tgtEl>
                                        <p:attrNameLst>
                                          <p:attrName>ppt_w</p:attrName>
                                        </p:attrNameLst>
                                      </p:cBhvr>
                                      <p:tavLst>
                                        <p:tav tm="0">
                                          <p:val>
                                            <p:fltVal val="0"/>
                                          </p:val>
                                        </p:tav>
                                        <p:tav tm="100000">
                                          <p:val>
                                            <p:strVal val="#ppt_w"/>
                                          </p:val>
                                        </p:tav>
                                      </p:tavLst>
                                    </p:anim>
                                    <p:anim calcmode="lin" valueType="num">
                                      <p:cBhvr>
                                        <p:cTn id="118" dur="500" fill="hold"/>
                                        <p:tgtEl>
                                          <p:spTgt spid="27"/>
                                        </p:tgtEl>
                                        <p:attrNameLst>
                                          <p:attrName>ppt_h</p:attrName>
                                        </p:attrNameLst>
                                      </p:cBhvr>
                                      <p:tavLst>
                                        <p:tav tm="0">
                                          <p:val>
                                            <p:strVal val="#ppt_h"/>
                                          </p:val>
                                        </p:tav>
                                        <p:tav tm="100000">
                                          <p:val>
                                            <p:strVal val="#ppt_h"/>
                                          </p:val>
                                        </p:tav>
                                      </p:tavLst>
                                    </p:anim>
                                  </p:childTnLst>
                                </p:cTn>
                              </p:par>
                            </p:childTnLst>
                          </p:cTn>
                        </p:par>
                      </p:childTnLst>
                    </p:cTn>
                  </p:par>
                  <p:par>
                    <p:cTn id="119" fill="hold">
                      <p:stCondLst>
                        <p:cond delay="indefinite"/>
                      </p:stCondLst>
                      <p:childTnLst>
                        <p:par>
                          <p:cTn id="120" fill="hold">
                            <p:stCondLst>
                              <p:cond delay="0"/>
                            </p:stCondLst>
                            <p:childTnLst>
                              <p:par>
                                <p:cTn id="121" presetID="17" presetClass="entr" presetSubtype="10" fill="hold" grpId="0" nodeType="clickEffect">
                                  <p:stCondLst>
                                    <p:cond delay="0"/>
                                  </p:stCondLst>
                                  <p:childTnLst>
                                    <p:set>
                                      <p:cBhvr>
                                        <p:cTn id="122" dur="1" fill="hold">
                                          <p:stCondLst>
                                            <p:cond delay="0"/>
                                          </p:stCondLst>
                                        </p:cTn>
                                        <p:tgtEl>
                                          <p:spTgt spid="28"/>
                                        </p:tgtEl>
                                        <p:attrNameLst>
                                          <p:attrName>style.visibility</p:attrName>
                                        </p:attrNameLst>
                                      </p:cBhvr>
                                      <p:to>
                                        <p:strVal val="visible"/>
                                      </p:to>
                                    </p:set>
                                    <p:anim calcmode="lin" valueType="num">
                                      <p:cBhvr>
                                        <p:cTn id="123" dur="500" fill="hold"/>
                                        <p:tgtEl>
                                          <p:spTgt spid="28"/>
                                        </p:tgtEl>
                                        <p:attrNameLst>
                                          <p:attrName>ppt_w</p:attrName>
                                        </p:attrNameLst>
                                      </p:cBhvr>
                                      <p:tavLst>
                                        <p:tav tm="0">
                                          <p:val>
                                            <p:fltVal val="0"/>
                                          </p:val>
                                        </p:tav>
                                        <p:tav tm="100000">
                                          <p:val>
                                            <p:strVal val="#ppt_w"/>
                                          </p:val>
                                        </p:tav>
                                      </p:tavLst>
                                    </p:anim>
                                    <p:anim calcmode="lin" valueType="num">
                                      <p:cBhvr>
                                        <p:cTn id="124" dur="500" fill="hold"/>
                                        <p:tgtEl>
                                          <p:spTgt spid="28"/>
                                        </p:tgtEl>
                                        <p:attrNameLst>
                                          <p:attrName>ppt_h</p:attrName>
                                        </p:attrNameLst>
                                      </p:cBhvr>
                                      <p:tavLst>
                                        <p:tav tm="0">
                                          <p:val>
                                            <p:strVal val="#ppt_h"/>
                                          </p:val>
                                        </p:tav>
                                        <p:tav tm="100000">
                                          <p:val>
                                            <p:strVal val="#ppt_h"/>
                                          </p:val>
                                        </p:tav>
                                      </p:tavLst>
                                    </p:anim>
                                  </p:childTnLst>
                                </p:cTn>
                              </p:par>
                            </p:childTnLst>
                          </p:cTn>
                        </p:par>
                      </p:childTnLst>
                    </p:cTn>
                  </p:par>
                  <p:par>
                    <p:cTn id="125" fill="hold">
                      <p:stCondLst>
                        <p:cond delay="indefinite"/>
                      </p:stCondLst>
                      <p:childTnLst>
                        <p:par>
                          <p:cTn id="126" fill="hold">
                            <p:stCondLst>
                              <p:cond delay="0"/>
                            </p:stCondLst>
                            <p:childTnLst>
                              <p:par>
                                <p:cTn id="127" presetID="17" presetClass="entr" presetSubtype="10" fill="hold" grpId="0" nodeType="clickEffect">
                                  <p:stCondLst>
                                    <p:cond delay="0"/>
                                  </p:stCondLst>
                                  <p:childTnLst>
                                    <p:set>
                                      <p:cBhvr>
                                        <p:cTn id="128" dur="1" fill="hold">
                                          <p:stCondLst>
                                            <p:cond delay="0"/>
                                          </p:stCondLst>
                                        </p:cTn>
                                        <p:tgtEl>
                                          <p:spTgt spid="29"/>
                                        </p:tgtEl>
                                        <p:attrNameLst>
                                          <p:attrName>style.visibility</p:attrName>
                                        </p:attrNameLst>
                                      </p:cBhvr>
                                      <p:to>
                                        <p:strVal val="visible"/>
                                      </p:to>
                                    </p:set>
                                    <p:anim calcmode="lin" valueType="num">
                                      <p:cBhvr>
                                        <p:cTn id="129" dur="500" fill="hold"/>
                                        <p:tgtEl>
                                          <p:spTgt spid="29"/>
                                        </p:tgtEl>
                                        <p:attrNameLst>
                                          <p:attrName>ppt_w</p:attrName>
                                        </p:attrNameLst>
                                      </p:cBhvr>
                                      <p:tavLst>
                                        <p:tav tm="0">
                                          <p:val>
                                            <p:fltVal val="0"/>
                                          </p:val>
                                        </p:tav>
                                        <p:tav tm="100000">
                                          <p:val>
                                            <p:strVal val="#ppt_w"/>
                                          </p:val>
                                        </p:tav>
                                      </p:tavLst>
                                    </p:anim>
                                    <p:anim calcmode="lin" valueType="num">
                                      <p:cBhvr>
                                        <p:cTn id="130" dur="500" fill="hold"/>
                                        <p:tgtEl>
                                          <p:spTgt spid="29"/>
                                        </p:tgtEl>
                                        <p:attrNameLst>
                                          <p:attrName>ppt_h</p:attrName>
                                        </p:attrNameLst>
                                      </p:cBhvr>
                                      <p:tavLst>
                                        <p:tav tm="0">
                                          <p:val>
                                            <p:strVal val="#ppt_h"/>
                                          </p:val>
                                        </p:tav>
                                        <p:tav tm="100000">
                                          <p:val>
                                            <p:strVal val="#ppt_h"/>
                                          </p:val>
                                        </p:tav>
                                      </p:tavLst>
                                    </p:anim>
                                  </p:childTnLst>
                                </p:cTn>
                              </p:par>
                            </p:childTnLst>
                          </p:cTn>
                        </p:par>
                      </p:childTnLst>
                    </p:cTn>
                  </p:par>
                  <p:par>
                    <p:cTn id="131" fill="hold">
                      <p:stCondLst>
                        <p:cond delay="indefinite"/>
                      </p:stCondLst>
                      <p:childTnLst>
                        <p:par>
                          <p:cTn id="132" fill="hold">
                            <p:stCondLst>
                              <p:cond delay="0"/>
                            </p:stCondLst>
                            <p:childTnLst>
                              <p:par>
                                <p:cTn id="133" presetID="17" presetClass="entr" presetSubtype="10" fill="hold" grpId="0" nodeType="clickEffect">
                                  <p:stCondLst>
                                    <p:cond delay="0"/>
                                  </p:stCondLst>
                                  <p:childTnLst>
                                    <p:set>
                                      <p:cBhvr>
                                        <p:cTn id="134" dur="1" fill="hold">
                                          <p:stCondLst>
                                            <p:cond delay="0"/>
                                          </p:stCondLst>
                                        </p:cTn>
                                        <p:tgtEl>
                                          <p:spTgt spid="30"/>
                                        </p:tgtEl>
                                        <p:attrNameLst>
                                          <p:attrName>style.visibility</p:attrName>
                                        </p:attrNameLst>
                                      </p:cBhvr>
                                      <p:to>
                                        <p:strVal val="visible"/>
                                      </p:to>
                                    </p:set>
                                    <p:anim calcmode="lin" valueType="num">
                                      <p:cBhvr>
                                        <p:cTn id="135" dur="500" fill="hold"/>
                                        <p:tgtEl>
                                          <p:spTgt spid="30"/>
                                        </p:tgtEl>
                                        <p:attrNameLst>
                                          <p:attrName>ppt_w</p:attrName>
                                        </p:attrNameLst>
                                      </p:cBhvr>
                                      <p:tavLst>
                                        <p:tav tm="0">
                                          <p:val>
                                            <p:fltVal val="0"/>
                                          </p:val>
                                        </p:tav>
                                        <p:tav tm="100000">
                                          <p:val>
                                            <p:strVal val="#ppt_w"/>
                                          </p:val>
                                        </p:tav>
                                      </p:tavLst>
                                    </p:anim>
                                    <p:anim calcmode="lin" valueType="num">
                                      <p:cBhvr>
                                        <p:cTn id="136" dur="500" fill="hold"/>
                                        <p:tgtEl>
                                          <p:spTgt spid="30"/>
                                        </p:tgtEl>
                                        <p:attrNameLst>
                                          <p:attrName>ppt_h</p:attrName>
                                        </p:attrNameLst>
                                      </p:cBhvr>
                                      <p:tavLst>
                                        <p:tav tm="0">
                                          <p:val>
                                            <p:strVal val="#ppt_h"/>
                                          </p:val>
                                        </p:tav>
                                        <p:tav tm="100000">
                                          <p:val>
                                            <p:strVal val="#ppt_h"/>
                                          </p:val>
                                        </p:tav>
                                      </p:tavLst>
                                    </p:anim>
                                  </p:childTnLst>
                                </p:cTn>
                              </p:par>
                            </p:childTnLst>
                          </p:cTn>
                        </p:par>
                      </p:childTnLst>
                    </p:cTn>
                  </p:par>
                  <p:par>
                    <p:cTn id="137" fill="hold">
                      <p:stCondLst>
                        <p:cond delay="indefinite"/>
                      </p:stCondLst>
                      <p:childTnLst>
                        <p:par>
                          <p:cTn id="138" fill="hold">
                            <p:stCondLst>
                              <p:cond delay="0"/>
                            </p:stCondLst>
                            <p:childTnLst>
                              <p:par>
                                <p:cTn id="139" presetID="17" presetClass="entr" presetSubtype="10" fill="hold" grpId="0" nodeType="clickEffect">
                                  <p:stCondLst>
                                    <p:cond delay="0"/>
                                  </p:stCondLst>
                                  <p:childTnLst>
                                    <p:set>
                                      <p:cBhvr>
                                        <p:cTn id="140" dur="1" fill="hold">
                                          <p:stCondLst>
                                            <p:cond delay="0"/>
                                          </p:stCondLst>
                                        </p:cTn>
                                        <p:tgtEl>
                                          <p:spTgt spid="31"/>
                                        </p:tgtEl>
                                        <p:attrNameLst>
                                          <p:attrName>style.visibility</p:attrName>
                                        </p:attrNameLst>
                                      </p:cBhvr>
                                      <p:to>
                                        <p:strVal val="visible"/>
                                      </p:to>
                                    </p:set>
                                    <p:anim calcmode="lin" valueType="num">
                                      <p:cBhvr>
                                        <p:cTn id="141" dur="500" fill="hold"/>
                                        <p:tgtEl>
                                          <p:spTgt spid="31"/>
                                        </p:tgtEl>
                                        <p:attrNameLst>
                                          <p:attrName>ppt_w</p:attrName>
                                        </p:attrNameLst>
                                      </p:cBhvr>
                                      <p:tavLst>
                                        <p:tav tm="0">
                                          <p:val>
                                            <p:fltVal val="0"/>
                                          </p:val>
                                        </p:tav>
                                        <p:tav tm="100000">
                                          <p:val>
                                            <p:strVal val="#ppt_w"/>
                                          </p:val>
                                        </p:tav>
                                      </p:tavLst>
                                    </p:anim>
                                    <p:anim calcmode="lin" valueType="num">
                                      <p:cBhvr>
                                        <p:cTn id="142" dur="500" fill="hold"/>
                                        <p:tgtEl>
                                          <p:spTgt spid="3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animBg="1"/>
      <p:bldP spid="7"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485766" y="639001"/>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نشاط5</a:t>
            </a:r>
            <a:endParaRPr lang="ar-SA" sz="2400" b="1" dirty="0">
              <a:solidFill>
                <a:schemeClr val="tx1"/>
              </a:solidFill>
            </a:endParaRPr>
          </a:p>
        </p:txBody>
      </p:sp>
      <p:sp>
        <p:nvSpPr>
          <p:cNvPr id="4" name="مربع نص 3"/>
          <p:cNvSpPr txBox="1"/>
          <p:nvPr/>
        </p:nvSpPr>
        <p:spPr>
          <a:xfrm>
            <a:off x="571472" y="714356"/>
            <a:ext cx="7143800" cy="523220"/>
          </a:xfrm>
          <a:prstGeom prst="rect">
            <a:avLst/>
          </a:prstGeom>
          <a:noFill/>
        </p:spPr>
        <p:txBody>
          <a:bodyPr wrap="square" rtlCol="1">
            <a:spAutoFit/>
          </a:bodyPr>
          <a:lstStyle/>
          <a:p>
            <a:pPr algn="ctr"/>
            <a:r>
              <a:rPr lang="ar-SA" sz="2800" b="1" dirty="0" smtClean="0">
                <a:solidFill>
                  <a:srgbClr val="C00000"/>
                </a:solidFill>
              </a:rPr>
              <a:t>أعيد صياغة المقطع التالي في عبارات نثرية من إنشائي:</a:t>
            </a:r>
          </a:p>
        </p:txBody>
      </p:sp>
      <p:sp>
        <p:nvSpPr>
          <p:cNvPr id="6" name="تمرير أفقي 5"/>
          <p:cNvSpPr/>
          <p:nvPr/>
        </p:nvSpPr>
        <p:spPr>
          <a:xfrm rot="20893895">
            <a:off x="1138586" y="1841329"/>
            <a:ext cx="6500858" cy="3429024"/>
          </a:xfrm>
          <a:prstGeom prst="horizontalScroll">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أمامك حبكة النجوى هلام   وعندك لا يصح لي الكلام</a:t>
            </a:r>
          </a:p>
          <a:p>
            <a:pPr algn="ctr"/>
            <a:r>
              <a:rPr lang="ar-SA" sz="2400" b="1" dirty="0" smtClean="0">
                <a:solidFill>
                  <a:schemeClr val="tx1"/>
                </a:solidFill>
              </a:rPr>
              <a:t>لأنك قبلة الدنيا،وإني      أجلّك،والجليل له احترام</a:t>
            </a:r>
          </a:p>
          <a:p>
            <a:pPr algn="ctr"/>
            <a:r>
              <a:rPr lang="ar-SA" sz="2400" b="1" dirty="0" smtClean="0">
                <a:solidFill>
                  <a:schemeClr val="tx1"/>
                </a:solidFill>
              </a:rPr>
              <a:t>وإنك آمن،والكون خوف      فماذا أنت؟يا بلدي الحرام</a:t>
            </a:r>
            <a:endParaRPr lang="ar-SA" sz="2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شريط مثقب 2"/>
          <p:cNvSpPr/>
          <p:nvPr/>
        </p:nvSpPr>
        <p:spPr>
          <a:xfrm rot="312182">
            <a:off x="857224" y="571480"/>
            <a:ext cx="7429552" cy="5286412"/>
          </a:xfrm>
          <a:prstGeom prst="flowChartPunchedTape">
            <a:avLst/>
          </a:prstGeom>
          <a:solidFill>
            <a:schemeClr val="accent2">
              <a:lumMod val="60000"/>
              <a:lumOff val="40000"/>
            </a:schemeClr>
          </a:solidFill>
          <a:ln w="38100">
            <a:solidFill>
              <a:schemeClr val="accent2">
                <a:lumMod val="50000"/>
              </a:schemeClr>
            </a:solidFill>
            <a:prstDash val="lgDashDotDot"/>
          </a:ln>
        </p:spPr>
        <p:style>
          <a:lnRef idx="1">
            <a:schemeClr val="accent2"/>
          </a:lnRef>
          <a:fillRef idx="3">
            <a:schemeClr val="accent2"/>
          </a:fillRef>
          <a:effectRef idx="2">
            <a:schemeClr val="accent2"/>
          </a:effectRef>
          <a:fontRef idx="minor">
            <a:schemeClr val="lt1"/>
          </a:fontRef>
        </p:style>
        <p:txBody>
          <a:bodyPr rtlCol="1"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9600" b="1" cap="all" dirty="0" smtClean="0">
                <a:ln w="0"/>
                <a:solidFill>
                  <a:schemeClr val="tx1">
                    <a:lumMod val="95000"/>
                    <a:lumOff val="5000"/>
                  </a:schemeClr>
                </a:solidFill>
                <a:effectLst>
                  <a:reflection blurRad="12700" stA="50000" endPos="50000" dist="5000" dir="5400000" sy="-100000" rotWithShape="0"/>
                </a:effectLst>
              </a:rPr>
              <a:t>إستراتيجية الكتابة</a:t>
            </a:r>
            <a:endParaRPr lang="ar-SA" sz="9600" b="1" cap="all" dirty="0">
              <a:ln w="0"/>
              <a:solidFill>
                <a:schemeClr val="tx1">
                  <a:lumMod val="95000"/>
                  <a:lumOff val="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pic>
        <p:nvPicPr>
          <p:cNvPr id="2050" name="Picture 2" descr="C:\Program Files\Microsoft Office\MEDIA\CAGCAT10\j0315447.jpg"/>
          <p:cNvPicPr>
            <a:picLocks noChangeAspect="1" noChangeArrowheads="1"/>
          </p:cNvPicPr>
          <p:nvPr/>
        </p:nvPicPr>
        <p:blipFill>
          <a:blip r:embed="rId3" cstate="print"/>
          <a:srcRect/>
          <a:stretch>
            <a:fillRect/>
          </a:stretch>
        </p:blipFill>
        <p:spPr bwMode="auto">
          <a:xfrm rot="20872084">
            <a:off x="7469733" y="1007808"/>
            <a:ext cx="875916" cy="1155598"/>
          </a:xfrm>
          <a:prstGeom prst="rect">
            <a:avLst/>
          </a:prstGeom>
          <a:noFill/>
        </p:spPr>
      </p:pic>
      <p:sp>
        <p:nvSpPr>
          <p:cNvPr id="4" name="مربع نص 3"/>
          <p:cNvSpPr txBox="1"/>
          <p:nvPr/>
        </p:nvSpPr>
        <p:spPr>
          <a:xfrm>
            <a:off x="7072330" y="571480"/>
            <a:ext cx="1714512" cy="523220"/>
          </a:xfrm>
          <a:prstGeom prst="rect">
            <a:avLst/>
          </a:prstGeom>
          <a:noFill/>
        </p:spPr>
        <p:txBody>
          <a:bodyPr wrap="square" rtlCol="1">
            <a:spAutoFit/>
          </a:bodyPr>
          <a:lstStyle/>
          <a:p>
            <a:pPr algn="ctr"/>
            <a:r>
              <a:rPr lang="ar-SA" sz="2800" b="1" i="1" u="sng" dirty="0" smtClean="0">
                <a:solidFill>
                  <a:srgbClr val="C00000"/>
                </a:solidFill>
              </a:rPr>
              <a:t>ورشة عمل</a:t>
            </a:r>
            <a:endParaRPr lang="ar-SA" sz="2800" b="1" i="1" u="sng" dirty="0">
              <a:solidFill>
                <a:srgbClr val="C00000"/>
              </a:solidFill>
            </a:endParaRPr>
          </a:p>
        </p:txBody>
      </p:sp>
      <p:sp>
        <p:nvSpPr>
          <p:cNvPr id="5" name="إطار 4"/>
          <p:cNvSpPr/>
          <p:nvPr/>
        </p:nvSpPr>
        <p:spPr>
          <a:xfrm>
            <a:off x="500034" y="214290"/>
            <a:ext cx="6715172" cy="3929090"/>
          </a:xfrm>
          <a:prstGeom prst="frame">
            <a:avLst>
              <a:gd name="adj1" fmla="val 5691"/>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400" b="1" u="sng" dirty="0" smtClean="0">
                <a:solidFill>
                  <a:srgbClr val="C00000"/>
                </a:solidFill>
              </a:rPr>
              <a:t>التعبير عن الرأي:</a:t>
            </a:r>
            <a:r>
              <a:rPr lang="ar-SA" sz="2400" b="1" dirty="0" smtClean="0">
                <a:solidFill>
                  <a:schemeClr val="tx1"/>
                </a:solidFill>
              </a:rPr>
              <a:t>أسلوب هادئ منطقي يعتمد على العقل لا العاطفة،وهو وسيلة لتبادل وجهات النظر مع الآخرين،وتدعيمها بالأدلة والبراهين والأمثلة المستقاة من التجارب والخبرات الشخصية،والاقتباسات من الآيات القرآنية والأحاديث النبوية،والأمثال والحكم،وأقوال العلماء والكتاب والمشاهير.</a:t>
            </a:r>
          </a:p>
          <a:p>
            <a:pPr algn="ctr"/>
            <a:r>
              <a:rPr lang="ar-SA" sz="2400" b="1" u="sng" dirty="0" smtClean="0">
                <a:solidFill>
                  <a:srgbClr val="C00000"/>
                </a:solidFill>
              </a:rPr>
              <a:t>- من الألفاظ الدالة على الأسلوب: </a:t>
            </a:r>
            <a:r>
              <a:rPr lang="ar-SA" sz="2400" b="1" dirty="0" smtClean="0">
                <a:solidFill>
                  <a:schemeClr val="tx1"/>
                </a:solidFill>
              </a:rPr>
              <a:t>أظن،رأيي،وأعتقد،أرى،وجهة نظري،أتفق مع،لا أوافق،أختلف مع،أوافق على،مما لاشك فيه،معظم،بعض،غالباً،كثيراً</a:t>
            </a:r>
            <a:endParaRPr lang="ar-SA" sz="2400" b="1" dirty="0">
              <a:solidFill>
                <a:schemeClr val="tx1"/>
              </a:solidFill>
            </a:endParaRPr>
          </a:p>
        </p:txBody>
      </p:sp>
      <p:sp>
        <p:nvSpPr>
          <p:cNvPr id="6" name="مربع نص 5"/>
          <p:cNvSpPr txBox="1"/>
          <p:nvPr/>
        </p:nvSpPr>
        <p:spPr>
          <a:xfrm>
            <a:off x="357158" y="4334540"/>
            <a:ext cx="7429552" cy="523220"/>
          </a:xfrm>
          <a:prstGeom prst="rect">
            <a:avLst/>
          </a:prstGeom>
          <a:noFill/>
        </p:spPr>
        <p:txBody>
          <a:bodyPr wrap="square" rtlCol="1">
            <a:spAutoFit/>
          </a:bodyPr>
          <a:lstStyle/>
          <a:p>
            <a:pPr algn="ctr"/>
            <a:r>
              <a:rPr lang="ar-SA" sz="2800" b="1" dirty="0" smtClean="0">
                <a:solidFill>
                  <a:srgbClr val="4C0000"/>
                </a:solidFill>
              </a:rPr>
              <a:t>أ)أحدد الألفاظ المؤثرة في نفسي من نص(عدت إلى وطني):</a:t>
            </a:r>
          </a:p>
        </p:txBody>
      </p:sp>
      <p:sp>
        <p:nvSpPr>
          <p:cNvPr id="7" name="شكل بيضاوي 6"/>
          <p:cNvSpPr/>
          <p:nvPr/>
        </p:nvSpPr>
        <p:spPr>
          <a:xfrm>
            <a:off x="7572396" y="4143380"/>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أولاً</a:t>
            </a:r>
            <a:endParaRPr lang="ar-SA" sz="2400" b="1" dirty="0">
              <a:solidFill>
                <a:schemeClr val="tx1"/>
              </a:solidFill>
            </a:endParaRPr>
          </a:p>
        </p:txBody>
      </p:sp>
      <p:sp>
        <p:nvSpPr>
          <p:cNvPr id="8" name="مربع نص 7"/>
          <p:cNvSpPr txBox="1"/>
          <p:nvPr/>
        </p:nvSpPr>
        <p:spPr>
          <a:xfrm>
            <a:off x="571472" y="4929198"/>
            <a:ext cx="7429552" cy="954107"/>
          </a:xfrm>
          <a:prstGeom prst="rect">
            <a:avLst/>
          </a:prstGeom>
          <a:noFill/>
        </p:spPr>
        <p:txBody>
          <a:bodyPr wrap="square" rtlCol="1">
            <a:spAutoFit/>
          </a:bodyPr>
          <a:lstStyle/>
          <a:p>
            <a:pPr algn="ctr"/>
            <a:r>
              <a:rPr lang="ar-SA" sz="2800" b="1" dirty="0" smtClean="0">
                <a:solidFill>
                  <a:srgbClr val="4C0000"/>
                </a:solidFill>
              </a:rPr>
              <a:t>ب)أقارن بين ألفاظي وألفاظ من بجواري من حيث عددها،نوعها.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1000"/>
                                        <p:tgtEl>
                                          <p:spTgt spid="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ircle(in)">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142876" y="71414"/>
            <a:ext cx="7786710" cy="2000548"/>
          </a:xfrm>
          <a:prstGeom prst="rect">
            <a:avLst/>
          </a:prstGeom>
          <a:noFill/>
        </p:spPr>
        <p:txBody>
          <a:bodyPr wrap="square" rtlCol="1">
            <a:spAutoFit/>
          </a:bodyPr>
          <a:lstStyle/>
          <a:p>
            <a:pPr algn="ctr"/>
            <a:r>
              <a:rPr lang="ar-SA" sz="3200" b="1" dirty="0" smtClean="0">
                <a:solidFill>
                  <a:srgbClr val="4C0000"/>
                </a:solidFill>
                <a:effectLst>
                  <a:glow rad="101600">
                    <a:schemeClr val="accent4">
                      <a:satMod val="175000"/>
                      <a:alpha val="40000"/>
                    </a:schemeClr>
                  </a:glow>
                </a:effectLst>
              </a:rPr>
              <a:t>تطلق كلمة حقيقة على الأخبار والمعلومات الصحيحة والواقعية،بينما تطلق كلمة رأي على وجهة النظر </a:t>
            </a:r>
          </a:p>
          <a:p>
            <a:pPr algn="ctr"/>
            <a:r>
              <a:rPr lang="ar-SA" sz="3200" b="1" dirty="0" smtClean="0">
                <a:solidFill>
                  <a:srgbClr val="4C0000"/>
                </a:solidFill>
                <a:effectLst>
                  <a:glow rad="101600">
                    <a:schemeClr val="accent4">
                      <a:satMod val="175000"/>
                      <a:alpha val="40000"/>
                    </a:schemeClr>
                  </a:glow>
                </a:effectLst>
              </a:rPr>
              <a:t>أو الاعتقاد.</a:t>
            </a:r>
          </a:p>
          <a:p>
            <a:pPr algn="ctr"/>
            <a:r>
              <a:rPr lang="ar-SA" sz="2800" b="1" dirty="0" smtClean="0">
                <a:solidFill>
                  <a:srgbClr val="4C0000"/>
                </a:solidFill>
              </a:rPr>
              <a:t>فأي العبارات التالية حقيقة وأيها رأي،مع الاستفادة من المثال:</a:t>
            </a:r>
          </a:p>
        </p:txBody>
      </p:sp>
      <p:sp>
        <p:nvSpPr>
          <p:cNvPr id="4" name="شكل بيضاوي 3"/>
          <p:cNvSpPr/>
          <p:nvPr/>
        </p:nvSpPr>
        <p:spPr>
          <a:xfrm>
            <a:off x="7572396" y="30888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ثانياً</a:t>
            </a:r>
            <a:endParaRPr lang="ar-SA" sz="2400" b="1" dirty="0">
              <a:solidFill>
                <a:schemeClr val="tx1"/>
              </a:solidFill>
            </a:endParaRPr>
          </a:p>
        </p:txBody>
      </p:sp>
      <p:sp>
        <p:nvSpPr>
          <p:cNvPr id="5" name="مستطيل مستدير الزوايا 4"/>
          <p:cNvSpPr/>
          <p:nvPr/>
        </p:nvSpPr>
        <p:spPr>
          <a:xfrm>
            <a:off x="3214678" y="2071678"/>
            <a:ext cx="5214974" cy="571504"/>
          </a:xfrm>
          <a:prstGeom prst="roundRect">
            <a:avLst/>
          </a:prstGeom>
          <a:solidFill>
            <a:schemeClr val="accent4">
              <a:lumMod val="60000"/>
              <a:lumOff val="40000"/>
            </a:schemeClr>
          </a:solidFill>
        </p:spPr>
        <p:style>
          <a:lnRef idx="1">
            <a:schemeClr val="accent4"/>
          </a:lnRef>
          <a:fillRef idx="3">
            <a:schemeClr val="accent4"/>
          </a:fillRef>
          <a:effectRef idx="2">
            <a:schemeClr val="accent4"/>
          </a:effectRef>
          <a:fontRef idx="minor">
            <a:schemeClr val="lt1"/>
          </a:fontRef>
        </p:style>
        <p:txBody>
          <a:bodyPr rtlCol="1" anchor="ctr"/>
          <a:lstStyle/>
          <a:p>
            <a:pPr algn="ctr"/>
            <a:r>
              <a:rPr lang="ar-SA" sz="3200" b="1" dirty="0" smtClean="0">
                <a:solidFill>
                  <a:schemeClr val="tx1"/>
                </a:solidFill>
              </a:rPr>
              <a:t>تتميز بلادنا بسعة مساحتها</a:t>
            </a:r>
            <a:endParaRPr lang="ar-SA" sz="3200" b="1" dirty="0">
              <a:solidFill>
                <a:schemeClr val="tx1"/>
              </a:solidFill>
            </a:endParaRPr>
          </a:p>
        </p:txBody>
      </p:sp>
      <p:sp>
        <p:nvSpPr>
          <p:cNvPr id="6" name="مستطيل مستدير الزوايا 5"/>
          <p:cNvSpPr/>
          <p:nvPr/>
        </p:nvSpPr>
        <p:spPr>
          <a:xfrm>
            <a:off x="785786" y="2071678"/>
            <a:ext cx="1938350" cy="571504"/>
          </a:xfrm>
          <a:prstGeom prst="roundRect">
            <a:avLst/>
          </a:prstGeom>
          <a:solidFill>
            <a:schemeClr val="accent4">
              <a:lumMod val="60000"/>
              <a:lumOff val="40000"/>
            </a:schemeClr>
          </a:solidFill>
        </p:spPr>
        <p:style>
          <a:lnRef idx="1">
            <a:schemeClr val="accent4"/>
          </a:lnRef>
          <a:fillRef idx="3">
            <a:schemeClr val="accent4"/>
          </a:fillRef>
          <a:effectRef idx="2">
            <a:schemeClr val="accent4"/>
          </a:effectRef>
          <a:fontRef idx="minor">
            <a:schemeClr val="lt1"/>
          </a:fontRef>
        </p:style>
        <p:txBody>
          <a:bodyPr rtlCol="1" anchor="ctr"/>
          <a:lstStyle/>
          <a:p>
            <a:pPr algn="ctr"/>
            <a:r>
              <a:rPr lang="ar-SA" sz="3200" b="1" dirty="0" smtClean="0">
                <a:solidFill>
                  <a:schemeClr val="tx1"/>
                </a:solidFill>
              </a:rPr>
              <a:t>(حقيقية)</a:t>
            </a:r>
            <a:endParaRPr lang="ar-SA" sz="3200" b="1" dirty="0">
              <a:solidFill>
                <a:schemeClr val="tx1"/>
              </a:solidFill>
            </a:endParaRPr>
          </a:p>
        </p:txBody>
      </p:sp>
      <p:sp>
        <p:nvSpPr>
          <p:cNvPr id="7" name="مستطيل مستدير الزوايا 6"/>
          <p:cNvSpPr/>
          <p:nvPr/>
        </p:nvSpPr>
        <p:spPr>
          <a:xfrm>
            <a:off x="2714612" y="2928934"/>
            <a:ext cx="6000792" cy="857256"/>
          </a:xfrm>
          <a:prstGeom prst="roundRect">
            <a:avLst>
              <a:gd name="adj" fmla="val 25000"/>
            </a:avLst>
          </a:prstGeom>
          <a:solidFill>
            <a:schemeClr val="accent4">
              <a:lumMod val="60000"/>
              <a:lumOff val="40000"/>
            </a:schemeClr>
          </a:solidFill>
        </p:spPr>
        <p:style>
          <a:lnRef idx="1">
            <a:schemeClr val="accent4"/>
          </a:lnRef>
          <a:fillRef idx="3">
            <a:schemeClr val="accent4"/>
          </a:fillRef>
          <a:effectRef idx="2">
            <a:schemeClr val="accent4"/>
          </a:effectRef>
          <a:fontRef idx="minor">
            <a:schemeClr val="lt1"/>
          </a:fontRef>
        </p:style>
        <p:txBody>
          <a:bodyPr rtlCol="1" anchor="ctr"/>
          <a:lstStyle/>
          <a:p>
            <a:pPr algn="ctr"/>
            <a:r>
              <a:rPr lang="ar-SA" sz="2800" b="1" dirty="0" smtClean="0">
                <a:solidFill>
                  <a:schemeClr val="tx1"/>
                </a:solidFill>
              </a:rPr>
              <a:t>في نظري أن النشيد الوطني يزرع في نفوسنا المبادئ والقيم والمثل</a:t>
            </a:r>
            <a:endParaRPr lang="ar-SA" sz="2800" b="1" dirty="0">
              <a:solidFill>
                <a:schemeClr val="tx1"/>
              </a:solidFill>
            </a:endParaRPr>
          </a:p>
        </p:txBody>
      </p:sp>
      <p:sp>
        <p:nvSpPr>
          <p:cNvPr id="8" name="مستطيل مستدير الزوايا 7"/>
          <p:cNvSpPr/>
          <p:nvPr/>
        </p:nvSpPr>
        <p:spPr>
          <a:xfrm>
            <a:off x="428596" y="3000372"/>
            <a:ext cx="1938350" cy="571504"/>
          </a:xfrm>
          <a:prstGeom prst="roundRect">
            <a:avLst/>
          </a:prstGeom>
          <a:solidFill>
            <a:schemeClr val="accent4">
              <a:lumMod val="60000"/>
              <a:lumOff val="40000"/>
            </a:schemeClr>
          </a:solidFill>
        </p:spPr>
        <p:style>
          <a:lnRef idx="1">
            <a:schemeClr val="accent4"/>
          </a:lnRef>
          <a:fillRef idx="3">
            <a:schemeClr val="accent4"/>
          </a:fillRef>
          <a:effectRef idx="2">
            <a:schemeClr val="accent4"/>
          </a:effectRef>
          <a:fontRef idx="minor">
            <a:schemeClr val="lt1"/>
          </a:fontRef>
        </p:style>
        <p:txBody>
          <a:bodyPr rtlCol="1" anchor="ctr"/>
          <a:lstStyle/>
          <a:p>
            <a:pPr algn="ctr"/>
            <a:r>
              <a:rPr lang="ar-SA" sz="3200" b="1" dirty="0" smtClean="0">
                <a:solidFill>
                  <a:schemeClr val="tx1"/>
                </a:solidFill>
              </a:rPr>
              <a:t>(</a:t>
            </a:r>
            <a:r>
              <a:rPr lang="ar-SA" sz="3200" b="1" dirty="0" smtClean="0">
                <a:solidFill>
                  <a:schemeClr val="bg1">
                    <a:lumMod val="65000"/>
                  </a:schemeClr>
                </a:solidFill>
              </a:rPr>
              <a:t>.........</a:t>
            </a:r>
            <a:r>
              <a:rPr lang="ar-SA" sz="3200" b="1" dirty="0" smtClean="0">
                <a:solidFill>
                  <a:schemeClr val="tx1"/>
                </a:solidFill>
              </a:rPr>
              <a:t>)</a:t>
            </a:r>
            <a:endParaRPr lang="ar-SA" sz="3200" b="1" dirty="0">
              <a:solidFill>
                <a:schemeClr val="tx1"/>
              </a:solidFill>
            </a:endParaRPr>
          </a:p>
        </p:txBody>
      </p:sp>
      <p:sp>
        <p:nvSpPr>
          <p:cNvPr id="9" name="مستطيل مستدير الزوايا 8"/>
          <p:cNvSpPr/>
          <p:nvPr/>
        </p:nvSpPr>
        <p:spPr>
          <a:xfrm>
            <a:off x="2714612" y="4071942"/>
            <a:ext cx="6000792" cy="857256"/>
          </a:xfrm>
          <a:prstGeom prst="roundRect">
            <a:avLst>
              <a:gd name="adj" fmla="val 25000"/>
            </a:avLst>
          </a:prstGeom>
          <a:solidFill>
            <a:schemeClr val="accent4">
              <a:lumMod val="60000"/>
              <a:lumOff val="40000"/>
            </a:schemeClr>
          </a:solidFill>
        </p:spPr>
        <p:style>
          <a:lnRef idx="1">
            <a:schemeClr val="accent4"/>
          </a:lnRef>
          <a:fillRef idx="3">
            <a:schemeClr val="accent4"/>
          </a:fillRef>
          <a:effectRef idx="2">
            <a:schemeClr val="accent4"/>
          </a:effectRef>
          <a:fontRef idx="minor">
            <a:schemeClr val="lt1"/>
          </a:fontRef>
        </p:style>
        <p:txBody>
          <a:bodyPr rtlCol="1" anchor="ctr"/>
          <a:lstStyle/>
          <a:p>
            <a:pPr algn="ctr"/>
            <a:r>
              <a:rPr lang="ar-SA" sz="2800" b="1" dirty="0" smtClean="0">
                <a:solidFill>
                  <a:schemeClr val="tx1"/>
                </a:solidFill>
              </a:rPr>
              <a:t>ج.الخونة والمتآمرون من ألد أعداء الوطن</a:t>
            </a:r>
            <a:endParaRPr lang="ar-SA" sz="2800" b="1" dirty="0">
              <a:solidFill>
                <a:schemeClr val="tx1"/>
              </a:solidFill>
            </a:endParaRPr>
          </a:p>
        </p:txBody>
      </p:sp>
      <p:sp>
        <p:nvSpPr>
          <p:cNvPr id="10" name="مستطيل مستدير الزوايا 9"/>
          <p:cNvSpPr/>
          <p:nvPr/>
        </p:nvSpPr>
        <p:spPr>
          <a:xfrm>
            <a:off x="428596" y="4143380"/>
            <a:ext cx="1938350" cy="571504"/>
          </a:xfrm>
          <a:prstGeom prst="roundRect">
            <a:avLst/>
          </a:prstGeom>
          <a:solidFill>
            <a:schemeClr val="accent4">
              <a:lumMod val="60000"/>
              <a:lumOff val="40000"/>
            </a:schemeClr>
          </a:solidFill>
        </p:spPr>
        <p:style>
          <a:lnRef idx="1">
            <a:schemeClr val="accent4"/>
          </a:lnRef>
          <a:fillRef idx="3">
            <a:schemeClr val="accent4"/>
          </a:fillRef>
          <a:effectRef idx="2">
            <a:schemeClr val="accent4"/>
          </a:effectRef>
          <a:fontRef idx="minor">
            <a:schemeClr val="lt1"/>
          </a:fontRef>
        </p:style>
        <p:txBody>
          <a:bodyPr rtlCol="1" anchor="ctr"/>
          <a:lstStyle/>
          <a:p>
            <a:pPr algn="ctr"/>
            <a:r>
              <a:rPr lang="ar-SA" sz="3200" b="1" dirty="0" smtClean="0">
                <a:solidFill>
                  <a:schemeClr val="tx1"/>
                </a:solidFill>
              </a:rPr>
              <a:t>(</a:t>
            </a:r>
            <a:r>
              <a:rPr lang="ar-SA" sz="3200" b="1" dirty="0" smtClean="0">
                <a:solidFill>
                  <a:schemeClr val="bg1">
                    <a:lumMod val="65000"/>
                  </a:schemeClr>
                </a:solidFill>
              </a:rPr>
              <a:t>.........</a:t>
            </a:r>
            <a:r>
              <a:rPr lang="ar-SA" sz="3200" b="1" dirty="0" smtClean="0">
                <a:solidFill>
                  <a:schemeClr val="tx1"/>
                </a:solidFill>
              </a:rPr>
              <a:t>)</a:t>
            </a:r>
            <a:endParaRPr lang="ar-SA" sz="3200" b="1" dirty="0">
              <a:solidFill>
                <a:schemeClr val="tx1"/>
              </a:solidFill>
            </a:endParaRPr>
          </a:p>
        </p:txBody>
      </p:sp>
      <p:sp>
        <p:nvSpPr>
          <p:cNvPr id="11" name="مستطيل مستدير الزوايا 10"/>
          <p:cNvSpPr/>
          <p:nvPr/>
        </p:nvSpPr>
        <p:spPr>
          <a:xfrm>
            <a:off x="2714612" y="5143512"/>
            <a:ext cx="6000792" cy="857256"/>
          </a:xfrm>
          <a:prstGeom prst="roundRect">
            <a:avLst>
              <a:gd name="adj" fmla="val 25000"/>
            </a:avLst>
          </a:prstGeom>
          <a:solidFill>
            <a:schemeClr val="accent4">
              <a:lumMod val="60000"/>
              <a:lumOff val="40000"/>
            </a:schemeClr>
          </a:solidFill>
        </p:spPr>
        <p:style>
          <a:lnRef idx="1">
            <a:schemeClr val="accent4"/>
          </a:lnRef>
          <a:fillRef idx="3">
            <a:schemeClr val="accent4"/>
          </a:fillRef>
          <a:effectRef idx="2">
            <a:schemeClr val="accent4"/>
          </a:effectRef>
          <a:fontRef idx="minor">
            <a:schemeClr val="lt1"/>
          </a:fontRef>
        </p:style>
        <p:txBody>
          <a:bodyPr rtlCol="1" anchor="ctr"/>
          <a:lstStyle/>
          <a:p>
            <a:pPr algn="ctr"/>
            <a:r>
              <a:rPr lang="ar-SA" sz="2800" b="1" dirty="0" smtClean="0">
                <a:solidFill>
                  <a:schemeClr val="tx1"/>
                </a:solidFill>
              </a:rPr>
              <a:t>قامت بلادنا منذ عهدها الأول على شريعة الله وسنة نبييه الأمين</a:t>
            </a:r>
            <a:endParaRPr lang="ar-SA" sz="2800" b="1" dirty="0">
              <a:solidFill>
                <a:schemeClr val="tx1"/>
              </a:solidFill>
            </a:endParaRPr>
          </a:p>
        </p:txBody>
      </p:sp>
      <p:sp>
        <p:nvSpPr>
          <p:cNvPr id="12" name="مستطيل مستدير الزوايا 11"/>
          <p:cNvSpPr/>
          <p:nvPr/>
        </p:nvSpPr>
        <p:spPr>
          <a:xfrm>
            <a:off x="428596" y="5214950"/>
            <a:ext cx="1938350" cy="571504"/>
          </a:xfrm>
          <a:prstGeom prst="roundRect">
            <a:avLst/>
          </a:prstGeom>
          <a:solidFill>
            <a:schemeClr val="accent4">
              <a:lumMod val="60000"/>
              <a:lumOff val="40000"/>
            </a:schemeClr>
          </a:solidFill>
        </p:spPr>
        <p:style>
          <a:lnRef idx="1">
            <a:schemeClr val="accent4"/>
          </a:lnRef>
          <a:fillRef idx="3">
            <a:schemeClr val="accent4"/>
          </a:fillRef>
          <a:effectRef idx="2">
            <a:schemeClr val="accent4"/>
          </a:effectRef>
          <a:fontRef idx="minor">
            <a:schemeClr val="lt1"/>
          </a:fontRef>
        </p:style>
        <p:txBody>
          <a:bodyPr rtlCol="1" anchor="ctr"/>
          <a:lstStyle/>
          <a:p>
            <a:pPr algn="ctr"/>
            <a:r>
              <a:rPr lang="ar-SA" sz="3200" b="1" dirty="0" smtClean="0">
                <a:solidFill>
                  <a:schemeClr val="tx1"/>
                </a:solidFill>
              </a:rPr>
              <a:t>(</a:t>
            </a:r>
            <a:r>
              <a:rPr lang="ar-SA" sz="3200" b="1" dirty="0" smtClean="0">
                <a:solidFill>
                  <a:schemeClr val="bg1">
                    <a:lumMod val="65000"/>
                  </a:schemeClr>
                </a:solidFill>
              </a:rPr>
              <a:t>.........</a:t>
            </a:r>
            <a:r>
              <a:rPr lang="ar-SA" sz="3200" b="1" dirty="0" smtClean="0">
                <a:solidFill>
                  <a:schemeClr val="tx1"/>
                </a:solidFill>
              </a:rPr>
              <a:t>)</a:t>
            </a:r>
            <a:endParaRPr lang="ar-SA" sz="3200" b="1" dirty="0">
              <a:solidFill>
                <a:schemeClr val="tx1"/>
              </a:solidFill>
            </a:endParaRPr>
          </a:p>
        </p:txBody>
      </p:sp>
      <p:sp>
        <p:nvSpPr>
          <p:cNvPr id="13" name="مربع نص 12"/>
          <p:cNvSpPr txBox="1"/>
          <p:nvPr/>
        </p:nvSpPr>
        <p:spPr>
          <a:xfrm>
            <a:off x="785786" y="3000372"/>
            <a:ext cx="1214446" cy="584775"/>
          </a:xfrm>
          <a:prstGeom prst="rect">
            <a:avLst/>
          </a:prstGeom>
          <a:noFill/>
        </p:spPr>
        <p:txBody>
          <a:bodyPr wrap="square" rtlCol="1">
            <a:spAutoFit/>
          </a:bodyPr>
          <a:lstStyle/>
          <a:p>
            <a:pPr algn="ctr"/>
            <a:r>
              <a:rPr lang="ar-SA" sz="3200" b="1" dirty="0" smtClean="0">
                <a:solidFill>
                  <a:srgbClr val="C00000"/>
                </a:solidFill>
              </a:rPr>
              <a:t>رأي</a:t>
            </a:r>
          </a:p>
        </p:txBody>
      </p:sp>
      <p:sp>
        <p:nvSpPr>
          <p:cNvPr id="14" name="مربع نص 13"/>
          <p:cNvSpPr txBox="1"/>
          <p:nvPr/>
        </p:nvSpPr>
        <p:spPr>
          <a:xfrm>
            <a:off x="785786" y="4201547"/>
            <a:ext cx="1214446" cy="584775"/>
          </a:xfrm>
          <a:prstGeom prst="rect">
            <a:avLst/>
          </a:prstGeom>
          <a:noFill/>
        </p:spPr>
        <p:txBody>
          <a:bodyPr wrap="square" rtlCol="1">
            <a:spAutoFit/>
          </a:bodyPr>
          <a:lstStyle/>
          <a:p>
            <a:pPr algn="ctr"/>
            <a:r>
              <a:rPr lang="ar-SA" sz="3200" b="1" dirty="0" smtClean="0">
                <a:solidFill>
                  <a:srgbClr val="C00000"/>
                </a:solidFill>
              </a:rPr>
              <a:t>حقيقة</a:t>
            </a:r>
            <a:endParaRPr lang="ar-SA" sz="3200" b="1" dirty="0">
              <a:solidFill>
                <a:srgbClr val="C00000"/>
              </a:solidFill>
            </a:endParaRPr>
          </a:p>
        </p:txBody>
      </p:sp>
      <p:sp>
        <p:nvSpPr>
          <p:cNvPr id="15" name="مربع نص 14"/>
          <p:cNvSpPr txBox="1"/>
          <p:nvPr/>
        </p:nvSpPr>
        <p:spPr>
          <a:xfrm>
            <a:off x="785786" y="5273117"/>
            <a:ext cx="1214446" cy="584775"/>
          </a:xfrm>
          <a:prstGeom prst="rect">
            <a:avLst/>
          </a:prstGeom>
          <a:noFill/>
        </p:spPr>
        <p:txBody>
          <a:bodyPr wrap="square" rtlCol="1">
            <a:spAutoFit/>
          </a:bodyPr>
          <a:lstStyle/>
          <a:p>
            <a:pPr algn="ctr"/>
            <a:r>
              <a:rPr lang="ar-SA" sz="3200" b="1" dirty="0" smtClean="0">
                <a:solidFill>
                  <a:srgbClr val="C00000"/>
                </a:solidFill>
              </a:rPr>
              <a:t>حقيقة</a:t>
            </a:r>
            <a:endParaRPr lang="ar-SA" sz="3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ppt_x"/>
                                          </p:val>
                                        </p:tav>
                                        <p:tav tm="100000">
                                          <p:val>
                                            <p:strVal val="#ppt_x"/>
                                          </p:val>
                                        </p:tav>
                                      </p:tavLst>
                                    </p:anim>
                                    <p:anim calcmode="lin" valueType="num">
                                      <p:cBhvr additive="base">
                                        <p:cTn id="1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14" grpId="0"/>
      <p:bldP spid="15"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928662" y="262574"/>
            <a:ext cx="6643702" cy="523220"/>
          </a:xfrm>
          <a:prstGeom prst="rect">
            <a:avLst/>
          </a:prstGeom>
          <a:noFill/>
        </p:spPr>
        <p:txBody>
          <a:bodyPr wrap="square" rtlCol="1">
            <a:spAutoFit/>
          </a:bodyPr>
          <a:lstStyle/>
          <a:p>
            <a:pPr algn="ctr"/>
            <a:r>
              <a:rPr lang="ar-SA" sz="2800" b="1" dirty="0" smtClean="0">
                <a:solidFill>
                  <a:srgbClr val="4C0000"/>
                </a:solidFill>
              </a:rPr>
              <a:t>أكتب حقيقة ورأياً حول الصورة التالية،ثم أدعمها بدليل:</a:t>
            </a:r>
          </a:p>
        </p:txBody>
      </p:sp>
      <p:sp>
        <p:nvSpPr>
          <p:cNvPr id="4" name="شكل بيضاوي 3"/>
          <p:cNvSpPr/>
          <p:nvPr/>
        </p:nvSpPr>
        <p:spPr>
          <a:xfrm>
            <a:off x="7572396" y="30888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ثالثاً</a:t>
            </a:r>
            <a:endParaRPr lang="ar-SA" sz="2400" b="1" dirty="0">
              <a:solidFill>
                <a:schemeClr val="tx1"/>
              </a:solidFill>
            </a:endParaRPr>
          </a:p>
        </p:txBody>
      </p:sp>
      <p:pic>
        <p:nvPicPr>
          <p:cNvPr id="5122" name="Picture 2" descr="C:\Documents and Settings\user\My Documents\صورة٠١٢٧.jpg"/>
          <p:cNvPicPr>
            <a:picLocks noChangeAspect="1" noChangeArrowheads="1"/>
          </p:cNvPicPr>
          <p:nvPr/>
        </p:nvPicPr>
        <p:blipFill>
          <a:blip r:embed="rId3" cstate="print">
            <a:lum bright="10000" contrast="10000"/>
          </a:blip>
          <a:srcRect/>
          <a:stretch>
            <a:fillRect/>
          </a:stretch>
        </p:blipFill>
        <p:spPr bwMode="auto">
          <a:xfrm rot="20986569">
            <a:off x="2717341" y="1164074"/>
            <a:ext cx="3984636" cy="50882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214546" y="262574"/>
            <a:ext cx="5357818" cy="523220"/>
          </a:xfrm>
          <a:prstGeom prst="rect">
            <a:avLst/>
          </a:prstGeom>
          <a:noFill/>
        </p:spPr>
        <p:txBody>
          <a:bodyPr wrap="square" rtlCol="1">
            <a:spAutoFit/>
          </a:bodyPr>
          <a:lstStyle/>
          <a:p>
            <a:pPr algn="ctr"/>
            <a:r>
              <a:rPr lang="ar-SA" sz="2800" b="1" dirty="0" smtClean="0">
                <a:solidFill>
                  <a:srgbClr val="4C0000"/>
                </a:solidFill>
              </a:rPr>
              <a:t>أعود إلى نص(وطني) وأجيب عن المطلوب:</a:t>
            </a:r>
          </a:p>
        </p:txBody>
      </p:sp>
      <p:sp>
        <p:nvSpPr>
          <p:cNvPr id="4" name="شكل بيضاوي 3"/>
          <p:cNvSpPr/>
          <p:nvPr/>
        </p:nvSpPr>
        <p:spPr>
          <a:xfrm>
            <a:off x="7572396" y="30888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رابعاً</a:t>
            </a:r>
            <a:endParaRPr lang="ar-SA" sz="2400" b="1" dirty="0">
              <a:solidFill>
                <a:schemeClr val="tx1"/>
              </a:solidFill>
            </a:endParaRPr>
          </a:p>
        </p:txBody>
      </p:sp>
      <p:sp>
        <p:nvSpPr>
          <p:cNvPr id="5" name="مربع نص 4"/>
          <p:cNvSpPr txBox="1"/>
          <p:nvPr/>
        </p:nvSpPr>
        <p:spPr>
          <a:xfrm>
            <a:off x="928662" y="785794"/>
            <a:ext cx="6929486" cy="1384995"/>
          </a:xfrm>
          <a:prstGeom prst="rect">
            <a:avLst/>
          </a:prstGeom>
          <a:noFill/>
        </p:spPr>
        <p:txBody>
          <a:bodyPr wrap="square" rtlCol="1">
            <a:spAutoFit/>
          </a:bodyPr>
          <a:lstStyle/>
          <a:p>
            <a:r>
              <a:rPr lang="ar-SA" sz="2800" b="1" dirty="0" smtClean="0"/>
              <a:t>أ)أستخرج حقيقية ورأياً،ثم أدونهما في الفراغ أمامي:</a:t>
            </a:r>
          </a:p>
          <a:p>
            <a:r>
              <a:rPr lang="ar-SA" sz="2800" b="1" dirty="0" smtClean="0">
                <a:effectLst>
                  <a:glow rad="101600">
                    <a:schemeClr val="accent6">
                      <a:satMod val="175000"/>
                      <a:alpha val="40000"/>
                    </a:schemeClr>
                  </a:glow>
                </a:effectLst>
              </a:rPr>
              <a:t>حقيقية:</a:t>
            </a:r>
          </a:p>
          <a:p>
            <a:r>
              <a:rPr lang="ar-SA" sz="2800" b="1" dirty="0" smtClean="0">
                <a:effectLst>
                  <a:glow rad="101600">
                    <a:schemeClr val="accent6">
                      <a:satMod val="175000"/>
                      <a:alpha val="40000"/>
                    </a:schemeClr>
                  </a:glow>
                </a:effectLst>
              </a:rPr>
              <a:t>رأي</a:t>
            </a:r>
            <a:r>
              <a:rPr lang="ar-SA" sz="2800" b="1" dirty="0" smtClean="0">
                <a:effectLst>
                  <a:glow rad="139700">
                    <a:schemeClr val="accent6">
                      <a:satMod val="175000"/>
                      <a:alpha val="40000"/>
                    </a:schemeClr>
                  </a:glow>
                </a:effectLst>
              </a:rPr>
              <a:t>:</a:t>
            </a:r>
          </a:p>
        </p:txBody>
      </p:sp>
      <p:sp>
        <p:nvSpPr>
          <p:cNvPr id="6" name="مربع نص 5"/>
          <p:cNvSpPr txBox="1"/>
          <p:nvPr/>
        </p:nvSpPr>
        <p:spPr>
          <a:xfrm>
            <a:off x="642910" y="2191400"/>
            <a:ext cx="6929486" cy="523220"/>
          </a:xfrm>
          <a:prstGeom prst="rect">
            <a:avLst/>
          </a:prstGeom>
          <a:noFill/>
        </p:spPr>
        <p:txBody>
          <a:bodyPr wrap="square" rtlCol="1">
            <a:spAutoFit/>
          </a:bodyPr>
          <a:lstStyle/>
          <a:p>
            <a:r>
              <a:rPr lang="ar-SA" sz="2800" b="1" dirty="0" smtClean="0">
                <a:effectLst>
                  <a:glow rad="228600">
                    <a:schemeClr val="accent2">
                      <a:satMod val="175000"/>
                      <a:alpha val="40000"/>
                    </a:schemeClr>
                  </a:glow>
                </a:effectLst>
              </a:rPr>
              <a:t>ألخص الحجج والأدلة التي اعتمد عليها الكاتب في النص:</a:t>
            </a:r>
          </a:p>
        </p:txBody>
      </p:sp>
      <p:sp>
        <p:nvSpPr>
          <p:cNvPr id="7" name="مربع نص 6"/>
          <p:cNvSpPr txBox="1"/>
          <p:nvPr/>
        </p:nvSpPr>
        <p:spPr>
          <a:xfrm>
            <a:off x="857224" y="1252823"/>
            <a:ext cx="6215106" cy="461665"/>
          </a:xfrm>
          <a:prstGeom prst="rect">
            <a:avLst/>
          </a:prstGeom>
          <a:noFill/>
        </p:spPr>
        <p:txBody>
          <a:bodyPr wrap="square" rtlCol="1">
            <a:spAutoFit/>
          </a:bodyPr>
          <a:lstStyle/>
          <a:p>
            <a:pPr algn="ctr"/>
            <a:r>
              <a:rPr lang="ar-SA" sz="2400" b="1" dirty="0" smtClean="0">
                <a:solidFill>
                  <a:srgbClr val="C00000"/>
                </a:solidFill>
              </a:rPr>
              <a:t>فالقاضي العادل قد يضطر إلى الحكم على صديقه أو قريبه</a:t>
            </a:r>
            <a:endParaRPr lang="ar-SA" sz="2400" b="1" dirty="0">
              <a:solidFill>
                <a:srgbClr val="C00000"/>
              </a:solidFill>
            </a:endParaRPr>
          </a:p>
        </p:txBody>
      </p:sp>
      <p:sp>
        <p:nvSpPr>
          <p:cNvPr id="8" name="مربع نص 7"/>
          <p:cNvSpPr txBox="1"/>
          <p:nvPr/>
        </p:nvSpPr>
        <p:spPr>
          <a:xfrm>
            <a:off x="1928794" y="1681451"/>
            <a:ext cx="4929222" cy="461665"/>
          </a:xfrm>
          <a:prstGeom prst="rect">
            <a:avLst/>
          </a:prstGeom>
          <a:noFill/>
        </p:spPr>
        <p:txBody>
          <a:bodyPr wrap="square" rtlCol="1">
            <a:spAutoFit/>
          </a:bodyPr>
          <a:lstStyle/>
          <a:p>
            <a:r>
              <a:rPr lang="ar-SA" sz="2400" b="1" dirty="0" smtClean="0">
                <a:solidFill>
                  <a:srgbClr val="C00000"/>
                </a:solidFill>
              </a:rPr>
              <a:t>الذين يحبون وطنهم حباً صادقاً</a:t>
            </a:r>
            <a:endParaRPr lang="ar-SA" sz="2400" b="1" dirty="0">
              <a:solidFill>
                <a:srgbClr val="C00000"/>
              </a:solidFill>
            </a:endParaRPr>
          </a:p>
        </p:txBody>
      </p:sp>
      <p:sp>
        <p:nvSpPr>
          <p:cNvPr id="9" name="مربع نص 8"/>
          <p:cNvSpPr txBox="1"/>
          <p:nvPr/>
        </p:nvSpPr>
        <p:spPr>
          <a:xfrm>
            <a:off x="4286248" y="2596874"/>
            <a:ext cx="3214678" cy="523220"/>
          </a:xfrm>
          <a:prstGeom prst="rect">
            <a:avLst/>
          </a:prstGeom>
          <a:noFill/>
        </p:spPr>
        <p:txBody>
          <a:bodyPr wrap="square" rtlCol="1">
            <a:spAutoFit/>
          </a:bodyPr>
          <a:lstStyle/>
          <a:p>
            <a:pPr algn="ctr"/>
            <a:r>
              <a:rPr lang="ar-SA" sz="2800" b="1" dirty="0" smtClean="0">
                <a:solidFill>
                  <a:srgbClr val="4C0000"/>
                </a:solidFill>
              </a:rPr>
              <a:t>أكمل التالي وفق المطلوب:</a:t>
            </a:r>
          </a:p>
        </p:txBody>
      </p:sp>
      <p:sp>
        <p:nvSpPr>
          <p:cNvPr id="10" name="شكل بيضاوي 9"/>
          <p:cNvSpPr/>
          <p:nvPr/>
        </p:nvSpPr>
        <p:spPr>
          <a:xfrm>
            <a:off x="7643834" y="2571744"/>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000" b="1" dirty="0" smtClean="0">
                <a:solidFill>
                  <a:schemeClr val="tx1"/>
                </a:solidFill>
              </a:rPr>
              <a:t>خامساً</a:t>
            </a:r>
            <a:endParaRPr lang="ar-SA" sz="2000" b="1" dirty="0">
              <a:solidFill>
                <a:schemeClr val="tx1"/>
              </a:solidFill>
            </a:endParaRPr>
          </a:p>
        </p:txBody>
      </p:sp>
      <p:graphicFrame>
        <p:nvGraphicFramePr>
          <p:cNvPr id="11" name="جدول 10"/>
          <p:cNvGraphicFramePr>
            <a:graphicFrameLocks noGrp="1"/>
          </p:cNvGraphicFramePr>
          <p:nvPr/>
        </p:nvGraphicFramePr>
        <p:xfrm>
          <a:off x="571472" y="3143248"/>
          <a:ext cx="7500990" cy="1285884"/>
        </p:xfrm>
        <a:graphic>
          <a:graphicData uri="http://schemas.openxmlformats.org/drawingml/2006/table">
            <a:tbl>
              <a:tblPr rtl="1" firstRow="1" bandRow="1">
                <a:tableStyleId>{5C22544A-7EE6-4342-B048-85BDC9FD1C3A}</a:tableStyleId>
              </a:tblPr>
              <a:tblGrid>
                <a:gridCol w="1066538"/>
                <a:gridCol w="6434452"/>
              </a:tblGrid>
              <a:tr h="1285884">
                <a:tc>
                  <a:txBody>
                    <a:bodyPr/>
                    <a:lstStyle/>
                    <a:p>
                      <a:pPr algn="ctr" rtl="1"/>
                      <a:endParaRPr lang="ar-SA" sz="2400" dirty="0" smtClean="0">
                        <a:solidFill>
                          <a:schemeClr val="tx1"/>
                        </a:solidFill>
                      </a:endParaRPr>
                    </a:p>
                    <a:p>
                      <a:pPr algn="ctr" rtl="1"/>
                      <a:r>
                        <a:rPr lang="ar-SA" sz="2400" dirty="0" smtClean="0">
                          <a:solidFill>
                            <a:schemeClr val="tx1"/>
                          </a:solidFill>
                        </a:rPr>
                        <a:t>الفقرة </a:t>
                      </a:r>
                      <a:endParaRPr lang="ar-SA"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rtl="1"/>
                      <a:r>
                        <a:rPr lang="ar-SA" sz="2400" dirty="0" smtClean="0">
                          <a:solidFill>
                            <a:schemeClr val="tx1"/>
                          </a:solidFill>
                        </a:rPr>
                        <a:t>ليت كل مواطن ومواطنة يعلمان أن الوطنية ليست حديثاً عن الوطن في سبيل استثمار شخصي،بل هي حديث عن استثمار شخصي في سبيل الوطن</a:t>
                      </a:r>
                      <a:endParaRPr lang="ar-SA"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bl>
          </a:graphicData>
        </a:graphic>
      </p:graphicFrame>
      <p:graphicFrame>
        <p:nvGraphicFramePr>
          <p:cNvPr id="12" name="جدول 11"/>
          <p:cNvGraphicFramePr>
            <a:graphicFrameLocks noGrp="1"/>
          </p:cNvGraphicFramePr>
          <p:nvPr/>
        </p:nvGraphicFramePr>
        <p:xfrm>
          <a:off x="571472" y="4443426"/>
          <a:ext cx="7500990" cy="1128714"/>
        </p:xfrm>
        <a:graphic>
          <a:graphicData uri="http://schemas.openxmlformats.org/drawingml/2006/table">
            <a:tbl>
              <a:tblPr rtl="1" firstRow="1" bandRow="1">
                <a:tableStyleId>{5C22544A-7EE6-4342-B048-85BDC9FD1C3A}</a:tableStyleId>
              </a:tblPr>
              <a:tblGrid>
                <a:gridCol w="4972064"/>
                <a:gridCol w="2528926"/>
              </a:tblGrid>
              <a:tr h="564357">
                <a:tc>
                  <a:txBody>
                    <a:bodyPr/>
                    <a:lstStyle/>
                    <a:p>
                      <a:pPr algn="ctr" rtl="1"/>
                      <a:r>
                        <a:rPr lang="ar-SA" sz="2400" b="1" dirty="0" smtClean="0">
                          <a:solidFill>
                            <a:schemeClr val="tx2">
                              <a:lumMod val="50000"/>
                            </a:schemeClr>
                          </a:solidFill>
                        </a:rPr>
                        <a:t>الدليل/الحجة</a:t>
                      </a:r>
                      <a:endParaRPr lang="ar-SA" sz="2400" b="1" dirty="0">
                        <a:solidFill>
                          <a:schemeClr val="tx2">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rtl="1"/>
                      <a:r>
                        <a:rPr lang="ar-SA" sz="2400" b="1" dirty="0" smtClean="0">
                          <a:solidFill>
                            <a:schemeClr val="tx2">
                              <a:lumMod val="50000"/>
                            </a:schemeClr>
                          </a:solidFill>
                        </a:rPr>
                        <a:t>نوع الدليل</a:t>
                      </a:r>
                      <a:endParaRPr lang="ar-SA" sz="2400" b="1" dirty="0">
                        <a:solidFill>
                          <a:schemeClr val="tx2">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564357">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rtl="1"/>
                      <a:r>
                        <a:rPr lang="ar-SA" sz="2400" b="1" dirty="0" smtClean="0">
                          <a:solidFill>
                            <a:srgbClr val="006600"/>
                          </a:solidFill>
                        </a:rPr>
                        <a:t>التعريف بالمفهوم</a:t>
                      </a:r>
                      <a:endParaRPr lang="ar-SA" sz="2400" b="1" dirty="0">
                        <a:solidFill>
                          <a:srgbClr val="0066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bl>
          </a:graphicData>
        </a:graphic>
      </p:graphicFrame>
      <p:sp>
        <p:nvSpPr>
          <p:cNvPr id="13" name="مربع نص 12"/>
          <p:cNvSpPr txBox="1"/>
          <p:nvPr/>
        </p:nvSpPr>
        <p:spPr>
          <a:xfrm>
            <a:off x="3214678" y="5072074"/>
            <a:ext cx="4786346" cy="461665"/>
          </a:xfrm>
          <a:prstGeom prst="rect">
            <a:avLst/>
          </a:prstGeom>
          <a:noFill/>
        </p:spPr>
        <p:txBody>
          <a:bodyPr wrap="square" rtlCol="1">
            <a:spAutoFit/>
          </a:bodyPr>
          <a:lstStyle/>
          <a:p>
            <a:pPr algn="ctr"/>
            <a:r>
              <a:rPr lang="ar-SA" sz="2400" b="1" dirty="0" smtClean="0">
                <a:solidFill>
                  <a:srgbClr val="C00000"/>
                </a:solidFill>
              </a:rPr>
              <a:t>حديث عن استثمار شخصي في سبيل الوطن</a:t>
            </a:r>
            <a:endParaRPr lang="ar-SA" sz="2400" b="1" dirty="0">
              <a:solidFill>
                <a:srgbClr val="C00000"/>
              </a:solidFill>
            </a:endParaRPr>
          </a:p>
        </p:txBody>
      </p:sp>
      <p:sp>
        <p:nvSpPr>
          <p:cNvPr id="14" name="شكل بيضاوي 13"/>
          <p:cNvSpPr/>
          <p:nvPr/>
        </p:nvSpPr>
        <p:spPr>
          <a:xfrm>
            <a:off x="8215338" y="3643314"/>
            <a:ext cx="500066" cy="1214446"/>
          </a:xfrm>
          <a:prstGeom prst="ellipse">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b="1" dirty="0" smtClean="0">
                <a:solidFill>
                  <a:schemeClr val="tx2">
                    <a:lumMod val="50000"/>
                  </a:schemeClr>
                </a:solidFill>
              </a:rPr>
              <a:t>أ</a:t>
            </a:r>
            <a:endParaRPr lang="ar-SA" b="1" dirty="0">
              <a:solidFill>
                <a:schemeClr val="tx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6"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ircle(in)">
                                      <p:cBhvr>
                                        <p:cTn id="22" dur="1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P spid="9" grpId="0"/>
      <p:bldP spid="13"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graphicFrame>
        <p:nvGraphicFramePr>
          <p:cNvPr id="3" name="جدول 2"/>
          <p:cNvGraphicFramePr>
            <a:graphicFrameLocks noGrp="1"/>
          </p:cNvGraphicFramePr>
          <p:nvPr/>
        </p:nvGraphicFramePr>
        <p:xfrm>
          <a:off x="571472" y="285728"/>
          <a:ext cx="7500990" cy="1285884"/>
        </p:xfrm>
        <a:graphic>
          <a:graphicData uri="http://schemas.openxmlformats.org/drawingml/2006/table">
            <a:tbl>
              <a:tblPr rtl="1" firstRow="1" bandRow="1">
                <a:tableStyleId>{5C22544A-7EE6-4342-B048-85BDC9FD1C3A}</a:tableStyleId>
              </a:tblPr>
              <a:tblGrid>
                <a:gridCol w="1066538"/>
                <a:gridCol w="6434452"/>
              </a:tblGrid>
              <a:tr h="1285884">
                <a:tc>
                  <a:txBody>
                    <a:bodyPr/>
                    <a:lstStyle/>
                    <a:p>
                      <a:pPr algn="ctr" rtl="1"/>
                      <a:endParaRPr lang="ar-SA" sz="2400" dirty="0" smtClean="0">
                        <a:solidFill>
                          <a:schemeClr val="tx1"/>
                        </a:solidFill>
                      </a:endParaRPr>
                    </a:p>
                    <a:p>
                      <a:pPr algn="ctr" rtl="1"/>
                      <a:r>
                        <a:rPr lang="ar-SA" sz="2400" dirty="0" smtClean="0">
                          <a:solidFill>
                            <a:schemeClr val="tx1"/>
                          </a:solidFill>
                        </a:rPr>
                        <a:t>الفقرة </a:t>
                      </a:r>
                      <a:endParaRPr lang="ar-SA"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rtl="1"/>
                      <a:r>
                        <a:rPr lang="ar-SA" sz="2400" dirty="0" smtClean="0">
                          <a:solidFill>
                            <a:schemeClr val="tx1"/>
                          </a:solidFill>
                        </a:rPr>
                        <a:t>كثيراً ما يكلفنا القيام بأداء الواجب مشقات كثيرة،فالقاضي العادل قد</a:t>
                      </a:r>
                      <a:r>
                        <a:rPr lang="ar-SA" sz="2400" baseline="0" dirty="0" smtClean="0">
                          <a:solidFill>
                            <a:schemeClr val="tx1"/>
                          </a:solidFill>
                        </a:rPr>
                        <a:t> يضطر إلى الحكم صديقه أو قريبه فيؤلمه ذلك،فيتحمل الآلام بابتسام.</a:t>
                      </a:r>
                      <a:endParaRPr lang="ar-SA"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bl>
          </a:graphicData>
        </a:graphic>
      </p:graphicFrame>
      <p:graphicFrame>
        <p:nvGraphicFramePr>
          <p:cNvPr id="4" name="جدول 3"/>
          <p:cNvGraphicFramePr>
            <a:graphicFrameLocks noGrp="1"/>
          </p:cNvGraphicFramePr>
          <p:nvPr/>
        </p:nvGraphicFramePr>
        <p:xfrm>
          <a:off x="571472" y="1585906"/>
          <a:ext cx="7500990" cy="1550195"/>
        </p:xfrm>
        <a:graphic>
          <a:graphicData uri="http://schemas.openxmlformats.org/drawingml/2006/table">
            <a:tbl>
              <a:tblPr rtl="1" firstRow="1" bandRow="1">
                <a:tableStyleId>{5C22544A-7EE6-4342-B048-85BDC9FD1C3A}</a:tableStyleId>
              </a:tblPr>
              <a:tblGrid>
                <a:gridCol w="4972064"/>
                <a:gridCol w="2528926"/>
              </a:tblGrid>
              <a:tr h="557210">
                <a:tc>
                  <a:txBody>
                    <a:bodyPr/>
                    <a:lstStyle/>
                    <a:p>
                      <a:pPr algn="ctr" rtl="1"/>
                      <a:r>
                        <a:rPr lang="ar-SA" sz="2400" b="1" dirty="0" smtClean="0">
                          <a:solidFill>
                            <a:schemeClr val="tx2">
                              <a:lumMod val="50000"/>
                            </a:schemeClr>
                          </a:solidFill>
                        </a:rPr>
                        <a:t>الدليل/الحجة</a:t>
                      </a:r>
                      <a:endParaRPr lang="ar-SA" sz="2400" b="1" dirty="0">
                        <a:solidFill>
                          <a:schemeClr val="tx2">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rtl="1"/>
                      <a:r>
                        <a:rPr lang="ar-SA" sz="2400" b="1" dirty="0" smtClean="0">
                          <a:solidFill>
                            <a:schemeClr val="tx2">
                              <a:lumMod val="50000"/>
                            </a:schemeClr>
                          </a:solidFill>
                        </a:rPr>
                        <a:t>نوع الدليل</a:t>
                      </a:r>
                      <a:endParaRPr lang="ar-SA" sz="2400" b="1" dirty="0">
                        <a:solidFill>
                          <a:schemeClr val="tx2">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992985">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rtl="1"/>
                      <a:r>
                        <a:rPr lang="ar-SA" sz="2400" b="1" dirty="0" smtClean="0">
                          <a:solidFill>
                            <a:srgbClr val="006600"/>
                          </a:solidFill>
                        </a:rPr>
                        <a:t>أمثلة مستمدة من الواقع</a:t>
                      </a:r>
                      <a:endParaRPr lang="ar-SA" sz="2400" b="1" dirty="0">
                        <a:solidFill>
                          <a:srgbClr val="0066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bl>
          </a:graphicData>
        </a:graphic>
      </p:graphicFrame>
      <p:sp>
        <p:nvSpPr>
          <p:cNvPr id="5" name="مربع نص 4"/>
          <p:cNvSpPr txBox="1"/>
          <p:nvPr/>
        </p:nvSpPr>
        <p:spPr>
          <a:xfrm>
            <a:off x="3071802" y="2169375"/>
            <a:ext cx="5000660" cy="830997"/>
          </a:xfrm>
          <a:prstGeom prst="rect">
            <a:avLst/>
          </a:prstGeom>
          <a:noFill/>
        </p:spPr>
        <p:txBody>
          <a:bodyPr wrap="square" rtlCol="1">
            <a:spAutoFit/>
          </a:bodyPr>
          <a:lstStyle/>
          <a:p>
            <a:pPr algn="ctr"/>
            <a:r>
              <a:rPr lang="ar-SA" sz="2400" b="1" dirty="0" smtClean="0">
                <a:solidFill>
                  <a:srgbClr val="C00000"/>
                </a:solidFill>
              </a:rPr>
              <a:t>فالقاضي العادل قد يضطر إلى الحكم على صديقه</a:t>
            </a:r>
          </a:p>
          <a:p>
            <a:pPr algn="ctr"/>
            <a:r>
              <a:rPr lang="ar-SA" sz="2400" b="1" dirty="0" smtClean="0">
                <a:solidFill>
                  <a:srgbClr val="C00000"/>
                </a:solidFill>
              </a:rPr>
              <a:t> أو قريبه فيؤلمه ذلك،فيتحمل الآلام بابتسام.</a:t>
            </a:r>
            <a:endParaRPr lang="ar-SA" sz="2400" b="1" dirty="0">
              <a:solidFill>
                <a:srgbClr val="C00000"/>
              </a:solidFill>
            </a:endParaRPr>
          </a:p>
        </p:txBody>
      </p:sp>
      <p:sp>
        <p:nvSpPr>
          <p:cNvPr id="6" name="شكل بيضاوي 5"/>
          <p:cNvSpPr/>
          <p:nvPr/>
        </p:nvSpPr>
        <p:spPr>
          <a:xfrm>
            <a:off x="8215338" y="785794"/>
            <a:ext cx="500066" cy="1214446"/>
          </a:xfrm>
          <a:prstGeom prst="ellipse">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b="1" dirty="0" smtClean="0">
                <a:solidFill>
                  <a:schemeClr val="tx2">
                    <a:lumMod val="50000"/>
                  </a:schemeClr>
                </a:solidFill>
              </a:rPr>
              <a:t>ب</a:t>
            </a:r>
            <a:endParaRPr lang="ar-SA" b="1" dirty="0">
              <a:solidFill>
                <a:schemeClr val="tx2">
                  <a:lumMod val="50000"/>
                </a:schemeClr>
              </a:solidFill>
            </a:endParaRPr>
          </a:p>
        </p:txBody>
      </p:sp>
      <p:graphicFrame>
        <p:nvGraphicFramePr>
          <p:cNvPr id="7" name="جدول 6"/>
          <p:cNvGraphicFramePr>
            <a:graphicFrameLocks noGrp="1"/>
          </p:cNvGraphicFramePr>
          <p:nvPr/>
        </p:nvGraphicFramePr>
        <p:xfrm>
          <a:off x="571472" y="3436147"/>
          <a:ext cx="7500990" cy="1310640"/>
        </p:xfrm>
        <a:graphic>
          <a:graphicData uri="http://schemas.openxmlformats.org/drawingml/2006/table">
            <a:tbl>
              <a:tblPr rtl="1" firstRow="1" bandRow="1">
                <a:tableStyleId>{5C22544A-7EE6-4342-B048-85BDC9FD1C3A}</a:tableStyleId>
              </a:tblPr>
              <a:tblGrid>
                <a:gridCol w="1066538"/>
                <a:gridCol w="6434452"/>
              </a:tblGrid>
              <a:tr h="1285884">
                <a:tc>
                  <a:txBody>
                    <a:bodyPr/>
                    <a:lstStyle/>
                    <a:p>
                      <a:pPr algn="ctr" rtl="1"/>
                      <a:endParaRPr lang="ar-SA" sz="2400" dirty="0" smtClean="0">
                        <a:solidFill>
                          <a:schemeClr val="tx1"/>
                        </a:solidFill>
                      </a:endParaRPr>
                    </a:p>
                    <a:p>
                      <a:pPr algn="ctr" rtl="1"/>
                      <a:r>
                        <a:rPr lang="ar-SA" sz="2400" dirty="0" smtClean="0">
                          <a:solidFill>
                            <a:schemeClr val="tx1"/>
                          </a:solidFill>
                        </a:rPr>
                        <a:t>الفقرة </a:t>
                      </a:r>
                      <a:endParaRPr lang="ar-SA"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rtl="1"/>
                      <a:r>
                        <a:rPr lang="ar-SA" sz="2000" dirty="0" smtClean="0">
                          <a:solidFill>
                            <a:schemeClr val="tx1"/>
                          </a:solidFill>
                        </a:rPr>
                        <a:t>لاشك إن أهم الصفات التي يجب أن نتحلى بها وننشرها للمحافظة على نعمة الأمن والاستقرار هي التمسك بمقومات المواطنة الصالحة في ضوء تعاليم الإسلام والاعتدال في السلوك والفكر،وتضافر جهودنا مع الدولة ؛لنعيش في أمن وأمان،قال تعالى</a:t>
                      </a:r>
                      <a:r>
                        <a:rPr lang="ar-SA" sz="2000" dirty="0" smtClean="0">
                          <a:solidFill>
                            <a:schemeClr val="tx1"/>
                          </a:solidFill>
                          <a:sym typeface="Wingdings" pitchFamily="2" charset="2"/>
                        </a:rPr>
                        <a:t>:(رب اجعل هذا بلداً آمناً وارزق أهله من الثمرات..)</a:t>
                      </a:r>
                      <a:endParaRPr lang="ar-SA"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bl>
          </a:graphicData>
        </a:graphic>
      </p:graphicFrame>
      <p:graphicFrame>
        <p:nvGraphicFramePr>
          <p:cNvPr id="8" name="جدول 7"/>
          <p:cNvGraphicFramePr>
            <a:graphicFrameLocks noGrp="1"/>
          </p:cNvGraphicFramePr>
          <p:nvPr/>
        </p:nvGraphicFramePr>
        <p:xfrm>
          <a:off x="571472" y="4736325"/>
          <a:ext cx="7500990" cy="1550195"/>
        </p:xfrm>
        <a:graphic>
          <a:graphicData uri="http://schemas.openxmlformats.org/drawingml/2006/table">
            <a:tbl>
              <a:tblPr rtl="1" firstRow="1" bandRow="1">
                <a:tableStyleId>{5C22544A-7EE6-4342-B048-85BDC9FD1C3A}</a:tableStyleId>
              </a:tblPr>
              <a:tblGrid>
                <a:gridCol w="4972064"/>
                <a:gridCol w="2528926"/>
              </a:tblGrid>
              <a:tr h="557210">
                <a:tc>
                  <a:txBody>
                    <a:bodyPr/>
                    <a:lstStyle/>
                    <a:p>
                      <a:pPr algn="ctr" rtl="1"/>
                      <a:r>
                        <a:rPr lang="ar-SA" sz="2400" b="1" dirty="0" smtClean="0">
                          <a:solidFill>
                            <a:schemeClr val="tx2">
                              <a:lumMod val="50000"/>
                            </a:schemeClr>
                          </a:solidFill>
                        </a:rPr>
                        <a:t>الدليل/الحجة</a:t>
                      </a:r>
                      <a:endParaRPr lang="ar-SA" sz="2400" b="1" dirty="0">
                        <a:solidFill>
                          <a:schemeClr val="tx2">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rtl="1"/>
                      <a:r>
                        <a:rPr lang="ar-SA" sz="2400" b="1" dirty="0" smtClean="0">
                          <a:solidFill>
                            <a:schemeClr val="tx2">
                              <a:lumMod val="50000"/>
                            </a:schemeClr>
                          </a:solidFill>
                        </a:rPr>
                        <a:t>نوع الدليل</a:t>
                      </a:r>
                      <a:endParaRPr lang="ar-SA" sz="2400" b="1" dirty="0">
                        <a:solidFill>
                          <a:schemeClr val="tx2">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r h="992985">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a:txBody>
                    <a:bodyPr/>
                    <a:lstStyle/>
                    <a:p>
                      <a:pPr algn="ctr" rtl="1"/>
                      <a:r>
                        <a:rPr lang="ar-SA" sz="2400" b="1" dirty="0" smtClean="0">
                          <a:solidFill>
                            <a:srgbClr val="006600"/>
                          </a:solidFill>
                        </a:rPr>
                        <a:t>دليل من القرآن</a:t>
                      </a:r>
                      <a:r>
                        <a:rPr lang="ar-SA" sz="2400" b="1" baseline="0" dirty="0" smtClean="0">
                          <a:solidFill>
                            <a:srgbClr val="006600"/>
                          </a:solidFill>
                        </a:rPr>
                        <a:t> الكريم</a:t>
                      </a:r>
                      <a:endParaRPr lang="ar-SA" sz="2400" b="1" dirty="0">
                        <a:solidFill>
                          <a:srgbClr val="0066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r>
            </a:tbl>
          </a:graphicData>
        </a:graphic>
      </p:graphicFrame>
      <p:sp>
        <p:nvSpPr>
          <p:cNvPr id="9" name="مربع نص 8"/>
          <p:cNvSpPr txBox="1"/>
          <p:nvPr/>
        </p:nvSpPr>
        <p:spPr>
          <a:xfrm>
            <a:off x="3071802" y="5319794"/>
            <a:ext cx="5000660" cy="830997"/>
          </a:xfrm>
          <a:prstGeom prst="rect">
            <a:avLst/>
          </a:prstGeom>
          <a:noFill/>
        </p:spPr>
        <p:txBody>
          <a:bodyPr wrap="square" rtlCol="1">
            <a:spAutoFit/>
          </a:bodyPr>
          <a:lstStyle/>
          <a:p>
            <a:pPr algn="ctr"/>
            <a:r>
              <a:rPr lang="ar-SA" sz="2400" b="1" dirty="0" smtClean="0">
                <a:solidFill>
                  <a:srgbClr val="C00000"/>
                </a:solidFill>
              </a:rPr>
              <a:t>قال تعالى:(رب اجعل هذا بلداً آمناً وارزق أهله من الثمرات)</a:t>
            </a:r>
            <a:endParaRPr lang="ar-SA" sz="2400" b="1" dirty="0">
              <a:solidFill>
                <a:srgbClr val="C00000"/>
              </a:solidFill>
            </a:endParaRPr>
          </a:p>
        </p:txBody>
      </p:sp>
      <p:sp>
        <p:nvSpPr>
          <p:cNvPr id="10" name="شكل بيضاوي 9"/>
          <p:cNvSpPr/>
          <p:nvPr/>
        </p:nvSpPr>
        <p:spPr>
          <a:xfrm>
            <a:off x="8215338" y="3936213"/>
            <a:ext cx="500066" cy="1214446"/>
          </a:xfrm>
          <a:prstGeom prst="ellipse">
            <a:avLst/>
          </a:prstGeom>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b="1" dirty="0" smtClean="0">
                <a:solidFill>
                  <a:schemeClr val="tx2">
                    <a:lumMod val="50000"/>
                  </a:schemeClr>
                </a:solidFill>
              </a:rPr>
              <a:t>ج</a:t>
            </a:r>
            <a:endParaRPr lang="ar-SA" b="1" dirty="0">
              <a:solidFill>
                <a:schemeClr val="tx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5" name="سحابة 4"/>
          <p:cNvSpPr/>
          <p:nvPr/>
        </p:nvSpPr>
        <p:spPr>
          <a:xfrm>
            <a:off x="1071538" y="785794"/>
            <a:ext cx="6786610" cy="4500594"/>
          </a:xfrm>
          <a:prstGeom prst="cloud">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3" name="مربع نص 2"/>
          <p:cNvSpPr txBox="1"/>
          <p:nvPr/>
        </p:nvSpPr>
        <p:spPr>
          <a:xfrm>
            <a:off x="2000232" y="1714488"/>
            <a:ext cx="4929222" cy="2308324"/>
          </a:xfrm>
          <a:prstGeom prst="rect">
            <a:avLst/>
          </a:prstGeom>
          <a:noFill/>
        </p:spPr>
        <p:txBody>
          <a:bodyPr wrap="square" rtlCol="1">
            <a:spAutoFit/>
          </a:bodyPr>
          <a:lstStyle/>
          <a:p>
            <a:pPr algn="ctr"/>
            <a:r>
              <a:rPr lang="ar-SA" sz="3600" b="1" dirty="0" smtClean="0">
                <a:solidFill>
                  <a:srgbClr val="4C0000"/>
                </a:solidFill>
              </a:rPr>
              <a:t>أبدي رأيي حول(ميل الكثير من الناس في بلادنا للسياحة خارج الوطن)،وأدلل عليه بأساليب متنوعة في فقرة قصيرة:</a:t>
            </a:r>
          </a:p>
        </p:txBody>
      </p:sp>
      <p:sp>
        <p:nvSpPr>
          <p:cNvPr id="4" name="شكل بيضاوي 3"/>
          <p:cNvSpPr/>
          <p:nvPr/>
        </p:nvSpPr>
        <p:spPr>
          <a:xfrm>
            <a:off x="7000892" y="642918"/>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000" b="1" dirty="0" smtClean="0">
                <a:solidFill>
                  <a:schemeClr val="tx1"/>
                </a:solidFill>
              </a:rPr>
              <a:t>خامساً</a:t>
            </a:r>
            <a:endParaRPr lang="ar-SA" sz="2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تحضير 2"/>
          <p:cNvSpPr/>
          <p:nvPr/>
        </p:nvSpPr>
        <p:spPr>
          <a:xfrm>
            <a:off x="7429519" y="191136"/>
            <a:ext cx="1357323" cy="594658"/>
          </a:xfrm>
          <a:prstGeom prst="flowChartPreparation">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200" b="1" dirty="0" smtClean="0">
                <a:solidFill>
                  <a:schemeClr val="tx1"/>
                </a:solidFill>
              </a:rPr>
              <a:t>التهيئة</a:t>
            </a:r>
            <a:endParaRPr lang="ar-SA" sz="2200" b="1" dirty="0">
              <a:solidFill>
                <a:schemeClr val="tx1"/>
              </a:solidFill>
            </a:endParaRPr>
          </a:p>
        </p:txBody>
      </p:sp>
      <p:sp>
        <p:nvSpPr>
          <p:cNvPr id="4" name="مربع نص 3"/>
          <p:cNvSpPr txBox="1"/>
          <p:nvPr/>
        </p:nvSpPr>
        <p:spPr>
          <a:xfrm>
            <a:off x="2920707" y="214290"/>
            <a:ext cx="4508813" cy="523220"/>
          </a:xfrm>
          <a:prstGeom prst="rect">
            <a:avLst/>
          </a:prstGeom>
          <a:noFill/>
        </p:spPr>
        <p:txBody>
          <a:bodyPr wrap="square" rtlCol="1">
            <a:spAutoFit/>
          </a:bodyPr>
          <a:lstStyle/>
          <a:p>
            <a:r>
              <a:rPr lang="ar-SA" sz="2800" b="1" dirty="0" smtClean="0">
                <a:solidFill>
                  <a:srgbClr val="4C0000"/>
                </a:solidFill>
              </a:rPr>
              <a:t>أتأمل العرض التالي،ثم أبين رأيي فيه:</a:t>
            </a:r>
            <a:endParaRPr lang="ar-SA" sz="2800" b="1" dirty="0">
              <a:solidFill>
                <a:srgbClr val="4C0000"/>
              </a:solidFill>
            </a:endParaRPr>
          </a:p>
        </p:txBody>
      </p:sp>
      <p:sp>
        <p:nvSpPr>
          <p:cNvPr id="5" name="مربع نص 4"/>
          <p:cNvSpPr txBox="1"/>
          <p:nvPr/>
        </p:nvSpPr>
        <p:spPr>
          <a:xfrm>
            <a:off x="1071538" y="4143380"/>
            <a:ext cx="7009143" cy="954107"/>
          </a:xfrm>
          <a:prstGeom prst="rect">
            <a:avLst/>
          </a:prstGeom>
          <a:noFill/>
        </p:spPr>
        <p:txBody>
          <a:bodyPr wrap="square" rtlCol="1">
            <a:spAutoFit/>
          </a:bodyPr>
          <a:lstStyle/>
          <a:p>
            <a:pPr algn="ctr"/>
            <a:r>
              <a:rPr lang="ar-SA" sz="2800" b="1" dirty="0" smtClean="0">
                <a:solidFill>
                  <a:srgbClr val="4C0000"/>
                </a:solidFill>
              </a:rPr>
              <a:t>- أستمع للنص ثم أتعاون مع مجموعتي؛لتنفيذ النشاطات التالية:</a:t>
            </a:r>
            <a:endParaRPr lang="ar-SA" sz="2800" b="1" dirty="0">
              <a:solidFill>
                <a:srgbClr val="4C0000"/>
              </a:solidFill>
            </a:endParaRPr>
          </a:p>
        </p:txBody>
      </p:sp>
      <p:pic>
        <p:nvPicPr>
          <p:cNvPr id="4098" name="Picture 2" descr="C:\Documents and Settings\user\My Documents\صورة٠١٢٦.jpg"/>
          <p:cNvPicPr>
            <a:picLocks noChangeAspect="1" noChangeArrowheads="1"/>
          </p:cNvPicPr>
          <p:nvPr/>
        </p:nvPicPr>
        <p:blipFill>
          <a:blip r:embed="rId3" cstate="print"/>
          <a:srcRect t="4578" b="10732"/>
          <a:stretch>
            <a:fillRect/>
          </a:stretch>
        </p:blipFill>
        <p:spPr bwMode="auto">
          <a:xfrm rot="21011104">
            <a:off x="427028" y="1214422"/>
            <a:ext cx="2643206" cy="2071702"/>
          </a:xfrm>
          <a:prstGeom prst="rect">
            <a:avLst/>
          </a:prstGeom>
          <a:noFill/>
        </p:spPr>
      </p:pic>
      <p:pic>
        <p:nvPicPr>
          <p:cNvPr id="4099" name="Picture 3" descr="C:\Documents and Settings\user\My Documents\صورة٠١٢٤.jpg"/>
          <p:cNvPicPr>
            <a:picLocks noChangeAspect="1" noChangeArrowheads="1"/>
          </p:cNvPicPr>
          <p:nvPr/>
        </p:nvPicPr>
        <p:blipFill>
          <a:blip r:embed="rId4" cstate="print"/>
          <a:srcRect t="10300" b="11876"/>
          <a:stretch>
            <a:fillRect/>
          </a:stretch>
        </p:blipFill>
        <p:spPr bwMode="auto">
          <a:xfrm rot="21011104">
            <a:off x="6056271" y="1214422"/>
            <a:ext cx="2428892" cy="2071702"/>
          </a:xfrm>
          <a:prstGeom prst="rect">
            <a:avLst/>
          </a:prstGeom>
          <a:noFill/>
        </p:spPr>
      </p:pic>
      <p:pic>
        <p:nvPicPr>
          <p:cNvPr id="4100" name="Picture 4" descr="C:\Documents and Settings\user\My Documents\صورة٠١٢٥.jpg"/>
          <p:cNvPicPr>
            <a:picLocks noChangeAspect="1" noChangeArrowheads="1"/>
          </p:cNvPicPr>
          <p:nvPr/>
        </p:nvPicPr>
        <p:blipFill>
          <a:blip r:embed="rId5" cstate="print"/>
          <a:srcRect t="13734" b="16870"/>
          <a:stretch>
            <a:fillRect/>
          </a:stretch>
        </p:blipFill>
        <p:spPr bwMode="auto">
          <a:xfrm rot="21011104">
            <a:off x="3103432" y="1198072"/>
            <a:ext cx="2989502" cy="207170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1000"/>
                                        <p:tgtEl>
                                          <p:spTgt spid="4"/>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ircle(in)">
                                      <p:cBhvr>
                                        <p:cTn id="1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شريط مثقب 2"/>
          <p:cNvSpPr/>
          <p:nvPr/>
        </p:nvSpPr>
        <p:spPr>
          <a:xfrm rot="312182">
            <a:off x="691715" y="563960"/>
            <a:ext cx="7595403" cy="5286412"/>
          </a:xfrm>
          <a:prstGeom prst="flowChartPunchedTape">
            <a:avLst/>
          </a:prstGeom>
          <a:solidFill>
            <a:schemeClr val="accent2">
              <a:lumMod val="60000"/>
              <a:lumOff val="40000"/>
            </a:schemeClr>
          </a:solidFill>
          <a:ln w="38100">
            <a:solidFill>
              <a:schemeClr val="accent2">
                <a:lumMod val="50000"/>
              </a:schemeClr>
            </a:solidFill>
            <a:prstDash val="lgDashDotDot"/>
          </a:ln>
        </p:spPr>
        <p:style>
          <a:lnRef idx="1">
            <a:schemeClr val="accent2"/>
          </a:lnRef>
          <a:fillRef idx="3">
            <a:schemeClr val="accent2"/>
          </a:fillRef>
          <a:effectRef idx="2">
            <a:schemeClr val="accent2"/>
          </a:effectRef>
          <a:fontRef idx="minor">
            <a:schemeClr val="lt1"/>
          </a:fontRef>
        </p:style>
        <p:txBody>
          <a:bodyPr rtlCol="1"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9600" b="1" cap="all" dirty="0" smtClean="0">
                <a:ln w="0"/>
                <a:solidFill>
                  <a:schemeClr val="tx1">
                    <a:lumMod val="95000"/>
                    <a:lumOff val="5000"/>
                  </a:schemeClr>
                </a:solidFill>
                <a:effectLst>
                  <a:reflection blurRad="12700" stA="50000" endPos="50000" dist="5000" dir="5400000" sy="-100000" rotWithShape="0"/>
                </a:effectLst>
              </a:rPr>
              <a:t>الفن الكتابي</a:t>
            </a:r>
          </a:p>
          <a:p>
            <a:pPr algn="ctr"/>
            <a:r>
              <a:rPr lang="ar-SA" sz="7200" b="1" cap="all" dirty="0" smtClean="0">
                <a:ln w="0"/>
                <a:solidFill>
                  <a:schemeClr val="tx1">
                    <a:lumMod val="95000"/>
                    <a:lumOff val="5000"/>
                  </a:schemeClr>
                </a:solidFill>
                <a:effectLst>
                  <a:reflection blurRad="12700" stA="50000" endPos="50000" dist="5000" dir="5400000" sy="-100000" rotWithShape="0"/>
                </a:effectLst>
              </a:rPr>
              <a:t>(كتابة قصة فنية قصيرة)</a:t>
            </a:r>
            <a:endParaRPr lang="ar-SA" sz="7200" b="1" cap="all" dirty="0">
              <a:ln w="0"/>
              <a:solidFill>
                <a:schemeClr val="tx1">
                  <a:lumMod val="95000"/>
                  <a:lumOff val="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500034" y="142852"/>
            <a:ext cx="8072494" cy="954107"/>
          </a:xfrm>
          <a:prstGeom prst="rect">
            <a:avLst/>
          </a:prstGeom>
          <a:noFill/>
        </p:spPr>
        <p:txBody>
          <a:bodyPr wrap="square" rtlCol="1">
            <a:spAutoFit/>
          </a:bodyPr>
          <a:lstStyle/>
          <a:p>
            <a:pPr algn="ctr"/>
            <a:r>
              <a:rPr lang="ar-SA" sz="2800" b="1" dirty="0" smtClean="0">
                <a:solidFill>
                  <a:srgbClr val="4C0000"/>
                </a:solidFill>
              </a:rPr>
              <a:t>أسترجع ما سبق دراسته،لأصمم خريطة معرفية تتضمن عناصر القصة ومهاراتها الفنية:</a:t>
            </a:r>
          </a:p>
        </p:txBody>
      </p:sp>
      <p:sp>
        <p:nvSpPr>
          <p:cNvPr id="4" name="مربع نص 3"/>
          <p:cNvSpPr txBox="1"/>
          <p:nvPr/>
        </p:nvSpPr>
        <p:spPr>
          <a:xfrm>
            <a:off x="1000100" y="928670"/>
            <a:ext cx="7143800" cy="523220"/>
          </a:xfrm>
          <a:prstGeom prst="rect">
            <a:avLst/>
          </a:prstGeom>
          <a:noFill/>
        </p:spPr>
        <p:txBody>
          <a:bodyPr wrap="square" rtlCol="1">
            <a:spAutoFit/>
          </a:bodyPr>
          <a:lstStyle/>
          <a:p>
            <a:pPr algn="ctr"/>
            <a:r>
              <a:rPr lang="ar-SA" sz="2800" b="1" dirty="0" smtClean="0">
                <a:solidFill>
                  <a:srgbClr val="4C0000"/>
                </a:solidFill>
              </a:rPr>
              <a:t>1) أقرأ الجزء القصصي أمامي،ثم أكمل الفراغات أدناه:</a:t>
            </a:r>
          </a:p>
        </p:txBody>
      </p:sp>
      <p:sp>
        <p:nvSpPr>
          <p:cNvPr id="5" name="مجسم مشطوف الحواف 4"/>
          <p:cNvSpPr/>
          <p:nvPr/>
        </p:nvSpPr>
        <p:spPr>
          <a:xfrm>
            <a:off x="857224" y="1428736"/>
            <a:ext cx="7072362" cy="2214578"/>
          </a:xfrm>
          <a:prstGeom prst="bevel">
            <a:avLst>
              <a:gd name="adj" fmla="val 6184"/>
            </a:avLst>
          </a:prstGeom>
          <a:solidFill>
            <a:schemeClr val="accent2">
              <a:lumMod val="40000"/>
              <a:lumOff val="60000"/>
            </a:schemeClr>
          </a:solidFill>
          <a:ln w="38100">
            <a:solidFill>
              <a:srgbClr val="C00000"/>
            </a:solidFill>
            <a:prstDash val="sysDot"/>
          </a:ln>
        </p:spPr>
        <p:style>
          <a:lnRef idx="2">
            <a:schemeClr val="accent4"/>
          </a:lnRef>
          <a:fillRef idx="1">
            <a:schemeClr val="lt1"/>
          </a:fillRef>
          <a:effectRef idx="0">
            <a:schemeClr val="accent4"/>
          </a:effectRef>
          <a:fontRef idx="minor">
            <a:schemeClr val="dk1"/>
          </a:fontRef>
        </p:style>
        <p:txBody>
          <a:bodyPr rtlCol="1" anchor="ctr"/>
          <a:lstStyle/>
          <a:p>
            <a:pPr algn="ctr"/>
            <a:r>
              <a:rPr lang="ar-SA" sz="2400" b="1" dirty="0" smtClean="0">
                <a:solidFill>
                  <a:schemeClr val="tx2">
                    <a:lumMod val="50000"/>
                  </a:schemeClr>
                </a:solidFill>
                <a:effectLst>
                  <a:glow rad="101600">
                    <a:schemeClr val="accent5">
                      <a:satMod val="175000"/>
                      <a:alpha val="40000"/>
                    </a:schemeClr>
                  </a:glow>
                </a:effectLst>
              </a:rPr>
              <a:t>قضى عبد العزيز ورجاله بقية الليل في ذلك المكان في انتظار بزوغ فجر الخامس من شوال،وبدأت الحركة تدب في البيوت الطينية الملاصقة لبيت ابن عجلان،فصلى عبد العزيز ورفاقه الفجر منتظرين الشروق في لهفة،وبينما هم كذلك فتح باب القلعة(المصمك)وخرج ابن عجلان ومعه عشرة من رجاله</a:t>
            </a:r>
            <a:r>
              <a:rPr lang="ar-SA" dirty="0" smtClean="0"/>
              <a:t>.</a:t>
            </a:r>
            <a:endParaRPr lang="ar-SA" dirty="0"/>
          </a:p>
        </p:txBody>
      </p:sp>
      <p:sp>
        <p:nvSpPr>
          <p:cNvPr id="6" name="مستطيل مستدير الزوايا 5"/>
          <p:cNvSpPr/>
          <p:nvPr/>
        </p:nvSpPr>
        <p:spPr>
          <a:xfrm>
            <a:off x="785786" y="3857628"/>
            <a:ext cx="7286676" cy="500066"/>
          </a:xfrm>
          <a:prstGeom prst="roundRect">
            <a:avLst>
              <a:gd name="adj" fmla="val 46666"/>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400" b="1" dirty="0" smtClean="0"/>
              <a:t>نوع القصة:</a:t>
            </a:r>
            <a:r>
              <a:rPr lang="ar-SA" sz="2400" b="1" dirty="0" smtClean="0">
                <a:solidFill>
                  <a:schemeClr val="bg1">
                    <a:lumMod val="65000"/>
                  </a:schemeClr>
                </a:solidFill>
              </a:rPr>
              <a:t>...............................</a:t>
            </a:r>
            <a:endParaRPr lang="ar-SA" sz="2400" b="1" dirty="0">
              <a:solidFill>
                <a:schemeClr val="bg1">
                  <a:lumMod val="65000"/>
                </a:schemeClr>
              </a:solidFill>
            </a:endParaRPr>
          </a:p>
        </p:txBody>
      </p:sp>
      <p:sp>
        <p:nvSpPr>
          <p:cNvPr id="7" name="مستطيل مستدير الزوايا 6"/>
          <p:cNvSpPr/>
          <p:nvPr/>
        </p:nvSpPr>
        <p:spPr>
          <a:xfrm>
            <a:off x="857224" y="4500570"/>
            <a:ext cx="7286676" cy="500066"/>
          </a:xfrm>
          <a:prstGeom prst="roundRect">
            <a:avLst>
              <a:gd name="adj" fmla="val 46666"/>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400" b="1" dirty="0" smtClean="0"/>
              <a:t>الفكرة الأساسية التي تدور حولها:</a:t>
            </a:r>
            <a:r>
              <a:rPr lang="ar-SA" sz="2400" b="1" dirty="0" smtClean="0">
                <a:solidFill>
                  <a:schemeClr val="bg1">
                    <a:lumMod val="65000"/>
                  </a:schemeClr>
                </a:solidFill>
              </a:rPr>
              <a:t>...............................</a:t>
            </a:r>
            <a:endParaRPr lang="ar-SA" sz="2400" b="1" dirty="0">
              <a:solidFill>
                <a:schemeClr val="bg1">
                  <a:lumMod val="65000"/>
                </a:schemeClr>
              </a:solidFill>
            </a:endParaRPr>
          </a:p>
        </p:txBody>
      </p:sp>
      <p:sp>
        <p:nvSpPr>
          <p:cNvPr id="8" name="مستطيل مستدير الزوايا 7"/>
          <p:cNvSpPr/>
          <p:nvPr/>
        </p:nvSpPr>
        <p:spPr>
          <a:xfrm>
            <a:off x="785786" y="5143512"/>
            <a:ext cx="7286676" cy="500066"/>
          </a:xfrm>
          <a:prstGeom prst="roundRect">
            <a:avLst>
              <a:gd name="adj" fmla="val 46666"/>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400" b="1" dirty="0" smtClean="0"/>
              <a:t>المكان الذي وقعت فيه:</a:t>
            </a:r>
            <a:r>
              <a:rPr lang="ar-SA" sz="2400" b="1" dirty="0" smtClean="0">
                <a:solidFill>
                  <a:schemeClr val="bg1">
                    <a:lumMod val="65000"/>
                  </a:schemeClr>
                </a:solidFill>
              </a:rPr>
              <a:t>...............................</a:t>
            </a:r>
            <a:endParaRPr lang="ar-SA" sz="2400" b="1" dirty="0">
              <a:solidFill>
                <a:schemeClr val="bg1">
                  <a:lumMod val="65000"/>
                </a:schemeClr>
              </a:solidFill>
            </a:endParaRPr>
          </a:p>
        </p:txBody>
      </p:sp>
      <p:sp>
        <p:nvSpPr>
          <p:cNvPr id="9" name="مستطيل مستدير الزوايا 8"/>
          <p:cNvSpPr/>
          <p:nvPr/>
        </p:nvSpPr>
        <p:spPr>
          <a:xfrm>
            <a:off x="857224" y="5786454"/>
            <a:ext cx="7286676" cy="500066"/>
          </a:xfrm>
          <a:prstGeom prst="roundRect">
            <a:avLst>
              <a:gd name="adj" fmla="val 46666"/>
            </a:avLst>
          </a:prstGeom>
        </p:spPr>
        <p:style>
          <a:lnRef idx="2">
            <a:schemeClr val="accent2"/>
          </a:lnRef>
          <a:fillRef idx="1">
            <a:schemeClr val="lt1"/>
          </a:fillRef>
          <a:effectRef idx="0">
            <a:schemeClr val="accent2"/>
          </a:effectRef>
          <a:fontRef idx="minor">
            <a:schemeClr val="dk1"/>
          </a:fontRef>
        </p:style>
        <p:txBody>
          <a:bodyPr rtlCol="1" anchor="ctr"/>
          <a:lstStyle/>
          <a:p>
            <a:r>
              <a:rPr lang="ar-SA" sz="2400" b="1" dirty="0" smtClean="0"/>
              <a:t>من الشخصيات الواردة فيها:</a:t>
            </a:r>
            <a:r>
              <a:rPr lang="ar-SA" sz="2400" b="1" dirty="0" smtClean="0">
                <a:solidFill>
                  <a:schemeClr val="bg1">
                    <a:lumMod val="65000"/>
                  </a:schemeClr>
                </a:solidFill>
              </a:rPr>
              <a:t>...............................</a:t>
            </a:r>
            <a:endParaRPr lang="ar-SA" sz="2400" b="1" dirty="0">
              <a:solidFill>
                <a:schemeClr val="bg1">
                  <a:lumMod val="65000"/>
                </a:schemeClr>
              </a:solidFill>
            </a:endParaRPr>
          </a:p>
        </p:txBody>
      </p:sp>
      <p:sp>
        <p:nvSpPr>
          <p:cNvPr id="10" name="مربع نص 9"/>
          <p:cNvSpPr txBox="1"/>
          <p:nvPr/>
        </p:nvSpPr>
        <p:spPr>
          <a:xfrm>
            <a:off x="2571768" y="3834474"/>
            <a:ext cx="2786050" cy="523220"/>
          </a:xfrm>
          <a:prstGeom prst="rect">
            <a:avLst/>
          </a:prstGeom>
          <a:noFill/>
        </p:spPr>
        <p:txBody>
          <a:bodyPr wrap="square" rtlCol="1">
            <a:spAutoFit/>
          </a:bodyPr>
          <a:lstStyle/>
          <a:p>
            <a:pPr algn="ctr"/>
            <a:r>
              <a:rPr lang="ar-SA" sz="2800" b="1" dirty="0" smtClean="0">
                <a:solidFill>
                  <a:srgbClr val="C00000"/>
                </a:solidFill>
              </a:rPr>
              <a:t>سردية واقعية</a:t>
            </a:r>
            <a:endParaRPr lang="ar-SA" sz="2800" b="1" dirty="0">
              <a:solidFill>
                <a:srgbClr val="C00000"/>
              </a:solidFill>
            </a:endParaRPr>
          </a:p>
        </p:txBody>
      </p:sp>
      <p:sp>
        <p:nvSpPr>
          <p:cNvPr id="11" name="مربع نص 10"/>
          <p:cNvSpPr txBox="1"/>
          <p:nvPr/>
        </p:nvSpPr>
        <p:spPr>
          <a:xfrm>
            <a:off x="785786" y="4477416"/>
            <a:ext cx="3571868" cy="523220"/>
          </a:xfrm>
          <a:prstGeom prst="rect">
            <a:avLst/>
          </a:prstGeom>
          <a:noFill/>
        </p:spPr>
        <p:txBody>
          <a:bodyPr wrap="square" rtlCol="1">
            <a:spAutoFit/>
          </a:bodyPr>
          <a:lstStyle/>
          <a:p>
            <a:pPr algn="ctr"/>
            <a:r>
              <a:rPr lang="ar-SA" sz="2800" b="1" dirty="0" smtClean="0">
                <a:solidFill>
                  <a:srgbClr val="C00000"/>
                </a:solidFill>
              </a:rPr>
              <a:t>طريقة لفتح قصر المصمك</a:t>
            </a:r>
            <a:endParaRPr lang="ar-SA" sz="2800" b="1" dirty="0">
              <a:solidFill>
                <a:srgbClr val="C00000"/>
              </a:solidFill>
            </a:endParaRPr>
          </a:p>
        </p:txBody>
      </p:sp>
      <p:sp>
        <p:nvSpPr>
          <p:cNvPr id="12" name="مربع نص 11"/>
          <p:cNvSpPr txBox="1"/>
          <p:nvPr/>
        </p:nvSpPr>
        <p:spPr>
          <a:xfrm>
            <a:off x="1857356" y="5120358"/>
            <a:ext cx="2786050" cy="523220"/>
          </a:xfrm>
          <a:prstGeom prst="rect">
            <a:avLst/>
          </a:prstGeom>
          <a:noFill/>
        </p:spPr>
        <p:txBody>
          <a:bodyPr wrap="square" rtlCol="1">
            <a:spAutoFit/>
          </a:bodyPr>
          <a:lstStyle/>
          <a:p>
            <a:pPr algn="ctr"/>
            <a:r>
              <a:rPr lang="ar-SA" sz="2800" b="1" dirty="0" smtClean="0">
                <a:solidFill>
                  <a:srgbClr val="C00000"/>
                </a:solidFill>
              </a:rPr>
              <a:t>بجوار قصر المصمك</a:t>
            </a:r>
            <a:endParaRPr lang="ar-SA" sz="2800" b="1" dirty="0">
              <a:solidFill>
                <a:srgbClr val="C00000"/>
              </a:solidFill>
            </a:endParaRPr>
          </a:p>
        </p:txBody>
      </p:sp>
      <p:sp>
        <p:nvSpPr>
          <p:cNvPr id="13" name="مربع نص 12"/>
          <p:cNvSpPr txBox="1"/>
          <p:nvPr/>
        </p:nvSpPr>
        <p:spPr>
          <a:xfrm>
            <a:off x="1071538" y="5814972"/>
            <a:ext cx="4071966" cy="461665"/>
          </a:xfrm>
          <a:prstGeom prst="rect">
            <a:avLst/>
          </a:prstGeom>
          <a:noFill/>
        </p:spPr>
        <p:txBody>
          <a:bodyPr wrap="square" rtlCol="1">
            <a:spAutoFit/>
          </a:bodyPr>
          <a:lstStyle/>
          <a:p>
            <a:pPr algn="ctr"/>
            <a:r>
              <a:rPr lang="ar-SA" sz="2400" b="1" dirty="0" smtClean="0">
                <a:solidFill>
                  <a:srgbClr val="C00000"/>
                </a:solidFill>
              </a:rPr>
              <a:t>ابن عجلان ورجاله وعبد العزيز ورجاله</a:t>
            </a:r>
            <a:endParaRPr lang="ar-SA" sz="24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circle(i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circle(in)">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circle(in)">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circle(in)">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0" grpId="0"/>
      <p:bldP spid="11" grpId="0"/>
      <p:bldP spid="12" grpId="0"/>
      <p:bldP spid="13"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مستند 2"/>
          <p:cNvSpPr/>
          <p:nvPr/>
        </p:nvSpPr>
        <p:spPr>
          <a:xfrm>
            <a:off x="785786" y="785794"/>
            <a:ext cx="7500990" cy="5143536"/>
          </a:xfrm>
          <a:prstGeom prst="flowChartDocument">
            <a:avLst/>
          </a:prstGeom>
          <a:ln/>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endParaRPr lang="ar-SA" sz="3200" b="1" dirty="0" smtClean="0">
              <a:solidFill>
                <a:schemeClr val="tx1"/>
              </a:solidFill>
            </a:endParaRPr>
          </a:p>
          <a:p>
            <a:pPr algn="ctr"/>
            <a:r>
              <a:rPr lang="ar-SA" sz="4400" b="1" u="sng" dirty="0" smtClean="0">
                <a:solidFill>
                  <a:schemeClr val="tx1"/>
                </a:solidFill>
              </a:rPr>
              <a:t>- القصة:</a:t>
            </a:r>
            <a:r>
              <a:rPr lang="ar-SA" sz="4400" b="1" dirty="0" smtClean="0">
                <a:solidFill>
                  <a:schemeClr val="tx1"/>
                </a:solidFill>
              </a:rPr>
              <a:t>حكاية أدبية نثرية حقيقية أو خيالية تدور حول حدث أو أحداث مرتبة ترتيباً زمنياً تصل إلى عقدة(المشكلة)تنتهي بحل.</a:t>
            </a:r>
            <a:endParaRPr lang="ar-SA" sz="4400" b="1" dirty="0">
              <a:solidFill>
                <a:schemeClr val="tx1"/>
              </a:solidFill>
            </a:endParaRPr>
          </a:p>
        </p:txBody>
      </p:sp>
      <p:sp>
        <p:nvSpPr>
          <p:cNvPr id="4" name="مخطط انسيابي: مستند 3"/>
          <p:cNvSpPr/>
          <p:nvPr/>
        </p:nvSpPr>
        <p:spPr>
          <a:xfrm rot="850076">
            <a:off x="6215074" y="500042"/>
            <a:ext cx="2143140" cy="857256"/>
          </a:xfrm>
          <a:prstGeom prst="flowChartDocumen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3200" b="1" dirty="0" smtClean="0">
                <a:solidFill>
                  <a:schemeClr val="tx1"/>
                </a:solidFill>
              </a:rPr>
              <a:t>أتذكر أن:</a:t>
            </a:r>
            <a:endParaRPr lang="ar-SA"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428596" y="119698"/>
            <a:ext cx="7786742" cy="954107"/>
          </a:xfrm>
          <a:prstGeom prst="rect">
            <a:avLst/>
          </a:prstGeom>
          <a:noFill/>
        </p:spPr>
        <p:txBody>
          <a:bodyPr wrap="square" rtlCol="1">
            <a:spAutoFit/>
          </a:bodyPr>
          <a:lstStyle/>
          <a:p>
            <a:pPr algn="ctr"/>
            <a:r>
              <a:rPr lang="ar-SA" sz="2800" b="1" dirty="0" smtClean="0">
                <a:solidFill>
                  <a:srgbClr val="4C0000"/>
                </a:solidFill>
              </a:rPr>
              <a:t>2) أرتب الأحداث التالية في شكل قصة مترابطة بوضع الرقم المناسب أمامها:</a:t>
            </a:r>
          </a:p>
        </p:txBody>
      </p:sp>
      <p:graphicFrame>
        <p:nvGraphicFramePr>
          <p:cNvPr id="4" name="جدول 3"/>
          <p:cNvGraphicFramePr>
            <a:graphicFrameLocks noGrp="1"/>
          </p:cNvGraphicFramePr>
          <p:nvPr/>
        </p:nvGraphicFramePr>
        <p:xfrm>
          <a:off x="357158" y="1357298"/>
          <a:ext cx="8501090" cy="4983480"/>
        </p:xfrm>
        <a:graphic>
          <a:graphicData uri="http://schemas.openxmlformats.org/drawingml/2006/table">
            <a:tbl>
              <a:tblPr rtl="1" firstRow="1" bandRow="1">
                <a:tableStyleId>{5C22544A-7EE6-4342-B048-85BDC9FD1C3A}</a:tableStyleId>
              </a:tblPr>
              <a:tblGrid>
                <a:gridCol w="1700218"/>
                <a:gridCol w="1700218"/>
                <a:gridCol w="1700218"/>
                <a:gridCol w="1700218"/>
                <a:gridCol w="1700218"/>
              </a:tblGrid>
              <a:tr h="4857784">
                <a:tc>
                  <a:txBody>
                    <a:bodyPr/>
                    <a:lstStyle/>
                    <a:p>
                      <a:pPr algn="ctr" rtl="1"/>
                      <a:endParaRPr lang="ar-SA" sz="2400" b="1" dirty="0" smtClean="0">
                        <a:solidFill>
                          <a:schemeClr val="tx1"/>
                        </a:solidFill>
                        <a:cs typeface="DecoType Naskh Variants" pitchFamily="2" charset="-78"/>
                      </a:endParaRPr>
                    </a:p>
                    <a:p>
                      <a:pPr algn="ctr" rtl="1"/>
                      <a:r>
                        <a:rPr lang="ar-SA" sz="2700" b="1" dirty="0" smtClean="0">
                          <a:solidFill>
                            <a:schemeClr val="tx1"/>
                          </a:solidFill>
                          <a:cs typeface="DecoType Naskh Variants" pitchFamily="2" charset="-78"/>
                        </a:rPr>
                        <a:t>كان الجوع والتعب قد أخذ من الرواحل كل مأخذ،ولكن الرجال ما كانوا</a:t>
                      </a:r>
                      <a:r>
                        <a:rPr lang="ar-SA" sz="2700" b="1" baseline="0" dirty="0" smtClean="0">
                          <a:solidFill>
                            <a:schemeClr val="tx1"/>
                          </a:solidFill>
                          <a:cs typeface="DecoType Naskh Variants" pitchFamily="2" charset="-78"/>
                        </a:rPr>
                        <a:t> يفكرون في جوع أو تعب فأمامهم أمر جلل</a:t>
                      </a:r>
                      <a:endParaRPr lang="ar-SA" sz="2700" b="1" dirty="0">
                        <a:solidFill>
                          <a:schemeClr val="tx1"/>
                        </a:solidFill>
                        <a:cs typeface="DecoType Naskh Variants"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rtl="1"/>
                      <a:endParaRPr lang="ar-SA" sz="2400" b="1" dirty="0" smtClean="0">
                        <a:solidFill>
                          <a:schemeClr val="tx1"/>
                        </a:solidFill>
                        <a:cs typeface="DecoType Naskh Variants" pitchFamily="2" charset="-78"/>
                      </a:endParaRPr>
                    </a:p>
                    <a:p>
                      <a:pPr algn="ctr" rtl="1"/>
                      <a:r>
                        <a:rPr lang="ar-SA" sz="2800" b="1" dirty="0" smtClean="0">
                          <a:solidFill>
                            <a:schemeClr val="tx1"/>
                          </a:solidFill>
                          <a:cs typeface="DecoType Naskh Variants" pitchFamily="2" charset="-78"/>
                        </a:rPr>
                        <a:t>التفت إلى من خلفه قائلاً:ليبق</a:t>
                      </a:r>
                      <a:r>
                        <a:rPr lang="ar-SA" sz="2800" b="1" baseline="0" dirty="0" smtClean="0">
                          <a:solidFill>
                            <a:schemeClr val="tx1"/>
                          </a:solidFill>
                          <a:cs typeface="DecoType Naskh Variants" pitchFamily="2" charset="-78"/>
                        </a:rPr>
                        <a:t> محمد أخي ومعه الرجال هنا،وسأذهب أنا ومعي سبعة من الرجال لنستطلع الأمر</a:t>
                      </a:r>
                      <a:endParaRPr lang="ar-SA" sz="2800" b="1" dirty="0">
                        <a:solidFill>
                          <a:schemeClr val="tx1"/>
                        </a:solidFill>
                        <a:cs typeface="DecoType Naskh Variants"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rtl="1"/>
                      <a:endParaRPr lang="ar-SA" sz="2400" b="1" dirty="0" smtClean="0">
                        <a:solidFill>
                          <a:schemeClr val="tx1"/>
                        </a:solidFill>
                        <a:cs typeface="DecoType Naskh Variants" pitchFamily="2" charset="-78"/>
                      </a:endParaRPr>
                    </a:p>
                    <a:p>
                      <a:pPr algn="ctr" rtl="1"/>
                      <a:endParaRPr lang="ar-SA" sz="2400" b="1" dirty="0" smtClean="0">
                        <a:solidFill>
                          <a:schemeClr val="tx1"/>
                        </a:solidFill>
                        <a:cs typeface="DecoType Naskh Variants" pitchFamily="2" charset="-78"/>
                      </a:endParaRPr>
                    </a:p>
                    <a:p>
                      <a:pPr algn="ctr" rtl="1"/>
                      <a:r>
                        <a:rPr lang="ar-SA" sz="3600" b="1" dirty="0" smtClean="0">
                          <a:solidFill>
                            <a:schemeClr val="tx1"/>
                          </a:solidFill>
                          <a:cs typeface="DecoType Naskh Variants" pitchFamily="2" charset="-78"/>
                        </a:rPr>
                        <a:t>نزل الجميع والظلام يلف المكان من كل جانب</a:t>
                      </a:r>
                      <a:endParaRPr lang="ar-SA" sz="3600" b="1" dirty="0">
                        <a:solidFill>
                          <a:schemeClr val="tx1"/>
                        </a:solidFill>
                        <a:cs typeface="DecoType Naskh Variants" pitchFamily="2"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rtl="1"/>
                      <a:endParaRPr lang="ar-SA" sz="2400" b="1" dirty="0" smtClean="0">
                        <a:solidFill>
                          <a:schemeClr val="tx1"/>
                        </a:solidFill>
                        <a:cs typeface="DecoType Naskh Variants" pitchFamily="2" charset="-78"/>
                      </a:endParaRPr>
                    </a:p>
                    <a:p>
                      <a:pPr algn="ctr" rtl="1"/>
                      <a:endParaRPr lang="ar-SA" sz="2400" b="1" dirty="0" smtClean="0">
                        <a:solidFill>
                          <a:schemeClr val="tx1"/>
                        </a:solidFill>
                        <a:cs typeface="DecoType Naskh Variants" pitchFamily="2" charset="-78"/>
                      </a:endParaRPr>
                    </a:p>
                    <a:p>
                      <a:pPr marL="0" algn="ctr" defTabSz="914400" rtl="1" eaLnBrk="1" latinLnBrk="0" hangingPunct="1"/>
                      <a:r>
                        <a:rPr lang="ar-SA" sz="3200" b="1" kern="1200" dirty="0" smtClean="0">
                          <a:solidFill>
                            <a:schemeClr val="tx1"/>
                          </a:solidFill>
                          <a:latin typeface="+mn-lt"/>
                          <a:ea typeface="+mn-ea"/>
                          <a:cs typeface="DecoType Naskh Variants" pitchFamily="2" charset="-78"/>
                        </a:rPr>
                        <a:t>التفت الفتى إلى رجاله وأشار بيده أن مكان الإناخة هنا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rtl="1"/>
                      <a:endParaRPr lang="ar-SA" sz="2400" b="1" dirty="0" smtClean="0">
                        <a:solidFill>
                          <a:schemeClr val="tx1"/>
                        </a:solidFill>
                        <a:cs typeface="DecoType Naskh Variants" pitchFamily="2" charset="-78"/>
                      </a:endParaRPr>
                    </a:p>
                    <a:p>
                      <a:pPr algn="ctr" rtl="1"/>
                      <a:endParaRPr lang="ar-SA" sz="2400" b="1" dirty="0" smtClean="0">
                        <a:solidFill>
                          <a:schemeClr val="tx1"/>
                        </a:solidFill>
                        <a:cs typeface="DecoType Naskh Variants" pitchFamily="2" charset="-78"/>
                      </a:endParaRPr>
                    </a:p>
                    <a:p>
                      <a:pPr marL="0" algn="ctr" defTabSz="914400" rtl="1" eaLnBrk="1" latinLnBrk="0" hangingPunct="1"/>
                      <a:r>
                        <a:rPr lang="ar-SA" sz="2700" b="1" kern="1200" dirty="0" smtClean="0">
                          <a:solidFill>
                            <a:schemeClr val="tx1"/>
                          </a:solidFill>
                          <a:latin typeface="+mn-lt"/>
                          <a:ea typeface="+mn-ea"/>
                          <a:cs typeface="DecoType Naskh Variants" pitchFamily="2" charset="-78"/>
                        </a:rPr>
                        <a:t>ثم أكد عليهم ألا يتحركوا حتى يرسل إليهم.وقبل تحركه إلى الرياض أخذ يتأمل المكان جيداً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r>
            </a:tbl>
          </a:graphicData>
        </a:graphic>
      </p:graphicFrame>
      <p:sp>
        <p:nvSpPr>
          <p:cNvPr id="5" name="شكل بيضاوي 4"/>
          <p:cNvSpPr/>
          <p:nvPr/>
        </p:nvSpPr>
        <p:spPr>
          <a:xfrm>
            <a:off x="7643834" y="1071546"/>
            <a:ext cx="571504" cy="571504"/>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p>
        </p:txBody>
      </p:sp>
      <p:sp>
        <p:nvSpPr>
          <p:cNvPr id="6" name="شكل بيضاوي 5"/>
          <p:cNvSpPr/>
          <p:nvPr/>
        </p:nvSpPr>
        <p:spPr>
          <a:xfrm>
            <a:off x="6000760" y="1071546"/>
            <a:ext cx="571504" cy="571504"/>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p>
        </p:txBody>
      </p:sp>
      <p:sp>
        <p:nvSpPr>
          <p:cNvPr id="7" name="شكل بيضاوي 6"/>
          <p:cNvSpPr/>
          <p:nvPr/>
        </p:nvSpPr>
        <p:spPr>
          <a:xfrm>
            <a:off x="4286248" y="1071546"/>
            <a:ext cx="571504" cy="571504"/>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p>
        </p:txBody>
      </p:sp>
      <p:sp>
        <p:nvSpPr>
          <p:cNvPr id="8" name="شكل بيضاوي 7"/>
          <p:cNvSpPr/>
          <p:nvPr/>
        </p:nvSpPr>
        <p:spPr>
          <a:xfrm>
            <a:off x="2643174" y="1071546"/>
            <a:ext cx="571504" cy="571504"/>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p>
        </p:txBody>
      </p:sp>
      <p:sp>
        <p:nvSpPr>
          <p:cNvPr id="9" name="شكل بيضاوي 8"/>
          <p:cNvSpPr/>
          <p:nvPr/>
        </p:nvSpPr>
        <p:spPr>
          <a:xfrm>
            <a:off x="857224" y="1071546"/>
            <a:ext cx="571504" cy="571504"/>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dirty="0"/>
          </a:p>
        </p:txBody>
      </p:sp>
      <p:sp>
        <p:nvSpPr>
          <p:cNvPr id="10" name="مربع نص 9"/>
          <p:cNvSpPr txBox="1"/>
          <p:nvPr/>
        </p:nvSpPr>
        <p:spPr>
          <a:xfrm>
            <a:off x="7715272" y="1068157"/>
            <a:ext cx="357190" cy="646331"/>
          </a:xfrm>
          <a:prstGeom prst="rect">
            <a:avLst/>
          </a:prstGeom>
          <a:noFill/>
        </p:spPr>
        <p:txBody>
          <a:bodyPr wrap="square" rtlCol="1">
            <a:spAutoFit/>
          </a:bodyPr>
          <a:lstStyle/>
          <a:p>
            <a:pPr algn="ctr"/>
            <a:r>
              <a:rPr lang="ar-SA" sz="3600" b="1" dirty="0" smtClean="0">
                <a:solidFill>
                  <a:srgbClr val="C00000"/>
                </a:solidFill>
              </a:rPr>
              <a:t>2</a:t>
            </a:r>
            <a:endParaRPr lang="ar-SA" b="1" dirty="0">
              <a:solidFill>
                <a:srgbClr val="C00000"/>
              </a:solidFill>
            </a:endParaRPr>
          </a:p>
        </p:txBody>
      </p:sp>
      <p:sp>
        <p:nvSpPr>
          <p:cNvPr id="11" name="مربع نص 10"/>
          <p:cNvSpPr txBox="1"/>
          <p:nvPr/>
        </p:nvSpPr>
        <p:spPr>
          <a:xfrm>
            <a:off x="6072198" y="1071546"/>
            <a:ext cx="357190" cy="646331"/>
          </a:xfrm>
          <a:prstGeom prst="rect">
            <a:avLst/>
          </a:prstGeom>
          <a:noFill/>
        </p:spPr>
        <p:txBody>
          <a:bodyPr wrap="square" rtlCol="1">
            <a:spAutoFit/>
          </a:bodyPr>
          <a:lstStyle/>
          <a:p>
            <a:pPr algn="ctr"/>
            <a:r>
              <a:rPr lang="ar-SA" sz="3600" b="1" dirty="0" smtClean="0">
                <a:solidFill>
                  <a:srgbClr val="C00000"/>
                </a:solidFill>
              </a:rPr>
              <a:t>4</a:t>
            </a:r>
            <a:endParaRPr lang="ar-SA" b="1" dirty="0">
              <a:solidFill>
                <a:srgbClr val="C00000"/>
              </a:solidFill>
            </a:endParaRPr>
          </a:p>
        </p:txBody>
      </p:sp>
      <p:sp>
        <p:nvSpPr>
          <p:cNvPr id="12" name="مربع نص 11"/>
          <p:cNvSpPr txBox="1"/>
          <p:nvPr/>
        </p:nvSpPr>
        <p:spPr>
          <a:xfrm>
            <a:off x="4357686" y="1071546"/>
            <a:ext cx="357190" cy="646331"/>
          </a:xfrm>
          <a:prstGeom prst="rect">
            <a:avLst/>
          </a:prstGeom>
          <a:noFill/>
        </p:spPr>
        <p:txBody>
          <a:bodyPr wrap="square" rtlCol="1">
            <a:spAutoFit/>
          </a:bodyPr>
          <a:lstStyle/>
          <a:p>
            <a:pPr algn="ctr"/>
            <a:r>
              <a:rPr lang="ar-SA" sz="3600" b="1" dirty="0" smtClean="0">
                <a:solidFill>
                  <a:srgbClr val="C00000"/>
                </a:solidFill>
              </a:rPr>
              <a:t>3</a:t>
            </a:r>
            <a:endParaRPr lang="ar-SA" b="1" dirty="0">
              <a:solidFill>
                <a:srgbClr val="C00000"/>
              </a:solidFill>
            </a:endParaRPr>
          </a:p>
        </p:txBody>
      </p:sp>
      <p:sp>
        <p:nvSpPr>
          <p:cNvPr id="13" name="مربع نص 12"/>
          <p:cNvSpPr txBox="1"/>
          <p:nvPr/>
        </p:nvSpPr>
        <p:spPr>
          <a:xfrm>
            <a:off x="2714612" y="1074935"/>
            <a:ext cx="357190" cy="646331"/>
          </a:xfrm>
          <a:prstGeom prst="rect">
            <a:avLst/>
          </a:prstGeom>
          <a:noFill/>
        </p:spPr>
        <p:txBody>
          <a:bodyPr wrap="square" rtlCol="1">
            <a:spAutoFit/>
          </a:bodyPr>
          <a:lstStyle/>
          <a:p>
            <a:pPr algn="ctr"/>
            <a:r>
              <a:rPr lang="ar-SA" sz="3600" b="1" dirty="0" smtClean="0">
                <a:solidFill>
                  <a:srgbClr val="C00000"/>
                </a:solidFill>
              </a:rPr>
              <a:t>1</a:t>
            </a:r>
            <a:endParaRPr lang="ar-SA" b="1" dirty="0">
              <a:solidFill>
                <a:srgbClr val="C00000"/>
              </a:solidFill>
            </a:endParaRPr>
          </a:p>
        </p:txBody>
      </p:sp>
      <p:sp>
        <p:nvSpPr>
          <p:cNvPr id="14" name="مربع نص 13"/>
          <p:cNvSpPr txBox="1"/>
          <p:nvPr/>
        </p:nvSpPr>
        <p:spPr>
          <a:xfrm>
            <a:off x="928662" y="1071546"/>
            <a:ext cx="357190" cy="646331"/>
          </a:xfrm>
          <a:prstGeom prst="rect">
            <a:avLst/>
          </a:prstGeom>
          <a:noFill/>
        </p:spPr>
        <p:txBody>
          <a:bodyPr wrap="square" rtlCol="1">
            <a:spAutoFit/>
          </a:bodyPr>
          <a:lstStyle/>
          <a:p>
            <a:pPr algn="ctr"/>
            <a:r>
              <a:rPr lang="ar-SA" sz="3600" b="1" dirty="0" smtClean="0">
                <a:solidFill>
                  <a:srgbClr val="C00000"/>
                </a:solidFill>
              </a:rPr>
              <a:t>5</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diamond(i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amond(in)">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diamond(in)">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amond(in)">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diamond(in)">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1" grpId="0"/>
      <p:bldP spid="12" grpId="0"/>
      <p:bldP spid="13" grpId="0"/>
      <p:bldP spid="14" grpId="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428596" y="119698"/>
            <a:ext cx="7786742" cy="954107"/>
          </a:xfrm>
          <a:prstGeom prst="rect">
            <a:avLst/>
          </a:prstGeom>
          <a:noFill/>
        </p:spPr>
        <p:txBody>
          <a:bodyPr wrap="square" rtlCol="1">
            <a:spAutoFit/>
          </a:bodyPr>
          <a:lstStyle/>
          <a:p>
            <a:pPr algn="ctr"/>
            <a:r>
              <a:rPr lang="ar-SA" sz="2800" b="1" dirty="0" smtClean="0">
                <a:solidFill>
                  <a:srgbClr val="4C0000"/>
                </a:solidFill>
              </a:rPr>
              <a:t>3)أضع عند كل جزء قصصي مما يلي نوع الوصف الذي يناسبه:</a:t>
            </a:r>
          </a:p>
          <a:p>
            <a:pPr algn="ctr"/>
            <a:r>
              <a:rPr lang="ar-SA" sz="2800" b="1" dirty="0" smtClean="0">
                <a:solidFill>
                  <a:srgbClr val="006600"/>
                </a:solidFill>
                <a:effectLst>
                  <a:glow rad="63500">
                    <a:schemeClr val="accent6">
                      <a:satMod val="175000"/>
                      <a:alpha val="40000"/>
                    </a:schemeClr>
                  </a:glow>
                </a:effectLst>
              </a:rPr>
              <a:t>(وصف المشاهد،وصف الأحداث،وصف الشخصيات)</a:t>
            </a:r>
          </a:p>
        </p:txBody>
      </p:sp>
      <p:sp>
        <p:nvSpPr>
          <p:cNvPr id="4" name="مستطيل مستدير الزوايا 3"/>
          <p:cNvSpPr/>
          <p:nvPr/>
        </p:nvSpPr>
        <p:spPr>
          <a:xfrm>
            <a:off x="285720" y="1071546"/>
            <a:ext cx="8429684" cy="2000264"/>
          </a:xfrm>
          <a:prstGeom prst="roundRect">
            <a:avLst/>
          </a:prstGeom>
          <a:solidFill>
            <a:schemeClr val="accent2">
              <a:lumMod val="20000"/>
              <a:lumOff val="80000"/>
            </a:schemeClr>
          </a:solidFill>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200" dirty="0" smtClean="0">
                <a:solidFill>
                  <a:schemeClr val="tx1"/>
                </a:solidFill>
                <a:effectLst>
                  <a:glow rad="63500">
                    <a:schemeClr val="accent3">
                      <a:satMod val="175000"/>
                      <a:alpha val="40000"/>
                    </a:schemeClr>
                  </a:glow>
                </a:effectLst>
              </a:rPr>
              <a:t>أ) وسرح بخياله بعيداً خلف تلك المنازل الطينية التي تبدو مثل الأشباح،تذكر طفولته وهو يركض في تلك الأزقة الضيقة تحفة الرعاية الأبوية،وتذكر يوم أن رحل من هنا مع والده وإخوته وهام في الصحراء زماناً متنقلاً بين عرب العجمان قبل أن يستقر مقامهم في الكويت،وتذكر يوم الصريف من العام الماضي.حينما دخل الرياض ظافراً واضطر للانسحاب بعد هزيمة جيش مبارك الصباح أمام ابن الرشيد.      </a:t>
            </a:r>
            <a:r>
              <a:rPr lang="ar-SA" sz="2200" b="1" dirty="0" smtClean="0">
                <a:solidFill>
                  <a:schemeClr val="bg1">
                    <a:lumMod val="75000"/>
                  </a:schemeClr>
                </a:solidFill>
                <a:effectLst>
                  <a:glow rad="63500">
                    <a:schemeClr val="accent3">
                      <a:satMod val="175000"/>
                      <a:alpha val="40000"/>
                    </a:schemeClr>
                  </a:glow>
                </a:effectLst>
              </a:rPr>
              <a:t>.............................</a:t>
            </a:r>
          </a:p>
        </p:txBody>
      </p:sp>
      <p:sp>
        <p:nvSpPr>
          <p:cNvPr id="5" name="مستطيل مستدير الزوايا 4"/>
          <p:cNvSpPr/>
          <p:nvPr/>
        </p:nvSpPr>
        <p:spPr>
          <a:xfrm>
            <a:off x="357158" y="3071810"/>
            <a:ext cx="8358246" cy="1571636"/>
          </a:xfrm>
          <a:prstGeom prst="roundRect">
            <a:avLst/>
          </a:prstGeom>
          <a:solidFill>
            <a:schemeClr val="accent2">
              <a:lumMod val="20000"/>
              <a:lumOff val="80000"/>
            </a:schemeClr>
          </a:solidFill>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200" dirty="0" smtClean="0">
                <a:solidFill>
                  <a:schemeClr val="tx1"/>
                </a:solidFill>
                <a:effectLst>
                  <a:glow rad="63500">
                    <a:schemeClr val="accent5">
                      <a:satMod val="175000"/>
                      <a:alpha val="40000"/>
                    </a:schemeClr>
                  </a:glow>
                </a:effectLst>
              </a:rPr>
              <a:t>ب) يأتمرون بأمر فتى شامخ على راحلته في المقدمة،تكاد تخط رجلاه الأرض لطوله الفارع،وجسمه الصحيح،فقد كان عريض المنكبين،مهيب الطلعة،وكانت عيناه تتوقدان ذكاءً ونبوغاً،قسمات وجهه تدل على السماحة والبشاشة رغم كل شيء</a:t>
            </a:r>
            <a:r>
              <a:rPr lang="ar-SA" sz="2200" b="1" dirty="0" smtClean="0">
                <a:solidFill>
                  <a:schemeClr val="tx1"/>
                </a:solidFill>
                <a:effectLst>
                  <a:glow rad="63500">
                    <a:schemeClr val="accent5">
                      <a:satMod val="175000"/>
                      <a:alpha val="40000"/>
                    </a:schemeClr>
                  </a:glow>
                </a:effectLst>
              </a:rPr>
              <a:t>.  </a:t>
            </a:r>
            <a:r>
              <a:rPr lang="ar-SA" sz="2200" b="1" dirty="0" smtClean="0">
                <a:solidFill>
                  <a:schemeClr val="bg1">
                    <a:lumMod val="75000"/>
                  </a:schemeClr>
                </a:solidFill>
                <a:effectLst>
                  <a:glow rad="63500">
                    <a:schemeClr val="accent3">
                      <a:satMod val="175000"/>
                      <a:alpha val="40000"/>
                    </a:schemeClr>
                  </a:glow>
                </a:effectLst>
              </a:rPr>
              <a:t>............................</a:t>
            </a:r>
            <a:r>
              <a:rPr lang="ar-SA" sz="2200" b="1" dirty="0" smtClean="0">
                <a:solidFill>
                  <a:schemeClr val="tx1"/>
                </a:solidFill>
                <a:effectLst>
                  <a:glow rad="63500">
                    <a:schemeClr val="accent5">
                      <a:satMod val="175000"/>
                      <a:alpha val="40000"/>
                    </a:schemeClr>
                  </a:glow>
                </a:effectLst>
              </a:rPr>
              <a:t>                                         </a:t>
            </a:r>
          </a:p>
        </p:txBody>
      </p:sp>
      <p:sp>
        <p:nvSpPr>
          <p:cNvPr id="6" name="مستطيل مستدير الزوايا 5"/>
          <p:cNvSpPr/>
          <p:nvPr/>
        </p:nvSpPr>
        <p:spPr>
          <a:xfrm>
            <a:off x="357158" y="4643446"/>
            <a:ext cx="8358246" cy="1571636"/>
          </a:xfrm>
          <a:prstGeom prst="roundRect">
            <a:avLst/>
          </a:prstGeom>
          <a:solidFill>
            <a:schemeClr val="accent2">
              <a:lumMod val="20000"/>
              <a:lumOff val="80000"/>
            </a:schemeClr>
          </a:solidFill>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200" dirty="0" smtClean="0">
                <a:solidFill>
                  <a:schemeClr val="tx1"/>
                </a:solidFill>
                <a:effectLst>
                  <a:glow rad="63500">
                    <a:schemeClr val="accent2">
                      <a:satMod val="175000"/>
                      <a:alpha val="40000"/>
                    </a:schemeClr>
                  </a:glow>
                </a:effectLst>
              </a:rPr>
              <a:t>ج)كان الركب يتهادى بين الكثبان الرملية المتناثرة هنا وهناك،والأرض جرداء إلا من لونها الذهبي،العير قد كلّت من طول المسير،السكون يخيم على المجموعة،والشمس في اصفرارها الأخير،وحرارة الصحراء بدأت تخف......الخ</a:t>
            </a:r>
            <a:r>
              <a:rPr lang="ar-SA" sz="2200" b="1" dirty="0" smtClean="0">
                <a:solidFill>
                  <a:schemeClr val="tx1"/>
                </a:solidFill>
                <a:effectLst>
                  <a:glow rad="63500">
                    <a:schemeClr val="accent2">
                      <a:satMod val="175000"/>
                      <a:alpha val="40000"/>
                    </a:schemeClr>
                  </a:glow>
                </a:effectLst>
              </a:rPr>
              <a:t>.                      </a:t>
            </a:r>
            <a:r>
              <a:rPr lang="ar-SA" sz="2200" b="1" dirty="0" smtClean="0">
                <a:solidFill>
                  <a:schemeClr val="bg1">
                    <a:lumMod val="75000"/>
                  </a:schemeClr>
                </a:solidFill>
                <a:effectLst>
                  <a:glow rad="63500">
                    <a:schemeClr val="accent3">
                      <a:satMod val="175000"/>
                      <a:alpha val="40000"/>
                    </a:schemeClr>
                  </a:glow>
                </a:effectLst>
              </a:rPr>
              <a:t>...........................</a:t>
            </a:r>
            <a:r>
              <a:rPr lang="ar-SA" sz="2200" b="1" dirty="0" smtClean="0">
                <a:solidFill>
                  <a:schemeClr val="tx1"/>
                </a:solidFill>
                <a:effectLst>
                  <a:glow rad="63500">
                    <a:schemeClr val="accent2">
                      <a:satMod val="175000"/>
                      <a:alpha val="40000"/>
                    </a:schemeClr>
                  </a:glow>
                </a:effectLst>
              </a:rPr>
              <a:t>   </a:t>
            </a:r>
          </a:p>
        </p:txBody>
      </p:sp>
      <p:sp>
        <p:nvSpPr>
          <p:cNvPr id="7" name="مربع نص 6"/>
          <p:cNvSpPr txBox="1"/>
          <p:nvPr/>
        </p:nvSpPr>
        <p:spPr>
          <a:xfrm>
            <a:off x="642910" y="2500306"/>
            <a:ext cx="2000264" cy="523220"/>
          </a:xfrm>
          <a:prstGeom prst="rect">
            <a:avLst/>
          </a:prstGeom>
          <a:noFill/>
        </p:spPr>
        <p:txBody>
          <a:bodyPr wrap="square" rtlCol="1">
            <a:spAutoFit/>
          </a:bodyPr>
          <a:lstStyle/>
          <a:p>
            <a:r>
              <a:rPr lang="ar-SA" sz="2800" b="1" dirty="0" smtClean="0">
                <a:solidFill>
                  <a:srgbClr val="C00000"/>
                </a:solidFill>
              </a:rPr>
              <a:t>وصف:الأحداث</a:t>
            </a:r>
            <a:endParaRPr lang="ar-SA" sz="2800" b="1" dirty="0">
              <a:solidFill>
                <a:srgbClr val="C00000"/>
              </a:solidFill>
            </a:endParaRPr>
          </a:p>
        </p:txBody>
      </p:sp>
      <p:sp>
        <p:nvSpPr>
          <p:cNvPr id="8" name="مربع نص 7"/>
          <p:cNvSpPr txBox="1"/>
          <p:nvPr/>
        </p:nvSpPr>
        <p:spPr>
          <a:xfrm>
            <a:off x="571472" y="3977350"/>
            <a:ext cx="2286016" cy="523220"/>
          </a:xfrm>
          <a:prstGeom prst="rect">
            <a:avLst/>
          </a:prstGeom>
          <a:noFill/>
        </p:spPr>
        <p:txBody>
          <a:bodyPr wrap="square" rtlCol="1">
            <a:spAutoFit/>
          </a:bodyPr>
          <a:lstStyle/>
          <a:p>
            <a:r>
              <a:rPr lang="ar-SA" sz="2800" b="1" dirty="0" smtClean="0">
                <a:solidFill>
                  <a:srgbClr val="C00000"/>
                </a:solidFill>
              </a:rPr>
              <a:t>وصف:الشخصيات</a:t>
            </a:r>
            <a:endParaRPr lang="ar-SA" sz="2800" b="1" dirty="0">
              <a:solidFill>
                <a:srgbClr val="C00000"/>
              </a:solidFill>
            </a:endParaRPr>
          </a:p>
        </p:txBody>
      </p:sp>
      <p:sp>
        <p:nvSpPr>
          <p:cNvPr id="9" name="مربع نص 8"/>
          <p:cNvSpPr txBox="1"/>
          <p:nvPr/>
        </p:nvSpPr>
        <p:spPr>
          <a:xfrm>
            <a:off x="428596" y="5477548"/>
            <a:ext cx="2286016" cy="523220"/>
          </a:xfrm>
          <a:prstGeom prst="rect">
            <a:avLst/>
          </a:prstGeom>
          <a:noFill/>
        </p:spPr>
        <p:txBody>
          <a:bodyPr wrap="square" rtlCol="1">
            <a:spAutoFit/>
          </a:bodyPr>
          <a:lstStyle/>
          <a:p>
            <a:r>
              <a:rPr lang="ar-SA" sz="2800" b="1" dirty="0" smtClean="0">
                <a:solidFill>
                  <a:srgbClr val="C00000"/>
                </a:solidFill>
              </a:rPr>
              <a:t>وصف:المشاهد</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trips(down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trips(down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strips(downLeft)">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P spid="9" grpId="0"/>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428596" y="119698"/>
            <a:ext cx="7786742" cy="523220"/>
          </a:xfrm>
          <a:prstGeom prst="rect">
            <a:avLst/>
          </a:prstGeom>
          <a:noFill/>
        </p:spPr>
        <p:txBody>
          <a:bodyPr wrap="square" rtlCol="1">
            <a:spAutoFit/>
          </a:bodyPr>
          <a:lstStyle/>
          <a:p>
            <a:pPr algn="ctr"/>
            <a:r>
              <a:rPr lang="ar-SA" sz="2800" b="1" dirty="0" smtClean="0">
                <a:solidFill>
                  <a:srgbClr val="4C0000"/>
                </a:solidFill>
              </a:rPr>
              <a:t>4) أقرأ الحوارات المعطاة،ثم أحدد المتحاورين،وموضوع الحوار:</a:t>
            </a:r>
          </a:p>
        </p:txBody>
      </p:sp>
      <p:sp>
        <p:nvSpPr>
          <p:cNvPr id="4" name="دمعة 3"/>
          <p:cNvSpPr/>
          <p:nvPr/>
        </p:nvSpPr>
        <p:spPr>
          <a:xfrm rot="20960541">
            <a:off x="3953957" y="961177"/>
            <a:ext cx="4741804" cy="5289681"/>
          </a:xfrm>
          <a:prstGeom prst="teardrop">
            <a:avLst>
              <a:gd name="adj" fmla="val 99344"/>
            </a:avLst>
          </a:prstGeom>
          <a:solidFill>
            <a:schemeClr val="accent4">
              <a:lumMod val="40000"/>
              <a:lumOff val="6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فـا</a:t>
            </a:r>
            <a:r>
              <a:rPr lang="ar-SA" sz="2100" b="1" dirty="0" smtClean="0">
                <a:solidFill>
                  <a:schemeClr val="tx1"/>
                </a:solidFill>
              </a:rPr>
              <a:t>ستقبلهما محمد أخوه </a:t>
            </a:r>
          </a:p>
          <a:p>
            <a:pPr algn="ctr"/>
            <a:r>
              <a:rPr lang="ar-SA" sz="2100" b="1" dirty="0" smtClean="0">
                <a:solidFill>
                  <a:schemeClr val="tx1"/>
                </a:solidFill>
              </a:rPr>
              <a:t>في هلع وهو يصرخ:ما الذي حدث؟أين عبد العزيز؟</a:t>
            </a:r>
          </a:p>
          <a:p>
            <a:pPr algn="ctr"/>
            <a:r>
              <a:rPr lang="ar-SA" sz="2100" b="1" dirty="0" smtClean="0">
                <a:solidFill>
                  <a:schemeClr val="tx1"/>
                </a:solidFill>
              </a:rPr>
              <a:t>فقال ابنا جلوي:عبد العزيز بخير والحمد لله.</a:t>
            </a:r>
          </a:p>
          <a:p>
            <a:pPr algn="ctr"/>
            <a:r>
              <a:rPr lang="ar-SA" sz="2100" b="1" dirty="0" smtClean="0">
                <a:solidFill>
                  <a:schemeClr val="tx1"/>
                </a:solidFill>
              </a:rPr>
              <a:t>فرد محمد:هل كل شيء على مايرام؟</a:t>
            </a:r>
          </a:p>
          <a:p>
            <a:pPr algn="ctr"/>
            <a:r>
              <a:rPr lang="ar-SA" sz="2100" b="1" dirty="0" smtClean="0">
                <a:solidFill>
                  <a:schemeClr val="tx1"/>
                </a:solidFill>
              </a:rPr>
              <a:t>فقال أحدهما:عبد العزيز بخير اطمئنوا،ونحن جئنا لنأخذكم إليه.فارتفع صوت محمد قائلا:الحمد لله.التفت محمد إلى الرجال معه وقال:هيا يارجال فلنتحرك في حذر شديد،فالأمر لا يحتمل الخطأ.حتى إذا ما وصلوا إليهم،دخلوا بيت ابن عجلان في حذر ويقظة. </a:t>
            </a:r>
            <a:endParaRPr lang="ar-SA" sz="2100" b="1" dirty="0">
              <a:solidFill>
                <a:schemeClr val="tx1"/>
              </a:solidFill>
            </a:endParaRPr>
          </a:p>
        </p:txBody>
      </p:sp>
      <p:sp>
        <p:nvSpPr>
          <p:cNvPr id="5" name="دمعة 4"/>
          <p:cNvSpPr/>
          <p:nvPr/>
        </p:nvSpPr>
        <p:spPr>
          <a:xfrm rot="20983335">
            <a:off x="158375" y="1167128"/>
            <a:ext cx="4214842" cy="5357850"/>
          </a:xfrm>
          <a:prstGeom prst="teardrop">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فقام عبد العزيز باستجواب زوجة ابن عجلان قائلاً:أين ابن عجلان؟</a:t>
            </a:r>
          </a:p>
          <a:p>
            <a:pPr algn="ctr"/>
            <a:r>
              <a:rPr lang="ar-SA" sz="2400" b="1" dirty="0" smtClean="0">
                <a:solidFill>
                  <a:schemeClr val="tx1"/>
                </a:solidFill>
              </a:rPr>
              <a:t>فردت عليه:إنه داخل القلعة في القصر.</a:t>
            </a:r>
          </a:p>
          <a:p>
            <a:pPr algn="ctr"/>
            <a:r>
              <a:rPr lang="ar-SA" sz="2400" b="1" dirty="0" smtClean="0">
                <a:solidFill>
                  <a:schemeClr val="tx1"/>
                </a:solidFill>
              </a:rPr>
              <a:t>فسألها عبد العزيز:ومتى يخرج من القلعة؟</a:t>
            </a:r>
          </a:p>
          <a:p>
            <a:pPr algn="ctr"/>
            <a:r>
              <a:rPr lang="ar-SA" sz="2400" b="1" dirty="0" smtClean="0">
                <a:solidFill>
                  <a:schemeClr val="tx1"/>
                </a:solidFill>
              </a:rPr>
              <a:t>فقالت:لا يخرج إلا بعد طلوع الشمس،يستعرض خيله،ثم يأتي إلى منزله فيتناول طعام الإفطار. </a:t>
            </a:r>
            <a:endParaRPr lang="ar-SA" sz="2400" b="1" dirty="0">
              <a:solidFill>
                <a:schemeClr val="tx1"/>
              </a:solidFill>
            </a:endParaRPr>
          </a:p>
        </p:txBody>
      </p:sp>
      <p:sp>
        <p:nvSpPr>
          <p:cNvPr id="6" name="شكل بيضاوي 5"/>
          <p:cNvSpPr/>
          <p:nvPr/>
        </p:nvSpPr>
        <p:spPr>
          <a:xfrm rot="21068520">
            <a:off x="5824068" y="785794"/>
            <a:ext cx="785818" cy="500066"/>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solidFill>
                  <a:schemeClr val="tx1"/>
                </a:solidFill>
              </a:rPr>
              <a:t>أ</a:t>
            </a:r>
            <a:endParaRPr lang="ar-SA" b="1" dirty="0">
              <a:solidFill>
                <a:schemeClr val="tx1"/>
              </a:solidFill>
            </a:endParaRPr>
          </a:p>
        </p:txBody>
      </p:sp>
      <p:sp>
        <p:nvSpPr>
          <p:cNvPr id="7" name="شكل بيضاوي 6"/>
          <p:cNvSpPr/>
          <p:nvPr/>
        </p:nvSpPr>
        <p:spPr>
          <a:xfrm rot="20708108">
            <a:off x="1785918" y="928670"/>
            <a:ext cx="785818" cy="500066"/>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solidFill>
                  <a:schemeClr val="tx1"/>
                </a:solidFill>
              </a:rPr>
              <a:t>ب</a:t>
            </a:r>
            <a:endParaRPr lang="ar-SA"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شريط مثقب 2"/>
          <p:cNvSpPr/>
          <p:nvPr/>
        </p:nvSpPr>
        <p:spPr>
          <a:xfrm rot="312182">
            <a:off x="691715" y="563960"/>
            <a:ext cx="7595403" cy="5286412"/>
          </a:xfrm>
          <a:prstGeom prst="flowChartPunchedTape">
            <a:avLst/>
          </a:prstGeom>
          <a:solidFill>
            <a:schemeClr val="accent2">
              <a:lumMod val="60000"/>
              <a:lumOff val="40000"/>
            </a:schemeClr>
          </a:solidFill>
          <a:ln w="38100">
            <a:solidFill>
              <a:schemeClr val="accent2">
                <a:lumMod val="50000"/>
              </a:schemeClr>
            </a:solidFill>
            <a:prstDash val="lgDashDotDot"/>
          </a:ln>
        </p:spPr>
        <p:style>
          <a:lnRef idx="1">
            <a:schemeClr val="accent2"/>
          </a:lnRef>
          <a:fillRef idx="3">
            <a:schemeClr val="accent2"/>
          </a:fillRef>
          <a:effectRef idx="2">
            <a:schemeClr val="accent2"/>
          </a:effectRef>
          <a:fontRef idx="minor">
            <a:schemeClr val="lt1"/>
          </a:fontRef>
        </p:style>
        <p:txBody>
          <a:bodyPr rtlCol="1"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8800" b="1" cap="all" dirty="0" smtClean="0">
                <a:ln w="0"/>
                <a:solidFill>
                  <a:schemeClr val="tx1">
                    <a:lumMod val="95000"/>
                    <a:lumOff val="5000"/>
                  </a:schemeClr>
                </a:solidFill>
                <a:effectLst>
                  <a:reflection blurRad="12700" stA="50000" endPos="50000" dist="5000" dir="5400000" sy="-100000" rotWithShape="0"/>
                </a:effectLst>
              </a:rPr>
              <a:t>تخطيط كتابة الموضوع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071670" y="262574"/>
            <a:ext cx="5643602" cy="523220"/>
          </a:xfrm>
          <a:prstGeom prst="rect">
            <a:avLst/>
          </a:prstGeom>
          <a:noFill/>
        </p:spPr>
        <p:txBody>
          <a:bodyPr wrap="square" rtlCol="1">
            <a:spAutoFit/>
          </a:bodyPr>
          <a:lstStyle/>
          <a:p>
            <a:pPr algn="ctr"/>
            <a:r>
              <a:rPr lang="ar-SA" sz="2800" b="1" dirty="0" smtClean="0">
                <a:solidFill>
                  <a:srgbClr val="4C0000"/>
                </a:solidFill>
              </a:rPr>
              <a:t>أنفذ التدريبات التالية،لكتابة القصة المطلوبة:</a:t>
            </a:r>
          </a:p>
        </p:txBody>
      </p:sp>
      <p:sp>
        <p:nvSpPr>
          <p:cNvPr id="4" name="شكل بيضاوي 3"/>
          <p:cNvSpPr/>
          <p:nvPr/>
        </p:nvSpPr>
        <p:spPr>
          <a:xfrm>
            <a:off x="7572396" y="30888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أولاً</a:t>
            </a:r>
            <a:endParaRPr lang="ar-SA" sz="2400" b="1" dirty="0">
              <a:solidFill>
                <a:schemeClr val="tx1"/>
              </a:solidFill>
            </a:endParaRPr>
          </a:p>
        </p:txBody>
      </p:sp>
      <p:sp>
        <p:nvSpPr>
          <p:cNvPr id="5" name="مربع نص 4"/>
          <p:cNvSpPr txBox="1"/>
          <p:nvPr/>
        </p:nvSpPr>
        <p:spPr>
          <a:xfrm>
            <a:off x="285720" y="714356"/>
            <a:ext cx="7715304" cy="954107"/>
          </a:xfrm>
          <a:prstGeom prst="rect">
            <a:avLst/>
          </a:prstGeom>
          <a:noFill/>
        </p:spPr>
        <p:txBody>
          <a:bodyPr wrap="square" rtlCol="1">
            <a:spAutoFit/>
          </a:bodyPr>
          <a:lstStyle/>
          <a:p>
            <a:pPr algn="ctr"/>
            <a:r>
              <a:rPr lang="ar-SA" sz="2800" b="1" dirty="0" smtClean="0">
                <a:solidFill>
                  <a:srgbClr val="4C0000"/>
                </a:solidFill>
              </a:rPr>
              <a:t>1) أستفيد من مضمون حادثة وطنية مررت بها أو سمعتها لكتابة قصة مترابطة،مع مراعاة عناصر ومهارات كتابة القصة.</a:t>
            </a:r>
          </a:p>
        </p:txBody>
      </p:sp>
      <p:sp>
        <p:nvSpPr>
          <p:cNvPr id="6" name="مربع نص 5"/>
          <p:cNvSpPr txBox="1"/>
          <p:nvPr/>
        </p:nvSpPr>
        <p:spPr>
          <a:xfrm>
            <a:off x="357158" y="1571612"/>
            <a:ext cx="7715304" cy="523220"/>
          </a:xfrm>
          <a:prstGeom prst="rect">
            <a:avLst/>
          </a:prstGeom>
          <a:noFill/>
        </p:spPr>
        <p:txBody>
          <a:bodyPr wrap="square" rtlCol="1">
            <a:spAutoFit/>
          </a:bodyPr>
          <a:lstStyle/>
          <a:p>
            <a:pPr algn="ctr"/>
            <a:r>
              <a:rPr lang="ar-SA" sz="2800" b="1" dirty="0" smtClean="0">
                <a:solidFill>
                  <a:srgbClr val="4C0000"/>
                </a:solidFill>
              </a:rPr>
              <a:t>2)أصمم غلافاً ملائماً للقصة،وأكتب عليه اسمي وعنوان القصة.</a:t>
            </a:r>
          </a:p>
        </p:txBody>
      </p:sp>
      <p:sp>
        <p:nvSpPr>
          <p:cNvPr id="7" name="مربع نص 6"/>
          <p:cNvSpPr txBox="1"/>
          <p:nvPr/>
        </p:nvSpPr>
        <p:spPr>
          <a:xfrm>
            <a:off x="428596" y="2046265"/>
            <a:ext cx="7715304" cy="954107"/>
          </a:xfrm>
          <a:prstGeom prst="rect">
            <a:avLst/>
          </a:prstGeom>
          <a:noFill/>
        </p:spPr>
        <p:txBody>
          <a:bodyPr wrap="square" rtlCol="1">
            <a:spAutoFit/>
          </a:bodyPr>
          <a:lstStyle/>
          <a:p>
            <a:pPr algn="ctr"/>
            <a:r>
              <a:rPr lang="ar-SA" sz="2800" b="1" dirty="0" smtClean="0">
                <a:solidFill>
                  <a:srgbClr val="4C0000"/>
                </a:solidFill>
              </a:rPr>
              <a:t>3)أتأمل مراحل عملية الكتابة التالية،ثم أكمل الجدول أدناه وفق المطلوب:</a:t>
            </a:r>
          </a:p>
        </p:txBody>
      </p:sp>
      <p:sp>
        <p:nvSpPr>
          <p:cNvPr id="8" name="مخطط انسيابي: تحضير 7"/>
          <p:cNvSpPr/>
          <p:nvPr/>
        </p:nvSpPr>
        <p:spPr>
          <a:xfrm>
            <a:off x="6000760" y="2928934"/>
            <a:ext cx="2714644" cy="1643074"/>
          </a:xfrm>
          <a:prstGeom prst="flowChartPreparati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rgbClr val="C00000"/>
                </a:solidFill>
              </a:rPr>
              <a:t>(1)</a:t>
            </a:r>
          </a:p>
          <a:p>
            <a:pPr algn="ctr"/>
            <a:r>
              <a:rPr lang="ar-SA" sz="2000" b="1" dirty="0" smtClean="0">
                <a:solidFill>
                  <a:srgbClr val="C00000"/>
                </a:solidFill>
              </a:rPr>
              <a:t>مرحلة ما قبل الكتابة </a:t>
            </a:r>
          </a:p>
          <a:p>
            <a:pPr algn="ctr"/>
            <a:r>
              <a:rPr lang="ar-SA" sz="1600" b="1" dirty="0" smtClean="0">
                <a:solidFill>
                  <a:srgbClr val="C00000"/>
                </a:solidFill>
              </a:rPr>
              <a:t>(الاستعداد والتخطيط)</a:t>
            </a:r>
            <a:endParaRPr lang="ar-SA" sz="1600" b="1" dirty="0">
              <a:solidFill>
                <a:srgbClr val="C00000"/>
              </a:solidFill>
            </a:endParaRPr>
          </a:p>
        </p:txBody>
      </p:sp>
      <p:sp>
        <p:nvSpPr>
          <p:cNvPr id="9" name="مخطط انسيابي: تحضير 8"/>
          <p:cNvSpPr/>
          <p:nvPr/>
        </p:nvSpPr>
        <p:spPr>
          <a:xfrm>
            <a:off x="3286116" y="2928934"/>
            <a:ext cx="2714644" cy="1643074"/>
          </a:xfrm>
          <a:prstGeom prst="flowChartPreparati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rgbClr val="C00000"/>
                </a:solidFill>
              </a:rPr>
              <a:t>(2)</a:t>
            </a:r>
          </a:p>
          <a:p>
            <a:pPr algn="ctr"/>
            <a:r>
              <a:rPr lang="ar-SA" sz="2000" b="1" dirty="0" smtClean="0">
                <a:solidFill>
                  <a:srgbClr val="C00000"/>
                </a:solidFill>
              </a:rPr>
              <a:t>مرحلة الكتابة الفعلية</a:t>
            </a:r>
          </a:p>
          <a:p>
            <a:pPr algn="ctr"/>
            <a:r>
              <a:rPr lang="ar-SA" sz="1600" b="1" dirty="0" smtClean="0">
                <a:solidFill>
                  <a:srgbClr val="C00000"/>
                </a:solidFill>
              </a:rPr>
              <a:t>(كتابة المسودة)</a:t>
            </a:r>
            <a:endParaRPr lang="ar-SA" sz="1600" b="1" dirty="0">
              <a:solidFill>
                <a:srgbClr val="C00000"/>
              </a:solidFill>
            </a:endParaRPr>
          </a:p>
        </p:txBody>
      </p:sp>
      <p:sp>
        <p:nvSpPr>
          <p:cNvPr id="10" name="مخطط انسيابي: تحضير 9"/>
          <p:cNvSpPr/>
          <p:nvPr/>
        </p:nvSpPr>
        <p:spPr>
          <a:xfrm>
            <a:off x="571472" y="2928934"/>
            <a:ext cx="2714644" cy="1643074"/>
          </a:xfrm>
          <a:prstGeom prst="flowChartPreparati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rgbClr val="C00000"/>
                </a:solidFill>
              </a:rPr>
              <a:t>(3)</a:t>
            </a:r>
          </a:p>
          <a:p>
            <a:pPr algn="ctr"/>
            <a:r>
              <a:rPr lang="ar-SA" sz="2000" b="1" dirty="0" smtClean="0">
                <a:solidFill>
                  <a:srgbClr val="C00000"/>
                </a:solidFill>
              </a:rPr>
              <a:t>مرحلة ما بعد الكتابة</a:t>
            </a:r>
          </a:p>
          <a:p>
            <a:pPr algn="ctr"/>
            <a:r>
              <a:rPr lang="ar-SA" sz="1600" b="1" dirty="0" smtClean="0">
                <a:solidFill>
                  <a:srgbClr val="C00000"/>
                </a:solidFill>
              </a:rPr>
              <a:t>(المراجعة والإنتاج)</a:t>
            </a:r>
            <a:endParaRPr lang="ar-SA" sz="1600" b="1" dirty="0">
              <a:solidFill>
                <a:srgbClr val="C00000"/>
              </a:solidFill>
            </a:endParaRPr>
          </a:p>
        </p:txBody>
      </p:sp>
      <p:sp>
        <p:nvSpPr>
          <p:cNvPr id="11" name="مستطيل مستدير الزوايا 10"/>
          <p:cNvSpPr/>
          <p:nvPr/>
        </p:nvSpPr>
        <p:spPr>
          <a:xfrm>
            <a:off x="2143108" y="4714884"/>
            <a:ext cx="4786346" cy="1571636"/>
          </a:xfrm>
          <a:prstGeom prst="roundRect">
            <a:avLst/>
          </a:prstGeom>
          <a:solidFill>
            <a:srgbClr val="92D050"/>
          </a:solidFill>
          <a:ln>
            <a:solidFill>
              <a:schemeClr val="accent2">
                <a:lumMod val="75000"/>
              </a:schemeClr>
            </a:solidFill>
          </a:ln>
        </p:spPr>
        <p:style>
          <a:lnRef idx="2">
            <a:schemeClr val="accent3"/>
          </a:lnRef>
          <a:fillRef idx="1">
            <a:schemeClr val="lt1"/>
          </a:fillRef>
          <a:effectRef idx="0">
            <a:schemeClr val="accent3"/>
          </a:effectRef>
          <a:fontRef idx="minor">
            <a:schemeClr val="dk1"/>
          </a:fontRef>
        </p:style>
        <p:txBody>
          <a:bodyPr rtlCol="1" anchor="ctr"/>
          <a:lstStyle/>
          <a:p>
            <a:r>
              <a:rPr lang="ar-SA" sz="2400" b="1" dirty="0" smtClean="0">
                <a:solidFill>
                  <a:schemeClr val="tx1"/>
                </a:solidFill>
              </a:rPr>
              <a:t>* لماذا سأكتب الموضوع؟ </a:t>
            </a:r>
          </a:p>
          <a:p>
            <a:r>
              <a:rPr lang="ar-SA" sz="2400" b="1" dirty="0" smtClean="0">
                <a:solidFill>
                  <a:schemeClr val="tx1"/>
                </a:solidFill>
              </a:rPr>
              <a:t>* ما الذي أريد قوله وكتابته في الموضوع؟</a:t>
            </a:r>
          </a:p>
          <a:p>
            <a:r>
              <a:rPr lang="ar-SA" sz="2400" b="1" dirty="0" smtClean="0">
                <a:solidFill>
                  <a:schemeClr val="tx1"/>
                </a:solidFill>
              </a:rPr>
              <a:t>* لمن سأكتب الموضوع؟</a:t>
            </a:r>
          </a:p>
          <a:p>
            <a:r>
              <a:rPr lang="ar-SA" sz="2400" b="1" dirty="0" smtClean="0">
                <a:solidFill>
                  <a:schemeClr val="tx1"/>
                </a:solidFill>
              </a:rPr>
              <a:t>* كيف سأعرض الموضوع؟</a:t>
            </a:r>
            <a:endParaRPr lang="ar-SA" sz="2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1000"/>
                                        <p:tgtEl>
                                          <p:spTgt spid="5"/>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ircle(in)">
                                      <p:cBhvr>
                                        <p:cTn id="13" dur="1000"/>
                                        <p:tgtEl>
                                          <p:spTgt spid="6"/>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circle(in)">
                                      <p:cBhvr>
                                        <p:cTn id="1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شريط مثقب 2"/>
          <p:cNvSpPr/>
          <p:nvPr/>
        </p:nvSpPr>
        <p:spPr>
          <a:xfrm rot="312182">
            <a:off x="691715" y="563960"/>
            <a:ext cx="7595403" cy="5286412"/>
          </a:xfrm>
          <a:prstGeom prst="flowChartPunchedTape">
            <a:avLst/>
          </a:prstGeom>
          <a:solidFill>
            <a:schemeClr val="accent2">
              <a:lumMod val="60000"/>
              <a:lumOff val="40000"/>
            </a:schemeClr>
          </a:solidFill>
          <a:ln w="38100">
            <a:solidFill>
              <a:schemeClr val="accent2">
                <a:lumMod val="50000"/>
              </a:schemeClr>
            </a:solidFill>
            <a:prstDash val="lgDashDotDot"/>
          </a:ln>
        </p:spPr>
        <p:style>
          <a:lnRef idx="1">
            <a:schemeClr val="accent2"/>
          </a:lnRef>
          <a:fillRef idx="3">
            <a:schemeClr val="accent2"/>
          </a:fillRef>
          <a:effectRef idx="2">
            <a:schemeClr val="accent2"/>
          </a:effectRef>
          <a:fontRef idx="minor">
            <a:schemeClr val="lt1"/>
          </a:fontRef>
        </p:style>
        <p:txBody>
          <a:bodyPr rtlCol="1"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8800" b="1" cap="all" dirty="0" smtClean="0">
                <a:ln w="0"/>
                <a:solidFill>
                  <a:schemeClr val="tx1">
                    <a:lumMod val="95000"/>
                    <a:lumOff val="5000"/>
                  </a:schemeClr>
                </a:solidFill>
                <a:effectLst>
                  <a:reflection blurRad="12700" stA="50000" endPos="50000" dist="5000" dir="5400000" sy="-100000" rotWithShape="0"/>
                </a:effectLst>
              </a:rPr>
              <a:t>كتابة المسودة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785786" y="71414"/>
            <a:ext cx="7000924" cy="954107"/>
          </a:xfrm>
          <a:prstGeom prst="rect">
            <a:avLst/>
          </a:prstGeom>
          <a:noFill/>
        </p:spPr>
        <p:txBody>
          <a:bodyPr wrap="square" rtlCol="1">
            <a:spAutoFit/>
          </a:bodyPr>
          <a:lstStyle/>
          <a:p>
            <a:pPr algn="ctr"/>
            <a:r>
              <a:rPr lang="ar-SA" sz="2800" b="1" dirty="0" smtClean="0">
                <a:solidFill>
                  <a:srgbClr val="4C0000"/>
                </a:solidFill>
              </a:rPr>
              <a:t>1)أكتب مسودة للقصة المعطاة،مع مراعاة التعليمات التي درستها سابقاً:</a:t>
            </a:r>
          </a:p>
        </p:txBody>
      </p:sp>
      <p:sp>
        <p:nvSpPr>
          <p:cNvPr id="4" name="شكل بيضاوي 3"/>
          <p:cNvSpPr/>
          <p:nvPr/>
        </p:nvSpPr>
        <p:spPr>
          <a:xfrm>
            <a:off x="7572396" y="30888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ثانياً</a:t>
            </a:r>
            <a:endParaRPr lang="ar-SA" sz="2400" b="1" dirty="0">
              <a:solidFill>
                <a:schemeClr val="tx1"/>
              </a:solidFill>
            </a:endParaRPr>
          </a:p>
        </p:txBody>
      </p:sp>
      <p:sp>
        <p:nvSpPr>
          <p:cNvPr id="5" name="مربع نص 4"/>
          <p:cNvSpPr txBox="1"/>
          <p:nvPr/>
        </p:nvSpPr>
        <p:spPr>
          <a:xfrm>
            <a:off x="714348" y="882645"/>
            <a:ext cx="7072362" cy="954107"/>
          </a:xfrm>
          <a:prstGeom prst="rect">
            <a:avLst/>
          </a:prstGeom>
          <a:noFill/>
        </p:spPr>
        <p:txBody>
          <a:bodyPr wrap="square" rtlCol="1">
            <a:spAutoFit/>
          </a:bodyPr>
          <a:lstStyle/>
          <a:p>
            <a:pPr algn="ctr"/>
            <a:r>
              <a:rPr lang="ar-SA" sz="2800" b="1" dirty="0" smtClean="0">
                <a:solidFill>
                  <a:srgbClr val="4C0000"/>
                </a:solidFill>
              </a:rPr>
              <a:t>2)أقوم ومن بجواري؛بتبادل الأسئلة والإجابة عنها بعد قراءة ما كتبه كل منا:</a:t>
            </a:r>
          </a:p>
        </p:txBody>
      </p:sp>
      <p:graphicFrame>
        <p:nvGraphicFramePr>
          <p:cNvPr id="6" name="جدول 5"/>
          <p:cNvGraphicFramePr>
            <a:graphicFrameLocks noGrp="1"/>
          </p:cNvGraphicFramePr>
          <p:nvPr/>
        </p:nvGraphicFramePr>
        <p:xfrm>
          <a:off x="428594" y="1785926"/>
          <a:ext cx="8358248" cy="3794760"/>
        </p:xfrm>
        <a:graphic>
          <a:graphicData uri="http://schemas.openxmlformats.org/drawingml/2006/table">
            <a:tbl>
              <a:tblPr rtl="1" firstRow="1" bandRow="1">
                <a:tableStyleId>{5C22544A-7EE6-4342-B048-85BDC9FD1C3A}</a:tableStyleId>
              </a:tblPr>
              <a:tblGrid>
                <a:gridCol w="6955721"/>
                <a:gridCol w="467489"/>
                <a:gridCol w="496666"/>
                <a:gridCol w="438372"/>
              </a:tblGrid>
              <a:tr h="370840">
                <a:tc>
                  <a:txBody>
                    <a:bodyPr/>
                    <a:lstStyle/>
                    <a:p>
                      <a:pPr algn="ctr" rtl="1"/>
                      <a:r>
                        <a:rPr lang="ar-SA" sz="2000" b="1" dirty="0" smtClean="0">
                          <a:solidFill>
                            <a:schemeClr val="tx1"/>
                          </a:solidFill>
                        </a:rPr>
                        <a:t>الأسئلة</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r>
                        <a:rPr lang="ar-SA" sz="2000" b="1" dirty="0" smtClean="0">
                          <a:solidFill>
                            <a:schemeClr val="tx1"/>
                          </a:solidFill>
                        </a:rPr>
                        <a:t>نعم</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r>
                        <a:rPr lang="ar-SA" sz="1200" b="1" dirty="0" smtClean="0">
                          <a:solidFill>
                            <a:schemeClr val="tx1"/>
                          </a:solidFill>
                        </a:rPr>
                        <a:t>إلى حد ما</a:t>
                      </a:r>
                      <a:endParaRPr lang="ar-SA"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r>
                        <a:rPr lang="ar-SA" sz="2000" b="1" dirty="0" smtClean="0">
                          <a:solidFill>
                            <a:schemeClr val="tx1"/>
                          </a:solidFill>
                        </a:rPr>
                        <a:t>لا</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370840">
                <a:tc>
                  <a:txBody>
                    <a:bodyPr/>
                    <a:lstStyle/>
                    <a:p>
                      <a:pPr algn="ctr" rtl="1"/>
                      <a:r>
                        <a:rPr lang="ar-SA" sz="1600" b="1" dirty="0" smtClean="0">
                          <a:solidFill>
                            <a:schemeClr val="tx1"/>
                          </a:solidFill>
                        </a:rPr>
                        <a:t>هل قصتي جذابة وممتعة؟ </a:t>
                      </a:r>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370840">
                <a:tc>
                  <a:txBody>
                    <a:bodyPr/>
                    <a:lstStyle/>
                    <a:p>
                      <a:pPr algn="ctr" rtl="1"/>
                      <a:r>
                        <a:rPr lang="ar-SA" sz="1600" b="1" dirty="0" smtClean="0">
                          <a:solidFill>
                            <a:schemeClr val="tx1"/>
                          </a:solidFill>
                        </a:rPr>
                        <a:t>هل يستطيع القارئ فهم قصتي في يسر؟</a:t>
                      </a:r>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370840">
                <a:tc>
                  <a:txBody>
                    <a:bodyPr/>
                    <a:lstStyle/>
                    <a:p>
                      <a:pPr algn="ctr" rtl="1"/>
                      <a:r>
                        <a:rPr lang="ar-SA" sz="1600" b="1" dirty="0" smtClean="0">
                          <a:solidFill>
                            <a:schemeClr val="tx1"/>
                          </a:solidFill>
                        </a:rPr>
                        <a:t>هل رتبت الفقرات بطريقة منطقية؟</a:t>
                      </a:r>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370840">
                <a:tc>
                  <a:txBody>
                    <a:bodyPr/>
                    <a:lstStyle/>
                    <a:p>
                      <a:pPr algn="ctr" rtl="1"/>
                      <a:r>
                        <a:rPr lang="ar-SA" sz="1600" b="1" dirty="0" smtClean="0">
                          <a:solidFill>
                            <a:schemeClr val="tx1"/>
                          </a:solidFill>
                        </a:rPr>
                        <a:t>هل استعملت كلمات تصويرية معبرة(تشبيهات)؟</a:t>
                      </a:r>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370840">
                <a:tc>
                  <a:txBody>
                    <a:bodyPr/>
                    <a:lstStyle/>
                    <a:p>
                      <a:pPr algn="ctr" rtl="1"/>
                      <a:r>
                        <a:rPr lang="ar-SA" sz="1600" b="1" dirty="0" smtClean="0">
                          <a:solidFill>
                            <a:schemeClr val="tx1"/>
                          </a:solidFill>
                        </a:rPr>
                        <a:t>هل لقصتي بداية ووسط (العقدة)ونهاية؟</a:t>
                      </a:r>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370840">
                <a:tc>
                  <a:txBody>
                    <a:bodyPr/>
                    <a:lstStyle/>
                    <a:p>
                      <a:pPr algn="ctr" rtl="1"/>
                      <a:r>
                        <a:rPr lang="ar-SA" sz="1600" b="1" dirty="0" smtClean="0">
                          <a:solidFill>
                            <a:schemeClr val="tx1"/>
                          </a:solidFill>
                        </a:rPr>
                        <a:t>هل افتتاحية القصة مثيرة وجذابة؟</a:t>
                      </a:r>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370840">
                <a:tc>
                  <a:txBody>
                    <a:bodyPr/>
                    <a:lstStyle/>
                    <a:p>
                      <a:pPr algn="ctr" rtl="1"/>
                      <a:r>
                        <a:rPr lang="ar-SA" sz="1600" b="1" dirty="0" smtClean="0">
                          <a:solidFill>
                            <a:schemeClr val="tx1"/>
                          </a:solidFill>
                        </a:rPr>
                        <a:t>هل توافرت جميع عناصر القصة(الفكرة،المكان،الزمان،الحوار،العقدة،الأحداث،الشخصيات)؟</a:t>
                      </a:r>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370840">
                <a:tc>
                  <a:txBody>
                    <a:bodyPr/>
                    <a:lstStyle/>
                    <a:p>
                      <a:pPr algn="ctr" rtl="1"/>
                      <a:r>
                        <a:rPr lang="ar-SA" sz="1600" b="1" dirty="0" smtClean="0">
                          <a:solidFill>
                            <a:schemeClr val="tx1"/>
                          </a:solidFill>
                        </a:rPr>
                        <a:t>هل وصفت الشخصيات بحيث تبدو جذابة؟</a:t>
                      </a:r>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370840">
                <a:tc>
                  <a:txBody>
                    <a:bodyPr/>
                    <a:lstStyle/>
                    <a:p>
                      <a:pPr algn="ctr" rtl="1"/>
                      <a:r>
                        <a:rPr lang="ar-SA" sz="1600" b="1" dirty="0" smtClean="0">
                          <a:solidFill>
                            <a:schemeClr val="tx1"/>
                          </a:solidFill>
                        </a:rPr>
                        <a:t>هل اعتمدت على</a:t>
                      </a:r>
                      <a:r>
                        <a:rPr lang="ar-SA" sz="1600" b="1" baseline="0" dirty="0" smtClean="0">
                          <a:solidFill>
                            <a:schemeClr val="tx1"/>
                          </a:solidFill>
                        </a:rPr>
                        <a:t> الوصف في البداية(وصف مشاهد،وصف أحداث،وصف شخصيات)</a:t>
                      </a:r>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bl>
          </a:graphicData>
        </a:graphic>
      </p:graphicFrame>
      <p:graphicFrame>
        <p:nvGraphicFramePr>
          <p:cNvPr id="7" name="جدول 6"/>
          <p:cNvGraphicFramePr>
            <a:graphicFrameLocks noGrp="1"/>
          </p:cNvGraphicFramePr>
          <p:nvPr/>
        </p:nvGraphicFramePr>
        <p:xfrm>
          <a:off x="428596" y="5572140"/>
          <a:ext cx="8358248" cy="1112520"/>
        </p:xfrm>
        <a:graphic>
          <a:graphicData uri="http://schemas.openxmlformats.org/drawingml/2006/table">
            <a:tbl>
              <a:tblPr rtl="1" firstRow="1" bandRow="1">
                <a:tableStyleId>{5C22544A-7EE6-4342-B048-85BDC9FD1C3A}</a:tableStyleId>
              </a:tblPr>
              <a:tblGrid>
                <a:gridCol w="6955721"/>
                <a:gridCol w="467489"/>
                <a:gridCol w="496666"/>
                <a:gridCol w="438372"/>
              </a:tblGrid>
              <a:tr h="370840">
                <a:tc>
                  <a:txBody>
                    <a:bodyPr/>
                    <a:lstStyle/>
                    <a:p>
                      <a:pPr algn="ctr" rtl="1"/>
                      <a:r>
                        <a:rPr lang="ar-SA" sz="1600" b="1" dirty="0" smtClean="0">
                          <a:solidFill>
                            <a:schemeClr val="tx1"/>
                          </a:solidFill>
                        </a:rPr>
                        <a:t>هل اعتمدت على ابتكار الأحداث وتخيلها أو تطويرها وتعديلها من الواقع؟ </a:t>
                      </a:r>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370840">
                <a:tc>
                  <a:txBody>
                    <a:bodyPr/>
                    <a:lstStyle/>
                    <a:p>
                      <a:pPr algn="ctr" rtl="1"/>
                      <a:r>
                        <a:rPr lang="ar-SA" sz="1600" b="1" dirty="0" smtClean="0">
                          <a:solidFill>
                            <a:schemeClr val="tx1"/>
                          </a:solidFill>
                        </a:rPr>
                        <a:t>هل سردت الأحداث في تدرج محكم؟</a:t>
                      </a:r>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370840">
                <a:tc>
                  <a:txBody>
                    <a:bodyPr/>
                    <a:lstStyle/>
                    <a:p>
                      <a:pPr algn="ctr" rtl="1"/>
                      <a:r>
                        <a:rPr lang="ar-SA" sz="1600" b="1" dirty="0" smtClean="0">
                          <a:solidFill>
                            <a:schemeClr val="tx1"/>
                          </a:solidFill>
                        </a:rPr>
                        <a:t>هل هناك أخطاء في الإملاء</a:t>
                      </a:r>
                      <a:r>
                        <a:rPr lang="ar-SA" sz="1600" b="1" baseline="0" dirty="0" smtClean="0">
                          <a:solidFill>
                            <a:schemeClr val="tx1"/>
                          </a:solidFill>
                        </a:rPr>
                        <a:t>،قواعد النحو،علامات الترقيم(أصحح الأخطاء إن وجدت)</a:t>
                      </a:r>
                      <a:r>
                        <a:rPr lang="ar-SA" sz="1600" b="1" dirty="0" smtClean="0">
                          <a:solidFill>
                            <a:schemeClr val="tx1"/>
                          </a:solidFill>
                        </a:rPr>
                        <a:t>؟</a:t>
                      </a:r>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4" name="زاوية مطوية 3"/>
          <p:cNvSpPr/>
          <p:nvPr/>
        </p:nvSpPr>
        <p:spPr>
          <a:xfrm rot="21282429">
            <a:off x="902113" y="694552"/>
            <a:ext cx="7572428" cy="5572164"/>
          </a:xfrm>
          <a:prstGeom prst="foldedCorner">
            <a:avLst>
              <a:gd name="adj" fmla="val 33186"/>
            </a:avLst>
          </a:prstGeom>
          <a:ln w="57150">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sz="4000" dirty="0" smtClean="0"/>
          </a:p>
          <a:p>
            <a:pPr algn="ctr"/>
            <a:r>
              <a:rPr lang="ar-SA" sz="4000" b="1" i="1" u="sng" dirty="0" smtClean="0">
                <a:solidFill>
                  <a:srgbClr val="C00000"/>
                </a:solidFill>
              </a:rPr>
              <a:t>من آداب الاستماع :</a:t>
            </a:r>
          </a:p>
          <a:p>
            <a:pPr algn="ctr">
              <a:buFontTx/>
              <a:buChar char="-"/>
            </a:pPr>
            <a:r>
              <a:rPr lang="ar-SA" sz="4000" b="1" dirty="0" smtClean="0"/>
              <a:t>الإنصات</a:t>
            </a:r>
          </a:p>
          <a:p>
            <a:pPr algn="ctr">
              <a:buFontTx/>
              <a:buChar char="-"/>
            </a:pPr>
            <a:r>
              <a:rPr lang="ar-SA" sz="4000" b="1" dirty="0" smtClean="0"/>
              <a:t> النظر إلى المتحدث</a:t>
            </a:r>
          </a:p>
          <a:p>
            <a:pPr algn="ctr">
              <a:buFontTx/>
              <a:buChar char="-"/>
            </a:pPr>
            <a:r>
              <a:rPr lang="ar-SA" sz="4000" b="1" dirty="0" smtClean="0"/>
              <a:t> إظهار ملامح الفهم</a:t>
            </a:r>
          </a:p>
          <a:p>
            <a:pPr algn="ctr">
              <a:buFontTx/>
              <a:buChar char="-"/>
            </a:pPr>
            <a:r>
              <a:rPr lang="ar-SA" sz="4000" b="1" dirty="0" smtClean="0"/>
              <a:t> تجنب المقاطعة </a:t>
            </a:r>
          </a:p>
          <a:p>
            <a:pPr algn="ctr">
              <a:buFontTx/>
              <a:buChar char="-"/>
            </a:pPr>
            <a:r>
              <a:rPr lang="ar-SA" sz="4000" b="1" dirty="0" smtClean="0"/>
              <a:t> الاستجابة للمتحدث والتفاعل معه</a:t>
            </a:r>
          </a:p>
        </p:txBody>
      </p:sp>
      <p:sp>
        <p:nvSpPr>
          <p:cNvPr id="5" name="زاوية مطوية 4"/>
          <p:cNvSpPr/>
          <p:nvPr/>
        </p:nvSpPr>
        <p:spPr>
          <a:xfrm rot="1337674">
            <a:off x="6765668" y="449321"/>
            <a:ext cx="2301718" cy="786527"/>
          </a:xfrm>
          <a:prstGeom prst="foldedCorner">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effectLst>
                  <a:glow rad="228600">
                    <a:schemeClr val="accent2">
                      <a:satMod val="175000"/>
                      <a:alpha val="40000"/>
                    </a:schemeClr>
                  </a:glow>
                </a:effectLst>
              </a:rPr>
              <a:t>أتذكر أن :</a:t>
            </a:r>
            <a:endParaRPr lang="ar-SA" sz="3200" b="1" dirty="0">
              <a:solidFill>
                <a:schemeClr val="tx1"/>
              </a:solidFill>
              <a:effectLst>
                <a:glow rad="228600">
                  <a:schemeClr val="accent2">
                    <a:satMod val="175000"/>
                    <a:alpha val="40000"/>
                  </a:schemeClr>
                </a:glow>
              </a:effectLst>
            </a:endParaRP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4" name="خماسي 3"/>
          <p:cNvSpPr/>
          <p:nvPr/>
        </p:nvSpPr>
        <p:spPr>
          <a:xfrm rot="6363567">
            <a:off x="7587587" y="1498517"/>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نشاط1</a:t>
            </a:r>
            <a:endParaRPr lang="ar-SA" sz="2400" b="1" dirty="0">
              <a:solidFill>
                <a:schemeClr val="tx1"/>
              </a:solidFill>
            </a:endParaRPr>
          </a:p>
        </p:txBody>
      </p:sp>
      <p:sp>
        <p:nvSpPr>
          <p:cNvPr id="5" name="مربع نص 4"/>
          <p:cNvSpPr txBox="1"/>
          <p:nvPr/>
        </p:nvSpPr>
        <p:spPr>
          <a:xfrm>
            <a:off x="673293" y="1288120"/>
            <a:ext cx="7143800" cy="1384995"/>
          </a:xfrm>
          <a:prstGeom prst="rect">
            <a:avLst/>
          </a:prstGeom>
          <a:noFill/>
        </p:spPr>
        <p:txBody>
          <a:bodyPr wrap="square" rtlCol="1">
            <a:spAutoFit/>
          </a:bodyPr>
          <a:lstStyle/>
          <a:p>
            <a:pPr algn="ctr"/>
            <a:r>
              <a:rPr lang="ar-SA" sz="2800" b="1" dirty="0" smtClean="0">
                <a:solidFill>
                  <a:srgbClr val="C00000"/>
                </a:solidFill>
              </a:rPr>
              <a:t>أ-أستفيد من مضمون حادثة وطنية مررت بها أو سمعتها؛لكتابة قصة مترابطة،مع توظيف كل ما تعلمته في الوحدة سابقاً.</a:t>
            </a:r>
          </a:p>
        </p:txBody>
      </p:sp>
      <p:sp>
        <p:nvSpPr>
          <p:cNvPr id="6" name="مربع نص 5"/>
          <p:cNvSpPr txBox="1"/>
          <p:nvPr/>
        </p:nvSpPr>
        <p:spPr>
          <a:xfrm>
            <a:off x="673293" y="2617769"/>
            <a:ext cx="7143800" cy="954107"/>
          </a:xfrm>
          <a:prstGeom prst="rect">
            <a:avLst/>
          </a:prstGeom>
          <a:noFill/>
        </p:spPr>
        <p:txBody>
          <a:bodyPr wrap="square" rtlCol="1">
            <a:spAutoFit/>
          </a:bodyPr>
          <a:lstStyle/>
          <a:p>
            <a:pPr algn="ctr"/>
            <a:r>
              <a:rPr lang="ar-SA" sz="2800" b="1" dirty="0" smtClean="0">
                <a:solidFill>
                  <a:srgbClr val="C00000"/>
                </a:solidFill>
              </a:rPr>
              <a:t>ب- أصمم غلافاً ملائماً في الفراغ التالي،وأكتب عليه اسمي وعنوان القصة.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out)">
                                      <p:cBhvr>
                                        <p:cTn id="7" dur="1000"/>
                                        <p:tgtEl>
                                          <p:spTgt spid="5"/>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amond(out)">
                                      <p:cBhvr>
                                        <p:cTn id="10" dur="1000"/>
                                        <p:tgtEl>
                                          <p:spTgt spid="4"/>
                                        </p:tgtEl>
                                      </p:cBhvr>
                                    </p:animEffect>
                                  </p:childTnLst>
                                </p:cTn>
                              </p:par>
                              <p:par>
                                <p:cTn id="11" presetID="8" presetClass="entr" presetSubtype="32"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amond(out)">
                                      <p:cBhvr>
                                        <p:cTn id="1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شريط مثقب 2"/>
          <p:cNvSpPr/>
          <p:nvPr/>
        </p:nvSpPr>
        <p:spPr>
          <a:xfrm rot="312182">
            <a:off x="691715" y="563960"/>
            <a:ext cx="7595403" cy="5286412"/>
          </a:xfrm>
          <a:prstGeom prst="flowChartPunchedTape">
            <a:avLst/>
          </a:prstGeom>
          <a:solidFill>
            <a:schemeClr val="accent2">
              <a:lumMod val="60000"/>
              <a:lumOff val="40000"/>
            </a:schemeClr>
          </a:solidFill>
          <a:ln w="38100">
            <a:solidFill>
              <a:schemeClr val="accent2">
                <a:lumMod val="50000"/>
              </a:schemeClr>
            </a:solidFill>
            <a:prstDash val="lgDashDotDot"/>
          </a:ln>
        </p:spPr>
        <p:style>
          <a:lnRef idx="1">
            <a:schemeClr val="accent2"/>
          </a:lnRef>
          <a:fillRef idx="3">
            <a:schemeClr val="accent2"/>
          </a:fillRef>
          <a:effectRef idx="2">
            <a:schemeClr val="accent2"/>
          </a:effectRef>
          <a:fontRef idx="minor">
            <a:schemeClr val="lt1"/>
          </a:fontRef>
        </p:style>
        <p:txBody>
          <a:bodyPr rtlCol="1"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6000" b="1" cap="all" dirty="0" smtClean="0">
                <a:ln w="0"/>
                <a:solidFill>
                  <a:schemeClr val="tx1">
                    <a:lumMod val="95000"/>
                    <a:lumOff val="5000"/>
                  </a:schemeClr>
                </a:solidFill>
                <a:effectLst>
                  <a:reflection blurRad="12700" stA="50000" endPos="50000" dist="5000" dir="5400000" sy="-100000" rotWithShape="0"/>
                </a:effectLst>
              </a:rPr>
              <a:t>إستراتيجية مهارة التحدث</a:t>
            </a:r>
          </a:p>
          <a:p>
            <a:pPr algn="ctr"/>
            <a:r>
              <a:rPr lang="ar-SA" sz="6000" b="1" cap="all" dirty="0" smtClean="0">
                <a:ln w="0"/>
                <a:solidFill>
                  <a:schemeClr val="tx1">
                    <a:lumMod val="95000"/>
                    <a:lumOff val="5000"/>
                  </a:schemeClr>
                </a:solidFill>
                <a:effectLst>
                  <a:reflection blurRad="12700" stA="50000" endPos="50000" dist="5000" dir="5400000" sy="-100000" rotWithShape="0"/>
                </a:effectLst>
              </a:rPr>
              <a:t>(إبداء وجهة النظر وتحليل الأحداث والتعليق عليها)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متعدد المستندات 2"/>
          <p:cNvSpPr/>
          <p:nvPr/>
        </p:nvSpPr>
        <p:spPr>
          <a:xfrm>
            <a:off x="4214810" y="285728"/>
            <a:ext cx="4286280" cy="857256"/>
          </a:xfrm>
          <a:prstGeom prst="flowChartMultidocumen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800" b="1" dirty="0" smtClean="0">
                <a:solidFill>
                  <a:srgbClr val="C00000"/>
                </a:solidFill>
              </a:rPr>
              <a:t>الإصلاح لا يكون بالإفساد</a:t>
            </a:r>
            <a:endParaRPr lang="ar-SA" sz="2800" b="1" dirty="0">
              <a:solidFill>
                <a:srgbClr val="C00000"/>
              </a:solidFill>
            </a:endParaRPr>
          </a:p>
        </p:txBody>
      </p:sp>
      <p:sp>
        <p:nvSpPr>
          <p:cNvPr id="4" name="مخطط انسيابي: متعدد المستندات 3"/>
          <p:cNvSpPr/>
          <p:nvPr/>
        </p:nvSpPr>
        <p:spPr>
          <a:xfrm>
            <a:off x="1142976" y="1357298"/>
            <a:ext cx="4572032" cy="857256"/>
          </a:xfrm>
          <a:prstGeom prst="flowChartMultidocumen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800" b="1" dirty="0" smtClean="0">
                <a:solidFill>
                  <a:srgbClr val="C00000"/>
                </a:solidFill>
              </a:rPr>
              <a:t>الحياة بلا وطن كالوطن بلا حياة</a:t>
            </a:r>
            <a:endParaRPr lang="ar-SA" sz="2800" b="1" dirty="0">
              <a:solidFill>
                <a:srgbClr val="C00000"/>
              </a:solidFill>
            </a:endParaRPr>
          </a:p>
        </p:txBody>
      </p:sp>
      <p:sp>
        <p:nvSpPr>
          <p:cNvPr id="5" name="مخطط انسيابي: متعدد المستندات 4"/>
          <p:cNvSpPr/>
          <p:nvPr/>
        </p:nvSpPr>
        <p:spPr>
          <a:xfrm>
            <a:off x="4000496" y="2214554"/>
            <a:ext cx="4286280" cy="857256"/>
          </a:xfrm>
          <a:prstGeom prst="flowChartMultidocumen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rtl="0"/>
            <a:r>
              <a:rPr lang="ar-SA" sz="2800" b="1" dirty="0" smtClean="0">
                <a:solidFill>
                  <a:srgbClr val="C00000"/>
                </a:solidFill>
              </a:rPr>
              <a:t>أحبك يا وطني</a:t>
            </a:r>
            <a:endParaRPr lang="ar-SA" sz="2800" b="1" dirty="0">
              <a:solidFill>
                <a:srgbClr val="C00000"/>
              </a:solidFill>
            </a:endParaRPr>
          </a:p>
        </p:txBody>
      </p:sp>
      <p:sp>
        <p:nvSpPr>
          <p:cNvPr id="6" name="مخطط انسيابي: متعدد المستندات 5"/>
          <p:cNvSpPr/>
          <p:nvPr/>
        </p:nvSpPr>
        <p:spPr>
          <a:xfrm>
            <a:off x="857224" y="3286124"/>
            <a:ext cx="4286280" cy="857256"/>
          </a:xfrm>
          <a:prstGeom prst="flowChartMultidocumen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rtlCol="1" anchor="ctr"/>
          <a:lstStyle/>
          <a:p>
            <a:pPr algn="ctr"/>
            <a:r>
              <a:rPr lang="ar-SA" sz="2800" b="1" dirty="0" smtClean="0">
                <a:solidFill>
                  <a:srgbClr val="C00000"/>
                </a:solidFill>
              </a:rPr>
              <a:t>أنا الوطن والوطن أنت</a:t>
            </a:r>
            <a:endParaRPr lang="ar-SA" sz="2800" b="1" dirty="0">
              <a:solidFill>
                <a:srgbClr val="C00000"/>
              </a:solidFill>
            </a:endParaRPr>
          </a:p>
        </p:txBody>
      </p:sp>
      <p:sp>
        <p:nvSpPr>
          <p:cNvPr id="7" name="مخطط انسيابي: محطة طرفية 6"/>
          <p:cNvSpPr/>
          <p:nvPr/>
        </p:nvSpPr>
        <p:spPr>
          <a:xfrm>
            <a:off x="1428728" y="4500570"/>
            <a:ext cx="6643734" cy="1571636"/>
          </a:xfrm>
          <a:prstGeom prst="flowChartTerminator">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solidFill>
                  <a:schemeClr val="tx2"/>
                </a:solidFill>
                <a:effectLst>
                  <a:glow rad="101600">
                    <a:schemeClr val="accent6">
                      <a:satMod val="175000"/>
                      <a:alpha val="40000"/>
                    </a:schemeClr>
                  </a:glow>
                </a:effectLst>
              </a:rPr>
              <a:t>* علام تدل العبارات السابقة؟</a:t>
            </a:r>
          </a:p>
          <a:p>
            <a:pPr algn="ctr"/>
            <a:r>
              <a:rPr lang="ar-SA" sz="2800" b="1" dirty="0" smtClean="0">
                <a:solidFill>
                  <a:schemeClr val="tx2"/>
                </a:solidFill>
                <a:effectLst>
                  <a:glow rad="101600">
                    <a:schemeClr val="accent6">
                      <a:satMod val="175000"/>
                      <a:alpha val="40000"/>
                    </a:schemeClr>
                  </a:glow>
                </a:effectLst>
              </a:rPr>
              <a:t>* أذكر أكثر عدد ممكن من الأفكار والأحداث التي أثارتها العبارات السابقة في نفسي.</a:t>
            </a:r>
            <a:endParaRPr lang="ar-SA" sz="2800" b="1" dirty="0">
              <a:solidFill>
                <a:schemeClr val="tx2"/>
              </a:solidFill>
              <a:effectLst>
                <a:glow rad="101600">
                  <a:schemeClr val="accent6">
                    <a:satMod val="175000"/>
                    <a:alpha val="40000"/>
                  </a:schemeClr>
                </a:glow>
              </a:effectLst>
            </a:endParaRP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642910" y="71414"/>
            <a:ext cx="7000924" cy="954107"/>
          </a:xfrm>
          <a:prstGeom prst="rect">
            <a:avLst/>
          </a:prstGeom>
          <a:noFill/>
        </p:spPr>
        <p:txBody>
          <a:bodyPr wrap="square" rtlCol="1">
            <a:spAutoFit/>
          </a:bodyPr>
          <a:lstStyle/>
          <a:p>
            <a:pPr algn="ctr"/>
            <a:r>
              <a:rPr lang="ar-SA" sz="2800" b="1" dirty="0" smtClean="0">
                <a:solidFill>
                  <a:srgbClr val="4C0000"/>
                </a:solidFill>
              </a:rPr>
              <a:t>1)أشاهد البرنامج المسجل على القرص المدمج،ثم أكمل مع مجموعتي الشكل التالي:</a:t>
            </a:r>
          </a:p>
        </p:txBody>
      </p:sp>
      <p:sp>
        <p:nvSpPr>
          <p:cNvPr id="4" name="شكل بيضاوي 3"/>
          <p:cNvSpPr/>
          <p:nvPr/>
        </p:nvSpPr>
        <p:spPr>
          <a:xfrm>
            <a:off x="7572396" y="14285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أولاً</a:t>
            </a:r>
            <a:endParaRPr lang="ar-SA" sz="2400" b="1" dirty="0">
              <a:solidFill>
                <a:schemeClr val="tx1"/>
              </a:solidFill>
            </a:endParaRPr>
          </a:p>
        </p:txBody>
      </p:sp>
      <p:sp>
        <p:nvSpPr>
          <p:cNvPr id="5" name="مثلث متساوي الساقين 4"/>
          <p:cNvSpPr/>
          <p:nvPr/>
        </p:nvSpPr>
        <p:spPr>
          <a:xfrm>
            <a:off x="571472" y="1000108"/>
            <a:ext cx="7858180" cy="928694"/>
          </a:xfrm>
          <a:prstGeom prst="triangle">
            <a:avLst>
              <a:gd name="adj" fmla="val 48905"/>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rtlCol="1" anchor="ctr"/>
          <a:lstStyle/>
          <a:p>
            <a:r>
              <a:rPr lang="ar-SA" sz="2400" b="1" dirty="0" smtClean="0">
                <a:solidFill>
                  <a:schemeClr val="tx1"/>
                </a:solidFill>
              </a:rPr>
              <a:t>الموضوع</a:t>
            </a:r>
            <a:r>
              <a:rPr lang="ar-SA" sz="2000" dirty="0" smtClean="0"/>
              <a:t>:.......................................</a:t>
            </a:r>
            <a:endParaRPr lang="ar-SA" sz="2000" dirty="0"/>
          </a:p>
        </p:txBody>
      </p:sp>
      <p:sp>
        <p:nvSpPr>
          <p:cNvPr id="6" name="مستطيل مستدير الزوايا 5"/>
          <p:cNvSpPr/>
          <p:nvPr/>
        </p:nvSpPr>
        <p:spPr>
          <a:xfrm>
            <a:off x="7143768" y="1928802"/>
            <a:ext cx="1214446" cy="1285884"/>
          </a:xfrm>
          <a:prstGeom prst="round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الأفكار الرئيسة</a:t>
            </a:r>
            <a:endParaRPr lang="ar-SA" sz="2000" b="1" dirty="0">
              <a:solidFill>
                <a:schemeClr val="tx1"/>
              </a:solidFill>
            </a:endParaRPr>
          </a:p>
        </p:txBody>
      </p:sp>
      <p:sp>
        <p:nvSpPr>
          <p:cNvPr id="7" name="سداسي 6"/>
          <p:cNvSpPr/>
          <p:nvPr/>
        </p:nvSpPr>
        <p:spPr>
          <a:xfrm>
            <a:off x="7000892" y="3214686"/>
            <a:ext cx="1571636" cy="2714644"/>
          </a:xfrm>
          <a:prstGeom prst="hexagon">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مستدير الزوايا 7"/>
          <p:cNvSpPr/>
          <p:nvPr/>
        </p:nvSpPr>
        <p:spPr>
          <a:xfrm>
            <a:off x="5500694" y="1928802"/>
            <a:ext cx="1214446" cy="1285884"/>
          </a:xfrm>
          <a:prstGeom prst="round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القصص،</a:t>
            </a:r>
          </a:p>
          <a:p>
            <a:pPr algn="ctr"/>
            <a:r>
              <a:rPr lang="ar-SA" b="1" dirty="0" smtClean="0">
                <a:solidFill>
                  <a:schemeClr val="tx1"/>
                </a:solidFill>
              </a:rPr>
              <a:t>الأمثلة الواقعية والتشبيهات</a:t>
            </a:r>
          </a:p>
        </p:txBody>
      </p:sp>
      <p:sp>
        <p:nvSpPr>
          <p:cNvPr id="9" name="سداسي 8"/>
          <p:cNvSpPr/>
          <p:nvPr/>
        </p:nvSpPr>
        <p:spPr>
          <a:xfrm>
            <a:off x="5357818" y="3214686"/>
            <a:ext cx="1571636" cy="2714644"/>
          </a:xfrm>
          <a:prstGeom prst="hexagon">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مستطيل مستدير الزوايا 9"/>
          <p:cNvSpPr/>
          <p:nvPr/>
        </p:nvSpPr>
        <p:spPr>
          <a:xfrm>
            <a:off x="3857620" y="1928802"/>
            <a:ext cx="1214446" cy="1285884"/>
          </a:xfrm>
          <a:prstGeom prst="round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الاقتباسات من أقوال الآخرين</a:t>
            </a:r>
          </a:p>
        </p:txBody>
      </p:sp>
      <p:sp>
        <p:nvSpPr>
          <p:cNvPr id="11" name="سداسي 10"/>
          <p:cNvSpPr/>
          <p:nvPr/>
        </p:nvSpPr>
        <p:spPr>
          <a:xfrm>
            <a:off x="3714744" y="3214686"/>
            <a:ext cx="1571636" cy="2714644"/>
          </a:xfrm>
          <a:prstGeom prst="hexagon">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مستطيل مستدير الزوايا 11"/>
          <p:cNvSpPr/>
          <p:nvPr/>
        </p:nvSpPr>
        <p:spPr>
          <a:xfrm>
            <a:off x="2285984" y="1928802"/>
            <a:ext cx="1214446" cy="1285884"/>
          </a:xfrm>
          <a:prstGeom prst="round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الألفاظ المؤثرة في الآخرين</a:t>
            </a:r>
          </a:p>
        </p:txBody>
      </p:sp>
      <p:sp>
        <p:nvSpPr>
          <p:cNvPr id="13" name="سداسي 12"/>
          <p:cNvSpPr/>
          <p:nvPr/>
        </p:nvSpPr>
        <p:spPr>
          <a:xfrm>
            <a:off x="2143108" y="3214686"/>
            <a:ext cx="1571636" cy="2714644"/>
          </a:xfrm>
          <a:prstGeom prst="hexagon">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4" name="مستطيل مستدير الزوايا 13"/>
          <p:cNvSpPr/>
          <p:nvPr/>
        </p:nvSpPr>
        <p:spPr>
          <a:xfrm>
            <a:off x="714348" y="1928802"/>
            <a:ext cx="1214446" cy="1285884"/>
          </a:xfrm>
          <a:prstGeom prst="round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مدى صحة الآراء وقوتها</a:t>
            </a:r>
          </a:p>
        </p:txBody>
      </p:sp>
      <p:sp>
        <p:nvSpPr>
          <p:cNvPr id="15" name="سداسي 14"/>
          <p:cNvSpPr/>
          <p:nvPr/>
        </p:nvSpPr>
        <p:spPr>
          <a:xfrm>
            <a:off x="571472" y="3214686"/>
            <a:ext cx="1571636" cy="2714644"/>
          </a:xfrm>
          <a:prstGeom prst="hexagon">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357158" y="71414"/>
            <a:ext cx="7858180" cy="954107"/>
          </a:xfrm>
          <a:prstGeom prst="rect">
            <a:avLst/>
          </a:prstGeom>
          <a:noFill/>
        </p:spPr>
        <p:txBody>
          <a:bodyPr wrap="square" rtlCol="1">
            <a:spAutoFit/>
          </a:bodyPr>
          <a:lstStyle/>
          <a:p>
            <a:pPr algn="ctr"/>
            <a:r>
              <a:rPr lang="ar-SA" sz="2800" b="1" dirty="0" smtClean="0">
                <a:solidFill>
                  <a:srgbClr val="4C0000"/>
                </a:solidFill>
              </a:rPr>
              <a:t>2)بعد المشاهدة وإكمال الجدول،أعلق على الموضوع أمام صفي،مع مراعاة – ما أمكن – تنفيذ الإجراءات التالية:</a:t>
            </a:r>
          </a:p>
        </p:txBody>
      </p:sp>
      <p:sp>
        <p:nvSpPr>
          <p:cNvPr id="4" name="مخطط انسيابي: محطة طرفية 3"/>
          <p:cNvSpPr/>
          <p:nvPr/>
        </p:nvSpPr>
        <p:spPr>
          <a:xfrm>
            <a:off x="1285852" y="928670"/>
            <a:ext cx="6429420" cy="1571636"/>
          </a:xfrm>
          <a:prstGeom prst="flowChartTerminator">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rtlCol="1" anchor="ctr"/>
          <a:lstStyle/>
          <a:p>
            <a:pPr algn="ctr"/>
            <a:endParaRPr lang="ar-SA" sz="2000" b="1" dirty="0" smtClean="0">
              <a:solidFill>
                <a:schemeClr val="tx2"/>
              </a:solidFill>
              <a:effectLst>
                <a:glow rad="101600">
                  <a:schemeClr val="accent6">
                    <a:satMod val="175000"/>
                    <a:alpha val="40000"/>
                  </a:schemeClr>
                </a:glow>
              </a:effectLst>
            </a:endParaRPr>
          </a:p>
          <a:p>
            <a:pPr algn="ctr"/>
            <a:r>
              <a:rPr lang="ar-SA" sz="2000" b="1" dirty="0" smtClean="0">
                <a:solidFill>
                  <a:schemeClr val="tx1"/>
                </a:solidFill>
                <a:effectLst>
                  <a:glow rad="101600">
                    <a:schemeClr val="accent6">
                      <a:satMod val="175000"/>
                      <a:alpha val="40000"/>
                    </a:schemeClr>
                  </a:glow>
                </a:effectLst>
              </a:rPr>
              <a:t>*إبداء الرأي الشخصي في الحدث المعروض.</a:t>
            </a:r>
          </a:p>
          <a:p>
            <a:pPr algn="ctr"/>
            <a:r>
              <a:rPr lang="ar-SA" sz="2000" b="1" dirty="0" smtClean="0">
                <a:solidFill>
                  <a:schemeClr val="tx1"/>
                </a:solidFill>
                <a:effectLst>
                  <a:glow rad="101600">
                    <a:schemeClr val="accent6">
                      <a:satMod val="175000"/>
                      <a:alpha val="40000"/>
                    </a:schemeClr>
                  </a:glow>
                </a:effectLst>
              </a:rPr>
              <a:t>*إعطاء أدلة وحُجج إقناعه لإقناع الآخرين.</a:t>
            </a:r>
          </a:p>
          <a:p>
            <a:pPr algn="ctr"/>
            <a:r>
              <a:rPr lang="ar-SA" sz="2000" b="1" dirty="0" smtClean="0">
                <a:solidFill>
                  <a:schemeClr val="tx1"/>
                </a:solidFill>
                <a:effectLst>
                  <a:glow rad="101600">
                    <a:schemeClr val="accent6">
                      <a:satMod val="175000"/>
                      <a:alpha val="40000"/>
                    </a:schemeClr>
                  </a:glow>
                </a:effectLst>
              </a:rPr>
              <a:t>* استخدام العبارات التصويرية والتشبيهات المناسبة غير ما ورد.</a:t>
            </a:r>
          </a:p>
          <a:p>
            <a:pPr algn="ctr"/>
            <a:r>
              <a:rPr lang="ar-SA" sz="2000" b="1" dirty="0" smtClean="0">
                <a:solidFill>
                  <a:schemeClr val="tx1"/>
                </a:solidFill>
                <a:effectLst>
                  <a:glow rad="101600">
                    <a:schemeClr val="accent6">
                      <a:satMod val="175000"/>
                      <a:alpha val="40000"/>
                    </a:schemeClr>
                  </a:glow>
                </a:effectLst>
              </a:rPr>
              <a:t>*عرض قصص وأمثلة واقعية غير ما ذكر.</a:t>
            </a:r>
          </a:p>
          <a:p>
            <a:pPr algn="ctr"/>
            <a:r>
              <a:rPr lang="ar-SA" sz="2000" b="1" dirty="0" smtClean="0">
                <a:solidFill>
                  <a:schemeClr val="tx1"/>
                </a:solidFill>
                <a:effectLst>
                  <a:glow rad="101600">
                    <a:schemeClr val="accent6">
                      <a:satMod val="175000"/>
                      <a:alpha val="40000"/>
                    </a:schemeClr>
                  </a:glow>
                </a:effectLst>
              </a:rPr>
              <a:t>*استخدام ألفاظ مؤثرة وجذابة لمخاطبة عواطف الآخرين.</a:t>
            </a:r>
          </a:p>
          <a:p>
            <a:pPr algn="ctr"/>
            <a:endParaRPr lang="ar-SA" sz="2800" b="1" dirty="0" smtClean="0">
              <a:solidFill>
                <a:schemeClr val="tx2"/>
              </a:solidFill>
              <a:effectLst>
                <a:glow rad="101600">
                  <a:schemeClr val="accent6">
                    <a:satMod val="175000"/>
                    <a:alpha val="40000"/>
                  </a:schemeClr>
                </a:glow>
              </a:effectLst>
            </a:endParaRPr>
          </a:p>
        </p:txBody>
      </p:sp>
      <p:sp>
        <p:nvSpPr>
          <p:cNvPr id="5" name="مربع نص 4"/>
          <p:cNvSpPr txBox="1"/>
          <p:nvPr/>
        </p:nvSpPr>
        <p:spPr>
          <a:xfrm>
            <a:off x="428596" y="2500306"/>
            <a:ext cx="7858180" cy="523220"/>
          </a:xfrm>
          <a:prstGeom prst="rect">
            <a:avLst/>
          </a:prstGeom>
          <a:noFill/>
        </p:spPr>
        <p:txBody>
          <a:bodyPr wrap="square" rtlCol="1">
            <a:spAutoFit/>
          </a:bodyPr>
          <a:lstStyle/>
          <a:p>
            <a:pPr algn="ctr"/>
            <a:r>
              <a:rPr lang="ar-SA" sz="2800" b="1" dirty="0" smtClean="0">
                <a:solidFill>
                  <a:srgbClr val="4C0000"/>
                </a:solidFill>
              </a:rPr>
              <a:t>3)أدون ملحوظاتي على أدائي لما سبق وفق الجدول أمامي:</a:t>
            </a:r>
          </a:p>
        </p:txBody>
      </p:sp>
      <p:graphicFrame>
        <p:nvGraphicFramePr>
          <p:cNvPr id="6" name="جدول 5"/>
          <p:cNvGraphicFramePr>
            <a:graphicFrameLocks noGrp="1"/>
          </p:cNvGraphicFramePr>
          <p:nvPr/>
        </p:nvGraphicFramePr>
        <p:xfrm>
          <a:off x="571461" y="3000372"/>
          <a:ext cx="7715315" cy="3667153"/>
        </p:xfrm>
        <a:graphic>
          <a:graphicData uri="http://schemas.openxmlformats.org/drawingml/2006/table">
            <a:tbl>
              <a:tblPr rtl="1" firstRow="1" bandRow="1">
                <a:tableStyleId>{5C22544A-7EE6-4342-B048-85BDC9FD1C3A}</a:tableStyleId>
              </a:tblPr>
              <a:tblGrid>
                <a:gridCol w="5200666"/>
                <a:gridCol w="457196"/>
                <a:gridCol w="500059"/>
                <a:gridCol w="514348"/>
                <a:gridCol w="500059"/>
                <a:gridCol w="542987"/>
              </a:tblGrid>
              <a:tr h="523879">
                <a:tc>
                  <a:txBody>
                    <a:bodyPr/>
                    <a:lstStyle/>
                    <a:p>
                      <a:pPr algn="ctr" rtl="1"/>
                      <a:r>
                        <a:rPr lang="ar-SA" sz="2000" b="1" dirty="0" smtClean="0">
                          <a:solidFill>
                            <a:schemeClr val="tx1"/>
                          </a:solidFill>
                        </a:rPr>
                        <a:t>المهارات</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r>
                        <a:rPr lang="ar-SA" sz="1400" b="1" dirty="0" smtClean="0">
                          <a:solidFill>
                            <a:schemeClr val="tx1"/>
                          </a:solidFill>
                        </a:rPr>
                        <a:t>ممتاز</a:t>
                      </a:r>
                      <a:endParaRPr lang="ar-SA" sz="1400" b="1" dirty="0">
                        <a:solidFill>
                          <a:schemeClr val="tx1"/>
                        </a:solidFill>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r>
                        <a:rPr lang="ar-SA" sz="1400" b="1" dirty="0" smtClean="0">
                          <a:solidFill>
                            <a:schemeClr val="tx1"/>
                          </a:solidFill>
                        </a:rPr>
                        <a:t>جيد جداً</a:t>
                      </a:r>
                      <a:endParaRPr lang="ar-SA" sz="1400" b="1" dirty="0">
                        <a:solidFill>
                          <a:schemeClr val="tx1"/>
                        </a:solidFill>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r>
                        <a:rPr lang="ar-SA" sz="1400" b="1" dirty="0" smtClean="0">
                          <a:solidFill>
                            <a:schemeClr val="tx1"/>
                          </a:solidFill>
                        </a:rPr>
                        <a:t>جيد</a:t>
                      </a:r>
                      <a:endParaRPr lang="ar-SA" sz="1400" b="1" dirty="0">
                        <a:solidFill>
                          <a:schemeClr val="tx1"/>
                        </a:solidFill>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r>
                        <a:rPr lang="ar-SA" sz="1400" b="1" dirty="0" smtClean="0">
                          <a:solidFill>
                            <a:schemeClr val="tx1"/>
                          </a:solidFill>
                        </a:rPr>
                        <a:t>مقبول</a:t>
                      </a:r>
                      <a:endParaRPr lang="ar-SA" sz="1400" b="1" dirty="0">
                        <a:solidFill>
                          <a:schemeClr val="tx1"/>
                        </a:solidFill>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r>
                        <a:rPr lang="ar-SA" sz="1400" b="1" dirty="0" smtClean="0">
                          <a:solidFill>
                            <a:schemeClr val="tx1"/>
                          </a:solidFill>
                        </a:rPr>
                        <a:t>ضعيف</a:t>
                      </a:r>
                      <a:endParaRPr lang="ar-SA" sz="1400" b="1" dirty="0">
                        <a:solidFill>
                          <a:schemeClr val="tx1"/>
                        </a:solidFill>
                      </a:endParaRPr>
                    </a:p>
                  </a:txBody>
                  <a:tcPr vert="vert2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523879">
                <a:tc>
                  <a:txBody>
                    <a:bodyPr/>
                    <a:lstStyle/>
                    <a:p>
                      <a:pPr algn="ctr" rtl="1"/>
                      <a:r>
                        <a:rPr lang="ar-SA" sz="2000" b="1" dirty="0" smtClean="0">
                          <a:solidFill>
                            <a:schemeClr val="tx1"/>
                          </a:solidFill>
                        </a:rPr>
                        <a:t>قوة التأثير العاطفي في الآخرين</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523879">
                <a:tc>
                  <a:txBody>
                    <a:bodyPr/>
                    <a:lstStyle/>
                    <a:p>
                      <a:pPr algn="ctr" rtl="1"/>
                      <a:r>
                        <a:rPr lang="ar-SA" sz="2000" b="1" dirty="0" smtClean="0">
                          <a:solidFill>
                            <a:schemeClr val="tx1"/>
                          </a:solidFill>
                        </a:rPr>
                        <a:t>إثبات الرأي بالمنطق والعقل</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523879">
                <a:tc>
                  <a:txBody>
                    <a:bodyPr/>
                    <a:lstStyle/>
                    <a:p>
                      <a:pPr algn="ctr" rtl="1"/>
                      <a:r>
                        <a:rPr lang="ar-SA" sz="2000" b="1" dirty="0" smtClean="0">
                          <a:solidFill>
                            <a:schemeClr val="tx1"/>
                          </a:solidFill>
                        </a:rPr>
                        <a:t>دعم الرأي بالأدلة والشواهد والأمثلة</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523879">
                <a:tc>
                  <a:txBody>
                    <a:bodyPr/>
                    <a:lstStyle/>
                    <a:p>
                      <a:pPr algn="ctr" rtl="1"/>
                      <a:r>
                        <a:rPr lang="ar-SA" sz="2000" b="1" dirty="0" smtClean="0">
                          <a:solidFill>
                            <a:schemeClr val="tx1"/>
                          </a:solidFill>
                        </a:rPr>
                        <a:t>قوة الحجج والأدلة</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523879">
                <a:tc>
                  <a:txBody>
                    <a:bodyPr/>
                    <a:lstStyle/>
                    <a:p>
                      <a:pPr algn="ctr" rtl="1"/>
                      <a:r>
                        <a:rPr lang="ar-SA" sz="2000" b="1" dirty="0" smtClean="0">
                          <a:solidFill>
                            <a:schemeClr val="tx1"/>
                          </a:solidFill>
                        </a:rPr>
                        <a:t>صحة الرأي</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523879">
                <a:tc gridSpan="6">
                  <a:txBody>
                    <a:bodyPr/>
                    <a:lstStyle/>
                    <a:p>
                      <a:pPr algn="r" rtl="1"/>
                      <a:r>
                        <a:rPr lang="ar-SA" b="1" dirty="0" smtClean="0">
                          <a:solidFill>
                            <a:schemeClr val="tx1"/>
                          </a:solidFill>
                        </a:rPr>
                        <a:t>        الاسم</a:t>
                      </a:r>
                      <a:r>
                        <a:rPr lang="ar-SA" b="1" dirty="0" smtClean="0">
                          <a:solidFill>
                            <a:schemeClr val="bg1">
                              <a:lumMod val="65000"/>
                            </a:schemeClr>
                          </a:solidFill>
                        </a:rPr>
                        <a:t>:........................................</a:t>
                      </a:r>
                      <a:endParaRPr lang="ar-SA" b="1" dirty="0">
                        <a:solidFill>
                          <a:schemeClr val="bg1">
                            <a:lumMod val="6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hMerge="1">
                  <a:txBody>
                    <a:bodyPr/>
                    <a:lstStyle/>
                    <a:p>
                      <a:pPr algn="ctr" rtl="1"/>
                      <a:endParaRPr lang="ar-SA"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642910" y="71414"/>
            <a:ext cx="7000924" cy="954107"/>
          </a:xfrm>
          <a:prstGeom prst="rect">
            <a:avLst/>
          </a:prstGeom>
          <a:noFill/>
        </p:spPr>
        <p:txBody>
          <a:bodyPr wrap="square" rtlCol="1">
            <a:spAutoFit/>
          </a:bodyPr>
          <a:lstStyle/>
          <a:p>
            <a:pPr algn="ctr"/>
            <a:r>
              <a:rPr lang="ar-SA" sz="2800" b="1" dirty="0" smtClean="0">
                <a:solidFill>
                  <a:srgbClr val="4C0000"/>
                </a:solidFill>
              </a:rPr>
              <a:t>أعلق على الأحداث المعطاة وأحللها مع استخدام أساليب التأثير والإقناع:</a:t>
            </a:r>
          </a:p>
        </p:txBody>
      </p:sp>
      <p:sp>
        <p:nvSpPr>
          <p:cNvPr id="4" name="شكل بيضاوي 3"/>
          <p:cNvSpPr/>
          <p:nvPr/>
        </p:nvSpPr>
        <p:spPr>
          <a:xfrm>
            <a:off x="7572396" y="14285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ثانياً</a:t>
            </a:r>
            <a:endParaRPr lang="ar-SA" sz="2400" b="1" dirty="0">
              <a:solidFill>
                <a:schemeClr val="tx1"/>
              </a:solidFill>
            </a:endParaRPr>
          </a:p>
        </p:txBody>
      </p:sp>
      <p:sp>
        <p:nvSpPr>
          <p:cNvPr id="5" name="تمرير أفقي 4"/>
          <p:cNvSpPr/>
          <p:nvPr/>
        </p:nvSpPr>
        <p:spPr>
          <a:xfrm>
            <a:off x="1071538" y="714356"/>
            <a:ext cx="7500990" cy="2214578"/>
          </a:xfrm>
          <a:prstGeom prst="horizontalScroll">
            <a:avLst/>
          </a:prstGeom>
          <a:ln>
            <a:solidFill>
              <a:schemeClr val="accent6">
                <a:lumMod val="50000"/>
              </a:schemeClr>
            </a:solidFill>
          </a:ln>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effectLst>
                  <a:glow rad="63500">
                    <a:schemeClr val="accent6">
                      <a:satMod val="175000"/>
                      <a:alpha val="40000"/>
                    </a:schemeClr>
                  </a:glow>
                </a:effectLst>
              </a:rPr>
              <a:t>نرى في كل عام من بعض الحجيج والمعتمرين بعض الأخطاء التي تنعكس على سلوكاتهم عند المشاعر المقدسة(باب الكعبة الشريفة،مقام إبراهيم،الحجر الأسود،بئر زمزم،الصفا والمروة،مرمى الجمرات،جبل الرحمة،فبر رسول الله صلى الله عليه وسلم وصاحبيه...الخ)</a:t>
            </a:r>
            <a:endParaRPr lang="ar-SA" sz="2400" b="1" dirty="0">
              <a:effectLst>
                <a:glow rad="63500">
                  <a:schemeClr val="accent6">
                    <a:satMod val="175000"/>
                    <a:alpha val="40000"/>
                  </a:schemeClr>
                </a:glow>
              </a:effectLst>
            </a:endParaRPr>
          </a:p>
        </p:txBody>
      </p:sp>
      <p:sp>
        <p:nvSpPr>
          <p:cNvPr id="6" name="تمرير أفقي 5"/>
          <p:cNvSpPr/>
          <p:nvPr/>
        </p:nvSpPr>
        <p:spPr>
          <a:xfrm>
            <a:off x="571472" y="2643182"/>
            <a:ext cx="6500858" cy="2214578"/>
          </a:xfrm>
          <a:prstGeom prst="horizontalScroll">
            <a:avLst/>
          </a:prstGeom>
          <a:ln>
            <a:solidFill>
              <a:schemeClr val="accent4">
                <a:lumMod val="50000"/>
              </a:schemeClr>
            </a:solidFill>
          </a:ln>
        </p:spPr>
        <p:style>
          <a:lnRef idx="2">
            <a:schemeClr val="accent4"/>
          </a:lnRef>
          <a:fillRef idx="1">
            <a:schemeClr val="lt1"/>
          </a:fillRef>
          <a:effectRef idx="0">
            <a:schemeClr val="accent4"/>
          </a:effectRef>
          <a:fontRef idx="minor">
            <a:schemeClr val="dk1"/>
          </a:fontRef>
        </p:style>
        <p:txBody>
          <a:bodyPr rtlCol="1" anchor="ctr"/>
          <a:lstStyle/>
          <a:p>
            <a:pPr algn="ctr"/>
            <a:r>
              <a:rPr lang="ar-SA" sz="2400" b="1" dirty="0" smtClean="0">
                <a:effectLst>
                  <a:glow rad="63500">
                    <a:schemeClr val="accent4">
                      <a:satMod val="175000"/>
                      <a:alpha val="40000"/>
                    </a:schemeClr>
                  </a:glow>
                </a:effectLst>
              </a:rPr>
              <a:t>يرفع الكثير منا في اليوم الوطني شعار(أنا وطني)ويتغنى به،ثم بعد ذلك تتجمد مشاعره نحو الوطن،حتى حين وطنية العام القادم،وينسى أن الوطنية الحقة هي انتماء يتسرب في أدق أوعيته وأصدق أدعيته.</a:t>
            </a:r>
            <a:endParaRPr lang="ar-SA" sz="2400" b="1" dirty="0">
              <a:effectLst>
                <a:glow rad="63500">
                  <a:schemeClr val="accent4">
                    <a:satMod val="175000"/>
                    <a:alpha val="40000"/>
                  </a:schemeClr>
                </a:glow>
              </a:effectLst>
            </a:endParaRPr>
          </a:p>
        </p:txBody>
      </p:sp>
      <p:sp>
        <p:nvSpPr>
          <p:cNvPr id="7" name="تمرير أفقي 6"/>
          <p:cNvSpPr/>
          <p:nvPr/>
        </p:nvSpPr>
        <p:spPr>
          <a:xfrm>
            <a:off x="1571604" y="4429132"/>
            <a:ext cx="7000924" cy="2286016"/>
          </a:xfrm>
          <a:prstGeom prst="horizontalScroll">
            <a:avLst>
              <a:gd name="adj" fmla="val 10000"/>
            </a:avLst>
          </a:prstGeom>
          <a:ln>
            <a:solidFill>
              <a:srgbClr val="006600"/>
            </a:solidFill>
          </a:ln>
        </p:spPr>
        <p:style>
          <a:lnRef idx="2">
            <a:schemeClr val="accent3"/>
          </a:lnRef>
          <a:fillRef idx="1">
            <a:schemeClr val="lt1"/>
          </a:fillRef>
          <a:effectRef idx="0">
            <a:schemeClr val="accent3"/>
          </a:effectRef>
          <a:fontRef idx="minor">
            <a:schemeClr val="dk1"/>
          </a:fontRef>
        </p:style>
        <p:txBody>
          <a:bodyPr rtlCol="1" anchor="ctr"/>
          <a:lstStyle/>
          <a:p>
            <a:pPr algn="ctr"/>
            <a:r>
              <a:rPr lang="ar-SA" sz="2000" b="1" dirty="0" smtClean="0">
                <a:effectLst>
                  <a:glow rad="101600">
                    <a:schemeClr val="accent3">
                      <a:satMod val="175000"/>
                      <a:alpha val="40000"/>
                    </a:schemeClr>
                  </a:glow>
                </a:effectLst>
              </a:rPr>
              <a:t>مشهدان متضادان وقعت عليهما عيني في حديقة عامة تغص بالمتنزهين،فعن يميني عصبة من الصغار،ينقضون على حوض الأزهار يقظون منها ويركضون ركضاً،وعن يساوي امرأة وقور حاول ابنها الصغير أن يصنع ما تصنع تلك العصبة فما أن مد يده حتى نهرته أمه قائلة:هذه الزهرات ليست لنا حتى تنصرف فيها تصرفاً سيئاً أنها ملك الجميع.</a:t>
            </a:r>
            <a:endParaRPr lang="ar-SA" sz="2000" b="1" dirty="0">
              <a:effectLst>
                <a:glow rad="101600">
                  <a:schemeClr val="accent3">
                    <a:satMod val="175000"/>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85720" y="188877"/>
            <a:ext cx="7429552" cy="954107"/>
          </a:xfrm>
          <a:prstGeom prst="rect">
            <a:avLst/>
          </a:prstGeom>
          <a:noFill/>
        </p:spPr>
        <p:txBody>
          <a:bodyPr wrap="square" rtlCol="1">
            <a:spAutoFit/>
          </a:bodyPr>
          <a:lstStyle/>
          <a:p>
            <a:pPr algn="ctr"/>
            <a:r>
              <a:rPr lang="ar-SA" sz="2800" b="1" dirty="0" smtClean="0">
                <a:solidFill>
                  <a:srgbClr val="4C0000"/>
                </a:solidFill>
              </a:rPr>
              <a:t>1)في حياتنا كثير من الأحداث الوطنية،أختار واحداً منها،أحلله وأبدي وجهة نظري فيه،لأعرضه أمام زملائي/زميلاتي:</a:t>
            </a:r>
          </a:p>
        </p:txBody>
      </p:sp>
      <p:sp>
        <p:nvSpPr>
          <p:cNvPr id="4" name="شكل بيضاوي 3"/>
          <p:cNvSpPr/>
          <p:nvPr/>
        </p:nvSpPr>
        <p:spPr>
          <a:xfrm>
            <a:off x="7572396" y="357166"/>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ثالثاً</a:t>
            </a:r>
            <a:endParaRPr lang="ar-SA" sz="2400" b="1" dirty="0">
              <a:solidFill>
                <a:schemeClr val="tx1"/>
              </a:solidFill>
            </a:endParaRPr>
          </a:p>
        </p:txBody>
      </p:sp>
      <p:sp>
        <p:nvSpPr>
          <p:cNvPr id="5" name="مربع نص 4"/>
          <p:cNvSpPr txBox="1"/>
          <p:nvPr/>
        </p:nvSpPr>
        <p:spPr>
          <a:xfrm>
            <a:off x="357158" y="1214422"/>
            <a:ext cx="7429552" cy="523220"/>
          </a:xfrm>
          <a:prstGeom prst="rect">
            <a:avLst/>
          </a:prstGeom>
          <a:noFill/>
        </p:spPr>
        <p:txBody>
          <a:bodyPr wrap="square" rtlCol="1">
            <a:spAutoFit/>
          </a:bodyPr>
          <a:lstStyle/>
          <a:p>
            <a:pPr algn="ctr"/>
            <a:r>
              <a:rPr lang="ar-SA" sz="2800" b="1" dirty="0" smtClean="0">
                <a:solidFill>
                  <a:srgbClr val="4C0000"/>
                </a:solidFill>
              </a:rPr>
              <a:t>2)أقوم زملائي/زميلاتي وفق بطاقة التقويم التالية:</a:t>
            </a:r>
          </a:p>
        </p:txBody>
      </p:sp>
      <p:graphicFrame>
        <p:nvGraphicFramePr>
          <p:cNvPr id="6" name="جدول 5"/>
          <p:cNvGraphicFramePr>
            <a:graphicFrameLocks noGrp="1"/>
          </p:cNvGraphicFramePr>
          <p:nvPr/>
        </p:nvGraphicFramePr>
        <p:xfrm>
          <a:off x="500034" y="1857363"/>
          <a:ext cx="8072497" cy="3929091"/>
        </p:xfrm>
        <a:graphic>
          <a:graphicData uri="http://schemas.openxmlformats.org/drawingml/2006/table">
            <a:tbl>
              <a:tblPr rtl="1" firstRow="1" bandRow="1">
                <a:tableStyleId>{5C22544A-7EE6-4342-B048-85BDC9FD1C3A}</a:tableStyleId>
              </a:tblPr>
              <a:tblGrid>
                <a:gridCol w="828726"/>
                <a:gridCol w="1042980"/>
                <a:gridCol w="1000118"/>
                <a:gridCol w="1114418"/>
                <a:gridCol w="985830"/>
                <a:gridCol w="1014406"/>
                <a:gridCol w="971543"/>
                <a:gridCol w="1114476"/>
              </a:tblGrid>
              <a:tr h="1468233">
                <a:tc>
                  <a:txBody>
                    <a:bodyPr/>
                    <a:lstStyle/>
                    <a:p>
                      <a:pPr algn="ctr" rtl="1"/>
                      <a:r>
                        <a:rPr lang="ar-SA" sz="2000" dirty="0" smtClean="0">
                          <a:solidFill>
                            <a:schemeClr val="tx1"/>
                          </a:solidFill>
                          <a:effectLst>
                            <a:glow rad="228600">
                              <a:schemeClr val="accent2">
                                <a:satMod val="175000"/>
                                <a:alpha val="40000"/>
                              </a:schemeClr>
                            </a:glow>
                          </a:effectLst>
                        </a:rPr>
                        <a:t>الاسم</a:t>
                      </a:r>
                      <a:endParaRPr lang="ar-SA" sz="2000" dirty="0">
                        <a:solidFill>
                          <a:schemeClr val="tx1"/>
                        </a:solidFill>
                        <a:effectLst>
                          <a:glow rad="228600">
                            <a:schemeClr val="accent2">
                              <a:satMod val="175000"/>
                              <a:alpha val="40000"/>
                            </a:schemeClr>
                          </a:glo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r>
                        <a:rPr lang="ar-SA" sz="2000" dirty="0" smtClean="0">
                          <a:solidFill>
                            <a:schemeClr val="tx1"/>
                          </a:solidFill>
                          <a:effectLst>
                            <a:glow rad="228600">
                              <a:schemeClr val="accent2">
                                <a:satMod val="175000"/>
                                <a:alpha val="40000"/>
                              </a:schemeClr>
                            </a:glow>
                          </a:effectLst>
                        </a:rPr>
                        <a:t>الموضوع</a:t>
                      </a:r>
                      <a:endParaRPr lang="ar-SA" sz="2000" dirty="0">
                        <a:solidFill>
                          <a:schemeClr val="tx1"/>
                        </a:solidFill>
                        <a:effectLst>
                          <a:glow rad="228600">
                            <a:schemeClr val="accent2">
                              <a:satMod val="175000"/>
                              <a:alpha val="40000"/>
                            </a:schemeClr>
                          </a:glo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r>
                        <a:rPr lang="ar-SA" sz="2000" dirty="0" smtClean="0">
                          <a:solidFill>
                            <a:schemeClr val="tx1"/>
                          </a:solidFill>
                          <a:effectLst>
                            <a:glow rad="228600">
                              <a:schemeClr val="accent2">
                                <a:satMod val="175000"/>
                                <a:alpha val="40000"/>
                              </a:schemeClr>
                            </a:glow>
                          </a:effectLst>
                        </a:rPr>
                        <a:t>تدفق</a:t>
                      </a:r>
                    </a:p>
                    <a:p>
                      <a:pPr algn="ctr" rtl="1"/>
                      <a:r>
                        <a:rPr lang="ar-SA" sz="2000" dirty="0" smtClean="0">
                          <a:solidFill>
                            <a:schemeClr val="tx1"/>
                          </a:solidFill>
                          <a:effectLst>
                            <a:glow rad="228600">
                              <a:schemeClr val="accent2">
                                <a:satMod val="175000"/>
                                <a:alpha val="40000"/>
                              </a:schemeClr>
                            </a:glow>
                          </a:effectLst>
                        </a:rPr>
                        <a:t>الأفكار</a:t>
                      </a:r>
                    </a:p>
                    <a:p>
                      <a:pPr algn="ctr" rtl="1"/>
                      <a:r>
                        <a:rPr lang="ar-SA" sz="2000" dirty="0" smtClean="0">
                          <a:solidFill>
                            <a:schemeClr val="tx1"/>
                          </a:solidFill>
                          <a:effectLst>
                            <a:glow rad="228600">
                              <a:schemeClr val="accent2">
                                <a:satMod val="175000"/>
                                <a:alpha val="40000"/>
                              </a:schemeClr>
                            </a:glow>
                          </a:effectLst>
                        </a:rPr>
                        <a:t>بطلاقة</a:t>
                      </a:r>
                      <a:endParaRPr lang="ar-SA" sz="2000" dirty="0">
                        <a:solidFill>
                          <a:schemeClr val="tx1"/>
                        </a:solidFill>
                        <a:effectLst>
                          <a:glow rad="228600">
                            <a:schemeClr val="accent2">
                              <a:satMod val="175000"/>
                              <a:alpha val="40000"/>
                            </a:schemeClr>
                          </a:glo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r>
                        <a:rPr lang="ar-SA" sz="2000" dirty="0" smtClean="0">
                          <a:solidFill>
                            <a:schemeClr val="tx1"/>
                          </a:solidFill>
                          <a:effectLst>
                            <a:glow rad="228600">
                              <a:schemeClr val="accent2">
                                <a:satMod val="175000"/>
                                <a:alpha val="40000"/>
                              </a:schemeClr>
                            </a:glow>
                          </a:effectLst>
                        </a:rPr>
                        <a:t>وضوح</a:t>
                      </a:r>
                      <a:r>
                        <a:rPr lang="ar-SA" sz="2000" baseline="0" dirty="0" smtClean="0">
                          <a:solidFill>
                            <a:schemeClr val="tx1"/>
                          </a:solidFill>
                          <a:effectLst>
                            <a:glow rad="228600">
                              <a:schemeClr val="accent2">
                                <a:satMod val="175000"/>
                                <a:alpha val="40000"/>
                              </a:schemeClr>
                            </a:glow>
                          </a:effectLst>
                        </a:rPr>
                        <a:t> عرض الموضوع</a:t>
                      </a:r>
                      <a:endParaRPr lang="ar-SA" sz="2000" dirty="0">
                        <a:solidFill>
                          <a:schemeClr val="tx1"/>
                        </a:solidFill>
                        <a:effectLst>
                          <a:glow rad="228600">
                            <a:schemeClr val="accent2">
                              <a:satMod val="175000"/>
                              <a:alpha val="40000"/>
                            </a:schemeClr>
                          </a:glo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r>
                        <a:rPr lang="ar-SA" sz="2000" dirty="0" smtClean="0">
                          <a:solidFill>
                            <a:schemeClr val="tx1"/>
                          </a:solidFill>
                          <a:effectLst>
                            <a:glow rad="228600">
                              <a:schemeClr val="accent2">
                                <a:satMod val="175000"/>
                                <a:alpha val="40000"/>
                              </a:schemeClr>
                            </a:glow>
                          </a:effectLst>
                        </a:rPr>
                        <a:t>استخدام</a:t>
                      </a:r>
                    </a:p>
                    <a:p>
                      <a:pPr algn="ctr" rtl="1"/>
                      <a:r>
                        <a:rPr lang="ar-SA" sz="2000" dirty="0" smtClean="0">
                          <a:solidFill>
                            <a:schemeClr val="tx1"/>
                          </a:solidFill>
                          <a:effectLst>
                            <a:glow rad="228600">
                              <a:schemeClr val="accent2">
                                <a:satMod val="175000"/>
                                <a:alpha val="40000"/>
                              </a:schemeClr>
                            </a:glow>
                          </a:effectLst>
                        </a:rPr>
                        <a:t> أساليب</a:t>
                      </a:r>
                    </a:p>
                    <a:p>
                      <a:pPr algn="ctr" rtl="1"/>
                      <a:r>
                        <a:rPr lang="ar-SA" sz="2000" dirty="0" smtClean="0">
                          <a:solidFill>
                            <a:schemeClr val="tx1"/>
                          </a:solidFill>
                          <a:effectLst>
                            <a:glow rad="228600">
                              <a:schemeClr val="accent2">
                                <a:satMod val="175000"/>
                                <a:alpha val="40000"/>
                              </a:schemeClr>
                            </a:glow>
                          </a:effectLst>
                        </a:rPr>
                        <a:t>التأثير</a:t>
                      </a:r>
                    </a:p>
                    <a:p>
                      <a:pPr algn="ctr" rtl="1"/>
                      <a:r>
                        <a:rPr lang="ar-SA" sz="2000" dirty="0" smtClean="0">
                          <a:solidFill>
                            <a:schemeClr val="tx1"/>
                          </a:solidFill>
                          <a:effectLst>
                            <a:glow rad="228600">
                              <a:schemeClr val="accent2">
                                <a:satMod val="175000"/>
                                <a:alpha val="40000"/>
                              </a:schemeClr>
                            </a:glow>
                          </a:effectLst>
                        </a:rPr>
                        <a:t>والإقناع</a:t>
                      </a:r>
                      <a:endParaRPr lang="ar-SA" sz="2000" dirty="0">
                        <a:solidFill>
                          <a:schemeClr val="tx1"/>
                        </a:solidFill>
                        <a:effectLst>
                          <a:glow rad="228600">
                            <a:schemeClr val="accent2">
                              <a:satMod val="175000"/>
                              <a:alpha val="40000"/>
                            </a:schemeClr>
                          </a:glo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r>
                        <a:rPr lang="ar-SA" sz="2000" dirty="0" smtClean="0">
                          <a:solidFill>
                            <a:schemeClr val="tx1"/>
                          </a:solidFill>
                          <a:effectLst>
                            <a:glow rad="228600">
                              <a:schemeClr val="accent2">
                                <a:satMod val="175000"/>
                                <a:alpha val="40000"/>
                              </a:schemeClr>
                            </a:glow>
                          </a:effectLst>
                        </a:rPr>
                        <a:t>الألفاظ المؤثرة في الآخرين</a:t>
                      </a:r>
                      <a:endParaRPr lang="ar-SA" sz="2000" dirty="0">
                        <a:solidFill>
                          <a:schemeClr val="tx1"/>
                        </a:solidFill>
                        <a:effectLst>
                          <a:glow rad="228600">
                            <a:schemeClr val="accent2">
                              <a:satMod val="175000"/>
                              <a:alpha val="40000"/>
                            </a:schemeClr>
                          </a:glo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r>
                        <a:rPr lang="ar-SA" sz="2000" dirty="0" smtClean="0">
                          <a:solidFill>
                            <a:schemeClr val="tx1"/>
                          </a:solidFill>
                          <a:effectLst>
                            <a:glow rad="228600">
                              <a:schemeClr val="accent2">
                                <a:satMod val="175000"/>
                                <a:alpha val="40000"/>
                              </a:schemeClr>
                            </a:glow>
                          </a:effectLst>
                        </a:rPr>
                        <a:t>قوة الحجج</a:t>
                      </a:r>
                    </a:p>
                    <a:p>
                      <a:pPr algn="ctr" rtl="1"/>
                      <a:r>
                        <a:rPr lang="ar-SA" sz="2000" dirty="0" smtClean="0">
                          <a:solidFill>
                            <a:schemeClr val="tx1"/>
                          </a:solidFill>
                          <a:effectLst>
                            <a:glow rad="228600">
                              <a:schemeClr val="accent2">
                                <a:satMod val="175000"/>
                                <a:alpha val="40000"/>
                              </a:schemeClr>
                            </a:glow>
                          </a:effectLst>
                        </a:rPr>
                        <a:t>والأدلة</a:t>
                      </a:r>
                      <a:endParaRPr lang="ar-SA" sz="2000" dirty="0">
                        <a:solidFill>
                          <a:schemeClr val="tx1"/>
                        </a:solidFill>
                        <a:effectLst>
                          <a:glow rad="228600">
                            <a:schemeClr val="accent2">
                              <a:satMod val="175000"/>
                              <a:alpha val="40000"/>
                            </a:schemeClr>
                          </a:glo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r>
                        <a:rPr lang="ar-SA" sz="2000" dirty="0" smtClean="0">
                          <a:solidFill>
                            <a:schemeClr val="tx1"/>
                          </a:solidFill>
                          <a:effectLst>
                            <a:glow rad="228600">
                              <a:schemeClr val="accent2">
                                <a:satMod val="175000"/>
                                <a:alpha val="40000"/>
                              </a:schemeClr>
                            </a:glow>
                          </a:effectLst>
                        </a:rPr>
                        <a:t>القدرة</a:t>
                      </a:r>
                      <a:r>
                        <a:rPr lang="ar-SA" sz="2000" baseline="0" dirty="0" smtClean="0">
                          <a:solidFill>
                            <a:schemeClr val="tx1"/>
                          </a:solidFill>
                          <a:effectLst>
                            <a:glow rad="228600">
                              <a:schemeClr val="accent2">
                                <a:satMod val="175000"/>
                                <a:alpha val="40000"/>
                              </a:schemeClr>
                            </a:glow>
                          </a:effectLst>
                        </a:rPr>
                        <a:t> على رد ونقد الحجج الضعيفة</a:t>
                      </a:r>
                      <a:endParaRPr lang="ar-SA" sz="2000" dirty="0">
                        <a:solidFill>
                          <a:schemeClr val="tx1"/>
                        </a:solidFill>
                        <a:effectLst>
                          <a:glow rad="228600">
                            <a:schemeClr val="accent2">
                              <a:satMod val="175000"/>
                              <a:alpha val="40000"/>
                            </a:schemeClr>
                          </a:glo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820286">
                <a:tc>
                  <a:txBody>
                    <a:bodyPr/>
                    <a:lstStyle/>
                    <a:p>
                      <a:pPr algn="ctr" rtl="1"/>
                      <a:endParaRPr lang="ar-SA" sz="20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820286">
                <a:tc>
                  <a:txBody>
                    <a:bodyPr/>
                    <a:lstStyle/>
                    <a:p>
                      <a:pPr algn="ctr" rtl="1"/>
                      <a:endParaRPr lang="ar-SA" sz="20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r h="820286">
                <a:tc>
                  <a:txBody>
                    <a:bodyPr/>
                    <a:lstStyle/>
                    <a:p>
                      <a:pPr algn="ctr" rtl="1"/>
                      <a:endParaRPr lang="ar-SA" sz="20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rtl="1"/>
                      <a:endParaRPr lang="ar-SA"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تحضير 2"/>
          <p:cNvSpPr/>
          <p:nvPr/>
        </p:nvSpPr>
        <p:spPr>
          <a:xfrm>
            <a:off x="7286644" y="285728"/>
            <a:ext cx="1035535" cy="411708"/>
          </a:xfrm>
          <a:prstGeom prst="flowChartPreparation">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200" b="1" dirty="0" smtClean="0">
                <a:solidFill>
                  <a:schemeClr val="tx1"/>
                </a:solidFill>
              </a:rPr>
              <a:t>أولاً</a:t>
            </a:r>
            <a:endParaRPr lang="ar-SA" sz="2200" b="1" dirty="0">
              <a:solidFill>
                <a:schemeClr val="tx1"/>
              </a:solidFill>
            </a:endParaRPr>
          </a:p>
        </p:txBody>
      </p:sp>
      <p:sp>
        <p:nvSpPr>
          <p:cNvPr id="4" name="مربع نص 3"/>
          <p:cNvSpPr txBox="1"/>
          <p:nvPr/>
        </p:nvSpPr>
        <p:spPr>
          <a:xfrm>
            <a:off x="642910" y="186617"/>
            <a:ext cx="7215239" cy="1384995"/>
          </a:xfrm>
          <a:prstGeom prst="rect">
            <a:avLst/>
          </a:prstGeom>
          <a:noFill/>
        </p:spPr>
        <p:txBody>
          <a:bodyPr wrap="square" rtlCol="1">
            <a:spAutoFit/>
          </a:bodyPr>
          <a:lstStyle/>
          <a:p>
            <a:pPr algn="ctr"/>
            <a:r>
              <a:rPr lang="ar-SA" sz="2800" b="1" dirty="0" smtClean="0">
                <a:solidFill>
                  <a:srgbClr val="4C0000"/>
                </a:solidFill>
              </a:rPr>
              <a:t>أشير بعلامة(</a:t>
            </a:r>
            <a:r>
              <a:rPr lang="ar-SA" sz="2800" b="1" dirty="0" smtClean="0">
                <a:solidFill>
                  <a:srgbClr val="4C0000"/>
                </a:solidFill>
                <a:sym typeface="Wingdings"/>
              </a:rPr>
              <a:t></a:t>
            </a:r>
            <a:r>
              <a:rPr lang="ar-SA" sz="2800" b="1" dirty="0" smtClean="0">
                <a:solidFill>
                  <a:srgbClr val="4C0000"/>
                </a:solidFill>
              </a:rPr>
              <a:t>)عن يمين السلوكيات التي تدل على الوطنية،وعلامة(×)عن يمين السلوكيات التي تدل على انتفاء الوطنية حسب رأي الكاتب:</a:t>
            </a:r>
            <a:endParaRPr lang="ar-SA" sz="2800" b="1" dirty="0">
              <a:solidFill>
                <a:srgbClr val="4C0000"/>
              </a:solidFill>
            </a:endParaRPr>
          </a:p>
        </p:txBody>
      </p:sp>
      <p:sp>
        <p:nvSpPr>
          <p:cNvPr id="5" name="مخطط انسيابي: محطة طرفية 4"/>
          <p:cNvSpPr/>
          <p:nvPr/>
        </p:nvSpPr>
        <p:spPr>
          <a:xfrm rot="21386677">
            <a:off x="414145" y="1824279"/>
            <a:ext cx="8001056" cy="714380"/>
          </a:xfrm>
          <a:prstGeom prst="flowChartTerminator">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ar-SA" sz="2400" b="1" dirty="0" smtClean="0">
                <a:solidFill>
                  <a:schemeClr val="tx1"/>
                </a:solidFill>
              </a:rPr>
              <a:t>(     ) مكوث الجسد في موقع العمل مع ترك العمال تتحدث عن المرء.</a:t>
            </a:r>
            <a:endParaRPr lang="ar-SA" sz="2400" b="1" dirty="0">
              <a:solidFill>
                <a:schemeClr val="tx1"/>
              </a:solidFill>
            </a:endParaRPr>
          </a:p>
        </p:txBody>
      </p:sp>
      <p:sp>
        <p:nvSpPr>
          <p:cNvPr id="6" name="مخطط انسيابي: محطة طرفية 5"/>
          <p:cNvSpPr/>
          <p:nvPr/>
        </p:nvSpPr>
        <p:spPr>
          <a:xfrm rot="21199982">
            <a:off x="371575" y="2681209"/>
            <a:ext cx="8001056" cy="714380"/>
          </a:xfrm>
          <a:prstGeom prst="flowChartTerminator">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ar-SA" sz="2400" b="1" dirty="0" smtClean="0">
                <a:solidFill>
                  <a:schemeClr val="tx1"/>
                </a:solidFill>
              </a:rPr>
              <a:t>(     ) المجاهرة بالثناء أمام الملأ مع إضمار الهجاء في الخفاء.</a:t>
            </a:r>
            <a:endParaRPr lang="ar-SA" sz="2400" b="1" dirty="0">
              <a:solidFill>
                <a:schemeClr val="tx1"/>
              </a:solidFill>
            </a:endParaRPr>
          </a:p>
        </p:txBody>
      </p:sp>
      <p:sp>
        <p:nvSpPr>
          <p:cNvPr id="7" name="مخطط انسيابي: محطة طرفية 6"/>
          <p:cNvSpPr/>
          <p:nvPr/>
        </p:nvSpPr>
        <p:spPr>
          <a:xfrm>
            <a:off x="514451" y="3752779"/>
            <a:ext cx="8001056" cy="714380"/>
          </a:xfrm>
          <a:prstGeom prst="flowChartTerminator">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ar-SA" sz="2400" b="1" dirty="0" smtClean="0">
                <a:solidFill>
                  <a:schemeClr val="tx1"/>
                </a:solidFill>
              </a:rPr>
              <a:t>(     ) الصراخ بأعلى صوت بالوطنية مع عدم الاهتمام بالإنتاج.</a:t>
            </a:r>
            <a:endParaRPr lang="ar-SA" sz="2400" b="1" dirty="0">
              <a:solidFill>
                <a:schemeClr val="tx1"/>
              </a:solidFill>
            </a:endParaRPr>
          </a:p>
        </p:txBody>
      </p:sp>
      <p:sp>
        <p:nvSpPr>
          <p:cNvPr id="8" name="مخطط انسيابي: محطة طرفية 7"/>
          <p:cNvSpPr/>
          <p:nvPr/>
        </p:nvSpPr>
        <p:spPr>
          <a:xfrm rot="21199982">
            <a:off x="514451" y="4824349"/>
            <a:ext cx="8001056" cy="714380"/>
          </a:xfrm>
          <a:prstGeom prst="flowChartTerminator">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ar-SA" sz="2400" b="1" dirty="0" smtClean="0">
                <a:solidFill>
                  <a:schemeClr val="tx1"/>
                </a:solidFill>
              </a:rPr>
              <a:t>(     ) الانتماء للوطن من خلال الحرص على الدعاء له.</a:t>
            </a:r>
            <a:endParaRPr lang="ar-SA" sz="2400" b="1" dirty="0">
              <a:solidFill>
                <a:schemeClr val="tx1"/>
              </a:solidFill>
            </a:endParaRPr>
          </a:p>
        </p:txBody>
      </p:sp>
      <p:sp>
        <p:nvSpPr>
          <p:cNvPr id="9" name="مربع نص 8"/>
          <p:cNvSpPr txBox="1"/>
          <p:nvPr/>
        </p:nvSpPr>
        <p:spPr>
          <a:xfrm>
            <a:off x="7072330" y="1714488"/>
            <a:ext cx="785818" cy="584775"/>
          </a:xfrm>
          <a:prstGeom prst="rect">
            <a:avLst/>
          </a:prstGeom>
          <a:noFill/>
        </p:spPr>
        <p:txBody>
          <a:bodyPr wrap="square" rtlCol="1">
            <a:spAutoFit/>
          </a:bodyPr>
          <a:lstStyle/>
          <a:p>
            <a:pPr algn="ctr"/>
            <a:r>
              <a:rPr lang="ar-SA" sz="3200" b="1" dirty="0" smtClean="0">
                <a:solidFill>
                  <a:srgbClr val="C00000"/>
                </a:solidFill>
                <a:sym typeface="Wingdings"/>
              </a:rPr>
              <a:t></a:t>
            </a:r>
            <a:endParaRPr lang="ar-SA" sz="3200" b="1" dirty="0">
              <a:solidFill>
                <a:srgbClr val="C00000"/>
              </a:solidFill>
            </a:endParaRPr>
          </a:p>
        </p:txBody>
      </p:sp>
      <p:sp>
        <p:nvSpPr>
          <p:cNvPr id="10" name="مربع نص 9"/>
          <p:cNvSpPr txBox="1"/>
          <p:nvPr/>
        </p:nvSpPr>
        <p:spPr>
          <a:xfrm>
            <a:off x="6715140" y="2415597"/>
            <a:ext cx="785818" cy="584775"/>
          </a:xfrm>
          <a:prstGeom prst="rect">
            <a:avLst/>
          </a:prstGeom>
          <a:noFill/>
        </p:spPr>
        <p:txBody>
          <a:bodyPr wrap="square" rtlCol="1">
            <a:spAutoFit/>
          </a:bodyPr>
          <a:lstStyle/>
          <a:p>
            <a:pPr algn="ctr"/>
            <a:r>
              <a:rPr lang="ar-SA" sz="3200" b="1" dirty="0" smtClean="0">
                <a:solidFill>
                  <a:srgbClr val="C00000"/>
                </a:solidFill>
                <a:sym typeface="Wingdings"/>
              </a:rPr>
              <a:t></a:t>
            </a:r>
            <a:endParaRPr lang="ar-SA" sz="3200" b="1" dirty="0">
              <a:solidFill>
                <a:srgbClr val="C00000"/>
              </a:solidFill>
            </a:endParaRPr>
          </a:p>
        </p:txBody>
      </p:sp>
      <p:sp>
        <p:nvSpPr>
          <p:cNvPr id="11" name="مربع نص 10"/>
          <p:cNvSpPr txBox="1"/>
          <p:nvPr/>
        </p:nvSpPr>
        <p:spPr>
          <a:xfrm>
            <a:off x="6500826" y="4630175"/>
            <a:ext cx="785818" cy="584775"/>
          </a:xfrm>
          <a:prstGeom prst="rect">
            <a:avLst/>
          </a:prstGeom>
          <a:noFill/>
        </p:spPr>
        <p:txBody>
          <a:bodyPr wrap="square" rtlCol="1">
            <a:spAutoFit/>
          </a:bodyPr>
          <a:lstStyle/>
          <a:p>
            <a:pPr algn="ctr"/>
            <a:r>
              <a:rPr lang="ar-SA" sz="3200" b="1" dirty="0" smtClean="0">
                <a:solidFill>
                  <a:srgbClr val="C00000"/>
                </a:solidFill>
                <a:sym typeface="Wingdings"/>
              </a:rPr>
              <a:t></a:t>
            </a:r>
            <a:endParaRPr lang="ar-SA" sz="3200" b="1" dirty="0">
              <a:solidFill>
                <a:srgbClr val="C00000"/>
              </a:solidFill>
            </a:endParaRPr>
          </a:p>
        </p:txBody>
      </p:sp>
      <p:sp>
        <p:nvSpPr>
          <p:cNvPr id="12" name="مربع نص 11"/>
          <p:cNvSpPr txBox="1"/>
          <p:nvPr/>
        </p:nvSpPr>
        <p:spPr>
          <a:xfrm>
            <a:off x="6858016" y="3786190"/>
            <a:ext cx="785818" cy="584775"/>
          </a:xfrm>
          <a:prstGeom prst="rect">
            <a:avLst/>
          </a:prstGeom>
          <a:noFill/>
        </p:spPr>
        <p:txBody>
          <a:bodyPr wrap="square" rtlCol="1">
            <a:spAutoFit/>
          </a:bodyPr>
          <a:lstStyle/>
          <a:p>
            <a:pPr algn="ctr"/>
            <a:r>
              <a:rPr lang="ar-SA" sz="3200" b="1" dirty="0" smtClean="0">
                <a:solidFill>
                  <a:srgbClr val="C00000"/>
                </a:solidFill>
                <a:sym typeface="Wingdings"/>
              </a:rPr>
              <a:t></a:t>
            </a:r>
            <a:endParaRPr lang="ar-SA" sz="3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1000"/>
                                        <p:tgtEl>
                                          <p:spTgt spid="4"/>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amond(in)">
                                      <p:cBhvr>
                                        <p:cTn id="13" dur="1000"/>
                                        <p:tgtEl>
                                          <p:spTgt spid="5"/>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amond(in)">
                                      <p:cBhvr>
                                        <p:cTn id="16" dur="1000"/>
                                        <p:tgtEl>
                                          <p:spTgt spid="6"/>
                                        </p:tgtEl>
                                      </p:cBhvr>
                                    </p:animEffect>
                                  </p:childTnLst>
                                </p:cTn>
                              </p:par>
                              <p:par>
                                <p:cTn id="17" presetID="8"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amond(in)">
                                      <p:cBhvr>
                                        <p:cTn id="19" dur="1000"/>
                                        <p:tgtEl>
                                          <p:spTgt spid="7"/>
                                        </p:tgtEl>
                                      </p:cBhvr>
                                    </p:animEffect>
                                  </p:childTnLst>
                                </p:cTn>
                              </p:par>
                              <p:par>
                                <p:cTn id="20" presetID="8"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amond(in)">
                                      <p:cBhvr>
                                        <p:cTn id="22" dur="1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7" presetClass="entr" presetSubtype="2"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ppt_x</p:attrName>
                                        </p:attrNameLst>
                                      </p:cBhvr>
                                      <p:tavLst>
                                        <p:tav tm="0">
                                          <p:val>
                                            <p:strVal val="#ppt_x+#ppt_w/2"/>
                                          </p:val>
                                        </p:tav>
                                        <p:tav tm="100000">
                                          <p:val>
                                            <p:strVal val="#ppt_x"/>
                                          </p:val>
                                        </p:tav>
                                      </p:tavLst>
                                    </p:anim>
                                    <p:anim calcmode="lin" valueType="num">
                                      <p:cBhvr>
                                        <p:cTn id="28" dur="500" fill="hold"/>
                                        <p:tgtEl>
                                          <p:spTgt spid="9"/>
                                        </p:tgtEl>
                                        <p:attrNameLst>
                                          <p:attrName>ppt_y</p:attrName>
                                        </p:attrNameLst>
                                      </p:cBhvr>
                                      <p:tavLst>
                                        <p:tav tm="0">
                                          <p:val>
                                            <p:strVal val="#ppt_y"/>
                                          </p:val>
                                        </p:tav>
                                        <p:tav tm="100000">
                                          <p:val>
                                            <p:strVal val="#ppt_y"/>
                                          </p:val>
                                        </p:tav>
                                      </p:tavLst>
                                    </p:anim>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17" presetClass="entr" presetSubtype="2"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ppt_x</p:attrName>
                                        </p:attrNameLst>
                                      </p:cBhvr>
                                      <p:tavLst>
                                        <p:tav tm="0">
                                          <p:val>
                                            <p:strVal val="#ppt_x+#ppt_w/2"/>
                                          </p:val>
                                        </p:tav>
                                        <p:tav tm="100000">
                                          <p:val>
                                            <p:strVal val="#ppt_x"/>
                                          </p:val>
                                        </p:tav>
                                      </p:tavLst>
                                    </p:anim>
                                    <p:anim calcmode="lin" valueType="num">
                                      <p:cBhvr>
                                        <p:cTn id="36" dur="500" fill="hold"/>
                                        <p:tgtEl>
                                          <p:spTgt spid="10"/>
                                        </p:tgtEl>
                                        <p:attrNameLst>
                                          <p:attrName>ppt_y</p:attrName>
                                        </p:attrNameLst>
                                      </p:cBhvr>
                                      <p:tavLst>
                                        <p:tav tm="0">
                                          <p:val>
                                            <p:strVal val="#ppt_y"/>
                                          </p:val>
                                        </p:tav>
                                        <p:tav tm="100000">
                                          <p:val>
                                            <p:strVal val="#ppt_y"/>
                                          </p:val>
                                        </p:tav>
                                      </p:tavLst>
                                    </p:anim>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2"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ppt_x</p:attrName>
                                        </p:attrNameLst>
                                      </p:cBhvr>
                                      <p:tavLst>
                                        <p:tav tm="0">
                                          <p:val>
                                            <p:strVal val="#ppt_x+#ppt_w/2"/>
                                          </p:val>
                                        </p:tav>
                                        <p:tav tm="100000">
                                          <p:val>
                                            <p:strVal val="#ppt_x"/>
                                          </p:val>
                                        </p:tav>
                                      </p:tavLst>
                                    </p:anim>
                                    <p:anim calcmode="lin" valueType="num">
                                      <p:cBhvr>
                                        <p:cTn id="44" dur="500" fill="hold"/>
                                        <p:tgtEl>
                                          <p:spTgt spid="12"/>
                                        </p:tgtEl>
                                        <p:attrNameLst>
                                          <p:attrName>ppt_y</p:attrName>
                                        </p:attrNameLst>
                                      </p:cBhvr>
                                      <p:tavLst>
                                        <p:tav tm="0">
                                          <p:val>
                                            <p:strVal val="#ppt_y"/>
                                          </p:val>
                                        </p:tav>
                                        <p:tav tm="100000">
                                          <p:val>
                                            <p:strVal val="#ppt_y"/>
                                          </p:val>
                                        </p:tav>
                                      </p:tavLst>
                                    </p:anim>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17" presetClass="entr" presetSubtype="2"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ppt_x</p:attrName>
                                        </p:attrNameLst>
                                      </p:cBhvr>
                                      <p:tavLst>
                                        <p:tav tm="0">
                                          <p:val>
                                            <p:strVal val="#ppt_x+#ppt_w/2"/>
                                          </p:val>
                                        </p:tav>
                                        <p:tav tm="100000">
                                          <p:val>
                                            <p:strVal val="#ppt_x"/>
                                          </p:val>
                                        </p:tav>
                                      </p:tavLst>
                                    </p:anim>
                                    <p:anim calcmode="lin" valueType="num">
                                      <p:cBhvr>
                                        <p:cTn id="52" dur="500" fill="hold"/>
                                        <p:tgtEl>
                                          <p:spTgt spid="11"/>
                                        </p:tgtEl>
                                        <p:attrNameLst>
                                          <p:attrName>ppt_y</p:attrName>
                                        </p:attrNameLst>
                                      </p:cBhvr>
                                      <p:tavLst>
                                        <p:tav tm="0">
                                          <p:val>
                                            <p:strVal val="#ppt_y"/>
                                          </p:val>
                                        </p:tav>
                                        <p:tav tm="100000">
                                          <p:val>
                                            <p:strVal val="#ppt_y"/>
                                          </p:val>
                                        </p:tav>
                                      </p:tavLst>
                                    </p:anim>
                                    <p:anim calcmode="lin" valueType="num">
                                      <p:cBhvr>
                                        <p:cTn id="53" dur="500" fill="hold"/>
                                        <p:tgtEl>
                                          <p:spTgt spid="11"/>
                                        </p:tgtEl>
                                        <p:attrNameLst>
                                          <p:attrName>ppt_w</p:attrName>
                                        </p:attrNameLst>
                                      </p:cBhvr>
                                      <p:tavLst>
                                        <p:tav tm="0">
                                          <p:val>
                                            <p:fltVal val="0"/>
                                          </p:val>
                                        </p:tav>
                                        <p:tav tm="100000">
                                          <p:val>
                                            <p:strVal val="#ppt_w"/>
                                          </p:val>
                                        </p:tav>
                                      </p:tavLst>
                                    </p:anim>
                                    <p:anim calcmode="lin" valueType="num">
                                      <p:cBhvr>
                                        <p:cTn id="54" dur="5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animBg="1"/>
      <p:bldP spid="9" grpId="0"/>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تحضير 2"/>
          <p:cNvSpPr/>
          <p:nvPr/>
        </p:nvSpPr>
        <p:spPr>
          <a:xfrm>
            <a:off x="7286644" y="285728"/>
            <a:ext cx="1035535" cy="411708"/>
          </a:xfrm>
          <a:prstGeom prst="flowChartPreparation">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200" b="1" dirty="0" smtClean="0">
                <a:solidFill>
                  <a:schemeClr val="tx1"/>
                </a:solidFill>
              </a:rPr>
              <a:t>ثانياً</a:t>
            </a:r>
            <a:endParaRPr lang="ar-SA" sz="2200" b="1" dirty="0">
              <a:solidFill>
                <a:schemeClr val="tx1"/>
              </a:solidFill>
            </a:endParaRPr>
          </a:p>
        </p:txBody>
      </p:sp>
      <p:sp>
        <p:nvSpPr>
          <p:cNvPr id="4" name="مربع نص 3"/>
          <p:cNvSpPr txBox="1"/>
          <p:nvPr/>
        </p:nvSpPr>
        <p:spPr>
          <a:xfrm>
            <a:off x="642910" y="262574"/>
            <a:ext cx="7215239" cy="523220"/>
          </a:xfrm>
          <a:prstGeom prst="rect">
            <a:avLst/>
          </a:prstGeom>
          <a:noFill/>
        </p:spPr>
        <p:txBody>
          <a:bodyPr wrap="square" rtlCol="1">
            <a:spAutoFit/>
          </a:bodyPr>
          <a:lstStyle/>
          <a:p>
            <a:pPr algn="ctr"/>
            <a:r>
              <a:rPr lang="ar-SA" sz="2800" b="1" dirty="0" smtClean="0">
                <a:solidFill>
                  <a:srgbClr val="4C0000"/>
                </a:solidFill>
              </a:rPr>
              <a:t>أذكر مع مجموعتي المواقف التي تدل على الوطنية:</a:t>
            </a:r>
            <a:endParaRPr lang="ar-SA" sz="2800" b="1" dirty="0">
              <a:solidFill>
                <a:srgbClr val="4C0000"/>
              </a:solidFill>
            </a:endParaRPr>
          </a:p>
        </p:txBody>
      </p:sp>
      <p:sp>
        <p:nvSpPr>
          <p:cNvPr id="5" name="مخطط انسيابي: محطة طرفية 4"/>
          <p:cNvSpPr/>
          <p:nvPr/>
        </p:nvSpPr>
        <p:spPr>
          <a:xfrm>
            <a:off x="6072198" y="928670"/>
            <a:ext cx="2071702" cy="785818"/>
          </a:xfrm>
          <a:prstGeom prst="flowChartTerminator">
            <a:avLst/>
          </a:prstGeom>
          <a:ln w="38100"/>
        </p:spPr>
        <p:style>
          <a:lnRef idx="2">
            <a:schemeClr val="accent4"/>
          </a:lnRef>
          <a:fillRef idx="1">
            <a:schemeClr val="lt1"/>
          </a:fillRef>
          <a:effectRef idx="0">
            <a:schemeClr val="accent4"/>
          </a:effectRef>
          <a:fontRef idx="minor">
            <a:schemeClr val="dk1"/>
          </a:fontRef>
        </p:style>
        <p:txBody>
          <a:bodyPr rtlCol="1" anchor="ctr"/>
          <a:lstStyle/>
          <a:p>
            <a:pPr algn="ctr"/>
            <a:endParaRPr lang="ar-SA" sz="2000" b="1" dirty="0">
              <a:solidFill>
                <a:schemeClr val="tx1"/>
              </a:solidFill>
            </a:endParaRPr>
          </a:p>
        </p:txBody>
      </p:sp>
      <p:sp>
        <p:nvSpPr>
          <p:cNvPr id="6" name="مربع نص 5"/>
          <p:cNvSpPr txBox="1"/>
          <p:nvPr/>
        </p:nvSpPr>
        <p:spPr>
          <a:xfrm>
            <a:off x="6143636" y="928670"/>
            <a:ext cx="1928826" cy="830997"/>
          </a:xfrm>
          <a:prstGeom prst="rect">
            <a:avLst/>
          </a:prstGeom>
          <a:noFill/>
        </p:spPr>
        <p:txBody>
          <a:bodyPr wrap="square" rtlCol="1">
            <a:spAutoFit/>
          </a:bodyPr>
          <a:lstStyle/>
          <a:p>
            <a:pPr algn="ctr"/>
            <a:r>
              <a:rPr lang="ar-SA" sz="2400" b="1" dirty="0" smtClean="0">
                <a:solidFill>
                  <a:srgbClr val="C00000"/>
                </a:solidFill>
              </a:rPr>
              <a:t>إقامة حملات توعية عن الوطن</a:t>
            </a:r>
            <a:endParaRPr lang="ar-SA" sz="2400" b="1" dirty="0">
              <a:solidFill>
                <a:srgbClr val="C00000"/>
              </a:solidFill>
            </a:endParaRPr>
          </a:p>
        </p:txBody>
      </p:sp>
      <p:sp>
        <p:nvSpPr>
          <p:cNvPr id="7" name="مخطط انسيابي: محطة طرفية 6"/>
          <p:cNvSpPr/>
          <p:nvPr/>
        </p:nvSpPr>
        <p:spPr>
          <a:xfrm>
            <a:off x="3571868" y="928670"/>
            <a:ext cx="2071702" cy="785818"/>
          </a:xfrm>
          <a:prstGeom prst="flowChartTerminator">
            <a:avLst/>
          </a:prstGeom>
          <a:ln w="38100"/>
        </p:spPr>
        <p:style>
          <a:lnRef idx="2">
            <a:schemeClr val="accent4"/>
          </a:lnRef>
          <a:fillRef idx="1">
            <a:schemeClr val="lt1"/>
          </a:fillRef>
          <a:effectRef idx="0">
            <a:schemeClr val="accent4"/>
          </a:effectRef>
          <a:fontRef idx="minor">
            <a:schemeClr val="dk1"/>
          </a:fontRef>
        </p:style>
        <p:txBody>
          <a:bodyPr rtlCol="1" anchor="ctr"/>
          <a:lstStyle/>
          <a:p>
            <a:pPr algn="ctr"/>
            <a:endParaRPr lang="ar-SA" sz="2000" b="1" dirty="0">
              <a:solidFill>
                <a:schemeClr val="tx1"/>
              </a:solidFill>
            </a:endParaRPr>
          </a:p>
        </p:txBody>
      </p:sp>
      <p:sp>
        <p:nvSpPr>
          <p:cNvPr id="8" name="مربع نص 7"/>
          <p:cNvSpPr txBox="1"/>
          <p:nvPr/>
        </p:nvSpPr>
        <p:spPr>
          <a:xfrm>
            <a:off x="3643306" y="928670"/>
            <a:ext cx="1928826" cy="830997"/>
          </a:xfrm>
          <a:prstGeom prst="rect">
            <a:avLst/>
          </a:prstGeom>
          <a:noFill/>
        </p:spPr>
        <p:txBody>
          <a:bodyPr wrap="square" rtlCol="1">
            <a:spAutoFit/>
          </a:bodyPr>
          <a:lstStyle/>
          <a:p>
            <a:pPr algn="ctr"/>
            <a:r>
              <a:rPr lang="ar-SA" sz="2400" b="1" dirty="0" smtClean="0">
                <a:solidFill>
                  <a:srgbClr val="C00000"/>
                </a:solidFill>
              </a:rPr>
              <a:t>ذكر الوطن بما هو حسن</a:t>
            </a:r>
            <a:endParaRPr lang="ar-SA" sz="2400" b="1" dirty="0">
              <a:solidFill>
                <a:srgbClr val="C00000"/>
              </a:solidFill>
            </a:endParaRPr>
          </a:p>
        </p:txBody>
      </p:sp>
      <p:sp>
        <p:nvSpPr>
          <p:cNvPr id="9" name="مخطط انسيابي: محطة طرفية 8"/>
          <p:cNvSpPr/>
          <p:nvPr/>
        </p:nvSpPr>
        <p:spPr>
          <a:xfrm>
            <a:off x="1214414" y="928670"/>
            <a:ext cx="2071702" cy="785818"/>
          </a:xfrm>
          <a:prstGeom prst="flowChartTerminator">
            <a:avLst/>
          </a:prstGeom>
          <a:ln w="38100"/>
        </p:spPr>
        <p:style>
          <a:lnRef idx="2">
            <a:schemeClr val="accent4"/>
          </a:lnRef>
          <a:fillRef idx="1">
            <a:schemeClr val="lt1"/>
          </a:fillRef>
          <a:effectRef idx="0">
            <a:schemeClr val="accent4"/>
          </a:effectRef>
          <a:fontRef idx="minor">
            <a:schemeClr val="dk1"/>
          </a:fontRef>
        </p:style>
        <p:txBody>
          <a:bodyPr rtlCol="1" anchor="ctr"/>
          <a:lstStyle/>
          <a:p>
            <a:pPr algn="ctr"/>
            <a:endParaRPr lang="ar-SA" sz="2000" b="1" dirty="0">
              <a:solidFill>
                <a:schemeClr val="tx1"/>
              </a:solidFill>
            </a:endParaRPr>
          </a:p>
        </p:txBody>
      </p:sp>
      <p:sp>
        <p:nvSpPr>
          <p:cNvPr id="10" name="مربع نص 9"/>
          <p:cNvSpPr txBox="1"/>
          <p:nvPr/>
        </p:nvSpPr>
        <p:spPr>
          <a:xfrm>
            <a:off x="1142976" y="928670"/>
            <a:ext cx="2143140" cy="830997"/>
          </a:xfrm>
          <a:prstGeom prst="rect">
            <a:avLst/>
          </a:prstGeom>
          <a:noFill/>
        </p:spPr>
        <p:txBody>
          <a:bodyPr wrap="square" rtlCol="1">
            <a:spAutoFit/>
          </a:bodyPr>
          <a:lstStyle/>
          <a:p>
            <a:pPr algn="ctr"/>
            <a:r>
              <a:rPr lang="ar-SA" sz="2400" b="1" dirty="0" smtClean="0">
                <a:solidFill>
                  <a:srgbClr val="C00000"/>
                </a:solidFill>
              </a:rPr>
              <a:t>الدفاع عنه بالجسد</a:t>
            </a:r>
          </a:p>
          <a:p>
            <a:pPr algn="ctr"/>
            <a:r>
              <a:rPr lang="ar-SA" sz="2400" b="1" dirty="0" smtClean="0">
                <a:solidFill>
                  <a:srgbClr val="C00000"/>
                </a:solidFill>
              </a:rPr>
              <a:t> لا بالصوت</a:t>
            </a:r>
            <a:endParaRPr lang="ar-SA" sz="2400" b="1" dirty="0">
              <a:solidFill>
                <a:srgbClr val="C00000"/>
              </a:solidFill>
            </a:endParaRPr>
          </a:p>
        </p:txBody>
      </p:sp>
      <p:sp>
        <p:nvSpPr>
          <p:cNvPr id="11" name="مخطط انسيابي: تحضير 10"/>
          <p:cNvSpPr/>
          <p:nvPr/>
        </p:nvSpPr>
        <p:spPr>
          <a:xfrm>
            <a:off x="7394117" y="2088598"/>
            <a:ext cx="1035535" cy="411708"/>
          </a:xfrm>
          <a:prstGeom prst="flowChartPreparation">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200" b="1" dirty="0" smtClean="0">
                <a:solidFill>
                  <a:schemeClr val="tx1"/>
                </a:solidFill>
              </a:rPr>
              <a:t>ثالثاً</a:t>
            </a:r>
            <a:endParaRPr lang="ar-SA" sz="2200" b="1" dirty="0">
              <a:solidFill>
                <a:schemeClr val="tx1"/>
              </a:solidFill>
            </a:endParaRPr>
          </a:p>
        </p:txBody>
      </p:sp>
      <p:sp>
        <p:nvSpPr>
          <p:cNvPr id="12" name="مربع نص 11"/>
          <p:cNvSpPr txBox="1"/>
          <p:nvPr/>
        </p:nvSpPr>
        <p:spPr>
          <a:xfrm>
            <a:off x="571472" y="1714488"/>
            <a:ext cx="7215239" cy="1384995"/>
          </a:xfrm>
          <a:prstGeom prst="rect">
            <a:avLst/>
          </a:prstGeom>
          <a:noFill/>
        </p:spPr>
        <p:txBody>
          <a:bodyPr wrap="square" rtlCol="1">
            <a:spAutoFit/>
          </a:bodyPr>
          <a:lstStyle/>
          <a:p>
            <a:pPr algn="ctr"/>
            <a:r>
              <a:rPr lang="ar-SA" sz="2800" b="1" dirty="0" smtClean="0">
                <a:solidFill>
                  <a:srgbClr val="4C0000"/>
                </a:solidFill>
              </a:rPr>
              <a:t>نستمع إلى المواقف التي تعرضها المجموعات الأخرى وندونها في ورقة خارجية،ثم نحدد موقفاً نتفق فيه،وآخر نختلف فيه مع كل مجموعة،وندونها فيما يلي:</a:t>
            </a:r>
            <a:endParaRPr lang="ar-SA" sz="2800" b="1" dirty="0">
              <a:solidFill>
                <a:srgbClr val="4C0000"/>
              </a:solidFill>
            </a:endParaRPr>
          </a:p>
        </p:txBody>
      </p:sp>
      <p:sp>
        <p:nvSpPr>
          <p:cNvPr id="13" name="مجسم مشطوف الحواف 12"/>
          <p:cNvSpPr/>
          <p:nvPr/>
        </p:nvSpPr>
        <p:spPr>
          <a:xfrm>
            <a:off x="642910" y="3286124"/>
            <a:ext cx="7572428" cy="3286148"/>
          </a:xfrm>
          <a:prstGeom prst="bevel">
            <a:avLst>
              <a:gd name="adj" fmla="val 13370"/>
            </a:avLst>
          </a:prstGeom>
        </p:spPr>
        <p:style>
          <a:lnRef idx="1">
            <a:schemeClr val="accent1"/>
          </a:lnRef>
          <a:fillRef idx="2">
            <a:schemeClr val="accent1"/>
          </a:fillRef>
          <a:effectRef idx="1">
            <a:schemeClr val="accent1"/>
          </a:effectRef>
          <a:fontRef idx="minor">
            <a:schemeClr val="dk1"/>
          </a:fontRef>
        </p:style>
        <p:txBody>
          <a:bodyPr rtlCol="1" anchor="ctr"/>
          <a:lstStyle/>
          <a:p>
            <a:r>
              <a:rPr lang="ar-SA" sz="2400" b="1" dirty="0" smtClean="0"/>
              <a:t>المجموعة(أ)</a:t>
            </a:r>
          </a:p>
          <a:p>
            <a:pPr algn="ctr"/>
            <a:endParaRPr lang="ar-SA" sz="2400" b="1" dirty="0" smtClean="0"/>
          </a:p>
          <a:p>
            <a:endParaRPr lang="ar-SA" sz="2400" b="1" dirty="0" smtClean="0"/>
          </a:p>
          <a:p>
            <a:r>
              <a:rPr lang="ar-SA" sz="2400" b="1" dirty="0" smtClean="0"/>
              <a:t>المجموعة(ب)</a:t>
            </a:r>
          </a:p>
        </p:txBody>
      </p:sp>
      <p:sp>
        <p:nvSpPr>
          <p:cNvPr id="14" name="مربع نص 13"/>
          <p:cNvSpPr txBox="1"/>
          <p:nvPr/>
        </p:nvSpPr>
        <p:spPr>
          <a:xfrm>
            <a:off x="2285984" y="4046529"/>
            <a:ext cx="4286280" cy="954107"/>
          </a:xfrm>
          <a:prstGeom prst="rect">
            <a:avLst/>
          </a:prstGeom>
          <a:noFill/>
        </p:spPr>
        <p:txBody>
          <a:bodyPr wrap="square" rtlCol="1">
            <a:spAutoFit/>
          </a:bodyPr>
          <a:lstStyle/>
          <a:p>
            <a:pPr algn="ctr"/>
            <a:r>
              <a:rPr lang="ar-SA" sz="2800" b="1" dirty="0" smtClean="0">
                <a:solidFill>
                  <a:srgbClr val="C00000"/>
                </a:solidFill>
              </a:rPr>
              <a:t>حب الوطن والدفاع عنه</a:t>
            </a:r>
          </a:p>
          <a:p>
            <a:pPr algn="ctr"/>
            <a:r>
              <a:rPr lang="ar-SA" sz="2800" b="1" dirty="0" smtClean="0">
                <a:solidFill>
                  <a:srgbClr val="C00000"/>
                </a:solidFill>
              </a:rPr>
              <a:t>يجب على كل مواطن أن يتصف بها</a:t>
            </a:r>
            <a:endParaRPr lang="ar-SA" sz="2800" b="1" dirty="0">
              <a:solidFill>
                <a:srgbClr val="C00000"/>
              </a:solidFill>
            </a:endParaRPr>
          </a:p>
        </p:txBody>
      </p:sp>
      <p:sp>
        <p:nvSpPr>
          <p:cNvPr id="15" name="مربع نص 14"/>
          <p:cNvSpPr txBox="1"/>
          <p:nvPr/>
        </p:nvSpPr>
        <p:spPr>
          <a:xfrm>
            <a:off x="2428860" y="5143512"/>
            <a:ext cx="4000528" cy="954107"/>
          </a:xfrm>
          <a:prstGeom prst="rect">
            <a:avLst/>
          </a:prstGeom>
          <a:noFill/>
        </p:spPr>
        <p:txBody>
          <a:bodyPr wrap="square" rtlCol="1">
            <a:spAutoFit/>
          </a:bodyPr>
          <a:lstStyle/>
          <a:p>
            <a:pPr algn="ctr"/>
            <a:r>
              <a:rPr lang="ar-SA" sz="2800" b="1" dirty="0" smtClean="0">
                <a:solidFill>
                  <a:srgbClr val="C00000"/>
                </a:solidFill>
              </a:rPr>
              <a:t>إقامة حملات ضد الإرهاب</a:t>
            </a:r>
          </a:p>
          <a:p>
            <a:pPr algn="ctr"/>
            <a:r>
              <a:rPr lang="ar-SA" sz="2800" b="1" dirty="0" smtClean="0">
                <a:solidFill>
                  <a:srgbClr val="C00000"/>
                </a:solidFill>
              </a:rPr>
              <a:t>نؤيد ذلك لأن فيه استتباب للوطن</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1000"/>
                                        <p:tgtEl>
                                          <p:spTgt spid="4"/>
                                        </p:tgtEl>
                                      </p:cBhvr>
                                    </p:animEffect>
                                  </p:childTnLst>
                                </p:cTn>
                              </p:par>
                              <p:par>
                                <p:cTn id="11" presetID="6" presetClass="entr" presetSubtype="32"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ircle(out)">
                                      <p:cBhvr>
                                        <p:cTn id="13" dur="1000"/>
                                        <p:tgtEl>
                                          <p:spTgt spid="5"/>
                                        </p:tgtEl>
                                      </p:cBhvr>
                                    </p:animEffect>
                                  </p:childTnLst>
                                </p:cTn>
                              </p:par>
                              <p:par>
                                <p:cTn id="14" presetID="6" presetClass="entr" presetSubtype="32"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circle(out)">
                                      <p:cBhvr>
                                        <p:cTn id="16" dur="1000"/>
                                        <p:tgtEl>
                                          <p:spTgt spid="7"/>
                                        </p:tgtEl>
                                      </p:cBhvr>
                                    </p:animEffect>
                                  </p:childTnLst>
                                </p:cTn>
                              </p:par>
                              <p:par>
                                <p:cTn id="17" presetID="6" presetClass="entr" presetSubtype="32"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ircle(out)">
                                      <p:cBhvr>
                                        <p:cTn id="19" dur="1000"/>
                                        <p:tgtEl>
                                          <p:spTgt spid="9"/>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ircle(in)">
                                      <p:cBhvr>
                                        <p:cTn id="22" dur="1000"/>
                                        <p:tgtEl>
                                          <p:spTgt spid="11"/>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circle(in)">
                                      <p:cBhvr>
                                        <p:cTn id="25" dur="1000"/>
                                        <p:tgtEl>
                                          <p:spTgt spid="12"/>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circle(in)">
                                      <p:cBhvr>
                                        <p:cTn id="28" dur="10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17" presetClass="entr" presetSubtype="8"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ppt_x</p:attrName>
                                        </p:attrNameLst>
                                      </p:cBhvr>
                                      <p:tavLst>
                                        <p:tav tm="0">
                                          <p:val>
                                            <p:strVal val="#ppt_x-#ppt_w/2"/>
                                          </p:val>
                                        </p:tav>
                                        <p:tav tm="100000">
                                          <p:val>
                                            <p:strVal val="#ppt_x"/>
                                          </p:val>
                                        </p:tav>
                                      </p:tavLst>
                                    </p:anim>
                                    <p:anim calcmode="lin" valueType="num">
                                      <p:cBhvr>
                                        <p:cTn id="34" dur="500" fill="hold"/>
                                        <p:tgtEl>
                                          <p:spTgt spid="6"/>
                                        </p:tgtEl>
                                        <p:attrNameLst>
                                          <p:attrName>ppt_y</p:attrName>
                                        </p:attrNameLst>
                                      </p:cBhvr>
                                      <p:tavLst>
                                        <p:tav tm="0">
                                          <p:val>
                                            <p:strVal val="#ppt_y"/>
                                          </p:val>
                                        </p:tav>
                                        <p:tav tm="100000">
                                          <p:val>
                                            <p:strVal val="#ppt_y"/>
                                          </p:val>
                                        </p:tav>
                                      </p:tavLst>
                                    </p:anim>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7" presetClass="entr" presetSubtype="8"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ppt_x</p:attrName>
                                        </p:attrNameLst>
                                      </p:cBhvr>
                                      <p:tavLst>
                                        <p:tav tm="0">
                                          <p:val>
                                            <p:strVal val="#ppt_x-#ppt_w/2"/>
                                          </p:val>
                                        </p:tav>
                                        <p:tav tm="100000">
                                          <p:val>
                                            <p:strVal val="#ppt_x"/>
                                          </p:val>
                                        </p:tav>
                                      </p:tavLst>
                                    </p:anim>
                                    <p:anim calcmode="lin" valueType="num">
                                      <p:cBhvr>
                                        <p:cTn id="42" dur="500" fill="hold"/>
                                        <p:tgtEl>
                                          <p:spTgt spid="8"/>
                                        </p:tgtEl>
                                        <p:attrNameLst>
                                          <p:attrName>ppt_y</p:attrName>
                                        </p:attrNameLst>
                                      </p:cBhvr>
                                      <p:tavLst>
                                        <p:tav tm="0">
                                          <p:val>
                                            <p:strVal val="#ppt_y"/>
                                          </p:val>
                                        </p:tav>
                                        <p:tav tm="100000">
                                          <p:val>
                                            <p:strVal val="#ppt_y"/>
                                          </p:val>
                                        </p:tav>
                                      </p:tavLst>
                                    </p:anim>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17" presetClass="entr" presetSubtype="8"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500" fill="hold"/>
                                        <p:tgtEl>
                                          <p:spTgt spid="10"/>
                                        </p:tgtEl>
                                        <p:attrNameLst>
                                          <p:attrName>ppt_x</p:attrName>
                                        </p:attrNameLst>
                                      </p:cBhvr>
                                      <p:tavLst>
                                        <p:tav tm="0">
                                          <p:val>
                                            <p:strVal val="#ppt_x-#ppt_w/2"/>
                                          </p:val>
                                        </p:tav>
                                        <p:tav tm="100000">
                                          <p:val>
                                            <p:strVal val="#ppt_x"/>
                                          </p:val>
                                        </p:tav>
                                      </p:tavLst>
                                    </p:anim>
                                    <p:anim calcmode="lin" valueType="num">
                                      <p:cBhvr>
                                        <p:cTn id="50" dur="500" fill="hold"/>
                                        <p:tgtEl>
                                          <p:spTgt spid="10"/>
                                        </p:tgtEl>
                                        <p:attrNameLst>
                                          <p:attrName>ppt_y</p:attrName>
                                        </p:attrNameLst>
                                      </p:cBhvr>
                                      <p:tavLst>
                                        <p:tav tm="0">
                                          <p:val>
                                            <p:strVal val="#ppt_y"/>
                                          </p:val>
                                        </p:tav>
                                        <p:tav tm="100000">
                                          <p:val>
                                            <p:strVal val="#ppt_y"/>
                                          </p:val>
                                        </p:tav>
                                      </p:tavLst>
                                    </p:anim>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17" presetClass="entr" presetSubtype="8"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ppt_x</p:attrName>
                                        </p:attrNameLst>
                                      </p:cBhvr>
                                      <p:tavLst>
                                        <p:tav tm="0">
                                          <p:val>
                                            <p:strVal val="#ppt_x-#ppt_w/2"/>
                                          </p:val>
                                        </p:tav>
                                        <p:tav tm="100000">
                                          <p:val>
                                            <p:strVal val="#ppt_x"/>
                                          </p:val>
                                        </p:tav>
                                      </p:tavLst>
                                    </p:anim>
                                    <p:anim calcmode="lin" valueType="num">
                                      <p:cBhvr>
                                        <p:cTn id="58" dur="500" fill="hold"/>
                                        <p:tgtEl>
                                          <p:spTgt spid="14"/>
                                        </p:tgtEl>
                                        <p:attrNameLst>
                                          <p:attrName>ppt_y</p:attrName>
                                        </p:attrNameLst>
                                      </p:cBhvr>
                                      <p:tavLst>
                                        <p:tav tm="0">
                                          <p:val>
                                            <p:strVal val="#ppt_y"/>
                                          </p:val>
                                        </p:tav>
                                        <p:tav tm="100000">
                                          <p:val>
                                            <p:strVal val="#ppt_y"/>
                                          </p:val>
                                        </p:tav>
                                      </p:tavLst>
                                    </p:anim>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61" fill="hold">
                      <p:stCondLst>
                        <p:cond delay="indefinite"/>
                      </p:stCondLst>
                      <p:childTnLst>
                        <p:par>
                          <p:cTn id="62" fill="hold">
                            <p:stCondLst>
                              <p:cond delay="0"/>
                            </p:stCondLst>
                            <p:childTnLst>
                              <p:par>
                                <p:cTn id="63" presetID="17" presetClass="entr" presetSubtype="8"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ppt_x</p:attrName>
                                        </p:attrNameLst>
                                      </p:cBhvr>
                                      <p:tavLst>
                                        <p:tav tm="0">
                                          <p:val>
                                            <p:strVal val="#ppt_x-#ppt_w/2"/>
                                          </p:val>
                                        </p:tav>
                                        <p:tav tm="100000">
                                          <p:val>
                                            <p:strVal val="#ppt_x"/>
                                          </p:val>
                                        </p:tav>
                                      </p:tavLst>
                                    </p:anim>
                                    <p:anim calcmode="lin" valueType="num">
                                      <p:cBhvr>
                                        <p:cTn id="66" dur="500" fill="hold"/>
                                        <p:tgtEl>
                                          <p:spTgt spid="15"/>
                                        </p:tgtEl>
                                        <p:attrNameLst>
                                          <p:attrName>ppt_y</p:attrName>
                                        </p:attrNameLst>
                                      </p:cBhvr>
                                      <p:tavLst>
                                        <p:tav tm="0">
                                          <p:val>
                                            <p:strVal val="#ppt_y"/>
                                          </p:val>
                                        </p:tav>
                                        <p:tav tm="100000">
                                          <p:val>
                                            <p:strVal val="#ppt_y"/>
                                          </p:val>
                                        </p:tav>
                                      </p:tavLst>
                                    </p:anim>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7" grpId="0" animBg="1"/>
      <p:bldP spid="8" grpId="0"/>
      <p:bldP spid="9" grpId="0" animBg="1"/>
      <p:bldP spid="10" grpId="0"/>
      <p:bldP spid="11" grpId="0" animBg="1"/>
      <p:bldP spid="12" grpId="0"/>
      <p:bldP spid="13" grpId="0" animBg="1"/>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4" name="زاوية مطوية 3"/>
          <p:cNvSpPr/>
          <p:nvPr/>
        </p:nvSpPr>
        <p:spPr>
          <a:xfrm rot="21282429">
            <a:off x="902113" y="694552"/>
            <a:ext cx="7572428" cy="5572164"/>
          </a:xfrm>
          <a:prstGeom prst="foldedCorner">
            <a:avLst>
              <a:gd name="adj" fmla="val 33186"/>
            </a:avLst>
          </a:prstGeom>
          <a:ln w="57150">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sz="4000" dirty="0" smtClean="0"/>
          </a:p>
          <a:p>
            <a:pPr algn="ctr"/>
            <a:endParaRPr lang="ar-SA" sz="4000" b="1" i="1" u="sng" dirty="0" smtClean="0">
              <a:solidFill>
                <a:srgbClr val="C00000"/>
              </a:solidFill>
            </a:endParaRPr>
          </a:p>
          <a:p>
            <a:pPr algn="ctr"/>
            <a:r>
              <a:rPr lang="ar-SA" sz="4000" b="1" i="1" u="sng" dirty="0" smtClean="0">
                <a:solidFill>
                  <a:srgbClr val="C00000"/>
                </a:solidFill>
              </a:rPr>
              <a:t>من المظاهر التي تدل على </a:t>
            </a:r>
          </a:p>
          <a:p>
            <a:pPr algn="ctr"/>
            <a:r>
              <a:rPr lang="ar-SA" sz="4000" b="1" i="1" u="sng" dirty="0" smtClean="0">
                <a:solidFill>
                  <a:srgbClr val="C00000"/>
                </a:solidFill>
              </a:rPr>
              <a:t>احترام المتحدث:</a:t>
            </a:r>
          </a:p>
          <a:p>
            <a:pPr algn="ctr"/>
            <a:r>
              <a:rPr lang="ar-SA" sz="4000" b="1" dirty="0" smtClean="0"/>
              <a:t>1- التواصل مع المتحدث بالعين حتى لا يشعر المتحدث بعدم الاهتمام.</a:t>
            </a:r>
          </a:p>
          <a:p>
            <a:pPr algn="ctr"/>
            <a:r>
              <a:rPr lang="ar-SA" sz="4000" b="1" dirty="0" smtClean="0"/>
              <a:t>2- عدم الانشغال بما لا علاقة له بموضوع الحديث.</a:t>
            </a:r>
          </a:p>
          <a:p>
            <a:pPr algn="ctr"/>
            <a:r>
              <a:rPr lang="ar-SA" sz="4000" b="1" dirty="0" smtClean="0"/>
              <a:t>3- الجلوس بالشكل المناسب واللائق.</a:t>
            </a:r>
          </a:p>
        </p:txBody>
      </p:sp>
      <p:sp>
        <p:nvSpPr>
          <p:cNvPr id="5" name="زاوية مطوية 4"/>
          <p:cNvSpPr/>
          <p:nvPr/>
        </p:nvSpPr>
        <p:spPr>
          <a:xfrm rot="1337674">
            <a:off x="6765668" y="449321"/>
            <a:ext cx="2301718" cy="786527"/>
          </a:xfrm>
          <a:prstGeom prst="foldedCorner">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effectLst>
                  <a:glow rad="228600">
                    <a:schemeClr val="accent2">
                      <a:satMod val="175000"/>
                      <a:alpha val="40000"/>
                    </a:schemeClr>
                  </a:glow>
                </a:effectLst>
              </a:rPr>
              <a:t>أتذكر أن :</a:t>
            </a:r>
            <a:endParaRPr lang="ar-SA" sz="3200" b="1" dirty="0">
              <a:solidFill>
                <a:schemeClr val="tx1"/>
              </a:solidFill>
              <a:effectLst>
                <a:glow rad="228600">
                  <a:schemeClr val="accent2">
                    <a:satMod val="175000"/>
                    <a:alpha val="40000"/>
                  </a:schemeClr>
                </a:glo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تحضير 2"/>
          <p:cNvSpPr/>
          <p:nvPr/>
        </p:nvSpPr>
        <p:spPr>
          <a:xfrm>
            <a:off x="7643834" y="848739"/>
            <a:ext cx="1035535" cy="411708"/>
          </a:xfrm>
          <a:prstGeom prst="flowChartPreparation">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200" b="1" dirty="0" smtClean="0">
                <a:solidFill>
                  <a:schemeClr val="tx1"/>
                </a:solidFill>
              </a:rPr>
              <a:t>رابعاً</a:t>
            </a:r>
            <a:endParaRPr lang="ar-SA" sz="2200" b="1" dirty="0">
              <a:solidFill>
                <a:schemeClr val="tx1"/>
              </a:solidFill>
            </a:endParaRPr>
          </a:p>
        </p:txBody>
      </p:sp>
      <p:sp>
        <p:nvSpPr>
          <p:cNvPr id="4" name="مربع نص 3"/>
          <p:cNvSpPr txBox="1"/>
          <p:nvPr/>
        </p:nvSpPr>
        <p:spPr>
          <a:xfrm>
            <a:off x="642910" y="617505"/>
            <a:ext cx="7215239" cy="954107"/>
          </a:xfrm>
          <a:prstGeom prst="rect">
            <a:avLst/>
          </a:prstGeom>
          <a:noFill/>
        </p:spPr>
        <p:txBody>
          <a:bodyPr wrap="square" rtlCol="1">
            <a:spAutoFit/>
          </a:bodyPr>
          <a:lstStyle/>
          <a:p>
            <a:pPr algn="ctr"/>
            <a:r>
              <a:rPr lang="ar-SA" sz="2800" b="1" dirty="0" smtClean="0">
                <a:solidFill>
                  <a:srgbClr val="4C0000"/>
                </a:solidFill>
              </a:rPr>
              <a:t>نبين وجهة نظرنا – المخالفة – للمجموعات الأخرى فيما لم يعجبنا:</a:t>
            </a:r>
            <a:endParaRPr lang="ar-SA" sz="2800" b="1" dirty="0">
              <a:solidFill>
                <a:srgbClr val="4C0000"/>
              </a:solidFill>
            </a:endParaRPr>
          </a:p>
        </p:txBody>
      </p:sp>
      <p:sp>
        <p:nvSpPr>
          <p:cNvPr id="5" name="مخطط انسيابي: محطة طرفية 4"/>
          <p:cNvSpPr/>
          <p:nvPr/>
        </p:nvSpPr>
        <p:spPr>
          <a:xfrm rot="21386677">
            <a:off x="234429" y="2280341"/>
            <a:ext cx="8001056" cy="898108"/>
          </a:xfrm>
          <a:prstGeom prst="flowChartTerminator">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ar-SA" sz="2400" b="1" dirty="0" smtClean="0">
                <a:solidFill>
                  <a:schemeClr val="tx1"/>
                </a:solidFill>
              </a:rPr>
              <a:t>ذكر مساوئ الوطن إذا خرجنا خارج البلاد يشوه صورة وطننا مما يعكس كره المجتمعات الأخرى لمجتمعنا.</a:t>
            </a:r>
            <a:endParaRPr lang="ar-SA" sz="2400" b="1" dirty="0">
              <a:solidFill>
                <a:schemeClr val="tx1"/>
              </a:solidFill>
            </a:endParaRPr>
          </a:p>
        </p:txBody>
      </p:sp>
      <p:sp>
        <p:nvSpPr>
          <p:cNvPr id="6" name="مخطط انسيابي: محطة طرفية 5"/>
          <p:cNvSpPr/>
          <p:nvPr/>
        </p:nvSpPr>
        <p:spPr>
          <a:xfrm rot="340528">
            <a:off x="448744" y="3709102"/>
            <a:ext cx="8001056" cy="898108"/>
          </a:xfrm>
          <a:prstGeom prst="flowChartTerminator">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path path="circle">
              <a:fillToRect l="50000" t="50000" r="50000" b="50000"/>
            </a:path>
            <a:tileRect/>
          </a:gradFill>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ar-SA" sz="2400" b="1" dirty="0" smtClean="0">
                <a:solidFill>
                  <a:schemeClr val="tx1"/>
                </a:solidFill>
              </a:rPr>
              <a:t>إقامة مجموعات إرهابية من أجل تدمير الوطن ينقل صورة سيئة عن مجتمعنا.</a:t>
            </a:r>
            <a:endParaRPr lang="ar-SA" sz="2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1000"/>
                                        <p:tgtEl>
                                          <p:spTgt spid="4"/>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amond(in)">
                                      <p:cBhvr>
                                        <p:cTn id="13" dur="1000"/>
                                        <p:tgtEl>
                                          <p:spTgt spid="5"/>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amond(in)">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شريط مثقب 2"/>
          <p:cNvSpPr/>
          <p:nvPr/>
        </p:nvSpPr>
        <p:spPr>
          <a:xfrm rot="312182">
            <a:off x="857224" y="571480"/>
            <a:ext cx="7429552" cy="5286412"/>
          </a:xfrm>
          <a:prstGeom prst="flowChartPunchedTape">
            <a:avLst/>
          </a:prstGeom>
          <a:solidFill>
            <a:schemeClr val="accent2">
              <a:lumMod val="60000"/>
              <a:lumOff val="40000"/>
            </a:schemeClr>
          </a:solidFill>
          <a:ln w="38100">
            <a:solidFill>
              <a:schemeClr val="accent2">
                <a:lumMod val="50000"/>
              </a:schemeClr>
            </a:solidFill>
            <a:prstDash val="lgDashDotDot"/>
          </a:ln>
        </p:spPr>
        <p:style>
          <a:lnRef idx="1">
            <a:schemeClr val="accent2"/>
          </a:lnRef>
          <a:fillRef idx="3">
            <a:schemeClr val="accent2"/>
          </a:fillRef>
          <a:effectRef idx="2">
            <a:schemeClr val="accent2"/>
          </a:effectRef>
          <a:fontRef idx="minor">
            <a:schemeClr val="lt1"/>
          </a:fontRef>
        </p:style>
        <p:txBody>
          <a:bodyPr rtlCol="1"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SA" sz="5400" b="1" cap="all" dirty="0" smtClean="0">
                <a:ln w="0"/>
                <a:solidFill>
                  <a:schemeClr val="tx2">
                    <a:lumMod val="50000"/>
                  </a:schemeClr>
                </a:solidFill>
                <a:effectLst>
                  <a:reflection blurRad="12700" stA="50000" endPos="50000" dist="5000" dir="5400000" sy="-100000" rotWithShape="0"/>
                </a:effectLst>
              </a:rPr>
              <a:t>الفهم القرائي</a:t>
            </a:r>
          </a:p>
          <a:p>
            <a:pPr algn="ctr"/>
            <a:r>
              <a:rPr lang="ar-SA" sz="11500" b="1" cap="all" dirty="0" smtClean="0">
                <a:ln w="0"/>
                <a:solidFill>
                  <a:schemeClr val="tx1">
                    <a:lumMod val="95000"/>
                    <a:lumOff val="5000"/>
                  </a:schemeClr>
                </a:solidFill>
                <a:effectLst>
                  <a:reflection blurRad="12700" stA="50000" endPos="50000" dist="5000" dir="5400000" sy="-100000" rotWithShape="0"/>
                </a:effectLst>
              </a:rPr>
              <a:t>قبلة المسلمين</a:t>
            </a:r>
            <a:endParaRPr lang="ar-SA" sz="11500" b="1" cap="all" dirty="0">
              <a:ln w="0"/>
              <a:solidFill>
                <a:schemeClr val="tx1">
                  <a:lumMod val="95000"/>
                  <a:lumOff val="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ستطيل مستدير الزوايا 2"/>
          <p:cNvSpPr/>
          <p:nvPr/>
        </p:nvSpPr>
        <p:spPr>
          <a:xfrm rot="21017997">
            <a:off x="7286644" y="215793"/>
            <a:ext cx="1714480" cy="428628"/>
          </a:xfrm>
          <a:prstGeom prst="roundRect">
            <a:avLst/>
          </a:prstGeom>
          <a:ln w="38100">
            <a:solidFill>
              <a:schemeClr val="accent3">
                <a:lumMod val="50000"/>
              </a:schemeClr>
            </a:solidFill>
            <a:prstDash val="sysDot"/>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400" b="1" dirty="0" smtClean="0"/>
              <a:t>أنمي لغتي</a:t>
            </a:r>
            <a:endParaRPr lang="ar-SA" sz="2400" b="1" dirty="0"/>
          </a:p>
        </p:txBody>
      </p:sp>
      <p:sp>
        <p:nvSpPr>
          <p:cNvPr id="4" name="مربع نص 3"/>
          <p:cNvSpPr txBox="1"/>
          <p:nvPr/>
        </p:nvSpPr>
        <p:spPr>
          <a:xfrm>
            <a:off x="1285852" y="142852"/>
            <a:ext cx="5643602" cy="523220"/>
          </a:xfrm>
          <a:prstGeom prst="rect">
            <a:avLst/>
          </a:prstGeom>
          <a:noFill/>
        </p:spPr>
        <p:txBody>
          <a:bodyPr wrap="square" rtlCol="1">
            <a:spAutoFit/>
          </a:bodyPr>
          <a:lstStyle/>
          <a:p>
            <a:r>
              <a:rPr lang="ar-SA" sz="2800" b="1" dirty="0" smtClean="0">
                <a:solidFill>
                  <a:srgbClr val="4C0000"/>
                </a:solidFill>
              </a:rPr>
              <a:t>1) أكمل ما يلي على غرار المثال التالي:</a:t>
            </a:r>
            <a:endParaRPr lang="ar-SA" sz="2800" b="1" dirty="0">
              <a:solidFill>
                <a:srgbClr val="4C0000"/>
              </a:solidFill>
            </a:endParaRPr>
          </a:p>
        </p:txBody>
      </p:sp>
      <p:graphicFrame>
        <p:nvGraphicFramePr>
          <p:cNvPr id="5" name="جدول 4"/>
          <p:cNvGraphicFramePr>
            <a:graphicFrameLocks noGrp="1"/>
          </p:cNvGraphicFramePr>
          <p:nvPr/>
        </p:nvGraphicFramePr>
        <p:xfrm>
          <a:off x="642910" y="714356"/>
          <a:ext cx="6500858" cy="2133600"/>
        </p:xfrm>
        <a:graphic>
          <a:graphicData uri="http://schemas.openxmlformats.org/drawingml/2006/table">
            <a:tbl>
              <a:tblPr rtl="1" firstRow="1" bandRow="1">
                <a:tableStyleId>{5C22544A-7EE6-4342-B048-85BDC9FD1C3A}</a:tableStyleId>
              </a:tblPr>
              <a:tblGrid>
                <a:gridCol w="1929925"/>
                <a:gridCol w="2403980"/>
                <a:gridCol w="2166953"/>
              </a:tblGrid>
              <a:tr h="370840">
                <a:tc>
                  <a:txBody>
                    <a:bodyPr/>
                    <a:lstStyle/>
                    <a:p>
                      <a:pPr algn="ctr" rtl="1"/>
                      <a:r>
                        <a:rPr lang="ar-SA" sz="2200" b="1" dirty="0" smtClean="0">
                          <a:solidFill>
                            <a:schemeClr val="tx1">
                              <a:lumMod val="95000"/>
                              <a:lumOff val="5000"/>
                            </a:schemeClr>
                          </a:solidFill>
                        </a:rPr>
                        <a:t>العبارة</a:t>
                      </a:r>
                      <a:endParaRPr lang="ar-SA" sz="2200" b="1"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lang="ar-SA" sz="2200" b="1" dirty="0" smtClean="0">
                          <a:solidFill>
                            <a:schemeClr val="tx1">
                              <a:lumMod val="95000"/>
                              <a:lumOff val="5000"/>
                            </a:schemeClr>
                          </a:solidFill>
                        </a:rPr>
                        <a:t>معناها</a:t>
                      </a:r>
                      <a:endParaRPr lang="ar-SA" sz="2200" b="1"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lang="ar-SA" sz="2200" b="1" dirty="0" smtClean="0">
                          <a:solidFill>
                            <a:schemeClr val="tx1">
                              <a:lumMod val="95000"/>
                              <a:lumOff val="5000"/>
                            </a:schemeClr>
                          </a:solidFill>
                        </a:rPr>
                        <a:t>الكلمة مجردة</a:t>
                      </a:r>
                      <a:endParaRPr lang="ar-SA" sz="2200" b="1"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370840">
                <a:tc>
                  <a:txBody>
                    <a:bodyPr/>
                    <a:lstStyle/>
                    <a:p>
                      <a:pPr algn="ctr" rtl="1"/>
                      <a:r>
                        <a:rPr lang="ar-SA" sz="2200" b="1" dirty="0" smtClean="0">
                          <a:solidFill>
                            <a:schemeClr val="tx1">
                              <a:lumMod val="95000"/>
                              <a:lumOff val="5000"/>
                            </a:schemeClr>
                          </a:solidFill>
                        </a:rPr>
                        <a:t>مناسكنا</a:t>
                      </a:r>
                      <a:endParaRPr lang="ar-SA" sz="2200" b="1"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lang="ar-SA" sz="2200" b="1" dirty="0" smtClean="0">
                          <a:solidFill>
                            <a:schemeClr val="tx1">
                              <a:lumMod val="95000"/>
                              <a:lumOff val="5000"/>
                            </a:schemeClr>
                          </a:solidFill>
                        </a:rPr>
                        <a:t>عبادات الحج</a:t>
                      </a:r>
                      <a:endParaRPr lang="ar-SA" sz="2200" b="1"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lang="ar-SA" sz="2200" b="1" dirty="0" smtClean="0">
                          <a:solidFill>
                            <a:schemeClr val="tx1">
                              <a:lumMod val="95000"/>
                              <a:lumOff val="5000"/>
                            </a:schemeClr>
                          </a:solidFill>
                        </a:rPr>
                        <a:t>نسك</a:t>
                      </a:r>
                      <a:endParaRPr lang="ar-SA" sz="2200" b="1"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370840">
                <a:tc>
                  <a:txBody>
                    <a:bodyPr/>
                    <a:lstStyle/>
                    <a:p>
                      <a:pPr algn="ctr" rtl="1"/>
                      <a:r>
                        <a:rPr lang="ar-SA" sz="2200" b="1" dirty="0" smtClean="0">
                          <a:solidFill>
                            <a:schemeClr val="tx1">
                              <a:lumMod val="95000"/>
                              <a:lumOff val="5000"/>
                            </a:schemeClr>
                          </a:solidFill>
                        </a:rPr>
                        <a:t>أمناً</a:t>
                      </a:r>
                      <a:endParaRPr lang="ar-SA" sz="2200" b="1"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lang="ar-SA" sz="2200" b="1" dirty="0" smtClean="0">
                          <a:solidFill>
                            <a:schemeClr val="tx1">
                              <a:lumMod val="95000"/>
                              <a:lumOff val="5000"/>
                            </a:schemeClr>
                          </a:solidFill>
                        </a:rPr>
                        <a:t>مأمناً من الظلم والإغارة </a:t>
                      </a:r>
                      <a:endParaRPr lang="ar-SA" sz="2200" b="1"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endParaRPr lang="ar-SA" sz="2200" b="1"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370840">
                <a:tc>
                  <a:txBody>
                    <a:bodyPr/>
                    <a:lstStyle/>
                    <a:p>
                      <a:pPr algn="ctr" rtl="1"/>
                      <a:r>
                        <a:rPr lang="ar-SA" sz="2200" b="1" dirty="0" smtClean="0">
                          <a:solidFill>
                            <a:schemeClr val="tx1">
                              <a:lumMod val="95000"/>
                              <a:lumOff val="5000"/>
                            </a:schemeClr>
                          </a:solidFill>
                        </a:rPr>
                        <a:t>سَفِه نفسه</a:t>
                      </a:r>
                      <a:endParaRPr lang="ar-SA" sz="2200" b="1"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lang="ar-SA" sz="2200" b="1" dirty="0" smtClean="0">
                          <a:solidFill>
                            <a:schemeClr val="tx1">
                              <a:lumMod val="95000"/>
                              <a:lumOff val="5000"/>
                            </a:schemeClr>
                          </a:solidFill>
                        </a:rPr>
                        <a:t>ظلم نفسه بسوء تدبيره</a:t>
                      </a:r>
                      <a:endParaRPr lang="ar-SA" sz="2200" b="1"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lang="ar-SA" sz="2200" b="1" dirty="0" smtClean="0">
                          <a:solidFill>
                            <a:schemeClr val="tx1">
                              <a:lumMod val="95000"/>
                              <a:lumOff val="5000"/>
                            </a:schemeClr>
                          </a:solidFill>
                        </a:rPr>
                        <a:t>سَفِه</a:t>
                      </a:r>
                      <a:endParaRPr lang="ar-SA" sz="2200" b="1"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370840">
                <a:tc>
                  <a:txBody>
                    <a:bodyPr/>
                    <a:lstStyle/>
                    <a:p>
                      <a:pPr algn="ctr" rtl="1"/>
                      <a:r>
                        <a:rPr lang="ar-SA" sz="2200" b="1" dirty="0" smtClean="0">
                          <a:solidFill>
                            <a:schemeClr val="tx1">
                              <a:lumMod val="95000"/>
                              <a:lumOff val="5000"/>
                            </a:schemeClr>
                          </a:solidFill>
                        </a:rPr>
                        <a:t>يزكيهم</a:t>
                      </a:r>
                      <a:endParaRPr lang="ar-SA" sz="2200" b="1"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lang="ar-SA" sz="2200" b="1" dirty="0" smtClean="0">
                          <a:solidFill>
                            <a:schemeClr val="tx1">
                              <a:lumMod val="95000"/>
                              <a:lumOff val="5000"/>
                            </a:schemeClr>
                          </a:solidFill>
                        </a:rPr>
                        <a:t>يطهرهم</a:t>
                      </a:r>
                      <a:endParaRPr lang="ar-SA" sz="2200" b="1"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endParaRPr lang="ar-SA" sz="2200" b="1"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bl>
          </a:graphicData>
        </a:graphic>
      </p:graphicFrame>
      <p:sp>
        <p:nvSpPr>
          <p:cNvPr id="6" name="مربع نص 5"/>
          <p:cNvSpPr txBox="1"/>
          <p:nvPr/>
        </p:nvSpPr>
        <p:spPr>
          <a:xfrm>
            <a:off x="1071538" y="1548458"/>
            <a:ext cx="1285884" cy="523220"/>
          </a:xfrm>
          <a:prstGeom prst="rect">
            <a:avLst/>
          </a:prstGeom>
          <a:noFill/>
        </p:spPr>
        <p:txBody>
          <a:bodyPr wrap="square" rtlCol="1">
            <a:spAutoFit/>
          </a:bodyPr>
          <a:lstStyle/>
          <a:p>
            <a:pPr algn="ctr"/>
            <a:r>
              <a:rPr lang="ar-SA" sz="2800" b="1" dirty="0" smtClean="0">
                <a:solidFill>
                  <a:srgbClr val="C00000"/>
                </a:solidFill>
              </a:rPr>
              <a:t>أمِنَ</a:t>
            </a:r>
            <a:endParaRPr lang="ar-SA" sz="2800" b="1" dirty="0">
              <a:solidFill>
                <a:srgbClr val="C00000"/>
              </a:solidFill>
            </a:endParaRPr>
          </a:p>
        </p:txBody>
      </p:sp>
      <p:sp>
        <p:nvSpPr>
          <p:cNvPr id="7" name="مربع نص 6"/>
          <p:cNvSpPr txBox="1"/>
          <p:nvPr/>
        </p:nvSpPr>
        <p:spPr>
          <a:xfrm>
            <a:off x="1071538" y="2334276"/>
            <a:ext cx="1285884" cy="523220"/>
          </a:xfrm>
          <a:prstGeom prst="rect">
            <a:avLst/>
          </a:prstGeom>
          <a:noFill/>
        </p:spPr>
        <p:txBody>
          <a:bodyPr wrap="square" rtlCol="1">
            <a:spAutoFit/>
          </a:bodyPr>
          <a:lstStyle/>
          <a:p>
            <a:pPr algn="ctr"/>
            <a:r>
              <a:rPr lang="ar-SA" sz="2800" b="1" dirty="0" smtClean="0">
                <a:solidFill>
                  <a:srgbClr val="C00000"/>
                </a:solidFill>
              </a:rPr>
              <a:t>زكى</a:t>
            </a:r>
            <a:endParaRPr lang="ar-SA" sz="2800" b="1" dirty="0">
              <a:solidFill>
                <a:srgbClr val="C00000"/>
              </a:solidFill>
            </a:endParaRPr>
          </a:p>
        </p:txBody>
      </p:sp>
      <p:sp>
        <p:nvSpPr>
          <p:cNvPr id="8" name="مربع نص 7"/>
          <p:cNvSpPr txBox="1"/>
          <p:nvPr/>
        </p:nvSpPr>
        <p:spPr>
          <a:xfrm>
            <a:off x="2285984" y="2905780"/>
            <a:ext cx="4643470" cy="523220"/>
          </a:xfrm>
          <a:prstGeom prst="rect">
            <a:avLst/>
          </a:prstGeom>
          <a:noFill/>
        </p:spPr>
        <p:txBody>
          <a:bodyPr wrap="square" rtlCol="1">
            <a:spAutoFit/>
          </a:bodyPr>
          <a:lstStyle/>
          <a:p>
            <a:r>
              <a:rPr lang="ar-SA" sz="2800" b="1" dirty="0" smtClean="0">
                <a:solidFill>
                  <a:srgbClr val="4C0000"/>
                </a:solidFill>
              </a:rPr>
              <a:t>2)أصل كل كلمة بالمعنى المناسب لها:</a:t>
            </a:r>
            <a:endParaRPr lang="ar-SA" sz="2800" b="1" dirty="0">
              <a:solidFill>
                <a:srgbClr val="4C0000"/>
              </a:solidFill>
            </a:endParaRPr>
          </a:p>
        </p:txBody>
      </p:sp>
      <p:sp>
        <p:nvSpPr>
          <p:cNvPr id="9" name="مستطيل مستدير الزوايا 8"/>
          <p:cNvSpPr/>
          <p:nvPr/>
        </p:nvSpPr>
        <p:spPr>
          <a:xfrm>
            <a:off x="1643042" y="4500570"/>
            <a:ext cx="2214578"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lumMod val="95000"/>
                    <a:lumOff val="5000"/>
                  </a:schemeClr>
                </a:solidFill>
              </a:rPr>
              <a:t>اخترناه</a:t>
            </a:r>
          </a:p>
        </p:txBody>
      </p:sp>
      <p:sp>
        <p:nvSpPr>
          <p:cNvPr id="10" name="مستطيل مستدير الزوايا 9"/>
          <p:cNvSpPr/>
          <p:nvPr/>
        </p:nvSpPr>
        <p:spPr>
          <a:xfrm>
            <a:off x="1643042" y="5000636"/>
            <a:ext cx="2214578"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lumMod val="95000"/>
                    <a:lumOff val="5000"/>
                  </a:schemeClr>
                </a:solidFill>
              </a:rPr>
              <a:t>الأسس</a:t>
            </a:r>
          </a:p>
        </p:txBody>
      </p:sp>
      <p:sp>
        <p:nvSpPr>
          <p:cNvPr id="11" name="مستطيل مستدير الزوايا 10"/>
          <p:cNvSpPr/>
          <p:nvPr/>
        </p:nvSpPr>
        <p:spPr>
          <a:xfrm>
            <a:off x="1643042" y="5500702"/>
            <a:ext cx="2214578"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lumMod val="95000"/>
                    <a:lumOff val="5000"/>
                  </a:schemeClr>
                </a:solidFill>
              </a:rPr>
              <a:t>ألجئه</a:t>
            </a:r>
          </a:p>
        </p:txBody>
      </p:sp>
      <p:sp>
        <p:nvSpPr>
          <p:cNvPr id="12" name="مستطيل مستدير الزوايا 11"/>
          <p:cNvSpPr/>
          <p:nvPr/>
        </p:nvSpPr>
        <p:spPr>
          <a:xfrm>
            <a:off x="1643042" y="6000768"/>
            <a:ext cx="2214578"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lumMod val="95000"/>
                    <a:lumOff val="5000"/>
                  </a:schemeClr>
                </a:solidFill>
              </a:rPr>
              <a:t>علّمنا</a:t>
            </a:r>
          </a:p>
        </p:txBody>
      </p:sp>
      <p:sp>
        <p:nvSpPr>
          <p:cNvPr id="13" name="مستطيل مستدير الزوايا 12"/>
          <p:cNvSpPr/>
          <p:nvPr/>
        </p:nvSpPr>
        <p:spPr>
          <a:xfrm>
            <a:off x="1643042" y="3500438"/>
            <a:ext cx="2214578"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lumMod val="95000"/>
                    <a:lumOff val="5000"/>
                  </a:schemeClr>
                </a:solidFill>
              </a:rPr>
              <a:t>مرجعاً</a:t>
            </a:r>
          </a:p>
        </p:txBody>
      </p:sp>
      <p:sp>
        <p:nvSpPr>
          <p:cNvPr id="14" name="مستطيل مستدير الزوايا 13"/>
          <p:cNvSpPr/>
          <p:nvPr/>
        </p:nvSpPr>
        <p:spPr>
          <a:xfrm>
            <a:off x="1643042" y="4000504"/>
            <a:ext cx="2214578"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lumMod val="95000"/>
                    <a:lumOff val="5000"/>
                  </a:schemeClr>
                </a:solidFill>
              </a:rPr>
              <a:t>أخرجه</a:t>
            </a:r>
          </a:p>
        </p:txBody>
      </p:sp>
      <p:sp>
        <p:nvSpPr>
          <p:cNvPr id="15" name="مستطيل مستدير الزوايا 14"/>
          <p:cNvSpPr/>
          <p:nvPr/>
        </p:nvSpPr>
        <p:spPr>
          <a:xfrm>
            <a:off x="4929190" y="4500570"/>
            <a:ext cx="2214578"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lumMod val="95000"/>
                    <a:lumOff val="5000"/>
                  </a:schemeClr>
                </a:solidFill>
              </a:rPr>
              <a:t>أضطره</a:t>
            </a:r>
          </a:p>
        </p:txBody>
      </p:sp>
      <p:sp>
        <p:nvSpPr>
          <p:cNvPr id="16" name="مستطيل مستدير الزوايا 15"/>
          <p:cNvSpPr/>
          <p:nvPr/>
        </p:nvSpPr>
        <p:spPr>
          <a:xfrm>
            <a:off x="4929190" y="5000636"/>
            <a:ext cx="2214578"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lumMod val="95000"/>
                    <a:lumOff val="5000"/>
                  </a:schemeClr>
                </a:solidFill>
              </a:rPr>
              <a:t>اصطفيناه</a:t>
            </a:r>
          </a:p>
        </p:txBody>
      </p:sp>
      <p:sp>
        <p:nvSpPr>
          <p:cNvPr id="17" name="مستطيل مستدير الزوايا 16"/>
          <p:cNvSpPr/>
          <p:nvPr/>
        </p:nvSpPr>
        <p:spPr>
          <a:xfrm>
            <a:off x="4929190" y="5500702"/>
            <a:ext cx="2214578"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lumMod val="95000"/>
                    <a:lumOff val="5000"/>
                  </a:schemeClr>
                </a:solidFill>
              </a:rPr>
              <a:t>أرنا</a:t>
            </a:r>
          </a:p>
        </p:txBody>
      </p:sp>
      <p:sp>
        <p:nvSpPr>
          <p:cNvPr id="18" name="مستطيل مستدير الزوايا 17"/>
          <p:cNvSpPr/>
          <p:nvPr/>
        </p:nvSpPr>
        <p:spPr>
          <a:xfrm>
            <a:off x="4929190" y="3500438"/>
            <a:ext cx="2214578"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lumMod val="95000"/>
                    <a:lumOff val="5000"/>
                  </a:schemeClr>
                </a:solidFill>
              </a:rPr>
              <a:t>القواعد</a:t>
            </a:r>
            <a:endParaRPr lang="ar-SA" sz="3200" b="1" dirty="0">
              <a:solidFill>
                <a:schemeClr val="tx1">
                  <a:lumMod val="95000"/>
                  <a:lumOff val="5000"/>
                </a:schemeClr>
              </a:solidFill>
            </a:endParaRPr>
          </a:p>
        </p:txBody>
      </p:sp>
      <p:sp>
        <p:nvSpPr>
          <p:cNvPr id="19" name="مستطيل مستدير الزوايا 18"/>
          <p:cNvSpPr/>
          <p:nvPr/>
        </p:nvSpPr>
        <p:spPr>
          <a:xfrm>
            <a:off x="4929190" y="4000504"/>
            <a:ext cx="2214578"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lumMod val="95000"/>
                    <a:lumOff val="5000"/>
                  </a:schemeClr>
                </a:solidFill>
              </a:rPr>
              <a:t>مثابة</a:t>
            </a:r>
          </a:p>
        </p:txBody>
      </p:sp>
      <p:sp>
        <p:nvSpPr>
          <p:cNvPr id="20" name="شكل بيضاوي 19"/>
          <p:cNvSpPr/>
          <p:nvPr/>
        </p:nvSpPr>
        <p:spPr>
          <a:xfrm>
            <a:off x="7072330" y="3214686"/>
            <a:ext cx="500066" cy="428628"/>
          </a:xfrm>
          <a:prstGeom prst="ellips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lumMod val="95000"/>
                    <a:lumOff val="5000"/>
                  </a:schemeClr>
                </a:solidFill>
              </a:rPr>
              <a:t>أ</a:t>
            </a:r>
            <a:endParaRPr lang="ar-SA" b="1" dirty="0">
              <a:solidFill>
                <a:schemeClr val="tx1">
                  <a:lumMod val="95000"/>
                  <a:lumOff val="5000"/>
                </a:schemeClr>
              </a:solidFill>
            </a:endParaRPr>
          </a:p>
        </p:txBody>
      </p:sp>
      <p:sp>
        <p:nvSpPr>
          <p:cNvPr id="21" name="شكل بيضاوي 20"/>
          <p:cNvSpPr/>
          <p:nvPr/>
        </p:nvSpPr>
        <p:spPr>
          <a:xfrm>
            <a:off x="1285852" y="3214686"/>
            <a:ext cx="500066" cy="428628"/>
          </a:xfrm>
          <a:prstGeom prst="ellips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lumMod val="95000"/>
                    <a:lumOff val="5000"/>
                  </a:schemeClr>
                </a:solidFill>
              </a:rPr>
              <a:t>ب</a:t>
            </a:r>
            <a:endParaRPr lang="ar-SA" b="1" dirty="0">
              <a:solidFill>
                <a:schemeClr val="tx1">
                  <a:lumMod val="95000"/>
                  <a:lumOff val="5000"/>
                </a:schemeClr>
              </a:solidFill>
            </a:endParaRPr>
          </a:p>
        </p:txBody>
      </p:sp>
      <p:cxnSp>
        <p:nvCxnSpPr>
          <p:cNvPr id="23" name="رابط مستقيم 22"/>
          <p:cNvCxnSpPr>
            <a:stCxn id="18" idx="1"/>
          </p:cNvCxnSpPr>
          <p:nvPr/>
        </p:nvCxnSpPr>
        <p:spPr>
          <a:xfrm rot="10800000" flipV="1">
            <a:off x="3857620" y="3750470"/>
            <a:ext cx="1071570" cy="1393041"/>
          </a:xfrm>
          <a:prstGeom prst="line">
            <a:avLst/>
          </a:prstGeom>
        </p:spPr>
        <p:style>
          <a:lnRef idx="3">
            <a:schemeClr val="accent2"/>
          </a:lnRef>
          <a:fillRef idx="0">
            <a:schemeClr val="accent2"/>
          </a:fillRef>
          <a:effectRef idx="2">
            <a:schemeClr val="accent2"/>
          </a:effectRef>
          <a:fontRef idx="minor">
            <a:schemeClr val="tx1"/>
          </a:fontRef>
        </p:style>
      </p:cxnSp>
      <p:cxnSp>
        <p:nvCxnSpPr>
          <p:cNvPr id="25" name="رابط مستقيم 24"/>
          <p:cNvCxnSpPr>
            <a:endCxn id="19" idx="1"/>
          </p:cNvCxnSpPr>
          <p:nvPr/>
        </p:nvCxnSpPr>
        <p:spPr>
          <a:xfrm>
            <a:off x="3857620" y="3786190"/>
            <a:ext cx="1071570" cy="464347"/>
          </a:xfrm>
          <a:prstGeom prst="line">
            <a:avLst/>
          </a:prstGeom>
        </p:spPr>
        <p:style>
          <a:lnRef idx="3">
            <a:schemeClr val="accent3"/>
          </a:lnRef>
          <a:fillRef idx="0">
            <a:schemeClr val="accent3"/>
          </a:fillRef>
          <a:effectRef idx="2">
            <a:schemeClr val="accent3"/>
          </a:effectRef>
          <a:fontRef idx="minor">
            <a:schemeClr val="tx1"/>
          </a:fontRef>
        </p:style>
      </p:cxnSp>
      <p:cxnSp>
        <p:nvCxnSpPr>
          <p:cNvPr id="27" name="رابط مستقيم 26"/>
          <p:cNvCxnSpPr>
            <a:endCxn id="11" idx="3"/>
          </p:cNvCxnSpPr>
          <p:nvPr/>
        </p:nvCxnSpPr>
        <p:spPr>
          <a:xfrm rot="5400000">
            <a:off x="3839761" y="4661305"/>
            <a:ext cx="1107289" cy="1071570"/>
          </a:xfrm>
          <a:prstGeom prst="line">
            <a:avLst/>
          </a:prstGeom>
        </p:spPr>
        <p:style>
          <a:lnRef idx="3">
            <a:schemeClr val="accent1"/>
          </a:lnRef>
          <a:fillRef idx="0">
            <a:schemeClr val="accent1"/>
          </a:fillRef>
          <a:effectRef idx="2">
            <a:schemeClr val="accent1"/>
          </a:effectRef>
          <a:fontRef idx="minor">
            <a:schemeClr val="tx1"/>
          </a:fontRef>
        </p:style>
      </p:cxnSp>
      <p:cxnSp>
        <p:nvCxnSpPr>
          <p:cNvPr id="29" name="رابط مستقيم 28"/>
          <p:cNvCxnSpPr>
            <a:endCxn id="9" idx="3"/>
          </p:cNvCxnSpPr>
          <p:nvPr/>
        </p:nvCxnSpPr>
        <p:spPr>
          <a:xfrm rot="10800000">
            <a:off x="3857620" y="4750604"/>
            <a:ext cx="1071570" cy="464347"/>
          </a:xfrm>
          <a:prstGeom prst="line">
            <a:avLst/>
          </a:prstGeom>
        </p:spPr>
        <p:style>
          <a:lnRef idx="3">
            <a:schemeClr val="accent6"/>
          </a:lnRef>
          <a:fillRef idx="0">
            <a:schemeClr val="accent6"/>
          </a:fillRef>
          <a:effectRef idx="2">
            <a:schemeClr val="accent6"/>
          </a:effectRef>
          <a:fontRef idx="minor">
            <a:schemeClr val="tx1"/>
          </a:fontRef>
        </p:style>
      </p:cxnSp>
      <p:cxnSp>
        <p:nvCxnSpPr>
          <p:cNvPr id="31" name="رابط مستقيم 30"/>
          <p:cNvCxnSpPr>
            <a:endCxn id="12" idx="3"/>
          </p:cNvCxnSpPr>
          <p:nvPr/>
        </p:nvCxnSpPr>
        <p:spPr>
          <a:xfrm rot="10800000" flipV="1">
            <a:off x="3857620" y="5643577"/>
            <a:ext cx="1071570" cy="607223"/>
          </a:xfrm>
          <a:prstGeom prst="line">
            <a:avLst/>
          </a:prstGeom>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par>
                                <p:cTn id="8" presetID="18" presetClass="entr" presetSubtype="3"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upRight)">
                                      <p:cBhvr>
                                        <p:cTn id="10" dur="1000"/>
                                        <p:tgtEl>
                                          <p:spTgt spid="5"/>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circle(in)">
                                      <p:cBhvr>
                                        <p:cTn id="13" dur="1000"/>
                                        <p:tgtEl>
                                          <p:spTgt spid="8"/>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circle(in)">
                                      <p:cBhvr>
                                        <p:cTn id="16" dur="2000"/>
                                        <p:tgtEl>
                                          <p:spTgt spid="20"/>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circle(in)">
                                      <p:cBhvr>
                                        <p:cTn id="19" dur="2000"/>
                                        <p:tgtEl>
                                          <p:spTgt spid="18"/>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circle(in)">
                                      <p:cBhvr>
                                        <p:cTn id="22" dur="2000"/>
                                        <p:tgtEl>
                                          <p:spTgt spid="19"/>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circle(in)">
                                      <p:cBhvr>
                                        <p:cTn id="25" dur="2000"/>
                                        <p:tgtEl>
                                          <p:spTgt spid="15"/>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circle(in)">
                                      <p:cBhvr>
                                        <p:cTn id="28" dur="2000"/>
                                        <p:tgtEl>
                                          <p:spTgt spid="16"/>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circle(in)">
                                      <p:cBhvr>
                                        <p:cTn id="31" dur="2000"/>
                                        <p:tgtEl>
                                          <p:spTgt spid="17"/>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circle(in)">
                                      <p:cBhvr>
                                        <p:cTn id="34" dur="2000"/>
                                        <p:tgtEl>
                                          <p:spTgt spid="13"/>
                                        </p:tgtEl>
                                      </p:cBhvr>
                                    </p:animEffect>
                                  </p:childTnLst>
                                </p:cTn>
                              </p:par>
                              <p:par>
                                <p:cTn id="35" presetID="6"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circle(in)">
                                      <p:cBhvr>
                                        <p:cTn id="37" dur="2000"/>
                                        <p:tgtEl>
                                          <p:spTgt spid="14"/>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circle(in)">
                                      <p:cBhvr>
                                        <p:cTn id="40" dur="2000"/>
                                        <p:tgtEl>
                                          <p:spTgt spid="9"/>
                                        </p:tgtEl>
                                      </p:cBhvr>
                                    </p:animEffect>
                                  </p:childTnLst>
                                </p:cTn>
                              </p:par>
                              <p:par>
                                <p:cTn id="41" presetID="6" presetClass="entr" presetSubtype="16"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circle(in)">
                                      <p:cBhvr>
                                        <p:cTn id="43" dur="2000"/>
                                        <p:tgtEl>
                                          <p:spTgt spid="10"/>
                                        </p:tgtEl>
                                      </p:cBhvr>
                                    </p:animEffect>
                                  </p:childTnLst>
                                </p:cTn>
                              </p:par>
                              <p:par>
                                <p:cTn id="44" presetID="6" presetClass="entr" presetSubtype="16"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circle(in)">
                                      <p:cBhvr>
                                        <p:cTn id="46" dur="2000"/>
                                        <p:tgtEl>
                                          <p:spTgt spid="11"/>
                                        </p:tgtEl>
                                      </p:cBhvr>
                                    </p:animEffect>
                                  </p:childTnLst>
                                </p:cTn>
                              </p:par>
                              <p:par>
                                <p:cTn id="47" presetID="6" presetClass="entr" presetSubtype="16"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circle(in)">
                                      <p:cBhvr>
                                        <p:cTn id="49" dur="2000"/>
                                        <p:tgtEl>
                                          <p:spTgt spid="12"/>
                                        </p:tgtEl>
                                      </p:cBhvr>
                                    </p:animEffect>
                                  </p:childTnLst>
                                </p:cTn>
                              </p:par>
                              <p:par>
                                <p:cTn id="50" presetID="6" presetClass="entr" presetSubtype="16"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circle(in)">
                                      <p:cBhvr>
                                        <p:cTn id="52" dur="20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17" presetClass="entr" presetSubtype="8"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p:cTn id="57" dur="500" fill="hold"/>
                                        <p:tgtEl>
                                          <p:spTgt spid="6"/>
                                        </p:tgtEl>
                                        <p:attrNameLst>
                                          <p:attrName>ppt_x</p:attrName>
                                        </p:attrNameLst>
                                      </p:cBhvr>
                                      <p:tavLst>
                                        <p:tav tm="0">
                                          <p:val>
                                            <p:strVal val="#ppt_x-#ppt_w/2"/>
                                          </p:val>
                                        </p:tav>
                                        <p:tav tm="100000">
                                          <p:val>
                                            <p:strVal val="#ppt_x"/>
                                          </p:val>
                                        </p:tav>
                                      </p:tavLst>
                                    </p:anim>
                                    <p:anim calcmode="lin" valueType="num">
                                      <p:cBhvr>
                                        <p:cTn id="58" dur="500" fill="hold"/>
                                        <p:tgtEl>
                                          <p:spTgt spid="6"/>
                                        </p:tgtEl>
                                        <p:attrNameLst>
                                          <p:attrName>ppt_y</p:attrName>
                                        </p:attrNameLst>
                                      </p:cBhvr>
                                      <p:tavLst>
                                        <p:tav tm="0">
                                          <p:val>
                                            <p:strVal val="#ppt_y"/>
                                          </p:val>
                                        </p:tav>
                                        <p:tav tm="100000">
                                          <p:val>
                                            <p:strVal val="#ppt_y"/>
                                          </p:val>
                                        </p:tav>
                                      </p:tavLst>
                                    </p:anim>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61" fill="hold">
                      <p:stCondLst>
                        <p:cond delay="indefinite"/>
                      </p:stCondLst>
                      <p:childTnLst>
                        <p:par>
                          <p:cTn id="62" fill="hold">
                            <p:stCondLst>
                              <p:cond delay="0"/>
                            </p:stCondLst>
                            <p:childTnLst>
                              <p:par>
                                <p:cTn id="63" presetID="17" presetClass="entr" presetSubtype="8" fill="hold" grpId="0" nodeType="click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p:cTn id="65" dur="500" fill="hold"/>
                                        <p:tgtEl>
                                          <p:spTgt spid="7"/>
                                        </p:tgtEl>
                                        <p:attrNameLst>
                                          <p:attrName>ppt_x</p:attrName>
                                        </p:attrNameLst>
                                      </p:cBhvr>
                                      <p:tavLst>
                                        <p:tav tm="0">
                                          <p:val>
                                            <p:strVal val="#ppt_x-#ppt_w/2"/>
                                          </p:val>
                                        </p:tav>
                                        <p:tav tm="100000">
                                          <p:val>
                                            <p:strVal val="#ppt_x"/>
                                          </p:val>
                                        </p:tav>
                                      </p:tavLst>
                                    </p:anim>
                                    <p:anim calcmode="lin" valueType="num">
                                      <p:cBhvr>
                                        <p:cTn id="66" dur="500" fill="hold"/>
                                        <p:tgtEl>
                                          <p:spTgt spid="7"/>
                                        </p:tgtEl>
                                        <p:attrNameLst>
                                          <p:attrName>ppt_y</p:attrName>
                                        </p:attrNameLst>
                                      </p:cBhvr>
                                      <p:tavLst>
                                        <p:tav tm="0">
                                          <p:val>
                                            <p:strVal val="#ppt_y"/>
                                          </p:val>
                                        </p:tav>
                                        <p:tav tm="100000">
                                          <p:val>
                                            <p:strVal val="#ppt_y"/>
                                          </p:val>
                                        </p:tav>
                                      </p:tavLst>
                                    </p:anim>
                                    <p:anim calcmode="lin" valueType="num">
                                      <p:cBhvr>
                                        <p:cTn id="67" dur="500" fill="hold"/>
                                        <p:tgtEl>
                                          <p:spTgt spid="7"/>
                                        </p:tgtEl>
                                        <p:attrNameLst>
                                          <p:attrName>ppt_w</p:attrName>
                                        </p:attrNameLst>
                                      </p:cBhvr>
                                      <p:tavLst>
                                        <p:tav tm="0">
                                          <p:val>
                                            <p:fltVal val="0"/>
                                          </p:val>
                                        </p:tav>
                                        <p:tav tm="100000">
                                          <p:val>
                                            <p:strVal val="#ppt_w"/>
                                          </p:val>
                                        </p:tav>
                                      </p:tavLst>
                                    </p:anim>
                                    <p:anim calcmode="lin" valueType="num">
                                      <p:cBhvr>
                                        <p:cTn id="68"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18" presetClass="entr" presetSubtype="9" fill="hold" nodeType="click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strips(upLeft)">
                                      <p:cBhvr>
                                        <p:cTn id="73" dur="500"/>
                                        <p:tgtEl>
                                          <p:spTgt spid="23"/>
                                        </p:tgtEl>
                                      </p:cBhvr>
                                    </p:animEffect>
                                  </p:childTnLst>
                                </p:cTn>
                              </p:par>
                            </p:childTnLst>
                          </p:cTn>
                        </p:par>
                      </p:childTnLst>
                    </p:cTn>
                  </p:par>
                  <p:par>
                    <p:cTn id="74" fill="hold">
                      <p:stCondLst>
                        <p:cond delay="indefinite"/>
                      </p:stCondLst>
                      <p:childTnLst>
                        <p:par>
                          <p:cTn id="75" fill="hold">
                            <p:stCondLst>
                              <p:cond delay="0"/>
                            </p:stCondLst>
                            <p:childTnLst>
                              <p:par>
                                <p:cTn id="76" presetID="18" presetClass="entr" presetSubtype="9" fill="hold" nodeType="click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strips(upLeft)">
                                      <p:cBhvr>
                                        <p:cTn id="78" dur="500"/>
                                        <p:tgtEl>
                                          <p:spTgt spid="25"/>
                                        </p:tgtEl>
                                      </p:cBhvr>
                                    </p:animEffect>
                                  </p:childTnLst>
                                </p:cTn>
                              </p:par>
                            </p:childTnLst>
                          </p:cTn>
                        </p:par>
                      </p:childTnLst>
                    </p:cTn>
                  </p:par>
                  <p:par>
                    <p:cTn id="79" fill="hold">
                      <p:stCondLst>
                        <p:cond delay="indefinite"/>
                      </p:stCondLst>
                      <p:childTnLst>
                        <p:par>
                          <p:cTn id="80" fill="hold">
                            <p:stCondLst>
                              <p:cond delay="0"/>
                            </p:stCondLst>
                            <p:childTnLst>
                              <p:par>
                                <p:cTn id="81" presetID="18" presetClass="entr" presetSubtype="9" fill="hold" nodeType="click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strips(upLeft)">
                                      <p:cBhvr>
                                        <p:cTn id="83" dur="500"/>
                                        <p:tgtEl>
                                          <p:spTgt spid="27"/>
                                        </p:tgtEl>
                                      </p:cBhvr>
                                    </p:animEffect>
                                  </p:childTnLst>
                                </p:cTn>
                              </p:par>
                            </p:childTnLst>
                          </p:cTn>
                        </p:par>
                      </p:childTnLst>
                    </p:cTn>
                  </p:par>
                  <p:par>
                    <p:cTn id="84" fill="hold">
                      <p:stCondLst>
                        <p:cond delay="indefinite"/>
                      </p:stCondLst>
                      <p:childTnLst>
                        <p:par>
                          <p:cTn id="85" fill="hold">
                            <p:stCondLst>
                              <p:cond delay="0"/>
                            </p:stCondLst>
                            <p:childTnLst>
                              <p:par>
                                <p:cTn id="86" presetID="18" presetClass="entr" presetSubtype="9" fill="hold" nodeType="click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strips(upLeft)">
                                      <p:cBhvr>
                                        <p:cTn id="88" dur="500"/>
                                        <p:tgtEl>
                                          <p:spTgt spid="29"/>
                                        </p:tgtEl>
                                      </p:cBhvr>
                                    </p:animEffect>
                                  </p:childTnLst>
                                </p:cTn>
                              </p:par>
                            </p:childTnLst>
                          </p:cTn>
                        </p:par>
                      </p:childTnLst>
                    </p:cTn>
                  </p:par>
                  <p:par>
                    <p:cTn id="89" fill="hold">
                      <p:stCondLst>
                        <p:cond delay="indefinite"/>
                      </p:stCondLst>
                      <p:childTnLst>
                        <p:par>
                          <p:cTn id="90" fill="hold">
                            <p:stCondLst>
                              <p:cond delay="0"/>
                            </p:stCondLst>
                            <p:childTnLst>
                              <p:par>
                                <p:cTn id="91" presetID="18" presetClass="entr" presetSubtype="9" fill="hold" nodeType="clickEffect">
                                  <p:stCondLst>
                                    <p:cond delay="0"/>
                                  </p:stCondLst>
                                  <p:childTnLst>
                                    <p:set>
                                      <p:cBhvr>
                                        <p:cTn id="92" dur="1" fill="hold">
                                          <p:stCondLst>
                                            <p:cond delay="0"/>
                                          </p:stCondLst>
                                        </p:cTn>
                                        <p:tgtEl>
                                          <p:spTgt spid="31"/>
                                        </p:tgtEl>
                                        <p:attrNameLst>
                                          <p:attrName>style.visibility</p:attrName>
                                        </p:attrNameLst>
                                      </p:cBhvr>
                                      <p:to>
                                        <p:strVal val="visible"/>
                                      </p:to>
                                    </p:set>
                                    <p:animEffect transition="in" filter="strips(upLeft)">
                                      <p:cBhvr>
                                        <p:cTn id="9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3">
            <a:lum bright="10000" contrast="-30000"/>
          </a:blip>
          <a:srcRect l="7031" b="7291"/>
          <a:stretch>
            <a:fillRect/>
          </a:stretch>
        </p:blipFill>
        <p:spPr bwMode="auto">
          <a:xfrm>
            <a:off x="0" y="-24"/>
            <a:ext cx="9144000" cy="6858024"/>
          </a:xfrm>
          <a:prstGeom prst="rect">
            <a:avLst/>
          </a:prstGeom>
          <a:noFill/>
        </p:spPr>
      </p:pic>
      <p:sp>
        <p:nvSpPr>
          <p:cNvPr id="4" name="مستطيل مستدير الزوايا 3"/>
          <p:cNvSpPr/>
          <p:nvPr/>
        </p:nvSpPr>
        <p:spPr>
          <a:xfrm rot="21017997">
            <a:off x="7286644" y="215793"/>
            <a:ext cx="1714480" cy="428628"/>
          </a:xfrm>
          <a:prstGeom prst="roundRect">
            <a:avLst/>
          </a:prstGeom>
          <a:ln w="38100">
            <a:solidFill>
              <a:schemeClr val="accent3">
                <a:lumMod val="50000"/>
              </a:schemeClr>
            </a:solidFill>
            <a:prstDash val="sysDot"/>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400" b="1" dirty="0" smtClean="0"/>
              <a:t>مدخل الوحدة</a:t>
            </a:r>
            <a:endParaRPr lang="ar-SA" sz="2400" b="1" dirty="0"/>
          </a:p>
        </p:txBody>
      </p:sp>
      <p:sp>
        <p:nvSpPr>
          <p:cNvPr id="5" name="مخطط انسيابي: تحضير 4"/>
          <p:cNvSpPr/>
          <p:nvPr/>
        </p:nvSpPr>
        <p:spPr>
          <a:xfrm>
            <a:off x="7358082" y="1000108"/>
            <a:ext cx="1000132" cy="428628"/>
          </a:xfrm>
          <a:prstGeom prst="flowChartPreparation">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400" b="1" dirty="0" smtClean="0">
                <a:solidFill>
                  <a:schemeClr val="tx1"/>
                </a:solidFill>
              </a:rPr>
              <a:t>أولاً</a:t>
            </a:r>
            <a:endParaRPr lang="ar-SA" sz="2000" b="1" dirty="0">
              <a:solidFill>
                <a:schemeClr val="tx1"/>
              </a:solidFill>
            </a:endParaRPr>
          </a:p>
        </p:txBody>
      </p:sp>
      <p:sp>
        <p:nvSpPr>
          <p:cNvPr id="6" name="مربع نص 5"/>
          <p:cNvSpPr txBox="1"/>
          <p:nvPr/>
        </p:nvSpPr>
        <p:spPr>
          <a:xfrm>
            <a:off x="3214678" y="928670"/>
            <a:ext cx="4214842" cy="523220"/>
          </a:xfrm>
          <a:prstGeom prst="rect">
            <a:avLst/>
          </a:prstGeom>
          <a:noFill/>
        </p:spPr>
        <p:txBody>
          <a:bodyPr wrap="square" rtlCol="1">
            <a:spAutoFit/>
          </a:bodyPr>
          <a:lstStyle/>
          <a:p>
            <a:r>
              <a:rPr lang="ar-SA" sz="2800" b="1" dirty="0" smtClean="0">
                <a:solidFill>
                  <a:srgbClr val="4C0000"/>
                </a:solidFill>
              </a:rPr>
              <a:t>1) أستمع للأبيات،ثم أحاكيها إلقاءً:</a:t>
            </a:r>
            <a:endParaRPr lang="ar-SA" sz="2800" b="1" dirty="0">
              <a:solidFill>
                <a:srgbClr val="4C0000"/>
              </a:solidFill>
            </a:endParaRPr>
          </a:p>
        </p:txBody>
      </p:sp>
      <p:sp>
        <p:nvSpPr>
          <p:cNvPr id="7" name="تمرير عمودي 6"/>
          <p:cNvSpPr/>
          <p:nvPr/>
        </p:nvSpPr>
        <p:spPr>
          <a:xfrm rot="21409870">
            <a:off x="-3495" y="1742027"/>
            <a:ext cx="8939757" cy="4429156"/>
          </a:xfrm>
          <a:prstGeom prst="verticalScroll">
            <a:avLst>
              <a:gd name="adj" fmla="val 11257"/>
            </a:avLst>
          </a:prstGeom>
          <a:solidFill>
            <a:schemeClr val="accent2">
              <a:lumMod val="40000"/>
              <a:lumOff val="6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يقول الشاعر سعد البوادري:</a:t>
            </a:r>
          </a:p>
          <a:p>
            <a:pPr algn="ctr"/>
            <a:r>
              <a:rPr lang="ar-SA" sz="2800" b="1" dirty="0" smtClean="0">
                <a:solidFill>
                  <a:schemeClr val="tx1"/>
                </a:solidFill>
              </a:rPr>
              <a:t>هذي المفاتن في عينيك تأتلق      وفي لحظاك هذا السحر والألق</a:t>
            </a:r>
          </a:p>
          <a:p>
            <a:pPr algn="ctr"/>
            <a:r>
              <a:rPr lang="ar-SA" sz="2800" b="1" dirty="0" smtClean="0">
                <a:solidFill>
                  <a:schemeClr val="tx1"/>
                </a:solidFill>
              </a:rPr>
              <a:t>وفي ثراك من التاريخ أوسمة     تلملم الشمس أعراساً وتنطلق</a:t>
            </a:r>
          </a:p>
          <a:p>
            <a:pPr algn="ctr"/>
            <a:r>
              <a:rPr lang="ar-SA" sz="2800" b="1" dirty="0" smtClean="0">
                <a:solidFill>
                  <a:schemeClr val="tx1"/>
                </a:solidFill>
              </a:rPr>
              <a:t>فأنت يا موطني ماضٍ يعانقه     زهو البطولات والإشراق والعبق</a:t>
            </a:r>
          </a:p>
          <a:p>
            <a:pPr algn="ctr"/>
            <a:r>
              <a:rPr lang="ar-SA" sz="2800" b="1" dirty="0" smtClean="0">
                <a:solidFill>
                  <a:schemeClr val="tx1"/>
                </a:solidFill>
              </a:rPr>
              <a:t>وأنت في حاضرٍ تكسوه أجنحة     علوها من بياض الصبح ينبثق</a:t>
            </a:r>
          </a:p>
          <a:p>
            <a:r>
              <a:rPr lang="ar-SA" sz="2800" b="1" dirty="0" smtClean="0">
                <a:solidFill>
                  <a:schemeClr val="tx1"/>
                </a:solidFill>
              </a:rPr>
              <a:t>فأنت في مهجتي نبض وفي قلمي    حرفٌ وفي كل عامٍ يزهر الورق</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1000"/>
                                        <p:tgtEl>
                                          <p:spTgt spid="5"/>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ircle(in)">
                                      <p:cBhvr>
                                        <p:cTn id="10" dur="1000"/>
                                        <p:tgtEl>
                                          <p:spTgt spid="6"/>
                                        </p:tgtEl>
                                      </p:cBhvr>
                                    </p:animEffect>
                                  </p:childTnLst>
                                </p:cTn>
                              </p:par>
                              <p:par>
                                <p:cTn id="11" presetID="18" presetClass="entr" presetSubtype="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Right)">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85720" y="142852"/>
            <a:ext cx="8429684" cy="1815882"/>
          </a:xfrm>
          <a:prstGeom prst="rect">
            <a:avLst/>
          </a:prstGeom>
          <a:noFill/>
        </p:spPr>
        <p:txBody>
          <a:bodyPr wrap="square" rtlCol="1">
            <a:spAutoFit/>
          </a:bodyPr>
          <a:lstStyle/>
          <a:p>
            <a:r>
              <a:rPr lang="ar-SA" sz="2800" b="1" dirty="0" smtClean="0">
                <a:solidFill>
                  <a:srgbClr val="4C0000"/>
                </a:solidFill>
              </a:rPr>
              <a:t>3)أضع علامة(</a:t>
            </a:r>
            <a:r>
              <a:rPr lang="ar-SA" sz="2800" b="1" dirty="0" smtClean="0">
                <a:solidFill>
                  <a:srgbClr val="4C0000"/>
                </a:solidFill>
                <a:sym typeface="Wingdings"/>
              </a:rPr>
              <a:t></a:t>
            </a:r>
            <a:r>
              <a:rPr lang="ar-SA" sz="2800" b="1" dirty="0" smtClean="0">
                <a:solidFill>
                  <a:srgbClr val="4C0000"/>
                </a:solidFill>
              </a:rPr>
              <a:t>)أمام معنى الكلمى(مقام)،الذي يتناسب مع سياق الآية:</a:t>
            </a:r>
          </a:p>
          <a:p>
            <a:pPr algn="ctr"/>
            <a:r>
              <a:rPr lang="ar-SA" sz="2800" b="1" dirty="0" smtClean="0">
                <a:solidFill>
                  <a:srgbClr val="4C0000"/>
                </a:solidFill>
              </a:rPr>
              <a:t>{وإذ جعلنا البيت مثابة للناس وأمناً </a:t>
            </a:r>
            <a:r>
              <a:rPr lang="ar-SA" sz="2800" b="1" dirty="0" smtClean="0">
                <a:solidFill>
                  <a:srgbClr val="C00000"/>
                </a:solidFill>
              </a:rPr>
              <a:t>واتخذوا من مقام إبرَهم مُصلى </a:t>
            </a:r>
            <a:r>
              <a:rPr lang="ar-SA" sz="2800" b="1" dirty="0" smtClean="0">
                <a:solidFill>
                  <a:srgbClr val="4C0000"/>
                </a:solidFill>
              </a:rPr>
              <a:t>وعهدنا إلى إبراهيم وإسماعيل أن طهّرا بيتي للطآئفين والعاكفين والرّكع السجود}</a:t>
            </a:r>
            <a:endParaRPr lang="ar-SA" sz="2800" b="1" dirty="0">
              <a:solidFill>
                <a:srgbClr val="4C0000"/>
              </a:solidFill>
            </a:endParaRPr>
          </a:p>
        </p:txBody>
      </p:sp>
      <p:sp>
        <p:nvSpPr>
          <p:cNvPr id="4" name="مستطيل مستدير الزوايا 3"/>
          <p:cNvSpPr/>
          <p:nvPr/>
        </p:nvSpPr>
        <p:spPr>
          <a:xfrm>
            <a:off x="1428728" y="1928802"/>
            <a:ext cx="5715040" cy="500066"/>
          </a:xfrm>
          <a:prstGeom prst="roundRect">
            <a:avLst>
              <a:gd name="adj" fmla="val 50000"/>
            </a:avLst>
          </a:prstGeom>
          <a:gradFill flip="none" rotWithShape="1">
            <a:gsLst>
              <a:gs pos="0">
                <a:schemeClr val="accent4">
                  <a:lumMod val="75000"/>
                  <a:tint val="66000"/>
                  <a:satMod val="160000"/>
                </a:schemeClr>
              </a:gs>
              <a:gs pos="50000">
                <a:schemeClr val="accent4">
                  <a:lumMod val="75000"/>
                  <a:tint val="44500"/>
                  <a:satMod val="160000"/>
                </a:schemeClr>
              </a:gs>
              <a:gs pos="100000">
                <a:schemeClr val="accent4">
                  <a:lumMod val="75000"/>
                  <a:tint val="23500"/>
                  <a:satMod val="160000"/>
                </a:schemeClr>
              </a:gs>
            </a:gsLst>
            <a:path path="circle">
              <a:fillToRect l="50000" t="50000" r="50000" b="50000"/>
            </a:path>
            <a:tileRect/>
          </a:gra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قيام إبراهيم – عليه السلام – للعبادة </a:t>
            </a:r>
            <a:endParaRPr lang="ar-SA" sz="3200" b="1" dirty="0">
              <a:solidFill>
                <a:schemeClr val="tx1"/>
              </a:solidFill>
            </a:endParaRPr>
          </a:p>
        </p:txBody>
      </p:sp>
      <p:sp>
        <p:nvSpPr>
          <p:cNvPr id="5" name="مستطيل مستدير الزوايا 4"/>
          <p:cNvSpPr/>
          <p:nvPr/>
        </p:nvSpPr>
        <p:spPr>
          <a:xfrm>
            <a:off x="1214414" y="2571744"/>
            <a:ext cx="5715040" cy="500066"/>
          </a:xfrm>
          <a:prstGeom prst="roundRect">
            <a:avLst>
              <a:gd name="adj" fmla="val 50000"/>
            </a:avLst>
          </a:prstGeom>
          <a:gradFill flip="none" rotWithShape="1">
            <a:gsLst>
              <a:gs pos="0">
                <a:schemeClr val="accent4">
                  <a:lumMod val="75000"/>
                  <a:tint val="66000"/>
                  <a:satMod val="160000"/>
                </a:schemeClr>
              </a:gs>
              <a:gs pos="50000">
                <a:schemeClr val="accent4">
                  <a:lumMod val="75000"/>
                  <a:tint val="44500"/>
                  <a:satMod val="160000"/>
                </a:schemeClr>
              </a:gs>
              <a:gs pos="100000">
                <a:schemeClr val="accent4">
                  <a:lumMod val="75000"/>
                  <a:tint val="23500"/>
                  <a:satMod val="160000"/>
                </a:schemeClr>
              </a:gs>
            </a:gsLst>
            <a:path path="circle">
              <a:fillToRect l="50000" t="50000" r="50000" b="50000"/>
            </a:path>
            <a:tileRect/>
          </a:gra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موضع أثر قدميه عليه السلام</a:t>
            </a:r>
            <a:endParaRPr lang="ar-SA" sz="3200" b="1" dirty="0">
              <a:solidFill>
                <a:schemeClr val="tx1"/>
              </a:solidFill>
            </a:endParaRPr>
          </a:p>
        </p:txBody>
      </p:sp>
      <p:sp>
        <p:nvSpPr>
          <p:cNvPr id="6" name="شكل بيضاوي 5"/>
          <p:cNvSpPr/>
          <p:nvPr/>
        </p:nvSpPr>
        <p:spPr>
          <a:xfrm>
            <a:off x="1643042" y="2500306"/>
            <a:ext cx="428628" cy="571504"/>
          </a:xfrm>
          <a:prstGeom prst="ellipse">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3200" b="1" dirty="0" smtClean="0">
                <a:solidFill>
                  <a:schemeClr val="tx1"/>
                </a:solidFill>
                <a:sym typeface="Wingdings"/>
              </a:rPr>
              <a:t></a:t>
            </a:r>
            <a:endParaRPr lang="ar-SA" b="1" dirty="0">
              <a:solidFill>
                <a:schemeClr val="tx1"/>
              </a:solidFill>
            </a:endParaRPr>
          </a:p>
        </p:txBody>
      </p:sp>
      <p:sp>
        <p:nvSpPr>
          <p:cNvPr id="7" name="مستطيل مستدير الزوايا 6"/>
          <p:cNvSpPr/>
          <p:nvPr/>
        </p:nvSpPr>
        <p:spPr>
          <a:xfrm rot="21017997">
            <a:off x="7143768" y="3287627"/>
            <a:ext cx="1714480" cy="428628"/>
          </a:xfrm>
          <a:prstGeom prst="roundRect">
            <a:avLst/>
          </a:prstGeom>
          <a:ln w="38100">
            <a:solidFill>
              <a:schemeClr val="accent3">
                <a:lumMod val="50000"/>
              </a:schemeClr>
            </a:solidFill>
            <a:prstDash val="sysDot"/>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4000" b="1" dirty="0" smtClean="0"/>
              <a:t>أُجيب</a:t>
            </a:r>
            <a:endParaRPr lang="ar-SA" sz="4000" b="1" dirty="0"/>
          </a:p>
        </p:txBody>
      </p:sp>
      <p:sp>
        <p:nvSpPr>
          <p:cNvPr id="8" name="مربع نص 7"/>
          <p:cNvSpPr txBox="1"/>
          <p:nvPr/>
        </p:nvSpPr>
        <p:spPr>
          <a:xfrm>
            <a:off x="1214414" y="3475025"/>
            <a:ext cx="5857916" cy="954107"/>
          </a:xfrm>
          <a:prstGeom prst="rect">
            <a:avLst/>
          </a:prstGeom>
          <a:noFill/>
        </p:spPr>
        <p:txBody>
          <a:bodyPr wrap="square" rtlCol="1">
            <a:spAutoFit/>
          </a:bodyPr>
          <a:lstStyle/>
          <a:p>
            <a:pPr algn="ctr"/>
            <a:r>
              <a:rPr lang="ar-SA" sz="2800" b="1" dirty="0" smtClean="0">
                <a:solidFill>
                  <a:srgbClr val="4C0000"/>
                </a:solidFill>
              </a:rPr>
              <a:t>1) ما المقصود بقوله تعالى:(البيت)؟وكيف جعله الله سبحانه وتعالى؟</a:t>
            </a:r>
            <a:endParaRPr lang="ar-SA" sz="2800" b="1" dirty="0">
              <a:solidFill>
                <a:srgbClr val="4C0000"/>
              </a:solidFill>
            </a:endParaRPr>
          </a:p>
        </p:txBody>
      </p:sp>
      <p:sp>
        <p:nvSpPr>
          <p:cNvPr id="9" name="شكل بيضاوي 8"/>
          <p:cNvSpPr/>
          <p:nvPr/>
        </p:nvSpPr>
        <p:spPr>
          <a:xfrm>
            <a:off x="571472" y="4500570"/>
            <a:ext cx="7715304" cy="1571636"/>
          </a:xfrm>
          <a:prstGeom prst="ellipse">
            <a:avLst/>
          </a:prstGeo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0" scaled="1"/>
            <a:tileRect/>
          </a:gradFill>
        </p:spPr>
        <p:style>
          <a:lnRef idx="2">
            <a:schemeClr val="accent4"/>
          </a:lnRef>
          <a:fillRef idx="1">
            <a:schemeClr val="lt1"/>
          </a:fillRef>
          <a:effectRef idx="0">
            <a:schemeClr val="accent4"/>
          </a:effectRef>
          <a:fontRef idx="minor">
            <a:schemeClr val="dk1"/>
          </a:fontRef>
        </p:style>
        <p:txBody>
          <a:bodyPr rtlCol="1" anchor="ctr"/>
          <a:lstStyle/>
          <a:p>
            <a:pPr algn="ctr"/>
            <a:r>
              <a:rPr lang="ar-SA" sz="2800" b="1" dirty="0" smtClean="0">
                <a:solidFill>
                  <a:schemeClr val="tx1"/>
                </a:solidFill>
              </a:rPr>
              <a:t>الكعبة المشرفة</a:t>
            </a:r>
          </a:p>
          <a:p>
            <a:pPr algn="ctr"/>
            <a:r>
              <a:rPr lang="ar-SA" sz="2800" b="1" dirty="0" smtClean="0">
                <a:solidFill>
                  <a:schemeClr val="tx1"/>
                </a:solidFill>
              </a:rPr>
              <a:t>جعلها الله قبلة للمسلمين في جميع أنحاء العالم</a:t>
            </a:r>
            <a:endParaRPr lang="ar-SA"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24"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to="" calcmode="lin" valueType="num">
                                      <p:cBhvr>
                                        <p:cTn id="10" dur="1" fill="hold"/>
                                        <p:tgtEl>
                                          <p:spTgt spid="4"/>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to="" calcmode="lin" valueType="num">
                                      <p:cBhvr>
                                        <p:cTn id="13" dur="1" fill="hold"/>
                                        <p:tgtEl>
                                          <p:spTgt spid="5"/>
                                        </p:tgtEl>
                                        <p:attrNameLst>
                                          <p:attrName/>
                                        </p:attrNameLst>
                                      </p:cBhvr>
                                    </p:anim>
                                  </p:childTnLst>
                                </p:cTn>
                              </p:par>
                              <p:par>
                                <p:cTn id="14" presetID="6" presetClass="entr" presetSubtype="16"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circle(in)">
                                      <p:cBhvr>
                                        <p:cTn id="16" dur="10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strips(downLeft)">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8" presetClass="entr" presetSubtype="12"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strips(downLeft)">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8" grpId="0"/>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85720" y="142852"/>
            <a:ext cx="8429684" cy="523220"/>
          </a:xfrm>
          <a:prstGeom prst="rect">
            <a:avLst/>
          </a:prstGeom>
          <a:noFill/>
        </p:spPr>
        <p:txBody>
          <a:bodyPr wrap="square" rtlCol="1">
            <a:spAutoFit/>
          </a:bodyPr>
          <a:lstStyle/>
          <a:p>
            <a:pPr algn="ctr"/>
            <a:r>
              <a:rPr lang="ar-SA" sz="2800" b="1" dirty="0" smtClean="0">
                <a:solidFill>
                  <a:srgbClr val="4C0000"/>
                </a:solidFill>
              </a:rPr>
              <a:t>2) ما المأمور به قوله تعالى:(واتخذوا)وقوله(طَهَِرَا)؟</a:t>
            </a:r>
            <a:endParaRPr lang="ar-SA" sz="2800" b="1" dirty="0">
              <a:solidFill>
                <a:srgbClr val="4C0000"/>
              </a:solidFill>
            </a:endParaRPr>
          </a:p>
        </p:txBody>
      </p:sp>
      <p:sp>
        <p:nvSpPr>
          <p:cNvPr id="5" name="مستطيل مستدير الزوايا 4"/>
          <p:cNvSpPr/>
          <p:nvPr/>
        </p:nvSpPr>
        <p:spPr>
          <a:xfrm>
            <a:off x="1428728" y="714356"/>
            <a:ext cx="6000792"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3200" b="1" dirty="0">
              <a:solidFill>
                <a:schemeClr val="tx1">
                  <a:lumMod val="95000"/>
                  <a:lumOff val="5000"/>
                </a:schemeClr>
              </a:solidFill>
            </a:endParaRPr>
          </a:p>
        </p:txBody>
      </p:sp>
      <p:sp>
        <p:nvSpPr>
          <p:cNvPr id="4" name="مربع نص 3"/>
          <p:cNvSpPr txBox="1"/>
          <p:nvPr/>
        </p:nvSpPr>
        <p:spPr>
          <a:xfrm>
            <a:off x="1785918" y="714356"/>
            <a:ext cx="5357850" cy="523220"/>
          </a:xfrm>
          <a:prstGeom prst="rect">
            <a:avLst/>
          </a:prstGeom>
          <a:noFill/>
        </p:spPr>
        <p:txBody>
          <a:bodyPr wrap="square" rtlCol="1">
            <a:spAutoFit/>
          </a:bodyPr>
          <a:lstStyle/>
          <a:p>
            <a:pPr algn="ctr"/>
            <a:r>
              <a:rPr lang="ar-SA" sz="2800" b="1" dirty="0" smtClean="0">
                <a:solidFill>
                  <a:srgbClr val="C00000"/>
                </a:solidFill>
              </a:rPr>
              <a:t>اتخذوا/المؤمنين    طهرا/إبراهيم وإسماعيل</a:t>
            </a:r>
            <a:endParaRPr lang="ar-SA" sz="2800" b="1" dirty="0">
              <a:solidFill>
                <a:srgbClr val="C00000"/>
              </a:solidFill>
            </a:endParaRPr>
          </a:p>
        </p:txBody>
      </p:sp>
      <p:sp>
        <p:nvSpPr>
          <p:cNvPr id="6" name="مربع نص 5"/>
          <p:cNvSpPr txBox="1"/>
          <p:nvPr/>
        </p:nvSpPr>
        <p:spPr>
          <a:xfrm>
            <a:off x="285720" y="1285860"/>
            <a:ext cx="8429684" cy="523220"/>
          </a:xfrm>
          <a:prstGeom prst="rect">
            <a:avLst/>
          </a:prstGeom>
          <a:noFill/>
        </p:spPr>
        <p:txBody>
          <a:bodyPr wrap="square" rtlCol="1">
            <a:spAutoFit/>
          </a:bodyPr>
          <a:lstStyle/>
          <a:p>
            <a:pPr algn="ctr"/>
            <a:r>
              <a:rPr lang="ar-SA" sz="2800" b="1" dirty="0" smtClean="0">
                <a:solidFill>
                  <a:srgbClr val="4C0000"/>
                </a:solidFill>
              </a:rPr>
              <a:t>3) بم دعا إبراهيم –عليه السلام – ربه في الآيات؟</a:t>
            </a:r>
            <a:endParaRPr lang="ar-SA" sz="2800" b="1" dirty="0">
              <a:solidFill>
                <a:srgbClr val="4C0000"/>
              </a:solidFill>
            </a:endParaRPr>
          </a:p>
        </p:txBody>
      </p:sp>
      <p:sp>
        <p:nvSpPr>
          <p:cNvPr id="7" name="مستطيل مستدير الزوايا 6"/>
          <p:cNvSpPr/>
          <p:nvPr/>
        </p:nvSpPr>
        <p:spPr>
          <a:xfrm>
            <a:off x="1428728" y="1857364"/>
            <a:ext cx="6000792"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3200" b="1" dirty="0">
              <a:solidFill>
                <a:schemeClr val="tx1">
                  <a:lumMod val="95000"/>
                  <a:lumOff val="5000"/>
                </a:schemeClr>
              </a:solidFill>
            </a:endParaRPr>
          </a:p>
        </p:txBody>
      </p:sp>
      <p:sp>
        <p:nvSpPr>
          <p:cNvPr id="8" name="مربع نص 7"/>
          <p:cNvSpPr txBox="1"/>
          <p:nvPr/>
        </p:nvSpPr>
        <p:spPr>
          <a:xfrm>
            <a:off x="1571604" y="1857364"/>
            <a:ext cx="5715040" cy="523220"/>
          </a:xfrm>
          <a:prstGeom prst="rect">
            <a:avLst/>
          </a:prstGeom>
          <a:noFill/>
        </p:spPr>
        <p:txBody>
          <a:bodyPr wrap="square" rtlCol="1">
            <a:spAutoFit/>
          </a:bodyPr>
          <a:lstStyle/>
          <a:p>
            <a:pPr algn="ctr"/>
            <a:r>
              <a:rPr lang="ar-SA" sz="2800" b="1" dirty="0" smtClean="0">
                <a:solidFill>
                  <a:srgbClr val="C00000"/>
                </a:solidFill>
              </a:rPr>
              <a:t>أن يجعل الله مكة آمنه ويرزق أهلها من الثمرات</a:t>
            </a:r>
            <a:endParaRPr lang="ar-SA" sz="2800" b="1" dirty="0">
              <a:solidFill>
                <a:srgbClr val="C00000"/>
              </a:solidFill>
            </a:endParaRPr>
          </a:p>
        </p:txBody>
      </p:sp>
      <p:sp>
        <p:nvSpPr>
          <p:cNvPr id="9" name="مستطيل مستدير الزوايا 8"/>
          <p:cNvSpPr/>
          <p:nvPr/>
        </p:nvSpPr>
        <p:spPr>
          <a:xfrm>
            <a:off x="1428728" y="2477152"/>
            <a:ext cx="6000792"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3200" b="1" dirty="0">
              <a:solidFill>
                <a:schemeClr val="tx1">
                  <a:lumMod val="95000"/>
                  <a:lumOff val="5000"/>
                </a:schemeClr>
              </a:solidFill>
            </a:endParaRPr>
          </a:p>
        </p:txBody>
      </p:sp>
      <p:sp>
        <p:nvSpPr>
          <p:cNvPr id="10" name="مربع نص 9"/>
          <p:cNvSpPr txBox="1"/>
          <p:nvPr/>
        </p:nvSpPr>
        <p:spPr>
          <a:xfrm>
            <a:off x="1571604" y="2477152"/>
            <a:ext cx="5715040" cy="523220"/>
          </a:xfrm>
          <a:prstGeom prst="rect">
            <a:avLst/>
          </a:prstGeom>
          <a:noFill/>
        </p:spPr>
        <p:txBody>
          <a:bodyPr wrap="square" rtlCol="1">
            <a:spAutoFit/>
          </a:bodyPr>
          <a:lstStyle/>
          <a:p>
            <a:pPr algn="ctr"/>
            <a:r>
              <a:rPr lang="ar-SA" sz="2800" b="1" dirty="0" smtClean="0">
                <a:solidFill>
                  <a:srgbClr val="C00000"/>
                </a:solidFill>
              </a:rPr>
              <a:t>طلب الله أن يجعله مسلماً وذريته</a:t>
            </a:r>
            <a:endParaRPr lang="ar-SA" sz="2800" b="1" dirty="0">
              <a:solidFill>
                <a:srgbClr val="C00000"/>
              </a:solidFill>
            </a:endParaRPr>
          </a:p>
        </p:txBody>
      </p:sp>
      <p:sp>
        <p:nvSpPr>
          <p:cNvPr id="11" name="مستطيل مستدير الزوايا 10"/>
          <p:cNvSpPr/>
          <p:nvPr/>
        </p:nvSpPr>
        <p:spPr>
          <a:xfrm>
            <a:off x="1428728" y="3120094"/>
            <a:ext cx="6000792"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3200" b="1" dirty="0">
              <a:solidFill>
                <a:schemeClr val="tx1">
                  <a:lumMod val="95000"/>
                  <a:lumOff val="5000"/>
                </a:schemeClr>
              </a:solidFill>
            </a:endParaRPr>
          </a:p>
        </p:txBody>
      </p:sp>
      <p:sp>
        <p:nvSpPr>
          <p:cNvPr id="12" name="مربع نص 11"/>
          <p:cNvSpPr txBox="1"/>
          <p:nvPr/>
        </p:nvSpPr>
        <p:spPr>
          <a:xfrm>
            <a:off x="1357290" y="3120094"/>
            <a:ext cx="6215106" cy="523220"/>
          </a:xfrm>
          <a:prstGeom prst="rect">
            <a:avLst/>
          </a:prstGeom>
          <a:noFill/>
        </p:spPr>
        <p:txBody>
          <a:bodyPr wrap="square" rtlCol="1">
            <a:spAutoFit/>
          </a:bodyPr>
          <a:lstStyle/>
          <a:p>
            <a:pPr algn="ctr"/>
            <a:r>
              <a:rPr lang="ar-SA" sz="2800" b="1" dirty="0" smtClean="0">
                <a:solidFill>
                  <a:srgbClr val="C00000"/>
                </a:solidFill>
              </a:rPr>
              <a:t>أن يبعث الله فيهم رسولا يعلمهم ويطهرهم ويزكيهم</a:t>
            </a:r>
            <a:endParaRPr lang="ar-SA" sz="2800" b="1" dirty="0">
              <a:solidFill>
                <a:srgbClr val="C00000"/>
              </a:solidFill>
            </a:endParaRPr>
          </a:p>
        </p:txBody>
      </p:sp>
      <p:sp>
        <p:nvSpPr>
          <p:cNvPr id="13" name="مربع نص 12"/>
          <p:cNvSpPr txBox="1"/>
          <p:nvPr/>
        </p:nvSpPr>
        <p:spPr>
          <a:xfrm>
            <a:off x="285720" y="3643314"/>
            <a:ext cx="8429684" cy="954107"/>
          </a:xfrm>
          <a:prstGeom prst="rect">
            <a:avLst/>
          </a:prstGeom>
          <a:noFill/>
        </p:spPr>
        <p:txBody>
          <a:bodyPr wrap="square" rtlCol="1">
            <a:spAutoFit/>
          </a:bodyPr>
          <a:lstStyle/>
          <a:p>
            <a:pPr algn="ctr"/>
            <a:r>
              <a:rPr lang="ar-SA" sz="2800" b="1" dirty="0" smtClean="0">
                <a:solidFill>
                  <a:srgbClr val="4C0000"/>
                </a:solidFill>
              </a:rPr>
              <a:t>4)هل الرزق من الله قاصرٌ على المؤمن به؟أستدل على ما يوضح ذلك من الآيات.</a:t>
            </a:r>
            <a:endParaRPr lang="ar-SA" sz="2800" b="1" dirty="0">
              <a:solidFill>
                <a:srgbClr val="4C0000"/>
              </a:solidFill>
            </a:endParaRPr>
          </a:p>
        </p:txBody>
      </p:sp>
      <p:sp>
        <p:nvSpPr>
          <p:cNvPr id="14" name="مستطيل مستدير الزوايا 13"/>
          <p:cNvSpPr/>
          <p:nvPr/>
        </p:nvSpPr>
        <p:spPr>
          <a:xfrm>
            <a:off x="1428728" y="4595162"/>
            <a:ext cx="6000792"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3200" b="1" dirty="0">
              <a:solidFill>
                <a:schemeClr val="tx1">
                  <a:lumMod val="95000"/>
                  <a:lumOff val="5000"/>
                </a:schemeClr>
              </a:solidFill>
            </a:endParaRPr>
          </a:p>
        </p:txBody>
      </p:sp>
      <p:sp>
        <p:nvSpPr>
          <p:cNvPr id="15" name="مربع نص 14"/>
          <p:cNvSpPr txBox="1"/>
          <p:nvPr/>
        </p:nvSpPr>
        <p:spPr>
          <a:xfrm>
            <a:off x="1571604" y="4595162"/>
            <a:ext cx="5715040" cy="523220"/>
          </a:xfrm>
          <a:prstGeom prst="rect">
            <a:avLst/>
          </a:prstGeom>
          <a:noFill/>
        </p:spPr>
        <p:txBody>
          <a:bodyPr wrap="square" rtlCol="1">
            <a:spAutoFit/>
          </a:bodyPr>
          <a:lstStyle/>
          <a:p>
            <a:pPr algn="ctr"/>
            <a:r>
              <a:rPr lang="ar-SA" sz="2800" b="1" dirty="0" smtClean="0">
                <a:solidFill>
                  <a:srgbClr val="C00000"/>
                </a:solidFill>
              </a:rPr>
              <a:t>لا بل على المؤمن والكافر كما دل في آية(126)</a:t>
            </a:r>
            <a:endParaRPr lang="ar-SA" sz="2800" b="1" dirty="0">
              <a:solidFill>
                <a:srgbClr val="C00000"/>
              </a:solidFill>
            </a:endParaRPr>
          </a:p>
        </p:txBody>
      </p:sp>
      <p:sp>
        <p:nvSpPr>
          <p:cNvPr id="16" name="مربع نص 15"/>
          <p:cNvSpPr txBox="1"/>
          <p:nvPr/>
        </p:nvSpPr>
        <p:spPr>
          <a:xfrm>
            <a:off x="214282" y="5143512"/>
            <a:ext cx="8429684" cy="523220"/>
          </a:xfrm>
          <a:prstGeom prst="rect">
            <a:avLst/>
          </a:prstGeom>
          <a:noFill/>
        </p:spPr>
        <p:txBody>
          <a:bodyPr wrap="square" rtlCol="1">
            <a:spAutoFit/>
          </a:bodyPr>
          <a:lstStyle/>
          <a:p>
            <a:pPr algn="ctr"/>
            <a:r>
              <a:rPr lang="ar-SA" sz="2800" b="1" dirty="0" smtClean="0">
                <a:solidFill>
                  <a:srgbClr val="4C0000"/>
                </a:solidFill>
              </a:rPr>
              <a:t>5) ما المقصود بملة إبراهيم – عليه السلام -؟وما صفة من يرغب عنها؟</a:t>
            </a:r>
            <a:endParaRPr lang="ar-SA" sz="2800" b="1" dirty="0">
              <a:solidFill>
                <a:srgbClr val="4C0000"/>
              </a:solidFill>
            </a:endParaRPr>
          </a:p>
        </p:txBody>
      </p:sp>
      <p:sp>
        <p:nvSpPr>
          <p:cNvPr id="17" name="مستطيل مستدير الزوايا 16"/>
          <p:cNvSpPr/>
          <p:nvPr/>
        </p:nvSpPr>
        <p:spPr>
          <a:xfrm>
            <a:off x="1428728" y="5786454"/>
            <a:ext cx="6000792" cy="500066"/>
          </a:xfrm>
          <a:prstGeom prst="roundRect">
            <a:avLst/>
          </a:prstGeom>
          <a:ln w="28575">
            <a:solidFill>
              <a:srgbClr val="92D050"/>
            </a:solidFill>
          </a:ln>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3200" b="1" dirty="0">
              <a:solidFill>
                <a:schemeClr val="tx1">
                  <a:lumMod val="95000"/>
                  <a:lumOff val="5000"/>
                </a:schemeClr>
              </a:solidFill>
            </a:endParaRPr>
          </a:p>
        </p:txBody>
      </p:sp>
      <p:sp>
        <p:nvSpPr>
          <p:cNvPr id="18" name="مربع نص 17"/>
          <p:cNvSpPr txBox="1"/>
          <p:nvPr/>
        </p:nvSpPr>
        <p:spPr>
          <a:xfrm>
            <a:off x="1571604" y="5786454"/>
            <a:ext cx="5786478" cy="523220"/>
          </a:xfrm>
          <a:prstGeom prst="rect">
            <a:avLst/>
          </a:prstGeom>
          <a:noFill/>
        </p:spPr>
        <p:txBody>
          <a:bodyPr wrap="square" rtlCol="1">
            <a:spAutoFit/>
          </a:bodyPr>
          <a:lstStyle/>
          <a:p>
            <a:pPr algn="ctr"/>
            <a:r>
              <a:rPr lang="ar-SA" sz="2800" b="1" dirty="0" smtClean="0">
                <a:solidFill>
                  <a:srgbClr val="C00000"/>
                </a:solidFill>
              </a:rPr>
              <a:t>الإسلام – من يرغب عن ملة إبراهيم سفه نفسه -</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2000"/>
                                        <p:tgtEl>
                                          <p:spTgt spid="5"/>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ircle(in)">
                                      <p:cBhvr>
                                        <p:cTn id="13" dur="1000"/>
                                        <p:tgtEl>
                                          <p:spTgt spid="6"/>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circle(in)">
                                      <p:cBhvr>
                                        <p:cTn id="16" dur="2000"/>
                                        <p:tgtEl>
                                          <p:spTgt spid="7"/>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ircle(in)">
                                      <p:cBhvr>
                                        <p:cTn id="19" dur="2000"/>
                                        <p:tgtEl>
                                          <p:spTgt spid="9"/>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ircle(in)">
                                      <p:cBhvr>
                                        <p:cTn id="22" dur="2000"/>
                                        <p:tgtEl>
                                          <p:spTgt spid="11"/>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circle(in)">
                                      <p:cBhvr>
                                        <p:cTn id="25" dur="1000"/>
                                        <p:tgtEl>
                                          <p:spTgt spid="13"/>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circle(in)">
                                      <p:cBhvr>
                                        <p:cTn id="28" dur="2000"/>
                                        <p:tgtEl>
                                          <p:spTgt spid="14"/>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circle(in)">
                                      <p:cBhvr>
                                        <p:cTn id="31" dur="1000"/>
                                        <p:tgtEl>
                                          <p:spTgt spid="16"/>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circle(in)">
                                      <p:cBhvr>
                                        <p:cTn id="34" dur="20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7" presetClass="entr" presetSubtype="8"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ppt_x</p:attrName>
                                        </p:attrNameLst>
                                      </p:cBhvr>
                                      <p:tavLst>
                                        <p:tav tm="0">
                                          <p:val>
                                            <p:strVal val="#ppt_x-#ppt_w/2"/>
                                          </p:val>
                                        </p:tav>
                                        <p:tav tm="100000">
                                          <p:val>
                                            <p:strVal val="#ppt_x"/>
                                          </p:val>
                                        </p:tav>
                                      </p:tavLst>
                                    </p:anim>
                                    <p:anim calcmode="lin" valueType="num">
                                      <p:cBhvr>
                                        <p:cTn id="40" dur="500" fill="hold"/>
                                        <p:tgtEl>
                                          <p:spTgt spid="4"/>
                                        </p:tgtEl>
                                        <p:attrNameLst>
                                          <p:attrName>ppt_y</p:attrName>
                                        </p:attrNameLst>
                                      </p:cBhvr>
                                      <p:tavLst>
                                        <p:tav tm="0">
                                          <p:val>
                                            <p:strVal val="#ppt_y"/>
                                          </p:val>
                                        </p:tav>
                                        <p:tav tm="100000">
                                          <p:val>
                                            <p:strVal val="#ppt_y"/>
                                          </p:val>
                                        </p:tav>
                                      </p:tavLst>
                                    </p:anim>
                                    <p:anim calcmode="lin" valueType="num">
                                      <p:cBhvr>
                                        <p:cTn id="41" dur="500" fill="hold"/>
                                        <p:tgtEl>
                                          <p:spTgt spid="4"/>
                                        </p:tgtEl>
                                        <p:attrNameLst>
                                          <p:attrName>ppt_w</p:attrName>
                                        </p:attrNameLst>
                                      </p:cBhvr>
                                      <p:tavLst>
                                        <p:tav tm="0">
                                          <p:val>
                                            <p:fltVal val="0"/>
                                          </p:val>
                                        </p:tav>
                                        <p:tav tm="100000">
                                          <p:val>
                                            <p:strVal val="#ppt_w"/>
                                          </p:val>
                                        </p:tav>
                                      </p:tavLst>
                                    </p:anim>
                                    <p:anim calcmode="lin" valueType="num">
                                      <p:cBhvr>
                                        <p:cTn id="42"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17" presetClass="entr" presetSubtype="8"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p:cTn id="47" dur="500" fill="hold"/>
                                        <p:tgtEl>
                                          <p:spTgt spid="8"/>
                                        </p:tgtEl>
                                        <p:attrNameLst>
                                          <p:attrName>ppt_x</p:attrName>
                                        </p:attrNameLst>
                                      </p:cBhvr>
                                      <p:tavLst>
                                        <p:tav tm="0">
                                          <p:val>
                                            <p:strVal val="#ppt_x-#ppt_w/2"/>
                                          </p:val>
                                        </p:tav>
                                        <p:tav tm="100000">
                                          <p:val>
                                            <p:strVal val="#ppt_x"/>
                                          </p:val>
                                        </p:tav>
                                      </p:tavLst>
                                    </p:anim>
                                    <p:anim calcmode="lin" valueType="num">
                                      <p:cBhvr>
                                        <p:cTn id="48" dur="500" fill="hold"/>
                                        <p:tgtEl>
                                          <p:spTgt spid="8"/>
                                        </p:tgtEl>
                                        <p:attrNameLst>
                                          <p:attrName>ppt_y</p:attrName>
                                        </p:attrNameLst>
                                      </p:cBhvr>
                                      <p:tavLst>
                                        <p:tav tm="0">
                                          <p:val>
                                            <p:strVal val="#ppt_y"/>
                                          </p:val>
                                        </p:tav>
                                        <p:tav tm="100000">
                                          <p:val>
                                            <p:strVal val="#ppt_y"/>
                                          </p:val>
                                        </p:tav>
                                      </p:tavLst>
                                    </p:anim>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17" presetClass="entr" presetSubtype="8"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ppt_x</p:attrName>
                                        </p:attrNameLst>
                                      </p:cBhvr>
                                      <p:tavLst>
                                        <p:tav tm="0">
                                          <p:val>
                                            <p:strVal val="#ppt_x-#ppt_w/2"/>
                                          </p:val>
                                        </p:tav>
                                        <p:tav tm="100000">
                                          <p:val>
                                            <p:strVal val="#ppt_x"/>
                                          </p:val>
                                        </p:tav>
                                      </p:tavLst>
                                    </p:anim>
                                    <p:anim calcmode="lin" valueType="num">
                                      <p:cBhvr>
                                        <p:cTn id="56" dur="500" fill="hold"/>
                                        <p:tgtEl>
                                          <p:spTgt spid="10"/>
                                        </p:tgtEl>
                                        <p:attrNameLst>
                                          <p:attrName>ppt_y</p:attrName>
                                        </p:attrNameLst>
                                      </p:cBhvr>
                                      <p:tavLst>
                                        <p:tav tm="0">
                                          <p:val>
                                            <p:strVal val="#ppt_y"/>
                                          </p:val>
                                        </p:tav>
                                        <p:tav tm="100000">
                                          <p:val>
                                            <p:strVal val="#ppt_y"/>
                                          </p:val>
                                        </p:tav>
                                      </p:tavLst>
                                    </p:anim>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17" presetClass="entr" presetSubtype="8"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p:cTn id="63" dur="500" fill="hold"/>
                                        <p:tgtEl>
                                          <p:spTgt spid="12"/>
                                        </p:tgtEl>
                                        <p:attrNameLst>
                                          <p:attrName>ppt_x</p:attrName>
                                        </p:attrNameLst>
                                      </p:cBhvr>
                                      <p:tavLst>
                                        <p:tav tm="0">
                                          <p:val>
                                            <p:strVal val="#ppt_x-#ppt_w/2"/>
                                          </p:val>
                                        </p:tav>
                                        <p:tav tm="100000">
                                          <p:val>
                                            <p:strVal val="#ppt_x"/>
                                          </p:val>
                                        </p:tav>
                                      </p:tavLst>
                                    </p:anim>
                                    <p:anim calcmode="lin" valueType="num">
                                      <p:cBhvr>
                                        <p:cTn id="64" dur="500" fill="hold"/>
                                        <p:tgtEl>
                                          <p:spTgt spid="12"/>
                                        </p:tgtEl>
                                        <p:attrNameLst>
                                          <p:attrName>ppt_y</p:attrName>
                                        </p:attrNameLst>
                                      </p:cBhvr>
                                      <p:tavLst>
                                        <p:tav tm="0">
                                          <p:val>
                                            <p:strVal val="#ppt_y"/>
                                          </p:val>
                                        </p:tav>
                                        <p:tav tm="100000">
                                          <p:val>
                                            <p:strVal val="#ppt_y"/>
                                          </p:val>
                                        </p:tav>
                                      </p:tavLst>
                                    </p:anim>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67" fill="hold">
                      <p:stCondLst>
                        <p:cond delay="indefinite"/>
                      </p:stCondLst>
                      <p:childTnLst>
                        <p:par>
                          <p:cTn id="68" fill="hold">
                            <p:stCondLst>
                              <p:cond delay="0"/>
                            </p:stCondLst>
                            <p:childTnLst>
                              <p:par>
                                <p:cTn id="69" presetID="17" presetClass="entr" presetSubtype="8" fill="hold" grpId="0" nodeType="click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p:cTn id="71" dur="500" fill="hold"/>
                                        <p:tgtEl>
                                          <p:spTgt spid="15"/>
                                        </p:tgtEl>
                                        <p:attrNameLst>
                                          <p:attrName>ppt_x</p:attrName>
                                        </p:attrNameLst>
                                      </p:cBhvr>
                                      <p:tavLst>
                                        <p:tav tm="0">
                                          <p:val>
                                            <p:strVal val="#ppt_x-#ppt_w/2"/>
                                          </p:val>
                                        </p:tav>
                                        <p:tav tm="100000">
                                          <p:val>
                                            <p:strVal val="#ppt_x"/>
                                          </p:val>
                                        </p:tav>
                                      </p:tavLst>
                                    </p:anim>
                                    <p:anim calcmode="lin" valueType="num">
                                      <p:cBhvr>
                                        <p:cTn id="72" dur="500" fill="hold"/>
                                        <p:tgtEl>
                                          <p:spTgt spid="15"/>
                                        </p:tgtEl>
                                        <p:attrNameLst>
                                          <p:attrName>ppt_y</p:attrName>
                                        </p:attrNameLst>
                                      </p:cBhvr>
                                      <p:tavLst>
                                        <p:tav tm="0">
                                          <p:val>
                                            <p:strVal val="#ppt_y"/>
                                          </p:val>
                                        </p:tav>
                                        <p:tav tm="100000">
                                          <p:val>
                                            <p:strVal val="#ppt_y"/>
                                          </p:val>
                                        </p:tav>
                                      </p:tavLst>
                                    </p:anim>
                                    <p:anim calcmode="lin" valueType="num">
                                      <p:cBhvr>
                                        <p:cTn id="73" dur="500" fill="hold"/>
                                        <p:tgtEl>
                                          <p:spTgt spid="15"/>
                                        </p:tgtEl>
                                        <p:attrNameLst>
                                          <p:attrName>ppt_w</p:attrName>
                                        </p:attrNameLst>
                                      </p:cBhvr>
                                      <p:tavLst>
                                        <p:tav tm="0">
                                          <p:val>
                                            <p:fltVal val="0"/>
                                          </p:val>
                                        </p:tav>
                                        <p:tav tm="100000">
                                          <p:val>
                                            <p:strVal val="#ppt_w"/>
                                          </p:val>
                                        </p:tav>
                                      </p:tavLst>
                                    </p:anim>
                                    <p:anim calcmode="lin" valueType="num">
                                      <p:cBhvr>
                                        <p:cTn id="74" dur="5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75" fill="hold">
                      <p:stCondLst>
                        <p:cond delay="indefinite"/>
                      </p:stCondLst>
                      <p:childTnLst>
                        <p:par>
                          <p:cTn id="76" fill="hold">
                            <p:stCondLst>
                              <p:cond delay="0"/>
                            </p:stCondLst>
                            <p:childTnLst>
                              <p:par>
                                <p:cTn id="77" presetID="17" presetClass="entr" presetSubtype="8" fill="hold" grpId="0" nodeType="click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p:cTn id="79" dur="500" fill="hold"/>
                                        <p:tgtEl>
                                          <p:spTgt spid="18"/>
                                        </p:tgtEl>
                                        <p:attrNameLst>
                                          <p:attrName>ppt_x</p:attrName>
                                        </p:attrNameLst>
                                      </p:cBhvr>
                                      <p:tavLst>
                                        <p:tav tm="0">
                                          <p:val>
                                            <p:strVal val="#ppt_x-#ppt_w/2"/>
                                          </p:val>
                                        </p:tav>
                                        <p:tav tm="100000">
                                          <p:val>
                                            <p:strVal val="#ppt_x"/>
                                          </p:val>
                                        </p:tav>
                                      </p:tavLst>
                                    </p:anim>
                                    <p:anim calcmode="lin" valueType="num">
                                      <p:cBhvr>
                                        <p:cTn id="80" dur="500" fill="hold"/>
                                        <p:tgtEl>
                                          <p:spTgt spid="18"/>
                                        </p:tgtEl>
                                        <p:attrNameLst>
                                          <p:attrName>ppt_y</p:attrName>
                                        </p:attrNameLst>
                                      </p:cBhvr>
                                      <p:tavLst>
                                        <p:tav tm="0">
                                          <p:val>
                                            <p:strVal val="#ppt_y"/>
                                          </p:val>
                                        </p:tav>
                                        <p:tav tm="100000">
                                          <p:val>
                                            <p:strVal val="#ppt_y"/>
                                          </p:val>
                                        </p:tav>
                                      </p:tavLst>
                                    </p:anim>
                                    <p:anim calcmode="lin" valueType="num">
                                      <p:cBhvr>
                                        <p:cTn id="81" dur="500" fill="hold"/>
                                        <p:tgtEl>
                                          <p:spTgt spid="18"/>
                                        </p:tgtEl>
                                        <p:attrNameLst>
                                          <p:attrName>ppt_w</p:attrName>
                                        </p:attrNameLst>
                                      </p:cBhvr>
                                      <p:tavLst>
                                        <p:tav tm="0">
                                          <p:val>
                                            <p:fltVal val="0"/>
                                          </p:val>
                                        </p:tav>
                                        <p:tav tm="100000">
                                          <p:val>
                                            <p:strVal val="#ppt_w"/>
                                          </p:val>
                                        </p:tav>
                                      </p:tavLst>
                                    </p:anim>
                                    <p:anim calcmode="lin" valueType="num">
                                      <p:cBhvr>
                                        <p:cTn id="82" dur="500" fill="hold"/>
                                        <p:tgtEl>
                                          <p:spTgt spid="1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4" grpId="0"/>
      <p:bldP spid="6" grpId="0"/>
      <p:bldP spid="7" grpId="0" animBg="1"/>
      <p:bldP spid="8" grpId="0"/>
      <p:bldP spid="9" grpId="0" animBg="1"/>
      <p:bldP spid="10" grpId="0"/>
      <p:bldP spid="11" grpId="0" animBg="1"/>
      <p:bldP spid="12" grpId="0"/>
      <p:bldP spid="13" grpId="0"/>
      <p:bldP spid="14" grpId="0" animBg="1"/>
      <p:bldP spid="15" grpId="0"/>
      <p:bldP spid="16" grpId="0"/>
      <p:bldP spid="17" grpId="0" animBg="1"/>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ستطيل مستدير الزوايا 2"/>
          <p:cNvSpPr/>
          <p:nvPr/>
        </p:nvSpPr>
        <p:spPr>
          <a:xfrm rot="21017997">
            <a:off x="7191383" y="212787"/>
            <a:ext cx="1714480" cy="428628"/>
          </a:xfrm>
          <a:prstGeom prst="roundRect">
            <a:avLst/>
          </a:prstGeom>
          <a:ln w="38100">
            <a:solidFill>
              <a:schemeClr val="accent3">
                <a:lumMod val="50000"/>
              </a:schemeClr>
            </a:solidFill>
            <a:prstDash val="sysDot"/>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4000" b="1" dirty="0" smtClean="0"/>
              <a:t>أفكر</a:t>
            </a:r>
            <a:endParaRPr lang="ar-SA" sz="4000" b="1" dirty="0"/>
          </a:p>
        </p:txBody>
      </p:sp>
      <p:sp>
        <p:nvSpPr>
          <p:cNvPr id="4" name="مربع نص 3"/>
          <p:cNvSpPr txBox="1"/>
          <p:nvPr/>
        </p:nvSpPr>
        <p:spPr>
          <a:xfrm>
            <a:off x="642910" y="214290"/>
            <a:ext cx="6715172" cy="2246769"/>
          </a:xfrm>
          <a:prstGeom prst="rect">
            <a:avLst/>
          </a:prstGeom>
          <a:noFill/>
        </p:spPr>
        <p:txBody>
          <a:bodyPr wrap="square" rtlCol="1">
            <a:spAutoFit/>
          </a:bodyPr>
          <a:lstStyle/>
          <a:p>
            <a:pPr marL="514350" indent="-514350" algn="ctr">
              <a:buAutoNum type="arabicParenR"/>
            </a:pPr>
            <a:r>
              <a:rPr lang="ar-SA" sz="2800" b="1" dirty="0" smtClean="0">
                <a:solidFill>
                  <a:srgbClr val="4C0000"/>
                </a:solidFill>
              </a:rPr>
              <a:t>من حُرُمات البيت الحرام سفك الدماء،أستعين بالحديث التالي؛لأذكر بقية الحُرُمات:</a:t>
            </a:r>
          </a:p>
          <a:p>
            <a:pPr marL="514350" indent="-514350" algn="ctr"/>
            <a:r>
              <a:rPr lang="ar-SA" sz="2800" b="1" dirty="0" smtClean="0">
                <a:solidFill>
                  <a:srgbClr val="C00000"/>
                </a:solidFill>
              </a:rPr>
              <a:t>قال-عليه الصلاة والسلام-يوم فتح مكة</a:t>
            </a:r>
            <a:r>
              <a:rPr lang="ar-SA" sz="2800" b="1" dirty="0" smtClean="0">
                <a:solidFill>
                  <a:srgbClr val="C00000"/>
                </a:solidFill>
                <a:sym typeface="Wingdings" pitchFamily="2" charset="2"/>
              </a:rPr>
              <a:t>:(إن هذا البلد حرَّمه الله؛لا يُعضدُ شوكه،ولا ينفرُ صيده،ولا يلتقط لقطته إلا من عرّفها)</a:t>
            </a:r>
            <a:endParaRPr lang="ar-SA" sz="2800" b="1" dirty="0" smtClean="0">
              <a:solidFill>
                <a:srgbClr val="C00000"/>
              </a:solidFill>
            </a:endParaRPr>
          </a:p>
        </p:txBody>
      </p:sp>
      <p:sp>
        <p:nvSpPr>
          <p:cNvPr id="5" name="شكل بيضاوي 4"/>
          <p:cNvSpPr/>
          <p:nvPr/>
        </p:nvSpPr>
        <p:spPr>
          <a:xfrm>
            <a:off x="1428728" y="2500306"/>
            <a:ext cx="5643602" cy="4071942"/>
          </a:xfrm>
          <a:prstGeom prst="ellipse">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lin ang="16200000" scaled="1"/>
            <a:tileRect/>
          </a:gradFill>
          <a:ln>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endParaRPr lang="ar-SA" dirty="0"/>
          </a:p>
        </p:txBody>
      </p:sp>
      <p:sp>
        <p:nvSpPr>
          <p:cNvPr id="6" name="شكل بيضاوي 5"/>
          <p:cNvSpPr/>
          <p:nvPr/>
        </p:nvSpPr>
        <p:spPr>
          <a:xfrm>
            <a:off x="2714612" y="3500438"/>
            <a:ext cx="2928958" cy="2143140"/>
          </a:xfrm>
          <a:prstGeom prst="ellipse">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cxnSp>
        <p:nvCxnSpPr>
          <p:cNvPr id="8" name="رابط مستقيم 7"/>
          <p:cNvCxnSpPr>
            <a:stCxn id="5" idx="0"/>
          </p:cNvCxnSpPr>
          <p:nvPr/>
        </p:nvCxnSpPr>
        <p:spPr>
          <a:xfrm rot="16200000" flipH="1">
            <a:off x="3804040" y="2946795"/>
            <a:ext cx="928696" cy="35719"/>
          </a:xfrm>
          <a:prstGeom prst="line">
            <a:avLst/>
          </a:prstGeom>
        </p:spPr>
        <p:style>
          <a:lnRef idx="3">
            <a:schemeClr val="accent2"/>
          </a:lnRef>
          <a:fillRef idx="0">
            <a:schemeClr val="accent2"/>
          </a:fillRef>
          <a:effectRef idx="2">
            <a:schemeClr val="accent2"/>
          </a:effectRef>
          <a:fontRef idx="minor">
            <a:schemeClr val="tx1"/>
          </a:fontRef>
        </p:style>
      </p:cxnSp>
      <p:cxnSp>
        <p:nvCxnSpPr>
          <p:cNvPr id="10" name="رابط مستقيم 9"/>
          <p:cNvCxnSpPr/>
          <p:nvPr/>
        </p:nvCxnSpPr>
        <p:spPr>
          <a:xfrm rot="10800000" flipV="1">
            <a:off x="2000233" y="5286388"/>
            <a:ext cx="1071568" cy="428627"/>
          </a:xfrm>
          <a:prstGeom prst="line">
            <a:avLst/>
          </a:prstGeom>
        </p:spPr>
        <p:style>
          <a:lnRef idx="3">
            <a:schemeClr val="accent2"/>
          </a:lnRef>
          <a:fillRef idx="0">
            <a:schemeClr val="accent2"/>
          </a:fillRef>
          <a:effectRef idx="2">
            <a:schemeClr val="accent2"/>
          </a:effectRef>
          <a:fontRef idx="minor">
            <a:schemeClr val="tx1"/>
          </a:fontRef>
        </p:style>
      </p:cxnSp>
      <p:cxnSp>
        <p:nvCxnSpPr>
          <p:cNvPr id="11" name="رابط مستقيم 10"/>
          <p:cNvCxnSpPr>
            <a:endCxn id="5" idx="5"/>
          </p:cNvCxnSpPr>
          <p:nvPr/>
        </p:nvCxnSpPr>
        <p:spPr>
          <a:xfrm rot="16200000" flipH="1">
            <a:off x="5421342" y="5151425"/>
            <a:ext cx="832414" cy="816587"/>
          </a:xfrm>
          <a:prstGeom prst="line">
            <a:avLst/>
          </a:prstGeom>
        </p:spPr>
        <p:style>
          <a:lnRef idx="3">
            <a:schemeClr val="accent2"/>
          </a:lnRef>
          <a:fillRef idx="0">
            <a:schemeClr val="accent2"/>
          </a:fillRef>
          <a:effectRef idx="2">
            <a:schemeClr val="accent2"/>
          </a:effectRef>
          <a:fontRef idx="minor">
            <a:schemeClr val="tx1"/>
          </a:fontRef>
        </p:style>
      </p:cxnSp>
      <p:sp>
        <p:nvSpPr>
          <p:cNvPr id="16" name="مربع نص 15"/>
          <p:cNvSpPr txBox="1"/>
          <p:nvPr/>
        </p:nvSpPr>
        <p:spPr>
          <a:xfrm rot="2541499">
            <a:off x="4384598" y="3407119"/>
            <a:ext cx="2758632" cy="707886"/>
          </a:xfrm>
          <a:prstGeom prst="rect">
            <a:avLst/>
          </a:prstGeom>
          <a:noFill/>
        </p:spPr>
        <p:txBody>
          <a:bodyPr wrap="square" rtlCol="1">
            <a:spAutoFit/>
          </a:bodyPr>
          <a:lstStyle/>
          <a:p>
            <a:pPr algn="ctr"/>
            <a:r>
              <a:rPr lang="ar-SA" sz="4000" b="1" dirty="0" smtClean="0">
                <a:solidFill>
                  <a:srgbClr val="C00000"/>
                </a:solidFill>
              </a:rPr>
              <a:t>لا ينفر صيده</a:t>
            </a:r>
            <a:endParaRPr lang="ar-SA" sz="4000" b="1" dirty="0">
              <a:solidFill>
                <a:srgbClr val="C00000"/>
              </a:solidFill>
            </a:endParaRPr>
          </a:p>
        </p:txBody>
      </p:sp>
      <p:sp>
        <p:nvSpPr>
          <p:cNvPr id="17" name="مربع نص 16"/>
          <p:cNvSpPr txBox="1"/>
          <p:nvPr/>
        </p:nvSpPr>
        <p:spPr>
          <a:xfrm rot="18910732">
            <a:off x="1205831" y="3494801"/>
            <a:ext cx="2758632" cy="707886"/>
          </a:xfrm>
          <a:prstGeom prst="rect">
            <a:avLst/>
          </a:prstGeom>
          <a:noFill/>
        </p:spPr>
        <p:txBody>
          <a:bodyPr wrap="square" rtlCol="1">
            <a:spAutoFit/>
          </a:bodyPr>
          <a:lstStyle/>
          <a:p>
            <a:pPr algn="ctr"/>
            <a:r>
              <a:rPr lang="ar-SA" sz="4000" b="1" dirty="0" smtClean="0">
                <a:solidFill>
                  <a:srgbClr val="C00000"/>
                </a:solidFill>
              </a:rPr>
              <a:t>لا يعضد شوكه</a:t>
            </a:r>
            <a:endParaRPr lang="ar-SA" sz="4000" b="1" dirty="0">
              <a:solidFill>
                <a:srgbClr val="C00000"/>
              </a:solidFill>
            </a:endParaRPr>
          </a:p>
        </p:txBody>
      </p:sp>
      <p:sp>
        <p:nvSpPr>
          <p:cNvPr id="18" name="مربع نص 17"/>
          <p:cNvSpPr txBox="1"/>
          <p:nvPr/>
        </p:nvSpPr>
        <p:spPr>
          <a:xfrm>
            <a:off x="2786050" y="5578634"/>
            <a:ext cx="2758632" cy="707886"/>
          </a:xfrm>
          <a:prstGeom prst="rect">
            <a:avLst/>
          </a:prstGeom>
          <a:noFill/>
        </p:spPr>
        <p:txBody>
          <a:bodyPr wrap="square" rtlCol="1">
            <a:spAutoFit/>
          </a:bodyPr>
          <a:lstStyle/>
          <a:p>
            <a:pPr algn="ctr"/>
            <a:r>
              <a:rPr lang="ar-SA" sz="4000" b="1" dirty="0" smtClean="0">
                <a:solidFill>
                  <a:srgbClr val="C00000"/>
                </a:solidFill>
              </a:rPr>
              <a:t>لا يلتقط لقطته</a:t>
            </a:r>
            <a:endParaRPr lang="ar-SA" sz="40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to="" calcmode="lin" valueType="num">
                                      <p:cBhvr>
                                        <p:cTn id="12" dur="1" fill="hold"/>
                                        <p:tgtEl>
                                          <p:spTgt spid="16"/>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 to="" calcmode="lin" valueType="num">
                                      <p:cBhvr>
                                        <p:cTn id="17" dur="1" fill="hold"/>
                                        <p:tgtEl>
                                          <p:spTgt spid="17"/>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 to="" calcmode="lin" valueType="num">
                                      <p:cBhvr>
                                        <p:cTn id="22" dur="1" fill="hold"/>
                                        <p:tgtEl>
                                          <p:spTgt spid="1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85720" y="142852"/>
            <a:ext cx="8429684" cy="954107"/>
          </a:xfrm>
          <a:prstGeom prst="rect">
            <a:avLst/>
          </a:prstGeom>
          <a:noFill/>
        </p:spPr>
        <p:txBody>
          <a:bodyPr wrap="square" rtlCol="1">
            <a:spAutoFit/>
          </a:bodyPr>
          <a:lstStyle/>
          <a:p>
            <a:r>
              <a:rPr lang="ar-SA" sz="2800" b="1" dirty="0" smtClean="0">
                <a:solidFill>
                  <a:srgbClr val="4C0000"/>
                </a:solidFill>
              </a:rPr>
              <a:t>2)أحدد القيمة التي تبرز تحتها القيم الفرعية التالية الواردة في الآيات     من(125-128):</a:t>
            </a:r>
            <a:endParaRPr lang="ar-SA" sz="2800" b="1" dirty="0">
              <a:solidFill>
                <a:srgbClr val="4C0000"/>
              </a:solidFill>
            </a:endParaRPr>
          </a:p>
        </p:txBody>
      </p:sp>
      <p:sp>
        <p:nvSpPr>
          <p:cNvPr id="6" name="قلب 5"/>
          <p:cNvSpPr/>
          <p:nvPr/>
        </p:nvSpPr>
        <p:spPr>
          <a:xfrm rot="14661705">
            <a:off x="1077417" y="2695612"/>
            <a:ext cx="2571736" cy="2893002"/>
          </a:xfrm>
          <a:prstGeom prst="heart">
            <a:avLst/>
          </a:prstGeom>
          <a:gradFill flip="none" rotWithShape="1">
            <a:gsLst>
              <a:gs pos="0">
                <a:srgbClr val="CCFF66">
                  <a:tint val="66000"/>
                  <a:satMod val="160000"/>
                </a:srgbClr>
              </a:gs>
              <a:gs pos="50000">
                <a:srgbClr val="CCFF66">
                  <a:tint val="44500"/>
                  <a:satMod val="160000"/>
                </a:srgbClr>
              </a:gs>
              <a:gs pos="100000">
                <a:srgbClr val="CCFF66">
                  <a:tint val="23500"/>
                  <a:satMod val="160000"/>
                </a:srgbClr>
              </a:gs>
            </a:gsLst>
            <a:path path="circle">
              <a:fillToRect l="50000" t="50000" r="50000" b="50000"/>
            </a:path>
            <a:tileRect/>
          </a:gradFill>
          <a:ln w="28575">
            <a:solidFill>
              <a:schemeClr val="accent3">
                <a:lumMod val="50000"/>
              </a:schemeClr>
            </a:solidFill>
          </a:ln>
        </p:spPr>
        <p:style>
          <a:lnRef idx="1">
            <a:schemeClr val="accent6"/>
          </a:lnRef>
          <a:fillRef idx="3">
            <a:schemeClr val="accent6"/>
          </a:fillRef>
          <a:effectRef idx="2">
            <a:schemeClr val="accent6"/>
          </a:effectRef>
          <a:fontRef idx="minor">
            <a:schemeClr val="lt1"/>
          </a:fontRef>
        </p:style>
        <p:txBody>
          <a:bodyPr rtlCol="1" anchor="ctr"/>
          <a:lstStyle/>
          <a:p>
            <a:pPr algn="ctr"/>
            <a:endParaRPr lang="ar-SA" dirty="0"/>
          </a:p>
        </p:txBody>
      </p:sp>
      <p:sp>
        <p:nvSpPr>
          <p:cNvPr id="7" name="قلب 6"/>
          <p:cNvSpPr/>
          <p:nvPr/>
        </p:nvSpPr>
        <p:spPr>
          <a:xfrm rot="4514875">
            <a:off x="5512448" y="1594049"/>
            <a:ext cx="2571736" cy="2893002"/>
          </a:xfrm>
          <a:prstGeom prst="heart">
            <a:avLst/>
          </a:prstGeom>
          <a:gradFill flip="none" rotWithShape="1">
            <a:gsLst>
              <a:gs pos="0">
                <a:srgbClr val="CCFF66">
                  <a:tint val="66000"/>
                  <a:satMod val="160000"/>
                </a:srgbClr>
              </a:gs>
              <a:gs pos="50000">
                <a:srgbClr val="CCFF66">
                  <a:tint val="44500"/>
                  <a:satMod val="160000"/>
                </a:srgbClr>
              </a:gs>
              <a:gs pos="100000">
                <a:srgbClr val="CCFF66">
                  <a:tint val="23500"/>
                  <a:satMod val="160000"/>
                </a:srgbClr>
              </a:gs>
            </a:gsLst>
            <a:path path="circle">
              <a:fillToRect l="50000" t="50000" r="50000" b="50000"/>
            </a:path>
            <a:tileRect/>
          </a:gradFill>
          <a:ln w="28575">
            <a:solidFill>
              <a:schemeClr val="accent3">
                <a:lumMod val="50000"/>
              </a:schemeClr>
            </a:solidFill>
          </a:ln>
        </p:spPr>
        <p:style>
          <a:lnRef idx="1">
            <a:schemeClr val="accent6"/>
          </a:lnRef>
          <a:fillRef idx="3">
            <a:schemeClr val="accent6"/>
          </a:fillRef>
          <a:effectRef idx="2">
            <a:schemeClr val="accent6"/>
          </a:effectRef>
          <a:fontRef idx="minor">
            <a:schemeClr val="lt1"/>
          </a:fontRef>
        </p:style>
        <p:txBody>
          <a:bodyPr rtlCol="1" anchor="ctr"/>
          <a:lstStyle/>
          <a:p>
            <a:pPr algn="ctr"/>
            <a:endParaRPr lang="ar-SA" dirty="0"/>
          </a:p>
        </p:txBody>
      </p:sp>
      <p:sp>
        <p:nvSpPr>
          <p:cNvPr id="8" name="دمعة 7"/>
          <p:cNvSpPr/>
          <p:nvPr/>
        </p:nvSpPr>
        <p:spPr>
          <a:xfrm rot="18889283">
            <a:off x="3312196" y="4225219"/>
            <a:ext cx="1928826" cy="2286016"/>
          </a:xfrm>
          <a:prstGeom prst="teardrop">
            <a:avLst/>
          </a:prstGeom>
          <a:gradFill flip="none" rotWithShape="1">
            <a:gsLst>
              <a:gs pos="0">
                <a:srgbClr val="CCFF66">
                  <a:tint val="66000"/>
                  <a:satMod val="160000"/>
                </a:srgbClr>
              </a:gs>
              <a:gs pos="50000">
                <a:srgbClr val="CCFF66">
                  <a:tint val="44500"/>
                  <a:satMod val="160000"/>
                </a:srgbClr>
              </a:gs>
              <a:gs pos="100000">
                <a:srgbClr val="CCFF66">
                  <a:tint val="23500"/>
                  <a:satMod val="160000"/>
                </a:srgbClr>
              </a:gs>
            </a:gsLst>
            <a:path path="circle">
              <a:fillToRect l="50000" t="50000" r="50000" b="50000"/>
            </a:path>
            <a:tileRect/>
          </a:gradFill>
          <a:ln w="28575">
            <a:solidFill>
              <a:schemeClr val="accent3">
                <a:lumMod val="50000"/>
              </a:schemeClr>
            </a:solidFill>
          </a:ln>
        </p:spPr>
        <p:style>
          <a:lnRef idx="1">
            <a:schemeClr val="accent6"/>
          </a:lnRef>
          <a:fillRef idx="3">
            <a:schemeClr val="accent6"/>
          </a:fillRef>
          <a:effectRef idx="2">
            <a:schemeClr val="accent6"/>
          </a:effectRef>
          <a:fontRef idx="minor">
            <a:schemeClr val="lt1"/>
          </a:fontRef>
        </p:style>
        <p:txBody>
          <a:bodyPr rtlCol="1" anchor="ctr"/>
          <a:lstStyle/>
          <a:p>
            <a:pPr algn="ctr"/>
            <a:endParaRPr lang="ar-SA" dirty="0"/>
          </a:p>
        </p:txBody>
      </p:sp>
      <p:sp>
        <p:nvSpPr>
          <p:cNvPr id="9" name="دمعة 8"/>
          <p:cNvSpPr/>
          <p:nvPr/>
        </p:nvSpPr>
        <p:spPr>
          <a:xfrm rot="17609769">
            <a:off x="5397514" y="3840461"/>
            <a:ext cx="1928826" cy="2286016"/>
          </a:xfrm>
          <a:prstGeom prst="teardrop">
            <a:avLst>
              <a:gd name="adj" fmla="val 108568"/>
            </a:avLst>
          </a:prstGeom>
          <a:gradFill flip="none" rotWithShape="1">
            <a:gsLst>
              <a:gs pos="0">
                <a:srgbClr val="CCFF66">
                  <a:tint val="66000"/>
                  <a:satMod val="160000"/>
                </a:srgbClr>
              </a:gs>
              <a:gs pos="50000">
                <a:srgbClr val="CCFF66">
                  <a:tint val="44500"/>
                  <a:satMod val="160000"/>
                </a:srgbClr>
              </a:gs>
              <a:gs pos="100000">
                <a:srgbClr val="CCFF66">
                  <a:tint val="23500"/>
                  <a:satMod val="160000"/>
                </a:srgbClr>
              </a:gs>
            </a:gsLst>
            <a:path path="circle">
              <a:fillToRect l="50000" t="50000" r="50000" b="50000"/>
            </a:path>
            <a:tileRect/>
          </a:gradFill>
          <a:ln w="28575">
            <a:solidFill>
              <a:schemeClr val="accent3">
                <a:lumMod val="50000"/>
              </a:schemeClr>
            </a:solidFill>
          </a:ln>
        </p:spPr>
        <p:style>
          <a:lnRef idx="1">
            <a:schemeClr val="accent6"/>
          </a:lnRef>
          <a:fillRef idx="3">
            <a:schemeClr val="accent6"/>
          </a:fillRef>
          <a:effectRef idx="2">
            <a:schemeClr val="accent6"/>
          </a:effectRef>
          <a:fontRef idx="minor">
            <a:schemeClr val="lt1"/>
          </a:fontRef>
        </p:style>
        <p:txBody>
          <a:bodyPr rtlCol="1" anchor="ctr"/>
          <a:lstStyle/>
          <a:p>
            <a:pPr algn="ctr"/>
            <a:endParaRPr lang="ar-SA" dirty="0"/>
          </a:p>
        </p:txBody>
      </p:sp>
      <p:sp>
        <p:nvSpPr>
          <p:cNvPr id="10" name="دمعة 9"/>
          <p:cNvSpPr/>
          <p:nvPr/>
        </p:nvSpPr>
        <p:spPr>
          <a:xfrm rot="6510925">
            <a:off x="2074608" y="1008525"/>
            <a:ext cx="1928826" cy="2286016"/>
          </a:xfrm>
          <a:prstGeom prst="teardrop">
            <a:avLst/>
          </a:prstGeom>
          <a:gradFill flip="none" rotWithShape="1">
            <a:gsLst>
              <a:gs pos="0">
                <a:srgbClr val="CCFF66">
                  <a:tint val="66000"/>
                  <a:satMod val="160000"/>
                </a:srgbClr>
              </a:gs>
              <a:gs pos="50000">
                <a:srgbClr val="CCFF66">
                  <a:tint val="44500"/>
                  <a:satMod val="160000"/>
                </a:srgbClr>
              </a:gs>
              <a:gs pos="100000">
                <a:srgbClr val="CCFF66">
                  <a:tint val="23500"/>
                  <a:satMod val="160000"/>
                </a:srgbClr>
              </a:gs>
            </a:gsLst>
            <a:path path="circle">
              <a:fillToRect l="50000" t="50000" r="50000" b="50000"/>
            </a:path>
            <a:tileRect/>
          </a:gradFill>
          <a:ln w="28575">
            <a:solidFill>
              <a:schemeClr val="accent3">
                <a:lumMod val="50000"/>
              </a:schemeClr>
            </a:solidFill>
          </a:ln>
        </p:spPr>
        <p:style>
          <a:lnRef idx="1">
            <a:schemeClr val="accent6"/>
          </a:lnRef>
          <a:fillRef idx="3">
            <a:schemeClr val="accent6"/>
          </a:fillRef>
          <a:effectRef idx="2">
            <a:schemeClr val="accent6"/>
          </a:effectRef>
          <a:fontRef idx="minor">
            <a:schemeClr val="lt1"/>
          </a:fontRef>
        </p:style>
        <p:txBody>
          <a:bodyPr rtlCol="1" anchor="ctr"/>
          <a:lstStyle/>
          <a:p>
            <a:pPr algn="ctr"/>
            <a:endParaRPr lang="ar-SA" dirty="0"/>
          </a:p>
        </p:txBody>
      </p:sp>
      <p:sp>
        <p:nvSpPr>
          <p:cNvPr id="11" name="دمعة 10"/>
          <p:cNvSpPr/>
          <p:nvPr/>
        </p:nvSpPr>
        <p:spPr>
          <a:xfrm rot="8269564">
            <a:off x="4054280" y="637306"/>
            <a:ext cx="1928826" cy="2286016"/>
          </a:xfrm>
          <a:prstGeom prst="teardrop">
            <a:avLst/>
          </a:prstGeom>
          <a:gradFill flip="none" rotWithShape="1">
            <a:gsLst>
              <a:gs pos="0">
                <a:srgbClr val="CCFF66">
                  <a:tint val="66000"/>
                  <a:satMod val="160000"/>
                </a:srgbClr>
              </a:gs>
              <a:gs pos="50000">
                <a:srgbClr val="CCFF66">
                  <a:tint val="44500"/>
                  <a:satMod val="160000"/>
                </a:srgbClr>
              </a:gs>
              <a:gs pos="100000">
                <a:srgbClr val="CCFF66">
                  <a:tint val="23500"/>
                  <a:satMod val="160000"/>
                </a:srgbClr>
              </a:gs>
            </a:gsLst>
            <a:path path="circle">
              <a:fillToRect l="50000" t="50000" r="50000" b="50000"/>
            </a:path>
            <a:tileRect/>
          </a:gradFill>
          <a:ln w="28575">
            <a:solidFill>
              <a:schemeClr val="accent3">
                <a:lumMod val="50000"/>
              </a:schemeClr>
            </a:solidFill>
          </a:ln>
        </p:spPr>
        <p:style>
          <a:lnRef idx="1">
            <a:schemeClr val="accent6"/>
          </a:lnRef>
          <a:fillRef idx="3">
            <a:schemeClr val="accent6"/>
          </a:fillRef>
          <a:effectRef idx="2">
            <a:schemeClr val="accent6"/>
          </a:effectRef>
          <a:fontRef idx="minor">
            <a:schemeClr val="lt1"/>
          </a:fontRef>
        </p:style>
        <p:txBody>
          <a:bodyPr rtlCol="1" anchor="ctr"/>
          <a:lstStyle/>
          <a:p>
            <a:pPr algn="ctr"/>
            <a:endParaRPr lang="ar-SA" dirty="0"/>
          </a:p>
        </p:txBody>
      </p:sp>
      <p:sp>
        <p:nvSpPr>
          <p:cNvPr id="4" name="شكل بيضاوي 3"/>
          <p:cNvSpPr/>
          <p:nvPr/>
        </p:nvSpPr>
        <p:spPr>
          <a:xfrm>
            <a:off x="3071802" y="2857496"/>
            <a:ext cx="3143272" cy="1428760"/>
          </a:xfrm>
          <a:prstGeom prst="ellipse">
            <a:avLst/>
          </a:prstGeom>
          <a:ln w="28575">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dirty="0"/>
          </a:p>
        </p:txBody>
      </p:sp>
      <p:sp>
        <p:nvSpPr>
          <p:cNvPr id="12" name="مربع نص 11"/>
          <p:cNvSpPr txBox="1"/>
          <p:nvPr/>
        </p:nvSpPr>
        <p:spPr>
          <a:xfrm>
            <a:off x="4143372" y="928670"/>
            <a:ext cx="1571636" cy="1569660"/>
          </a:xfrm>
          <a:prstGeom prst="rect">
            <a:avLst/>
          </a:prstGeom>
          <a:noFill/>
        </p:spPr>
        <p:txBody>
          <a:bodyPr wrap="square" rtlCol="1">
            <a:spAutoFit/>
          </a:bodyPr>
          <a:lstStyle/>
          <a:p>
            <a:pPr algn="ctr"/>
            <a:r>
              <a:rPr lang="ar-SA" sz="3200" b="1" dirty="0" smtClean="0"/>
              <a:t>قدسية</a:t>
            </a:r>
          </a:p>
          <a:p>
            <a:pPr algn="ctr"/>
            <a:r>
              <a:rPr lang="ar-SA" sz="3200" b="1" dirty="0" smtClean="0"/>
              <a:t> البيت </a:t>
            </a:r>
          </a:p>
          <a:p>
            <a:pPr algn="ctr"/>
            <a:r>
              <a:rPr lang="ar-SA" sz="3200" b="1" dirty="0" smtClean="0"/>
              <a:t>الحرام</a:t>
            </a:r>
            <a:endParaRPr lang="ar-SA" sz="3200" b="1" dirty="0"/>
          </a:p>
        </p:txBody>
      </p:sp>
      <p:sp>
        <p:nvSpPr>
          <p:cNvPr id="13" name="مربع نص 12"/>
          <p:cNvSpPr txBox="1"/>
          <p:nvPr/>
        </p:nvSpPr>
        <p:spPr>
          <a:xfrm rot="20576640">
            <a:off x="2214546" y="1637402"/>
            <a:ext cx="1571636" cy="1077218"/>
          </a:xfrm>
          <a:prstGeom prst="rect">
            <a:avLst/>
          </a:prstGeom>
          <a:noFill/>
        </p:spPr>
        <p:txBody>
          <a:bodyPr wrap="square" rtlCol="1">
            <a:spAutoFit/>
          </a:bodyPr>
          <a:lstStyle/>
          <a:p>
            <a:pPr algn="ctr"/>
            <a:r>
              <a:rPr lang="ar-SA" sz="3200" b="1" dirty="0" smtClean="0"/>
              <a:t>فضل المناسك</a:t>
            </a:r>
            <a:endParaRPr lang="ar-SA" sz="3200" b="1" dirty="0"/>
          </a:p>
        </p:txBody>
      </p:sp>
      <p:sp>
        <p:nvSpPr>
          <p:cNvPr id="14" name="مربع نص 13"/>
          <p:cNvSpPr txBox="1"/>
          <p:nvPr/>
        </p:nvSpPr>
        <p:spPr>
          <a:xfrm>
            <a:off x="1500166" y="3286124"/>
            <a:ext cx="1785950" cy="2062103"/>
          </a:xfrm>
          <a:prstGeom prst="rect">
            <a:avLst/>
          </a:prstGeom>
          <a:noFill/>
        </p:spPr>
        <p:txBody>
          <a:bodyPr wrap="square" rtlCol="1">
            <a:spAutoFit/>
          </a:bodyPr>
          <a:lstStyle/>
          <a:p>
            <a:pPr algn="ctr"/>
            <a:r>
              <a:rPr lang="ar-SA" sz="3200" b="1" dirty="0" smtClean="0"/>
              <a:t>فضل الطواف والاعتكاف فيه</a:t>
            </a:r>
            <a:endParaRPr lang="ar-SA" sz="3200" b="1" dirty="0"/>
          </a:p>
        </p:txBody>
      </p:sp>
      <p:sp>
        <p:nvSpPr>
          <p:cNvPr id="15" name="مربع نص 14"/>
          <p:cNvSpPr txBox="1"/>
          <p:nvPr/>
        </p:nvSpPr>
        <p:spPr>
          <a:xfrm>
            <a:off x="3500430" y="4709236"/>
            <a:ext cx="1571636" cy="1077218"/>
          </a:xfrm>
          <a:prstGeom prst="rect">
            <a:avLst/>
          </a:prstGeom>
          <a:noFill/>
        </p:spPr>
        <p:txBody>
          <a:bodyPr wrap="square" rtlCol="1">
            <a:spAutoFit/>
          </a:bodyPr>
          <a:lstStyle/>
          <a:p>
            <a:pPr algn="ctr"/>
            <a:r>
              <a:rPr lang="ar-SA" sz="3200" b="1" dirty="0" smtClean="0"/>
              <a:t>حُب ماء زمزم</a:t>
            </a:r>
            <a:endParaRPr lang="ar-SA" sz="3200" b="1" dirty="0"/>
          </a:p>
        </p:txBody>
      </p:sp>
      <p:sp>
        <p:nvSpPr>
          <p:cNvPr id="16" name="مربع نص 15"/>
          <p:cNvSpPr txBox="1"/>
          <p:nvPr/>
        </p:nvSpPr>
        <p:spPr>
          <a:xfrm>
            <a:off x="6143636" y="2000240"/>
            <a:ext cx="1571636" cy="1815882"/>
          </a:xfrm>
          <a:prstGeom prst="rect">
            <a:avLst/>
          </a:prstGeom>
          <a:noFill/>
        </p:spPr>
        <p:txBody>
          <a:bodyPr wrap="square" rtlCol="1">
            <a:spAutoFit/>
          </a:bodyPr>
          <a:lstStyle/>
          <a:p>
            <a:pPr algn="ctr"/>
            <a:r>
              <a:rPr lang="ar-SA" sz="2800" b="1" dirty="0" smtClean="0"/>
              <a:t>فضل الصلاة فيه عما سواه من المساجد</a:t>
            </a:r>
            <a:endParaRPr lang="ar-SA" sz="2800" b="1" dirty="0"/>
          </a:p>
        </p:txBody>
      </p:sp>
      <p:sp>
        <p:nvSpPr>
          <p:cNvPr id="17" name="مربع نص 16"/>
          <p:cNvSpPr txBox="1"/>
          <p:nvPr/>
        </p:nvSpPr>
        <p:spPr>
          <a:xfrm>
            <a:off x="5500694" y="4228935"/>
            <a:ext cx="1571636" cy="1200329"/>
          </a:xfrm>
          <a:prstGeom prst="rect">
            <a:avLst/>
          </a:prstGeom>
          <a:noFill/>
        </p:spPr>
        <p:txBody>
          <a:bodyPr wrap="square" rtlCol="1">
            <a:spAutoFit/>
          </a:bodyPr>
          <a:lstStyle/>
          <a:p>
            <a:pPr algn="ctr"/>
            <a:r>
              <a:rPr lang="ar-SA" sz="3600" b="1" dirty="0" smtClean="0"/>
              <a:t>حُب المقام</a:t>
            </a:r>
            <a:endParaRPr lang="ar-SA" sz="3600" b="1" dirty="0"/>
          </a:p>
        </p:txBody>
      </p:sp>
      <p:sp>
        <p:nvSpPr>
          <p:cNvPr id="18" name="مربع نص 17"/>
          <p:cNvSpPr txBox="1"/>
          <p:nvPr/>
        </p:nvSpPr>
        <p:spPr>
          <a:xfrm>
            <a:off x="3571868" y="3000372"/>
            <a:ext cx="2071702" cy="1077218"/>
          </a:xfrm>
          <a:prstGeom prst="rect">
            <a:avLst/>
          </a:prstGeom>
          <a:noFill/>
        </p:spPr>
        <p:txBody>
          <a:bodyPr wrap="square" rtlCol="1">
            <a:spAutoFit/>
          </a:bodyPr>
          <a:lstStyle/>
          <a:p>
            <a:pPr algn="ctr"/>
            <a:r>
              <a:rPr lang="ar-SA" sz="3200" b="1" dirty="0" smtClean="0">
                <a:solidFill>
                  <a:srgbClr val="C00000"/>
                </a:solidFill>
              </a:rPr>
              <a:t>تعظيم البيت الحرام</a:t>
            </a:r>
            <a:endParaRPr lang="ar-SA" sz="3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 to="" calcmode="lin" valueType="num">
                                      <p:cBhvr>
                                        <p:cTn id="12" dur="1" fill="hold"/>
                                        <p:tgtEl>
                                          <p:spTgt spid="1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5143504" y="71414"/>
            <a:ext cx="3857652" cy="1384995"/>
          </a:xfrm>
          <a:prstGeom prst="rect">
            <a:avLst/>
          </a:prstGeom>
          <a:noFill/>
        </p:spPr>
        <p:txBody>
          <a:bodyPr wrap="square" rtlCol="1">
            <a:spAutoFit/>
          </a:bodyPr>
          <a:lstStyle/>
          <a:p>
            <a:pPr algn="ctr"/>
            <a:r>
              <a:rPr lang="ar-SA" sz="2800" b="1" dirty="0" smtClean="0">
                <a:solidFill>
                  <a:srgbClr val="4C0000"/>
                </a:solidFill>
              </a:rPr>
              <a:t>3)أكمل الخريطة التي أمامي لأبين قصة بناء أبينا إبراهيم</a:t>
            </a:r>
          </a:p>
          <a:p>
            <a:pPr algn="ctr"/>
            <a:r>
              <a:rPr lang="ar-SA" sz="2800" b="1" dirty="0" smtClean="0">
                <a:solidFill>
                  <a:srgbClr val="4C0000"/>
                </a:solidFill>
              </a:rPr>
              <a:t>-عليه السلام- الكعبة:</a:t>
            </a:r>
            <a:endParaRPr lang="ar-SA" sz="2800" b="1" dirty="0">
              <a:solidFill>
                <a:srgbClr val="4C0000"/>
              </a:solidFill>
            </a:endParaRPr>
          </a:p>
        </p:txBody>
      </p:sp>
      <p:sp>
        <p:nvSpPr>
          <p:cNvPr id="4" name="مستطيل مستدير الزوايا 3"/>
          <p:cNvSpPr/>
          <p:nvPr/>
        </p:nvSpPr>
        <p:spPr>
          <a:xfrm>
            <a:off x="1214414" y="1500174"/>
            <a:ext cx="4071966" cy="857256"/>
          </a:xfrm>
          <a:prstGeom prst="roundRect">
            <a:avLst/>
          </a:prstGeom>
          <a:ln w="28575">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smtClean="0"/>
              <a:t>(ربنا إني أسكنت من ذريتي بوادٍ غير ذي زرع عند بيتك المحرم)</a:t>
            </a:r>
            <a:endParaRPr lang="ar-SA" sz="2400" b="1" dirty="0"/>
          </a:p>
        </p:txBody>
      </p:sp>
      <p:sp>
        <p:nvSpPr>
          <p:cNvPr id="5" name="مستطيل مستدير الزوايا 4"/>
          <p:cNvSpPr/>
          <p:nvPr/>
        </p:nvSpPr>
        <p:spPr>
          <a:xfrm>
            <a:off x="3562344" y="571480"/>
            <a:ext cx="1795474" cy="714380"/>
          </a:xfrm>
          <a:prstGeom prst="roundRect">
            <a:avLst/>
          </a:prstGeom>
          <a:ln w="28575">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dirty="0"/>
          </a:p>
        </p:txBody>
      </p:sp>
      <p:sp>
        <p:nvSpPr>
          <p:cNvPr id="6" name="مستطيل مستدير الزوايا 5"/>
          <p:cNvSpPr/>
          <p:nvPr/>
        </p:nvSpPr>
        <p:spPr>
          <a:xfrm>
            <a:off x="357158" y="571480"/>
            <a:ext cx="1795474" cy="714380"/>
          </a:xfrm>
          <a:prstGeom prst="roundRect">
            <a:avLst/>
          </a:prstGeom>
          <a:ln w="28575">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smtClean="0"/>
              <a:t>بعد مولد ابنه</a:t>
            </a:r>
          </a:p>
          <a:p>
            <a:pPr algn="ctr"/>
            <a:r>
              <a:rPr lang="ar-SA" sz="2400" b="1" dirty="0" smtClean="0"/>
              <a:t>.................</a:t>
            </a:r>
            <a:endParaRPr lang="ar-SA" sz="2400" b="1" dirty="0"/>
          </a:p>
        </p:txBody>
      </p:sp>
      <p:sp>
        <p:nvSpPr>
          <p:cNvPr id="7" name="مستطيل مستدير الزوايا 6"/>
          <p:cNvSpPr/>
          <p:nvPr/>
        </p:nvSpPr>
        <p:spPr>
          <a:xfrm>
            <a:off x="6205550" y="1571612"/>
            <a:ext cx="1795474" cy="714380"/>
          </a:xfrm>
          <a:prstGeom prst="roundRect">
            <a:avLst/>
          </a:prstGeom>
          <a:ln w="28575">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dirty="0"/>
          </a:p>
        </p:txBody>
      </p:sp>
      <p:sp>
        <p:nvSpPr>
          <p:cNvPr id="8" name="مستطيل مستدير الزوايا 7"/>
          <p:cNvSpPr/>
          <p:nvPr/>
        </p:nvSpPr>
        <p:spPr>
          <a:xfrm>
            <a:off x="357158" y="2571744"/>
            <a:ext cx="1795474" cy="714380"/>
          </a:xfrm>
          <a:prstGeom prst="roundRect">
            <a:avLst/>
          </a:prstGeom>
          <a:ln w="28575">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smtClean="0"/>
              <a:t>زوجته هاجر وابنه</a:t>
            </a:r>
            <a:r>
              <a:rPr lang="ar-SA" sz="2400" b="1" dirty="0" smtClean="0">
                <a:solidFill>
                  <a:schemeClr val="tx1">
                    <a:lumMod val="50000"/>
                    <a:lumOff val="50000"/>
                  </a:schemeClr>
                </a:solidFill>
              </a:rPr>
              <a:t>............</a:t>
            </a:r>
            <a:endParaRPr lang="ar-SA" sz="2400" b="1" dirty="0">
              <a:solidFill>
                <a:schemeClr val="tx1">
                  <a:lumMod val="50000"/>
                  <a:lumOff val="50000"/>
                </a:schemeClr>
              </a:solidFill>
            </a:endParaRPr>
          </a:p>
        </p:txBody>
      </p:sp>
      <p:sp>
        <p:nvSpPr>
          <p:cNvPr id="9" name="مستطيل مستدير الزوايا 8"/>
          <p:cNvSpPr/>
          <p:nvPr/>
        </p:nvSpPr>
        <p:spPr>
          <a:xfrm>
            <a:off x="4714876" y="3214686"/>
            <a:ext cx="1795474" cy="714380"/>
          </a:xfrm>
          <a:prstGeom prst="roundRect">
            <a:avLst/>
          </a:prstGeom>
          <a:ln w="28575">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smtClean="0"/>
              <a:t>بنبع............</a:t>
            </a:r>
            <a:endParaRPr lang="ar-SA" sz="2400" b="1" dirty="0"/>
          </a:p>
        </p:txBody>
      </p:sp>
      <p:sp>
        <p:nvSpPr>
          <p:cNvPr id="10" name="مستطيل مستدير الزوايا 9"/>
          <p:cNvSpPr/>
          <p:nvPr/>
        </p:nvSpPr>
        <p:spPr>
          <a:xfrm>
            <a:off x="2552688" y="3214686"/>
            <a:ext cx="1795474" cy="714380"/>
          </a:xfrm>
          <a:prstGeom prst="roundRect">
            <a:avLst/>
          </a:prstGeom>
          <a:ln w="28575">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smtClean="0"/>
              <a:t>بسكن مكة</a:t>
            </a:r>
            <a:endParaRPr lang="ar-SA" sz="2400" b="1" dirty="0"/>
          </a:p>
        </p:txBody>
      </p:sp>
      <p:sp>
        <p:nvSpPr>
          <p:cNvPr id="11" name="مستطيل مستدير الزوايا 10"/>
          <p:cNvSpPr/>
          <p:nvPr/>
        </p:nvSpPr>
        <p:spPr>
          <a:xfrm>
            <a:off x="1428728" y="5214950"/>
            <a:ext cx="5348326" cy="571504"/>
          </a:xfrm>
          <a:prstGeom prst="roundRect">
            <a:avLst/>
          </a:prstGeom>
          <a:ln w="28575">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smtClean="0"/>
              <a:t>(وإذ يرفع إبراهيم القواعد من البيت وإسماعيل)</a:t>
            </a:r>
            <a:endParaRPr lang="ar-SA" sz="2400" b="1" dirty="0"/>
          </a:p>
        </p:txBody>
      </p:sp>
      <p:sp>
        <p:nvSpPr>
          <p:cNvPr id="12" name="مستطيل مستدير الزوايا 11"/>
          <p:cNvSpPr/>
          <p:nvPr/>
        </p:nvSpPr>
        <p:spPr>
          <a:xfrm>
            <a:off x="4491038" y="4429132"/>
            <a:ext cx="1795474" cy="714380"/>
          </a:xfrm>
          <a:prstGeom prst="roundRect">
            <a:avLst/>
          </a:prstGeom>
          <a:ln w="28575">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dirty="0"/>
          </a:p>
        </p:txBody>
      </p:sp>
      <p:sp>
        <p:nvSpPr>
          <p:cNvPr id="13" name="مستطيل مستدير الزوايا 12"/>
          <p:cNvSpPr/>
          <p:nvPr/>
        </p:nvSpPr>
        <p:spPr>
          <a:xfrm>
            <a:off x="1847832" y="4429132"/>
            <a:ext cx="1795474" cy="714380"/>
          </a:xfrm>
          <a:prstGeom prst="roundRect">
            <a:avLst/>
          </a:prstGeom>
          <a:ln w="28575">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smtClean="0"/>
              <a:t>أبونا إبراهيم وابنه............</a:t>
            </a:r>
            <a:endParaRPr lang="ar-SA" sz="2400" b="1" dirty="0"/>
          </a:p>
        </p:txBody>
      </p:sp>
      <p:sp>
        <p:nvSpPr>
          <p:cNvPr id="14" name="مستطيل مستدير الزوايا 13"/>
          <p:cNvSpPr/>
          <p:nvPr/>
        </p:nvSpPr>
        <p:spPr>
          <a:xfrm>
            <a:off x="6919930" y="5143512"/>
            <a:ext cx="1795474" cy="714380"/>
          </a:xfrm>
          <a:prstGeom prst="roundRect">
            <a:avLst/>
          </a:prstGeom>
          <a:ln w="28575">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smtClean="0"/>
              <a:t>أمر الله</a:t>
            </a:r>
            <a:endParaRPr lang="ar-SA" sz="2400" b="1" dirty="0"/>
          </a:p>
        </p:txBody>
      </p:sp>
      <p:sp>
        <p:nvSpPr>
          <p:cNvPr id="15" name="مستطيل مستدير الزوايا 14"/>
          <p:cNvSpPr/>
          <p:nvPr/>
        </p:nvSpPr>
        <p:spPr>
          <a:xfrm>
            <a:off x="1571604" y="5857892"/>
            <a:ext cx="1795474" cy="714380"/>
          </a:xfrm>
          <a:prstGeom prst="roundRect">
            <a:avLst/>
          </a:prstGeom>
          <a:ln w="28575">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smtClean="0"/>
              <a:t>بناء</a:t>
            </a:r>
          </a:p>
          <a:p>
            <a:pPr algn="ctr"/>
            <a:r>
              <a:rPr lang="ar-SA" sz="2400" b="1" dirty="0" smtClean="0"/>
              <a:t>.............</a:t>
            </a:r>
            <a:endParaRPr lang="ar-SA" sz="2400" b="1" dirty="0"/>
          </a:p>
        </p:txBody>
      </p:sp>
      <p:sp>
        <p:nvSpPr>
          <p:cNvPr id="20" name="سهم منحني 19"/>
          <p:cNvSpPr/>
          <p:nvPr/>
        </p:nvSpPr>
        <p:spPr>
          <a:xfrm>
            <a:off x="3000364" y="928670"/>
            <a:ext cx="428628" cy="500066"/>
          </a:xfrm>
          <a:prstGeom prst="bentArrow">
            <a:avLst/>
          </a:prstGeom>
          <a:solidFill>
            <a:schemeClr val="accent2">
              <a:lumMod val="75000"/>
            </a:schemeClr>
          </a:solidFill>
          <a:ln>
            <a:solidFill>
              <a:srgbClr val="4C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1"/>
              </a:solidFill>
            </a:endParaRPr>
          </a:p>
        </p:txBody>
      </p:sp>
      <p:sp>
        <p:nvSpPr>
          <p:cNvPr id="22" name="سهم منحني إلى الأعلى 21"/>
          <p:cNvSpPr/>
          <p:nvPr/>
        </p:nvSpPr>
        <p:spPr>
          <a:xfrm rot="16200000">
            <a:off x="2335800" y="964992"/>
            <a:ext cx="498859" cy="428628"/>
          </a:xfrm>
          <a:prstGeom prst="bentUpArrow">
            <a:avLst/>
          </a:prstGeom>
          <a:solidFill>
            <a:schemeClr val="accent2">
              <a:lumMod val="75000"/>
            </a:schemeClr>
          </a:solidFill>
          <a:ln>
            <a:solidFill>
              <a:srgbClr val="4C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cxnSp>
        <p:nvCxnSpPr>
          <p:cNvPr id="24" name="رابط كسهم مستقيم 23"/>
          <p:cNvCxnSpPr/>
          <p:nvPr/>
        </p:nvCxnSpPr>
        <p:spPr>
          <a:xfrm>
            <a:off x="5357818" y="2000240"/>
            <a:ext cx="785818" cy="1588"/>
          </a:xfrm>
          <a:prstGeom prst="straightConnector1">
            <a:avLst/>
          </a:prstGeom>
          <a:ln>
            <a:solidFill>
              <a:srgbClr val="4C0000"/>
            </a:solidFill>
            <a:tailEnd type="arrow"/>
          </a:ln>
        </p:spPr>
        <p:style>
          <a:lnRef idx="3">
            <a:schemeClr val="accent2"/>
          </a:lnRef>
          <a:fillRef idx="0">
            <a:schemeClr val="accent2"/>
          </a:fillRef>
          <a:effectRef idx="2">
            <a:schemeClr val="accent2"/>
          </a:effectRef>
          <a:fontRef idx="minor">
            <a:schemeClr val="tx1"/>
          </a:fontRef>
        </p:style>
      </p:cxnSp>
      <p:sp>
        <p:nvSpPr>
          <p:cNvPr id="26" name="سهم منحني إلى الأعلى 25"/>
          <p:cNvSpPr/>
          <p:nvPr/>
        </p:nvSpPr>
        <p:spPr>
          <a:xfrm rot="10800000">
            <a:off x="607794" y="1821041"/>
            <a:ext cx="498859" cy="428628"/>
          </a:xfrm>
          <a:prstGeom prst="bentUpArrow">
            <a:avLst/>
          </a:prstGeom>
          <a:solidFill>
            <a:schemeClr val="accent2">
              <a:lumMod val="75000"/>
            </a:schemeClr>
          </a:solidFill>
          <a:ln>
            <a:solidFill>
              <a:srgbClr val="4C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7" name="قوس كبير أيسر 26"/>
          <p:cNvSpPr/>
          <p:nvPr/>
        </p:nvSpPr>
        <p:spPr>
          <a:xfrm rot="5400000">
            <a:off x="4143372" y="1857364"/>
            <a:ext cx="571504" cy="2000264"/>
          </a:xfrm>
          <a:prstGeom prst="leftBrace">
            <a:avLst>
              <a:gd name="adj1" fmla="val 8333"/>
              <a:gd name="adj2" fmla="val 49286"/>
            </a:avLst>
          </a:prstGeom>
          <a:noFill/>
          <a:ln w="76200">
            <a:solidFill>
              <a:srgbClr val="4C0000"/>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dirty="0"/>
          </a:p>
        </p:txBody>
      </p:sp>
      <p:sp>
        <p:nvSpPr>
          <p:cNvPr id="28" name="سهم منحني 27"/>
          <p:cNvSpPr/>
          <p:nvPr/>
        </p:nvSpPr>
        <p:spPr>
          <a:xfrm>
            <a:off x="4000496" y="4572008"/>
            <a:ext cx="428628" cy="500066"/>
          </a:xfrm>
          <a:prstGeom prst="bentArrow">
            <a:avLst/>
          </a:prstGeom>
          <a:solidFill>
            <a:schemeClr val="accent2">
              <a:lumMod val="75000"/>
            </a:schemeClr>
          </a:solidFill>
          <a:ln>
            <a:solidFill>
              <a:srgbClr val="4C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1"/>
              </a:solidFill>
            </a:endParaRPr>
          </a:p>
        </p:txBody>
      </p:sp>
      <p:sp>
        <p:nvSpPr>
          <p:cNvPr id="30" name="سهم منحني 29"/>
          <p:cNvSpPr/>
          <p:nvPr/>
        </p:nvSpPr>
        <p:spPr>
          <a:xfrm rot="20039082">
            <a:off x="1142976" y="4857760"/>
            <a:ext cx="428628" cy="500066"/>
          </a:xfrm>
          <a:prstGeom prst="bentArrow">
            <a:avLst/>
          </a:prstGeom>
          <a:solidFill>
            <a:schemeClr val="accent2">
              <a:lumMod val="75000"/>
            </a:schemeClr>
          </a:solidFill>
          <a:ln>
            <a:solidFill>
              <a:srgbClr val="4C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solidFill>
                <a:schemeClr val="tx1"/>
              </a:solidFill>
            </a:endParaRPr>
          </a:p>
        </p:txBody>
      </p:sp>
      <p:cxnSp>
        <p:nvCxnSpPr>
          <p:cNvPr id="32" name="رابط كسهم مستقيم 31"/>
          <p:cNvCxnSpPr/>
          <p:nvPr/>
        </p:nvCxnSpPr>
        <p:spPr>
          <a:xfrm rot="10800000" flipV="1">
            <a:off x="3428992" y="6000768"/>
            <a:ext cx="357190" cy="285752"/>
          </a:xfrm>
          <a:prstGeom prst="straightConnector1">
            <a:avLst/>
          </a:prstGeom>
          <a:ln>
            <a:solidFill>
              <a:srgbClr val="4C0000"/>
            </a:solidFill>
            <a:tailEnd type="arrow"/>
          </a:ln>
        </p:spPr>
        <p:style>
          <a:lnRef idx="3">
            <a:schemeClr val="accent2"/>
          </a:lnRef>
          <a:fillRef idx="0">
            <a:schemeClr val="accent2"/>
          </a:fillRef>
          <a:effectRef idx="2">
            <a:schemeClr val="accent2"/>
          </a:effectRef>
          <a:fontRef idx="minor">
            <a:schemeClr val="tx1"/>
          </a:fontRef>
        </p:style>
      </p:cxnSp>
      <p:sp>
        <p:nvSpPr>
          <p:cNvPr id="35" name="مربع نص 34"/>
          <p:cNvSpPr txBox="1"/>
          <p:nvPr/>
        </p:nvSpPr>
        <p:spPr>
          <a:xfrm>
            <a:off x="2714612" y="500042"/>
            <a:ext cx="1000132" cy="400110"/>
          </a:xfrm>
          <a:prstGeom prst="rect">
            <a:avLst/>
          </a:prstGeom>
          <a:noFill/>
        </p:spPr>
        <p:txBody>
          <a:bodyPr wrap="square" rtlCol="1">
            <a:spAutoFit/>
          </a:bodyPr>
          <a:lstStyle/>
          <a:p>
            <a:pPr algn="ctr"/>
            <a:r>
              <a:rPr lang="ar-SA" sz="2000" b="1" dirty="0" smtClean="0"/>
              <a:t>المكان</a:t>
            </a:r>
            <a:endParaRPr lang="ar-SA" sz="2000" b="1" dirty="0"/>
          </a:p>
        </p:txBody>
      </p:sp>
      <p:sp>
        <p:nvSpPr>
          <p:cNvPr id="36" name="مربع نص 35"/>
          <p:cNvSpPr txBox="1"/>
          <p:nvPr/>
        </p:nvSpPr>
        <p:spPr>
          <a:xfrm>
            <a:off x="2071670" y="500042"/>
            <a:ext cx="1000132" cy="400110"/>
          </a:xfrm>
          <a:prstGeom prst="rect">
            <a:avLst/>
          </a:prstGeom>
          <a:noFill/>
        </p:spPr>
        <p:txBody>
          <a:bodyPr wrap="square" rtlCol="1">
            <a:spAutoFit/>
          </a:bodyPr>
          <a:lstStyle/>
          <a:p>
            <a:pPr algn="ctr"/>
            <a:r>
              <a:rPr lang="ar-SA" sz="2000" b="1" dirty="0" smtClean="0"/>
              <a:t>الزمان</a:t>
            </a:r>
            <a:endParaRPr lang="ar-SA" sz="2000" b="1" dirty="0"/>
          </a:p>
        </p:txBody>
      </p:sp>
      <p:sp>
        <p:nvSpPr>
          <p:cNvPr id="37" name="مربع نص 36"/>
          <p:cNvSpPr txBox="1"/>
          <p:nvPr/>
        </p:nvSpPr>
        <p:spPr>
          <a:xfrm>
            <a:off x="5214942" y="1600130"/>
            <a:ext cx="1000132" cy="400110"/>
          </a:xfrm>
          <a:prstGeom prst="rect">
            <a:avLst/>
          </a:prstGeom>
          <a:noFill/>
        </p:spPr>
        <p:txBody>
          <a:bodyPr wrap="square" rtlCol="1">
            <a:spAutoFit/>
          </a:bodyPr>
          <a:lstStyle/>
          <a:p>
            <a:pPr algn="ctr"/>
            <a:r>
              <a:rPr lang="ar-SA" sz="2000" b="1" dirty="0" smtClean="0"/>
              <a:t>دعاء</a:t>
            </a:r>
            <a:endParaRPr lang="ar-SA" sz="2000" b="1" dirty="0"/>
          </a:p>
        </p:txBody>
      </p:sp>
      <p:sp>
        <p:nvSpPr>
          <p:cNvPr id="38" name="مربع نص 37"/>
          <p:cNvSpPr txBox="1"/>
          <p:nvPr/>
        </p:nvSpPr>
        <p:spPr>
          <a:xfrm>
            <a:off x="3714744" y="2857496"/>
            <a:ext cx="1357322" cy="400110"/>
          </a:xfrm>
          <a:prstGeom prst="rect">
            <a:avLst/>
          </a:prstGeom>
          <a:noFill/>
        </p:spPr>
        <p:txBody>
          <a:bodyPr wrap="square" rtlCol="1">
            <a:spAutoFit/>
          </a:bodyPr>
          <a:lstStyle/>
          <a:p>
            <a:pPr algn="ctr"/>
            <a:r>
              <a:rPr lang="ar-SA" sz="2000" b="1" dirty="0" smtClean="0"/>
              <a:t>فأكرمهم الله</a:t>
            </a:r>
            <a:endParaRPr lang="ar-SA" sz="2000" b="1" dirty="0"/>
          </a:p>
        </p:txBody>
      </p:sp>
      <p:sp>
        <p:nvSpPr>
          <p:cNvPr id="39" name="مربع نص 38"/>
          <p:cNvSpPr txBox="1"/>
          <p:nvPr/>
        </p:nvSpPr>
        <p:spPr>
          <a:xfrm>
            <a:off x="3714744" y="4243336"/>
            <a:ext cx="1000132" cy="400110"/>
          </a:xfrm>
          <a:prstGeom prst="rect">
            <a:avLst/>
          </a:prstGeom>
          <a:noFill/>
        </p:spPr>
        <p:txBody>
          <a:bodyPr wrap="square" rtlCol="1">
            <a:spAutoFit/>
          </a:bodyPr>
          <a:lstStyle/>
          <a:p>
            <a:pPr algn="ctr"/>
            <a:r>
              <a:rPr lang="ar-SA" sz="2000" b="1" dirty="0" smtClean="0"/>
              <a:t>المكان</a:t>
            </a:r>
            <a:endParaRPr lang="ar-SA" sz="2000" b="1" dirty="0"/>
          </a:p>
        </p:txBody>
      </p:sp>
      <p:sp>
        <p:nvSpPr>
          <p:cNvPr id="40" name="مربع نص 39"/>
          <p:cNvSpPr txBox="1"/>
          <p:nvPr/>
        </p:nvSpPr>
        <p:spPr>
          <a:xfrm>
            <a:off x="3714744" y="5814972"/>
            <a:ext cx="1000132" cy="400110"/>
          </a:xfrm>
          <a:prstGeom prst="rect">
            <a:avLst/>
          </a:prstGeom>
          <a:noFill/>
        </p:spPr>
        <p:txBody>
          <a:bodyPr wrap="square" rtlCol="1">
            <a:spAutoFit/>
          </a:bodyPr>
          <a:lstStyle/>
          <a:p>
            <a:pPr algn="ctr"/>
            <a:r>
              <a:rPr lang="ar-SA" sz="2000" b="1" dirty="0" smtClean="0"/>
              <a:t>فتم بذلك</a:t>
            </a:r>
            <a:endParaRPr lang="ar-SA" sz="2000" b="1" dirty="0"/>
          </a:p>
        </p:txBody>
      </p:sp>
      <p:sp>
        <p:nvSpPr>
          <p:cNvPr id="41" name="مربع نص 40"/>
          <p:cNvSpPr txBox="1"/>
          <p:nvPr/>
        </p:nvSpPr>
        <p:spPr>
          <a:xfrm>
            <a:off x="3714744" y="571480"/>
            <a:ext cx="1285884" cy="769441"/>
          </a:xfrm>
          <a:prstGeom prst="rect">
            <a:avLst/>
          </a:prstGeom>
          <a:noFill/>
        </p:spPr>
        <p:txBody>
          <a:bodyPr wrap="square" rtlCol="1">
            <a:spAutoFit/>
          </a:bodyPr>
          <a:lstStyle/>
          <a:p>
            <a:pPr algn="ctr"/>
            <a:r>
              <a:rPr lang="ar-SA" sz="4400" b="1" i="1" dirty="0" smtClean="0">
                <a:solidFill>
                  <a:srgbClr val="C00000"/>
                </a:solidFill>
              </a:rPr>
              <a:t>مكة</a:t>
            </a:r>
            <a:endParaRPr lang="ar-SA" sz="2000" b="1" i="1" dirty="0">
              <a:solidFill>
                <a:srgbClr val="C00000"/>
              </a:solidFill>
            </a:endParaRPr>
          </a:p>
        </p:txBody>
      </p:sp>
      <p:sp>
        <p:nvSpPr>
          <p:cNvPr id="42" name="مربع نص 41"/>
          <p:cNvSpPr txBox="1"/>
          <p:nvPr/>
        </p:nvSpPr>
        <p:spPr>
          <a:xfrm>
            <a:off x="285720" y="730733"/>
            <a:ext cx="1785950" cy="707886"/>
          </a:xfrm>
          <a:prstGeom prst="rect">
            <a:avLst/>
          </a:prstGeom>
          <a:noFill/>
        </p:spPr>
        <p:txBody>
          <a:bodyPr wrap="square" rtlCol="1">
            <a:spAutoFit/>
          </a:bodyPr>
          <a:lstStyle/>
          <a:p>
            <a:pPr algn="ctr"/>
            <a:r>
              <a:rPr lang="ar-SA" sz="4000" b="1" i="1" dirty="0" smtClean="0">
                <a:solidFill>
                  <a:srgbClr val="C00000"/>
                </a:solidFill>
              </a:rPr>
              <a:t>إسماعيل</a:t>
            </a:r>
            <a:endParaRPr lang="ar-SA" b="1" i="1" dirty="0">
              <a:solidFill>
                <a:srgbClr val="C00000"/>
              </a:solidFill>
            </a:endParaRPr>
          </a:p>
        </p:txBody>
      </p:sp>
      <p:sp>
        <p:nvSpPr>
          <p:cNvPr id="43" name="مربع نص 42"/>
          <p:cNvSpPr txBox="1"/>
          <p:nvPr/>
        </p:nvSpPr>
        <p:spPr>
          <a:xfrm>
            <a:off x="6143636" y="1619896"/>
            <a:ext cx="1857388" cy="523220"/>
          </a:xfrm>
          <a:prstGeom prst="rect">
            <a:avLst/>
          </a:prstGeom>
          <a:noFill/>
        </p:spPr>
        <p:txBody>
          <a:bodyPr wrap="square" rtlCol="1">
            <a:spAutoFit/>
          </a:bodyPr>
          <a:lstStyle/>
          <a:p>
            <a:pPr algn="ctr"/>
            <a:r>
              <a:rPr lang="ar-SA" sz="2800" b="1" i="1" dirty="0" smtClean="0">
                <a:solidFill>
                  <a:srgbClr val="C00000"/>
                </a:solidFill>
              </a:rPr>
              <a:t>هجرة إبراهيم</a:t>
            </a:r>
            <a:endParaRPr lang="ar-SA" sz="1200" b="1" i="1" dirty="0">
              <a:solidFill>
                <a:srgbClr val="C00000"/>
              </a:solidFill>
            </a:endParaRPr>
          </a:p>
        </p:txBody>
      </p:sp>
      <p:sp>
        <p:nvSpPr>
          <p:cNvPr id="44" name="مربع نص 43"/>
          <p:cNvSpPr txBox="1"/>
          <p:nvPr/>
        </p:nvSpPr>
        <p:spPr>
          <a:xfrm>
            <a:off x="285720" y="2857496"/>
            <a:ext cx="1285916" cy="523220"/>
          </a:xfrm>
          <a:prstGeom prst="rect">
            <a:avLst/>
          </a:prstGeom>
          <a:noFill/>
        </p:spPr>
        <p:txBody>
          <a:bodyPr wrap="square" rtlCol="1">
            <a:spAutoFit/>
          </a:bodyPr>
          <a:lstStyle/>
          <a:p>
            <a:pPr algn="ctr"/>
            <a:r>
              <a:rPr lang="ar-SA" sz="2800" b="1" i="1" dirty="0" smtClean="0">
                <a:solidFill>
                  <a:srgbClr val="C00000"/>
                </a:solidFill>
              </a:rPr>
              <a:t>إسماعيل</a:t>
            </a:r>
            <a:endParaRPr lang="ar-SA" sz="1200" b="1" i="1" dirty="0">
              <a:solidFill>
                <a:srgbClr val="C00000"/>
              </a:solidFill>
            </a:endParaRPr>
          </a:p>
        </p:txBody>
      </p:sp>
      <p:sp>
        <p:nvSpPr>
          <p:cNvPr id="45" name="مربع نص 44"/>
          <p:cNvSpPr txBox="1"/>
          <p:nvPr/>
        </p:nvSpPr>
        <p:spPr>
          <a:xfrm>
            <a:off x="4572000" y="3286124"/>
            <a:ext cx="1571636" cy="523220"/>
          </a:xfrm>
          <a:prstGeom prst="rect">
            <a:avLst/>
          </a:prstGeom>
          <a:noFill/>
        </p:spPr>
        <p:txBody>
          <a:bodyPr wrap="square" rtlCol="1">
            <a:spAutoFit/>
          </a:bodyPr>
          <a:lstStyle/>
          <a:p>
            <a:pPr algn="ctr"/>
            <a:r>
              <a:rPr lang="ar-SA" sz="2800" b="1" i="1" dirty="0" smtClean="0">
                <a:solidFill>
                  <a:srgbClr val="C00000"/>
                </a:solidFill>
              </a:rPr>
              <a:t>من زمزم</a:t>
            </a:r>
            <a:endParaRPr lang="ar-SA" sz="1200" b="1" i="1" dirty="0">
              <a:solidFill>
                <a:srgbClr val="C00000"/>
              </a:solidFill>
            </a:endParaRPr>
          </a:p>
        </p:txBody>
      </p:sp>
      <p:sp>
        <p:nvSpPr>
          <p:cNvPr id="47" name="مربع نص 46"/>
          <p:cNvSpPr txBox="1"/>
          <p:nvPr/>
        </p:nvSpPr>
        <p:spPr>
          <a:xfrm>
            <a:off x="4643438" y="4445509"/>
            <a:ext cx="1285884" cy="769441"/>
          </a:xfrm>
          <a:prstGeom prst="rect">
            <a:avLst/>
          </a:prstGeom>
          <a:noFill/>
        </p:spPr>
        <p:txBody>
          <a:bodyPr wrap="square" rtlCol="1">
            <a:spAutoFit/>
          </a:bodyPr>
          <a:lstStyle/>
          <a:p>
            <a:pPr algn="ctr"/>
            <a:r>
              <a:rPr lang="ar-SA" sz="4400" b="1" i="1" dirty="0" smtClean="0">
                <a:solidFill>
                  <a:srgbClr val="C00000"/>
                </a:solidFill>
              </a:rPr>
              <a:t>مكة</a:t>
            </a:r>
            <a:endParaRPr lang="ar-SA" sz="2000" b="1" i="1" dirty="0">
              <a:solidFill>
                <a:srgbClr val="C00000"/>
              </a:solidFill>
            </a:endParaRPr>
          </a:p>
        </p:txBody>
      </p:sp>
      <p:sp>
        <p:nvSpPr>
          <p:cNvPr id="48" name="مربع نص 47"/>
          <p:cNvSpPr txBox="1"/>
          <p:nvPr/>
        </p:nvSpPr>
        <p:spPr>
          <a:xfrm>
            <a:off x="1785918" y="4691730"/>
            <a:ext cx="1285884" cy="523220"/>
          </a:xfrm>
          <a:prstGeom prst="rect">
            <a:avLst/>
          </a:prstGeom>
          <a:noFill/>
        </p:spPr>
        <p:txBody>
          <a:bodyPr wrap="square" rtlCol="1">
            <a:spAutoFit/>
          </a:bodyPr>
          <a:lstStyle/>
          <a:p>
            <a:pPr algn="ctr"/>
            <a:r>
              <a:rPr lang="ar-SA" sz="2800" b="1" i="1" dirty="0" smtClean="0">
                <a:solidFill>
                  <a:srgbClr val="C00000"/>
                </a:solidFill>
              </a:rPr>
              <a:t>إسماعيل</a:t>
            </a:r>
            <a:endParaRPr lang="ar-SA" sz="1200" b="1" i="1" dirty="0">
              <a:solidFill>
                <a:srgbClr val="C00000"/>
              </a:solidFill>
            </a:endParaRPr>
          </a:p>
        </p:txBody>
      </p:sp>
      <p:sp>
        <p:nvSpPr>
          <p:cNvPr id="49" name="مربع نص 48"/>
          <p:cNvSpPr txBox="1"/>
          <p:nvPr/>
        </p:nvSpPr>
        <p:spPr>
          <a:xfrm>
            <a:off x="1785918" y="6120490"/>
            <a:ext cx="1285884" cy="523220"/>
          </a:xfrm>
          <a:prstGeom prst="rect">
            <a:avLst/>
          </a:prstGeom>
          <a:noFill/>
        </p:spPr>
        <p:txBody>
          <a:bodyPr wrap="square" rtlCol="1">
            <a:spAutoFit/>
          </a:bodyPr>
          <a:lstStyle/>
          <a:p>
            <a:pPr algn="ctr"/>
            <a:r>
              <a:rPr lang="ar-SA" sz="2800" b="1" i="1" dirty="0" smtClean="0">
                <a:solidFill>
                  <a:srgbClr val="C00000"/>
                </a:solidFill>
              </a:rPr>
              <a:t>الكعبة</a:t>
            </a:r>
            <a:endParaRPr lang="ar-SA" sz="1200" b="1" i="1" dirty="0">
              <a:solidFill>
                <a:srgbClr val="C00000"/>
              </a:solidFill>
            </a:endParaRPr>
          </a:p>
        </p:txBody>
      </p:sp>
      <p:sp>
        <p:nvSpPr>
          <p:cNvPr id="50" name="مربع نص 49"/>
          <p:cNvSpPr txBox="1"/>
          <p:nvPr/>
        </p:nvSpPr>
        <p:spPr>
          <a:xfrm>
            <a:off x="6715140" y="2357430"/>
            <a:ext cx="2071702" cy="1015663"/>
          </a:xfrm>
          <a:prstGeom prst="rect">
            <a:avLst/>
          </a:prstGeom>
          <a:noFill/>
        </p:spPr>
        <p:txBody>
          <a:bodyPr wrap="square" rtlCol="1">
            <a:spAutoFit/>
          </a:bodyPr>
          <a:lstStyle/>
          <a:p>
            <a:pPr algn="ctr"/>
            <a:r>
              <a:rPr lang="ar-SA" sz="2000" b="1" dirty="0" smtClean="0"/>
              <a:t>1)بناء الكعبة يرتبط تاريخه بإبراهيم عليه السلام</a:t>
            </a:r>
            <a:endParaRPr lang="ar-SA" sz="2000" b="1" dirty="0"/>
          </a:p>
        </p:txBody>
      </p:sp>
      <p:sp>
        <p:nvSpPr>
          <p:cNvPr id="51" name="مربع نص 50"/>
          <p:cNvSpPr txBox="1"/>
          <p:nvPr/>
        </p:nvSpPr>
        <p:spPr>
          <a:xfrm>
            <a:off x="6715140" y="4056411"/>
            <a:ext cx="2071702" cy="1015663"/>
          </a:xfrm>
          <a:prstGeom prst="rect">
            <a:avLst/>
          </a:prstGeom>
          <a:noFill/>
        </p:spPr>
        <p:txBody>
          <a:bodyPr wrap="square" rtlCol="1">
            <a:spAutoFit/>
          </a:bodyPr>
          <a:lstStyle/>
          <a:p>
            <a:pPr algn="ctr"/>
            <a:r>
              <a:rPr lang="ar-SA" sz="2000" b="1" dirty="0" smtClean="0"/>
              <a:t>2) رجوع إبراهيم عليه السلام إلى مكة لبناء الكعبة بأمر الله.</a:t>
            </a:r>
            <a:endParaRPr lang="ar-SA"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8"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p:cTn id="12" dur="500" fill="hold"/>
                                        <p:tgtEl>
                                          <p:spTgt spid="41"/>
                                        </p:tgtEl>
                                        <p:attrNameLst>
                                          <p:attrName>ppt_x</p:attrName>
                                        </p:attrNameLst>
                                      </p:cBhvr>
                                      <p:tavLst>
                                        <p:tav tm="0">
                                          <p:val>
                                            <p:strVal val="#ppt_x-#ppt_w/2"/>
                                          </p:val>
                                        </p:tav>
                                        <p:tav tm="100000">
                                          <p:val>
                                            <p:strVal val="#ppt_x"/>
                                          </p:val>
                                        </p:tav>
                                      </p:tavLst>
                                    </p:anim>
                                    <p:anim calcmode="lin" valueType="num">
                                      <p:cBhvr>
                                        <p:cTn id="13" dur="500" fill="hold"/>
                                        <p:tgtEl>
                                          <p:spTgt spid="41"/>
                                        </p:tgtEl>
                                        <p:attrNameLst>
                                          <p:attrName>ppt_y</p:attrName>
                                        </p:attrNameLst>
                                      </p:cBhvr>
                                      <p:tavLst>
                                        <p:tav tm="0">
                                          <p:val>
                                            <p:strVal val="#ppt_y"/>
                                          </p:val>
                                        </p:tav>
                                        <p:tav tm="100000">
                                          <p:val>
                                            <p:strVal val="#ppt_y"/>
                                          </p:val>
                                        </p:tav>
                                      </p:tavLst>
                                    </p:anim>
                                    <p:anim calcmode="lin" valueType="num">
                                      <p:cBhvr>
                                        <p:cTn id="14" dur="500" fill="hold"/>
                                        <p:tgtEl>
                                          <p:spTgt spid="41"/>
                                        </p:tgtEl>
                                        <p:attrNameLst>
                                          <p:attrName>ppt_w</p:attrName>
                                        </p:attrNameLst>
                                      </p:cBhvr>
                                      <p:tavLst>
                                        <p:tav tm="0">
                                          <p:val>
                                            <p:fltVal val="0"/>
                                          </p:val>
                                        </p:tav>
                                        <p:tav tm="100000">
                                          <p:val>
                                            <p:strVal val="#ppt_w"/>
                                          </p:val>
                                        </p:tav>
                                      </p:tavLst>
                                    </p:anim>
                                    <p:anim calcmode="lin" valueType="num">
                                      <p:cBhvr>
                                        <p:cTn id="15" dur="500" fill="hold"/>
                                        <p:tgtEl>
                                          <p:spTgt spid="41"/>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17" presetClass="entr" presetSubtype="8" fill="hold" grpId="0" nodeType="click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p:cTn id="20" dur="500" fill="hold"/>
                                        <p:tgtEl>
                                          <p:spTgt spid="42"/>
                                        </p:tgtEl>
                                        <p:attrNameLst>
                                          <p:attrName>ppt_x</p:attrName>
                                        </p:attrNameLst>
                                      </p:cBhvr>
                                      <p:tavLst>
                                        <p:tav tm="0">
                                          <p:val>
                                            <p:strVal val="#ppt_x-#ppt_w/2"/>
                                          </p:val>
                                        </p:tav>
                                        <p:tav tm="100000">
                                          <p:val>
                                            <p:strVal val="#ppt_x"/>
                                          </p:val>
                                        </p:tav>
                                      </p:tavLst>
                                    </p:anim>
                                    <p:anim calcmode="lin" valueType="num">
                                      <p:cBhvr>
                                        <p:cTn id="21" dur="500" fill="hold"/>
                                        <p:tgtEl>
                                          <p:spTgt spid="42"/>
                                        </p:tgtEl>
                                        <p:attrNameLst>
                                          <p:attrName>ppt_y</p:attrName>
                                        </p:attrNameLst>
                                      </p:cBhvr>
                                      <p:tavLst>
                                        <p:tav tm="0">
                                          <p:val>
                                            <p:strVal val="#ppt_y"/>
                                          </p:val>
                                        </p:tav>
                                        <p:tav tm="100000">
                                          <p:val>
                                            <p:strVal val="#ppt_y"/>
                                          </p:val>
                                        </p:tav>
                                      </p:tavLst>
                                    </p:anim>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8" fill="hold" grpId="0" nodeType="click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p:cTn id="28" dur="500" fill="hold"/>
                                        <p:tgtEl>
                                          <p:spTgt spid="43"/>
                                        </p:tgtEl>
                                        <p:attrNameLst>
                                          <p:attrName>ppt_x</p:attrName>
                                        </p:attrNameLst>
                                      </p:cBhvr>
                                      <p:tavLst>
                                        <p:tav tm="0">
                                          <p:val>
                                            <p:strVal val="#ppt_x-#ppt_w/2"/>
                                          </p:val>
                                        </p:tav>
                                        <p:tav tm="100000">
                                          <p:val>
                                            <p:strVal val="#ppt_x"/>
                                          </p:val>
                                        </p:tav>
                                      </p:tavLst>
                                    </p:anim>
                                    <p:anim calcmode="lin" valueType="num">
                                      <p:cBhvr>
                                        <p:cTn id="29" dur="500" fill="hold"/>
                                        <p:tgtEl>
                                          <p:spTgt spid="43"/>
                                        </p:tgtEl>
                                        <p:attrNameLst>
                                          <p:attrName>ppt_y</p:attrName>
                                        </p:attrNameLst>
                                      </p:cBhvr>
                                      <p:tavLst>
                                        <p:tav tm="0">
                                          <p:val>
                                            <p:strVal val="#ppt_y"/>
                                          </p:val>
                                        </p:tav>
                                        <p:tav tm="100000">
                                          <p:val>
                                            <p:strVal val="#ppt_y"/>
                                          </p:val>
                                        </p:tav>
                                      </p:tavLst>
                                    </p:anim>
                                    <p:anim calcmode="lin" valueType="num">
                                      <p:cBhvr>
                                        <p:cTn id="30" dur="500" fill="hold"/>
                                        <p:tgtEl>
                                          <p:spTgt spid="43"/>
                                        </p:tgtEl>
                                        <p:attrNameLst>
                                          <p:attrName>ppt_w</p:attrName>
                                        </p:attrNameLst>
                                      </p:cBhvr>
                                      <p:tavLst>
                                        <p:tav tm="0">
                                          <p:val>
                                            <p:fltVal val="0"/>
                                          </p:val>
                                        </p:tav>
                                        <p:tav tm="100000">
                                          <p:val>
                                            <p:strVal val="#ppt_w"/>
                                          </p:val>
                                        </p:tav>
                                      </p:tavLst>
                                    </p:anim>
                                    <p:anim calcmode="lin" valueType="num">
                                      <p:cBhvr>
                                        <p:cTn id="31" dur="500" fill="hold"/>
                                        <p:tgtEl>
                                          <p:spTgt spid="43"/>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7" presetClass="entr" presetSubtype="8" fill="hold" grpId="0" nodeType="click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p:cTn id="36" dur="500" fill="hold"/>
                                        <p:tgtEl>
                                          <p:spTgt spid="44"/>
                                        </p:tgtEl>
                                        <p:attrNameLst>
                                          <p:attrName>ppt_x</p:attrName>
                                        </p:attrNameLst>
                                      </p:cBhvr>
                                      <p:tavLst>
                                        <p:tav tm="0">
                                          <p:val>
                                            <p:strVal val="#ppt_x-#ppt_w/2"/>
                                          </p:val>
                                        </p:tav>
                                        <p:tav tm="100000">
                                          <p:val>
                                            <p:strVal val="#ppt_x"/>
                                          </p:val>
                                        </p:tav>
                                      </p:tavLst>
                                    </p:anim>
                                    <p:anim calcmode="lin" valueType="num">
                                      <p:cBhvr>
                                        <p:cTn id="37" dur="500" fill="hold"/>
                                        <p:tgtEl>
                                          <p:spTgt spid="44"/>
                                        </p:tgtEl>
                                        <p:attrNameLst>
                                          <p:attrName>ppt_y</p:attrName>
                                        </p:attrNameLst>
                                      </p:cBhvr>
                                      <p:tavLst>
                                        <p:tav tm="0">
                                          <p:val>
                                            <p:strVal val="#ppt_y"/>
                                          </p:val>
                                        </p:tav>
                                        <p:tav tm="100000">
                                          <p:val>
                                            <p:strVal val="#ppt_y"/>
                                          </p:val>
                                        </p:tav>
                                      </p:tavLst>
                                    </p:anim>
                                    <p:anim calcmode="lin" valueType="num">
                                      <p:cBhvr>
                                        <p:cTn id="38" dur="500" fill="hold"/>
                                        <p:tgtEl>
                                          <p:spTgt spid="44"/>
                                        </p:tgtEl>
                                        <p:attrNameLst>
                                          <p:attrName>ppt_w</p:attrName>
                                        </p:attrNameLst>
                                      </p:cBhvr>
                                      <p:tavLst>
                                        <p:tav tm="0">
                                          <p:val>
                                            <p:fltVal val="0"/>
                                          </p:val>
                                        </p:tav>
                                        <p:tav tm="100000">
                                          <p:val>
                                            <p:strVal val="#ppt_w"/>
                                          </p:val>
                                        </p:tav>
                                      </p:tavLst>
                                    </p:anim>
                                    <p:anim calcmode="lin" valueType="num">
                                      <p:cBhvr>
                                        <p:cTn id="39" dur="500" fill="hold"/>
                                        <p:tgtEl>
                                          <p:spTgt spid="44"/>
                                        </p:tgtEl>
                                        <p:attrNameLst>
                                          <p:attrName>ppt_h</p:attrName>
                                        </p:attrNameLst>
                                      </p:cBhvr>
                                      <p:tavLst>
                                        <p:tav tm="0">
                                          <p:val>
                                            <p:strVal val="#ppt_h"/>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17" presetClass="entr" presetSubtype="8" fill="hold" grpId="0" nodeType="click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ppt_x</p:attrName>
                                        </p:attrNameLst>
                                      </p:cBhvr>
                                      <p:tavLst>
                                        <p:tav tm="0">
                                          <p:val>
                                            <p:strVal val="#ppt_x-#ppt_w/2"/>
                                          </p:val>
                                        </p:tav>
                                        <p:tav tm="100000">
                                          <p:val>
                                            <p:strVal val="#ppt_x"/>
                                          </p:val>
                                        </p:tav>
                                      </p:tavLst>
                                    </p:anim>
                                    <p:anim calcmode="lin" valueType="num">
                                      <p:cBhvr>
                                        <p:cTn id="45" dur="500" fill="hold"/>
                                        <p:tgtEl>
                                          <p:spTgt spid="45"/>
                                        </p:tgtEl>
                                        <p:attrNameLst>
                                          <p:attrName>ppt_y</p:attrName>
                                        </p:attrNameLst>
                                      </p:cBhvr>
                                      <p:tavLst>
                                        <p:tav tm="0">
                                          <p:val>
                                            <p:strVal val="#ppt_y"/>
                                          </p:val>
                                        </p:tav>
                                        <p:tav tm="100000">
                                          <p:val>
                                            <p:strVal val="#ppt_y"/>
                                          </p:val>
                                        </p:tav>
                                      </p:tavLst>
                                    </p:anim>
                                    <p:anim calcmode="lin" valueType="num">
                                      <p:cBhvr>
                                        <p:cTn id="46" dur="500" fill="hold"/>
                                        <p:tgtEl>
                                          <p:spTgt spid="45"/>
                                        </p:tgtEl>
                                        <p:attrNameLst>
                                          <p:attrName>ppt_w</p:attrName>
                                        </p:attrNameLst>
                                      </p:cBhvr>
                                      <p:tavLst>
                                        <p:tav tm="0">
                                          <p:val>
                                            <p:fltVal val="0"/>
                                          </p:val>
                                        </p:tav>
                                        <p:tav tm="100000">
                                          <p:val>
                                            <p:strVal val="#ppt_w"/>
                                          </p:val>
                                        </p:tav>
                                      </p:tavLst>
                                    </p:anim>
                                    <p:anim calcmode="lin" valueType="num">
                                      <p:cBhvr>
                                        <p:cTn id="47" dur="500" fill="hold"/>
                                        <p:tgtEl>
                                          <p:spTgt spid="45"/>
                                        </p:tgtEl>
                                        <p:attrNameLst>
                                          <p:attrName>ppt_h</p:attrName>
                                        </p:attrNameLst>
                                      </p:cBhvr>
                                      <p:tavLst>
                                        <p:tav tm="0">
                                          <p:val>
                                            <p:strVal val="#ppt_h"/>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17" presetClass="entr" presetSubtype="8" fill="hold" grpId="0" nodeType="click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ppt_x</p:attrName>
                                        </p:attrNameLst>
                                      </p:cBhvr>
                                      <p:tavLst>
                                        <p:tav tm="0">
                                          <p:val>
                                            <p:strVal val="#ppt_x-#ppt_w/2"/>
                                          </p:val>
                                        </p:tav>
                                        <p:tav tm="100000">
                                          <p:val>
                                            <p:strVal val="#ppt_x"/>
                                          </p:val>
                                        </p:tav>
                                      </p:tavLst>
                                    </p:anim>
                                    <p:anim calcmode="lin" valueType="num">
                                      <p:cBhvr>
                                        <p:cTn id="53" dur="500" fill="hold"/>
                                        <p:tgtEl>
                                          <p:spTgt spid="47"/>
                                        </p:tgtEl>
                                        <p:attrNameLst>
                                          <p:attrName>ppt_y</p:attrName>
                                        </p:attrNameLst>
                                      </p:cBhvr>
                                      <p:tavLst>
                                        <p:tav tm="0">
                                          <p:val>
                                            <p:strVal val="#ppt_y"/>
                                          </p:val>
                                        </p:tav>
                                        <p:tav tm="100000">
                                          <p:val>
                                            <p:strVal val="#ppt_y"/>
                                          </p:val>
                                        </p:tav>
                                      </p:tavLst>
                                    </p:anim>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strVal val="#ppt_h"/>
                                          </p:val>
                                        </p:tav>
                                        <p:tav tm="100000">
                                          <p:val>
                                            <p:strVal val="#ppt_h"/>
                                          </p:val>
                                        </p:tav>
                                      </p:tavLst>
                                    </p:anim>
                                  </p:childTnLst>
                                </p:cTn>
                              </p:par>
                            </p:childTnLst>
                          </p:cTn>
                        </p:par>
                      </p:childTnLst>
                    </p:cTn>
                  </p:par>
                  <p:par>
                    <p:cTn id="56" fill="hold">
                      <p:stCondLst>
                        <p:cond delay="indefinite"/>
                      </p:stCondLst>
                      <p:childTnLst>
                        <p:par>
                          <p:cTn id="57" fill="hold">
                            <p:stCondLst>
                              <p:cond delay="0"/>
                            </p:stCondLst>
                            <p:childTnLst>
                              <p:par>
                                <p:cTn id="58" presetID="17" presetClass="entr" presetSubtype="8" fill="hold" grpId="0" nodeType="clickEffect">
                                  <p:stCondLst>
                                    <p:cond delay="0"/>
                                  </p:stCondLst>
                                  <p:childTnLst>
                                    <p:set>
                                      <p:cBhvr>
                                        <p:cTn id="59" dur="1" fill="hold">
                                          <p:stCondLst>
                                            <p:cond delay="0"/>
                                          </p:stCondLst>
                                        </p:cTn>
                                        <p:tgtEl>
                                          <p:spTgt spid="48"/>
                                        </p:tgtEl>
                                        <p:attrNameLst>
                                          <p:attrName>style.visibility</p:attrName>
                                        </p:attrNameLst>
                                      </p:cBhvr>
                                      <p:to>
                                        <p:strVal val="visible"/>
                                      </p:to>
                                    </p:set>
                                    <p:anim calcmode="lin" valueType="num">
                                      <p:cBhvr>
                                        <p:cTn id="60" dur="500" fill="hold"/>
                                        <p:tgtEl>
                                          <p:spTgt spid="48"/>
                                        </p:tgtEl>
                                        <p:attrNameLst>
                                          <p:attrName>ppt_x</p:attrName>
                                        </p:attrNameLst>
                                      </p:cBhvr>
                                      <p:tavLst>
                                        <p:tav tm="0">
                                          <p:val>
                                            <p:strVal val="#ppt_x-#ppt_w/2"/>
                                          </p:val>
                                        </p:tav>
                                        <p:tav tm="100000">
                                          <p:val>
                                            <p:strVal val="#ppt_x"/>
                                          </p:val>
                                        </p:tav>
                                      </p:tavLst>
                                    </p:anim>
                                    <p:anim calcmode="lin" valueType="num">
                                      <p:cBhvr>
                                        <p:cTn id="61" dur="500" fill="hold"/>
                                        <p:tgtEl>
                                          <p:spTgt spid="48"/>
                                        </p:tgtEl>
                                        <p:attrNameLst>
                                          <p:attrName>ppt_y</p:attrName>
                                        </p:attrNameLst>
                                      </p:cBhvr>
                                      <p:tavLst>
                                        <p:tav tm="0">
                                          <p:val>
                                            <p:strVal val="#ppt_y"/>
                                          </p:val>
                                        </p:tav>
                                        <p:tav tm="100000">
                                          <p:val>
                                            <p:strVal val="#ppt_y"/>
                                          </p:val>
                                        </p:tav>
                                      </p:tavLst>
                                    </p:anim>
                                    <p:anim calcmode="lin" valueType="num">
                                      <p:cBhvr>
                                        <p:cTn id="62" dur="500" fill="hold"/>
                                        <p:tgtEl>
                                          <p:spTgt spid="48"/>
                                        </p:tgtEl>
                                        <p:attrNameLst>
                                          <p:attrName>ppt_w</p:attrName>
                                        </p:attrNameLst>
                                      </p:cBhvr>
                                      <p:tavLst>
                                        <p:tav tm="0">
                                          <p:val>
                                            <p:fltVal val="0"/>
                                          </p:val>
                                        </p:tav>
                                        <p:tav tm="100000">
                                          <p:val>
                                            <p:strVal val="#ppt_w"/>
                                          </p:val>
                                        </p:tav>
                                      </p:tavLst>
                                    </p:anim>
                                    <p:anim calcmode="lin" valueType="num">
                                      <p:cBhvr>
                                        <p:cTn id="63" dur="500" fill="hold"/>
                                        <p:tgtEl>
                                          <p:spTgt spid="48"/>
                                        </p:tgtEl>
                                        <p:attrNameLst>
                                          <p:attrName>ppt_h</p:attrName>
                                        </p:attrNameLst>
                                      </p:cBhvr>
                                      <p:tavLst>
                                        <p:tav tm="0">
                                          <p:val>
                                            <p:strVal val="#ppt_h"/>
                                          </p:val>
                                        </p:tav>
                                        <p:tav tm="100000">
                                          <p:val>
                                            <p:strVal val="#ppt_h"/>
                                          </p:val>
                                        </p:tav>
                                      </p:tavLst>
                                    </p:anim>
                                  </p:childTnLst>
                                </p:cTn>
                              </p:par>
                            </p:childTnLst>
                          </p:cTn>
                        </p:par>
                      </p:childTnLst>
                    </p:cTn>
                  </p:par>
                  <p:par>
                    <p:cTn id="64" fill="hold">
                      <p:stCondLst>
                        <p:cond delay="indefinite"/>
                      </p:stCondLst>
                      <p:childTnLst>
                        <p:par>
                          <p:cTn id="65" fill="hold">
                            <p:stCondLst>
                              <p:cond delay="0"/>
                            </p:stCondLst>
                            <p:childTnLst>
                              <p:par>
                                <p:cTn id="66" presetID="17" presetClass="entr" presetSubtype="8" fill="hold" grpId="0" nodeType="click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p:cTn id="68" dur="500" fill="hold"/>
                                        <p:tgtEl>
                                          <p:spTgt spid="49"/>
                                        </p:tgtEl>
                                        <p:attrNameLst>
                                          <p:attrName>ppt_x</p:attrName>
                                        </p:attrNameLst>
                                      </p:cBhvr>
                                      <p:tavLst>
                                        <p:tav tm="0">
                                          <p:val>
                                            <p:strVal val="#ppt_x-#ppt_w/2"/>
                                          </p:val>
                                        </p:tav>
                                        <p:tav tm="100000">
                                          <p:val>
                                            <p:strVal val="#ppt_x"/>
                                          </p:val>
                                        </p:tav>
                                      </p:tavLst>
                                    </p:anim>
                                    <p:anim calcmode="lin" valueType="num">
                                      <p:cBhvr>
                                        <p:cTn id="69" dur="500" fill="hold"/>
                                        <p:tgtEl>
                                          <p:spTgt spid="49"/>
                                        </p:tgtEl>
                                        <p:attrNameLst>
                                          <p:attrName>ppt_y</p:attrName>
                                        </p:attrNameLst>
                                      </p:cBhvr>
                                      <p:tavLst>
                                        <p:tav tm="0">
                                          <p:val>
                                            <p:strVal val="#ppt_y"/>
                                          </p:val>
                                        </p:tav>
                                        <p:tav tm="100000">
                                          <p:val>
                                            <p:strVal val="#ppt_y"/>
                                          </p:val>
                                        </p:tav>
                                      </p:tavLst>
                                    </p:anim>
                                    <p:anim calcmode="lin" valueType="num">
                                      <p:cBhvr>
                                        <p:cTn id="70" dur="500" fill="hold"/>
                                        <p:tgtEl>
                                          <p:spTgt spid="49"/>
                                        </p:tgtEl>
                                        <p:attrNameLst>
                                          <p:attrName>ppt_w</p:attrName>
                                        </p:attrNameLst>
                                      </p:cBhvr>
                                      <p:tavLst>
                                        <p:tav tm="0">
                                          <p:val>
                                            <p:fltVal val="0"/>
                                          </p:val>
                                        </p:tav>
                                        <p:tav tm="100000">
                                          <p:val>
                                            <p:strVal val="#ppt_w"/>
                                          </p:val>
                                        </p:tav>
                                      </p:tavLst>
                                    </p:anim>
                                    <p:anim calcmode="lin" valueType="num">
                                      <p:cBhvr>
                                        <p:cTn id="71" dur="500" fill="hold"/>
                                        <p:tgtEl>
                                          <p:spTgt spid="4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1" grpId="0"/>
      <p:bldP spid="42" grpId="0"/>
      <p:bldP spid="43" grpId="0"/>
      <p:bldP spid="44" grpId="0"/>
      <p:bldP spid="45" grpId="0"/>
      <p:bldP spid="47" grpId="0"/>
      <p:bldP spid="48" grpId="0"/>
      <p:bldP spid="4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85720" y="403191"/>
            <a:ext cx="8429684" cy="954107"/>
          </a:xfrm>
          <a:prstGeom prst="rect">
            <a:avLst/>
          </a:prstGeom>
          <a:noFill/>
        </p:spPr>
        <p:txBody>
          <a:bodyPr wrap="square" rtlCol="1">
            <a:spAutoFit/>
          </a:bodyPr>
          <a:lstStyle/>
          <a:p>
            <a:pPr algn="ctr"/>
            <a:r>
              <a:rPr lang="ar-SA" sz="2800" b="1" dirty="0" smtClean="0">
                <a:solidFill>
                  <a:srgbClr val="4C0000"/>
                </a:solidFill>
              </a:rPr>
              <a:t>4)أدون أكثر عدد ممكن من الأسباب التي تؤكد أن السكنى والمجاورة في أقدس البقاع وأطهرها(مكة المكرمة)نعمة من نعم الله العظيمة:</a:t>
            </a:r>
            <a:endParaRPr lang="ar-SA" sz="2800" b="1" dirty="0">
              <a:solidFill>
                <a:srgbClr val="4C0000"/>
              </a:solidFill>
            </a:endParaRPr>
          </a:p>
        </p:txBody>
      </p:sp>
      <p:sp>
        <p:nvSpPr>
          <p:cNvPr id="4" name="مستطيل مستدير الزوايا 3"/>
          <p:cNvSpPr/>
          <p:nvPr/>
        </p:nvSpPr>
        <p:spPr>
          <a:xfrm>
            <a:off x="4857752" y="1500174"/>
            <a:ext cx="3214710" cy="571504"/>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t>مضاعفة الحسنات</a:t>
            </a:r>
            <a:endParaRPr lang="ar-SA" sz="3200" b="1" dirty="0"/>
          </a:p>
        </p:txBody>
      </p:sp>
      <p:sp>
        <p:nvSpPr>
          <p:cNvPr id="5" name="مستطيل مستدير الزوايا 4"/>
          <p:cNvSpPr/>
          <p:nvPr/>
        </p:nvSpPr>
        <p:spPr>
          <a:xfrm>
            <a:off x="1214414" y="1500174"/>
            <a:ext cx="3214710" cy="571504"/>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t>دُعي له بالأمان</a:t>
            </a:r>
            <a:endParaRPr lang="ar-SA" sz="3200" b="1" dirty="0"/>
          </a:p>
        </p:txBody>
      </p:sp>
      <p:sp>
        <p:nvSpPr>
          <p:cNvPr id="6" name="مستطيل مستدير الزوايا 5"/>
          <p:cNvSpPr/>
          <p:nvPr/>
        </p:nvSpPr>
        <p:spPr>
          <a:xfrm>
            <a:off x="4857752" y="2500306"/>
            <a:ext cx="3214710" cy="571504"/>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t>أداء المناسك بسهولة</a:t>
            </a:r>
            <a:endParaRPr lang="ar-SA" sz="3200" b="1" dirty="0"/>
          </a:p>
        </p:txBody>
      </p:sp>
      <p:sp>
        <p:nvSpPr>
          <p:cNvPr id="7" name="مستطيل مستدير الزوايا 6"/>
          <p:cNvSpPr/>
          <p:nvPr/>
        </p:nvSpPr>
        <p:spPr>
          <a:xfrm>
            <a:off x="1214414" y="2500306"/>
            <a:ext cx="3214710" cy="571504"/>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t>دُعي له بالرزق</a:t>
            </a:r>
            <a:endParaRPr lang="ar-SA" sz="3200" b="1" dirty="0"/>
          </a:p>
        </p:txBody>
      </p:sp>
      <p:sp>
        <p:nvSpPr>
          <p:cNvPr id="8" name="مستطيل مستدير الزوايا 7"/>
          <p:cNvSpPr/>
          <p:nvPr/>
        </p:nvSpPr>
        <p:spPr>
          <a:xfrm>
            <a:off x="4857752" y="3571876"/>
            <a:ext cx="3214710" cy="571504"/>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t>وجود ماء زمزم</a:t>
            </a:r>
            <a:endParaRPr lang="ar-SA" sz="3200" b="1" dirty="0"/>
          </a:p>
        </p:txBody>
      </p:sp>
      <p:sp>
        <p:nvSpPr>
          <p:cNvPr id="9" name="مستطيل مستدير الزوايا 8"/>
          <p:cNvSpPr/>
          <p:nvPr/>
        </p:nvSpPr>
        <p:spPr>
          <a:xfrm>
            <a:off x="1214414" y="3571876"/>
            <a:ext cx="3214710" cy="571504"/>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t>الصلاة فيها مئة ألف </a:t>
            </a:r>
            <a:endParaRPr lang="ar-SA" sz="3200" b="1" dirty="0"/>
          </a:p>
        </p:txBody>
      </p:sp>
      <p:sp>
        <p:nvSpPr>
          <p:cNvPr id="10" name="مستطيل مستدير الزوايا 9"/>
          <p:cNvSpPr/>
          <p:nvPr/>
        </p:nvSpPr>
        <p:spPr>
          <a:xfrm>
            <a:off x="4857752" y="4643446"/>
            <a:ext cx="3214710" cy="571504"/>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t>وجود البيت الحرام</a:t>
            </a:r>
            <a:endParaRPr lang="ar-SA" sz="3200" b="1" dirty="0"/>
          </a:p>
        </p:txBody>
      </p:sp>
      <p:sp>
        <p:nvSpPr>
          <p:cNvPr id="11" name="مستطيل مستدير الزوايا 10"/>
          <p:cNvSpPr/>
          <p:nvPr/>
        </p:nvSpPr>
        <p:spPr>
          <a:xfrm>
            <a:off x="1214414" y="4643446"/>
            <a:ext cx="3214710" cy="571504"/>
          </a:xfrm>
          <a:prstGeom prst="roundRect">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ar-SA" sz="3200" b="1" dirty="0" smtClean="0"/>
              <a:t>النائم كالعابد</a:t>
            </a:r>
            <a:endParaRPr lang="ar-SA"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trips(down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trips(down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trips(down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strips(down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strips(downLeft)">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strips(down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strips(downLeft)">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animBg="1"/>
      <p:bldP spid="8" grpId="0" animBg="1"/>
      <p:bldP spid="9" grpId="0" animBg="1"/>
      <p:bldP spid="10" grpId="0" animBg="1"/>
      <p:bldP spid="1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14282" y="568092"/>
            <a:ext cx="8429684" cy="954107"/>
          </a:xfrm>
          <a:prstGeom prst="rect">
            <a:avLst/>
          </a:prstGeom>
          <a:noFill/>
        </p:spPr>
        <p:txBody>
          <a:bodyPr wrap="square" rtlCol="1">
            <a:spAutoFit/>
          </a:bodyPr>
          <a:lstStyle/>
          <a:p>
            <a:pPr algn="ctr"/>
            <a:r>
              <a:rPr lang="ar-SA" sz="2800" b="1" dirty="0" smtClean="0">
                <a:solidFill>
                  <a:srgbClr val="4C0000"/>
                </a:solidFill>
              </a:rPr>
              <a:t>5)</a:t>
            </a:r>
          </a:p>
          <a:p>
            <a:pPr algn="ctr"/>
            <a:r>
              <a:rPr lang="ar-SA" sz="2800" b="1" dirty="0" smtClean="0">
                <a:solidFill>
                  <a:srgbClr val="4C0000"/>
                </a:solidFill>
              </a:rPr>
              <a:t> أ/أختار المعنى المناسب لاستخدام الكلمة بوضع خط تحته:</a:t>
            </a:r>
            <a:endParaRPr lang="ar-SA" sz="2800" b="1" dirty="0">
              <a:solidFill>
                <a:srgbClr val="4C0000"/>
              </a:solidFill>
            </a:endParaRPr>
          </a:p>
        </p:txBody>
      </p:sp>
      <p:sp>
        <p:nvSpPr>
          <p:cNvPr id="4" name="شكل بيضاوي 3"/>
          <p:cNvSpPr/>
          <p:nvPr/>
        </p:nvSpPr>
        <p:spPr>
          <a:xfrm>
            <a:off x="6858016" y="1496785"/>
            <a:ext cx="1214446" cy="1071570"/>
          </a:xfrm>
          <a:prstGeom prst="ellipse">
            <a:avLst/>
          </a:prstGeom>
          <a:ln w="28575">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000" b="1" dirty="0" smtClean="0">
                <a:solidFill>
                  <a:schemeClr val="tx1"/>
                </a:solidFill>
              </a:rPr>
              <a:t>(يرغب)يقال</a:t>
            </a:r>
            <a:endParaRPr lang="ar-SA" sz="2000" b="1" dirty="0">
              <a:solidFill>
                <a:schemeClr val="tx1"/>
              </a:solidFill>
            </a:endParaRPr>
          </a:p>
        </p:txBody>
      </p:sp>
      <p:sp>
        <p:nvSpPr>
          <p:cNvPr id="5" name="مستطيل مستدير الزوايا 4"/>
          <p:cNvSpPr/>
          <p:nvPr/>
        </p:nvSpPr>
        <p:spPr>
          <a:xfrm>
            <a:off x="4071934" y="1568223"/>
            <a:ext cx="2714644" cy="500066"/>
          </a:xfrm>
          <a:prstGeom prst="roundRect">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accent6">
                  <a:lumMod val="75000"/>
                  <a:tint val="23500"/>
                  <a:satMod val="160000"/>
                </a:schemeClr>
              </a:gs>
            </a:gsLst>
            <a:path path="circle">
              <a:fillToRect l="50000" t="50000" r="50000" b="50000"/>
            </a:path>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رغب عن الشيء</a:t>
            </a:r>
            <a:endParaRPr lang="ar-SA" sz="2800" b="1" dirty="0">
              <a:solidFill>
                <a:schemeClr val="tx1"/>
              </a:solidFill>
            </a:endParaRPr>
          </a:p>
        </p:txBody>
      </p:sp>
      <p:sp>
        <p:nvSpPr>
          <p:cNvPr id="6" name="مستطيل مستدير الزوايا 5"/>
          <p:cNvSpPr/>
          <p:nvPr/>
        </p:nvSpPr>
        <p:spPr>
          <a:xfrm>
            <a:off x="642910" y="1568223"/>
            <a:ext cx="3143272" cy="500066"/>
          </a:xfrm>
          <a:prstGeom prst="roundRect">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accent6">
                  <a:lumMod val="75000"/>
                  <a:tint val="23500"/>
                  <a:satMod val="160000"/>
                </a:schemeClr>
              </a:gs>
            </a:gsLst>
            <a:path path="circle">
              <a:fillToRect l="50000" t="50000" r="50000" b="50000"/>
            </a:path>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طلبه – تركه – ترفع عنه</a:t>
            </a:r>
            <a:endParaRPr lang="ar-SA" sz="2800" b="1" dirty="0">
              <a:solidFill>
                <a:schemeClr val="tx1"/>
              </a:solidFill>
            </a:endParaRPr>
          </a:p>
        </p:txBody>
      </p:sp>
      <p:sp>
        <p:nvSpPr>
          <p:cNvPr id="7" name="مستطيل مستدير الزوايا 6"/>
          <p:cNvSpPr/>
          <p:nvPr/>
        </p:nvSpPr>
        <p:spPr>
          <a:xfrm>
            <a:off x="4071934" y="2139727"/>
            <a:ext cx="2714644" cy="500066"/>
          </a:xfrm>
          <a:prstGeom prst="roundRect">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accent6">
                  <a:lumMod val="75000"/>
                  <a:tint val="23500"/>
                  <a:satMod val="160000"/>
                </a:schemeClr>
              </a:gs>
            </a:gsLst>
            <a:path path="circle">
              <a:fillToRect l="50000" t="50000" r="50000" b="50000"/>
            </a:path>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رغب في الشيء</a:t>
            </a:r>
            <a:endParaRPr lang="ar-SA" sz="2800" b="1" dirty="0">
              <a:solidFill>
                <a:schemeClr val="tx1"/>
              </a:solidFill>
            </a:endParaRPr>
          </a:p>
        </p:txBody>
      </p:sp>
      <p:sp>
        <p:nvSpPr>
          <p:cNvPr id="8" name="مستطيل مستدير الزوايا 7"/>
          <p:cNvSpPr/>
          <p:nvPr/>
        </p:nvSpPr>
        <p:spPr>
          <a:xfrm>
            <a:off x="642910" y="2139727"/>
            <a:ext cx="3143272" cy="500066"/>
          </a:xfrm>
          <a:prstGeom prst="roundRect">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accent6">
                  <a:lumMod val="75000"/>
                  <a:tint val="23500"/>
                  <a:satMod val="160000"/>
                </a:schemeClr>
              </a:gs>
            </a:gsLst>
            <a:path path="circle">
              <a:fillToRect l="50000" t="50000" r="50000" b="50000"/>
            </a:path>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تركه – ترفع عنه - طلبه</a:t>
            </a:r>
            <a:endParaRPr lang="ar-SA" sz="2800" b="1" dirty="0">
              <a:solidFill>
                <a:schemeClr val="tx1"/>
              </a:solidFill>
            </a:endParaRPr>
          </a:p>
        </p:txBody>
      </p:sp>
      <p:cxnSp>
        <p:nvCxnSpPr>
          <p:cNvPr id="10" name="رابط كسهم مستقيم 9"/>
          <p:cNvCxnSpPr/>
          <p:nvPr/>
        </p:nvCxnSpPr>
        <p:spPr>
          <a:xfrm rot="10800000">
            <a:off x="6643702" y="1711099"/>
            <a:ext cx="428628" cy="14287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3" name="رابط كسهم مستقيم 12"/>
          <p:cNvCxnSpPr/>
          <p:nvPr/>
        </p:nvCxnSpPr>
        <p:spPr>
          <a:xfrm rot="10800000" flipV="1">
            <a:off x="6643702" y="2139727"/>
            <a:ext cx="428628" cy="21431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7" name="رابط مستقيم 16"/>
          <p:cNvCxnSpPr/>
          <p:nvPr/>
        </p:nvCxnSpPr>
        <p:spPr>
          <a:xfrm rot="10800000">
            <a:off x="785786" y="1925413"/>
            <a:ext cx="1000132"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19" name="رابط مستقيم 18"/>
          <p:cNvCxnSpPr/>
          <p:nvPr/>
        </p:nvCxnSpPr>
        <p:spPr>
          <a:xfrm rot="10800000">
            <a:off x="785787" y="2566765"/>
            <a:ext cx="642941" cy="1589"/>
          </a:xfrm>
          <a:prstGeom prst="line">
            <a:avLst/>
          </a:prstGeom>
        </p:spPr>
        <p:style>
          <a:lnRef idx="3">
            <a:schemeClr val="accent1"/>
          </a:lnRef>
          <a:fillRef idx="0">
            <a:schemeClr val="accent1"/>
          </a:fillRef>
          <a:effectRef idx="2">
            <a:schemeClr val="accent1"/>
          </a:effectRef>
          <a:fontRef idx="minor">
            <a:schemeClr val="tx1"/>
          </a:fontRef>
        </p:style>
      </p:cxnSp>
      <p:sp>
        <p:nvSpPr>
          <p:cNvPr id="21" name="مربع نص 20"/>
          <p:cNvSpPr txBox="1"/>
          <p:nvPr/>
        </p:nvSpPr>
        <p:spPr>
          <a:xfrm>
            <a:off x="142844" y="2688077"/>
            <a:ext cx="8429684" cy="954107"/>
          </a:xfrm>
          <a:prstGeom prst="rect">
            <a:avLst/>
          </a:prstGeom>
          <a:noFill/>
        </p:spPr>
        <p:txBody>
          <a:bodyPr wrap="square" rtlCol="1">
            <a:spAutoFit/>
          </a:bodyPr>
          <a:lstStyle/>
          <a:p>
            <a:pPr algn="ctr"/>
            <a:r>
              <a:rPr lang="ar-SA" sz="2800" b="1" dirty="0" smtClean="0">
                <a:solidFill>
                  <a:srgbClr val="4C0000"/>
                </a:solidFill>
              </a:rPr>
              <a:t>ب/ أحدد التضاد في قوله تعالى:(ومن يرغب عن ملة إبراهيم إلا من سفه نفسه </a:t>
            </a:r>
            <a:r>
              <a:rPr lang="ar-SA" sz="2800" b="1" dirty="0" smtClean="0">
                <a:solidFill>
                  <a:srgbClr val="C00000"/>
                </a:solidFill>
                <a:effectLst>
                  <a:glow rad="139700">
                    <a:schemeClr val="accent6">
                      <a:satMod val="175000"/>
                      <a:alpha val="40000"/>
                    </a:schemeClr>
                  </a:glow>
                </a:effectLst>
              </a:rPr>
              <a:t>ولقد اصطفيناه في الدنيا وإنه في الآخرة لمن الصالحين</a:t>
            </a:r>
            <a:r>
              <a:rPr lang="ar-SA" sz="2800" b="1" dirty="0" smtClean="0">
                <a:solidFill>
                  <a:srgbClr val="4C0000"/>
                </a:solidFill>
              </a:rPr>
              <a:t>)</a:t>
            </a:r>
            <a:endParaRPr lang="ar-SA" sz="2800" b="1" dirty="0">
              <a:solidFill>
                <a:srgbClr val="4C0000"/>
              </a:solidFill>
            </a:endParaRPr>
          </a:p>
        </p:txBody>
      </p:sp>
      <p:sp>
        <p:nvSpPr>
          <p:cNvPr id="22" name="مستطيل مستدير الزوايا 21"/>
          <p:cNvSpPr/>
          <p:nvPr/>
        </p:nvSpPr>
        <p:spPr>
          <a:xfrm>
            <a:off x="3143240" y="3639925"/>
            <a:ext cx="2714644" cy="500066"/>
          </a:xfrm>
          <a:prstGeom prst="roundRect">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accent6">
                  <a:lumMod val="75000"/>
                  <a:tint val="23500"/>
                  <a:satMod val="160000"/>
                </a:schemeClr>
              </a:gs>
            </a:gsLst>
            <a:path path="circle">
              <a:fillToRect l="50000" t="50000" r="50000" b="50000"/>
            </a:path>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800" b="1" dirty="0">
              <a:solidFill>
                <a:schemeClr val="tx1"/>
              </a:solidFill>
            </a:endParaRPr>
          </a:p>
        </p:txBody>
      </p:sp>
      <p:sp>
        <p:nvSpPr>
          <p:cNvPr id="23" name="مربع نص 22"/>
          <p:cNvSpPr txBox="1"/>
          <p:nvPr/>
        </p:nvSpPr>
        <p:spPr>
          <a:xfrm>
            <a:off x="3071802" y="3568487"/>
            <a:ext cx="2500330" cy="646331"/>
          </a:xfrm>
          <a:prstGeom prst="rect">
            <a:avLst/>
          </a:prstGeom>
          <a:noFill/>
        </p:spPr>
        <p:txBody>
          <a:bodyPr wrap="square" rtlCol="1">
            <a:spAutoFit/>
          </a:bodyPr>
          <a:lstStyle/>
          <a:p>
            <a:r>
              <a:rPr lang="ar-SA" sz="3600" b="1" dirty="0" smtClean="0">
                <a:solidFill>
                  <a:srgbClr val="C00000"/>
                </a:solidFill>
              </a:rPr>
              <a:t>الدنيا - الآخرة</a:t>
            </a:r>
            <a:endParaRPr lang="ar-SA" sz="3600" b="1" dirty="0">
              <a:solidFill>
                <a:srgbClr val="C00000"/>
              </a:solidFill>
            </a:endParaRPr>
          </a:p>
        </p:txBody>
      </p:sp>
      <p:sp>
        <p:nvSpPr>
          <p:cNvPr id="24" name="مربع نص 23"/>
          <p:cNvSpPr txBox="1"/>
          <p:nvPr/>
        </p:nvSpPr>
        <p:spPr>
          <a:xfrm>
            <a:off x="285720" y="4263102"/>
            <a:ext cx="8429684" cy="523220"/>
          </a:xfrm>
          <a:prstGeom prst="rect">
            <a:avLst/>
          </a:prstGeom>
          <a:noFill/>
        </p:spPr>
        <p:txBody>
          <a:bodyPr wrap="square" rtlCol="1">
            <a:spAutoFit/>
          </a:bodyPr>
          <a:lstStyle/>
          <a:p>
            <a:pPr algn="ctr"/>
            <a:r>
              <a:rPr lang="ar-SA" sz="2800" b="1" dirty="0" smtClean="0">
                <a:solidFill>
                  <a:srgbClr val="4C0000"/>
                </a:solidFill>
              </a:rPr>
              <a:t>ج/أبين دلالة التكرار في لفظ الجلالة (رب)(ربنا):</a:t>
            </a:r>
            <a:endParaRPr lang="ar-SA" sz="2800" b="1" dirty="0">
              <a:solidFill>
                <a:srgbClr val="4C0000"/>
              </a:solidFill>
            </a:endParaRPr>
          </a:p>
        </p:txBody>
      </p:sp>
      <p:sp>
        <p:nvSpPr>
          <p:cNvPr id="25" name="مستطيل مستدير الزوايا 24"/>
          <p:cNvSpPr/>
          <p:nvPr/>
        </p:nvSpPr>
        <p:spPr>
          <a:xfrm>
            <a:off x="914358" y="4929198"/>
            <a:ext cx="7086666" cy="500066"/>
          </a:xfrm>
          <a:prstGeom prst="roundRect">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accent6">
                  <a:lumMod val="75000"/>
                  <a:tint val="23500"/>
                  <a:satMod val="160000"/>
                </a:schemeClr>
              </a:gs>
            </a:gsLst>
            <a:path path="circle">
              <a:fillToRect l="50000" t="50000" r="50000" b="50000"/>
            </a:path>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800" b="1" dirty="0">
              <a:solidFill>
                <a:schemeClr val="tx1"/>
              </a:solidFill>
            </a:endParaRPr>
          </a:p>
        </p:txBody>
      </p:sp>
      <p:sp>
        <p:nvSpPr>
          <p:cNvPr id="26" name="مربع نص 25"/>
          <p:cNvSpPr txBox="1"/>
          <p:nvPr/>
        </p:nvSpPr>
        <p:spPr>
          <a:xfrm>
            <a:off x="921877" y="4857760"/>
            <a:ext cx="6986247" cy="646331"/>
          </a:xfrm>
          <a:prstGeom prst="rect">
            <a:avLst/>
          </a:prstGeom>
          <a:noFill/>
        </p:spPr>
        <p:txBody>
          <a:bodyPr wrap="square" rtlCol="1">
            <a:spAutoFit/>
          </a:bodyPr>
          <a:lstStyle/>
          <a:p>
            <a:r>
              <a:rPr lang="ar-SA" sz="3600" b="1" dirty="0" smtClean="0">
                <a:solidFill>
                  <a:srgbClr val="C00000"/>
                </a:solidFill>
              </a:rPr>
              <a:t>الرغبة منه عليه السلام أن يستجيب الله دعائه</a:t>
            </a:r>
            <a:endParaRPr lang="ar-SA" sz="36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circle(in)">
                                      <p:cBhvr>
                                        <p:cTn id="10" dur="1000"/>
                                        <p:tgtEl>
                                          <p:spTgt spid="21"/>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circle(in)">
                                      <p:cBhvr>
                                        <p:cTn id="13" dur="10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nodeType="click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1" presetClass="entr" presetSubtype="4" fill="hold" grpId="0"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heel(4)">
                                      <p:cBhvr>
                                        <p:cTn id="30" dur="1000"/>
                                        <p:tgtEl>
                                          <p:spTgt spid="23"/>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4"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heel(4)">
                                      <p:cBhvr>
                                        <p:cTn id="35"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1" grpId="0"/>
      <p:bldP spid="23" grpId="0"/>
      <p:bldP spid="24" grpId="0"/>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ستطيل مستدير الزوايا 2"/>
          <p:cNvSpPr/>
          <p:nvPr/>
        </p:nvSpPr>
        <p:spPr>
          <a:xfrm rot="21017997">
            <a:off x="7191383" y="212787"/>
            <a:ext cx="1714480" cy="428628"/>
          </a:xfrm>
          <a:prstGeom prst="roundRect">
            <a:avLst/>
          </a:prstGeom>
          <a:ln w="38100">
            <a:solidFill>
              <a:schemeClr val="accent3">
                <a:lumMod val="50000"/>
              </a:schemeClr>
            </a:solidFill>
            <a:prstDash val="sysDot"/>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4000" b="1" dirty="0" smtClean="0"/>
              <a:t>أقرأ </a:t>
            </a:r>
            <a:endParaRPr lang="ar-SA" sz="4000" b="1" dirty="0"/>
          </a:p>
        </p:txBody>
      </p:sp>
      <p:sp>
        <p:nvSpPr>
          <p:cNvPr id="4" name="مربع نص 3"/>
          <p:cNvSpPr txBox="1"/>
          <p:nvPr/>
        </p:nvSpPr>
        <p:spPr>
          <a:xfrm>
            <a:off x="285720" y="822782"/>
            <a:ext cx="8286808" cy="2677656"/>
          </a:xfrm>
          <a:prstGeom prst="rect">
            <a:avLst/>
          </a:prstGeom>
          <a:noFill/>
        </p:spPr>
        <p:txBody>
          <a:bodyPr wrap="square" rtlCol="1">
            <a:spAutoFit/>
          </a:bodyPr>
          <a:lstStyle/>
          <a:p>
            <a:pPr marL="514350" indent="-514350" algn="ctr"/>
            <a:r>
              <a:rPr lang="ar-SA" sz="2800" b="1" dirty="0" smtClean="0">
                <a:solidFill>
                  <a:srgbClr val="4C0000"/>
                </a:solidFill>
              </a:rPr>
              <a:t>1) أقرا الآيات التالية:</a:t>
            </a:r>
          </a:p>
          <a:p>
            <a:pPr marL="514350" indent="-514350" algn="ctr"/>
            <a:r>
              <a:rPr lang="ar-SA" sz="2800" b="1" dirty="0" smtClean="0">
                <a:solidFill>
                  <a:srgbClr val="C00000"/>
                </a:solidFill>
              </a:rPr>
              <a:t>قال تعالى:(وإذ جعلنا البيت مثابة للناس وأمناً واتخذوا من مقام إبراهيم مصلى وعهدنا إلى إبراهيم وإسماعيل أن طهرا بيتي للطآئفين والعاكفين والركع السجود*وإذ قال إبراهيم رب اجعل هذا بلداً ءامناً وارزق أهله من الثمرات من ءامن منهم بالله واليوم الآخر قال ومن كفر فأمتعه قليلاً ثم اضطره إلى عذاب النار وبئس المصير)</a:t>
            </a:r>
          </a:p>
        </p:txBody>
      </p:sp>
      <p:sp>
        <p:nvSpPr>
          <p:cNvPr id="5" name="مربع نص 4"/>
          <p:cNvSpPr txBox="1"/>
          <p:nvPr/>
        </p:nvSpPr>
        <p:spPr>
          <a:xfrm>
            <a:off x="857224" y="3714752"/>
            <a:ext cx="7215238" cy="1384995"/>
          </a:xfrm>
          <a:prstGeom prst="rect">
            <a:avLst/>
          </a:prstGeom>
          <a:noFill/>
        </p:spPr>
        <p:txBody>
          <a:bodyPr wrap="square" rtlCol="1">
            <a:spAutoFit/>
          </a:bodyPr>
          <a:lstStyle/>
          <a:p>
            <a:pPr marL="514350" indent="-514350" algn="ctr">
              <a:buAutoNum type="arabicParenR"/>
            </a:pPr>
            <a:r>
              <a:rPr lang="ar-SA" sz="2800" b="1" dirty="0" smtClean="0">
                <a:solidFill>
                  <a:srgbClr val="4C0000"/>
                </a:solidFill>
              </a:rPr>
              <a:t>أقرا الكلمات التالية وألاحظ مواطن القلقلة في حروفها:</a:t>
            </a:r>
          </a:p>
          <a:p>
            <a:pPr marL="514350" indent="-514350" algn="ctr"/>
            <a:r>
              <a:rPr lang="ar-SA" sz="2800" b="1" dirty="0" smtClean="0">
                <a:solidFill>
                  <a:srgbClr val="C00000"/>
                </a:solidFill>
              </a:rPr>
              <a:t>وعهدنا          اجعل               إبراهيم </a:t>
            </a:r>
          </a:p>
          <a:p>
            <a:pPr marL="514350" indent="-514350" algn="ctr"/>
            <a:r>
              <a:rPr lang="ar-SA" sz="2800" b="1" dirty="0" smtClean="0">
                <a:solidFill>
                  <a:srgbClr val="C00000"/>
                </a:solidFill>
              </a:rPr>
              <a:t>وتب            وابعث              وارزق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8057270" y="281811"/>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نشاط1</a:t>
            </a:r>
            <a:endParaRPr lang="ar-SA" sz="2400" b="1" dirty="0">
              <a:solidFill>
                <a:schemeClr val="tx1"/>
              </a:solidFill>
            </a:endParaRPr>
          </a:p>
        </p:txBody>
      </p:sp>
      <p:sp>
        <p:nvSpPr>
          <p:cNvPr id="4" name="مربع نص 3"/>
          <p:cNvSpPr txBox="1"/>
          <p:nvPr/>
        </p:nvSpPr>
        <p:spPr>
          <a:xfrm>
            <a:off x="285720" y="142852"/>
            <a:ext cx="7858180" cy="954107"/>
          </a:xfrm>
          <a:prstGeom prst="rect">
            <a:avLst/>
          </a:prstGeom>
          <a:noFill/>
        </p:spPr>
        <p:txBody>
          <a:bodyPr wrap="square" rtlCol="1">
            <a:spAutoFit/>
          </a:bodyPr>
          <a:lstStyle/>
          <a:p>
            <a:pPr algn="ctr"/>
            <a:r>
              <a:rPr lang="ar-SA" sz="2800" b="1" dirty="0" smtClean="0">
                <a:solidFill>
                  <a:srgbClr val="C00000"/>
                </a:solidFill>
              </a:rPr>
              <a:t>أبحث في المعجم الوسيط عن كلمتي(العاكفين-الرُّكع)وفق المطلوب في الجدول التالي:</a:t>
            </a:r>
            <a:endParaRPr lang="ar-SA" sz="2800" b="1" dirty="0">
              <a:solidFill>
                <a:srgbClr val="C00000"/>
              </a:solidFill>
            </a:endParaRPr>
          </a:p>
        </p:txBody>
      </p:sp>
      <p:graphicFrame>
        <p:nvGraphicFramePr>
          <p:cNvPr id="5" name="جدول 4"/>
          <p:cNvGraphicFramePr>
            <a:graphicFrameLocks noGrp="1"/>
          </p:cNvGraphicFramePr>
          <p:nvPr/>
        </p:nvGraphicFramePr>
        <p:xfrm>
          <a:off x="1000099" y="1000108"/>
          <a:ext cx="6500859" cy="1371600"/>
        </p:xfrm>
        <a:graphic>
          <a:graphicData uri="http://schemas.openxmlformats.org/drawingml/2006/table">
            <a:tbl>
              <a:tblPr rtl="1" firstRow="1" bandRow="1">
                <a:tableStyleId>{F5AB1C69-6EDB-4FF4-983F-18BD219EF322}</a:tableStyleId>
              </a:tblPr>
              <a:tblGrid>
                <a:gridCol w="1122398"/>
                <a:gridCol w="1295084"/>
                <a:gridCol w="4083377"/>
              </a:tblGrid>
              <a:tr h="370840">
                <a:tc>
                  <a:txBody>
                    <a:bodyPr/>
                    <a:lstStyle/>
                    <a:p>
                      <a:pPr algn="ctr" rtl="1"/>
                      <a:r>
                        <a:rPr lang="ar-SA" sz="2400" b="1" dirty="0" smtClean="0">
                          <a:solidFill>
                            <a:schemeClr val="tx1"/>
                          </a:solidFill>
                        </a:rPr>
                        <a:t>الكلمة</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2400" b="1" dirty="0" smtClean="0">
                          <a:solidFill>
                            <a:schemeClr val="tx1"/>
                          </a:solidFill>
                        </a:rPr>
                        <a:t>فعلها</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SA" sz="2400" b="1" dirty="0" smtClean="0">
                          <a:solidFill>
                            <a:schemeClr val="tx1"/>
                          </a:solidFill>
                        </a:rPr>
                        <a:t>ما يتفرغ منها من كلمات</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rtl="1"/>
                      <a:r>
                        <a:rPr lang="ar-SA" sz="2400" b="1" dirty="0" smtClean="0">
                          <a:solidFill>
                            <a:schemeClr val="tx1"/>
                          </a:solidFill>
                        </a:rPr>
                        <a:t>العاكفين</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rtl="1"/>
                      <a:r>
                        <a:rPr lang="ar-SA" sz="2400" b="1" dirty="0" smtClean="0">
                          <a:solidFill>
                            <a:schemeClr val="tx1"/>
                          </a:solidFill>
                        </a:rPr>
                        <a:t>الركع</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مربع نص 5"/>
          <p:cNvSpPr txBox="1"/>
          <p:nvPr/>
        </p:nvSpPr>
        <p:spPr>
          <a:xfrm>
            <a:off x="5072066" y="1425347"/>
            <a:ext cx="1357322" cy="646331"/>
          </a:xfrm>
          <a:prstGeom prst="rect">
            <a:avLst/>
          </a:prstGeom>
          <a:noFill/>
        </p:spPr>
        <p:txBody>
          <a:bodyPr wrap="square" rtlCol="1">
            <a:spAutoFit/>
          </a:bodyPr>
          <a:lstStyle/>
          <a:p>
            <a:pPr algn="ctr"/>
            <a:r>
              <a:rPr lang="ar-SA" sz="3600" b="1" dirty="0" smtClean="0">
                <a:solidFill>
                  <a:srgbClr val="C00000"/>
                </a:solidFill>
              </a:rPr>
              <a:t>عكف</a:t>
            </a:r>
            <a:endParaRPr lang="ar-SA" b="1" dirty="0">
              <a:solidFill>
                <a:srgbClr val="C00000"/>
              </a:solidFill>
            </a:endParaRPr>
          </a:p>
        </p:txBody>
      </p:sp>
      <p:sp>
        <p:nvSpPr>
          <p:cNvPr id="7" name="مربع نص 6"/>
          <p:cNvSpPr txBox="1"/>
          <p:nvPr/>
        </p:nvSpPr>
        <p:spPr>
          <a:xfrm>
            <a:off x="785786" y="1428736"/>
            <a:ext cx="4429156" cy="646331"/>
          </a:xfrm>
          <a:prstGeom prst="rect">
            <a:avLst/>
          </a:prstGeom>
          <a:noFill/>
        </p:spPr>
        <p:txBody>
          <a:bodyPr wrap="square" rtlCol="1">
            <a:spAutoFit/>
          </a:bodyPr>
          <a:lstStyle/>
          <a:p>
            <a:pPr algn="ctr"/>
            <a:r>
              <a:rPr lang="ar-SA" sz="3600" b="1" dirty="0" smtClean="0">
                <a:solidFill>
                  <a:srgbClr val="C00000"/>
                </a:solidFill>
              </a:rPr>
              <a:t>يعتكف-عاكفين-معتكفين</a:t>
            </a:r>
            <a:endParaRPr lang="ar-SA" b="1" dirty="0">
              <a:solidFill>
                <a:srgbClr val="C00000"/>
              </a:solidFill>
            </a:endParaRPr>
          </a:p>
        </p:txBody>
      </p:sp>
      <p:sp>
        <p:nvSpPr>
          <p:cNvPr id="8" name="مربع نص 7"/>
          <p:cNvSpPr txBox="1"/>
          <p:nvPr/>
        </p:nvSpPr>
        <p:spPr>
          <a:xfrm>
            <a:off x="5072066" y="1850586"/>
            <a:ext cx="1357322" cy="646331"/>
          </a:xfrm>
          <a:prstGeom prst="rect">
            <a:avLst/>
          </a:prstGeom>
          <a:noFill/>
        </p:spPr>
        <p:txBody>
          <a:bodyPr wrap="square" rtlCol="1">
            <a:spAutoFit/>
          </a:bodyPr>
          <a:lstStyle/>
          <a:p>
            <a:pPr algn="ctr"/>
            <a:r>
              <a:rPr lang="ar-SA" sz="3600" b="1" dirty="0" smtClean="0">
                <a:solidFill>
                  <a:srgbClr val="C00000"/>
                </a:solidFill>
              </a:rPr>
              <a:t>ركع</a:t>
            </a:r>
            <a:endParaRPr lang="ar-SA" b="1" dirty="0">
              <a:solidFill>
                <a:srgbClr val="C00000"/>
              </a:solidFill>
            </a:endParaRPr>
          </a:p>
        </p:txBody>
      </p:sp>
      <p:sp>
        <p:nvSpPr>
          <p:cNvPr id="9" name="مربع نص 8"/>
          <p:cNvSpPr txBox="1"/>
          <p:nvPr/>
        </p:nvSpPr>
        <p:spPr>
          <a:xfrm>
            <a:off x="785786" y="1853975"/>
            <a:ext cx="4429156" cy="646331"/>
          </a:xfrm>
          <a:prstGeom prst="rect">
            <a:avLst/>
          </a:prstGeom>
          <a:noFill/>
        </p:spPr>
        <p:txBody>
          <a:bodyPr wrap="square" rtlCol="1">
            <a:spAutoFit/>
          </a:bodyPr>
          <a:lstStyle/>
          <a:p>
            <a:pPr algn="ctr"/>
            <a:r>
              <a:rPr lang="ar-SA" sz="3600" b="1" dirty="0" smtClean="0">
                <a:solidFill>
                  <a:srgbClr val="C00000"/>
                </a:solidFill>
              </a:rPr>
              <a:t>ركوع-يركع-ركعة</a:t>
            </a:r>
            <a:endParaRPr lang="ar-SA" b="1" dirty="0">
              <a:solidFill>
                <a:srgbClr val="C00000"/>
              </a:solidFill>
            </a:endParaRPr>
          </a:p>
        </p:txBody>
      </p:sp>
      <p:sp>
        <p:nvSpPr>
          <p:cNvPr id="10" name="خماسي 9"/>
          <p:cNvSpPr/>
          <p:nvPr/>
        </p:nvSpPr>
        <p:spPr>
          <a:xfrm rot="6363567">
            <a:off x="8057270" y="2575660"/>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نشاط2</a:t>
            </a:r>
            <a:endParaRPr lang="ar-SA" sz="2400" b="1" dirty="0">
              <a:solidFill>
                <a:schemeClr val="tx1"/>
              </a:solidFill>
            </a:endParaRPr>
          </a:p>
        </p:txBody>
      </p:sp>
      <p:sp>
        <p:nvSpPr>
          <p:cNvPr id="11" name="مربع نص 10"/>
          <p:cNvSpPr txBox="1"/>
          <p:nvPr/>
        </p:nvSpPr>
        <p:spPr>
          <a:xfrm>
            <a:off x="5929322" y="2477152"/>
            <a:ext cx="2214578" cy="523220"/>
          </a:xfrm>
          <a:prstGeom prst="rect">
            <a:avLst/>
          </a:prstGeom>
          <a:noFill/>
        </p:spPr>
        <p:txBody>
          <a:bodyPr wrap="square" rtlCol="1">
            <a:spAutoFit/>
          </a:bodyPr>
          <a:lstStyle/>
          <a:p>
            <a:pPr algn="ctr"/>
            <a:r>
              <a:rPr lang="ar-SA" sz="2800" b="1" dirty="0" smtClean="0">
                <a:solidFill>
                  <a:srgbClr val="C00000"/>
                </a:solidFill>
              </a:rPr>
              <a:t>أجيب عما يلي:</a:t>
            </a:r>
            <a:endParaRPr lang="ar-SA" sz="2800" b="1" dirty="0">
              <a:solidFill>
                <a:srgbClr val="C00000"/>
              </a:solidFill>
            </a:endParaRPr>
          </a:p>
        </p:txBody>
      </p:sp>
      <p:sp>
        <p:nvSpPr>
          <p:cNvPr id="12" name="مربع نص 11"/>
          <p:cNvSpPr txBox="1"/>
          <p:nvPr/>
        </p:nvSpPr>
        <p:spPr>
          <a:xfrm>
            <a:off x="500034" y="3048656"/>
            <a:ext cx="7643866" cy="2677656"/>
          </a:xfrm>
          <a:prstGeom prst="rect">
            <a:avLst/>
          </a:prstGeom>
          <a:noFill/>
        </p:spPr>
        <p:txBody>
          <a:bodyPr wrap="square" rtlCol="1">
            <a:spAutoFit/>
          </a:bodyPr>
          <a:lstStyle/>
          <a:p>
            <a:pPr marL="514350" indent="-514350" algn="ctr">
              <a:buAutoNum type="arabicParenR"/>
            </a:pPr>
            <a:r>
              <a:rPr lang="ar-SA" sz="2800" b="1" dirty="0" smtClean="0"/>
              <a:t>كلمة(الطائفين)مفردها..............فعلها.................</a:t>
            </a:r>
          </a:p>
          <a:p>
            <a:pPr marL="514350" indent="-514350" algn="ctr"/>
            <a:r>
              <a:rPr lang="ar-SA" sz="2800" b="1" dirty="0" smtClean="0">
                <a:solidFill>
                  <a:srgbClr val="C00000"/>
                </a:solidFill>
              </a:rPr>
              <a:t>2) أختار المعنى المناسب لها والوارد في سياق الآيات بوضع علامة(</a:t>
            </a:r>
            <a:r>
              <a:rPr lang="ar-SA" sz="2800" b="1" dirty="0" smtClean="0">
                <a:solidFill>
                  <a:srgbClr val="C00000"/>
                </a:solidFill>
                <a:sym typeface="Wingdings"/>
              </a:rPr>
              <a:t></a:t>
            </a:r>
            <a:r>
              <a:rPr lang="ar-SA" sz="2800" b="1" dirty="0" smtClean="0">
                <a:solidFill>
                  <a:srgbClr val="C00000"/>
                </a:solidFill>
              </a:rPr>
              <a:t>)أمامه:</a:t>
            </a:r>
          </a:p>
          <a:p>
            <a:pPr marL="514350" indent="-514350" algn="ctr"/>
            <a:r>
              <a:rPr lang="ar-SA" sz="2800" b="1" dirty="0" smtClean="0"/>
              <a:t>أ/(    ) الذي يدور حول البيوت ليحرسها.</a:t>
            </a:r>
          </a:p>
          <a:p>
            <a:pPr marL="514350" indent="-514350" algn="ctr"/>
            <a:r>
              <a:rPr lang="ar-SA" sz="2800" b="1" dirty="0" smtClean="0"/>
              <a:t>ب/(   ) الذي يدور حول الكعبة ذاكراً الله.</a:t>
            </a:r>
          </a:p>
          <a:p>
            <a:pPr marL="514350" indent="-514350" algn="ctr"/>
            <a:r>
              <a:rPr lang="ar-SA" sz="2800" b="1" dirty="0" smtClean="0"/>
              <a:t>ج/(    ) الذي يخدمك برفق وعناية.</a:t>
            </a:r>
            <a:endParaRPr lang="ar-SA" sz="2800" b="1" dirty="0"/>
          </a:p>
        </p:txBody>
      </p:sp>
      <p:sp>
        <p:nvSpPr>
          <p:cNvPr id="13" name="مربع نص 12"/>
          <p:cNvSpPr txBox="1"/>
          <p:nvPr/>
        </p:nvSpPr>
        <p:spPr>
          <a:xfrm>
            <a:off x="5786446" y="4786322"/>
            <a:ext cx="500066" cy="646331"/>
          </a:xfrm>
          <a:prstGeom prst="rect">
            <a:avLst/>
          </a:prstGeom>
          <a:noFill/>
        </p:spPr>
        <p:txBody>
          <a:bodyPr wrap="square" rtlCol="1">
            <a:spAutoFit/>
          </a:bodyPr>
          <a:lstStyle/>
          <a:p>
            <a:pPr algn="ctr"/>
            <a:r>
              <a:rPr lang="ar-SA" sz="3600" b="1" dirty="0" smtClean="0">
                <a:solidFill>
                  <a:srgbClr val="C00000"/>
                </a:solidFill>
                <a:sym typeface="Wingdings"/>
              </a:rPr>
              <a:t></a:t>
            </a:r>
            <a:endParaRPr lang="ar-SA" b="1" dirty="0">
              <a:solidFill>
                <a:srgbClr val="C00000"/>
              </a:solidFill>
            </a:endParaRPr>
          </a:p>
        </p:txBody>
      </p:sp>
      <p:sp>
        <p:nvSpPr>
          <p:cNvPr id="14" name="مربع نص 13"/>
          <p:cNvSpPr txBox="1"/>
          <p:nvPr/>
        </p:nvSpPr>
        <p:spPr>
          <a:xfrm>
            <a:off x="3286116" y="2928934"/>
            <a:ext cx="1357322" cy="646331"/>
          </a:xfrm>
          <a:prstGeom prst="rect">
            <a:avLst/>
          </a:prstGeom>
          <a:noFill/>
        </p:spPr>
        <p:txBody>
          <a:bodyPr wrap="square" rtlCol="1">
            <a:spAutoFit/>
          </a:bodyPr>
          <a:lstStyle/>
          <a:p>
            <a:pPr algn="ctr"/>
            <a:r>
              <a:rPr lang="ar-SA" sz="3600" b="1" dirty="0" smtClean="0">
                <a:solidFill>
                  <a:srgbClr val="C00000"/>
                </a:solidFill>
              </a:rPr>
              <a:t>الطائف</a:t>
            </a:r>
            <a:endParaRPr lang="ar-SA" b="1" dirty="0">
              <a:solidFill>
                <a:srgbClr val="C00000"/>
              </a:solidFill>
            </a:endParaRPr>
          </a:p>
        </p:txBody>
      </p:sp>
      <p:sp>
        <p:nvSpPr>
          <p:cNvPr id="15" name="مربع نص 14"/>
          <p:cNvSpPr txBox="1"/>
          <p:nvPr/>
        </p:nvSpPr>
        <p:spPr>
          <a:xfrm>
            <a:off x="1214414" y="2857496"/>
            <a:ext cx="1357322" cy="646331"/>
          </a:xfrm>
          <a:prstGeom prst="rect">
            <a:avLst/>
          </a:prstGeom>
          <a:noFill/>
        </p:spPr>
        <p:txBody>
          <a:bodyPr wrap="square" rtlCol="1">
            <a:spAutoFit/>
          </a:bodyPr>
          <a:lstStyle/>
          <a:p>
            <a:pPr algn="ctr"/>
            <a:r>
              <a:rPr lang="ar-SA" sz="3600" b="1" dirty="0" smtClean="0">
                <a:solidFill>
                  <a:srgbClr val="C00000"/>
                </a:solidFill>
              </a:rPr>
              <a:t>طاف</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par>
                                <p:cTn id="11" presetID="8" presetClass="entr" presetSubtype="32"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diamond(out)">
                                      <p:cBhvr>
                                        <p:cTn id="13" dur="1000"/>
                                        <p:tgtEl>
                                          <p:spTgt spid="11"/>
                                        </p:tgtEl>
                                      </p:cBhvr>
                                    </p:animEffect>
                                  </p:childTnLst>
                                </p:cTn>
                              </p:par>
                              <p:par>
                                <p:cTn id="14" presetID="8" presetClass="entr" presetSubtype="32"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amond(out)">
                                      <p:cBhvr>
                                        <p:cTn id="16" dur="1000"/>
                                        <p:tgtEl>
                                          <p:spTgt spid="10"/>
                                        </p:tgtEl>
                                      </p:cBhvr>
                                    </p:animEffect>
                                  </p:childTnLst>
                                </p:cTn>
                              </p:par>
                              <p:par>
                                <p:cTn id="17" presetID="8" presetClass="entr" presetSubtype="32"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diamond(out)">
                                      <p:cBhvr>
                                        <p:cTn id="19" dur="10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3" presetClass="entr" presetSubtype="16"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plus(in)">
                                      <p:cBhvr>
                                        <p:cTn id="24" dur="10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13" presetClass="entr" presetSubtype="16"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plus(in)">
                                      <p:cBhvr>
                                        <p:cTn id="29" dur="10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3" presetClass="entr" presetSubtype="16"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plus(in)">
                                      <p:cBhvr>
                                        <p:cTn id="34" dur="10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3" presetClass="entr" presetSubtype="16"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plus(in)">
                                      <p:cBhvr>
                                        <p:cTn id="39" dur="10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13" presetClass="entr" presetSubtype="16"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plus(in)">
                                      <p:cBhvr>
                                        <p:cTn id="44" dur="10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13" presetClass="entr" presetSubtype="16"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plus(in)">
                                      <p:cBhvr>
                                        <p:cTn id="49" dur="1000"/>
                                        <p:tgtEl>
                                          <p:spTgt spid="15"/>
                                        </p:tgtEl>
                                      </p:cBhvr>
                                    </p:animEffect>
                                  </p:childTnLst>
                                </p:cTn>
                              </p:par>
                            </p:childTnLst>
                          </p:cTn>
                        </p:par>
                      </p:childTnLst>
                    </p:cTn>
                  </p:par>
                  <p:par>
                    <p:cTn id="50" fill="hold">
                      <p:stCondLst>
                        <p:cond delay="indefinite"/>
                      </p:stCondLst>
                      <p:childTnLst>
                        <p:par>
                          <p:cTn id="51" fill="hold">
                            <p:stCondLst>
                              <p:cond delay="0"/>
                            </p:stCondLst>
                            <p:childTnLst>
                              <p:par>
                                <p:cTn id="52" presetID="13" presetClass="entr" presetSubtype="16" fill="hold" grpId="0" nodeType="click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plus(in)">
                                      <p:cBhvr>
                                        <p:cTn id="5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P spid="7" grpId="0"/>
      <p:bldP spid="8" grpId="0"/>
      <p:bldP spid="9" grpId="0"/>
      <p:bldP spid="10" grpId="0" animBg="1"/>
      <p:bldP spid="11" grpId="0"/>
      <p:bldP spid="12" grpId="0"/>
      <p:bldP spid="13" grpId="0"/>
      <p:bldP spid="14" grpId="0"/>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200014" y="1210504"/>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نشاط3</a:t>
            </a:r>
            <a:endParaRPr lang="ar-SA" sz="2400" b="1" dirty="0">
              <a:solidFill>
                <a:schemeClr val="tx1"/>
              </a:solidFill>
            </a:endParaRPr>
          </a:p>
        </p:txBody>
      </p:sp>
      <p:sp>
        <p:nvSpPr>
          <p:cNvPr id="4" name="مربع نص 3"/>
          <p:cNvSpPr txBox="1"/>
          <p:nvPr/>
        </p:nvSpPr>
        <p:spPr>
          <a:xfrm>
            <a:off x="785786" y="972435"/>
            <a:ext cx="6500858" cy="1384995"/>
          </a:xfrm>
          <a:prstGeom prst="rect">
            <a:avLst/>
          </a:prstGeom>
          <a:noFill/>
        </p:spPr>
        <p:txBody>
          <a:bodyPr wrap="square" rtlCol="1">
            <a:spAutoFit/>
          </a:bodyPr>
          <a:lstStyle/>
          <a:p>
            <a:pPr algn="ctr"/>
            <a:r>
              <a:rPr lang="ar-SA" sz="2800" b="1" dirty="0" smtClean="0">
                <a:solidFill>
                  <a:srgbClr val="C00000"/>
                </a:solidFill>
              </a:rPr>
              <a:t>أتعامل مع القرص المدمج الذي يحتوي على معاجم لمعاني الكلمات؛لأكشف في المعجم الوسيط عن معنى كلمتي(عهدنا إلى)،(يرفع):</a:t>
            </a:r>
            <a:endParaRPr lang="ar-SA" sz="2800" b="1" dirty="0">
              <a:solidFill>
                <a:srgbClr val="C00000"/>
              </a:solidFill>
            </a:endParaRPr>
          </a:p>
        </p:txBody>
      </p:sp>
      <p:sp>
        <p:nvSpPr>
          <p:cNvPr id="5" name="مستطيل مستدير الزوايا 4"/>
          <p:cNvSpPr/>
          <p:nvPr/>
        </p:nvSpPr>
        <p:spPr>
          <a:xfrm>
            <a:off x="285720" y="2571744"/>
            <a:ext cx="8501122" cy="1785950"/>
          </a:xfrm>
          <a:prstGeom prst="roundRect">
            <a:avLst/>
          </a:prstGeom>
          <a:gradFill flip="none" rotWithShape="1">
            <a:gsLst>
              <a:gs pos="0">
                <a:schemeClr val="accent4">
                  <a:tint val="50000"/>
                  <a:satMod val="300000"/>
                </a:schemeClr>
              </a:gs>
              <a:gs pos="35000">
                <a:schemeClr val="accent4">
                  <a:tint val="37000"/>
                  <a:satMod val="300000"/>
                </a:schemeClr>
              </a:gs>
              <a:gs pos="100000">
                <a:schemeClr val="accent4">
                  <a:tint val="15000"/>
                  <a:satMod val="350000"/>
                </a:schemeClr>
              </a:gs>
            </a:gsLst>
            <a:path path="circle">
              <a:fillToRect l="50000" t="50000" r="50000" b="50000"/>
            </a:path>
            <a:tileRect/>
          </a:gradFill>
          <a:ln w="57150">
            <a:solidFill>
              <a:schemeClr val="accent4">
                <a:lumMod val="50000"/>
              </a:schemeClr>
            </a:solidFill>
            <a:prstDash val="lgDash"/>
          </a:ln>
        </p:spPr>
        <p:style>
          <a:lnRef idx="1">
            <a:schemeClr val="accent4"/>
          </a:lnRef>
          <a:fillRef idx="2">
            <a:schemeClr val="accent4"/>
          </a:fillRef>
          <a:effectRef idx="1">
            <a:schemeClr val="accent4"/>
          </a:effectRef>
          <a:fontRef idx="minor">
            <a:schemeClr val="dk1"/>
          </a:fontRef>
        </p:style>
        <p:txBody>
          <a:bodyPr rtlCol="1" anchor="ctr"/>
          <a:lstStyle/>
          <a:p>
            <a:r>
              <a:rPr lang="ar-SA" sz="3200" b="1" dirty="0" smtClean="0">
                <a:solidFill>
                  <a:schemeClr val="tx1"/>
                </a:solidFill>
              </a:rPr>
              <a:t>عهدنا إلى</a:t>
            </a:r>
          </a:p>
          <a:p>
            <a:r>
              <a:rPr lang="ar-SA" sz="3200" b="1" dirty="0" smtClean="0">
                <a:solidFill>
                  <a:schemeClr val="tx1"/>
                </a:solidFill>
              </a:rPr>
              <a:t>   يرفع</a:t>
            </a:r>
            <a:endParaRPr lang="ar-SA" sz="3200" b="1" dirty="0">
              <a:solidFill>
                <a:schemeClr val="tx1"/>
              </a:solidFill>
            </a:endParaRPr>
          </a:p>
        </p:txBody>
      </p:sp>
      <p:sp>
        <p:nvSpPr>
          <p:cNvPr id="6" name="مستطيل مستدير الزوايا 5"/>
          <p:cNvSpPr/>
          <p:nvPr/>
        </p:nvSpPr>
        <p:spPr>
          <a:xfrm>
            <a:off x="642910" y="2857496"/>
            <a:ext cx="6572296" cy="642942"/>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3200" b="1" dirty="0" smtClean="0">
                <a:solidFill>
                  <a:srgbClr val="C00000"/>
                </a:solidFill>
              </a:rPr>
              <a:t>وصينا بمعنى المحافظة على القيام بهذه الوصية</a:t>
            </a:r>
            <a:endParaRPr lang="ar-SA" sz="3200" b="1" dirty="0">
              <a:solidFill>
                <a:srgbClr val="C00000"/>
              </a:solidFill>
            </a:endParaRPr>
          </a:p>
        </p:txBody>
      </p:sp>
      <p:sp>
        <p:nvSpPr>
          <p:cNvPr id="7" name="مستطيل مستدير الزوايا 6"/>
          <p:cNvSpPr/>
          <p:nvPr/>
        </p:nvSpPr>
        <p:spPr>
          <a:xfrm>
            <a:off x="642910" y="3500438"/>
            <a:ext cx="6572296" cy="642942"/>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3200" b="1" dirty="0" smtClean="0">
                <a:solidFill>
                  <a:srgbClr val="C00000"/>
                </a:solidFill>
              </a:rPr>
              <a:t>يعلي الشيء عن موضعه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3"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upRight)">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3"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strips(upRight)">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0"/>
            <a:ext cx="9144000" cy="6858024"/>
          </a:xfrm>
          <a:prstGeom prst="rect">
            <a:avLst/>
          </a:prstGeom>
          <a:noFill/>
        </p:spPr>
      </p:pic>
      <p:sp>
        <p:nvSpPr>
          <p:cNvPr id="3" name="مربع نص 2"/>
          <p:cNvSpPr txBox="1"/>
          <p:nvPr/>
        </p:nvSpPr>
        <p:spPr>
          <a:xfrm>
            <a:off x="2571736" y="285728"/>
            <a:ext cx="6143668" cy="523220"/>
          </a:xfrm>
          <a:prstGeom prst="rect">
            <a:avLst/>
          </a:prstGeom>
          <a:noFill/>
        </p:spPr>
        <p:txBody>
          <a:bodyPr wrap="square" rtlCol="1">
            <a:spAutoFit/>
          </a:bodyPr>
          <a:lstStyle/>
          <a:p>
            <a:r>
              <a:rPr lang="ar-SA" sz="2800" b="1" dirty="0" smtClean="0">
                <a:solidFill>
                  <a:srgbClr val="4C0000"/>
                </a:solidFill>
              </a:rPr>
              <a:t>2)   أ/ أتأمل الصور التالية،ثم أملأ الفراغات:</a:t>
            </a:r>
            <a:endParaRPr lang="ar-SA" sz="2800" b="1" dirty="0">
              <a:solidFill>
                <a:srgbClr val="4C0000"/>
              </a:solidFill>
            </a:endParaRPr>
          </a:p>
        </p:txBody>
      </p:sp>
      <p:sp>
        <p:nvSpPr>
          <p:cNvPr id="4" name="مستطيل مستدير الزوايا 3"/>
          <p:cNvSpPr/>
          <p:nvPr/>
        </p:nvSpPr>
        <p:spPr>
          <a:xfrm>
            <a:off x="3857620" y="4214818"/>
            <a:ext cx="3429024" cy="428628"/>
          </a:xfrm>
          <a:prstGeom prst="roundRect">
            <a:avLst/>
          </a:prstGeom>
          <a:ln w="28575">
            <a:solidFill>
              <a:schemeClr val="tx2">
                <a:lumMod val="75000"/>
              </a:schemeClr>
            </a:solidFill>
          </a:ln>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000" b="1" dirty="0" smtClean="0"/>
              <a:t>يستشرف +                          = </a:t>
            </a:r>
            <a:endParaRPr lang="ar-SA" sz="2000" b="1" dirty="0"/>
          </a:p>
        </p:txBody>
      </p:sp>
      <p:sp>
        <p:nvSpPr>
          <p:cNvPr id="5" name="مستطيل مستدير الزوايا 4"/>
          <p:cNvSpPr/>
          <p:nvPr/>
        </p:nvSpPr>
        <p:spPr>
          <a:xfrm>
            <a:off x="2143108" y="4214818"/>
            <a:ext cx="1295408" cy="428628"/>
          </a:xfrm>
          <a:prstGeom prst="roundRect">
            <a:avLst/>
          </a:prstGeom>
          <a:ln w="28575">
            <a:solidFill>
              <a:schemeClr val="tx2">
                <a:lumMod val="75000"/>
              </a:schemeClr>
            </a:solidFill>
          </a:ln>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000" b="1" dirty="0" smtClean="0"/>
              <a:t>يستشرف</a:t>
            </a:r>
            <a:endParaRPr lang="ar-SA" sz="2000" b="1" dirty="0"/>
          </a:p>
        </p:txBody>
      </p:sp>
      <p:sp>
        <p:nvSpPr>
          <p:cNvPr id="6" name="مستطيل مستدير الزوايا 5"/>
          <p:cNvSpPr/>
          <p:nvPr/>
        </p:nvSpPr>
        <p:spPr>
          <a:xfrm>
            <a:off x="2928926" y="4786322"/>
            <a:ext cx="3071834" cy="428628"/>
          </a:xfrm>
          <a:prstGeom prst="roundRect">
            <a:avLst/>
          </a:prstGeom>
          <a:ln w="28575">
            <a:solidFill>
              <a:schemeClr val="tx2">
                <a:lumMod val="75000"/>
              </a:schemeClr>
            </a:solidFill>
          </a:ln>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000" b="1" dirty="0" smtClean="0"/>
              <a:t>يستشرف +                     = </a:t>
            </a:r>
            <a:endParaRPr lang="ar-SA" sz="2000" b="1" dirty="0"/>
          </a:p>
        </p:txBody>
      </p:sp>
      <p:sp>
        <p:nvSpPr>
          <p:cNvPr id="7" name="مستطيل مستدير الزوايا 6"/>
          <p:cNvSpPr/>
          <p:nvPr/>
        </p:nvSpPr>
        <p:spPr>
          <a:xfrm>
            <a:off x="1214414" y="4786322"/>
            <a:ext cx="1295408" cy="428628"/>
          </a:xfrm>
          <a:prstGeom prst="roundRect">
            <a:avLst/>
          </a:prstGeom>
          <a:ln w="28575">
            <a:solidFill>
              <a:schemeClr val="tx2">
                <a:lumMod val="75000"/>
              </a:schemeClr>
            </a:solidFill>
          </a:ln>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000" b="1" dirty="0" smtClean="0"/>
              <a:t>يستشرفان</a:t>
            </a:r>
            <a:endParaRPr lang="ar-SA" sz="2000" b="1" dirty="0"/>
          </a:p>
        </p:txBody>
      </p:sp>
      <p:sp>
        <p:nvSpPr>
          <p:cNvPr id="8" name="مستطيل مستدير الزوايا 7"/>
          <p:cNvSpPr/>
          <p:nvPr/>
        </p:nvSpPr>
        <p:spPr>
          <a:xfrm>
            <a:off x="2571736" y="5357826"/>
            <a:ext cx="3071834" cy="428628"/>
          </a:xfrm>
          <a:prstGeom prst="roundRect">
            <a:avLst/>
          </a:prstGeom>
          <a:ln w="28575">
            <a:solidFill>
              <a:schemeClr val="tx2">
                <a:lumMod val="75000"/>
              </a:schemeClr>
            </a:solidFill>
          </a:ln>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000" b="1" dirty="0" smtClean="0"/>
              <a:t>يستشرف +                     = </a:t>
            </a:r>
            <a:endParaRPr lang="ar-SA" sz="2000" b="1" dirty="0"/>
          </a:p>
        </p:txBody>
      </p:sp>
      <p:sp>
        <p:nvSpPr>
          <p:cNvPr id="9" name="مستطيل مستدير الزوايا 8"/>
          <p:cNvSpPr/>
          <p:nvPr/>
        </p:nvSpPr>
        <p:spPr>
          <a:xfrm>
            <a:off x="857224" y="5357826"/>
            <a:ext cx="1295408" cy="428628"/>
          </a:xfrm>
          <a:prstGeom prst="roundRect">
            <a:avLst/>
          </a:prstGeom>
          <a:ln w="28575">
            <a:solidFill>
              <a:schemeClr val="tx2">
                <a:lumMod val="75000"/>
              </a:schemeClr>
            </a:solidFill>
          </a:ln>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000" b="1" dirty="0" smtClean="0"/>
              <a:t>يستشرفون</a:t>
            </a:r>
            <a:endParaRPr lang="ar-SA" sz="2000" b="1" dirty="0"/>
          </a:p>
        </p:txBody>
      </p:sp>
      <p:sp>
        <p:nvSpPr>
          <p:cNvPr id="10" name="مربع نص 9"/>
          <p:cNvSpPr txBox="1"/>
          <p:nvPr/>
        </p:nvSpPr>
        <p:spPr>
          <a:xfrm>
            <a:off x="4214810" y="4212559"/>
            <a:ext cx="1857388" cy="430887"/>
          </a:xfrm>
          <a:prstGeom prst="rect">
            <a:avLst/>
          </a:prstGeom>
          <a:noFill/>
        </p:spPr>
        <p:txBody>
          <a:bodyPr wrap="square" rtlCol="1">
            <a:spAutoFit/>
          </a:bodyPr>
          <a:lstStyle/>
          <a:p>
            <a:pPr algn="ctr"/>
            <a:r>
              <a:rPr lang="ar-SA" sz="2200" b="1" dirty="0" smtClean="0">
                <a:solidFill>
                  <a:srgbClr val="C00000"/>
                </a:solidFill>
              </a:rPr>
              <a:t>خالية من الإضافة</a:t>
            </a:r>
            <a:endParaRPr lang="ar-SA" sz="2200" b="1" dirty="0">
              <a:solidFill>
                <a:srgbClr val="C00000"/>
              </a:solidFill>
            </a:endParaRPr>
          </a:p>
        </p:txBody>
      </p:sp>
      <p:sp>
        <p:nvSpPr>
          <p:cNvPr id="11" name="مربع نص 10"/>
          <p:cNvSpPr txBox="1"/>
          <p:nvPr/>
        </p:nvSpPr>
        <p:spPr>
          <a:xfrm>
            <a:off x="3714744" y="4786322"/>
            <a:ext cx="1000132" cy="430887"/>
          </a:xfrm>
          <a:prstGeom prst="rect">
            <a:avLst/>
          </a:prstGeom>
          <a:noFill/>
        </p:spPr>
        <p:txBody>
          <a:bodyPr wrap="square" rtlCol="1">
            <a:spAutoFit/>
          </a:bodyPr>
          <a:lstStyle/>
          <a:p>
            <a:pPr algn="ctr"/>
            <a:r>
              <a:rPr lang="ar-SA" sz="2200" b="1" dirty="0" smtClean="0">
                <a:solidFill>
                  <a:srgbClr val="C00000"/>
                </a:solidFill>
              </a:rPr>
              <a:t>ان</a:t>
            </a:r>
            <a:endParaRPr lang="ar-SA" sz="2200" b="1" dirty="0">
              <a:solidFill>
                <a:srgbClr val="C00000"/>
              </a:solidFill>
            </a:endParaRPr>
          </a:p>
        </p:txBody>
      </p:sp>
      <p:sp>
        <p:nvSpPr>
          <p:cNvPr id="12" name="مربع نص 11"/>
          <p:cNvSpPr txBox="1"/>
          <p:nvPr/>
        </p:nvSpPr>
        <p:spPr>
          <a:xfrm>
            <a:off x="3286116" y="5355567"/>
            <a:ext cx="1000132" cy="430887"/>
          </a:xfrm>
          <a:prstGeom prst="rect">
            <a:avLst/>
          </a:prstGeom>
          <a:noFill/>
        </p:spPr>
        <p:txBody>
          <a:bodyPr wrap="square" rtlCol="1">
            <a:spAutoFit/>
          </a:bodyPr>
          <a:lstStyle/>
          <a:p>
            <a:pPr algn="ctr"/>
            <a:r>
              <a:rPr lang="ar-SA" sz="2200" b="1" dirty="0" smtClean="0">
                <a:solidFill>
                  <a:srgbClr val="C00000"/>
                </a:solidFill>
              </a:rPr>
              <a:t>ون</a:t>
            </a:r>
            <a:endParaRPr lang="ar-SA" sz="2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ppt_h/2"/>
                                          </p:val>
                                        </p:tav>
                                        <p:tav tm="100000">
                                          <p:val>
                                            <p:strVal val="#ppt_y"/>
                                          </p:val>
                                        </p:tav>
                                      </p:tavLst>
                                    </p:anim>
                                    <p:anim calcmode="lin" valueType="num">
                                      <p:cBhvr>
                                        <p:cTn id="14" dur="1000" fill="hold"/>
                                        <p:tgtEl>
                                          <p:spTgt spid="10"/>
                                        </p:tgtEl>
                                        <p:attrNameLst>
                                          <p:attrName>ppt_w</p:attrName>
                                        </p:attrNameLst>
                                      </p:cBhvr>
                                      <p:tavLst>
                                        <p:tav tm="0">
                                          <p:val>
                                            <p:strVal val="#ppt_w"/>
                                          </p:val>
                                        </p:tav>
                                        <p:tav tm="100000">
                                          <p:val>
                                            <p:strVal val="#ppt_w"/>
                                          </p:val>
                                        </p:tav>
                                      </p:tavLst>
                                    </p:anim>
                                    <p:anim calcmode="lin" valueType="num">
                                      <p:cBhvr>
                                        <p:cTn id="15" dur="10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17" presetClass="entr" presetSubtype="4"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ppt_h/2"/>
                                          </p:val>
                                        </p:tav>
                                        <p:tav tm="100000">
                                          <p:val>
                                            <p:strVal val="#ppt_y"/>
                                          </p:val>
                                        </p:tav>
                                      </p:tavLst>
                                    </p:anim>
                                    <p:anim calcmode="lin" valueType="num">
                                      <p:cBhvr>
                                        <p:cTn id="22" dur="1000" fill="hold"/>
                                        <p:tgtEl>
                                          <p:spTgt spid="11"/>
                                        </p:tgtEl>
                                        <p:attrNameLst>
                                          <p:attrName>ppt_w</p:attrName>
                                        </p:attrNameLst>
                                      </p:cBhvr>
                                      <p:tavLst>
                                        <p:tav tm="0">
                                          <p:val>
                                            <p:strVal val="#ppt_w"/>
                                          </p:val>
                                        </p:tav>
                                        <p:tav tm="100000">
                                          <p:val>
                                            <p:strVal val="#ppt_w"/>
                                          </p:val>
                                        </p:tav>
                                      </p:tavLst>
                                    </p:anim>
                                    <p:anim calcmode="lin" valueType="num">
                                      <p:cBhvr>
                                        <p:cTn id="23" dur="10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4"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ppt_h/2"/>
                                          </p:val>
                                        </p:tav>
                                        <p:tav tm="100000">
                                          <p:val>
                                            <p:strVal val="#ppt_y"/>
                                          </p:val>
                                        </p:tav>
                                      </p:tavLst>
                                    </p:anim>
                                    <p:anim calcmode="lin" valueType="num">
                                      <p:cBhvr>
                                        <p:cTn id="30" dur="1000" fill="hold"/>
                                        <p:tgtEl>
                                          <p:spTgt spid="12"/>
                                        </p:tgtEl>
                                        <p:attrNameLst>
                                          <p:attrName>ppt_w</p:attrName>
                                        </p:attrNameLst>
                                      </p:cBhvr>
                                      <p:tavLst>
                                        <p:tav tm="0">
                                          <p:val>
                                            <p:strVal val="#ppt_w"/>
                                          </p:val>
                                        </p:tav>
                                        <p:tav tm="100000">
                                          <p:val>
                                            <p:strVal val="#ppt_w"/>
                                          </p:val>
                                        </p:tav>
                                      </p:tavLst>
                                    </p:anim>
                                    <p:anim calcmode="lin" valueType="num">
                                      <p:cBhvr>
                                        <p:cTn id="31" dur="10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1"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شريط مثقب 2"/>
          <p:cNvSpPr/>
          <p:nvPr/>
        </p:nvSpPr>
        <p:spPr>
          <a:xfrm rot="312182">
            <a:off x="857224" y="571480"/>
            <a:ext cx="7429552" cy="5286412"/>
          </a:xfrm>
          <a:prstGeom prst="flowChartPunchedTape">
            <a:avLst/>
          </a:prstGeom>
          <a:solidFill>
            <a:schemeClr val="accent2">
              <a:lumMod val="60000"/>
              <a:lumOff val="40000"/>
            </a:schemeClr>
          </a:solidFill>
          <a:ln w="38100">
            <a:solidFill>
              <a:schemeClr val="accent2">
                <a:lumMod val="50000"/>
              </a:schemeClr>
            </a:solidFill>
            <a:prstDash val="lgDashDotDot"/>
          </a:ln>
        </p:spPr>
        <p:style>
          <a:lnRef idx="1">
            <a:schemeClr val="accent2"/>
          </a:lnRef>
          <a:fillRef idx="3">
            <a:schemeClr val="accent2"/>
          </a:fillRef>
          <a:effectRef idx="2">
            <a:schemeClr val="accent2"/>
          </a:effectRef>
          <a:fontRef idx="minor">
            <a:schemeClr val="lt1"/>
          </a:fontRef>
        </p:style>
        <p:txBody>
          <a:bodyPr rtlCol="1"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11500" b="1" cap="all" dirty="0" smtClean="0">
                <a:ln w="0"/>
                <a:solidFill>
                  <a:schemeClr val="tx1">
                    <a:lumMod val="95000"/>
                    <a:lumOff val="5000"/>
                  </a:schemeClr>
                </a:solidFill>
                <a:effectLst>
                  <a:reflection blurRad="12700" stA="50000" endPos="50000" dist="5000" dir="5400000" sy="-100000" rotWithShape="0"/>
                </a:effectLst>
              </a:rPr>
              <a:t>إستراتيجية قراءة</a:t>
            </a:r>
            <a:endParaRPr lang="ar-SA" sz="11500" b="1" cap="all" dirty="0">
              <a:ln w="0"/>
              <a:solidFill>
                <a:schemeClr val="tx1">
                  <a:lumMod val="95000"/>
                  <a:lumOff val="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3">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500034" y="3000372"/>
            <a:ext cx="7215238" cy="954107"/>
          </a:xfrm>
          <a:prstGeom prst="rect">
            <a:avLst/>
          </a:prstGeom>
          <a:noFill/>
        </p:spPr>
        <p:txBody>
          <a:bodyPr wrap="square" rtlCol="1">
            <a:spAutoFit/>
          </a:bodyPr>
          <a:lstStyle/>
          <a:p>
            <a:pPr algn="ctr"/>
            <a:r>
              <a:rPr lang="ar-SA" sz="2800" b="1" dirty="0" smtClean="0">
                <a:solidFill>
                  <a:srgbClr val="4C0000"/>
                </a:solidFill>
              </a:rPr>
              <a:t>أسترجع ما سبق دراسته في الفصل الدراسي الأول؛لإكمال المنظم البياني التالي:</a:t>
            </a:r>
            <a:endParaRPr lang="ar-SA" sz="2800" b="1" dirty="0">
              <a:solidFill>
                <a:srgbClr val="4C0000"/>
              </a:solidFill>
            </a:endParaRPr>
          </a:p>
        </p:txBody>
      </p:sp>
      <p:sp>
        <p:nvSpPr>
          <p:cNvPr id="4" name="شكل بيضاوي 3"/>
          <p:cNvSpPr/>
          <p:nvPr/>
        </p:nvSpPr>
        <p:spPr>
          <a:xfrm>
            <a:off x="7572396" y="3048656"/>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أولاً </a:t>
            </a:r>
            <a:endParaRPr lang="ar-SA" sz="2400" b="1" dirty="0">
              <a:solidFill>
                <a:schemeClr val="tx1"/>
              </a:solidFill>
            </a:endParaRPr>
          </a:p>
        </p:txBody>
      </p:sp>
      <p:sp>
        <p:nvSpPr>
          <p:cNvPr id="5" name="دمعة 4"/>
          <p:cNvSpPr/>
          <p:nvPr/>
        </p:nvSpPr>
        <p:spPr>
          <a:xfrm>
            <a:off x="6858016" y="214290"/>
            <a:ext cx="1000132" cy="714380"/>
          </a:xfrm>
          <a:prstGeom prst="teardrop">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smtClean="0">
                <a:solidFill>
                  <a:srgbClr val="C00000"/>
                </a:solidFill>
              </a:rPr>
              <a:t>أقرأُ</a:t>
            </a:r>
            <a:endParaRPr lang="ar-SA" b="1" dirty="0">
              <a:solidFill>
                <a:srgbClr val="C00000"/>
              </a:solidFill>
            </a:endParaRPr>
          </a:p>
        </p:txBody>
      </p:sp>
      <p:sp>
        <p:nvSpPr>
          <p:cNvPr id="6" name="مربع نص 5"/>
          <p:cNvSpPr txBox="1"/>
          <p:nvPr/>
        </p:nvSpPr>
        <p:spPr>
          <a:xfrm>
            <a:off x="285720" y="34705"/>
            <a:ext cx="8072494" cy="3108543"/>
          </a:xfrm>
          <a:prstGeom prst="rect">
            <a:avLst/>
          </a:prstGeom>
          <a:noFill/>
        </p:spPr>
        <p:txBody>
          <a:bodyPr wrap="square" rtlCol="1">
            <a:spAutoFit/>
          </a:bodyPr>
          <a:lstStyle/>
          <a:p>
            <a:pPr algn="ctr"/>
            <a:r>
              <a:rPr lang="ar-SA" sz="2800" b="1" dirty="0" smtClean="0">
                <a:solidFill>
                  <a:schemeClr val="tx2">
                    <a:lumMod val="50000"/>
                  </a:schemeClr>
                </a:solidFill>
              </a:rPr>
              <a:t>خطوات القراءة المتعمقة </a:t>
            </a:r>
          </a:p>
          <a:p>
            <a:pPr algn="ctr"/>
            <a:r>
              <a:rPr lang="ar-SA" sz="2800" b="1" dirty="0" smtClean="0">
                <a:solidFill>
                  <a:srgbClr val="C00000"/>
                </a:solidFill>
              </a:rPr>
              <a:t>الخطوة الرابعة من خطوات القراءة المتعمقة</a:t>
            </a:r>
          </a:p>
          <a:p>
            <a:pPr algn="ctr"/>
            <a:r>
              <a:rPr lang="ar-SA" sz="2800" b="1" i="1" u="sng" dirty="0" smtClean="0">
                <a:solidFill>
                  <a:srgbClr val="C00000"/>
                </a:solidFill>
              </a:rPr>
              <a:t>الإجابة</a:t>
            </a:r>
          </a:p>
          <a:p>
            <a:pPr algn="ctr">
              <a:buFont typeface="Arial" pitchFamily="34" charset="0"/>
              <a:buChar char="•"/>
            </a:pPr>
            <a:r>
              <a:rPr lang="ar-SA" sz="2800" b="1" dirty="0" smtClean="0"/>
              <a:t>بإغلاق الكتاب،ثم الإجابة من الذاكرة عن الأسئلة المطروحة.</a:t>
            </a:r>
          </a:p>
          <a:p>
            <a:pPr algn="ctr">
              <a:buFont typeface="Arial" pitchFamily="34" charset="0"/>
              <a:buChar char="•"/>
            </a:pPr>
            <a:r>
              <a:rPr lang="ar-SA" sz="2800" b="1" dirty="0" smtClean="0"/>
              <a:t>ثم بتدوين الإجابة تحت السؤال المطروح أو استعراضها ذهنياً.(تدوين الإجابة تحت السؤال المطروح يعد تلخيصاً بأسلوب:(سؤال وجواب)</a:t>
            </a:r>
            <a:endParaRPr lang="ar-SA" sz="2800" b="1" dirty="0"/>
          </a:p>
        </p:txBody>
      </p:sp>
      <p:sp>
        <p:nvSpPr>
          <p:cNvPr id="7" name="مستطيل مستدير الزوايا 6"/>
          <p:cNvSpPr/>
          <p:nvPr/>
        </p:nvSpPr>
        <p:spPr>
          <a:xfrm>
            <a:off x="2000232" y="3929066"/>
            <a:ext cx="4071966" cy="357190"/>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solidFill>
                  <a:schemeClr val="tx1"/>
                </a:solidFill>
              </a:rPr>
              <a:t>خطوات القراءة المتعمقة</a:t>
            </a:r>
            <a:endParaRPr lang="ar-SA" sz="2800" b="1" dirty="0">
              <a:solidFill>
                <a:schemeClr val="tx1"/>
              </a:solidFill>
            </a:endParaRPr>
          </a:p>
        </p:txBody>
      </p:sp>
      <p:sp>
        <p:nvSpPr>
          <p:cNvPr id="8" name="مستطيل مستدير الزوايا 7"/>
          <p:cNvSpPr/>
          <p:nvPr/>
        </p:nvSpPr>
        <p:spPr>
          <a:xfrm>
            <a:off x="6000760" y="4429132"/>
            <a:ext cx="2286016"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solidFill>
                  <a:schemeClr val="tx1"/>
                </a:solidFill>
              </a:rPr>
              <a:t>1) الاستطلاع</a:t>
            </a:r>
            <a:endParaRPr lang="ar-SA" sz="2800" b="1" dirty="0">
              <a:solidFill>
                <a:schemeClr val="tx1"/>
              </a:solidFill>
            </a:endParaRPr>
          </a:p>
        </p:txBody>
      </p:sp>
      <p:sp>
        <p:nvSpPr>
          <p:cNvPr id="9" name="مستطيل مستدير الزوايا 8"/>
          <p:cNvSpPr/>
          <p:nvPr/>
        </p:nvSpPr>
        <p:spPr>
          <a:xfrm>
            <a:off x="3428992" y="4429132"/>
            <a:ext cx="2286016"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2800" b="1" dirty="0">
              <a:solidFill>
                <a:schemeClr val="tx1"/>
              </a:solidFill>
            </a:endParaRPr>
          </a:p>
        </p:txBody>
      </p:sp>
      <p:sp>
        <p:nvSpPr>
          <p:cNvPr id="10" name="مستطيل مستدير الزوايا 9"/>
          <p:cNvSpPr/>
          <p:nvPr/>
        </p:nvSpPr>
        <p:spPr>
          <a:xfrm>
            <a:off x="714348" y="4429132"/>
            <a:ext cx="2286016"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2800" b="1" dirty="0">
              <a:solidFill>
                <a:schemeClr val="tx1"/>
              </a:solidFill>
            </a:endParaRPr>
          </a:p>
        </p:txBody>
      </p:sp>
      <p:sp>
        <p:nvSpPr>
          <p:cNvPr id="11" name="مستطيل مستدير الزوايا 10"/>
          <p:cNvSpPr/>
          <p:nvPr/>
        </p:nvSpPr>
        <p:spPr>
          <a:xfrm>
            <a:off x="7286644" y="5143512"/>
            <a:ext cx="1143008" cy="121444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2800" b="1" dirty="0">
              <a:solidFill>
                <a:schemeClr val="tx1"/>
              </a:solidFill>
            </a:endParaRPr>
          </a:p>
        </p:txBody>
      </p:sp>
      <p:sp>
        <p:nvSpPr>
          <p:cNvPr id="12" name="مستطيل مستدير الزوايا 11"/>
          <p:cNvSpPr/>
          <p:nvPr/>
        </p:nvSpPr>
        <p:spPr>
          <a:xfrm>
            <a:off x="6000760" y="5143512"/>
            <a:ext cx="1143008" cy="121444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2800" b="1" dirty="0">
              <a:solidFill>
                <a:schemeClr val="tx1"/>
              </a:solidFill>
            </a:endParaRPr>
          </a:p>
        </p:txBody>
      </p:sp>
      <p:sp>
        <p:nvSpPr>
          <p:cNvPr id="13" name="مستطيل مستدير الزوايا 12"/>
          <p:cNvSpPr/>
          <p:nvPr/>
        </p:nvSpPr>
        <p:spPr>
          <a:xfrm>
            <a:off x="4643438" y="5143512"/>
            <a:ext cx="1143008" cy="121444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000" b="1" dirty="0" smtClean="0">
                <a:solidFill>
                  <a:schemeClr val="tx1"/>
                </a:solidFill>
              </a:rPr>
              <a:t>تحويل الفكرة الرئيسة إلى سؤال</a:t>
            </a:r>
            <a:endParaRPr lang="ar-SA" sz="2000" b="1" dirty="0">
              <a:solidFill>
                <a:schemeClr val="tx1"/>
              </a:solidFill>
            </a:endParaRPr>
          </a:p>
        </p:txBody>
      </p:sp>
      <p:sp>
        <p:nvSpPr>
          <p:cNvPr id="14" name="مستطيل مستدير الزوايا 13"/>
          <p:cNvSpPr/>
          <p:nvPr/>
        </p:nvSpPr>
        <p:spPr>
          <a:xfrm>
            <a:off x="3357554" y="5143512"/>
            <a:ext cx="1143008" cy="121444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2800" b="1" dirty="0">
              <a:solidFill>
                <a:schemeClr val="tx1"/>
              </a:solidFill>
            </a:endParaRPr>
          </a:p>
        </p:txBody>
      </p:sp>
      <p:sp>
        <p:nvSpPr>
          <p:cNvPr id="15" name="مستطيل مستدير الزوايا 14"/>
          <p:cNvSpPr/>
          <p:nvPr/>
        </p:nvSpPr>
        <p:spPr>
          <a:xfrm>
            <a:off x="1928794" y="5143512"/>
            <a:ext cx="1143008" cy="121444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2800" b="1" dirty="0">
              <a:solidFill>
                <a:schemeClr val="tx1"/>
              </a:solidFill>
            </a:endParaRPr>
          </a:p>
        </p:txBody>
      </p:sp>
      <p:sp>
        <p:nvSpPr>
          <p:cNvPr id="16" name="مستطيل مستدير الزوايا 15"/>
          <p:cNvSpPr/>
          <p:nvPr/>
        </p:nvSpPr>
        <p:spPr>
          <a:xfrm>
            <a:off x="642910" y="5143512"/>
            <a:ext cx="1143008" cy="121444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2800" b="1" dirty="0">
              <a:solidFill>
                <a:schemeClr val="tx1"/>
              </a:solidFill>
            </a:endParaRPr>
          </a:p>
        </p:txBody>
      </p:sp>
      <p:sp>
        <p:nvSpPr>
          <p:cNvPr id="17" name="مربع نص 16"/>
          <p:cNvSpPr txBox="1"/>
          <p:nvPr/>
        </p:nvSpPr>
        <p:spPr>
          <a:xfrm>
            <a:off x="3714744" y="4429132"/>
            <a:ext cx="1857388" cy="523220"/>
          </a:xfrm>
          <a:prstGeom prst="rect">
            <a:avLst/>
          </a:prstGeom>
          <a:noFill/>
        </p:spPr>
        <p:txBody>
          <a:bodyPr wrap="square" rtlCol="1">
            <a:spAutoFit/>
          </a:bodyPr>
          <a:lstStyle/>
          <a:p>
            <a:pPr algn="ctr"/>
            <a:r>
              <a:rPr lang="ar-SA" sz="2800" b="1" dirty="0" smtClean="0">
                <a:solidFill>
                  <a:srgbClr val="C00000"/>
                </a:solidFill>
              </a:rPr>
              <a:t>2) أسأل</a:t>
            </a:r>
            <a:endParaRPr lang="ar-SA" b="1" dirty="0">
              <a:solidFill>
                <a:srgbClr val="C00000"/>
              </a:solidFill>
            </a:endParaRPr>
          </a:p>
        </p:txBody>
      </p:sp>
      <p:sp>
        <p:nvSpPr>
          <p:cNvPr id="18" name="مربع نص 17"/>
          <p:cNvSpPr txBox="1"/>
          <p:nvPr/>
        </p:nvSpPr>
        <p:spPr>
          <a:xfrm>
            <a:off x="857224" y="4429132"/>
            <a:ext cx="1857388" cy="523220"/>
          </a:xfrm>
          <a:prstGeom prst="rect">
            <a:avLst/>
          </a:prstGeom>
          <a:noFill/>
        </p:spPr>
        <p:txBody>
          <a:bodyPr wrap="square" rtlCol="1">
            <a:spAutoFit/>
          </a:bodyPr>
          <a:lstStyle/>
          <a:p>
            <a:pPr algn="ctr"/>
            <a:r>
              <a:rPr lang="ar-SA" sz="2800" b="1" dirty="0" smtClean="0">
                <a:solidFill>
                  <a:srgbClr val="C00000"/>
                </a:solidFill>
              </a:rPr>
              <a:t>3) أقرأ</a:t>
            </a:r>
            <a:endParaRPr lang="ar-SA" b="1" dirty="0">
              <a:solidFill>
                <a:srgbClr val="C00000"/>
              </a:solidFill>
            </a:endParaRPr>
          </a:p>
        </p:txBody>
      </p:sp>
      <p:sp>
        <p:nvSpPr>
          <p:cNvPr id="19" name="مربع نص 18"/>
          <p:cNvSpPr txBox="1"/>
          <p:nvPr/>
        </p:nvSpPr>
        <p:spPr>
          <a:xfrm>
            <a:off x="7215206" y="5189537"/>
            <a:ext cx="1285884" cy="954107"/>
          </a:xfrm>
          <a:prstGeom prst="rect">
            <a:avLst/>
          </a:prstGeom>
          <a:noFill/>
        </p:spPr>
        <p:txBody>
          <a:bodyPr wrap="square" rtlCol="1">
            <a:spAutoFit/>
          </a:bodyPr>
          <a:lstStyle/>
          <a:p>
            <a:pPr algn="ctr"/>
            <a:r>
              <a:rPr lang="ar-SA" sz="2800" b="1" dirty="0" smtClean="0">
                <a:solidFill>
                  <a:srgbClr val="C00000"/>
                </a:solidFill>
              </a:rPr>
              <a:t>الجملة المفتاحية</a:t>
            </a:r>
            <a:endParaRPr lang="ar-SA" b="1" dirty="0">
              <a:solidFill>
                <a:srgbClr val="C00000"/>
              </a:solidFill>
            </a:endParaRPr>
          </a:p>
        </p:txBody>
      </p:sp>
      <p:sp>
        <p:nvSpPr>
          <p:cNvPr id="20" name="مربع نص 19"/>
          <p:cNvSpPr txBox="1"/>
          <p:nvPr/>
        </p:nvSpPr>
        <p:spPr>
          <a:xfrm>
            <a:off x="5929322" y="5214950"/>
            <a:ext cx="1285884" cy="954107"/>
          </a:xfrm>
          <a:prstGeom prst="rect">
            <a:avLst/>
          </a:prstGeom>
          <a:noFill/>
        </p:spPr>
        <p:txBody>
          <a:bodyPr wrap="square" rtlCol="1">
            <a:spAutoFit/>
          </a:bodyPr>
          <a:lstStyle/>
          <a:p>
            <a:pPr algn="ctr"/>
            <a:r>
              <a:rPr lang="ar-SA" sz="2800" b="1" dirty="0" smtClean="0">
                <a:solidFill>
                  <a:srgbClr val="C00000"/>
                </a:solidFill>
              </a:rPr>
              <a:t>الفكرة العامة</a:t>
            </a:r>
            <a:endParaRPr lang="ar-SA" b="1" dirty="0">
              <a:solidFill>
                <a:srgbClr val="C00000"/>
              </a:solidFill>
            </a:endParaRPr>
          </a:p>
        </p:txBody>
      </p:sp>
      <p:sp>
        <p:nvSpPr>
          <p:cNvPr id="21" name="مربع نص 20"/>
          <p:cNvSpPr txBox="1"/>
          <p:nvPr/>
        </p:nvSpPr>
        <p:spPr>
          <a:xfrm>
            <a:off x="3286116" y="5286388"/>
            <a:ext cx="1285884" cy="954107"/>
          </a:xfrm>
          <a:prstGeom prst="rect">
            <a:avLst/>
          </a:prstGeom>
          <a:noFill/>
        </p:spPr>
        <p:txBody>
          <a:bodyPr wrap="square" rtlCol="1">
            <a:spAutoFit/>
          </a:bodyPr>
          <a:lstStyle/>
          <a:p>
            <a:pPr algn="ctr"/>
            <a:r>
              <a:rPr lang="ar-SA" sz="2800" b="1" dirty="0" smtClean="0">
                <a:solidFill>
                  <a:srgbClr val="C00000"/>
                </a:solidFill>
              </a:rPr>
              <a:t>الفكرة الرئيسية</a:t>
            </a:r>
            <a:endParaRPr lang="ar-SA" b="1" dirty="0">
              <a:solidFill>
                <a:srgbClr val="C00000"/>
              </a:solidFill>
            </a:endParaRPr>
          </a:p>
        </p:txBody>
      </p:sp>
      <p:sp>
        <p:nvSpPr>
          <p:cNvPr id="22" name="مربع نص 21"/>
          <p:cNvSpPr txBox="1"/>
          <p:nvPr/>
        </p:nvSpPr>
        <p:spPr>
          <a:xfrm>
            <a:off x="1857356" y="5214950"/>
            <a:ext cx="1285884" cy="1200329"/>
          </a:xfrm>
          <a:prstGeom prst="rect">
            <a:avLst/>
          </a:prstGeom>
          <a:noFill/>
        </p:spPr>
        <p:txBody>
          <a:bodyPr wrap="square" rtlCol="1">
            <a:spAutoFit/>
          </a:bodyPr>
          <a:lstStyle/>
          <a:p>
            <a:pPr algn="ctr"/>
            <a:r>
              <a:rPr lang="ar-SA" sz="2400" b="1" dirty="0" smtClean="0">
                <a:solidFill>
                  <a:srgbClr val="C00000"/>
                </a:solidFill>
              </a:rPr>
              <a:t>فكرة رئيسية+سؤال</a:t>
            </a:r>
          </a:p>
        </p:txBody>
      </p:sp>
      <p:sp>
        <p:nvSpPr>
          <p:cNvPr id="23" name="مربع نص 22"/>
          <p:cNvSpPr txBox="1"/>
          <p:nvPr/>
        </p:nvSpPr>
        <p:spPr>
          <a:xfrm>
            <a:off x="571472" y="5143512"/>
            <a:ext cx="1285884" cy="1200329"/>
          </a:xfrm>
          <a:prstGeom prst="rect">
            <a:avLst/>
          </a:prstGeom>
          <a:noFill/>
        </p:spPr>
        <p:txBody>
          <a:bodyPr wrap="square" rtlCol="1">
            <a:spAutoFit/>
          </a:bodyPr>
          <a:lstStyle/>
          <a:p>
            <a:pPr algn="ctr"/>
            <a:r>
              <a:rPr lang="ar-SA" sz="2400" b="1" dirty="0" smtClean="0">
                <a:solidFill>
                  <a:srgbClr val="C00000"/>
                </a:solidFill>
              </a:rPr>
              <a:t>تعديل السؤال بعد القراءة</a:t>
            </a:r>
          </a:p>
        </p:txBody>
      </p:sp>
      <p:sp>
        <p:nvSpPr>
          <p:cNvPr id="24" name="قوس كبير أيسر 23"/>
          <p:cNvSpPr/>
          <p:nvPr/>
        </p:nvSpPr>
        <p:spPr>
          <a:xfrm rot="5400000">
            <a:off x="7018752" y="4339834"/>
            <a:ext cx="285752" cy="1464479"/>
          </a:xfrm>
          <a:prstGeom prst="leftBrace">
            <a:avLst/>
          </a:prstGeom>
        </p:spPr>
        <p:style>
          <a:lnRef idx="3">
            <a:schemeClr val="accent5"/>
          </a:lnRef>
          <a:fillRef idx="0">
            <a:schemeClr val="accent5"/>
          </a:fillRef>
          <a:effectRef idx="2">
            <a:schemeClr val="accent5"/>
          </a:effectRef>
          <a:fontRef idx="minor">
            <a:schemeClr val="tx1"/>
          </a:fontRef>
        </p:style>
        <p:txBody>
          <a:bodyPr rtlCol="1" anchor="ctr"/>
          <a:lstStyle/>
          <a:p>
            <a:pPr algn="ctr"/>
            <a:endParaRPr lang="ar-SA" dirty="0"/>
          </a:p>
        </p:txBody>
      </p:sp>
      <p:sp>
        <p:nvSpPr>
          <p:cNvPr id="25" name="قوس كبير أيسر 24"/>
          <p:cNvSpPr/>
          <p:nvPr/>
        </p:nvSpPr>
        <p:spPr>
          <a:xfrm rot="5400000">
            <a:off x="4339826" y="4339835"/>
            <a:ext cx="285752" cy="1464479"/>
          </a:xfrm>
          <a:prstGeom prst="leftBrace">
            <a:avLst/>
          </a:prstGeom>
        </p:spPr>
        <p:style>
          <a:lnRef idx="3">
            <a:schemeClr val="accent5"/>
          </a:lnRef>
          <a:fillRef idx="0">
            <a:schemeClr val="accent5"/>
          </a:fillRef>
          <a:effectRef idx="2">
            <a:schemeClr val="accent5"/>
          </a:effectRef>
          <a:fontRef idx="minor">
            <a:schemeClr val="tx1"/>
          </a:fontRef>
        </p:style>
        <p:txBody>
          <a:bodyPr rtlCol="1" anchor="ctr"/>
          <a:lstStyle/>
          <a:p>
            <a:pPr algn="ctr"/>
            <a:endParaRPr lang="ar-SA" dirty="0"/>
          </a:p>
        </p:txBody>
      </p:sp>
      <p:sp>
        <p:nvSpPr>
          <p:cNvPr id="26" name="قوس كبير أيسر 25"/>
          <p:cNvSpPr/>
          <p:nvPr/>
        </p:nvSpPr>
        <p:spPr>
          <a:xfrm rot="5400000">
            <a:off x="1696620" y="4339835"/>
            <a:ext cx="285752" cy="1464479"/>
          </a:xfrm>
          <a:prstGeom prst="leftBrace">
            <a:avLst/>
          </a:prstGeom>
        </p:spPr>
        <p:style>
          <a:lnRef idx="3">
            <a:schemeClr val="accent5"/>
          </a:lnRef>
          <a:fillRef idx="0">
            <a:schemeClr val="accent5"/>
          </a:fillRef>
          <a:effectRef idx="2">
            <a:schemeClr val="accent5"/>
          </a:effectRef>
          <a:fontRef idx="minor">
            <a:schemeClr val="tx1"/>
          </a:fontRef>
        </p:style>
        <p:txBody>
          <a:bodyPr rtlCol="1" anchor="ctr"/>
          <a:lstStyle/>
          <a:p>
            <a:pPr algn="ct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7">
                                            <p:txEl>
                                              <p:pRg st="0" end="0"/>
                                            </p:txEl>
                                          </p:spTgt>
                                        </p:tgtEl>
                                        <p:attrNameLst>
                                          <p:attrName>style.visibility</p:attrName>
                                        </p:attrNameLst>
                                      </p:cBhvr>
                                      <p:to>
                                        <p:strVal val="visible"/>
                                      </p:to>
                                    </p:set>
                                    <p:animEffect transition="in" filter="strips(downLeft)">
                                      <p:cBhvr>
                                        <p:cTn id="12" dur="500"/>
                                        <p:tgtEl>
                                          <p:spTgt spid="1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18">
                                            <p:txEl>
                                              <p:pRg st="0" end="0"/>
                                            </p:txEl>
                                          </p:spTgt>
                                        </p:tgtEl>
                                        <p:attrNameLst>
                                          <p:attrName>style.visibility</p:attrName>
                                        </p:attrNameLst>
                                      </p:cBhvr>
                                      <p:to>
                                        <p:strVal val="visible"/>
                                      </p:to>
                                    </p:set>
                                    <p:animEffect transition="in" filter="strips(downLeft)">
                                      <p:cBhvr>
                                        <p:cTn id="17" dur="500"/>
                                        <p:tgtEl>
                                          <p:spTgt spid="1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19">
                                            <p:txEl>
                                              <p:pRg st="0" end="0"/>
                                            </p:txEl>
                                          </p:spTgt>
                                        </p:tgtEl>
                                        <p:attrNameLst>
                                          <p:attrName>style.visibility</p:attrName>
                                        </p:attrNameLst>
                                      </p:cBhvr>
                                      <p:to>
                                        <p:strVal val="visible"/>
                                      </p:to>
                                    </p:set>
                                    <p:animEffect transition="in" filter="strips(downLeft)">
                                      <p:cBhvr>
                                        <p:cTn id="22" dur="500"/>
                                        <p:tgtEl>
                                          <p:spTgt spid="1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20">
                                            <p:txEl>
                                              <p:pRg st="0" end="0"/>
                                            </p:txEl>
                                          </p:spTgt>
                                        </p:tgtEl>
                                        <p:attrNameLst>
                                          <p:attrName>style.visibility</p:attrName>
                                        </p:attrNameLst>
                                      </p:cBhvr>
                                      <p:to>
                                        <p:strVal val="visible"/>
                                      </p:to>
                                    </p:set>
                                    <p:animEffect transition="in" filter="strips(downLeft)">
                                      <p:cBhvr>
                                        <p:cTn id="27" dur="500"/>
                                        <p:tgtEl>
                                          <p:spTgt spid="20">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nodeType="clickEffect">
                                  <p:stCondLst>
                                    <p:cond delay="0"/>
                                  </p:stCondLst>
                                  <p:childTnLst>
                                    <p:set>
                                      <p:cBhvr>
                                        <p:cTn id="31" dur="1" fill="hold">
                                          <p:stCondLst>
                                            <p:cond delay="0"/>
                                          </p:stCondLst>
                                        </p:cTn>
                                        <p:tgtEl>
                                          <p:spTgt spid="21">
                                            <p:txEl>
                                              <p:pRg st="0" end="0"/>
                                            </p:txEl>
                                          </p:spTgt>
                                        </p:tgtEl>
                                        <p:attrNameLst>
                                          <p:attrName>style.visibility</p:attrName>
                                        </p:attrNameLst>
                                      </p:cBhvr>
                                      <p:to>
                                        <p:strVal val="visible"/>
                                      </p:to>
                                    </p:set>
                                    <p:animEffect transition="in" filter="strips(downLeft)">
                                      <p:cBhvr>
                                        <p:cTn id="32" dur="500"/>
                                        <p:tgtEl>
                                          <p:spTgt spid="21">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nodeType="clickEffect">
                                  <p:stCondLst>
                                    <p:cond delay="0"/>
                                  </p:stCondLst>
                                  <p:childTnLst>
                                    <p:set>
                                      <p:cBhvr>
                                        <p:cTn id="36" dur="1" fill="hold">
                                          <p:stCondLst>
                                            <p:cond delay="0"/>
                                          </p:stCondLst>
                                        </p:cTn>
                                        <p:tgtEl>
                                          <p:spTgt spid="22">
                                            <p:txEl>
                                              <p:pRg st="0" end="0"/>
                                            </p:txEl>
                                          </p:spTgt>
                                        </p:tgtEl>
                                        <p:attrNameLst>
                                          <p:attrName>style.visibility</p:attrName>
                                        </p:attrNameLst>
                                      </p:cBhvr>
                                      <p:to>
                                        <p:strVal val="visible"/>
                                      </p:to>
                                    </p:set>
                                    <p:animEffect transition="in" filter="strips(downLeft)">
                                      <p:cBhvr>
                                        <p:cTn id="37" dur="500"/>
                                        <p:tgtEl>
                                          <p:spTgt spid="22">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nodeType="clickEffect">
                                  <p:stCondLst>
                                    <p:cond delay="0"/>
                                  </p:stCondLst>
                                  <p:childTnLst>
                                    <p:set>
                                      <p:cBhvr>
                                        <p:cTn id="41" dur="1" fill="hold">
                                          <p:stCondLst>
                                            <p:cond delay="0"/>
                                          </p:stCondLst>
                                        </p:cTn>
                                        <p:tgtEl>
                                          <p:spTgt spid="23">
                                            <p:txEl>
                                              <p:pRg st="0" end="0"/>
                                            </p:txEl>
                                          </p:spTgt>
                                        </p:tgtEl>
                                        <p:attrNameLst>
                                          <p:attrName>style.visibility</p:attrName>
                                        </p:attrNameLst>
                                      </p:cBhvr>
                                      <p:to>
                                        <p:strVal val="visible"/>
                                      </p:to>
                                    </p:set>
                                    <p:animEffect transition="in" filter="strips(downLeft)">
                                      <p:cBhvr>
                                        <p:cTn id="42"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500034" y="46001"/>
            <a:ext cx="7215238" cy="954107"/>
          </a:xfrm>
          <a:prstGeom prst="rect">
            <a:avLst/>
          </a:prstGeom>
          <a:noFill/>
        </p:spPr>
        <p:txBody>
          <a:bodyPr wrap="square" rtlCol="1">
            <a:spAutoFit/>
          </a:bodyPr>
          <a:lstStyle/>
          <a:p>
            <a:pPr algn="ctr"/>
            <a:r>
              <a:rPr lang="ar-SA" sz="2800" b="1" dirty="0" smtClean="0">
                <a:solidFill>
                  <a:srgbClr val="4C0000"/>
                </a:solidFill>
              </a:rPr>
              <a:t>أطبق الخطوات التي تعلمتها في لقراءة المتعمقة على الفقرة التالية:</a:t>
            </a:r>
            <a:endParaRPr lang="ar-SA" sz="2800" b="1" dirty="0">
              <a:solidFill>
                <a:srgbClr val="4C0000"/>
              </a:solidFill>
            </a:endParaRPr>
          </a:p>
        </p:txBody>
      </p:sp>
      <p:sp>
        <p:nvSpPr>
          <p:cNvPr id="4" name="شكل بيضاوي 3"/>
          <p:cNvSpPr/>
          <p:nvPr/>
        </p:nvSpPr>
        <p:spPr>
          <a:xfrm>
            <a:off x="7572396" y="94285"/>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ثانياً</a:t>
            </a:r>
            <a:endParaRPr lang="ar-SA" sz="2400" b="1" dirty="0">
              <a:solidFill>
                <a:schemeClr val="tx1"/>
              </a:solidFill>
            </a:endParaRPr>
          </a:p>
        </p:txBody>
      </p:sp>
      <p:sp>
        <p:nvSpPr>
          <p:cNvPr id="5" name="مستطيل مستدير الزوايا 4"/>
          <p:cNvSpPr/>
          <p:nvPr/>
        </p:nvSpPr>
        <p:spPr>
          <a:xfrm>
            <a:off x="4214810" y="642918"/>
            <a:ext cx="4714908" cy="6000792"/>
          </a:xfrm>
          <a:prstGeom prst="roundRect">
            <a:avLst/>
          </a:prstGeom>
          <a:gradFill flip="none" rotWithShape="1">
            <a:gsLst>
              <a:gs pos="0">
                <a:schemeClr val="accent3">
                  <a:lumMod val="60000"/>
                  <a:lumOff val="40000"/>
                  <a:tint val="66000"/>
                  <a:satMod val="160000"/>
                </a:schemeClr>
              </a:gs>
              <a:gs pos="50000">
                <a:schemeClr val="accent3">
                  <a:lumMod val="60000"/>
                  <a:lumOff val="40000"/>
                  <a:tint val="44500"/>
                  <a:satMod val="160000"/>
                </a:schemeClr>
              </a:gs>
              <a:gs pos="100000">
                <a:schemeClr val="accent3">
                  <a:lumMod val="60000"/>
                  <a:lumOff val="40000"/>
                  <a:tint val="23500"/>
                  <a:satMod val="160000"/>
                </a:schemeClr>
              </a:gs>
            </a:gsLst>
            <a:path path="circle">
              <a:fillToRect l="50000" t="50000" r="50000" b="50000"/>
            </a:path>
            <a:tileRect/>
          </a:gradFill>
          <a:ln w="38100">
            <a:solidFill>
              <a:srgbClr val="C00000"/>
            </a:solidFill>
            <a:prstDash val="dashDot"/>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400" dirty="0" smtClean="0"/>
              <a:t>ا</a:t>
            </a:r>
            <a:r>
              <a:rPr lang="ar-SA" sz="2400" b="1" dirty="0" smtClean="0">
                <a:solidFill>
                  <a:schemeClr val="accent2">
                    <a:lumMod val="50000"/>
                  </a:schemeClr>
                </a:solidFill>
                <a:cs typeface="Akhbar MT" pitchFamily="2" charset="-78"/>
              </a:rPr>
              <a:t>لمناطق الزراعية في المملكة العربية السعودية متنوعة حسب إمكانية كل منطقة،فهناك مناطق زراعية كبيرة لها إمكاناتها المناخية والسكانية مثل مناطق:</a:t>
            </a:r>
          </a:p>
          <a:p>
            <a:pPr algn="ctr"/>
            <a:r>
              <a:rPr lang="ar-SA" sz="2400" b="1" dirty="0" smtClean="0">
                <a:solidFill>
                  <a:schemeClr val="accent2">
                    <a:lumMod val="50000"/>
                  </a:schemeClr>
                </a:solidFill>
                <a:cs typeface="Akhbar MT" pitchFamily="2" charset="-78"/>
              </a:rPr>
              <a:t>الأحساء،والمدنية،وجيزان،والقصيم،وأبها،والرياض.وهذه المناطق تتوفر فيها المياه بكثرة،وقد نمت فيها الوسائل الزراعية الحديثة،مما شجع الأهالي على زيادة الرقعة الزراعية،وتنمية الموارد على نطاق تجاري أوسع،فزاد المحصول الزراعي،وأمكن تصديره بين مناطق المملكة،وبخاصة في المحصولات الرئيسة مثل:التمور،والخضروات والفواكه.وهناك مناطق أخرى تسير بإمكانات مناسبة حسب قدرتها المناخية والسكانية مثل مناطق:بيشة،والأفلاج،ووادي الدواسر،والخرمة،وبلجرشي،والطائف،والدوادمي،وسدير.</a:t>
            </a:r>
            <a:endParaRPr lang="ar-SA" sz="2400" b="1" dirty="0">
              <a:solidFill>
                <a:schemeClr val="accent2">
                  <a:lumMod val="50000"/>
                </a:schemeClr>
              </a:solidFill>
              <a:cs typeface="Akhbar MT" pitchFamily="2" charset="-78"/>
            </a:endParaRPr>
          </a:p>
        </p:txBody>
      </p:sp>
      <p:sp>
        <p:nvSpPr>
          <p:cNvPr id="6" name="مخطط انسيابي: محطة طرفية 5"/>
          <p:cNvSpPr/>
          <p:nvPr/>
        </p:nvSpPr>
        <p:spPr>
          <a:xfrm>
            <a:off x="285720" y="642918"/>
            <a:ext cx="3214710" cy="428628"/>
          </a:xfrm>
          <a:prstGeom prst="flowChartTerminator">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800" b="1" dirty="0" smtClean="0">
                <a:solidFill>
                  <a:schemeClr val="accent2">
                    <a:lumMod val="50000"/>
                  </a:schemeClr>
                </a:solidFill>
              </a:rPr>
              <a:t>الجملة المفتاحية</a:t>
            </a:r>
            <a:endParaRPr lang="ar-SA" sz="2800" b="1" dirty="0">
              <a:solidFill>
                <a:schemeClr val="accent2">
                  <a:lumMod val="50000"/>
                </a:schemeClr>
              </a:solidFill>
            </a:endParaRPr>
          </a:p>
        </p:txBody>
      </p:sp>
      <p:sp>
        <p:nvSpPr>
          <p:cNvPr id="7" name="مخطط انسيابي: محطة طرفية 6"/>
          <p:cNvSpPr/>
          <p:nvPr/>
        </p:nvSpPr>
        <p:spPr>
          <a:xfrm>
            <a:off x="285720" y="1643050"/>
            <a:ext cx="3214710" cy="428628"/>
          </a:xfrm>
          <a:prstGeom prst="flowChartTerminator">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800" b="1" dirty="0" smtClean="0">
                <a:solidFill>
                  <a:schemeClr val="accent2">
                    <a:lumMod val="50000"/>
                  </a:schemeClr>
                </a:solidFill>
              </a:rPr>
              <a:t>موضعها</a:t>
            </a:r>
            <a:endParaRPr lang="ar-SA" sz="2800" b="1" dirty="0">
              <a:solidFill>
                <a:schemeClr val="accent2">
                  <a:lumMod val="50000"/>
                </a:schemeClr>
              </a:solidFill>
            </a:endParaRPr>
          </a:p>
        </p:txBody>
      </p:sp>
      <p:sp>
        <p:nvSpPr>
          <p:cNvPr id="8" name="مخطط انسيابي: محطة طرفية 7"/>
          <p:cNvSpPr/>
          <p:nvPr/>
        </p:nvSpPr>
        <p:spPr>
          <a:xfrm>
            <a:off x="285720" y="2643182"/>
            <a:ext cx="3214710" cy="428628"/>
          </a:xfrm>
          <a:prstGeom prst="flowChartTerminator">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800" b="1" dirty="0" smtClean="0">
                <a:solidFill>
                  <a:schemeClr val="accent2">
                    <a:lumMod val="50000"/>
                  </a:schemeClr>
                </a:solidFill>
              </a:rPr>
              <a:t>الفكرة الرئيسية</a:t>
            </a:r>
            <a:endParaRPr lang="ar-SA" sz="2800" b="1" dirty="0">
              <a:solidFill>
                <a:schemeClr val="accent2">
                  <a:lumMod val="50000"/>
                </a:schemeClr>
              </a:solidFill>
            </a:endParaRPr>
          </a:p>
        </p:txBody>
      </p:sp>
      <p:sp>
        <p:nvSpPr>
          <p:cNvPr id="9" name="مخطط انسيابي: محطة طرفية 8"/>
          <p:cNvSpPr/>
          <p:nvPr/>
        </p:nvSpPr>
        <p:spPr>
          <a:xfrm>
            <a:off x="285720" y="3929066"/>
            <a:ext cx="3214710" cy="428628"/>
          </a:xfrm>
          <a:prstGeom prst="flowChartTerminator">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800" b="1" dirty="0" smtClean="0">
                <a:solidFill>
                  <a:schemeClr val="accent2">
                    <a:lumMod val="50000"/>
                  </a:schemeClr>
                </a:solidFill>
              </a:rPr>
              <a:t>تحويل الفكرة إلى سؤال</a:t>
            </a:r>
            <a:endParaRPr lang="ar-SA" sz="2800" b="1" dirty="0">
              <a:solidFill>
                <a:schemeClr val="accent2">
                  <a:lumMod val="50000"/>
                </a:schemeClr>
              </a:solidFill>
            </a:endParaRPr>
          </a:p>
        </p:txBody>
      </p:sp>
      <p:sp>
        <p:nvSpPr>
          <p:cNvPr id="10" name="مخطط انسيابي: محطة طرفية 9"/>
          <p:cNvSpPr/>
          <p:nvPr/>
        </p:nvSpPr>
        <p:spPr>
          <a:xfrm>
            <a:off x="214282" y="5214950"/>
            <a:ext cx="3214710" cy="428628"/>
          </a:xfrm>
          <a:prstGeom prst="flowChartTerminator">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800" b="1" dirty="0" smtClean="0">
                <a:solidFill>
                  <a:schemeClr val="accent2">
                    <a:lumMod val="50000"/>
                  </a:schemeClr>
                </a:solidFill>
              </a:rPr>
              <a:t>السؤال بعد التعديل </a:t>
            </a:r>
            <a:endParaRPr lang="ar-SA" sz="2800" b="1" dirty="0">
              <a:solidFill>
                <a:schemeClr val="accent2">
                  <a:lumMod val="50000"/>
                </a:schemeClr>
              </a:solidFill>
            </a:endParaRPr>
          </a:p>
        </p:txBody>
      </p:sp>
      <p:sp>
        <p:nvSpPr>
          <p:cNvPr id="11" name="مربع نص 10"/>
          <p:cNvSpPr txBox="1"/>
          <p:nvPr/>
        </p:nvSpPr>
        <p:spPr>
          <a:xfrm>
            <a:off x="571472" y="2058407"/>
            <a:ext cx="2571768" cy="584775"/>
          </a:xfrm>
          <a:prstGeom prst="rect">
            <a:avLst/>
          </a:prstGeom>
          <a:noFill/>
        </p:spPr>
        <p:txBody>
          <a:bodyPr wrap="square" rtlCol="1">
            <a:spAutoFit/>
          </a:bodyPr>
          <a:lstStyle/>
          <a:p>
            <a:pPr algn="ctr"/>
            <a:r>
              <a:rPr lang="ar-SA" sz="3200" b="1" dirty="0" smtClean="0">
                <a:solidFill>
                  <a:srgbClr val="C00000"/>
                </a:solidFill>
              </a:rPr>
              <a:t>في البداية</a:t>
            </a:r>
            <a:endParaRPr lang="ar-SA" sz="3200" b="1" dirty="0">
              <a:solidFill>
                <a:srgbClr val="C00000"/>
              </a:solidFill>
            </a:endParaRPr>
          </a:p>
        </p:txBody>
      </p:sp>
      <p:sp>
        <p:nvSpPr>
          <p:cNvPr id="12" name="مربع نص 11"/>
          <p:cNvSpPr txBox="1"/>
          <p:nvPr/>
        </p:nvSpPr>
        <p:spPr>
          <a:xfrm>
            <a:off x="71406" y="3046397"/>
            <a:ext cx="3929090" cy="954107"/>
          </a:xfrm>
          <a:prstGeom prst="rect">
            <a:avLst/>
          </a:prstGeom>
          <a:noFill/>
        </p:spPr>
        <p:txBody>
          <a:bodyPr wrap="square" rtlCol="1">
            <a:spAutoFit/>
          </a:bodyPr>
          <a:lstStyle/>
          <a:p>
            <a:pPr algn="ctr"/>
            <a:r>
              <a:rPr lang="ar-SA" sz="2800" b="1" dirty="0" smtClean="0">
                <a:solidFill>
                  <a:srgbClr val="C00000"/>
                </a:solidFill>
              </a:rPr>
              <a:t>المناطق الزراعية في المملكة السعودية كثيرة</a:t>
            </a:r>
            <a:endParaRPr lang="ar-SA" sz="2800" b="1" dirty="0">
              <a:solidFill>
                <a:srgbClr val="C00000"/>
              </a:solidFill>
            </a:endParaRPr>
          </a:p>
        </p:txBody>
      </p:sp>
      <p:sp>
        <p:nvSpPr>
          <p:cNvPr id="13" name="مربع نص 12"/>
          <p:cNvSpPr txBox="1"/>
          <p:nvPr/>
        </p:nvSpPr>
        <p:spPr>
          <a:xfrm>
            <a:off x="71406" y="4357694"/>
            <a:ext cx="3929090" cy="954107"/>
          </a:xfrm>
          <a:prstGeom prst="rect">
            <a:avLst/>
          </a:prstGeom>
          <a:noFill/>
        </p:spPr>
        <p:txBody>
          <a:bodyPr wrap="square" rtlCol="1">
            <a:spAutoFit/>
          </a:bodyPr>
          <a:lstStyle/>
          <a:p>
            <a:pPr algn="ctr"/>
            <a:r>
              <a:rPr lang="ar-SA" sz="2800" b="1" dirty="0" smtClean="0">
                <a:solidFill>
                  <a:srgbClr val="C00000"/>
                </a:solidFill>
              </a:rPr>
              <a:t>هل في المملكة العربية السعودية مناطق زراعية؟</a:t>
            </a:r>
            <a:endParaRPr lang="ar-SA" sz="2800" b="1" dirty="0">
              <a:solidFill>
                <a:srgbClr val="C00000"/>
              </a:solidFill>
            </a:endParaRPr>
          </a:p>
        </p:txBody>
      </p:sp>
      <p:sp>
        <p:nvSpPr>
          <p:cNvPr id="14" name="مربع نص 13"/>
          <p:cNvSpPr txBox="1"/>
          <p:nvPr/>
        </p:nvSpPr>
        <p:spPr>
          <a:xfrm>
            <a:off x="285720" y="5618165"/>
            <a:ext cx="3357586" cy="954107"/>
          </a:xfrm>
          <a:prstGeom prst="rect">
            <a:avLst/>
          </a:prstGeom>
          <a:noFill/>
        </p:spPr>
        <p:txBody>
          <a:bodyPr wrap="square" rtlCol="1">
            <a:spAutoFit/>
          </a:bodyPr>
          <a:lstStyle/>
          <a:p>
            <a:pPr algn="ctr"/>
            <a:r>
              <a:rPr lang="ar-SA" sz="2800" b="1" dirty="0" smtClean="0">
                <a:solidFill>
                  <a:srgbClr val="C00000"/>
                </a:solidFill>
              </a:rPr>
              <a:t>هاهي أهم المناطق الزراعية في المملكة؟</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9"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strips(up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9"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strips(upLeft)">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9"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strips(upLeft)">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9"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strips(upLeft)">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12" grpId="0"/>
      <p:bldP spid="13" grpId="0"/>
      <p:bldP spid="1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500034" y="142852"/>
            <a:ext cx="7215238" cy="523220"/>
          </a:xfrm>
          <a:prstGeom prst="rect">
            <a:avLst/>
          </a:prstGeom>
          <a:noFill/>
        </p:spPr>
        <p:txBody>
          <a:bodyPr wrap="square" rtlCol="1">
            <a:spAutoFit/>
          </a:bodyPr>
          <a:lstStyle/>
          <a:p>
            <a:pPr algn="ctr"/>
            <a:r>
              <a:rPr lang="ar-SA" sz="2800" b="1" dirty="0" smtClean="0">
                <a:solidFill>
                  <a:srgbClr val="4C0000"/>
                </a:solidFill>
              </a:rPr>
              <a:t>أقرأ الفقرات التالية،ثم أدون ومن بجواري سؤالاً لكل إجابة:</a:t>
            </a:r>
            <a:endParaRPr lang="ar-SA" sz="2800" b="1" dirty="0">
              <a:solidFill>
                <a:srgbClr val="4C0000"/>
              </a:solidFill>
            </a:endParaRPr>
          </a:p>
        </p:txBody>
      </p:sp>
      <p:sp>
        <p:nvSpPr>
          <p:cNvPr id="4" name="شكل بيضاوي 3"/>
          <p:cNvSpPr/>
          <p:nvPr/>
        </p:nvSpPr>
        <p:spPr>
          <a:xfrm>
            <a:off x="7643834" y="14285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ثالثاً</a:t>
            </a:r>
            <a:endParaRPr lang="ar-SA" sz="2400" b="1" dirty="0">
              <a:solidFill>
                <a:schemeClr val="tx1"/>
              </a:solidFill>
            </a:endParaRPr>
          </a:p>
        </p:txBody>
      </p:sp>
      <p:sp>
        <p:nvSpPr>
          <p:cNvPr id="5" name="مخطط انسيابي: تحضير 4"/>
          <p:cNvSpPr/>
          <p:nvPr/>
        </p:nvSpPr>
        <p:spPr>
          <a:xfrm>
            <a:off x="571472" y="714356"/>
            <a:ext cx="7500990" cy="3429024"/>
          </a:xfrm>
          <a:prstGeom prst="flowChartPreparation">
            <a:avLst/>
          </a:prstGeom>
          <a:ln w="38100"/>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800" b="1" dirty="0" smtClean="0">
                <a:solidFill>
                  <a:schemeClr val="tx1"/>
                </a:solidFill>
              </a:rPr>
              <a:t>الوطن هو بقعة الأرض التي خلقنا على أديم ترابها،وارتوينا بمائها وتغذينا بطيب طعامها،والطرق التي مشت عليها أقدامنا،والأرض التي التصقت بها أجسادنا وعشنا في كنفها،وبين أحضانها سنوات الصبا وريعان الشباب نستظل بظلال أشجارها ونتغذى من خيراتها.  </a:t>
            </a:r>
            <a:endParaRPr lang="ar-SA" sz="2800" b="1" dirty="0">
              <a:solidFill>
                <a:schemeClr val="tx1"/>
              </a:solidFill>
            </a:endParaRPr>
          </a:p>
        </p:txBody>
      </p:sp>
      <p:sp>
        <p:nvSpPr>
          <p:cNvPr id="6" name="سحابة 5"/>
          <p:cNvSpPr/>
          <p:nvPr/>
        </p:nvSpPr>
        <p:spPr>
          <a:xfrm>
            <a:off x="7215206" y="4429132"/>
            <a:ext cx="1428760" cy="714380"/>
          </a:xfrm>
          <a:prstGeom prst="cloud">
            <a:avLst/>
          </a:prstGeom>
          <a:ln w="38100"/>
        </p:spPr>
        <p:style>
          <a:lnRef idx="2">
            <a:schemeClr val="accent2"/>
          </a:lnRef>
          <a:fillRef idx="1">
            <a:schemeClr val="lt1"/>
          </a:fillRef>
          <a:effectRef idx="0">
            <a:schemeClr val="accent2"/>
          </a:effectRef>
          <a:fontRef idx="minor">
            <a:schemeClr val="dk1"/>
          </a:fontRef>
        </p:style>
        <p:txBody>
          <a:bodyPr rtlCol="1" anchor="ctr"/>
          <a:lstStyle/>
          <a:p>
            <a:pPr algn="ctr"/>
            <a:r>
              <a:rPr lang="ar-SA" sz="2400" b="1" dirty="0" smtClean="0">
                <a:solidFill>
                  <a:schemeClr val="tx1"/>
                </a:solidFill>
              </a:rPr>
              <a:t>السؤال</a:t>
            </a:r>
            <a:endParaRPr lang="ar-SA" sz="2400" b="1" dirty="0">
              <a:solidFill>
                <a:schemeClr val="tx1"/>
              </a:solidFill>
            </a:endParaRPr>
          </a:p>
        </p:txBody>
      </p:sp>
      <p:sp>
        <p:nvSpPr>
          <p:cNvPr id="7" name="سحابة 6"/>
          <p:cNvSpPr/>
          <p:nvPr/>
        </p:nvSpPr>
        <p:spPr>
          <a:xfrm>
            <a:off x="7215206" y="5286388"/>
            <a:ext cx="1428760" cy="714380"/>
          </a:xfrm>
          <a:prstGeom prst="cloud">
            <a:avLst/>
          </a:prstGeom>
          <a:ln w="38100"/>
        </p:spPr>
        <p:style>
          <a:lnRef idx="2">
            <a:schemeClr val="accent2"/>
          </a:lnRef>
          <a:fillRef idx="1">
            <a:schemeClr val="lt1"/>
          </a:fillRef>
          <a:effectRef idx="0">
            <a:schemeClr val="accent2"/>
          </a:effectRef>
          <a:fontRef idx="minor">
            <a:schemeClr val="dk1"/>
          </a:fontRef>
        </p:style>
        <p:txBody>
          <a:bodyPr rtlCol="1" anchor="ctr"/>
          <a:lstStyle/>
          <a:p>
            <a:pPr algn="ctr"/>
            <a:r>
              <a:rPr lang="ar-SA" sz="2400" b="1" dirty="0" smtClean="0">
                <a:solidFill>
                  <a:schemeClr val="tx1"/>
                </a:solidFill>
              </a:rPr>
              <a:t>الإجابة</a:t>
            </a:r>
            <a:endParaRPr lang="ar-SA" sz="2400" b="1" dirty="0">
              <a:solidFill>
                <a:schemeClr val="tx1"/>
              </a:solidFill>
            </a:endParaRPr>
          </a:p>
        </p:txBody>
      </p:sp>
      <p:sp>
        <p:nvSpPr>
          <p:cNvPr id="8" name="مستطيل مستدير الزوايا 7"/>
          <p:cNvSpPr/>
          <p:nvPr/>
        </p:nvSpPr>
        <p:spPr>
          <a:xfrm>
            <a:off x="428596" y="4500570"/>
            <a:ext cx="6715172" cy="642942"/>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9" name="مستطيل مستدير الزوايا 8"/>
          <p:cNvSpPr/>
          <p:nvPr/>
        </p:nvSpPr>
        <p:spPr>
          <a:xfrm>
            <a:off x="428596" y="5286388"/>
            <a:ext cx="6715172" cy="857256"/>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400" b="1" dirty="0" smtClean="0"/>
              <a:t>الوطن هو الأرض التي خلقنا عليها،وارتوينا وتغذينا منها،وعشنا فيها سنوات حياتنا كلها.</a:t>
            </a:r>
            <a:endParaRPr lang="ar-SA" sz="2400" b="1" dirty="0"/>
          </a:p>
        </p:txBody>
      </p:sp>
      <p:sp>
        <p:nvSpPr>
          <p:cNvPr id="10" name="مربع نص 9"/>
          <p:cNvSpPr txBox="1"/>
          <p:nvPr/>
        </p:nvSpPr>
        <p:spPr>
          <a:xfrm>
            <a:off x="3357554" y="4500570"/>
            <a:ext cx="3357586" cy="584775"/>
          </a:xfrm>
          <a:prstGeom prst="rect">
            <a:avLst/>
          </a:prstGeom>
          <a:noFill/>
        </p:spPr>
        <p:txBody>
          <a:bodyPr wrap="square" rtlCol="1">
            <a:spAutoFit/>
          </a:bodyPr>
          <a:lstStyle/>
          <a:p>
            <a:r>
              <a:rPr lang="ar-SA" sz="3200" b="1" dirty="0" smtClean="0">
                <a:solidFill>
                  <a:srgbClr val="C00000"/>
                </a:solidFill>
              </a:rPr>
              <a:t>عرفي الوطن؟</a:t>
            </a:r>
            <a:endParaRPr lang="ar-SA" sz="3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9"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strips(upLeft)">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تحضير 2"/>
          <p:cNvSpPr/>
          <p:nvPr/>
        </p:nvSpPr>
        <p:spPr>
          <a:xfrm>
            <a:off x="571472" y="428604"/>
            <a:ext cx="7500990" cy="3714776"/>
          </a:xfrm>
          <a:prstGeom prst="flowChartPreparation">
            <a:avLst/>
          </a:prstGeom>
          <a:ln w="38100"/>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800" b="1" dirty="0" smtClean="0">
                <a:solidFill>
                  <a:schemeClr val="tx1"/>
                </a:solidFill>
              </a:rPr>
              <a:t>عُرف السعوديون بحبهم لوطنهم:لأنه مهبط الوحي،وبه المقدسات الإسلامية،فالسعودي أينما وُجد وأينما كان يحن إلى وطنه ويُخلص له،وهذه الروح الوطنية تستمد مقوماتها من تعاليم الإسلام التي تربط الشعب المسلم والأرض المقدسة بأوثق الروابط.</a:t>
            </a:r>
            <a:endParaRPr lang="ar-SA" sz="2800" b="1" dirty="0">
              <a:solidFill>
                <a:schemeClr val="tx1"/>
              </a:solidFill>
            </a:endParaRPr>
          </a:p>
        </p:txBody>
      </p:sp>
      <p:sp>
        <p:nvSpPr>
          <p:cNvPr id="4" name="سحابة 3"/>
          <p:cNvSpPr/>
          <p:nvPr/>
        </p:nvSpPr>
        <p:spPr>
          <a:xfrm>
            <a:off x="7215206" y="4429132"/>
            <a:ext cx="1428760" cy="714380"/>
          </a:xfrm>
          <a:prstGeom prst="cloud">
            <a:avLst/>
          </a:prstGeom>
          <a:ln w="38100"/>
        </p:spPr>
        <p:style>
          <a:lnRef idx="2">
            <a:schemeClr val="accent2"/>
          </a:lnRef>
          <a:fillRef idx="1">
            <a:schemeClr val="lt1"/>
          </a:fillRef>
          <a:effectRef idx="0">
            <a:schemeClr val="accent2"/>
          </a:effectRef>
          <a:fontRef idx="minor">
            <a:schemeClr val="dk1"/>
          </a:fontRef>
        </p:style>
        <p:txBody>
          <a:bodyPr rtlCol="1" anchor="ctr"/>
          <a:lstStyle/>
          <a:p>
            <a:pPr algn="ctr"/>
            <a:r>
              <a:rPr lang="ar-SA" sz="2400" b="1" dirty="0" smtClean="0">
                <a:solidFill>
                  <a:schemeClr val="tx1"/>
                </a:solidFill>
              </a:rPr>
              <a:t>السؤال</a:t>
            </a:r>
            <a:endParaRPr lang="ar-SA" sz="2400" b="1" dirty="0">
              <a:solidFill>
                <a:schemeClr val="tx1"/>
              </a:solidFill>
            </a:endParaRPr>
          </a:p>
        </p:txBody>
      </p:sp>
      <p:sp>
        <p:nvSpPr>
          <p:cNvPr id="5" name="سحابة 4"/>
          <p:cNvSpPr/>
          <p:nvPr/>
        </p:nvSpPr>
        <p:spPr>
          <a:xfrm>
            <a:off x="7215206" y="5286388"/>
            <a:ext cx="1428760" cy="714380"/>
          </a:xfrm>
          <a:prstGeom prst="cloud">
            <a:avLst/>
          </a:prstGeom>
          <a:ln w="38100"/>
        </p:spPr>
        <p:style>
          <a:lnRef idx="2">
            <a:schemeClr val="accent2"/>
          </a:lnRef>
          <a:fillRef idx="1">
            <a:schemeClr val="lt1"/>
          </a:fillRef>
          <a:effectRef idx="0">
            <a:schemeClr val="accent2"/>
          </a:effectRef>
          <a:fontRef idx="minor">
            <a:schemeClr val="dk1"/>
          </a:fontRef>
        </p:style>
        <p:txBody>
          <a:bodyPr rtlCol="1" anchor="ctr"/>
          <a:lstStyle/>
          <a:p>
            <a:pPr algn="ctr"/>
            <a:r>
              <a:rPr lang="ar-SA" sz="2400" b="1" dirty="0" smtClean="0">
                <a:solidFill>
                  <a:schemeClr val="tx1"/>
                </a:solidFill>
              </a:rPr>
              <a:t>الإجابة</a:t>
            </a:r>
            <a:endParaRPr lang="ar-SA" sz="2400" b="1" dirty="0">
              <a:solidFill>
                <a:schemeClr val="tx1"/>
              </a:solidFill>
            </a:endParaRPr>
          </a:p>
        </p:txBody>
      </p:sp>
      <p:sp>
        <p:nvSpPr>
          <p:cNvPr id="6" name="مستطيل مستدير الزوايا 5"/>
          <p:cNvSpPr/>
          <p:nvPr/>
        </p:nvSpPr>
        <p:spPr>
          <a:xfrm>
            <a:off x="428596" y="4500570"/>
            <a:ext cx="6715172" cy="642942"/>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7" name="مستطيل مستدير الزوايا 6"/>
          <p:cNvSpPr/>
          <p:nvPr/>
        </p:nvSpPr>
        <p:spPr>
          <a:xfrm>
            <a:off x="428596" y="5286388"/>
            <a:ext cx="6715172" cy="642942"/>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r>
              <a:rPr lang="ar-SA" sz="2400" b="1" dirty="0" smtClean="0"/>
              <a:t>  لأن وطنهم مهبط الوحي،وبه المقدسات الإسلامية.</a:t>
            </a:r>
            <a:endParaRPr lang="ar-SA" sz="2400" b="1" dirty="0"/>
          </a:p>
        </p:txBody>
      </p:sp>
      <p:sp>
        <p:nvSpPr>
          <p:cNvPr id="8" name="مربع نص 7"/>
          <p:cNvSpPr txBox="1"/>
          <p:nvPr/>
        </p:nvSpPr>
        <p:spPr>
          <a:xfrm>
            <a:off x="1785918" y="4500570"/>
            <a:ext cx="4929222" cy="584775"/>
          </a:xfrm>
          <a:prstGeom prst="rect">
            <a:avLst/>
          </a:prstGeom>
          <a:noFill/>
        </p:spPr>
        <p:txBody>
          <a:bodyPr wrap="square" rtlCol="1">
            <a:spAutoFit/>
          </a:bodyPr>
          <a:lstStyle/>
          <a:p>
            <a:r>
              <a:rPr lang="ar-SA" sz="3200" b="1" dirty="0" smtClean="0">
                <a:solidFill>
                  <a:srgbClr val="C00000"/>
                </a:solidFill>
              </a:rPr>
              <a:t>ما سبب حب المواطنين لوطنهم؟</a:t>
            </a:r>
            <a:endParaRPr lang="ar-SA" sz="3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9"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up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500034" y="142852"/>
            <a:ext cx="7215238" cy="954107"/>
          </a:xfrm>
          <a:prstGeom prst="rect">
            <a:avLst/>
          </a:prstGeom>
          <a:noFill/>
        </p:spPr>
        <p:txBody>
          <a:bodyPr wrap="square" rtlCol="1">
            <a:spAutoFit/>
          </a:bodyPr>
          <a:lstStyle/>
          <a:p>
            <a:pPr algn="ctr"/>
            <a:r>
              <a:rPr lang="ar-SA" sz="2800" b="1" dirty="0" smtClean="0">
                <a:solidFill>
                  <a:srgbClr val="4C0000"/>
                </a:solidFill>
              </a:rPr>
              <a:t>أكتب مع مجموعتي إجابة السؤال المطروح في الفقرتين التاليتين:</a:t>
            </a:r>
            <a:endParaRPr lang="ar-SA" sz="2800" b="1" dirty="0">
              <a:solidFill>
                <a:srgbClr val="4C0000"/>
              </a:solidFill>
            </a:endParaRPr>
          </a:p>
        </p:txBody>
      </p:sp>
      <p:sp>
        <p:nvSpPr>
          <p:cNvPr id="4" name="شكل بيضاوي 3"/>
          <p:cNvSpPr/>
          <p:nvPr/>
        </p:nvSpPr>
        <p:spPr>
          <a:xfrm>
            <a:off x="7643834" y="14285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رابعاً</a:t>
            </a:r>
            <a:endParaRPr lang="ar-SA" sz="2400" b="1" dirty="0">
              <a:solidFill>
                <a:schemeClr val="tx1"/>
              </a:solidFill>
            </a:endParaRPr>
          </a:p>
        </p:txBody>
      </p:sp>
      <p:graphicFrame>
        <p:nvGraphicFramePr>
          <p:cNvPr id="5" name="جدول 4"/>
          <p:cNvGraphicFramePr>
            <a:graphicFrameLocks noGrp="1"/>
          </p:cNvGraphicFramePr>
          <p:nvPr/>
        </p:nvGraphicFramePr>
        <p:xfrm>
          <a:off x="285717" y="1142984"/>
          <a:ext cx="8501125" cy="5421761"/>
        </p:xfrm>
        <a:graphic>
          <a:graphicData uri="http://schemas.openxmlformats.org/drawingml/2006/table">
            <a:tbl>
              <a:tblPr rtl="1" firstRow="1" bandRow="1">
                <a:tableStyleId>{5C22544A-7EE6-4342-B048-85BDC9FD1C3A}</a:tableStyleId>
              </a:tblPr>
              <a:tblGrid>
                <a:gridCol w="4129118"/>
                <a:gridCol w="1357303"/>
                <a:gridCol w="3014704"/>
              </a:tblGrid>
              <a:tr h="2928958">
                <a:tc>
                  <a:txBody>
                    <a:bodyPr/>
                    <a:lstStyle/>
                    <a:p>
                      <a:pPr algn="ctr" rtl="1"/>
                      <a:r>
                        <a:rPr lang="ar-SA" sz="2000" b="1" dirty="0" smtClean="0">
                          <a:solidFill>
                            <a:schemeClr val="tx1"/>
                          </a:solidFill>
                        </a:rPr>
                        <a:t>في خضم البحر المتلاطم لدعاوى العولمة يصبح للمرأة السعودية دور مهم في الحفاظ على قيمنا الإسلامية،وإعمالها في نفوس النشء</a:t>
                      </a:r>
                      <a:r>
                        <a:rPr lang="ar-SA" sz="2000" b="1" baseline="0" dirty="0" smtClean="0">
                          <a:solidFill>
                            <a:schemeClr val="tx1"/>
                          </a:solidFill>
                        </a:rPr>
                        <a:t> والشباب السعودي،كما أن لها دوراً ضخماً في إعدادهم نفسياً للمنافسة العالمية،وأن ترسي في أن أنفسهم الاحترام لقيمة العمل،والانتظام في أدائه،والتميز فيه،وتخفيف الاندفاع نحو القيم الاستهلاكية،إضافة إلى دورها في تشجيع استخدام المنتجات الوطنية بديلاً عن المنتجات الأجنبية.</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r>
                        <a:rPr lang="ar-SA" sz="2800" b="1" dirty="0" smtClean="0">
                          <a:solidFill>
                            <a:schemeClr val="tx1"/>
                          </a:solidFill>
                        </a:rPr>
                        <a:t>ما </a:t>
                      </a:r>
                    </a:p>
                    <a:p>
                      <a:pPr algn="ctr" rtl="1"/>
                      <a:r>
                        <a:rPr lang="ar-SA" sz="2800" b="1" dirty="0" smtClean="0">
                          <a:solidFill>
                            <a:schemeClr val="tx1"/>
                          </a:solidFill>
                        </a:rPr>
                        <a:t>دور المرأة </a:t>
                      </a:r>
                    </a:p>
                    <a:p>
                      <a:pPr algn="ctr" rtl="1"/>
                      <a:r>
                        <a:rPr lang="ar-SA" sz="2800" b="1" dirty="0" smtClean="0">
                          <a:solidFill>
                            <a:schemeClr val="tx1"/>
                          </a:solidFill>
                        </a:rPr>
                        <a:t>السعودية في عالم تسوده قيم العولمة؟</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r h="2282321">
                <a:tc>
                  <a:txBody>
                    <a:bodyPr/>
                    <a:lstStyle/>
                    <a:p>
                      <a:pPr algn="ctr" rtl="1"/>
                      <a:r>
                        <a:rPr lang="ar-SA" sz="2000" b="1" dirty="0" smtClean="0">
                          <a:solidFill>
                            <a:schemeClr val="tx1"/>
                          </a:solidFill>
                        </a:rPr>
                        <a:t>عرفت المملكة العربية السعودية الأمن والاستقرار بعد أن أصبحت في حكم آل سعود،وقد استطاعت الأسرة السعودية الحاكمة أن</a:t>
                      </a:r>
                      <a:r>
                        <a:rPr lang="ar-SA" sz="2000" b="1" baseline="0" dirty="0" smtClean="0">
                          <a:solidFill>
                            <a:schemeClr val="tx1"/>
                          </a:solidFill>
                        </a:rPr>
                        <a:t> توجد نوعا فريدا من الأمن في ربوع المملكة معتمدة في ذلك على العدل بين الرعية،وذلك العدل القائم على تنفيذ شرع الله،وبث الوعي الديني في صفوف الشعب السعودي. </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r>
                        <a:rPr lang="ar-SA" sz="2000" b="1" dirty="0" smtClean="0">
                          <a:solidFill>
                            <a:schemeClr val="tx1"/>
                          </a:solidFill>
                        </a:rPr>
                        <a:t>علام اعتمدت الأسرة</a:t>
                      </a:r>
                      <a:r>
                        <a:rPr lang="ar-SA" sz="2000" b="1" baseline="0" dirty="0" smtClean="0">
                          <a:solidFill>
                            <a:schemeClr val="tx1"/>
                          </a:solidFill>
                        </a:rPr>
                        <a:t> الحاكمة السعودية في تحقيق الأمن في ربوع المملكة؟</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bl>
          </a:graphicData>
        </a:graphic>
      </p:graphicFrame>
      <p:sp>
        <p:nvSpPr>
          <p:cNvPr id="6" name="مربع نص 5"/>
          <p:cNvSpPr txBox="1"/>
          <p:nvPr/>
        </p:nvSpPr>
        <p:spPr>
          <a:xfrm>
            <a:off x="357158" y="1214422"/>
            <a:ext cx="3000396" cy="3108543"/>
          </a:xfrm>
          <a:prstGeom prst="rect">
            <a:avLst/>
          </a:prstGeom>
          <a:noFill/>
        </p:spPr>
        <p:txBody>
          <a:bodyPr wrap="square" rtlCol="1">
            <a:spAutoFit/>
          </a:bodyPr>
          <a:lstStyle/>
          <a:p>
            <a:pPr algn="ctr"/>
            <a:r>
              <a:rPr lang="ar-SA" sz="2800" b="1" dirty="0" smtClean="0">
                <a:solidFill>
                  <a:srgbClr val="C00000"/>
                </a:solidFill>
              </a:rPr>
              <a:t>الحفاظ على قيمنا الإسلامية كما أن لها دور ضخم في إعداد الشباب السعودي نفسياً وأن ترسي في أنفسهم الاحترام في العمل والتميز فيه.</a:t>
            </a:r>
            <a:endParaRPr lang="ar-SA" sz="2800" b="1" dirty="0">
              <a:solidFill>
                <a:srgbClr val="C00000"/>
              </a:solidFill>
            </a:endParaRPr>
          </a:p>
        </p:txBody>
      </p:sp>
      <p:sp>
        <p:nvSpPr>
          <p:cNvPr id="7" name="مربع نص 6"/>
          <p:cNvSpPr txBox="1"/>
          <p:nvPr/>
        </p:nvSpPr>
        <p:spPr>
          <a:xfrm>
            <a:off x="285720" y="4572008"/>
            <a:ext cx="3000396" cy="1569660"/>
          </a:xfrm>
          <a:prstGeom prst="rect">
            <a:avLst/>
          </a:prstGeom>
          <a:noFill/>
        </p:spPr>
        <p:txBody>
          <a:bodyPr wrap="square" rtlCol="1">
            <a:spAutoFit/>
          </a:bodyPr>
          <a:lstStyle/>
          <a:p>
            <a:pPr algn="ctr"/>
            <a:r>
              <a:rPr lang="ar-SA" sz="3200" b="1" dirty="0" smtClean="0">
                <a:solidFill>
                  <a:srgbClr val="C00000"/>
                </a:solidFill>
              </a:rPr>
              <a:t>اعتمدت</a:t>
            </a:r>
          </a:p>
          <a:p>
            <a:pPr algn="ctr"/>
            <a:r>
              <a:rPr lang="ar-SA" sz="3200" b="1" dirty="0" smtClean="0">
                <a:solidFill>
                  <a:srgbClr val="C00000"/>
                </a:solidFill>
              </a:rPr>
              <a:t> على </a:t>
            </a:r>
          </a:p>
          <a:p>
            <a:pPr algn="ctr"/>
            <a:r>
              <a:rPr lang="ar-SA" sz="3200" b="1" dirty="0" smtClean="0">
                <a:solidFill>
                  <a:srgbClr val="C00000"/>
                </a:solidFill>
              </a:rPr>
              <a:t>العدل</a:t>
            </a:r>
            <a:endParaRPr lang="ar-SA" sz="3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3286116" y="142852"/>
            <a:ext cx="4357718" cy="523220"/>
          </a:xfrm>
          <a:prstGeom prst="rect">
            <a:avLst/>
          </a:prstGeom>
          <a:noFill/>
        </p:spPr>
        <p:txBody>
          <a:bodyPr wrap="square" rtlCol="1">
            <a:spAutoFit/>
          </a:bodyPr>
          <a:lstStyle/>
          <a:p>
            <a:pPr algn="ctr"/>
            <a:r>
              <a:rPr lang="ar-SA" sz="2800" b="1" dirty="0" smtClean="0">
                <a:solidFill>
                  <a:srgbClr val="4C0000"/>
                </a:solidFill>
              </a:rPr>
              <a:t>أكمل الفراغات التالية وفق المطلوب:</a:t>
            </a:r>
            <a:endParaRPr lang="ar-SA" sz="2800" b="1" dirty="0">
              <a:solidFill>
                <a:srgbClr val="4C0000"/>
              </a:solidFill>
            </a:endParaRPr>
          </a:p>
        </p:txBody>
      </p:sp>
      <p:sp>
        <p:nvSpPr>
          <p:cNvPr id="4" name="شكل بيضاوي 3"/>
          <p:cNvSpPr/>
          <p:nvPr/>
        </p:nvSpPr>
        <p:spPr>
          <a:xfrm>
            <a:off x="7643834" y="14285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أولاً</a:t>
            </a:r>
            <a:endParaRPr lang="ar-SA" sz="2400" b="1" dirty="0">
              <a:solidFill>
                <a:schemeClr val="tx1"/>
              </a:solidFill>
            </a:endParaRPr>
          </a:p>
        </p:txBody>
      </p:sp>
      <p:sp>
        <p:nvSpPr>
          <p:cNvPr id="5" name="مستطيل مستدير الزوايا 4"/>
          <p:cNvSpPr/>
          <p:nvPr/>
        </p:nvSpPr>
        <p:spPr>
          <a:xfrm>
            <a:off x="1285852" y="642918"/>
            <a:ext cx="6357982" cy="2571768"/>
          </a:xfrm>
          <a:prstGeom prst="roundRect">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2800" b="1" dirty="0" smtClean="0">
                <a:solidFill>
                  <a:schemeClr val="tx1"/>
                </a:solidFill>
              </a:rPr>
              <a:t>عندما كنت صغيراً بالمدرسة كنت أعبر عن حبي لبلادي بالهتاف لها بحنجرتي،ولما تقدمت بي السن اكتشفت أن بلادي لم تعد في حاجة إلى ذلك،إنما هي في حاجة إلى هتاف العقول،فالعقول والحناجر تهتفان:فهتاف الحناجر يملأ الدنيا صُراخاً،وهتاف العقول يملأ الدنيا عملاً.</a:t>
            </a:r>
            <a:endParaRPr lang="ar-SA" sz="2800" b="1" dirty="0">
              <a:solidFill>
                <a:schemeClr val="tx1"/>
              </a:solidFill>
            </a:endParaRPr>
          </a:p>
        </p:txBody>
      </p:sp>
      <p:sp>
        <p:nvSpPr>
          <p:cNvPr id="6" name="شكل بيضاوي 5"/>
          <p:cNvSpPr/>
          <p:nvPr/>
        </p:nvSpPr>
        <p:spPr>
          <a:xfrm>
            <a:off x="4071934" y="3500438"/>
            <a:ext cx="4357718" cy="1285884"/>
          </a:xfrm>
          <a:prstGeom prst="ellips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smtClean="0">
                <a:solidFill>
                  <a:schemeClr val="tx1"/>
                </a:solidFill>
              </a:rPr>
              <a:t>أسأل</a:t>
            </a:r>
          </a:p>
          <a:p>
            <a:pPr algn="ctr"/>
            <a:r>
              <a:rPr lang="ar-SA" sz="2400" b="1" dirty="0" smtClean="0">
                <a:solidFill>
                  <a:schemeClr val="tx1"/>
                </a:solidFill>
              </a:rPr>
              <a:t>كيف يكون هتاف العقول والحناجر؟</a:t>
            </a:r>
            <a:endParaRPr lang="ar-SA" sz="2400" b="1" dirty="0">
              <a:solidFill>
                <a:schemeClr val="tx1"/>
              </a:solidFill>
            </a:endParaRPr>
          </a:p>
        </p:txBody>
      </p:sp>
      <p:sp>
        <p:nvSpPr>
          <p:cNvPr id="7" name="شكل بيضاوي 6"/>
          <p:cNvSpPr/>
          <p:nvPr/>
        </p:nvSpPr>
        <p:spPr>
          <a:xfrm>
            <a:off x="928662" y="4500570"/>
            <a:ext cx="4357718" cy="1785950"/>
          </a:xfrm>
          <a:prstGeom prst="ellips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smtClean="0">
                <a:solidFill>
                  <a:schemeClr val="tx1"/>
                </a:solidFill>
              </a:rPr>
              <a:t>أجيب</a:t>
            </a:r>
          </a:p>
          <a:p>
            <a:pPr algn="ctr"/>
            <a:endParaRPr lang="ar-SA" sz="2400" b="1" dirty="0" smtClean="0">
              <a:solidFill>
                <a:schemeClr val="tx1"/>
              </a:solidFill>
            </a:endParaRPr>
          </a:p>
          <a:p>
            <a:pPr algn="ctr"/>
            <a:endParaRPr lang="ar-SA" sz="2400" b="1" dirty="0" smtClean="0">
              <a:solidFill>
                <a:schemeClr val="tx1"/>
              </a:solidFill>
            </a:endParaRPr>
          </a:p>
        </p:txBody>
      </p:sp>
      <p:sp>
        <p:nvSpPr>
          <p:cNvPr id="8" name="مربع نص 7"/>
          <p:cNvSpPr txBox="1"/>
          <p:nvPr/>
        </p:nvSpPr>
        <p:spPr>
          <a:xfrm>
            <a:off x="1357290" y="5072074"/>
            <a:ext cx="3357586" cy="1200329"/>
          </a:xfrm>
          <a:prstGeom prst="rect">
            <a:avLst/>
          </a:prstGeom>
          <a:noFill/>
        </p:spPr>
        <p:txBody>
          <a:bodyPr wrap="square" rtlCol="1">
            <a:spAutoFit/>
          </a:bodyPr>
          <a:lstStyle/>
          <a:p>
            <a:pPr algn="ctr"/>
            <a:r>
              <a:rPr lang="ar-SA" sz="2400" b="1" dirty="0" smtClean="0">
                <a:solidFill>
                  <a:srgbClr val="C00000"/>
                </a:solidFill>
              </a:rPr>
              <a:t>أن هتاف الحناجر يملأ الدنيا صراخاً وهتاف العقول يملأ الدنيا عملاً.</a:t>
            </a:r>
            <a:endParaRPr lang="ar-SA" sz="24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17"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strVal val="#ppt_h"/>
                                          </p:val>
                                        </p:tav>
                                        <p:tav tm="100000">
                                          <p:val>
                                            <p:strVal val="#ppt_h"/>
                                          </p:val>
                                        </p:tav>
                                      </p:tavLst>
                                    </p:anim>
                                  </p:childTnLst>
                                </p:cTn>
                              </p:par>
                              <p:par>
                                <p:cTn id="12" presetID="17" presetClass="entr" presetSubtype="1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strVal val="#ppt_h"/>
                                          </p:val>
                                        </p:tav>
                                        <p:tav tm="100000">
                                          <p:val>
                                            <p:strVal val="#ppt_h"/>
                                          </p:val>
                                        </p:tav>
                                      </p:tavLst>
                                    </p:anim>
                                  </p:childTnLst>
                                </p:cTn>
                              </p:par>
                              <p:par>
                                <p:cTn id="16" presetID="17" presetClass="entr" presetSubtype="1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7" grpId="0" animBg="1"/>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ستطيل مستدير الزوايا 2"/>
          <p:cNvSpPr/>
          <p:nvPr/>
        </p:nvSpPr>
        <p:spPr>
          <a:xfrm>
            <a:off x="214282" y="285728"/>
            <a:ext cx="4643470" cy="4643470"/>
          </a:xfrm>
          <a:prstGeom prst="roundRect">
            <a:avLst>
              <a:gd name="adj" fmla="val 14205"/>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2000" b="1" dirty="0" smtClean="0">
                <a:solidFill>
                  <a:schemeClr val="tx1"/>
                </a:solidFill>
              </a:rPr>
              <a:t>لكن حب الوطن لا يكمن في الهتاف له،وإنما في خدمته والإسهام في بنائه،والمحافظة على كل ما فيه من أبنية وأشجار وجمال،فالذين يحبون وطنهم حاب صادقا لا يلوثون جدران المباني والمنشآت بالكتابة عليها،ولا يعبثون بشجرة يرونها في الطريق؛أنها جزء من وطنهم،فإذا قطعوا أغصانها فكأنما مزقوا جزءا من وطنهم الحبيب.ولا يقطفون الأزهار من الحدائق العامة؛لأن هذه الحدائق هي بعض جمال الوطن.والذين يحبون وطنهم يؤدون واجبهم أداءً كاملاً كما يطالبون بحقوقهم كل المطالبة،فالإنسان لا يعيش لنفسه،وكثيرا ما يكلفنا القيام بأداء الواجب مشقات كثيرة ينبغي أن نتحملها،أو نضحي من أجله تضحيات ليتنا نقدمها بكل حب واعتزاز. </a:t>
            </a:r>
            <a:endParaRPr lang="ar-SA" sz="2000" b="1" dirty="0">
              <a:solidFill>
                <a:schemeClr val="tx1"/>
              </a:solidFill>
            </a:endParaRPr>
          </a:p>
        </p:txBody>
      </p:sp>
      <p:sp>
        <p:nvSpPr>
          <p:cNvPr id="4" name="شكل بيضاوي 3"/>
          <p:cNvSpPr/>
          <p:nvPr/>
        </p:nvSpPr>
        <p:spPr>
          <a:xfrm>
            <a:off x="5715008" y="285728"/>
            <a:ext cx="3214710" cy="1000132"/>
          </a:xfrm>
          <a:prstGeom prst="ellips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dirty="0" smtClean="0">
                <a:solidFill>
                  <a:schemeClr val="tx1"/>
                </a:solidFill>
              </a:rPr>
              <a:t>أسأل</a:t>
            </a:r>
          </a:p>
          <a:p>
            <a:pPr algn="ctr"/>
            <a:endParaRPr lang="ar-SA" sz="2400" b="1" dirty="0">
              <a:solidFill>
                <a:schemeClr val="tx1"/>
              </a:solidFill>
            </a:endParaRPr>
          </a:p>
        </p:txBody>
      </p:sp>
      <p:sp>
        <p:nvSpPr>
          <p:cNvPr id="6" name="مربع نص 5"/>
          <p:cNvSpPr txBox="1"/>
          <p:nvPr/>
        </p:nvSpPr>
        <p:spPr>
          <a:xfrm>
            <a:off x="6143636" y="571480"/>
            <a:ext cx="2143140" cy="769441"/>
          </a:xfrm>
          <a:prstGeom prst="rect">
            <a:avLst/>
          </a:prstGeom>
          <a:noFill/>
        </p:spPr>
        <p:txBody>
          <a:bodyPr wrap="square" rtlCol="1">
            <a:spAutoFit/>
          </a:bodyPr>
          <a:lstStyle/>
          <a:p>
            <a:pPr algn="ctr"/>
            <a:r>
              <a:rPr lang="ar-SA" sz="2200" b="1" dirty="0" smtClean="0">
                <a:solidFill>
                  <a:srgbClr val="C00000"/>
                </a:solidFill>
              </a:rPr>
              <a:t>كيف يكون حب الوطن حباً صادقاً؟</a:t>
            </a:r>
            <a:endParaRPr lang="ar-SA" sz="2200" b="1" dirty="0">
              <a:solidFill>
                <a:srgbClr val="C00000"/>
              </a:solidFill>
            </a:endParaRPr>
          </a:p>
        </p:txBody>
      </p:sp>
      <p:sp>
        <p:nvSpPr>
          <p:cNvPr id="8" name="شكل بيضاوي 7"/>
          <p:cNvSpPr/>
          <p:nvPr/>
        </p:nvSpPr>
        <p:spPr>
          <a:xfrm>
            <a:off x="5072066" y="1357298"/>
            <a:ext cx="3214710" cy="1428760"/>
          </a:xfrm>
          <a:prstGeom prst="ellips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dirty="0" smtClean="0">
                <a:solidFill>
                  <a:schemeClr val="tx1"/>
                </a:solidFill>
              </a:rPr>
              <a:t>أجيب</a:t>
            </a:r>
          </a:p>
          <a:p>
            <a:pPr algn="ctr"/>
            <a:endParaRPr lang="ar-SA" sz="2000" b="1" dirty="0" smtClean="0">
              <a:solidFill>
                <a:schemeClr val="tx1"/>
              </a:solidFill>
            </a:endParaRPr>
          </a:p>
          <a:p>
            <a:pPr algn="ctr"/>
            <a:endParaRPr lang="ar-SA" sz="2400" b="1" dirty="0">
              <a:solidFill>
                <a:schemeClr val="tx1"/>
              </a:solidFill>
            </a:endParaRPr>
          </a:p>
        </p:txBody>
      </p:sp>
      <p:sp>
        <p:nvSpPr>
          <p:cNvPr id="9" name="مربع نص 8"/>
          <p:cNvSpPr txBox="1"/>
          <p:nvPr/>
        </p:nvSpPr>
        <p:spPr>
          <a:xfrm>
            <a:off x="5143504" y="1749500"/>
            <a:ext cx="3071834" cy="1107996"/>
          </a:xfrm>
          <a:prstGeom prst="rect">
            <a:avLst/>
          </a:prstGeom>
          <a:noFill/>
        </p:spPr>
        <p:txBody>
          <a:bodyPr wrap="square" rtlCol="1">
            <a:spAutoFit/>
          </a:bodyPr>
          <a:lstStyle/>
          <a:p>
            <a:pPr algn="ctr"/>
            <a:r>
              <a:rPr lang="ar-SA" sz="2200" b="1" dirty="0" smtClean="0">
                <a:solidFill>
                  <a:srgbClr val="C00000"/>
                </a:solidFill>
              </a:rPr>
              <a:t>لا يلوثون الجدران والمنشآت بالكتابة عليها ولا يعبثون بالأشجار.</a:t>
            </a:r>
            <a:endParaRPr lang="ar-SA" sz="2200" b="1" dirty="0">
              <a:solidFill>
                <a:srgbClr val="C00000"/>
              </a:solidFill>
            </a:endParaRPr>
          </a:p>
        </p:txBody>
      </p:sp>
      <p:sp>
        <p:nvSpPr>
          <p:cNvPr id="10" name="شكل بيضاوي 9"/>
          <p:cNvSpPr/>
          <p:nvPr/>
        </p:nvSpPr>
        <p:spPr>
          <a:xfrm>
            <a:off x="5715008" y="2857496"/>
            <a:ext cx="3214710" cy="1000132"/>
          </a:xfrm>
          <a:prstGeom prst="ellips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dirty="0" smtClean="0">
                <a:solidFill>
                  <a:schemeClr val="tx1"/>
                </a:solidFill>
              </a:rPr>
              <a:t>أسأل</a:t>
            </a:r>
          </a:p>
          <a:p>
            <a:pPr algn="ctr"/>
            <a:endParaRPr lang="ar-SA" sz="2400" b="1" dirty="0">
              <a:solidFill>
                <a:schemeClr val="tx1"/>
              </a:solidFill>
            </a:endParaRPr>
          </a:p>
        </p:txBody>
      </p:sp>
      <p:sp>
        <p:nvSpPr>
          <p:cNvPr id="11" name="مربع نص 10"/>
          <p:cNvSpPr txBox="1"/>
          <p:nvPr/>
        </p:nvSpPr>
        <p:spPr>
          <a:xfrm>
            <a:off x="6143636" y="3143248"/>
            <a:ext cx="2143140" cy="769441"/>
          </a:xfrm>
          <a:prstGeom prst="rect">
            <a:avLst/>
          </a:prstGeom>
          <a:noFill/>
        </p:spPr>
        <p:txBody>
          <a:bodyPr wrap="square" rtlCol="1">
            <a:spAutoFit/>
          </a:bodyPr>
          <a:lstStyle/>
          <a:p>
            <a:pPr algn="ctr"/>
            <a:r>
              <a:rPr lang="ar-SA" sz="2200" b="1" dirty="0" smtClean="0">
                <a:solidFill>
                  <a:srgbClr val="C00000"/>
                </a:solidFill>
              </a:rPr>
              <a:t>كيف نساهم في تطور وطننا؟</a:t>
            </a:r>
            <a:endParaRPr lang="ar-SA" sz="2200" b="1" dirty="0">
              <a:solidFill>
                <a:srgbClr val="C00000"/>
              </a:solidFill>
            </a:endParaRPr>
          </a:p>
        </p:txBody>
      </p:sp>
      <p:sp>
        <p:nvSpPr>
          <p:cNvPr id="12" name="شكل بيضاوي 11"/>
          <p:cNvSpPr/>
          <p:nvPr/>
        </p:nvSpPr>
        <p:spPr>
          <a:xfrm>
            <a:off x="5572132" y="4000504"/>
            <a:ext cx="3214710" cy="1714512"/>
          </a:xfrm>
          <a:prstGeom prst="ellips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sz="2000" b="1" dirty="0" smtClean="0">
              <a:solidFill>
                <a:schemeClr val="tx1"/>
              </a:solidFill>
            </a:endParaRPr>
          </a:p>
          <a:p>
            <a:pPr algn="ctr"/>
            <a:endParaRPr lang="ar-SA" sz="2000" b="1" dirty="0" smtClean="0">
              <a:solidFill>
                <a:schemeClr val="tx1"/>
              </a:solidFill>
            </a:endParaRPr>
          </a:p>
          <a:p>
            <a:pPr algn="ctr"/>
            <a:endParaRPr lang="ar-SA" sz="2000" b="1" dirty="0" smtClean="0">
              <a:solidFill>
                <a:schemeClr val="tx1"/>
              </a:solidFill>
            </a:endParaRPr>
          </a:p>
          <a:p>
            <a:pPr algn="ctr"/>
            <a:r>
              <a:rPr lang="ar-SA" sz="2000" b="1" dirty="0" smtClean="0">
                <a:solidFill>
                  <a:schemeClr val="tx1"/>
                </a:solidFill>
              </a:rPr>
              <a:t>أجيب</a:t>
            </a:r>
          </a:p>
          <a:p>
            <a:pPr algn="ctr"/>
            <a:r>
              <a:rPr lang="ar-SA" sz="2000" b="1" dirty="0" smtClean="0">
                <a:solidFill>
                  <a:schemeClr val="tx1"/>
                </a:solidFill>
              </a:rPr>
              <a:t>في خدمته والإسهام في بنائه والمحافظة على كل ما فيه من أبنية وأشجار وجمال</a:t>
            </a:r>
          </a:p>
          <a:p>
            <a:pPr algn="ctr"/>
            <a:endParaRPr lang="ar-SA" sz="2000" b="1" dirty="0" smtClean="0">
              <a:solidFill>
                <a:schemeClr val="tx1"/>
              </a:solidFill>
            </a:endParaRPr>
          </a:p>
          <a:p>
            <a:pPr algn="ctr"/>
            <a:endParaRPr lang="ar-SA" sz="2400" b="1" dirty="0">
              <a:solidFill>
                <a:schemeClr val="tx1"/>
              </a:solidFill>
            </a:endParaRPr>
          </a:p>
        </p:txBody>
      </p:sp>
      <p:sp>
        <p:nvSpPr>
          <p:cNvPr id="13" name="شكل بيضاوي 12"/>
          <p:cNvSpPr/>
          <p:nvPr/>
        </p:nvSpPr>
        <p:spPr>
          <a:xfrm>
            <a:off x="3500430" y="5500702"/>
            <a:ext cx="3214710" cy="1071570"/>
          </a:xfrm>
          <a:prstGeom prst="ellips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sz="2000" b="1" dirty="0" smtClean="0">
              <a:solidFill>
                <a:schemeClr val="tx1"/>
              </a:solidFill>
            </a:endParaRPr>
          </a:p>
          <a:p>
            <a:pPr algn="ctr"/>
            <a:endParaRPr lang="ar-SA" sz="2000" b="1" dirty="0" smtClean="0">
              <a:solidFill>
                <a:schemeClr val="tx1"/>
              </a:solidFill>
            </a:endParaRPr>
          </a:p>
          <a:p>
            <a:pPr algn="ctr"/>
            <a:endParaRPr lang="ar-SA" sz="2000" b="1" dirty="0" smtClean="0">
              <a:solidFill>
                <a:schemeClr val="tx1"/>
              </a:solidFill>
            </a:endParaRPr>
          </a:p>
          <a:p>
            <a:pPr algn="ctr"/>
            <a:r>
              <a:rPr lang="ar-SA" sz="2000" b="1" dirty="0" smtClean="0">
                <a:solidFill>
                  <a:schemeClr val="tx1"/>
                </a:solidFill>
              </a:rPr>
              <a:t>أسأل</a:t>
            </a:r>
          </a:p>
          <a:p>
            <a:pPr algn="ctr"/>
            <a:r>
              <a:rPr lang="ar-SA" sz="2000" b="1" dirty="0" smtClean="0">
                <a:solidFill>
                  <a:schemeClr val="tx1"/>
                </a:solidFill>
              </a:rPr>
              <a:t>ما سلوك من يحبون وطنهم؟</a:t>
            </a:r>
          </a:p>
          <a:p>
            <a:pPr algn="ctr"/>
            <a:endParaRPr lang="ar-SA" sz="2000" b="1" dirty="0" smtClean="0">
              <a:solidFill>
                <a:schemeClr val="tx1"/>
              </a:solidFill>
            </a:endParaRPr>
          </a:p>
          <a:p>
            <a:pPr algn="ctr"/>
            <a:endParaRPr lang="ar-SA" sz="2400" b="1" dirty="0">
              <a:solidFill>
                <a:schemeClr val="tx1"/>
              </a:solidFill>
            </a:endParaRPr>
          </a:p>
        </p:txBody>
      </p:sp>
      <p:sp>
        <p:nvSpPr>
          <p:cNvPr id="14" name="شكل بيضاوي 13"/>
          <p:cNvSpPr/>
          <p:nvPr/>
        </p:nvSpPr>
        <p:spPr>
          <a:xfrm>
            <a:off x="357158" y="5000636"/>
            <a:ext cx="3214710" cy="1428760"/>
          </a:xfrm>
          <a:prstGeom prst="ellips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dirty="0" smtClean="0">
                <a:solidFill>
                  <a:schemeClr val="tx1"/>
                </a:solidFill>
              </a:rPr>
              <a:t>أجيب</a:t>
            </a:r>
          </a:p>
          <a:p>
            <a:pPr algn="ctr"/>
            <a:endParaRPr lang="ar-SA" sz="2000" b="1" dirty="0" smtClean="0">
              <a:solidFill>
                <a:schemeClr val="tx1"/>
              </a:solidFill>
            </a:endParaRPr>
          </a:p>
          <a:p>
            <a:pPr algn="ctr"/>
            <a:endParaRPr lang="ar-SA" sz="2400" b="1" dirty="0">
              <a:solidFill>
                <a:schemeClr val="tx1"/>
              </a:solidFill>
            </a:endParaRPr>
          </a:p>
        </p:txBody>
      </p:sp>
      <p:sp>
        <p:nvSpPr>
          <p:cNvPr id="15" name="مربع نص 14"/>
          <p:cNvSpPr txBox="1"/>
          <p:nvPr/>
        </p:nvSpPr>
        <p:spPr>
          <a:xfrm>
            <a:off x="428596" y="5392838"/>
            <a:ext cx="3071834" cy="1107996"/>
          </a:xfrm>
          <a:prstGeom prst="rect">
            <a:avLst/>
          </a:prstGeom>
          <a:noFill/>
        </p:spPr>
        <p:txBody>
          <a:bodyPr wrap="square" rtlCol="1">
            <a:spAutoFit/>
          </a:bodyPr>
          <a:lstStyle/>
          <a:p>
            <a:pPr algn="ctr"/>
            <a:r>
              <a:rPr lang="ar-SA" sz="2200" b="1" dirty="0" smtClean="0">
                <a:solidFill>
                  <a:srgbClr val="C00000"/>
                </a:solidFill>
              </a:rPr>
              <a:t>يؤدون واجبهم أداءً كاملاً كما يطالبون بحقوقهم كل </a:t>
            </a:r>
          </a:p>
          <a:p>
            <a:pPr algn="ctr"/>
            <a:r>
              <a:rPr lang="ar-SA" sz="2200" b="1" dirty="0" smtClean="0">
                <a:solidFill>
                  <a:srgbClr val="C00000"/>
                </a:solidFill>
              </a:rPr>
              <a:t>المطالبة</a:t>
            </a:r>
            <a:endParaRPr lang="ar-SA" sz="2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strVal val="#ppt_h"/>
                                          </p:val>
                                        </p:tav>
                                        <p:tav tm="100000">
                                          <p:val>
                                            <p:strVal val="#ppt_h"/>
                                          </p:val>
                                        </p:tav>
                                      </p:tavLst>
                                    </p:anim>
                                  </p:childTnLst>
                                </p:cTn>
                              </p:par>
                              <p:par>
                                <p:cTn id="21" presetID="17" presetClass="entr" presetSubtype="1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strVal val="#ppt_h"/>
                                          </p:val>
                                        </p:tav>
                                        <p:tav tm="100000">
                                          <p:val>
                                            <p:strVal val="#ppt_h"/>
                                          </p:val>
                                        </p:tav>
                                      </p:tavLst>
                                    </p:anim>
                                  </p:childTnLst>
                                </p:cTn>
                              </p:par>
                              <p:par>
                                <p:cTn id="25" presetID="17" presetClass="entr" presetSubtype="1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strVal val="#ppt_h"/>
                                          </p:val>
                                        </p:tav>
                                        <p:tav tm="100000">
                                          <p:val>
                                            <p:strVal val="#ppt_h"/>
                                          </p:val>
                                        </p:tav>
                                      </p:tavLst>
                                    </p:anim>
                                  </p:childTnLst>
                                </p:cTn>
                              </p:par>
                              <p:par>
                                <p:cTn id="29" presetID="17" presetClass="entr" presetSubtype="1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circle(in)">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circle(in)">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circle(in)">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16"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circle(in)">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P spid="8" grpId="0" animBg="1"/>
      <p:bldP spid="9" grpId="0"/>
      <p:bldP spid="10" grpId="0" animBg="1"/>
      <p:bldP spid="11" grpId="0"/>
      <p:bldP spid="12" grpId="0" animBg="1"/>
      <p:bldP spid="13" grpId="0" animBg="1"/>
      <p:bldP spid="14" grpId="0" animBg="1"/>
      <p:bldP spid="1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714348" y="642918"/>
            <a:ext cx="7429552" cy="523220"/>
          </a:xfrm>
          <a:prstGeom prst="rect">
            <a:avLst/>
          </a:prstGeom>
          <a:noFill/>
        </p:spPr>
        <p:txBody>
          <a:bodyPr wrap="square" rtlCol="1">
            <a:spAutoFit/>
          </a:bodyPr>
          <a:lstStyle/>
          <a:p>
            <a:pPr algn="ctr"/>
            <a:r>
              <a:rPr lang="ar-SA" sz="2800" b="1" dirty="0" smtClean="0">
                <a:solidFill>
                  <a:srgbClr val="4C0000"/>
                </a:solidFill>
              </a:rPr>
              <a:t>أقرأ الفقرة من نص(وطني)،ثم أملأ الفراغات التالية:</a:t>
            </a:r>
            <a:endParaRPr lang="ar-SA" sz="2800" b="1" dirty="0">
              <a:solidFill>
                <a:srgbClr val="4C0000"/>
              </a:solidFill>
            </a:endParaRPr>
          </a:p>
        </p:txBody>
      </p:sp>
      <p:sp>
        <p:nvSpPr>
          <p:cNvPr id="4" name="شكل بيضاوي 3"/>
          <p:cNvSpPr/>
          <p:nvPr/>
        </p:nvSpPr>
        <p:spPr>
          <a:xfrm>
            <a:off x="7643834" y="642918"/>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ثانياً</a:t>
            </a:r>
            <a:endParaRPr lang="ar-SA" sz="2400" b="1" dirty="0">
              <a:solidFill>
                <a:schemeClr val="tx1"/>
              </a:solidFill>
            </a:endParaRPr>
          </a:p>
        </p:txBody>
      </p:sp>
      <p:graphicFrame>
        <p:nvGraphicFramePr>
          <p:cNvPr id="5" name="جدول 4"/>
          <p:cNvGraphicFramePr>
            <a:graphicFrameLocks noGrp="1"/>
          </p:cNvGraphicFramePr>
          <p:nvPr/>
        </p:nvGraphicFramePr>
        <p:xfrm>
          <a:off x="357158" y="1285860"/>
          <a:ext cx="8072493" cy="2415849"/>
        </p:xfrm>
        <a:graphic>
          <a:graphicData uri="http://schemas.openxmlformats.org/drawingml/2006/table">
            <a:tbl>
              <a:tblPr rtl="1" firstRow="1" bandRow="1">
                <a:tableStyleId>{5C22544A-7EE6-4342-B048-85BDC9FD1C3A}</a:tableStyleId>
              </a:tblPr>
              <a:tblGrid>
                <a:gridCol w="2690831"/>
                <a:gridCol w="2690831"/>
                <a:gridCol w="2690831"/>
              </a:tblGrid>
              <a:tr h="525622">
                <a:tc>
                  <a:txBody>
                    <a:bodyPr/>
                    <a:lstStyle/>
                    <a:p>
                      <a:pPr algn="ctr" rtl="1"/>
                      <a:r>
                        <a:rPr lang="ar-SA" sz="2400" b="1" dirty="0" smtClean="0">
                          <a:solidFill>
                            <a:schemeClr val="tx1"/>
                          </a:solidFill>
                        </a:rPr>
                        <a:t>الفكرة الرئيسة</a:t>
                      </a:r>
                      <a:endParaRPr lang="ar-SA" sz="2400" b="1" dirty="0">
                        <a:solidFill>
                          <a:schemeClr val="tx1"/>
                        </a:solidFill>
                      </a:endParaRPr>
                    </a:p>
                  </a:txBody>
                  <a:tcPr/>
                </a:tc>
                <a:tc>
                  <a:txBody>
                    <a:bodyPr/>
                    <a:lstStyle/>
                    <a:p>
                      <a:pPr algn="ctr" rtl="1"/>
                      <a:r>
                        <a:rPr lang="ar-SA" sz="2400" b="1" dirty="0" smtClean="0">
                          <a:solidFill>
                            <a:schemeClr val="tx1"/>
                          </a:solidFill>
                        </a:rPr>
                        <a:t>السؤال عن الفكرة</a:t>
                      </a:r>
                      <a:endParaRPr lang="ar-SA" sz="2400" b="1" dirty="0">
                        <a:solidFill>
                          <a:schemeClr val="tx1"/>
                        </a:solidFill>
                      </a:endParaRPr>
                    </a:p>
                  </a:txBody>
                  <a:tcPr/>
                </a:tc>
                <a:tc>
                  <a:txBody>
                    <a:bodyPr/>
                    <a:lstStyle/>
                    <a:p>
                      <a:pPr algn="ctr" rtl="1"/>
                      <a:r>
                        <a:rPr lang="ar-SA" sz="2400" b="1" dirty="0" smtClean="0">
                          <a:solidFill>
                            <a:schemeClr val="tx1"/>
                          </a:solidFill>
                        </a:rPr>
                        <a:t>الإجابة(ملخص الفقرة)</a:t>
                      </a:r>
                      <a:endParaRPr lang="ar-SA" sz="2400" b="1" dirty="0">
                        <a:solidFill>
                          <a:schemeClr val="tx1"/>
                        </a:solidFill>
                      </a:endParaRPr>
                    </a:p>
                  </a:txBody>
                  <a:tcPr/>
                </a:tc>
              </a:tr>
              <a:tr h="1890227">
                <a:tc>
                  <a:txBody>
                    <a:bodyPr/>
                    <a:lstStyle/>
                    <a:p>
                      <a:pPr algn="ctr" rtl="1"/>
                      <a:endParaRPr lang="ar-SA" sz="2800" b="1" dirty="0" smtClean="0">
                        <a:solidFill>
                          <a:schemeClr val="tx1"/>
                        </a:solidFill>
                      </a:endParaRPr>
                    </a:p>
                    <a:p>
                      <a:pPr algn="ctr" rtl="1"/>
                      <a:endParaRPr lang="ar-SA" sz="2800" b="1" dirty="0" smtClean="0">
                        <a:solidFill>
                          <a:schemeClr val="tx1"/>
                        </a:solidFill>
                      </a:endParaRPr>
                    </a:p>
                    <a:p>
                      <a:pPr algn="ctr" rtl="1"/>
                      <a:endParaRPr lang="ar-SA" sz="2800" b="1" dirty="0" smtClean="0">
                        <a:solidFill>
                          <a:schemeClr val="tx1"/>
                        </a:solidFill>
                      </a:endParaRPr>
                    </a:p>
                    <a:p>
                      <a:pPr algn="ctr" rtl="1"/>
                      <a:endParaRPr lang="ar-SA" sz="2800" b="1" dirty="0">
                        <a:solidFill>
                          <a:schemeClr val="tx1"/>
                        </a:solidFill>
                      </a:endParaRPr>
                    </a:p>
                  </a:txBody>
                  <a:tcPr/>
                </a:tc>
                <a:tc>
                  <a:txBody>
                    <a:bodyPr/>
                    <a:lstStyle/>
                    <a:p>
                      <a:pPr algn="ctr" rtl="1"/>
                      <a:endParaRPr lang="ar-SA" sz="2800" b="1" dirty="0" smtClean="0">
                        <a:solidFill>
                          <a:schemeClr val="tx1"/>
                        </a:solidFill>
                      </a:endParaRPr>
                    </a:p>
                    <a:p>
                      <a:pPr algn="ctr" rtl="1"/>
                      <a:endParaRPr lang="ar-SA" sz="2800" b="1" dirty="0" smtClean="0">
                        <a:solidFill>
                          <a:schemeClr val="tx1"/>
                        </a:solidFill>
                      </a:endParaRPr>
                    </a:p>
                    <a:p>
                      <a:pPr algn="ctr" rtl="1"/>
                      <a:endParaRPr lang="ar-SA" sz="2800" b="1" dirty="0">
                        <a:solidFill>
                          <a:schemeClr val="tx1"/>
                        </a:solidFill>
                      </a:endParaRPr>
                    </a:p>
                  </a:txBody>
                  <a:tcPr/>
                </a:tc>
                <a:tc>
                  <a:txBody>
                    <a:bodyPr/>
                    <a:lstStyle/>
                    <a:p>
                      <a:pPr algn="ctr" rtl="1"/>
                      <a:endParaRPr lang="ar-SA" sz="2800" b="1" dirty="0">
                        <a:solidFill>
                          <a:schemeClr val="tx1"/>
                        </a:solidFill>
                      </a:endParaRPr>
                    </a:p>
                  </a:txBody>
                  <a:tcPr/>
                </a:tc>
              </a:tr>
            </a:tbl>
          </a:graphicData>
        </a:graphic>
      </p:graphicFrame>
      <p:sp>
        <p:nvSpPr>
          <p:cNvPr id="6" name="مربع نص 5"/>
          <p:cNvSpPr txBox="1"/>
          <p:nvPr/>
        </p:nvSpPr>
        <p:spPr>
          <a:xfrm>
            <a:off x="5857884" y="2000240"/>
            <a:ext cx="2357454" cy="1569660"/>
          </a:xfrm>
          <a:prstGeom prst="rect">
            <a:avLst/>
          </a:prstGeom>
          <a:noFill/>
        </p:spPr>
        <p:txBody>
          <a:bodyPr wrap="square" rtlCol="1">
            <a:spAutoFit/>
          </a:bodyPr>
          <a:lstStyle/>
          <a:p>
            <a:pPr algn="ctr"/>
            <a:r>
              <a:rPr lang="ar-SA" sz="3200" b="1" dirty="0" smtClean="0">
                <a:solidFill>
                  <a:srgbClr val="C00000"/>
                </a:solidFill>
              </a:rPr>
              <a:t>تحمل المواطنين كل التضحيات لوطنهم</a:t>
            </a:r>
            <a:endParaRPr lang="ar-SA" sz="3200" b="1" dirty="0">
              <a:solidFill>
                <a:srgbClr val="C00000"/>
              </a:solidFill>
            </a:endParaRPr>
          </a:p>
        </p:txBody>
      </p:sp>
      <p:sp>
        <p:nvSpPr>
          <p:cNvPr id="7" name="مربع نص 6"/>
          <p:cNvSpPr txBox="1"/>
          <p:nvPr/>
        </p:nvSpPr>
        <p:spPr>
          <a:xfrm>
            <a:off x="2928926" y="1714488"/>
            <a:ext cx="2786082" cy="2062103"/>
          </a:xfrm>
          <a:prstGeom prst="rect">
            <a:avLst/>
          </a:prstGeom>
          <a:noFill/>
        </p:spPr>
        <p:txBody>
          <a:bodyPr wrap="square" rtlCol="1">
            <a:spAutoFit/>
          </a:bodyPr>
          <a:lstStyle/>
          <a:p>
            <a:pPr algn="ctr"/>
            <a:r>
              <a:rPr lang="ar-SA" sz="3200" b="1" dirty="0" smtClean="0">
                <a:solidFill>
                  <a:srgbClr val="C00000"/>
                </a:solidFill>
              </a:rPr>
              <a:t>ماذا يجب على المواطنين الذين يريدون الأمن لوطنهم؟</a:t>
            </a:r>
            <a:endParaRPr lang="ar-SA" sz="3200" b="1" dirty="0">
              <a:solidFill>
                <a:srgbClr val="C00000"/>
              </a:solidFill>
            </a:endParaRPr>
          </a:p>
        </p:txBody>
      </p:sp>
      <p:sp>
        <p:nvSpPr>
          <p:cNvPr id="8" name="مربع نص 7"/>
          <p:cNvSpPr txBox="1"/>
          <p:nvPr/>
        </p:nvSpPr>
        <p:spPr>
          <a:xfrm>
            <a:off x="571472" y="1857364"/>
            <a:ext cx="2357454" cy="1569660"/>
          </a:xfrm>
          <a:prstGeom prst="rect">
            <a:avLst/>
          </a:prstGeom>
          <a:noFill/>
        </p:spPr>
        <p:txBody>
          <a:bodyPr wrap="square" rtlCol="1">
            <a:spAutoFit/>
          </a:bodyPr>
          <a:lstStyle/>
          <a:p>
            <a:pPr algn="ctr"/>
            <a:r>
              <a:rPr lang="ar-SA" sz="3200" b="1" dirty="0" smtClean="0">
                <a:solidFill>
                  <a:srgbClr val="C00000"/>
                </a:solidFill>
              </a:rPr>
              <a:t>أن يضحوا ويؤدون كل غال ونفيس لوطنهم.</a:t>
            </a:r>
            <a:endParaRPr lang="ar-SA" sz="3200" b="1" dirty="0">
              <a:solidFill>
                <a:srgbClr val="C00000"/>
              </a:solidFill>
            </a:endParaRPr>
          </a:p>
        </p:txBody>
      </p:sp>
      <p:sp>
        <p:nvSpPr>
          <p:cNvPr id="9" name="مربع نص 8"/>
          <p:cNvSpPr txBox="1"/>
          <p:nvPr/>
        </p:nvSpPr>
        <p:spPr>
          <a:xfrm>
            <a:off x="428596" y="3903653"/>
            <a:ext cx="7429552" cy="954107"/>
          </a:xfrm>
          <a:prstGeom prst="rect">
            <a:avLst/>
          </a:prstGeom>
          <a:noFill/>
        </p:spPr>
        <p:txBody>
          <a:bodyPr wrap="square" rtlCol="1">
            <a:spAutoFit/>
          </a:bodyPr>
          <a:lstStyle/>
          <a:p>
            <a:pPr algn="ctr"/>
            <a:r>
              <a:rPr lang="ar-SA" sz="2800" b="1" dirty="0" smtClean="0">
                <a:solidFill>
                  <a:srgbClr val="4C0000"/>
                </a:solidFill>
              </a:rPr>
              <a:t>أطبق الخطوة الرابعة للقراءة المتعمقة على نص من نصوص الوحدة الدراسية الرابعة.</a:t>
            </a:r>
            <a:endParaRPr lang="ar-SA" sz="2800" b="1" dirty="0">
              <a:solidFill>
                <a:srgbClr val="4C0000"/>
              </a:solidFill>
            </a:endParaRPr>
          </a:p>
        </p:txBody>
      </p:sp>
      <p:sp>
        <p:nvSpPr>
          <p:cNvPr id="10" name="شكل بيضاوي 9"/>
          <p:cNvSpPr/>
          <p:nvPr/>
        </p:nvSpPr>
        <p:spPr>
          <a:xfrm>
            <a:off x="7643834" y="4094813"/>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ثالثاً</a:t>
            </a:r>
            <a:endParaRPr lang="ar-SA" sz="2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ircle(i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circle(in)">
                                      <p:cBhvr>
                                        <p:cTn id="22" dur="500"/>
                                        <p:tgtEl>
                                          <p:spTgt spid="8"/>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circle(in)">
                                      <p:cBhvr>
                                        <p:cTn id="2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شريط مثقب 2"/>
          <p:cNvSpPr/>
          <p:nvPr/>
        </p:nvSpPr>
        <p:spPr>
          <a:xfrm rot="312182">
            <a:off x="857224" y="571480"/>
            <a:ext cx="7429552" cy="5286412"/>
          </a:xfrm>
          <a:prstGeom prst="flowChartPunchedTape">
            <a:avLst/>
          </a:prstGeom>
          <a:solidFill>
            <a:schemeClr val="accent2">
              <a:lumMod val="60000"/>
              <a:lumOff val="40000"/>
            </a:schemeClr>
          </a:solidFill>
          <a:ln w="38100">
            <a:solidFill>
              <a:schemeClr val="accent2">
                <a:lumMod val="50000"/>
              </a:schemeClr>
            </a:solidFill>
            <a:prstDash val="lgDashDotDot"/>
          </a:ln>
        </p:spPr>
        <p:style>
          <a:lnRef idx="1">
            <a:schemeClr val="accent2"/>
          </a:lnRef>
          <a:fillRef idx="3">
            <a:schemeClr val="accent2"/>
          </a:fillRef>
          <a:effectRef idx="2">
            <a:schemeClr val="accent2"/>
          </a:effectRef>
          <a:fontRef idx="minor">
            <a:schemeClr val="lt1"/>
          </a:fontRef>
        </p:style>
        <p:txBody>
          <a:bodyPr rtlCol="1"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ar-SA" sz="5400" b="1" cap="all" dirty="0" smtClean="0">
                <a:ln w="0"/>
                <a:solidFill>
                  <a:schemeClr val="tx2">
                    <a:lumMod val="50000"/>
                  </a:schemeClr>
                </a:solidFill>
                <a:effectLst>
                  <a:reflection blurRad="12700" stA="50000" endPos="50000" dist="5000" dir="5400000" sy="-100000" rotWithShape="0"/>
                </a:effectLst>
              </a:rPr>
              <a:t>التحليل الأدبي</a:t>
            </a:r>
          </a:p>
          <a:p>
            <a:pPr algn="ctr"/>
            <a:r>
              <a:rPr lang="ar-SA" sz="11500" b="1" cap="all" dirty="0" smtClean="0">
                <a:ln w="0"/>
                <a:solidFill>
                  <a:schemeClr val="tx1">
                    <a:lumMod val="95000"/>
                    <a:lumOff val="5000"/>
                  </a:schemeClr>
                </a:solidFill>
                <a:effectLst>
                  <a:reflection blurRad="12700" stA="50000" endPos="50000" dist="5000" dir="5400000" sy="-100000" rotWithShape="0"/>
                </a:effectLst>
              </a:rPr>
              <a:t>يا بلدي الحرام</a:t>
            </a:r>
            <a:endParaRPr lang="ar-SA" sz="11500" b="1" cap="all" dirty="0">
              <a:ln w="0"/>
              <a:solidFill>
                <a:schemeClr val="tx1">
                  <a:lumMod val="95000"/>
                  <a:lumOff val="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357422" y="714356"/>
            <a:ext cx="6143668" cy="523220"/>
          </a:xfrm>
          <a:prstGeom prst="rect">
            <a:avLst/>
          </a:prstGeom>
          <a:noFill/>
        </p:spPr>
        <p:txBody>
          <a:bodyPr wrap="square" rtlCol="1">
            <a:spAutoFit/>
          </a:bodyPr>
          <a:lstStyle/>
          <a:p>
            <a:r>
              <a:rPr lang="ar-SA" sz="2800" b="1" dirty="0" smtClean="0">
                <a:solidFill>
                  <a:srgbClr val="4C0000"/>
                </a:solidFill>
              </a:rPr>
              <a:t>ب/ أكتب مثالاً من عندي على غرار ما سبق:</a:t>
            </a:r>
            <a:endParaRPr lang="ar-SA" sz="2800" b="1" dirty="0">
              <a:solidFill>
                <a:srgbClr val="4C0000"/>
              </a:solidFill>
            </a:endParaRPr>
          </a:p>
        </p:txBody>
      </p:sp>
      <p:sp>
        <p:nvSpPr>
          <p:cNvPr id="4" name="مستطيل مستدير الزوايا 3"/>
          <p:cNvSpPr/>
          <p:nvPr/>
        </p:nvSpPr>
        <p:spPr>
          <a:xfrm>
            <a:off x="4071934" y="1500174"/>
            <a:ext cx="3071834" cy="500066"/>
          </a:xfrm>
          <a:prstGeom prst="roundRect">
            <a:avLst/>
          </a:prstGeom>
          <a:ln w="28575">
            <a:solidFill>
              <a:schemeClr val="tx2">
                <a:lumMod val="75000"/>
              </a:schemeClr>
            </a:solidFill>
          </a:ln>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000" b="1" dirty="0" smtClean="0"/>
              <a:t>                 +              = </a:t>
            </a:r>
            <a:endParaRPr lang="ar-SA" sz="2000" b="1" dirty="0"/>
          </a:p>
        </p:txBody>
      </p:sp>
      <p:sp>
        <p:nvSpPr>
          <p:cNvPr id="5" name="مستطيل مستدير الزوايا 4"/>
          <p:cNvSpPr/>
          <p:nvPr/>
        </p:nvSpPr>
        <p:spPr>
          <a:xfrm>
            <a:off x="2357422" y="1500174"/>
            <a:ext cx="1295408" cy="500066"/>
          </a:xfrm>
          <a:prstGeom prst="roundRect">
            <a:avLst/>
          </a:prstGeom>
          <a:ln w="28575">
            <a:solidFill>
              <a:schemeClr val="tx2">
                <a:lumMod val="75000"/>
              </a:schemeClr>
            </a:solidFill>
          </a:ln>
        </p:spPr>
        <p:style>
          <a:lnRef idx="1">
            <a:schemeClr val="accent5"/>
          </a:lnRef>
          <a:fillRef idx="2">
            <a:schemeClr val="accent5"/>
          </a:fillRef>
          <a:effectRef idx="1">
            <a:schemeClr val="accent5"/>
          </a:effectRef>
          <a:fontRef idx="minor">
            <a:schemeClr val="dk1"/>
          </a:fontRef>
        </p:style>
        <p:txBody>
          <a:bodyPr rtlCol="1" anchor="ctr"/>
          <a:lstStyle/>
          <a:p>
            <a:pPr algn="ctr"/>
            <a:endParaRPr lang="ar-SA" sz="2000" b="1" dirty="0"/>
          </a:p>
        </p:txBody>
      </p:sp>
      <p:sp>
        <p:nvSpPr>
          <p:cNvPr id="6" name="مستطيل مستدير الزوايا 5"/>
          <p:cNvSpPr/>
          <p:nvPr/>
        </p:nvSpPr>
        <p:spPr>
          <a:xfrm>
            <a:off x="3143240" y="2071678"/>
            <a:ext cx="3071834" cy="500066"/>
          </a:xfrm>
          <a:prstGeom prst="roundRect">
            <a:avLst/>
          </a:prstGeom>
          <a:ln w="28575">
            <a:solidFill>
              <a:schemeClr val="tx2">
                <a:lumMod val="75000"/>
              </a:schemeClr>
            </a:solidFill>
          </a:ln>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000" b="1" dirty="0" smtClean="0"/>
              <a:t>                 +               = </a:t>
            </a:r>
            <a:endParaRPr lang="ar-SA" sz="2000" b="1" dirty="0"/>
          </a:p>
        </p:txBody>
      </p:sp>
      <p:sp>
        <p:nvSpPr>
          <p:cNvPr id="7" name="مستطيل مستدير الزوايا 6"/>
          <p:cNvSpPr/>
          <p:nvPr/>
        </p:nvSpPr>
        <p:spPr>
          <a:xfrm>
            <a:off x="1428728" y="2071678"/>
            <a:ext cx="1295408" cy="500066"/>
          </a:xfrm>
          <a:prstGeom prst="roundRect">
            <a:avLst/>
          </a:prstGeom>
          <a:ln w="28575">
            <a:solidFill>
              <a:schemeClr val="tx2">
                <a:lumMod val="75000"/>
              </a:schemeClr>
            </a:solidFill>
          </a:ln>
        </p:spPr>
        <p:style>
          <a:lnRef idx="1">
            <a:schemeClr val="accent5"/>
          </a:lnRef>
          <a:fillRef idx="2">
            <a:schemeClr val="accent5"/>
          </a:fillRef>
          <a:effectRef idx="1">
            <a:schemeClr val="accent5"/>
          </a:effectRef>
          <a:fontRef idx="minor">
            <a:schemeClr val="dk1"/>
          </a:fontRef>
        </p:style>
        <p:txBody>
          <a:bodyPr rtlCol="1" anchor="ctr"/>
          <a:lstStyle/>
          <a:p>
            <a:pPr algn="ctr"/>
            <a:endParaRPr lang="ar-SA" sz="2000" b="1" dirty="0"/>
          </a:p>
        </p:txBody>
      </p:sp>
      <p:sp>
        <p:nvSpPr>
          <p:cNvPr id="8" name="مستطيل مستدير الزوايا 7"/>
          <p:cNvSpPr/>
          <p:nvPr/>
        </p:nvSpPr>
        <p:spPr>
          <a:xfrm>
            <a:off x="2786050" y="2643182"/>
            <a:ext cx="3071834" cy="500066"/>
          </a:xfrm>
          <a:prstGeom prst="roundRect">
            <a:avLst/>
          </a:prstGeom>
          <a:ln w="28575">
            <a:solidFill>
              <a:schemeClr val="tx2">
                <a:lumMod val="75000"/>
              </a:schemeClr>
            </a:solidFill>
          </a:ln>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000" b="1" dirty="0" smtClean="0"/>
              <a:t>               +               = </a:t>
            </a:r>
            <a:endParaRPr lang="ar-SA" sz="2000" b="1" dirty="0"/>
          </a:p>
        </p:txBody>
      </p:sp>
      <p:sp>
        <p:nvSpPr>
          <p:cNvPr id="9" name="مستطيل مستدير الزوايا 8"/>
          <p:cNvSpPr/>
          <p:nvPr/>
        </p:nvSpPr>
        <p:spPr>
          <a:xfrm>
            <a:off x="1071538" y="2643182"/>
            <a:ext cx="1295408" cy="500066"/>
          </a:xfrm>
          <a:prstGeom prst="roundRect">
            <a:avLst/>
          </a:prstGeom>
          <a:ln w="28575">
            <a:solidFill>
              <a:schemeClr val="tx2">
                <a:lumMod val="75000"/>
              </a:schemeClr>
            </a:solidFill>
          </a:ln>
        </p:spPr>
        <p:style>
          <a:lnRef idx="1">
            <a:schemeClr val="accent5"/>
          </a:lnRef>
          <a:fillRef idx="2">
            <a:schemeClr val="accent5"/>
          </a:fillRef>
          <a:effectRef idx="1">
            <a:schemeClr val="accent5"/>
          </a:effectRef>
          <a:fontRef idx="minor">
            <a:schemeClr val="dk1"/>
          </a:fontRef>
        </p:style>
        <p:txBody>
          <a:bodyPr rtlCol="1" anchor="ctr"/>
          <a:lstStyle/>
          <a:p>
            <a:pPr algn="ctr"/>
            <a:endParaRPr lang="ar-SA" sz="2000" b="1" dirty="0"/>
          </a:p>
        </p:txBody>
      </p:sp>
      <p:sp>
        <p:nvSpPr>
          <p:cNvPr id="10" name="مربع نص 9"/>
          <p:cNvSpPr txBox="1"/>
          <p:nvPr/>
        </p:nvSpPr>
        <p:spPr>
          <a:xfrm>
            <a:off x="1285852" y="3500438"/>
            <a:ext cx="6715172" cy="954107"/>
          </a:xfrm>
          <a:prstGeom prst="rect">
            <a:avLst/>
          </a:prstGeom>
          <a:noFill/>
        </p:spPr>
        <p:txBody>
          <a:bodyPr wrap="square" rtlCol="1">
            <a:spAutoFit/>
          </a:bodyPr>
          <a:lstStyle/>
          <a:p>
            <a:pPr algn="ctr"/>
            <a:r>
              <a:rPr lang="ar-SA" sz="2800" b="1" dirty="0" smtClean="0">
                <a:solidFill>
                  <a:srgbClr val="4C0000"/>
                </a:solidFill>
              </a:rPr>
              <a:t>3) أتخيل أمنية كل من الفتى والفتاة في الصورة الثالثة،وأدونهما في الموضع المحدد:</a:t>
            </a:r>
            <a:endParaRPr lang="ar-SA" sz="2800" b="1" dirty="0">
              <a:solidFill>
                <a:srgbClr val="4C0000"/>
              </a:solidFill>
            </a:endParaRPr>
          </a:p>
        </p:txBody>
      </p:sp>
      <p:sp>
        <p:nvSpPr>
          <p:cNvPr id="12" name="مربع نص 11"/>
          <p:cNvSpPr txBox="1"/>
          <p:nvPr/>
        </p:nvSpPr>
        <p:spPr>
          <a:xfrm>
            <a:off x="5572132" y="1497915"/>
            <a:ext cx="1428760" cy="523220"/>
          </a:xfrm>
          <a:prstGeom prst="rect">
            <a:avLst/>
          </a:prstGeom>
          <a:noFill/>
        </p:spPr>
        <p:txBody>
          <a:bodyPr wrap="square" rtlCol="1">
            <a:spAutoFit/>
          </a:bodyPr>
          <a:lstStyle/>
          <a:p>
            <a:pPr algn="ctr"/>
            <a:r>
              <a:rPr lang="ar-SA" sz="2800" b="1" dirty="0" smtClean="0">
                <a:solidFill>
                  <a:srgbClr val="C00000"/>
                </a:solidFill>
              </a:rPr>
              <a:t>يلعب</a:t>
            </a:r>
            <a:endParaRPr lang="ar-SA" sz="2200" b="1" dirty="0">
              <a:solidFill>
                <a:srgbClr val="C00000"/>
              </a:solidFill>
            </a:endParaRPr>
          </a:p>
        </p:txBody>
      </p:sp>
      <p:sp>
        <p:nvSpPr>
          <p:cNvPr id="13" name="مربع نص 12"/>
          <p:cNvSpPr txBox="1"/>
          <p:nvPr/>
        </p:nvSpPr>
        <p:spPr>
          <a:xfrm>
            <a:off x="2500298" y="1500174"/>
            <a:ext cx="1000132" cy="523220"/>
          </a:xfrm>
          <a:prstGeom prst="rect">
            <a:avLst/>
          </a:prstGeom>
          <a:noFill/>
        </p:spPr>
        <p:txBody>
          <a:bodyPr wrap="square" rtlCol="1">
            <a:spAutoFit/>
          </a:bodyPr>
          <a:lstStyle/>
          <a:p>
            <a:pPr algn="ctr"/>
            <a:r>
              <a:rPr lang="ar-SA" sz="2800" b="1" dirty="0" smtClean="0">
                <a:solidFill>
                  <a:srgbClr val="C00000"/>
                </a:solidFill>
              </a:rPr>
              <a:t>يلعب</a:t>
            </a:r>
            <a:endParaRPr lang="ar-SA" sz="2800" b="1" dirty="0">
              <a:solidFill>
                <a:srgbClr val="C00000"/>
              </a:solidFill>
            </a:endParaRPr>
          </a:p>
        </p:txBody>
      </p:sp>
      <p:sp>
        <p:nvSpPr>
          <p:cNvPr id="14" name="مربع نص 13"/>
          <p:cNvSpPr txBox="1"/>
          <p:nvPr/>
        </p:nvSpPr>
        <p:spPr>
          <a:xfrm>
            <a:off x="4929190" y="2071678"/>
            <a:ext cx="1000132" cy="523220"/>
          </a:xfrm>
          <a:prstGeom prst="rect">
            <a:avLst/>
          </a:prstGeom>
          <a:noFill/>
        </p:spPr>
        <p:txBody>
          <a:bodyPr wrap="square" rtlCol="1">
            <a:spAutoFit/>
          </a:bodyPr>
          <a:lstStyle/>
          <a:p>
            <a:pPr algn="ctr"/>
            <a:r>
              <a:rPr lang="ar-SA" sz="2800" b="1" dirty="0" smtClean="0">
                <a:solidFill>
                  <a:srgbClr val="C00000"/>
                </a:solidFill>
              </a:rPr>
              <a:t>يلعب</a:t>
            </a:r>
            <a:endParaRPr lang="ar-SA" sz="2200" b="1" dirty="0">
              <a:solidFill>
                <a:srgbClr val="C00000"/>
              </a:solidFill>
            </a:endParaRPr>
          </a:p>
        </p:txBody>
      </p:sp>
      <p:sp>
        <p:nvSpPr>
          <p:cNvPr id="15" name="مربع نص 14"/>
          <p:cNvSpPr txBox="1"/>
          <p:nvPr/>
        </p:nvSpPr>
        <p:spPr>
          <a:xfrm>
            <a:off x="3500430" y="2071678"/>
            <a:ext cx="1000132" cy="523220"/>
          </a:xfrm>
          <a:prstGeom prst="rect">
            <a:avLst/>
          </a:prstGeom>
          <a:noFill/>
        </p:spPr>
        <p:txBody>
          <a:bodyPr wrap="square" rtlCol="1">
            <a:spAutoFit/>
          </a:bodyPr>
          <a:lstStyle/>
          <a:p>
            <a:pPr algn="ctr"/>
            <a:r>
              <a:rPr lang="ar-SA" sz="2800" b="1" dirty="0" smtClean="0">
                <a:solidFill>
                  <a:srgbClr val="C00000"/>
                </a:solidFill>
              </a:rPr>
              <a:t>ان</a:t>
            </a:r>
            <a:endParaRPr lang="ar-SA" sz="2200" b="1" dirty="0">
              <a:solidFill>
                <a:srgbClr val="C00000"/>
              </a:solidFill>
            </a:endParaRPr>
          </a:p>
        </p:txBody>
      </p:sp>
      <p:sp>
        <p:nvSpPr>
          <p:cNvPr id="16" name="مربع نص 15"/>
          <p:cNvSpPr txBox="1"/>
          <p:nvPr/>
        </p:nvSpPr>
        <p:spPr>
          <a:xfrm>
            <a:off x="1571604" y="2071678"/>
            <a:ext cx="1000132" cy="523220"/>
          </a:xfrm>
          <a:prstGeom prst="rect">
            <a:avLst/>
          </a:prstGeom>
          <a:noFill/>
        </p:spPr>
        <p:txBody>
          <a:bodyPr wrap="square" rtlCol="1">
            <a:spAutoFit/>
          </a:bodyPr>
          <a:lstStyle/>
          <a:p>
            <a:pPr algn="ctr"/>
            <a:r>
              <a:rPr lang="ar-SA" sz="2800" b="1" dirty="0" smtClean="0">
                <a:solidFill>
                  <a:srgbClr val="C00000"/>
                </a:solidFill>
              </a:rPr>
              <a:t>يلعبان</a:t>
            </a:r>
            <a:endParaRPr lang="ar-SA" sz="2200" b="1" dirty="0">
              <a:solidFill>
                <a:srgbClr val="C00000"/>
              </a:solidFill>
            </a:endParaRPr>
          </a:p>
        </p:txBody>
      </p:sp>
      <p:sp>
        <p:nvSpPr>
          <p:cNvPr id="17" name="مربع نص 16"/>
          <p:cNvSpPr txBox="1"/>
          <p:nvPr/>
        </p:nvSpPr>
        <p:spPr>
          <a:xfrm>
            <a:off x="4643438" y="2643182"/>
            <a:ext cx="1000132" cy="523220"/>
          </a:xfrm>
          <a:prstGeom prst="rect">
            <a:avLst/>
          </a:prstGeom>
          <a:noFill/>
        </p:spPr>
        <p:txBody>
          <a:bodyPr wrap="square" rtlCol="1">
            <a:spAutoFit/>
          </a:bodyPr>
          <a:lstStyle/>
          <a:p>
            <a:pPr algn="ctr"/>
            <a:r>
              <a:rPr lang="ar-SA" sz="2800" b="1" dirty="0" smtClean="0">
                <a:solidFill>
                  <a:srgbClr val="C00000"/>
                </a:solidFill>
              </a:rPr>
              <a:t>يلعب</a:t>
            </a:r>
            <a:endParaRPr lang="ar-SA" sz="2200" b="1" dirty="0">
              <a:solidFill>
                <a:srgbClr val="C00000"/>
              </a:solidFill>
            </a:endParaRPr>
          </a:p>
        </p:txBody>
      </p:sp>
      <p:sp>
        <p:nvSpPr>
          <p:cNvPr id="18" name="مربع نص 17"/>
          <p:cNvSpPr txBox="1"/>
          <p:nvPr/>
        </p:nvSpPr>
        <p:spPr>
          <a:xfrm>
            <a:off x="3286116" y="2620028"/>
            <a:ext cx="1000132" cy="523220"/>
          </a:xfrm>
          <a:prstGeom prst="rect">
            <a:avLst/>
          </a:prstGeom>
          <a:noFill/>
        </p:spPr>
        <p:txBody>
          <a:bodyPr wrap="square" rtlCol="1">
            <a:spAutoFit/>
          </a:bodyPr>
          <a:lstStyle/>
          <a:p>
            <a:pPr algn="ctr"/>
            <a:r>
              <a:rPr lang="ar-SA" sz="2800" b="1" dirty="0" smtClean="0">
                <a:solidFill>
                  <a:srgbClr val="C00000"/>
                </a:solidFill>
              </a:rPr>
              <a:t>ون</a:t>
            </a:r>
            <a:endParaRPr lang="ar-SA" sz="2200" b="1" dirty="0">
              <a:solidFill>
                <a:srgbClr val="C00000"/>
              </a:solidFill>
            </a:endParaRPr>
          </a:p>
        </p:txBody>
      </p:sp>
      <p:sp>
        <p:nvSpPr>
          <p:cNvPr id="19" name="مربع نص 18"/>
          <p:cNvSpPr txBox="1"/>
          <p:nvPr/>
        </p:nvSpPr>
        <p:spPr>
          <a:xfrm>
            <a:off x="1142976" y="2643182"/>
            <a:ext cx="1000132" cy="523220"/>
          </a:xfrm>
          <a:prstGeom prst="rect">
            <a:avLst/>
          </a:prstGeom>
          <a:noFill/>
        </p:spPr>
        <p:txBody>
          <a:bodyPr wrap="square" rtlCol="1">
            <a:spAutoFit/>
          </a:bodyPr>
          <a:lstStyle/>
          <a:p>
            <a:pPr algn="ctr"/>
            <a:r>
              <a:rPr lang="ar-SA" sz="2800" b="1" dirty="0" smtClean="0">
                <a:solidFill>
                  <a:srgbClr val="C00000"/>
                </a:solidFill>
              </a:rPr>
              <a:t>يلعبون</a:t>
            </a:r>
            <a:endParaRPr lang="ar-SA" sz="2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ircle(in)">
                                      <p:cBhvr>
                                        <p:cTn id="10" dur="10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ppt_h/2"/>
                                          </p:val>
                                        </p:tav>
                                        <p:tav tm="100000">
                                          <p:val>
                                            <p:strVal val="#ppt_y"/>
                                          </p:val>
                                        </p:tav>
                                      </p:tavLst>
                                    </p:anim>
                                    <p:anim calcmode="lin" valueType="num">
                                      <p:cBhvr>
                                        <p:cTn id="17" dur="1000" fill="hold"/>
                                        <p:tgtEl>
                                          <p:spTgt spid="12"/>
                                        </p:tgtEl>
                                        <p:attrNameLst>
                                          <p:attrName>ppt_w</p:attrName>
                                        </p:attrNameLst>
                                      </p:cBhvr>
                                      <p:tavLst>
                                        <p:tav tm="0">
                                          <p:val>
                                            <p:strVal val="#ppt_w"/>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ppt_h/2"/>
                                          </p:val>
                                        </p:tav>
                                        <p:tav tm="100000">
                                          <p:val>
                                            <p:strVal val="#ppt_y"/>
                                          </p:val>
                                        </p:tav>
                                      </p:tavLst>
                                    </p:anim>
                                    <p:anim calcmode="lin" valueType="num">
                                      <p:cBhvr>
                                        <p:cTn id="25" dur="1000" fill="hold"/>
                                        <p:tgtEl>
                                          <p:spTgt spid="13"/>
                                        </p:tgtEl>
                                        <p:attrNameLst>
                                          <p:attrName>ppt_w</p:attrName>
                                        </p:attrNameLst>
                                      </p:cBhvr>
                                      <p:tavLst>
                                        <p:tav tm="0">
                                          <p:val>
                                            <p:strVal val="#ppt_w"/>
                                          </p:val>
                                        </p:tav>
                                        <p:tav tm="100000">
                                          <p:val>
                                            <p:strVal val="#ppt_w"/>
                                          </p:val>
                                        </p:tav>
                                      </p:tavLst>
                                    </p:anim>
                                    <p:anim calcmode="lin" valueType="num">
                                      <p:cBhvr>
                                        <p:cTn id="26" dur="10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4"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ppt_h/2"/>
                                          </p:val>
                                        </p:tav>
                                        <p:tav tm="100000">
                                          <p:val>
                                            <p:strVal val="#ppt_y"/>
                                          </p:val>
                                        </p:tav>
                                      </p:tavLst>
                                    </p:anim>
                                    <p:anim calcmode="lin" valueType="num">
                                      <p:cBhvr>
                                        <p:cTn id="33" dur="1000" fill="hold"/>
                                        <p:tgtEl>
                                          <p:spTgt spid="14"/>
                                        </p:tgtEl>
                                        <p:attrNameLst>
                                          <p:attrName>ppt_w</p:attrName>
                                        </p:attrNameLst>
                                      </p:cBhvr>
                                      <p:tavLst>
                                        <p:tav tm="0">
                                          <p:val>
                                            <p:strVal val="#ppt_w"/>
                                          </p:val>
                                        </p:tav>
                                        <p:tav tm="100000">
                                          <p:val>
                                            <p:strVal val="#ppt_w"/>
                                          </p:val>
                                        </p:tav>
                                      </p:tavLst>
                                    </p:anim>
                                    <p:anim calcmode="lin" valueType="num">
                                      <p:cBhvr>
                                        <p:cTn id="34" dur="10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4"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ppt_h/2"/>
                                          </p:val>
                                        </p:tav>
                                        <p:tav tm="100000">
                                          <p:val>
                                            <p:strVal val="#ppt_y"/>
                                          </p:val>
                                        </p:tav>
                                      </p:tavLst>
                                    </p:anim>
                                    <p:anim calcmode="lin" valueType="num">
                                      <p:cBhvr>
                                        <p:cTn id="41" dur="1000" fill="hold"/>
                                        <p:tgtEl>
                                          <p:spTgt spid="15"/>
                                        </p:tgtEl>
                                        <p:attrNameLst>
                                          <p:attrName>ppt_w</p:attrName>
                                        </p:attrNameLst>
                                      </p:cBhvr>
                                      <p:tavLst>
                                        <p:tav tm="0">
                                          <p:val>
                                            <p:strVal val="#ppt_w"/>
                                          </p:val>
                                        </p:tav>
                                        <p:tav tm="100000">
                                          <p:val>
                                            <p:strVal val="#ppt_w"/>
                                          </p:val>
                                        </p:tav>
                                      </p:tavLst>
                                    </p:anim>
                                    <p:anim calcmode="lin" valueType="num">
                                      <p:cBhvr>
                                        <p:cTn id="42" dur="1000" fill="hold"/>
                                        <p:tgtEl>
                                          <p:spTgt spid="15"/>
                                        </p:tgtEl>
                                        <p:attrNameLst>
                                          <p:attrName>ppt_h</p:attrName>
                                        </p:attrNameLst>
                                      </p:cBhvr>
                                      <p:tavLst>
                                        <p:tav tm="0">
                                          <p:val>
                                            <p:fltVal val="0"/>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17" presetClass="entr" presetSubtype="4"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ppt_x</p:attrName>
                                        </p:attrNameLst>
                                      </p:cBhvr>
                                      <p:tavLst>
                                        <p:tav tm="0">
                                          <p:val>
                                            <p:strVal val="#ppt_x"/>
                                          </p:val>
                                        </p:tav>
                                        <p:tav tm="100000">
                                          <p:val>
                                            <p:strVal val="#ppt_x"/>
                                          </p:val>
                                        </p:tav>
                                      </p:tavLst>
                                    </p:anim>
                                    <p:anim calcmode="lin" valueType="num">
                                      <p:cBhvr>
                                        <p:cTn id="48" dur="1000" fill="hold"/>
                                        <p:tgtEl>
                                          <p:spTgt spid="16"/>
                                        </p:tgtEl>
                                        <p:attrNameLst>
                                          <p:attrName>ppt_y</p:attrName>
                                        </p:attrNameLst>
                                      </p:cBhvr>
                                      <p:tavLst>
                                        <p:tav tm="0">
                                          <p:val>
                                            <p:strVal val="#ppt_y+#ppt_h/2"/>
                                          </p:val>
                                        </p:tav>
                                        <p:tav tm="100000">
                                          <p:val>
                                            <p:strVal val="#ppt_y"/>
                                          </p:val>
                                        </p:tav>
                                      </p:tavLst>
                                    </p:anim>
                                    <p:anim calcmode="lin" valueType="num">
                                      <p:cBhvr>
                                        <p:cTn id="49" dur="1000" fill="hold"/>
                                        <p:tgtEl>
                                          <p:spTgt spid="16"/>
                                        </p:tgtEl>
                                        <p:attrNameLst>
                                          <p:attrName>ppt_w</p:attrName>
                                        </p:attrNameLst>
                                      </p:cBhvr>
                                      <p:tavLst>
                                        <p:tav tm="0">
                                          <p:val>
                                            <p:strVal val="#ppt_w"/>
                                          </p:val>
                                        </p:tav>
                                        <p:tav tm="100000">
                                          <p:val>
                                            <p:strVal val="#ppt_w"/>
                                          </p:val>
                                        </p:tav>
                                      </p:tavLst>
                                    </p:anim>
                                    <p:anim calcmode="lin" valueType="num">
                                      <p:cBhvr>
                                        <p:cTn id="50" dur="10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17" presetClass="entr" presetSubtype="4" fill="hold" grpId="0" nodeType="click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1000" fill="hold"/>
                                        <p:tgtEl>
                                          <p:spTgt spid="17"/>
                                        </p:tgtEl>
                                        <p:attrNameLst>
                                          <p:attrName>ppt_x</p:attrName>
                                        </p:attrNameLst>
                                      </p:cBhvr>
                                      <p:tavLst>
                                        <p:tav tm="0">
                                          <p:val>
                                            <p:strVal val="#ppt_x"/>
                                          </p:val>
                                        </p:tav>
                                        <p:tav tm="100000">
                                          <p:val>
                                            <p:strVal val="#ppt_x"/>
                                          </p:val>
                                        </p:tav>
                                      </p:tavLst>
                                    </p:anim>
                                    <p:anim calcmode="lin" valueType="num">
                                      <p:cBhvr>
                                        <p:cTn id="56" dur="1000" fill="hold"/>
                                        <p:tgtEl>
                                          <p:spTgt spid="17"/>
                                        </p:tgtEl>
                                        <p:attrNameLst>
                                          <p:attrName>ppt_y</p:attrName>
                                        </p:attrNameLst>
                                      </p:cBhvr>
                                      <p:tavLst>
                                        <p:tav tm="0">
                                          <p:val>
                                            <p:strVal val="#ppt_y+#ppt_h/2"/>
                                          </p:val>
                                        </p:tav>
                                        <p:tav tm="100000">
                                          <p:val>
                                            <p:strVal val="#ppt_y"/>
                                          </p:val>
                                        </p:tav>
                                      </p:tavLst>
                                    </p:anim>
                                    <p:anim calcmode="lin" valueType="num">
                                      <p:cBhvr>
                                        <p:cTn id="57" dur="1000" fill="hold"/>
                                        <p:tgtEl>
                                          <p:spTgt spid="17"/>
                                        </p:tgtEl>
                                        <p:attrNameLst>
                                          <p:attrName>ppt_w</p:attrName>
                                        </p:attrNameLst>
                                      </p:cBhvr>
                                      <p:tavLst>
                                        <p:tav tm="0">
                                          <p:val>
                                            <p:strVal val="#ppt_w"/>
                                          </p:val>
                                        </p:tav>
                                        <p:tav tm="100000">
                                          <p:val>
                                            <p:strVal val="#ppt_w"/>
                                          </p:val>
                                        </p:tav>
                                      </p:tavLst>
                                    </p:anim>
                                    <p:anim calcmode="lin" valueType="num">
                                      <p:cBhvr>
                                        <p:cTn id="58" dur="10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17" presetClass="entr" presetSubtype="4" fill="hold" grpId="0" nodeType="click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ppt_h/2"/>
                                          </p:val>
                                        </p:tav>
                                        <p:tav tm="100000">
                                          <p:val>
                                            <p:strVal val="#ppt_y"/>
                                          </p:val>
                                        </p:tav>
                                      </p:tavLst>
                                    </p:anim>
                                    <p:anim calcmode="lin" valueType="num">
                                      <p:cBhvr>
                                        <p:cTn id="65" dur="1000" fill="hold"/>
                                        <p:tgtEl>
                                          <p:spTgt spid="18"/>
                                        </p:tgtEl>
                                        <p:attrNameLst>
                                          <p:attrName>ppt_w</p:attrName>
                                        </p:attrNameLst>
                                      </p:cBhvr>
                                      <p:tavLst>
                                        <p:tav tm="0">
                                          <p:val>
                                            <p:strVal val="#ppt_w"/>
                                          </p:val>
                                        </p:tav>
                                        <p:tav tm="100000">
                                          <p:val>
                                            <p:strVal val="#ppt_w"/>
                                          </p:val>
                                        </p:tav>
                                      </p:tavLst>
                                    </p:anim>
                                    <p:anim calcmode="lin" valueType="num">
                                      <p:cBhvr>
                                        <p:cTn id="66" dur="10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67" fill="hold">
                      <p:stCondLst>
                        <p:cond delay="indefinite"/>
                      </p:stCondLst>
                      <p:childTnLst>
                        <p:par>
                          <p:cTn id="68" fill="hold">
                            <p:stCondLst>
                              <p:cond delay="0"/>
                            </p:stCondLst>
                            <p:childTnLst>
                              <p:par>
                                <p:cTn id="69" presetID="17" presetClass="entr" presetSubtype="4" fill="hold" grpId="0" nodeType="click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1000" fill="hold"/>
                                        <p:tgtEl>
                                          <p:spTgt spid="19"/>
                                        </p:tgtEl>
                                        <p:attrNameLst>
                                          <p:attrName>ppt_x</p:attrName>
                                        </p:attrNameLst>
                                      </p:cBhvr>
                                      <p:tavLst>
                                        <p:tav tm="0">
                                          <p:val>
                                            <p:strVal val="#ppt_x"/>
                                          </p:val>
                                        </p:tav>
                                        <p:tav tm="100000">
                                          <p:val>
                                            <p:strVal val="#ppt_x"/>
                                          </p:val>
                                        </p:tav>
                                      </p:tavLst>
                                    </p:anim>
                                    <p:anim calcmode="lin" valueType="num">
                                      <p:cBhvr>
                                        <p:cTn id="72" dur="1000" fill="hold"/>
                                        <p:tgtEl>
                                          <p:spTgt spid="19"/>
                                        </p:tgtEl>
                                        <p:attrNameLst>
                                          <p:attrName>ppt_y</p:attrName>
                                        </p:attrNameLst>
                                      </p:cBhvr>
                                      <p:tavLst>
                                        <p:tav tm="0">
                                          <p:val>
                                            <p:strVal val="#ppt_y+#ppt_h/2"/>
                                          </p:val>
                                        </p:tav>
                                        <p:tav tm="100000">
                                          <p:val>
                                            <p:strVal val="#ppt_y"/>
                                          </p:val>
                                        </p:tav>
                                      </p:tavLst>
                                    </p:anim>
                                    <p:anim calcmode="lin" valueType="num">
                                      <p:cBhvr>
                                        <p:cTn id="73" dur="1000" fill="hold"/>
                                        <p:tgtEl>
                                          <p:spTgt spid="19"/>
                                        </p:tgtEl>
                                        <p:attrNameLst>
                                          <p:attrName>ppt_w</p:attrName>
                                        </p:attrNameLst>
                                      </p:cBhvr>
                                      <p:tavLst>
                                        <p:tav tm="0">
                                          <p:val>
                                            <p:strVal val="#ppt_w"/>
                                          </p:val>
                                        </p:tav>
                                        <p:tav tm="100000">
                                          <p:val>
                                            <p:strVal val="#ppt_w"/>
                                          </p:val>
                                        </p:tav>
                                      </p:tavLst>
                                    </p:anim>
                                    <p:anim calcmode="lin" valueType="num">
                                      <p:cBhvr>
                                        <p:cTn id="74" dur="10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2" grpId="0"/>
      <p:bldP spid="13" grpId="0"/>
      <p:bldP spid="14" grpId="0"/>
      <p:bldP spid="15" grpId="0"/>
      <p:bldP spid="16" grpId="0"/>
      <p:bldP spid="17" grpId="0"/>
      <p:bldP spid="18" grpId="0"/>
      <p:bldP spid="1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14282" y="626820"/>
            <a:ext cx="8215370" cy="5016758"/>
          </a:xfrm>
          <a:prstGeom prst="rect">
            <a:avLst/>
          </a:prstGeom>
          <a:noFill/>
        </p:spPr>
        <p:txBody>
          <a:bodyPr wrap="square" rtlCol="1">
            <a:spAutoFit/>
          </a:bodyPr>
          <a:lstStyle/>
          <a:p>
            <a:r>
              <a:rPr lang="ar-SA" sz="3200" b="1" dirty="0" smtClean="0">
                <a:solidFill>
                  <a:srgbClr val="C00000"/>
                </a:solidFill>
              </a:rPr>
              <a:t>أمامك حبكة النجوى هلام         وعـدنك لا يصح لــي الكلام</a:t>
            </a:r>
          </a:p>
          <a:p>
            <a:r>
              <a:rPr lang="ar-SA" sz="3200" b="1" dirty="0" smtClean="0">
                <a:solidFill>
                  <a:srgbClr val="C00000"/>
                </a:solidFill>
              </a:rPr>
              <a:t>لأنك قبلة الدنيا،وإني              أجــلـك،والجليل لـه احـتـرام</a:t>
            </a:r>
          </a:p>
          <a:p>
            <a:r>
              <a:rPr lang="ar-SA" sz="3200" b="1" dirty="0" smtClean="0">
                <a:solidFill>
                  <a:srgbClr val="C00000"/>
                </a:solidFill>
              </a:rPr>
              <a:t>وإنك آمن،والكون خوف          فماذا أنت؟يا بلدي الــحــرام</a:t>
            </a:r>
          </a:p>
          <a:p>
            <a:r>
              <a:rPr lang="ar-SA" sz="3200" b="1" dirty="0" smtClean="0">
                <a:solidFill>
                  <a:srgbClr val="C00000"/>
                </a:solidFill>
              </a:rPr>
              <a:t>على جنباتك الإسلام...قامت      دعائمه،وعز بك الســـــــلام</a:t>
            </a:r>
          </a:p>
          <a:p>
            <a:r>
              <a:rPr lang="ar-SA" sz="3200" b="1" dirty="0" smtClean="0">
                <a:solidFill>
                  <a:srgbClr val="C00000"/>
                </a:solidFill>
              </a:rPr>
              <a:t>ووجهك بهجة،ورؤاك نصر      وفي جنبيك زمـــــزم والمقام</a:t>
            </a:r>
          </a:p>
          <a:p>
            <a:r>
              <a:rPr lang="ar-SA" sz="3200" b="1" dirty="0" smtClean="0">
                <a:solidFill>
                  <a:srgbClr val="C00000"/>
                </a:solidFill>
              </a:rPr>
              <a:t>وصوتك روعة تتلى،وذكر       عـلـى ترتيله سجع الــحمــام</a:t>
            </a:r>
          </a:p>
          <a:p>
            <a:r>
              <a:rPr lang="ar-SA" sz="3200" b="1" dirty="0" smtClean="0">
                <a:solidFill>
                  <a:srgbClr val="C00000"/>
                </a:solidFill>
              </a:rPr>
              <a:t>إليك من البياض أتت ألوف      أقاموا في ربوعك واستقاموا</a:t>
            </a:r>
          </a:p>
          <a:p>
            <a:r>
              <a:rPr lang="ar-SA" sz="3200" b="1" dirty="0" smtClean="0">
                <a:solidFill>
                  <a:srgbClr val="C00000"/>
                </a:solidFill>
              </a:rPr>
              <a:t>ونهر الخير حيث وجدت يجري  لهذا حوله كثـــر الـــزحــــام</a:t>
            </a:r>
          </a:p>
          <a:p>
            <a:r>
              <a:rPr lang="ar-SA" sz="3200" b="1" dirty="0" smtClean="0">
                <a:solidFill>
                  <a:srgbClr val="C00000"/>
                </a:solidFill>
              </a:rPr>
              <a:t>يلام بحبهم قوم أحبوا             ولـــــكنّـــا بحبك لا نــــــلام</a:t>
            </a:r>
          </a:p>
          <a:p>
            <a:r>
              <a:rPr lang="ar-SA" sz="3200" b="1" dirty="0" smtClean="0">
                <a:solidFill>
                  <a:srgbClr val="C00000"/>
                </a:solidFill>
              </a:rPr>
              <a:t>إذا لم تبق في الأذهان رمزاً      نعظمه،على الدنيا الســــلام</a:t>
            </a:r>
            <a:endParaRPr lang="ar-SA" sz="32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ou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5500694" y="214290"/>
            <a:ext cx="2286016" cy="523220"/>
          </a:xfrm>
          <a:prstGeom prst="rect">
            <a:avLst/>
          </a:prstGeom>
          <a:noFill/>
        </p:spPr>
        <p:txBody>
          <a:bodyPr wrap="square" rtlCol="1">
            <a:spAutoFit/>
          </a:bodyPr>
          <a:lstStyle/>
          <a:p>
            <a:pPr algn="ctr"/>
            <a:r>
              <a:rPr lang="ar-SA" sz="2800" b="1" dirty="0" smtClean="0">
                <a:solidFill>
                  <a:srgbClr val="4C0000"/>
                </a:solidFill>
              </a:rPr>
              <a:t>أكتشف النص:</a:t>
            </a:r>
            <a:endParaRPr lang="ar-SA" sz="2800" b="1" dirty="0">
              <a:solidFill>
                <a:srgbClr val="4C0000"/>
              </a:solidFill>
            </a:endParaRPr>
          </a:p>
        </p:txBody>
      </p:sp>
      <p:sp>
        <p:nvSpPr>
          <p:cNvPr id="4" name="شكل بيضاوي 3"/>
          <p:cNvSpPr/>
          <p:nvPr/>
        </p:nvSpPr>
        <p:spPr>
          <a:xfrm>
            <a:off x="7643834" y="33401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أولاً</a:t>
            </a:r>
            <a:endParaRPr lang="ar-SA" sz="2400" b="1" dirty="0">
              <a:solidFill>
                <a:schemeClr val="tx1"/>
              </a:solidFill>
            </a:endParaRPr>
          </a:p>
        </p:txBody>
      </p:sp>
      <p:sp>
        <p:nvSpPr>
          <p:cNvPr id="5" name="مربع نص 4"/>
          <p:cNvSpPr txBox="1"/>
          <p:nvPr/>
        </p:nvSpPr>
        <p:spPr>
          <a:xfrm>
            <a:off x="5286380" y="691202"/>
            <a:ext cx="2286016" cy="523220"/>
          </a:xfrm>
          <a:prstGeom prst="rect">
            <a:avLst/>
          </a:prstGeom>
          <a:noFill/>
        </p:spPr>
        <p:txBody>
          <a:bodyPr wrap="square" rtlCol="1">
            <a:spAutoFit/>
          </a:bodyPr>
          <a:lstStyle/>
          <a:p>
            <a:pPr algn="ctr"/>
            <a:r>
              <a:rPr lang="ar-SA" sz="2800" b="1" dirty="0" smtClean="0">
                <a:solidFill>
                  <a:srgbClr val="4C0000"/>
                </a:solidFill>
              </a:rPr>
              <a:t>أتعرف الشاعر:</a:t>
            </a:r>
            <a:endParaRPr lang="ar-SA" sz="2800" b="1" dirty="0">
              <a:solidFill>
                <a:srgbClr val="4C0000"/>
              </a:solidFill>
            </a:endParaRPr>
          </a:p>
        </p:txBody>
      </p:sp>
      <p:sp>
        <p:nvSpPr>
          <p:cNvPr id="6" name="مستطيل مستدير الزوايا 5"/>
          <p:cNvSpPr/>
          <p:nvPr/>
        </p:nvSpPr>
        <p:spPr>
          <a:xfrm>
            <a:off x="785786" y="1214422"/>
            <a:ext cx="7215238" cy="2643206"/>
          </a:xfrm>
          <a:prstGeom prst="roundRect">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ln w="38100"/>
        </p:spPr>
        <p:style>
          <a:lnRef idx="1">
            <a:schemeClr val="accent6"/>
          </a:lnRef>
          <a:fillRef idx="3">
            <a:schemeClr val="accent6"/>
          </a:fillRef>
          <a:effectRef idx="2">
            <a:schemeClr val="accent6"/>
          </a:effectRef>
          <a:fontRef idx="minor">
            <a:schemeClr val="lt1"/>
          </a:fontRef>
        </p:style>
        <p:txBody>
          <a:bodyPr rtlCol="1" anchor="ctr"/>
          <a:lstStyle/>
          <a:p>
            <a:pPr algn="ctr"/>
            <a:r>
              <a:rPr lang="ar-SA" sz="2200" b="1" dirty="0" smtClean="0">
                <a:solidFill>
                  <a:schemeClr val="tx1"/>
                </a:solidFill>
              </a:rPr>
              <a:t>صالح بن سعيد الزهراني شاعر سعودي،ولد عام1381هـ/1961م في الباحة،وقد تدرج في تعليمه حتى حصل على شهادة الدكتوراه في البلاغة والنقد من جامعة أم القرى بمكة المكرمة،يعمل أستاذاً بقسم الدراسات العليا العربية بجامعة أم القرى،وهو عضو في نادي مكة الثقافي الأدبي،ونادي الباحة الأدبي.</a:t>
            </a:r>
          </a:p>
          <a:p>
            <a:pPr algn="ctr"/>
            <a:r>
              <a:rPr lang="ar-SA" sz="2200" b="1" dirty="0" smtClean="0">
                <a:solidFill>
                  <a:schemeClr val="tx1"/>
                </a:solidFill>
              </a:rPr>
              <a:t>من أعماله الشعرية:تراتيل حارس الكلأ المباح،فصول من سيرة الرماد،تضاريس الجلال ومنه النص السابق.</a:t>
            </a:r>
            <a:endParaRPr lang="ar-SA" sz="2200" b="1" dirty="0">
              <a:solidFill>
                <a:schemeClr val="tx1"/>
              </a:solidFill>
            </a:endParaRPr>
          </a:p>
        </p:txBody>
      </p:sp>
      <p:sp>
        <p:nvSpPr>
          <p:cNvPr id="7" name="مربع نص 6"/>
          <p:cNvSpPr txBox="1"/>
          <p:nvPr/>
        </p:nvSpPr>
        <p:spPr>
          <a:xfrm>
            <a:off x="2857488" y="3905912"/>
            <a:ext cx="4786346" cy="523220"/>
          </a:xfrm>
          <a:prstGeom prst="rect">
            <a:avLst/>
          </a:prstGeom>
          <a:noFill/>
        </p:spPr>
        <p:txBody>
          <a:bodyPr wrap="square" rtlCol="1">
            <a:spAutoFit/>
          </a:bodyPr>
          <a:lstStyle/>
          <a:p>
            <a:pPr algn="ctr"/>
            <a:r>
              <a:rPr lang="ar-SA" sz="2800" b="1" dirty="0" smtClean="0">
                <a:solidFill>
                  <a:srgbClr val="4C0000"/>
                </a:solidFill>
              </a:rPr>
              <a:t>1/ من الذي يخاطبه الشاعر في النص؟</a:t>
            </a:r>
            <a:endParaRPr lang="ar-SA" sz="2800" b="1" dirty="0">
              <a:solidFill>
                <a:srgbClr val="4C0000"/>
              </a:solidFill>
            </a:endParaRPr>
          </a:p>
        </p:txBody>
      </p:sp>
      <p:sp>
        <p:nvSpPr>
          <p:cNvPr id="8" name="شكل بيضاوي 7"/>
          <p:cNvSpPr/>
          <p:nvPr/>
        </p:nvSpPr>
        <p:spPr>
          <a:xfrm>
            <a:off x="7572396" y="3929066"/>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ثانياً</a:t>
            </a:r>
            <a:endParaRPr lang="ar-SA" sz="2400" b="1" dirty="0">
              <a:solidFill>
                <a:schemeClr val="tx1"/>
              </a:solidFill>
            </a:endParaRPr>
          </a:p>
        </p:txBody>
      </p:sp>
      <p:sp>
        <p:nvSpPr>
          <p:cNvPr id="9" name="شكل بيضاوي 8"/>
          <p:cNvSpPr/>
          <p:nvPr/>
        </p:nvSpPr>
        <p:spPr>
          <a:xfrm>
            <a:off x="2143108" y="4500570"/>
            <a:ext cx="5072098" cy="571504"/>
          </a:xfrm>
          <a:prstGeom prst="ellipse">
            <a:avLst/>
          </a:prstGeom>
          <a:ln w="38100">
            <a:solidFill>
              <a:schemeClr val="accent3">
                <a:lumMod val="50000"/>
              </a:schemeClr>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b="1" dirty="0" smtClean="0">
                <a:solidFill>
                  <a:schemeClr val="tx1"/>
                </a:solidFill>
              </a:rPr>
              <a:t>البيت الحرام</a:t>
            </a:r>
            <a:endParaRPr lang="ar-SA" sz="3600" b="1" dirty="0">
              <a:solidFill>
                <a:schemeClr val="tx1"/>
              </a:solidFill>
            </a:endParaRPr>
          </a:p>
        </p:txBody>
      </p:sp>
      <p:sp>
        <p:nvSpPr>
          <p:cNvPr id="10" name="مربع نص 9"/>
          <p:cNvSpPr txBox="1"/>
          <p:nvPr/>
        </p:nvSpPr>
        <p:spPr>
          <a:xfrm>
            <a:off x="1643042" y="5120358"/>
            <a:ext cx="6429420" cy="523220"/>
          </a:xfrm>
          <a:prstGeom prst="rect">
            <a:avLst/>
          </a:prstGeom>
          <a:noFill/>
        </p:spPr>
        <p:txBody>
          <a:bodyPr wrap="square" rtlCol="1">
            <a:spAutoFit/>
          </a:bodyPr>
          <a:lstStyle/>
          <a:p>
            <a:pPr algn="ctr"/>
            <a:r>
              <a:rPr lang="ar-SA" sz="2800" b="1" dirty="0" smtClean="0">
                <a:solidFill>
                  <a:srgbClr val="4C0000"/>
                </a:solidFill>
              </a:rPr>
              <a:t>2/ هل تتضمن مخاطبة الشاعر تعظيماً للمخاطب؟</a:t>
            </a:r>
            <a:endParaRPr lang="ar-SA" sz="2800" b="1" dirty="0">
              <a:solidFill>
                <a:srgbClr val="4C0000"/>
              </a:solidFill>
            </a:endParaRPr>
          </a:p>
        </p:txBody>
      </p:sp>
      <p:sp>
        <p:nvSpPr>
          <p:cNvPr id="11" name="شكل بيضاوي 10"/>
          <p:cNvSpPr/>
          <p:nvPr/>
        </p:nvSpPr>
        <p:spPr>
          <a:xfrm>
            <a:off x="2143108" y="5715016"/>
            <a:ext cx="5072098" cy="571504"/>
          </a:xfrm>
          <a:prstGeom prst="ellipse">
            <a:avLst/>
          </a:prstGeom>
          <a:ln w="38100">
            <a:solidFill>
              <a:schemeClr val="accent3">
                <a:lumMod val="50000"/>
              </a:schemeClr>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b="1" dirty="0" smtClean="0">
                <a:solidFill>
                  <a:schemeClr val="tx1"/>
                </a:solidFill>
              </a:rPr>
              <a:t>نعم</a:t>
            </a:r>
            <a:endParaRPr lang="ar-SA"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1000"/>
                                        <p:tgtEl>
                                          <p:spTgt spid="5"/>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ircle(in)">
                                      <p:cBhvr>
                                        <p:cTn id="13" dur="1000"/>
                                        <p:tgtEl>
                                          <p:spTgt spid="7"/>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circle(in)">
                                      <p:cBhvr>
                                        <p:cTn id="16" dur="1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7" presetClass="entr" presetSubtype="8"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ppt_x</p:attrName>
                                        </p:attrNameLst>
                                      </p:cBhvr>
                                      <p:tavLst>
                                        <p:tav tm="0">
                                          <p:val>
                                            <p:strVal val="#ppt_x-#ppt_w/2"/>
                                          </p:val>
                                        </p:tav>
                                        <p:tav tm="100000">
                                          <p:val>
                                            <p:strVal val="#ppt_x"/>
                                          </p:val>
                                        </p:tav>
                                      </p:tavLst>
                                    </p:anim>
                                    <p:anim calcmode="lin" valueType="num">
                                      <p:cBhvr>
                                        <p:cTn id="22" dur="500" fill="hold"/>
                                        <p:tgtEl>
                                          <p:spTgt spid="9"/>
                                        </p:tgtEl>
                                        <p:attrNameLst>
                                          <p:attrName>ppt_y</p:attrName>
                                        </p:attrNameLst>
                                      </p:cBhvr>
                                      <p:tavLst>
                                        <p:tav tm="0">
                                          <p:val>
                                            <p:strVal val="#ppt_y"/>
                                          </p:val>
                                        </p:tav>
                                        <p:tav tm="100000">
                                          <p:val>
                                            <p:strVal val="#ppt_y"/>
                                          </p:val>
                                        </p:tav>
                                      </p:tavLst>
                                    </p:anim>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7" presetClass="entr" presetSubtype="2"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ppt_x</p:attrName>
                                        </p:attrNameLst>
                                      </p:cBhvr>
                                      <p:tavLst>
                                        <p:tav tm="0">
                                          <p:val>
                                            <p:strVal val="#ppt_x+#ppt_w/2"/>
                                          </p:val>
                                        </p:tav>
                                        <p:tav tm="100000">
                                          <p:val>
                                            <p:strVal val="#ppt_x"/>
                                          </p:val>
                                        </p:tav>
                                      </p:tavLst>
                                    </p:anim>
                                    <p:anim calcmode="lin" valueType="num">
                                      <p:cBhvr>
                                        <p:cTn id="30" dur="500" fill="hold"/>
                                        <p:tgtEl>
                                          <p:spTgt spid="11"/>
                                        </p:tgtEl>
                                        <p:attrNameLst>
                                          <p:attrName>ppt_y</p:attrName>
                                        </p:attrNameLst>
                                      </p:cBhvr>
                                      <p:tavLst>
                                        <p:tav tm="0">
                                          <p:val>
                                            <p:strVal val="#ppt_y"/>
                                          </p:val>
                                        </p:tav>
                                        <p:tav tm="100000">
                                          <p:val>
                                            <p:strVal val="#ppt_y"/>
                                          </p:val>
                                        </p:tav>
                                      </p:tavLst>
                                    </p:anim>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9" grpId="0" animBg="1"/>
      <p:bldP spid="10" grpId="0"/>
      <p:bldP spid="1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1643042" y="214290"/>
            <a:ext cx="6429420" cy="523220"/>
          </a:xfrm>
          <a:prstGeom prst="rect">
            <a:avLst/>
          </a:prstGeom>
          <a:noFill/>
        </p:spPr>
        <p:txBody>
          <a:bodyPr wrap="square" rtlCol="1">
            <a:spAutoFit/>
          </a:bodyPr>
          <a:lstStyle/>
          <a:p>
            <a:pPr algn="ctr"/>
            <a:r>
              <a:rPr lang="ar-SA" sz="2800" b="1" dirty="0" smtClean="0">
                <a:solidFill>
                  <a:srgbClr val="4C0000"/>
                </a:solidFill>
              </a:rPr>
              <a:t>3/ هل أورد الشاعر أسباباً لتعظيم المخاطب؟</a:t>
            </a:r>
            <a:endParaRPr lang="ar-SA" sz="2800" b="1" dirty="0">
              <a:solidFill>
                <a:srgbClr val="4C0000"/>
              </a:solidFill>
            </a:endParaRPr>
          </a:p>
        </p:txBody>
      </p:sp>
      <p:sp>
        <p:nvSpPr>
          <p:cNvPr id="4" name="شكل بيضاوي 3"/>
          <p:cNvSpPr/>
          <p:nvPr/>
        </p:nvSpPr>
        <p:spPr>
          <a:xfrm>
            <a:off x="2143108" y="808948"/>
            <a:ext cx="5072098" cy="571504"/>
          </a:xfrm>
          <a:prstGeom prst="ellipse">
            <a:avLst/>
          </a:prstGeom>
          <a:ln w="38100">
            <a:solidFill>
              <a:schemeClr val="accent3">
                <a:lumMod val="50000"/>
              </a:schemeClr>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b="1" dirty="0" smtClean="0">
                <a:solidFill>
                  <a:schemeClr val="tx1"/>
                </a:solidFill>
              </a:rPr>
              <a:t>نعم أورد أسباب كثيرة</a:t>
            </a:r>
            <a:endParaRPr lang="ar-SA" sz="3600" b="1" dirty="0">
              <a:solidFill>
                <a:schemeClr val="tx1"/>
              </a:solidFill>
            </a:endParaRPr>
          </a:p>
        </p:txBody>
      </p:sp>
      <p:sp>
        <p:nvSpPr>
          <p:cNvPr id="5" name="مربع نص 4"/>
          <p:cNvSpPr txBox="1"/>
          <p:nvPr/>
        </p:nvSpPr>
        <p:spPr>
          <a:xfrm>
            <a:off x="1571604" y="1500174"/>
            <a:ext cx="6429420" cy="523220"/>
          </a:xfrm>
          <a:prstGeom prst="rect">
            <a:avLst/>
          </a:prstGeom>
          <a:noFill/>
        </p:spPr>
        <p:txBody>
          <a:bodyPr wrap="square" rtlCol="1">
            <a:spAutoFit/>
          </a:bodyPr>
          <a:lstStyle/>
          <a:p>
            <a:pPr algn="ctr"/>
            <a:r>
              <a:rPr lang="ar-SA" sz="2800" b="1" dirty="0" smtClean="0">
                <a:solidFill>
                  <a:srgbClr val="4C0000"/>
                </a:solidFill>
              </a:rPr>
              <a:t>3/ ما الغرض من النص؟</a:t>
            </a:r>
            <a:endParaRPr lang="ar-SA" sz="2800" b="1" dirty="0">
              <a:solidFill>
                <a:srgbClr val="4C0000"/>
              </a:solidFill>
            </a:endParaRPr>
          </a:p>
        </p:txBody>
      </p:sp>
      <p:sp>
        <p:nvSpPr>
          <p:cNvPr id="6" name="شكل بيضاوي 5"/>
          <p:cNvSpPr/>
          <p:nvPr/>
        </p:nvSpPr>
        <p:spPr>
          <a:xfrm>
            <a:off x="1357290" y="1928802"/>
            <a:ext cx="6429420" cy="1000132"/>
          </a:xfrm>
          <a:prstGeom prst="ellipse">
            <a:avLst/>
          </a:prstGeom>
          <a:ln w="38100">
            <a:solidFill>
              <a:schemeClr val="accent3">
                <a:lumMod val="50000"/>
              </a:schemeClr>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800" b="1" dirty="0" smtClean="0">
                <a:solidFill>
                  <a:schemeClr val="tx1"/>
                </a:solidFill>
              </a:rPr>
              <a:t>تعظيم البيت الحرام وتوصيل المعلومة للقارئ لاستشعار عظمته. </a:t>
            </a:r>
            <a:endParaRPr lang="ar-SA" sz="2800" b="1" dirty="0">
              <a:solidFill>
                <a:schemeClr val="tx1"/>
              </a:solidFill>
            </a:endParaRPr>
          </a:p>
        </p:txBody>
      </p:sp>
      <p:sp>
        <p:nvSpPr>
          <p:cNvPr id="7" name="شكل بيضاوي 6"/>
          <p:cNvSpPr/>
          <p:nvPr/>
        </p:nvSpPr>
        <p:spPr>
          <a:xfrm rot="926763">
            <a:off x="7715272" y="2857496"/>
            <a:ext cx="1000132" cy="71438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انمي لغتي</a:t>
            </a:r>
            <a:endParaRPr lang="ar-SA" sz="2400" b="1" dirty="0">
              <a:solidFill>
                <a:schemeClr val="tx1"/>
              </a:solidFill>
            </a:endParaRPr>
          </a:p>
        </p:txBody>
      </p:sp>
      <p:sp>
        <p:nvSpPr>
          <p:cNvPr id="8" name="مربع نص 7"/>
          <p:cNvSpPr txBox="1"/>
          <p:nvPr/>
        </p:nvSpPr>
        <p:spPr>
          <a:xfrm>
            <a:off x="1571604" y="3048656"/>
            <a:ext cx="6429420" cy="523220"/>
          </a:xfrm>
          <a:prstGeom prst="rect">
            <a:avLst/>
          </a:prstGeom>
          <a:noFill/>
        </p:spPr>
        <p:txBody>
          <a:bodyPr wrap="square" rtlCol="1">
            <a:spAutoFit/>
          </a:bodyPr>
          <a:lstStyle/>
          <a:p>
            <a:pPr algn="ctr"/>
            <a:r>
              <a:rPr lang="ar-SA" sz="2800" b="1" dirty="0" smtClean="0">
                <a:solidFill>
                  <a:srgbClr val="4C0000"/>
                </a:solidFill>
              </a:rPr>
              <a:t>أتعاون مع مجموعتي للقيام بما يلي :</a:t>
            </a:r>
            <a:endParaRPr lang="ar-SA" sz="2800" b="1" dirty="0">
              <a:solidFill>
                <a:srgbClr val="4C0000"/>
              </a:solidFill>
            </a:endParaRPr>
          </a:p>
        </p:txBody>
      </p:sp>
      <p:sp>
        <p:nvSpPr>
          <p:cNvPr id="9" name="مستطيل مستدير الزوايا 8"/>
          <p:cNvSpPr/>
          <p:nvPr/>
        </p:nvSpPr>
        <p:spPr>
          <a:xfrm>
            <a:off x="357158" y="3714752"/>
            <a:ext cx="7215238" cy="500066"/>
          </a:xfrm>
          <a:prstGeom prst="round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a:ln w="28575">
            <a:solidFill>
              <a:srgbClr val="FFC00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400" b="1" dirty="0" smtClean="0">
                <a:solidFill>
                  <a:schemeClr val="tx1"/>
                </a:solidFill>
              </a:rPr>
              <a:t>تأمل الصورة الأولى ورسم أسهم لاتجاه الماء والغذاء فيها.</a:t>
            </a:r>
            <a:endParaRPr lang="ar-SA" sz="2400" b="1" dirty="0">
              <a:solidFill>
                <a:schemeClr val="tx1"/>
              </a:solidFill>
            </a:endParaRPr>
          </a:p>
        </p:txBody>
      </p:sp>
      <p:sp>
        <p:nvSpPr>
          <p:cNvPr id="10" name="شكل بيضاوي 9"/>
          <p:cNvSpPr/>
          <p:nvPr/>
        </p:nvSpPr>
        <p:spPr>
          <a:xfrm>
            <a:off x="7643834" y="371475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أولاً</a:t>
            </a:r>
            <a:endParaRPr lang="ar-SA" sz="2400" b="1" dirty="0">
              <a:solidFill>
                <a:schemeClr val="tx1"/>
              </a:solidFill>
            </a:endParaRPr>
          </a:p>
        </p:txBody>
      </p:sp>
      <p:sp>
        <p:nvSpPr>
          <p:cNvPr id="11" name="شكل بيضاوي 10"/>
          <p:cNvSpPr/>
          <p:nvPr/>
        </p:nvSpPr>
        <p:spPr>
          <a:xfrm>
            <a:off x="7715272" y="4286256"/>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ثانياً</a:t>
            </a:r>
            <a:endParaRPr lang="ar-SA" sz="2400" b="1" dirty="0">
              <a:solidFill>
                <a:schemeClr val="tx1"/>
              </a:solidFill>
            </a:endParaRPr>
          </a:p>
        </p:txBody>
      </p:sp>
      <p:sp>
        <p:nvSpPr>
          <p:cNvPr id="12" name="مستطيل مستدير الزوايا 11"/>
          <p:cNvSpPr/>
          <p:nvPr/>
        </p:nvSpPr>
        <p:spPr>
          <a:xfrm>
            <a:off x="357158" y="4286256"/>
            <a:ext cx="7215238" cy="500066"/>
          </a:xfrm>
          <a:prstGeom prst="round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a:ln w="28575">
            <a:solidFill>
              <a:srgbClr val="FFC00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200" b="1" dirty="0" smtClean="0">
                <a:solidFill>
                  <a:schemeClr val="tx1"/>
                </a:solidFill>
              </a:rPr>
              <a:t>المقارنة – شفهياًُ – بين أجزاء الصورة الأولى وبين أجزاء الصورة الثانية.</a:t>
            </a:r>
            <a:endParaRPr lang="ar-SA" sz="2200" b="1" dirty="0">
              <a:solidFill>
                <a:schemeClr val="tx1"/>
              </a:solidFill>
            </a:endParaRPr>
          </a:p>
        </p:txBody>
      </p:sp>
      <p:sp>
        <p:nvSpPr>
          <p:cNvPr id="13" name="شكل بيضاوي 12"/>
          <p:cNvSpPr/>
          <p:nvPr/>
        </p:nvSpPr>
        <p:spPr>
          <a:xfrm>
            <a:off x="7715272" y="4857760"/>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ثالثاً</a:t>
            </a:r>
            <a:endParaRPr lang="ar-SA" sz="2400" b="1" dirty="0">
              <a:solidFill>
                <a:schemeClr val="tx1"/>
              </a:solidFill>
            </a:endParaRPr>
          </a:p>
        </p:txBody>
      </p:sp>
      <p:sp>
        <p:nvSpPr>
          <p:cNvPr id="14" name="مستطيل مستدير الزوايا 13"/>
          <p:cNvSpPr/>
          <p:nvPr/>
        </p:nvSpPr>
        <p:spPr>
          <a:xfrm>
            <a:off x="357158" y="4857760"/>
            <a:ext cx="7215238" cy="500066"/>
          </a:xfrm>
          <a:prstGeom prst="round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a:ln w="28575">
            <a:solidFill>
              <a:srgbClr val="FFC00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200" b="1" dirty="0" smtClean="0">
                <a:solidFill>
                  <a:schemeClr val="tx1"/>
                </a:solidFill>
              </a:rPr>
              <a:t>مناقشة الإضاءة الواردة في الهامش ومناقشة تطبيقها على الصورة الثانية.</a:t>
            </a:r>
            <a:endParaRPr lang="ar-SA" sz="2200" b="1" dirty="0">
              <a:solidFill>
                <a:schemeClr val="tx1"/>
              </a:solidFill>
            </a:endParaRPr>
          </a:p>
        </p:txBody>
      </p:sp>
      <p:sp>
        <p:nvSpPr>
          <p:cNvPr id="15" name="شكل بيضاوي 14"/>
          <p:cNvSpPr/>
          <p:nvPr/>
        </p:nvSpPr>
        <p:spPr>
          <a:xfrm>
            <a:off x="7715272" y="5429264"/>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ثانياً</a:t>
            </a:r>
            <a:endParaRPr lang="ar-SA" sz="2400" b="1" dirty="0">
              <a:solidFill>
                <a:schemeClr val="tx1"/>
              </a:solidFill>
            </a:endParaRPr>
          </a:p>
        </p:txBody>
      </p:sp>
      <p:sp>
        <p:nvSpPr>
          <p:cNvPr id="16" name="مستطيل مستدير الزوايا 15"/>
          <p:cNvSpPr/>
          <p:nvPr/>
        </p:nvSpPr>
        <p:spPr>
          <a:xfrm>
            <a:off x="357158" y="5429264"/>
            <a:ext cx="7215238" cy="500066"/>
          </a:xfrm>
          <a:prstGeom prst="round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a:ln w="28575">
            <a:solidFill>
              <a:srgbClr val="FFC000"/>
            </a:solidFill>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000" b="1" dirty="0" smtClean="0">
                <a:solidFill>
                  <a:schemeClr val="tx1"/>
                </a:solidFill>
              </a:rPr>
              <a:t>البحث في المعجم الوسيط عن الجذور المطلوبة ثم إكمال الناقص في الصور الأخرى.</a:t>
            </a:r>
            <a:endParaRPr lang="ar-SA" sz="2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1000"/>
                                        <p:tgtEl>
                                          <p:spTgt spid="5"/>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circle(in)">
                                      <p:cBhvr>
                                        <p:cTn id="13" dur="1000"/>
                                        <p:tgtEl>
                                          <p:spTgt spid="8"/>
                                        </p:tgtEl>
                                      </p:cBhvr>
                                    </p:animEffect>
                                  </p:childTnLst>
                                </p:cTn>
                              </p:par>
                              <p:par>
                                <p:cTn id="14" presetID="24"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to="" calcmode="lin" valueType="num">
                                      <p:cBhvr>
                                        <p:cTn id="16" dur="1" fill="hold"/>
                                        <p:tgtEl>
                                          <p:spTgt spid="9"/>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to="" calcmode="lin" valueType="num">
                                      <p:cBhvr>
                                        <p:cTn id="19" dur="1" fill="hold"/>
                                        <p:tgtEl>
                                          <p:spTgt spid="10"/>
                                        </p:tgtEl>
                                        <p:attrNameLst>
                                          <p:attrName/>
                                        </p:attrNameLst>
                                      </p:cBhvr>
                                    </p:anim>
                                  </p:childTnLst>
                                </p:cTn>
                              </p:par>
                              <p:par>
                                <p:cTn id="20" presetID="24"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to="" calcmode="lin" valueType="num">
                                      <p:cBhvr>
                                        <p:cTn id="22" dur="1" fill="hold"/>
                                        <p:tgtEl>
                                          <p:spTgt spid="11"/>
                                        </p:tgtEl>
                                        <p:attrNameLst>
                                          <p:attrName/>
                                        </p:attrNameLst>
                                      </p:cBhvr>
                                    </p:anim>
                                  </p:childTnLst>
                                </p:cTn>
                              </p:par>
                              <p:par>
                                <p:cTn id="23" presetID="24"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to="" calcmode="lin" valueType="num">
                                      <p:cBhvr>
                                        <p:cTn id="25" dur="1" fill="hold"/>
                                        <p:tgtEl>
                                          <p:spTgt spid="12"/>
                                        </p:tgtEl>
                                        <p:attrNameLst>
                                          <p:attrName/>
                                        </p:attrNameLst>
                                      </p:cBhvr>
                                    </p:anim>
                                  </p:childTnLst>
                                </p:cTn>
                              </p:par>
                              <p:par>
                                <p:cTn id="26" presetID="24"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to="" calcmode="lin" valueType="num">
                                      <p:cBhvr>
                                        <p:cTn id="28" dur="1" fill="hold"/>
                                        <p:tgtEl>
                                          <p:spTgt spid="13"/>
                                        </p:tgtEl>
                                        <p:attrNameLst>
                                          <p:attrName/>
                                        </p:attrNameLst>
                                      </p:cBhvr>
                                    </p:anim>
                                  </p:childTnLst>
                                </p:cTn>
                              </p:par>
                              <p:par>
                                <p:cTn id="29" presetID="24"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to="" calcmode="lin" valueType="num">
                                      <p:cBhvr>
                                        <p:cTn id="31" dur="1" fill="hold"/>
                                        <p:tgtEl>
                                          <p:spTgt spid="14"/>
                                        </p:tgtEl>
                                        <p:attrNameLst>
                                          <p:attrName/>
                                        </p:attrNameLst>
                                      </p:cBhvr>
                                    </p:anim>
                                  </p:childTnLst>
                                </p:cTn>
                              </p:par>
                              <p:par>
                                <p:cTn id="32" presetID="24"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to="" calcmode="lin" valueType="num">
                                      <p:cBhvr>
                                        <p:cTn id="34" dur="1" fill="hold"/>
                                        <p:tgtEl>
                                          <p:spTgt spid="15"/>
                                        </p:tgtEl>
                                        <p:attrNameLst>
                                          <p:attrName/>
                                        </p:attrNameLst>
                                      </p:cBhvr>
                                    </p:anim>
                                  </p:childTnLst>
                                </p:cTn>
                              </p:par>
                              <p:par>
                                <p:cTn id="35" presetID="24"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to="" calcmode="lin" valueType="num">
                                      <p:cBhvr>
                                        <p:cTn id="37" dur="1" fill="hold"/>
                                        <p:tgtEl>
                                          <p:spTgt spid="16"/>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17" presetClass="entr" presetSubtype="2"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p:cTn id="42" dur="500" fill="hold"/>
                                        <p:tgtEl>
                                          <p:spTgt spid="4"/>
                                        </p:tgtEl>
                                        <p:attrNameLst>
                                          <p:attrName>ppt_x</p:attrName>
                                        </p:attrNameLst>
                                      </p:cBhvr>
                                      <p:tavLst>
                                        <p:tav tm="0">
                                          <p:val>
                                            <p:strVal val="#ppt_x+#ppt_w/2"/>
                                          </p:val>
                                        </p:tav>
                                        <p:tav tm="100000">
                                          <p:val>
                                            <p:strVal val="#ppt_x"/>
                                          </p:val>
                                        </p:tav>
                                      </p:tavLst>
                                    </p:anim>
                                    <p:anim calcmode="lin" valueType="num">
                                      <p:cBhvr>
                                        <p:cTn id="43" dur="500" fill="hold"/>
                                        <p:tgtEl>
                                          <p:spTgt spid="4"/>
                                        </p:tgtEl>
                                        <p:attrNameLst>
                                          <p:attrName>ppt_y</p:attrName>
                                        </p:attrNameLst>
                                      </p:cBhvr>
                                      <p:tavLst>
                                        <p:tav tm="0">
                                          <p:val>
                                            <p:strVal val="#ppt_y"/>
                                          </p:val>
                                        </p:tav>
                                        <p:tav tm="100000">
                                          <p:val>
                                            <p:strVal val="#ppt_y"/>
                                          </p:val>
                                        </p:tav>
                                      </p:tavLst>
                                    </p:anim>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17" presetClass="entr" presetSubtype="2"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ppt_x</p:attrName>
                                        </p:attrNameLst>
                                      </p:cBhvr>
                                      <p:tavLst>
                                        <p:tav tm="0">
                                          <p:val>
                                            <p:strVal val="#ppt_x+#ppt_w/2"/>
                                          </p:val>
                                        </p:tav>
                                        <p:tav tm="100000">
                                          <p:val>
                                            <p:strVal val="#ppt_x"/>
                                          </p:val>
                                        </p:tav>
                                      </p:tavLst>
                                    </p:anim>
                                    <p:anim calcmode="lin" valueType="num">
                                      <p:cBhvr>
                                        <p:cTn id="51" dur="500" fill="hold"/>
                                        <p:tgtEl>
                                          <p:spTgt spid="6"/>
                                        </p:tgtEl>
                                        <p:attrNameLst>
                                          <p:attrName>ppt_y</p:attrName>
                                        </p:attrNameLst>
                                      </p:cBhvr>
                                      <p:tavLst>
                                        <p:tav tm="0">
                                          <p:val>
                                            <p:strVal val="#ppt_y"/>
                                          </p:val>
                                        </p:tav>
                                        <p:tav tm="100000">
                                          <p:val>
                                            <p:strVal val="#ppt_y"/>
                                          </p:val>
                                        </p:tav>
                                      </p:tavLst>
                                    </p:anim>
                                    <p:anim calcmode="lin" valueType="num">
                                      <p:cBhvr>
                                        <p:cTn id="52" dur="500" fill="hold"/>
                                        <p:tgtEl>
                                          <p:spTgt spid="6"/>
                                        </p:tgtEl>
                                        <p:attrNameLst>
                                          <p:attrName>ppt_w</p:attrName>
                                        </p:attrNameLst>
                                      </p:cBhvr>
                                      <p:tavLst>
                                        <p:tav tm="0">
                                          <p:val>
                                            <p:fltVal val="0"/>
                                          </p:val>
                                        </p:tav>
                                        <p:tav tm="100000">
                                          <p:val>
                                            <p:strVal val="#ppt_w"/>
                                          </p:val>
                                        </p:tav>
                                      </p:tavLst>
                                    </p:anim>
                                    <p:anim calcmode="lin" valueType="num">
                                      <p:cBhvr>
                                        <p:cTn id="53"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6" grpId="0" animBg="1"/>
      <p:bldP spid="8" grpId="0"/>
      <p:bldP spid="9" grpId="0" animBg="1"/>
      <p:bldP spid="10" grpId="0" animBg="1"/>
      <p:bldP spid="11" grpId="0" animBg="1"/>
      <p:bldP spid="12" grpId="0" animBg="1"/>
      <p:bldP spid="13" grpId="0" animBg="1"/>
      <p:bldP spid="14" grpId="0" animBg="1"/>
      <p:bldP spid="15" grpId="0" animBg="1"/>
      <p:bldP spid="1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مستند 2"/>
          <p:cNvSpPr/>
          <p:nvPr/>
        </p:nvSpPr>
        <p:spPr>
          <a:xfrm>
            <a:off x="785786" y="642918"/>
            <a:ext cx="7500990" cy="5786478"/>
          </a:xfrm>
          <a:prstGeom prst="flowChartDocument">
            <a:avLst/>
          </a:prstGeom>
          <a:ln/>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buFontTx/>
              <a:buChar char="-"/>
            </a:pPr>
            <a:r>
              <a:rPr lang="ar-SA" sz="4400" b="1" dirty="0" smtClean="0">
                <a:solidFill>
                  <a:schemeClr val="tx1"/>
                </a:solidFill>
              </a:rPr>
              <a:t>الفعل المجرد:هو الذي لا يمكن الاستغناء عن أحد حروفه وهو أصل البحث في المعاجم(جذر الكلمة).</a:t>
            </a:r>
          </a:p>
          <a:p>
            <a:pPr algn="ctr">
              <a:buFontTx/>
              <a:buChar char="-"/>
            </a:pPr>
            <a:r>
              <a:rPr lang="ar-SA" sz="4400" b="1" dirty="0" smtClean="0">
                <a:solidFill>
                  <a:schemeClr val="tx1"/>
                </a:solidFill>
              </a:rPr>
              <a:t>نأتي بالماضي المجرد لكلمة ثم نبحث عنها في المعجم.</a:t>
            </a:r>
            <a:endParaRPr lang="ar-SA" b="1" dirty="0">
              <a:solidFill>
                <a:schemeClr val="tx1"/>
              </a:solidFill>
            </a:endParaRPr>
          </a:p>
        </p:txBody>
      </p:sp>
      <p:sp>
        <p:nvSpPr>
          <p:cNvPr id="4" name="مخطط انسيابي: مستند 3"/>
          <p:cNvSpPr/>
          <p:nvPr/>
        </p:nvSpPr>
        <p:spPr>
          <a:xfrm rot="850076">
            <a:off x="6215074" y="357166"/>
            <a:ext cx="2143140" cy="857256"/>
          </a:xfrm>
          <a:prstGeom prst="flowChartDocumen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3200" b="1" dirty="0" smtClean="0">
                <a:solidFill>
                  <a:schemeClr val="tx1"/>
                </a:solidFill>
              </a:rPr>
              <a:t>أتذكر أن:</a:t>
            </a:r>
            <a:endParaRPr lang="ar-SA"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8" name="سحابة 7"/>
          <p:cNvSpPr/>
          <p:nvPr/>
        </p:nvSpPr>
        <p:spPr>
          <a:xfrm>
            <a:off x="7429520" y="1643050"/>
            <a:ext cx="857256" cy="4000528"/>
          </a:xfrm>
          <a:prstGeom prst="cloud">
            <a:avLst/>
          </a:prstGeom>
          <a:solidFill>
            <a:srgbClr val="996600"/>
          </a:solidFill>
        </p:spPr>
        <p:style>
          <a:lnRef idx="1">
            <a:schemeClr val="accent3"/>
          </a:lnRef>
          <a:fillRef idx="3">
            <a:schemeClr val="accent3"/>
          </a:fillRef>
          <a:effectRef idx="2">
            <a:schemeClr val="accent3"/>
          </a:effectRef>
          <a:fontRef idx="minor">
            <a:schemeClr val="lt1"/>
          </a:fontRef>
        </p:style>
        <p:txBody>
          <a:bodyPr rtlCol="1" anchor="ctr"/>
          <a:lstStyle/>
          <a:p>
            <a:pPr algn="ctr"/>
            <a:endParaRPr lang="ar-SA" dirty="0"/>
          </a:p>
        </p:txBody>
      </p:sp>
      <p:sp>
        <p:nvSpPr>
          <p:cNvPr id="7" name="سحابة 6"/>
          <p:cNvSpPr/>
          <p:nvPr/>
        </p:nvSpPr>
        <p:spPr>
          <a:xfrm>
            <a:off x="7143768" y="142852"/>
            <a:ext cx="1643074" cy="2143140"/>
          </a:xfrm>
          <a:prstGeom prst="cloud">
            <a:avLst/>
          </a:prstGeom>
          <a:gradFill flip="none" rotWithShape="1">
            <a:gsLst>
              <a:gs pos="0">
                <a:schemeClr val="accent3">
                  <a:shade val="51000"/>
                  <a:satMod val="130000"/>
                </a:schemeClr>
              </a:gs>
              <a:gs pos="80000">
                <a:schemeClr val="accent3">
                  <a:shade val="93000"/>
                  <a:satMod val="130000"/>
                </a:schemeClr>
              </a:gs>
              <a:gs pos="100000">
                <a:schemeClr val="accent3">
                  <a:shade val="94000"/>
                  <a:satMod val="135000"/>
                </a:schemeClr>
              </a:gs>
            </a:gsLst>
            <a:path path="circle">
              <a:fillToRect l="50000" t="50000" r="50000" b="50000"/>
            </a:path>
            <a:tileRect/>
          </a:gradFill>
        </p:spPr>
        <p:style>
          <a:lnRef idx="1">
            <a:schemeClr val="accent3"/>
          </a:lnRef>
          <a:fillRef idx="3">
            <a:schemeClr val="accent3"/>
          </a:fillRef>
          <a:effectRef idx="2">
            <a:schemeClr val="accent3"/>
          </a:effectRef>
          <a:fontRef idx="minor">
            <a:schemeClr val="lt1"/>
          </a:fontRef>
        </p:style>
        <p:txBody>
          <a:bodyPr rtlCol="1" anchor="ctr"/>
          <a:lstStyle/>
          <a:p>
            <a:pPr algn="ctr"/>
            <a:r>
              <a:rPr lang="ar-SA" sz="2400" b="1" dirty="0" smtClean="0">
                <a:solidFill>
                  <a:schemeClr val="tx1"/>
                </a:solidFill>
              </a:rPr>
              <a:t>أمامك حبكة النجوى هلام</a:t>
            </a:r>
            <a:endParaRPr lang="ar-SA" sz="2400" b="1" dirty="0">
              <a:solidFill>
                <a:schemeClr val="tx1"/>
              </a:solidFill>
            </a:endParaRPr>
          </a:p>
        </p:txBody>
      </p:sp>
      <p:sp>
        <p:nvSpPr>
          <p:cNvPr id="9" name="سحابة 8"/>
          <p:cNvSpPr/>
          <p:nvPr/>
        </p:nvSpPr>
        <p:spPr>
          <a:xfrm>
            <a:off x="5643570" y="1714488"/>
            <a:ext cx="857256" cy="4000528"/>
          </a:xfrm>
          <a:prstGeom prst="cloud">
            <a:avLst/>
          </a:prstGeom>
          <a:solidFill>
            <a:srgbClr val="996600"/>
          </a:solidFill>
        </p:spPr>
        <p:style>
          <a:lnRef idx="1">
            <a:schemeClr val="accent3"/>
          </a:lnRef>
          <a:fillRef idx="3">
            <a:schemeClr val="accent3"/>
          </a:fillRef>
          <a:effectRef idx="2">
            <a:schemeClr val="accent3"/>
          </a:effectRef>
          <a:fontRef idx="minor">
            <a:schemeClr val="lt1"/>
          </a:fontRef>
        </p:style>
        <p:txBody>
          <a:bodyPr rtlCol="1" anchor="ctr"/>
          <a:lstStyle/>
          <a:p>
            <a:pPr algn="ctr"/>
            <a:endParaRPr lang="ar-SA" dirty="0"/>
          </a:p>
        </p:txBody>
      </p:sp>
      <p:sp>
        <p:nvSpPr>
          <p:cNvPr id="10" name="سحابة 9"/>
          <p:cNvSpPr/>
          <p:nvPr/>
        </p:nvSpPr>
        <p:spPr>
          <a:xfrm>
            <a:off x="4071934" y="1643050"/>
            <a:ext cx="857256" cy="4000528"/>
          </a:xfrm>
          <a:prstGeom prst="cloud">
            <a:avLst/>
          </a:prstGeom>
          <a:solidFill>
            <a:srgbClr val="996600"/>
          </a:solidFill>
        </p:spPr>
        <p:style>
          <a:lnRef idx="1">
            <a:schemeClr val="accent3"/>
          </a:lnRef>
          <a:fillRef idx="3">
            <a:schemeClr val="accent3"/>
          </a:fillRef>
          <a:effectRef idx="2">
            <a:schemeClr val="accent3"/>
          </a:effectRef>
          <a:fontRef idx="minor">
            <a:schemeClr val="lt1"/>
          </a:fontRef>
        </p:style>
        <p:txBody>
          <a:bodyPr rtlCol="1" anchor="ctr"/>
          <a:lstStyle/>
          <a:p>
            <a:pPr algn="ctr"/>
            <a:endParaRPr lang="ar-SA" dirty="0"/>
          </a:p>
        </p:txBody>
      </p:sp>
      <p:sp>
        <p:nvSpPr>
          <p:cNvPr id="11" name="سحابة 10"/>
          <p:cNvSpPr/>
          <p:nvPr/>
        </p:nvSpPr>
        <p:spPr>
          <a:xfrm>
            <a:off x="2285984" y="1714488"/>
            <a:ext cx="857256" cy="4000528"/>
          </a:xfrm>
          <a:prstGeom prst="cloud">
            <a:avLst/>
          </a:prstGeom>
          <a:solidFill>
            <a:srgbClr val="996600"/>
          </a:solidFill>
        </p:spPr>
        <p:style>
          <a:lnRef idx="1">
            <a:schemeClr val="accent3"/>
          </a:lnRef>
          <a:fillRef idx="3">
            <a:schemeClr val="accent3"/>
          </a:fillRef>
          <a:effectRef idx="2">
            <a:schemeClr val="accent3"/>
          </a:effectRef>
          <a:fontRef idx="minor">
            <a:schemeClr val="lt1"/>
          </a:fontRef>
        </p:style>
        <p:txBody>
          <a:bodyPr rtlCol="1" anchor="ctr"/>
          <a:lstStyle/>
          <a:p>
            <a:pPr algn="ctr"/>
            <a:endParaRPr lang="ar-SA" dirty="0"/>
          </a:p>
        </p:txBody>
      </p:sp>
      <p:sp>
        <p:nvSpPr>
          <p:cNvPr id="12" name="سحابة 11"/>
          <p:cNvSpPr/>
          <p:nvPr/>
        </p:nvSpPr>
        <p:spPr>
          <a:xfrm>
            <a:off x="642910" y="1714488"/>
            <a:ext cx="857256" cy="4000528"/>
          </a:xfrm>
          <a:prstGeom prst="cloud">
            <a:avLst/>
          </a:prstGeom>
          <a:solidFill>
            <a:srgbClr val="996600"/>
          </a:solidFill>
        </p:spPr>
        <p:style>
          <a:lnRef idx="1">
            <a:schemeClr val="accent3"/>
          </a:lnRef>
          <a:fillRef idx="3">
            <a:schemeClr val="accent3"/>
          </a:fillRef>
          <a:effectRef idx="2">
            <a:schemeClr val="accent3"/>
          </a:effectRef>
          <a:fontRef idx="minor">
            <a:schemeClr val="lt1"/>
          </a:fontRef>
        </p:style>
        <p:txBody>
          <a:bodyPr rtlCol="1" anchor="ctr"/>
          <a:lstStyle/>
          <a:p>
            <a:pPr algn="ctr"/>
            <a:endParaRPr lang="ar-SA" dirty="0"/>
          </a:p>
        </p:txBody>
      </p:sp>
      <p:sp>
        <p:nvSpPr>
          <p:cNvPr id="3" name="سحابة 2"/>
          <p:cNvSpPr/>
          <p:nvPr/>
        </p:nvSpPr>
        <p:spPr>
          <a:xfrm>
            <a:off x="3786182" y="71414"/>
            <a:ext cx="1571636" cy="2143140"/>
          </a:xfrm>
          <a:prstGeom prst="cloud">
            <a:avLst/>
          </a:prstGeom>
          <a:gradFill flip="none" rotWithShape="1">
            <a:gsLst>
              <a:gs pos="0">
                <a:schemeClr val="accent3">
                  <a:shade val="51000"/>
                  <a:satMod val="130000"/>
                </a:schemeClr>
              </a:gs>
              <a:gs pos="80000">
                <a:schemeClr val="accent3">
                  <a:shade val="93000"/>
                  <a:satMod val="130000"/>
                </a:schemeClr>
              </a:gs>
              <a:gs pos="100000">
                <a:schemeClr val="accent3">
                  <a:shade val="94000"/>
                  <a:satMod val="135000"/>
                </a:schemeClr>
              </a:gs>
            </a:gsLst>
            <a:path path="circle">
              <a:fillToRect l="50000" t="50000" r="50000" b="50000"/>
            </a:path>
            <a:tileRect/>
          </a:gradFill>
        </p:spPr>
        <p:style>
          <a:lnRef idx="1">
            <a:schemeClr val="accent3"/>
          </a:lnRef>
          <a:fillRef idx="3">
            <a:schemeClr val="accent3"/>
          </a:fillRef>
          <a:effectRef idx="2">
            <a:schemeClr val="accent3"/>
          </a:effectRef>
          <a:fontRef idx="minor">
            <a:schemeClr val="lt1"/>
          </a:fontRef>
        </p:style>
        <p:txBody>
          <a:bodyPr rtlCol="1" anchor="ctr"/>
          <a:lstStyle/>
          <a:p>
            <a:pPr algn="ctr"/>
            <a:r>
              <a:rPr lang="ar-SA" sz="2400" b="1" dirty="0" smtClean="0">
                <a:solidFill>
                  <a:schemeClr val="tx1"/>
                </a:solidFill>
              </a:rPr>
              <a:t>أمامك حبكة النجوى</a:t>
            </a:r>
          </a:p>
          <a:p>
            <a:pPr algn="ctr"/>
            <a:r>
              <a:rPr lang="ar-SA" sz="2400" b="1" dirty="0" smtClean="0">
                <a:solidFill>
                  <a:schemeClr val="tx1"/>
                </a:solidFill>
              </a:rPr>
              <a:t>..........</a:t>
            </a:r>
          </a:p>
        </p:txBody>
      </p:sp>
      <p:sp>
        <p:nvSpPr>
          <p:cNvPr id="4" name="سحابة 3"/>
          <p:cNvSpPr/>
          <p:nvPr/>
        </p:nvSpPr>
        <p:spPr>
          <a:xfrm>
            <a:off x="357158" y="142852"/>
            <a:ext cx="1571636" cy="2143140"/>
          </a:xfrm>
          <a:prstGeom prst="cloud">
            <a:avLst/>
          </a:prstGeom>
          <a:gradFill flip="none" rotWithShape="1">
            <a:gsLst>
              <a:gs pos="0">
                <a:schemeClr val="accent3">
                  <a:shade val="51000"/>
                  <a:satMod val="130000"/>
                </a:schemeClr>
              </a:gs>
              <a:gs pos="80000">
                <a:schemeClr val="accent3">
                  <a:shade val="93000"/>
                  <a:satMod val="130000"/>
                </a:schemeClr>
              </a:gs>
              <a:gs pos="100000">
                <a:schemeClr val="accent3">
                  <a:shade val="94000"/>
                  <a:satMod val="135000"/>
                </a:schemeClr>
              </a:gs>
            </a:gsLst>
            <a:path path="circle">
              <a:fillToRect l="50000" t="50000" r="50000" b="50000"/>
            </a:path>
            <a:tileRect/>
          </a:gradFill>
        </p:spPr>
        <p:style>
          <a:lnRef idx="1">
            <a:schemeClr val="accent3"/>
          </a:lnRef>
          <a:fillRef idx="3">
            <a:schemeClr val="accent3"/>
          </a:fillRef>
          <a:effectRef idx="2">
            <a:schemeClr val="accent3"/>
          </a:effectRef>
          <a:fontRef idx="minor">
            <a:schemeClr val="lt1"/>
          </a:fontRef>
        </p:style>
        <p:txBody>
          <a:bodyPr rtlCol="1" anchor="ctr"/>
          <a:lstStyle/>
          <a:p>
            <a:pPr algn="ctr"/>
            <a:r>
              <a:rPr lang="ar-SA" sz="2400" b="1" dirty="0" smtClean="0">
                <a:solidFill>
                  <a:schemeClr val="bg1">
                    <a:lumMod val="75000"/>
                  </a:schemeClr>
                </a:solidFill>
              </a:rPr>
              <a:t>..............................</a:t>
            </a:r>
          </a:p>
        </p:txBody>
      </p:sp>
      <p:sp>
        <p:nvSpPr>
          <p:cNvPr id="5" name="سحابة 4"/>
          <p:cNvSpPr/>
          <p:nvPr/>
        </p:nvSpPr>
        <p:spPr>
          <a:xfrm>
            <a:off x="2071670" y="142852"/>
            <a:ext cx="1571636" cy="2143140"/>
          </a:xfrm>
          <a:prstGeom prst="cloud">
            <a:avLst/>
          </a:prstGeom>
          <a:gradFill flip="none" rotWithShape="1">
            <a:gsLst>
              <a:gs pos="0">
                <a:schemeClr val="accent3">
                  <a:shade val="51000"/>
                  <a:satMod val="130000"/>
                </a:schemeClr>
              </a:gs>
              <a:gs pos="80000">
                <a:schemeClr val="accent3">
                  <a:shade val="93000"/>
                  <a:satMod val="130000"/>
                </a:schemeClr>
              </a:gs>
              <a:gs pos="100000">
                <a:schemeClr val="accent3">
                  <a:shade val="94000"/>
                  <a:satMod val="135000"/>
                </a:schemeClr>
              </a:gs>
            </a:gsLst>
            <a:path path="circle">
              <a:fillToRect l="50000" t="50000" r="50000" b="50000"/>
            </a:path>
            <a:tileRect/>
          </a:gradFill>
        </p:spPr>
        <p:style>
          <a:lnRef idx="1">
            <a:schemeClr val="accent3"/>
          </a:lnRef>
          <a:fillRef idx="3">
            <a:schemeClr val="accent3"/>
          </a:fillRef>
          <a:effectRef idx="2">
            <a:schemeClr val="accent3"/>
          </a:effectRef>
          <a:fontRef idx="minor">
            <a:schemeClr val="lt1"/>
          </a:fontRef>
        </p:style>
        <p:txBody>
          <a:bodyPr rtlCol="1" anchor="ctr"/>
          <a:lstStyle/>
          <a:p>
            <a:pPr algn="ctr"/>
            <a:r>
              <a:rPr lang="ar-SA" sz="2400" b="1" dirty="0" smtClean="0">
                <a:solidFill>
                  <a:schemeClr val="bg1">
                    <a:lumMod val="75000"/>
                  </a:schemeClr>
                </a:solidFill>
              </a:rPr>
              <a:t>..............................</a:t>
            </a:r>
          </a:p>
        </p:txBody>
      </p:sp>
      <p:sp>
        <p:nvSpPr>
          <p:cNvPr id="6" name="سحابة 5"/>
          <p:cNvSpPr/>
          <p:nvPr/>
        </p:nvSpPr>
        <p:spPr>
          <a:xfrm>
            <a:off x="5429256" y="142852"/>
            <a:ext cx="1643074" cy="2143140"/>
          </a:xfrm>
          <a:prstGeom prst="cloud">
            <a:avLst/>
          </a:prstGeom>
          <a:gradFill flip="none" rotWithShape="1">
            <a:gsLst>
              <a:gs pos="0">
                <a:schemeClr val="accent3">
                  <a:shade val="51000"/>
                  <a:satMod val="130000"/>
                </a:schemeClr>
              </a:gs>
              <a:gs pos="80000">
                <a:schemeClr val="accent3">
                  <a:shade val="93000"/>
                  <a:satMod val="130000"/>
                </a:schemeClr>
              </a:gs>
              <a:gs pos="100000">
                <a:schemeClr val="accent3">
                  <a:shade val="94000"/>
                  <a:satMod val="135000"/>
                </a:schemeClr>
              </a:gs>
            </a:gsLst>
            <a:path path="circle">
              <a:fillToRect l="50000" t="50000" r="50000" b="50000"/>
            </a:path>
            <a:tileRect/>
          </a:gradFill>
        </p:spPr>
        <p:style>
          <a:lnRef idx="1">
            <a:schemeClr val="accent3"/>
          </a:lnRef>
          <a:fillRef idx="3">
            <a:schemeClr val="accent3"/>
          </a:fillRef>
          <a:effectRef idx="2">
            <a:schemeClr val="accent3"/>
          </a:effectRef>
          <a:fontRef idx="minor">
            <a:schemeClr val="lt1"/>
          </a:fontRef>
        </p:style>
        <p:txBody>
          <a:bodyPr rtlCol="1" anchor="ctr"/>
          <a:lstStyle/>
          <a:p>
            <a:pPr algn="ctr"/>
            <a:r>
              <a:rPr lang="ar-SA" sz="2400" b="1" dirty="0" smtClean="0">
                <a:solidFill>
                  <a:schemeClr val="tx1"/>
                </a:solidFill>
              </a:rPr>
              <a:t>أمامك حبكة</a:t>
            </a:r>
          </a:p>
          <a:p>
            <a:pPr algn="ctr"/>
            <a:r>
              <a:rPr lang="ar-SA" sz="2400" b="1" dirty="0" smtClean="0">
                <a:solidFill>
                  <a:schemeClr val="tx1"/>
                </a:solidFill>
              </a:rPr>
              <a:t>..........</a:t>
            </a:r>
          </a:p>
          <a:p>
            <a:pPr algn="ctr"/>
            <a:r>
              <a:rPr lang="ar-SA" sz="2400" b="1" dirty="0" smtClean="0">
                <a:solidFill>
                  <a:schemeClr val="tx1"/>
                </a:solidFill>
              </a:rPr>
              <a:t>هلام</a:t>
            </a:r>
          </a:p>
        </p:txBody>
      </p:sp>
      <p:sp>
        <p:nvSpPr>
          <p:cNvPr id="13" name="مستطيل 12"/>
          <p:cNvSpPr/>
          <p:nvPr/>
        </p:nvSpPr>
        <p:spPr>
          <a:xfrm>
            <a:off x="7286644" y="5786454"/>
            <a:ext cx="1143008" cy="928694"/>
          </a:xfrm>
          <a:prstGeom prst="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000" b="1" dirty="0" smtClean="0"/>
              <a:t>الفعل المجرد</a:t>
            </a:r>
          </a:p>
          <a:p>
            <a:pPr algn="ctr"/>
            <a:r>
              <a:rPr lang="ar-SA" sz="2000" b="1" dirty="0" smtClean="0"/>
              <a:t>حبك(شد)</a:t>
            </a:r>
            <a:endParaRPr lang="ar-SA" sz="2000" b="1" dirty="0"/>
          </a:p>
        </p:txBody>
      </p:sp>
      <p:sp>
        <p:nvSpPr>
          <p:cNvPr id="14" name="مستطيل 13"/>
          <p:cNvSpPr/>
          <p:nvPr/>
        </p:nvSpPr>
        <p:spPr>
          <a:xfrm>
            <a:off x="5500694" y="5786454"/>
            <a:ext cx="1143008" cy="928694"/>
          </a:xfrm>
          <a:prstGeom prst="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000" b="1" dirty="0" smtClean="0"/>
              <a:t>”نجا“</a:t>
            </a:r>
          </a:p>
          <a:p>
            <a:pPr algn="ctr"/>
            <a:r>
              <a:rPr lang="ar-SA" sz="2000" b="1" dirty="0" smtClean="0"/>
              <a:t>ناجى(سارّ)</a:t>
            </a:r>
            <a:endParaRPr lang="ar-SA" sz="2000" b="1" dirty="0"/>
          </a:p>
        </p:txBody>
      </p:sp>
      <p:sp>
        <p:nvSpPr>
          <p:cNvPr id="15" name="مستطيل 14"/>
          <p:cNvSpPr/>
          <p:nvPr/>
        </p:nvSpPr>
        <p:spPr>
          <a:xfrm>
            <a:off x="3929058" y="5786454"/>
            <a:ext cx="1143008" cy="928694"/>
          </a:xfrm>
          <a:prstGeom prst="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solidFill>
                  <a:schemeClr val="bg1">
                    <a:lumMod val="75000"/>
                  </a:schemeClr>
                </a:solidFill>
              </a:rPr>
              <a:t>.....................</a:t>
            </a:r>
            <a:endParaRPr lang="ar-SA" sz="2000" b="1" dirty="0"/>
          </a:p>
        </p:txBody>
      </p:sp>
      <p:sp>
        <p:nvSpPr>
          <p:cNvPr id="16" name="مستطيل 15"/>
          <p:cNvSpPr/>
          <p:nvPr/>
        </p:nvSpPr>
        <p:spPr>
          <a:xfrm>
            <a:off x="2071670" y="5786454"/>
            <a:ext cx="1143008" cy="928694"/>
          </a:xfrm>
          <a:prstGeom prst="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000" b="1" dirty="0" smtClean="0"/>
              <a:t>جلّ-أجل</a:t>
            </a:r>
          </a:p>
          <a:p>
            <a:pPr algn="ctr"/>
            <a:r>
              <a:rPr lang="ar-SA" sz="2000" b="1" dirty="0" smtClean="0"/>
              <a:t>(عظّم)</a:t>
            </a:r>
            <a:endParaRPr lang="ar-SA" sz="2000" b="1" dirty="0"/>
          </a:p>
        </p:txBody>
      </p:sp>
      <p:sp>
        <p:nvSpPr>
          <p:cNvPr id="17" name="مستطيل 16"/>
          <p:cNvSpPr/>
          <p:nvPr/>
        </p:nvSpPr>
        <p:spPr>
          <a:xfrm>
            <a:off x="500034" y="5786454"/>
            <a:ext cx="1143008" cy="928694"/>
          </a:xfrm>
          <a:prstGeom prst="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solidFill>
                  <a:schemeClr val="bg1">
                    <a:lumMod val="75000"/>
                  </a:schemeClr>
                </a:solidFill>
              </a:rPr>
              <a:t>.....................</a:t>
            </a:r>
            <a:endParaRPr lang="ar-SA" sz="2000" b="1" dirty="0"/>
          </a:p>
        </p:txBody>
      </p:sp>
      <p:sp>
        <p:nvSpPr>
          <p:cNvPr id="18" name="مربع نص 17"/>
          <p:cNvSpPr txBox="1"/>
          <p:nvPr/>
        </p:nvSpPr>
        <p:spPr>
          <a:xfrm rot="16200000">
            <a:off x="5688060" y="3471063"/>
            <a:ext cx="3113587" cy="461665"/>
          </a:xfrm>
          <a:prstGeom prst="rect">
            <a:avLst/>
          </a:prstGeom>
          <a:noFill/>
        </p:spPr>
        <p:txBody>
          <a:bodyPr wrap="square" rtlCol="1">
            <a:spAutoFit/>
          </a:bodyPr>
          <a:lstStyle/>
          <a:p>
            <a:pPr algn="ctr"/>
            <a:r>
              <a:rPr lang="ar-SA" sz="2400" b="1" dirty="0" smtClean="0"/>
              <a:t>الحبكة:حبل يشيد به الوسط</a:t>
            </a:r>
            <a:endParaRPr lang="ar-SA" sz="2400" b="1" dirty="0"/>
          </a:p>
        </p:txBody>
      </p:sp>
      <p:sp>
        <p:nvSpPr>
          <p:cNvPr id="19" name="مربع نص 18"/>
          <p:cNvSpPr txBox="1"/>
          <p:nvPr/>
        </p:nvSpPr>
        <p:spPr>
          <a:xfrm rot="16200000">
            <a:off x="3927382" y="3469078"/>
            <a:ext cx="3113587" cy="461665"/>
          </a:xfrm>
          <a:prstGeom prst="rect">
            <a:avLst/>
          </a:prstGeom>
          <a:noFill/>
        </p:spPr>
        <p:txBody>
          <a:bodyPr wrap="square" rtlCol="1">
            <a:spAutoFit/>
          </a:bodyPr>
          <a:lstStyle/>
          <a:p>
            <a:pPr algn="ctr"/>
            <a:r>
              <a:rPr lang="ar-SA" sz="2400" b="1" dirty="0" smtClean="0"/>
              <a:t>النجوى:</a:t>
            </a:r>
            <a:r>
              <a:rPr lang="ar-SA" sz="2400" b="1" dirty="0" smtClean="0">
                <a:solidFill>
                  <a:schemeClr val="bg1">
                    <a:lumMod val="75000"/>
                  </a:schemeClr>
                </a:solidFill>
              </a:rPr>
              <a:t>.........................</a:t>
            </a:r>
          </a:p>
        </p:txBody>
      </p:sp>
      <p:sp>
        <p:nvSpPr>
          <p:cNvPr id="20" name="مربع نص 19"/>
          <p:cNvSpPr txBox="1"/>
          <p:nvPr/>
        </p:nvSpPr>
        <p:spPr>
          <a:xfrm rot="16200000">
            <a:off x="2317345" y="3469077"/>
            <a:ext cx="3113587" cy="461665"/>
          </a:xfrm>
          <a:prstGeom prst="rect">
            <a:avLst/>
          </a:prstGeom>
          <a:noFill/>
        </p:spPr>
        <p:txBody>
          <a:bodyPr wrap="square" rtlCol="1">
            <a:spAutoFit/>
          </a:bodyPr>
          <a:lstStyle/>
          <a:p>
            <a:pPr algn="ctr"/>
            <a:r>
              <a:rPr lang="ar-SA" sz="2400" b="1" dirty="0" smtClean="0"/>
              <a:t>هلام:مادة بروتينية شفافة</a:t>
            </a:r>
            <a:endParaRPr lang="ar-SA" sz="2400" b="1" dirty="0"/>
          </a:p>
        </p:txBody>
      </p:sp>
      <p:sp>
        <p:nvSpPr>
          <p:cNvPr id="22" name="مربع نص 21"/>
          <p:cNvSpPr txBox="1"/>
          <p:nvPr/>
        </p:nvSpPr>
        <p:spPr>
          <a:xfrm rot="16200000">
            <a:off x="-1111678" y="3641638"/>
            <a:ext cx="3113587" cy="461665"/>
          </a:xfrm>
          <a:prstGeom prst="rect">
            <a:avLst/>
          </a:prstGeom>
          <a:noFill/>
        </p:spPr>
        <p:txBody>
          <a:bodyPr wrap="square" rtlCol="1">
            <a:spAutoFit/>
          </a:bodyPr>
          <a:lstStyle/>
          <a:p>
            <a:r>
              <a:rPr lang="ar-SA" sz="2400" b="1" dirty="0" smtClean="0"/>
              <a:t>دعائمه:</a:t>
            </a:r>
            <a:r>
              <a:rPr lang="ar-SA" sz="2400" b="1" dirty="0" smtClean="0">
                <a:solidFill>
                  <a:schemeClr val="bg1">
                    <a:lumMod val="75000"/>
                  </a:schemeClr>
                </a:solidFill>
              </a:rPr>
              <a:t>.........................</a:t>
            </a:r>
          </a:p>
        </p:txBody>
      </p:sp>
      <p:sp>
        <p:nvSpPr>
          <p:cNvPr id="23" name="مربع نص 22"/>
          <p:cNvSpPr txBox="1"/>
          <p:nvPr/>
        </p:nvSpPr>
        <p:spPr>
          <a:xfrm rot="16200000">
            <a:off x="531395" y="3469078"/>
            <a:ext cx="3113587" cy="461665"/>
          </a:xfrm>
          <a:prstGeom prst="rect">
            <a:avLst/>
          </a:prstGeom>
          <a:noFill/>
        </p:spPr>
        <p:txBody>
          <a:bodyPr wrap="square" rtlCol="1">
            <a:spAutoFit/>
          </a:bodyPr>
          <a:lstStyle/>
          <a:p>
            <a:r>
              <a:rPr lang="ar-SA" sz="2400" b="1" dirty="0" smtClean="0"/>
              <a:t>    إجلال:تعظيم</a:t>
            </a:r>
            <a:endParaRPr lang="ar-SA" sz="2400" b="1"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ستطيل مستدير الزوايا 2"/>
          <p:cNvSpPr/>
          <p:nvPr/>
        </p:nvSpPr>
        <p:spPr>
          <a:xfrm rot="21017997">
            <a:off x="7191383" y="212787"/>
            <a:ext cx="1714480" cy="428628"/>
          </a:xfrm>
          <a:prstGeom prst="roundRect">
            <a:avLst/>
          </a:prstGeom>
          <a:ln w="38100">
            <a:solidFill>
              <a:schemeClr val="accent3">
                <a:lumMod val="50000"/>
              </a:schemeClr>
            </a:solidFill>
            <a:prstDash val="sysDot"/>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t>أفهم واحلل</a:t>
            </a:r>
            <a:endParaRPr lang="ar-SA" sz="3200" b="1" dirty="0"/>
          </a:p>
        </p:txBody>
      </p:sp>
      <p:sp>
        <p:nvSpPr>
          <p:cNvPr id="4" name="مربع نص 3"/>
          <p:cNvSpPr txBox="1"/>
          <p:nvPr/>
        </p:nvSpPr>
        <p:spPr>
          <a:xfrm>
            <a:off x="357158" y="760381"/>
            <a:ext cx="7500990" cy="954107"/>
          </a:xfrm>
          <a:prstGeom prst="rect">
            <a:avLst/>
          </a:prstGeom>
          <a:noFill/>
        </p:spPr>
        <p:txBody>
          <a:bodyPr wrap="square" rtlCol="1">
            <a:spAutoFit/>
          </a:bodyPr>
          <a:lstStyle/>
          <a:p>
            <a:pPr algn="ctr"/>
            <a:r>
              <a:rPr lang="ar-SA" sz="2800" b="1" dirty="0" smtClean="0">
                <a:solidFill>
                  <a:srgbClr val="4C0000"/>
                </a:solidFill>
              </a:rPr>
              <a:t>أتعاون مع مجموعتي،مع الاستفادة من الإضاءة حول الأبيات</a:t>
            </a:r>
          </a:p>
          <a:p>
            <a:pPr algn="ctr"/>
            <a:r>
              <a:rPr lang="ar-SA" sz="2800" b="1" dirty="0" smtClean="0">
                <a:solidFill>
                  <a:srgbClr val="4C0000"/>
                </a:solidFill>
              </a:rPr>
              <a:t>(1-3)؛للقيام بما يلي:</a:t>
            </a:r>
            <a:endParaRPr lang="ar-SA" sz="2800" b="1" dirty="0">
              <a:solidFill>
                <a:srgbClr val="4C0000"/>
              </a:solidFill>
            </a:endParaRPr>
          </a:p>
        </p:txBody>
      </p:sp>
      <p:sp>
        <p:nvSpPr>
          <p:cNvPr id="5" name="شكل بيضاوي 4"/>
          <p:cNvSpPr/>
          <p:nvPr/>
        </p:nvSpPr>
        <p:spPr>
          <a:xfrm>
            <a:off x="7572396" y="808948"/>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أولاً</a:t>
            </a:r>
            <a:endParaRPr lang="ar-SA" sz="2400" b="1" dirty="0">
              <a:solidFill>
                <a:schemeClr val="tx1"/>
              </a:solidFill>
            </a:endParaRPr>
          </a:p>
        </p:txBody>
      </p:sp>
      <p:sp>
        <p:nvSpPr>
          <p:cNvPr id="6" name="مربع نص 5"/>
          <p:cNvSpPr txBox="1"/>
          <p:nvPr/>
        </p:nvSpPr>
        <p:spPr>
          <a:xfrm>
            <a:off x="4500562" y="1785926"/>
            <a:ext cx="3286148" cy="523220"/>
          </a:xfrm>
          <a:prstGeom prst="rect">
            <a:avLst/>
          </a:prstGeom>
          <a:noFill/>
        </p:spPr>
        <p:txBody>
          <a:bodyPr wrap="square" rtlCol="1">
            <a:spAutoFit/>
          </a:bodyPr>
          <a:lstStyle/>
          <a:p>
            <a:r>
              <a:rPr lang="ar-SA" sz="2800" b="1" dirty="0" smtClean="0">
                <a:solidFill>
                  <a:srgbClr val="4C0000"/>
                </a:solidFill>
              </a:rPr>
              <a:t>1/إجابة ما يلي شفهياً:</a:t>
            </a:r>
            <a:endParaRPr lang="ar-SA" sz="2800" b="1" dirty="0">
              <a:solidFill>
                <a:srgbClr val="4C0000"/>
              </a:solidFill>
            </a:endParaRPr>
          </a:p>
        </p:txBody>
      </p:sp>
      <p:sp>
        <p:nvSpPr>
          <p:cNvPr id="7" name="مستطيل مستدير الزوايا 6"/>
          <p:cNvSpPr/>
          <p:nvPr/>
        </p:nvSpPr>
        <p:spPr>
          <a:xfrm>
            <a:off x="642910" y="2214554"/>
            <a:ext cx="7572428" cy="3857652"/>
          </a:xfrm>
          <a:prstGeom prst="roundRect">
            <a:avLst/>
          </a:prstGeom>
          <a:effectLst>
            <a:outerShdw blurRad="40000" dist="20000" dir="5400000" rotWithShape="0">
              <a:srgbClr val="000000">
                <a:alpha val="38000"/>
              </a:srgbClr>
            </a:outerShdw>
            <a:softEdge rad="63500"/>
          </a:effectLst>
        </p:spPr>
        <p:style>
          <a:lnRef idx="1">
            <a:schemeClr val="accent6"/>
          </a:lnRef>
          <a:fillRef idx="2">
            <a:schemeClr val="accent6"/>
          </a:fillRef>
          <a:effectRef idx="1">
            <a:schemeClr val="accent6"/>
          </a:effectRef>
          <a:fontRef idx="minor">
            <a:schemeClr val="dk1"/>
          </a:fontRef>
        </p:style>
        <p:txBody>
          <a:bodyPr rtlCol="1" anchor="ctr"/>
          <a:lstStyle/>
          <a:p>
            <a:pPr algn="ctr">
              <a:buFontTx/>
              <a:buChar char="-"/>
            </a:pPr>
            <a:r>
              <a:rPr lang="ar-SA" sz="2200" b="1" dirty="0" smtClean="0"/>
              <a:t> </a:t>
            </a:r>
            <a:r>
              <a:rPr lang="ar-SA" sz="2800" b="1" dirty="0" smtClean="0"/>
              <a:t>هل المخاطب هنا يفهم خطاب الشاعر؟ومن الذين ينبغي أن يفهموا هذا الخطاب؟</a:t>
            </a:r>
          </a:p>
          <a:p>
            <a:pPr algn="ctr">
              <a:buFontTx/>
              <a:buChar char="-"/>
            </a:pPr>
            <a:r>
              <a:rPr lang="ar-SA" sz="2800" b="1" dirty="0" smtClean="0"/>
              <a:t> ما الذي يستفاد من هذا الخطاب؟</a:t>
            </a:r>
          </a:p>
          <a:p>
            <a:pPr algn="ctr">
              <a:buFontTx/>
              <a:buChar char="-"/>
            </a:pPr>
            <a:r>
              <a:rPr lang="ar-SA" sz="2800" b="1" dirty="0" smtClean="0"/>
              <a:t> هل أورد الشاعر ما يشير إلى تميز الخطاب؟</a:t>
            </a:r>
          </a:p>
          <a:p>
            <a:pPr algn="ctr">
              <a:buFontTx/>
              <a:buChar char="-"/>
            </a:pPr>
            <a:r>
              <a:rPr lang="ar-SA" sz="2800" b="1" dirty="0" smtClean="0"/>
              <a:t> هناك سببان:“عام“و“خاص“،لاستشعار الشاعر عظمة البلد الحرام ما هما؟</a:t>
            </a:r>
          </a:p>
          <a:p>
            <a:pPr algn="ctr">
              <a:buFontTx/>
              <a:buChar char="-"/>
            </a:pPr>
            <a:r>
              <a:rPr lang="ar-SA" sz="2800" b="1" dirty="0" smtClean="0"/>
              <a:t> ما المقصود بكلمة(الحرام)في قول الشاعر:“يا بلدي الحرام“؟</a:t>
            </a:r>
            <a:endParaRPr lang="ar-SA" sz="2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ircle(in)">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857488" y="262574"/>
            <a:ext cx="5643602" cy="523220"/>
          </a:xfrm>
          <a:prstGeom prst="rect">
            <a:avLst/>
          </a:prstGeom>
          <a:noFill/>
        </p:spPr>
        <p:txBody>
          <a:bodyPr wrap="square" rtlCol="1">
            <a:spAutoFit/>
          </a:bodyPr>
          <a:lstStyle/>
          <a:p>
            <a:r>
              <a:rPr lang="ar-SA" sz="2800" b="1" dirty="0" smtClean="0">
                <a:solidFill>
                  <a:srgbClr val="4C0000"/>
                </a:solidFill>
              </a:rPr>
              <a:t>2/إجابة ما يلي كتابياً:</a:t>
            </a:r>
            <a:endParaRPr lang="ar-SA" sz="2800" b="1" dirty="0">
              <a:solidFill>
                <a:srgbClr val="4C0000"/>
              </a:solidFill>
            </a:endParaRPr>
          </a:p>
        </p:txBody>
      </p:sp>
      <p:sp>
        <p:nvSpPr>
          <p:cNvPr id="4" name="شكل بيضاوي 3"/>
          <p:cNvSpPr/>
          <p:nvPr/>
        </p:nvSpPr>
        <p:spPr>
          <a:xfrm>
            <a:off x="7858148" y="857232"/>
            <a:ext cx="714380" cy="500066"/>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t>أ</a:t>
            </a:r>
            <a:endParaRPr lang="ar-SA" sz="2800" b="1" dirty="0"/>
          </a:p>
        </p:txBody>
      </p:sp>
      <p:sp>
        <p:nvSpPr>
          <p:cNvPr id="5" name="مستطيل مستدير الزوايا 4"/>
          <p:cNvSpPr/>
          <p:nvPr/>
        </p:nvSpPr>
        <p:spPr>
          <a:xfrm>
            <a:off x="571472" y="857232"/>
            <a:ext cx="7215238" cy="500066"/>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t>بم شبه الشاعر الإسرار بالحديث أمام البيت الحرام؟ولماذا؟</a:t>
            </a:r>
            <a:endParaRPr lang="ar-SA" sz="2800" b="1" dirty="0"/>
          </a:p>
        </p:txBody>
      </p:sp>
      <p:sp>
        <p:nvSpPr>
          <p:cNvPr id="6" name="مربع نص 5"/>
          <p:cNvSpPr txBox="1"/>
          <p:nvPr/>
        </p:nvSpPr>
        <p:spPr>
          <a:xfrm>
            <a:off x="3071802" y="1428736"/>
            <a:ext cx="2357454" cy="584775"/>
          </a:xfrm>
          <a:prstGeom prst="rect">
            <a:avLst/>
          </a:prstGeom>
          <a:noFill/>
        </p:spPr>
        <p:txBody>
          <a:bodyPr wrap="square" rtlCol="1">
            <a:spAutoFit/>
          </a:bodyPr>
          <a:lstStyle/>
          <a:p>
            <a:pPr algn="ctr"/>
            <a:r>
              <a:rPr lang="ar-SA" sz="3200" b="1" i="1" dirty="0" smtClean="0">
                <a:solidFill>
                  <a:srgbClr val="C00000"/>
                </a:solidFill>
              </a:rPr>
              <a:t>شبهها بالهلام</a:t>
            </a:r>
            <a:endParaRPr lang="ar-SA" sz="3200" b="1" i="1" dirty="0">
              <a:solidFill>
                <a:srgbClr val="C00000"/>
              </a:solidFill>
            </a:endParaRPr>
          </a:p>
        </p:txBody>
      </p:sp>
      <p:sp>
        <p:nvSpPr>
          <p:cNvPr id="7" name="شكل بيضاوي 6"/>
          <p:cNvSpPr/>
          <p:nvPr/>
        </p:nvSpPr>
        <p:spPr>
          <a:xfrm>
            <a:off x="7858148" y="2071678"/>
            <a:ext cx="714380" cy="500066"/>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t>ب</a:t>
            </a:r>
            <a:endParaRPr lang="ar-SA" sz="2800" b="1" dirty="0"/>
          </a:p>
        </p:txBody>
      </p:sp>
      <p:sp>
        <p:nvSpPr>
          <p:cNvPr id="8" name="مستطيل مستدير الزوايا 7"/>
          <p:cNvSpPr/>
          <p:nvPr/>
        </p:nvSpPr>
        <p:spPr>
          <a:xfrm>
            <a:off x="571472" y="2071678"/>
            <a:ext cx="7215238" cy="500066"/>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t>هل بالفعل لا يصح للشاعر الكلام عند البلد الحرام؟وضح ذلك؟</a:t>
            </a:r>
            <a:endParaRPr lang="ar-SA" sz="2800" b="1" dirty="0"/>
          </a:p>
        </p:txBody>
      </p:sp>
      <p:sp>
        <p:nvSpPr>
          <p:cNvPr id="9" name="شكل بيضاوي 8"/>
          <p:cNvSpPr/>
          <p:nvPr/>
        </p:nvSpPr>
        <p:spPr>
          <a:xfrm>
            <a:off x="7858148" y="3214686"/>
            <a:ext cx="714380" cy="500066"/>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t>ج</a:t>
            </a:r>
            <a:endParaRPr lang="ar-SA" sz="2800" b="1" dirty="0"/>
          </a:p>
        </p:txBody>
      </p:sp>
      <p:sp>
        <p:nvSpPr>
          <p:cNvPr id="10" name="مستطيل مستدير الزوايا 9"/>
          <p:cNvSpPr/>
          <p:nvPr/>
        </p:nvSpPr>
        <p:spPr>
          <a:xfrm>
            <a:off x="571472" y="3214686"/>
            <a:ext cx="7215238" cy="500066"/>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t>ما القيمة العظيمة التي تستخلص مما سبق؟</a:t>
            </a:r>
            <a:endParaRPr lang="ar-SA" sz="2800" b="1" dirty="0"/>
          </a:p>
        </p:txBody>
      </p:sp>
      <p:sp>
        <p:nvSpPr>
          <p:cNvPr id="11" name="شكل بيضاوي 10"/>
          <p:cNvSpPr/>
          <p:nvPr/>
        </p:nvSpPr>
        <p:spPr>
          <a:xfrm>
            <a:off x="7858148" y="4429132"/>
            <a:ext cx="714380" cy="500066"/>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t>د</a:t>
            </a:r>
            <a:endParaRPr lang="ar-SA" sz="2800" b="1" dirty="0"/>
          </a:p>
        </p:txBody>
      </p:sp>
      <p:sp>
        <p:nvSpPr>
          <p:cNvPr id="12" name="مستطيل مستدير الزوايا 11"/>
          <p:cNvSpPr/>
          <p:nvPr/>
        </p:nvSpPr>
        <p:spPr>
          <a:xfrm>
            <a:off x="571472" y="4429132"/>
            <a:ext cx="7215238" cy="500066"/>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400" b="1" dirty="0" smtClean="0"/>
              <a:t>ما الفكرة الرئيسة التي يندرج تحتها ما ورد في الفقرات السابقة؟</a:t>
            </a:r>
            <a:endParaRPr lang="ar-SA" sz="2400" b="1" dirty="0"/>
          </a:p>
        </p:txBody>
      </p:sp>
      <p:sp>
        <p:nvSpPr>
          <p:cNvPr id="13" name="مربع نص 12"/>
          <p:cNvSpPr txBox="1"/>
          <p:nvPr/>
        </p:nvSpPr>
        <p:spPr>
          <a:xfrm>
            <a:off x="1071538" y="2558473"/>
            <a:ext cx="6143668" cy="584775"/>
          </a:xfrm>
          <a:prstGeom prst="rect">
            <a:avLst/>
          </a:prstGeom>
          <a:noFill/>
        </p:spPr>
        <p:txBody>
          <a:bodyPr wrap="square" rtlCol="1">
            <a:spAutoFit/>
          </a:bodyPr>
          <a:lstStyle/>
          <a:p>
            <a:pPr algn="ctr"/>
            <a:r>
              <a:rPr lang="ar-SA" sz="3200" b="1" i="1" dirty="0" smtClean="0">
                <a:solidFill>
                  <a:srgbClr val="C00000"/>
                </a:solidFill>
              </a:rPr>
              <a:t>لا يصح لأنه مكان جليل والجليل له احترام</a:t>
            </a:r>
            <a:endParaRPr lang="ar-SA" sz="3200" b="1" i="1" dirty="0">
              <a:solidFill>
                <a:srgbClr val="C00000"/>
              </a:solidFill>
            </a:endParaRPr>
          </a:p>
        </p:txBody>
      </p:sp>
      <p:sp>
        <p:nvSpPr>
          <p:cNvPr id="14" name="مربع نص 13"/>
          <p:cNvSpPr txBox="1"/>
          <p:nvPr/>
        </p:nvSpPr>
        <p:spPr>
          <a:xfrm>
            <a:off x="1071538" y="3772919"/>
            <a:ext cx="6143668" cy="584775"/>
          </a:xfrm>
          <a:prstGeom prst="rect">
            <a:avLst/>
          </a:prstGeom>
          <a:noFill/>
        </p:spPr>
        <p:txBody>
          <a:bodyPr wrap="square" rtlCol="1">
            <a:spAutoFit/>
          </a:bodyPr>
          <a:lstStyle/>
          <a:p>
            <a:pPr algn="ctr"/>
            <a:r>
              <a:rPr lang="ar-SA" sz="3200" b="1" i="1" dirty="0" smtClean="0">
                <a:solidFill>
                  <a:srgbClr val="C00000"/>
                </a:solidFill>
              </a:rPr>
              <a:t>تعظيم البلد الحرام</a:t>
            </a:r>
            <a:endParaRPr lang="ar-SA" sz="3200" b="1" i="1" dirty="0">
              <a:solidFill>
                <a:srgbClr val="C00000"/>
              </a:solidFill>
            </a:endParaRPr>
          </a:p>
        </p:txBody>
      </p:sp>
      <p:sp>
        <p:nvSpPr>
          <p:cNvPr id="15" name="مربع نص 14"/>
          <p:cNvSpPr txBox="1"/>
          <p:nvPr/>
        </p:nvSpPr>
        <p:spPr>
          <a:xfrm>
            <a:off x="928662" y="4929198"/>
            <a:ext cx="6143668" cy="584775"/>
          </a:xfrm>
          <a:prstGeom prst="rect">
            <a:avLst/>
          </a:prstGeom>
          <a:noFill/>
        </p:spPr>
        <p:txBody>
          <a:bodyPr wrap="square" rtlCol="1">
            <a:spAutoFit/>
          </a:bodyPr>
          <a:lstStyle/>
          <a:p>
            <a:pPr algn="ctr"/>
            <a:r>
              <a:rPr lang="ar-SA" sz="3200" b="1" i="1" dirty="0" smtClean="0">
                <a:solidFill>
                  <a:srgbClr val="C00000"/>
                </a:solidFill>
              </a:rPr>
              <a:t>مكانة البيت الحرام وعظمته عند المسلمين</a:t>
            </a:r>
            <a:endParaRPr lang="ar-SA" sz="3200" b="1" i="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downLeft)">
                                      <p:cBhvr>
                                        <p:cTn id="10" dur="1000"/>
                                        <p:tgtEl>
                                          <p:spTgt spid="5"/>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strips(downLeft)">
                                      <p:cBhvr>
                                        <p:cTn id="13" dur="1000"/>
                                        <p:tgtEl>
                                          <p:spTgt spid="4"/>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strips(downLeft)">
                                      <p:cBhvr>
                                        <p:cTn id="16" dur="1000"/>
                                        <p:tgtEl>
                                          <p:spTgt spid="8"/>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strips(downLeft)">
                                      <p:cBhvr>
                                        <p:cTn id="19" dur="1000"/>
                                        <p:tgtEl>
                                          <p:spTgt spid="7"/>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strips(downLeft)">
                                      <p:cBhvr>
                                        <p:cTn id="22" dur="1000"/>
                                        <p:tgtEl>
                                          <p:spTgt spid="10"/>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strips(downLeft)">
                                      <p:cBhvr>
                                        <p:cTn id="25" dur="1000"/>
                                        <p:tgtEl>
                                          <p:spTgt spid="9"/>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strips(downLeft)">
                                      <p:cBhvr>
                                        <p:cTn id="28" dur="1000"/>
                                        <p:tgtEl>
                                          <p:spTgt spid="12"/>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strips(downLeft)">
                                      <p:cBhvr>
                                        <p:cTn id="31" dur="10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7" presetClass="entr" presetSubtype="8"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ppt_x</p:attrName>
                                        </p:attrNameLst>
                                      </p:cBhvr>
                                      <p:tavLst>
                                        <p:tav tm="0">
                                          <p:val>
                                            <p:strVal val="#ppt_x-#ppt_w/2"/>
                                          </p:val>
                                        </p:tav>
                                        <p:tav tm="100000">
                                          <p:val>
                                            <p:strVal val="#ppt_x"/>
                                          </p:val>
                                        </p:tav>
                                      </p:tavLst>
                                    </p:anim>
                                    <p:anim calcmode="lin" valueType="num">
                                      <p:cBhvr>
                                        <p:cTn id="37" dur="500" fill="hold"/>
                                        <p:tgtEl>
                                          <p:spTgt spid="6"/>
                                        </p:tgtEl>
                                        <p:attrNameLst>
                                          <p:attrName>ppt_y</p:attrName>
                                        </p:attrNameLst>
                                      </p:cBhvr>
                                      <p:tavLst>
                                        <p:tav tm="0">
                                          <p:val>
                                            <p:strVal val="#ppt_y"/>
                                          </p:val>
                                        </p:tav>
                                        <p:tav tm="100000">
                                          <p:val>
                                            <p:strVal val="#ppt_y"/>
                                          </p:val>
                                        </p:tav>
                                      </p:tavLst>
                                    </p:anim>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17" presetClass="entr" presetSubtype="8"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ppt_x</p:attrName>
                                        </p:attrNameLst>
                                      </p:cBhvr>
                                      <p:tavLst>
                                        <p:tav tm="0">
                                          <p:val>
                                            <p:strVal val="#ppt_x-#ppt_w/2"/>
                                          </p:val>
                                        </p:tav>
                                        <p:tav tm="100000">
                                          <p:val>
                                            <p:strVal val="#ppt_x"/>
                                          </p:val>
                                        </p:tav>
                                      </p:tavLst>
                                    </p:anim>
                                    <p:anim calcmode="lin" valueType="num">
                                      <p:cBhvr>
                                        <p:cTn id="45" dur="500" fill="hold"/>
                                        <p:tgtEl>
                                          <p:spTgt spid="13"/>
                                        </p:tgtEl>
                                        <p:attrNameLst>
                                          <p:attrName>ppt_y</p:attrName>
                                        </p:attrNameLst>
                                      </p:cBhvr>
                                      <p:tavLst>
                                        <p:tav tm="0">
                                          <p:val>
                                            <p:strVal val="#ppt_y"/>
                                          </p:val>
                                        </p:tav>
                                        <p:tav tm="100000">
                                          <p:val>
                                            <p:strVal val="#ppt_y"/>
                                          </p:val>
                                        </p:tav>
                                      </p:tavLst>
                                    </p:anim>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17" presetClass="entr" presetSubtype="8" fill="hold" grpId="0" nodeType="click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ppt_x</p:attrName>
                                        </p:attrNameLst>
                                      </p:cBhvr>
                                      <p:tavLst>
                                        <p:tav tm="0">
                                          <p:val>
                                            <p:strVal val="#ppt_x-#ppt_w/2"/>
                                          </p:val>
                                        </p:tav>
                                        <p:tav tm="100000">
                                          <p:val>
                                            <p:strVal val="#ppt_x"/>
                                          </p:val>
                                        </p:tav>
                                      </p:tavLst>
                                    </p:anim>
                                    <p:anim calcmode="lin" valueType="num">
                                      <p:cBhvr>
                                        <p:cTn id="53" dur="500" fill="hold"/>
                                        <p:tgtEl>
                                          <p:spTgt spid="14"/>
                                        </p:tgtEl>
                                        <p:attrNameLst>
                                          <p:attrName>ppt_y</p:attrName>
                                        </p:attrNameLst>
                                      </p:cBhvr>
                                      <p:tavLst>
                                        <p:tav tm="0">
                                          <p:val>
                                            <p:strVal val="#ppt_y"/>
                                          </p:val>
                                        </p:tav>
                                        <p:tav tm="100000">
                                          <p:val>
                                            <p:strVal val="#ppt_y"/>
                                          </p:val>
                                        </p:tav>
                                      </p:tavLst>
                                    </p:anim>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56" fill="hold">
                      <p:stCondLst>
                        <p:cond delay="indefinite"/>
                      </p:stCondLst>
                      <p:childTnLst>
                        <p:par>
                          <p:cTn id="57" fill="hold">
                            <p:stCondLst>
                              <p:cond delay="0"/>
                            </p:stCondLst>
                            <p:childTnLst>
                              <p:par>
                                <p:cTn id="58" presetID="17" presetClass="entr" presetSubtype="8" fill="hold" grpId="0" nodeType="click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ppt_x</p:attrName>
                                        </p:attrNameLst>
                                      </p:cBhvr>
                                      <p:tavLst>
                                        <p:tav tm="0">
                                          <p:val>
                                            <p:strVal val="#ppt_x-#ppt_w/2"/>
                                          </p:val>
                                        </p:tav>
                                        <p:tav tm="100000">
                                          <p:val>
                                            <p:strVal val="#ppt_x"/>
                                          </p:val>
                                        </p:tav>
                                      </p:tavLst>
                                    </p:anim>
                                    <p:anim calcmode="lin" valueType="num">
                                      <p:cBhvr>
                                        <p:cTn id="61" dur="500" fill="hold"/>
                                        <p:tgtEl>
                                          <p:spTgt spid="15"/>
                                        </p:tgtEl>
                                        <p:attrNameLst>
                                          <p:attrName>ppt_y</p:attrName>
                                        </p:attrNameLst>
                                      </p:cBhvr>
                                      <p:tavLst>
                                        <p:tav tm="0">
                                          <p:val>
                                            <p:strVal val="#ppt_y"/>
                                          </p:val>
                                        </p:tav>
                                        <p:tav tm="100000">
                                          <p:val>
                                            <p:strVal val="#ppt_y"/>
                                          </p:val>
                                        </p:tav>
                                      </p:tavLst>
                                    </p:anim>
                                    <p:anim calcmode="lin" valueType="num">
                                      <p:cBhvr>
                                        <p:cTn id="62" dur="500" fill="hold"/>
                                        <p:tgtEl>
                                          <p:spTgt spid="15"/>
                                        </p:tgtEl>
                                        <p:attrNameLst>
                                          <p:attrName>ppt_w</p:attrName>
                                        </p:attrNameLst>
                                      </p:cBhvr>
                                      <p:tavLst>
                                        <p:tav tm="0">
                                          <p:val>
                                            <p:fltVal val="0"/>
                                          </p:val>
                                        </p:tav>
                                        <p:tav tm="100000">
                                          <p:val>
                                            <p:strVal val="#ppt_w"/>
                                          </p:val>
                                        </p:tav>
                                      </p:tavLst>
                                    </p:anim>
                                    <p:anim calcmode="lin" valueType="num">
                                      <p:cBhvr>
                                        <p:cTn id="63" dur="5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p:bldP spid="7" grpId="0" animBg="1"/>
      <p:bldP spid="8" grpId="0" animBg="1"/>
      <p:bldP spid="9" grpId="0" animBg="1"/>
      <p:bldP spid="10" grpId="0" animBg="1"/>
      <p:bldP spid="11" grpId="0" animBg="1"/>
      <p:bldP spid="12" grpId="0" animBg="1"/>
      <p:bldP spid="13" grpId="0"/>
      <p:bldP spid="14" grpId="0"/>
      <p:bldP spid="1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857488" y="262574"/>
            <a:ext cx="5643602" cy="523220"/>
          </a:xfrm>
          <a:prstGeom prst="rect">
            <a:avLst/>
          </a:prstGeom>
          <a:noFill/>
        </p:spPr>
        <p:txBody>
          <a:bodyPr wrap="square" rtlCol="1">
            <a:spAutoFit/>
          </a:bodyPr>
          <a:lstStyle/>
          <a:p>
            <a:r>
              <a:rPr lang="ar-SA" sz="2800" b="1" dirty="0" smtClean="0">
                <a:solidFill>
                  <a:srgbClr val="4C0000"/>
                </a:solidFill>
              </a:rPr>
              <a:t>3/ أشرح ما يلي شرحاً أدبياً:</a:t>
            </a:r>
            <a:endParaRPr lang="ar-SA" sz="2800" b="1" dirty="0">
              <a:solidFill>
                <a:srgbClr val="4C0000"/>
              </a:solidFill>
            </a:endParaRPr>
          </a:p>
        </p:txBody>
      </p:sp>
      <p:sp>
        <p:nvSpPr>
          <p:cNvPr id="4" name="مخطط انسيابي: متعدد المستندات 3"/>
          <p:cNvSpPr/>
          <p:nvPr/>
        </p:nvSpPr>
        <p:spPr>
          <a:xfrm>
            <a:off x="785786" y="785794"/>
            <a:ext cx="7072362" cy="1214446"/>
          </a:xfrm>
          <a:prstGeom prst="flowChartMultidocument">
            <a:avLst/>
          </a:prstGeom>
          <a:ln w="38100">
            <a:solidFill>
              <a:srgbClr val="C00000"/>
            </a:solidFill>
          </a:ln>
        </p:spPr>
        <p:style>
          <a:lnRef idx="1">
            <a:schemeClr val="accent2"/>
          </a:lnRef>
          <a:fillRef idx="2">
            <a:schemeClr val="accent2"/>
          </a:fillRef>
          <a:effectRef idx="1">
            <a:schemeClr val="accent2"/>
          </a:effectRef>
          <a:fontRef idx="minor">
            <a:schemeClr val="dk1"/>
          </a:fontRef>
        </p:style>
        <p:txBody>
          <a:bodyPr rtlCol="1" anchor="ctr"/>
          <a:lstStyle/>
          <a:p>
            <a:r>
              <a:rPr lang="ar-SA" sz="2400" b="1" dirty="0" smtClean="0">
                <a:solidFill>
                  <a:schemeClr val="tx1"/>
                </a:solidFill>
              </a:rPr>
              <a:t>أمامك حبكة النجوى هلام       وعندك لا يصح لي الكلام   لأنـــك قبلة الــــدنيا،وإني       أجلـــك،والجليل له احترام</a:t>
            </a:r>
            <a:endParaRPr lang="ar-SA" sz="2400" b="1" dirty="0">
              <a:solidFill>
                <a:schemeClr val="tx1"/>
              </a:solidFill>
            </a:endParaRPr>
          </a:p>
        </p:txBody>
      </p:sp>
      <p:sp>
        <p:nvSpPr>
          <p:cNvPr id="6" name="مربع نص 5"/>
          <p:cNvSpPr txBox="1"/>
          <p:nvPr/>
        </p:nvSpPr>
        <p:spPr>
          <a:xfrm>
            <a:off x="357158" y="2117703"/>
            <a:ext cx="7500990" cy="954107"/>
          </a:xfrm>
          <a:prstGeom prst="rect">
            <a:avLst/>
          </a:prstGeom>
          <a:noFill/>
        </p:spPr>
        <p:txBody>
          <a:bodyPr wrap="square" rtlCol="1">
            <a:spAutoFit/>
          </a:bodyPr>
          <a:lstStyle/>
          <a:p>
            <a:pPr algn="ctr"/>
            <a:r>
              <a:rPr lang="ar-SA" sz="2800" b="1" dirty="0" smtClean="0">
                <a:solidFill>
                  <a:srgbClr val="4C0000"/>
                </a:solidFill>
              </a:rPr>
              <a:t>أتعاون مع من بجواري-مع الاستفادة من الإضاءة حول الأبيات(4-6)-للقيام بما يلي:</a:t>
            </a:r>
            <a:endParaRPr lang="ar-SA" sz="2800" b="1" dirty="0">
              <a:solidFill>
                <a:srgbClr val="4C0000"/>
              </a:solidFill>
            </a:endParaRPr>
          </a:p>
        </p:txBody>
      </p:sp>
      <p:sp>
        <p:nvSpPr>
          <p:cNvPr id="7" name="شكل بيضاوي 6"/>
          <p:cNvSpPr/>
          <p:nvPr/>
        </p:nvSpPr>
        <p:spPr>
          <a:xfrm>
            <a:off x="7500958" y="228599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أولاً</a:t>
            </a:r>
            <a:endParaRPr lang="ar-SA" sz="2400" b="1" dirty="0">
              <a:solidFill>
                <a:schemeClr val="tx1"/>
              </a:solidFill>
            </a:endParaRPr>
          </a:p>
        </p:txBody>
      </p:sp>
      <p:sp>
        <p:nvSpPr>
          <p:cNvPr id="8" name="مربع نص 7"/>
          <p:cNvSpPr txBox="1"/>
          <p:nvPr/>
        </p:nvSpPr>
        <p:spPr>
          <a:xfrm>
            <a:off x="4143372" y="3048656"/>
            <a:ext cx="4143404" cy="523220"/>
          </a:xfrm>
          <a:prstGeom prst="rect">
            <a:avLst/>
          </a:prstGeom>
          <a:noFill/>
        </p:spPr>
        <p:txBody>
          <a:bodyPr wrap="square" rtlCol="1">
            <a:spAutoFit/>
          </a:bodyPr>
          <a:lstStyle/>
          <a:p>
            <a:r>
              <a:rPr lang="ar-SA" sz="2800" b="1" dirty="0" smtClean="0">
                <a:solidFill>
                  <a:srgbClr val="4C0000"/>
                </a:solidFill>
              </a:rPr>
              <a:t>1/إجابة ما يلي شفهياً:</a:t>
            </a:r>
            <a:endParaRPr lang="ar-SA" sz="2800" b="1" dirty="0">
              <a:solidFill>
                <a:srgbClr val="4C0000"/>
              </a:solidFill>
            </a:endParaRPr>
          </a:p>
        </p:txBody>
      </p:sp>
      <p:sp>
        <p:nvSpPr>
          <p:cNvPr id="9" name="مستطيل مستدير الزوايا 8"/>
          <p:cNvSpPr/>
          <p:nvPr/>
        </p:nvSpPr>
        <p:spPr>
          <a:xfrm>
            <a:off x="642910" y="3571876"/>
            <a:ext cx="7572428" cy="2428892"/>
          </a:xfrm>
          <a:prstGeom prst="roundRect">
            <a:avLst/>
          </a:prstGeom>
          <a:effectLst>
            <a:outerShdw blurRad="40000" dist="20000" dir="5400000" rotWithShape="0">
              <a:srgbClr val="000000">
                <a:alpha val="38000"/>
              </a:srgbClr>
            </a:outerShdw>
            <a:softEdge rad="63500"/>
          </a:effectLst>
        </p:spPr>
        <p:style>
          <a:lnRef idx="1">
            <a:schemeClr val="accent6"/>
          </a:lnRef>
          <a:fillRef idx="2">
            <a:schemeClr val="accent6"/>
          </a:fillRef>
          <a:effectRef idx="1">
            <a:schemeClr val="accent6"/>
          </a:effectRef>
          <a:fontRef idx="minor">
            <a:schemeClr val="dk1"/>
          </a:fontRef>
        </p:style>
        <p:txBody>
          <a:bodyPr rtlCol="1" anchor="ctr"/>
          <a:lstStyle/>
          <a:p>
            <a:pPr algn="ctr">
              <a:buFontTx/>
              <a:buChar char="-"/>
            </a:pPr>
            <a:r>
              <a:rPr lang="ar-SA" sz="2400" b="1" dirty="0" smtClean="0"/>
              <a:t>ما علاقة هذه الأبيات بالأبيات التي قبلها؟</a:t>
            </a:r>
          </a:p>
          <a:p>
            <a:pPr algn="ctr">
              <a:buFontTx/>
              <a:buChar char="-"/>
            </a:pPr>
            <a:r>
              <a:rPr lang="ar-SA" sz="2400" b="1" dirty="0" smtClean="0"/>
              <a:t> ما المعنى الأصلي لكلمة“الدعائم“؟</a:t>
            </a:r>
          </a:p>
          <a:p>
            <a:pPr algn="ctr">
              <a:buFontTx/>
              <a:buChar char="-"/>
            </a:pPr>
            <a:r>
              <a:rPr lang="ar-SA" sz="2400" b="1" dirty="0" smtClean="0"/>
              <a:t>عن أي شيء عبر الشاعر بكلمة“دعائم“؟</a:t>
            </a:r>
          </a:p>
          <a:p>
            <a:pPr algn="ctr">
              <a:buFontTx/>
              <a:buChar char="-"/>
            </a:pPr>
            <a:r>
              <a:rPr lang="ar-SA" sz="2400" b="1" dirty="0" smtClean="0"/>
              <a:t>أشار الشاعر إلى وجه للبلد الحرام،فما الذي قصده بهذا؟</a:t>
            </a:r>
          </a:p>
          <a:p>
            <a:pPr algn="ctr">
              <a:buFontTx/>
              <a:buChar char="-"/>
            </a:pPr>
            <a:r>
              <a:rPr lang="ar-SA" sz="2400" b="1" dirty="0" smtClean="0"/>
              <a:t>أشار الشاعر إلى صوت للبلد الحرام،فما الذي قصده بذلك؟</a:t>
            </a:r>
            <a:endParaRPr lang="ar-SA"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24"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to="" calcmode="lin" valueType="num">
                                      <p:cBhvr>
                                        <p:cTn id="10" dur="1" fill="hold"/>
                                        <p:tgtEl>
                                          <p:spTgt spid="4"/>
                                        </p:tgtEl>
                                        <p:attrNameLst>
                                          <p:attrName/>
                                        </p:attrNameLst>
                                      </p:cBhvr>
                                    </p:anim>
                                  </p:childTnLst>
                                </p:cTn>
                              </p:par>
                              <p:par>
                                <p:cTn id="11" presetID="6" presetClass="entr" presetSubtype="16"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ircle(in)">
                                      <p:cBhvr>
                                        <p:cTn id="13" dur="1000"/>
                                        <p:tgtEl>
                                          <p:spTgt spid="6"/>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circle(in)">
                                      <p:cBhvr>
                                        <p:cTn id="1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857488" y="262574"/>
            <a:ext cx="5643602" cy="523220"/>
          </a:xfrm>
          <a:prstGeom prst="rect">
            <a:avLst/>
          </a:prstGeom>
          <a:noFill/>
        </p:spPr>
        <p:txBody>
          <a:bodyPr wrap="square" rtlCol="1">
            <a:spAutoFit/>
          </a:bodyPr>
          <a:lstStyle/>
          <a:p>
            <a:r>
              <a:rPr lang="ar-SA" sz="2800" b="1" dirty="0" smtClean="0">
                <a:solidFill>
                  <a:srgbClr val="4C0000"/>
                </a:solidFill>
              </a:rPr>
              <a:t>2/إجابة ما يلي كتابياً:</a:t>
            </a:r>
            <a:endParaRPr lang="ar-SA" sz="2800" b="1" dirty="0">
              <a:solidFill>
                <a:srgbClr val="4C0000"/>
              </a:solidFill>
            </a:endParaRPr>
          </a:p>
        </p:txBody>
      </p:sp>
      <p:sp>
        <p:nvSpPr>
          <p:cNvPr id="4" name="شكل بيضاوي 3"/>
          <p:cNvSpPr/>
          <p:nvPr/>
        </p:nvSpPr>
        <p:spPr>
          <a:xfrm>
            <a:off x="7858148" y="857232"/>
            <a:ext cx="714380" cy="500066"/>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t>أ</a:t>
            </a:r>
            <a:endParaRPr lang="ar-SA" sz="2800" b="1" dirty="0"/>
          </a:p>
        </p:txBody>
      </p:sp>
      <p:sp>
        <p:nvSpPr>
          <p:cNvPr id="5" name="مستطيل مستدير الزوايا 4"/>
          <p:cNvSpPr/>
          <p:nvPr/>
        </p:nvSpPr>
        <p:spPr>
          <a:xfrm>
            <a:off x="571472" y="857232"/>
            <a:ext cx="7215238" cy="500066"/>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t>أين قامت دعائم الإسلام؟وكيف؟</a:t>
            </a:r>
            <a:endParaRPr lang="ar-SA" sz="2800" b="1" dirty="0"/>
          </a:p>
        </p:txBody>
      </p:sp>
      <p:sp>
        <p:nvSpPr>
          <p:cNvPr id="6" name="مربع نص 5"/>
          <p:cNvSpPr txBox="1"/>
          <p:nvPr/>
        </p:nvSpPr>
        <p:spPr>
          <a:xfrm>
            <a:off x="500034" y="1428736"/>
            <a:ext cx="7358114" cy="523220"/>
          </a:xfrm>
          <a:prstGeom prst="rect">
            <a:avLst/>
          </a:prstGeom>
          <a:noFill/>
        </p:spPr>
        <p:txBody>
          <a:bodyPr wrap="square" rtlCol="1">
            <a:spAutoFit/>
          </a:bodyPr>
          <a:lstStyle/>
          <a:p>
            <a:pPr algn="ctr"/>
            <a:r>
              <a:rPr lang="ar-SA" sz="2800" b="1" i="1" dirty="0" smtClean="0">
                <a:solidFill>
                  <a:srgbClr val="C00000"/>
                </a:solidFill>
              </a:rPr>
              <a:t>في مكة عندما نزل الوحي بتبليغ سيدنا محمد أنه سيد هذه الأمة</a:t>
            </a:r>
            <a:endParaRPr lang="ar-SA" sz="2800" b="1" i="1" dirty="0">
              <a:solidFill>
                <a:srgbClr val="C00000"/>
              </a:solidFill>
            </a:endParaRPr>
          </a:p>
        </p:txBody>
      </p:sp>
      <p:sp>
        <p:nvSpPr>
          <p:cNvPr id="7" name="شكل بيضاوي 6"/>
          <p:cNvSpPr/>
          <p:nvPr/>
        </p:nvSpPr>
        <p:spPr>
          <a:xfrm>
            <a:off x="7786710" y="2428868"/>
            <a:ext cx="714380" cy="500066"/>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t>ب</a:t>
            </a:r>
            <a:endParaRPr lang="ar-SA" sz="2800" b="1" dirty="0"/>
          </a:p>
        </p:txBody>
      </p:sp>
      <p:sp>
        <p:nvSpPr>
          <p:cNvPr id="8" name="مستطيل مستدير الزوايا 7"/>
          <p:cNvSpPr/>
          <p:nvPr/>
        </p:nvSpPr>
        <p:spPr>
          <a:xfrm>
            <a:off x="500034" y="2214554"/>
            <a:ext cx="7215238" cy="714380"/>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400" b="1" dirty="0" smtClean="0"/>
              <a:t>ما الذي عز بالبلد الحرام؟ولم؟وكيف نستفيد مما سبق في الرد على من يتهم الإسلام بالإرهاب؟</a:t>
            </a:r>
            <a:endParaRPr lang="ar-SA" sz="2400" b="1" dirty="0"/>
          </a:p>
        </p:txBody>
      </p:sp>
      <p:sp>
        <p:nvSpPr>
          <p:cNvPr id="9" name="شكل بيضاوي 8"/>
          <p:cNvSpPr/>
          <p:nvPr/>
        </p:nvSpPr>
        <p:spPr>
          <a:xfrm>
            <a:off x="7858148" y="3929066"/>
            <a:ext cx="714380" cy="500066"/>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t>ج</a:t>
            </a:r>
            <a:endParaRPr lang="ar-SA" sz="2800" b="1" dirty="0"/>
          </a:p>
        </p:txBody>
      </p:sp>
      <p:sp>
        <p:nvSpPr>
          <p:cNvPr id="10" name="مستطيل مستدير الزوايا 9"/>
          <p:cNvSpPr/>
          <p:nvPr/>
        </p:nvSpPr>
        <p:spPr>
          <a:xfrm>
            <a:off x="571472" y="3929066"/>
            <a:ext cx="7215238" cy="500066"/>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t>ما أوصاف البلد الحرام التي أوردها الشاعر في هذه الأبيات؟</a:t>
            </a:r>
            <a:endParaRPr lang="ar-SA" sz="2800" b="1" dirty="0"/>
          </a:p>
        </p:txBody>
      </p:sp>
      <p:sp>
        <p:nvSpPr>
          <p:cNvPr id="11" name="مربع نص 10"/>
          <p:cNvSpPr txBox="1"/>
          <p:nvPr/>
        </p:nvSpPr>
        <p:spPr>
          <a:xfrm>
            <a:off x="500034" y="2974959"/>
            <a:ext cx="7429552" cy="954107"/>
          </a:xfrm>
          <a:prstGeom prst="rect">
            <a:avLst/>
          </a:prstGeom>
          <a:noFill/>
        </p:spPr>
        <p:txBody>
          <a:bodyPr wrap="square" rtlCol="1">
            <a:spAutoFit/>
          </a:bodyPr>
          <a:lstStyle/>
          <a:p>
            <a:pPr algn="ctr"/>
            <a:r>
              <a:rPr lang="ar-SA" sz="2800" b="1" i="1" dirty="0" smtClean="0">
                <a:solidFill>
                  <a:srgbClr val="C00000"/>
                </a:solidFill>
              </a:rPr>
              <a:t>الإسلام لأن منعه من مكة المكرمة وانتشر في بقاع الأرض بأن ديننا دين ويسر وسهولة</a:t>
            </a:r>
          </a:p>
        </p:txBody>
      </p:sp>
      <p:sp>
        <p:nvSpPr>
          <p:cNvPr id="12" name="مربع نص 11"/>
          <p:cNvSpPr txBox="1"/>
          <p:nvPr/>
        </p:nvSpPr>
        <p:spPr>
          <a:xfrm>
            <a:off x="1071538" y="4487299"/>
            <a:ext cx="6143668" cy="584775"/>
          </a:xfrm>
          <a:prstGeom prst="rect">
            <a:avLst/>
          </a:prstGeom>
          <a:noFill/>
        </p:spPr>
        <p:txBody>
          <a:bodyPr wrap="square" rtlCol="1">
            <a:spAutoFit/>
          </a:bodyPr>
          <a:lstStyle/>
          <a:p>
            <a:pPr algn="ctr"/>
            <a:r>
              <a:rPr lang="ar-SA" sz="3200" b="1" i="1" dirty="0" smtClean="0">
                <a:solidFill>
                  <a:srgbClr val="C00000"/>
                </a:solidFill>
              </a:rPr>
              <a:t>أن وجهه بهجة ورؤاه نصر وفيه عز الإسلام</a:t>
            </a:r>
            <a:endParaRPr lang="ar-SA" sz="3200" b="1" i="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downLeft)">
                                      <p:cBhvr>
                                        <p:cTn id="10" dur="1000"/>
                                        <p:tgtEl>
                                          <p:spTgt spid="5"/>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strips(downLeft)">
                                      <p:cBhvr>
                                        <p:cTn id="13" dur="1000"/>
                                        <p:tgtEl>
                                          <p:spTgt spid="4"/>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strips(downLeft)">
                                      <p:cBhvr>
                                        <p:cTn id="16" dur="1000"/>
                                        <p:tgtEl>
                                          <p:spTgt spid="8"/>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strips(downLeft)">
                                      <p:cBhvr>
                                        <p:cTn id="19" dur="1000"/>
                                        <p:tgtEl>
                                          <p:spTgt spid="7"/>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strips(downLeft)">
                                      <p:cBhvr>
                                        <p:cTn id="22" dur="1000"/>
                                        <p:tgtEl>
                                          <p:spTgt spid="10"/>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strips(downLeft)">
                                      <p:cBhvr>
                                        <p:cTn id="25" dur="10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17" presetClass="entr" presetSubtype="8"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ppt_x</p:attrName>
                                        </p:attrNameLst>
                                      </p:cBhvr>
                                      <p:tavLst>
                                        <p:tav tm="0">
                                          <p:val>
                                            <p:strVal val="#ppt_x-#ppt_w/2"/>
                                          </p:val>
                                        </p:tav>
                                        <p:tav tm="100000">
                                          <p:val>
                                            <p:strVal val="#ppt_x"/>
                                          </p:val>
                                        </p:tav>
                                      </p:tavLst>
                                    </p:anim>
                                    <p:anim calcmode="lin" valueType="num">
                                      <p:cBhvr>
                                        <p:cTn id="31" dur="500" fill="hold"/>
                                        <p:tgtEl>
                                          <p:spTgt spid="6"/>
                                        </p:tgtEl>
                                        <p:attrNameLst>
                                          <p:attrName>ppt_y</p:attrName>
                                        </p:attrNameLst>
                                      </p:cBhvr>
                                      <p:tavLst>
                                        <p:tav tm="0">
                                          <p:val>
                                            <p:strVal val="#ppt_y"/>
                                          </p:val>
                                        </p:tav>
                                        <p:tav tm="100000">
                                          <p:val>
                                            <p:strVal val="#ppt_y"/>
                                          </p:val>
                                        </p:tav>
                                      </p:tavLst>
                                    </p:anim>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17" presetClass="entr" presetSubtype="8"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ppt_x</p:attrName>
                                        </p:attrNameLst>
                                      </p:cBhvr>
                                      <p:tavLst>
                                        <p:tav tm="0">
                                          <p:val>
                                            <p:strVal val="#ppt_x-#ppt_w/2"/>
                                          </p:val>
                                        </p:tav>
                                        <p:tav tm="100000">
                                          <p:val>
                                            <p:strVal val="#ppt_x"/>
                                          </p:val>
                                        </p:tav>
                                      </p:tavLst>
                                    </p:anim>
                                    <p:anim calcmode="lin" valueType="num">
                                      <p:cBhvr>
                                        <p:cTn id="39" dur="500" fill="hold"/>
                                        <p:tgtEl>
                                          <p:spTgt spid="11"/>
                                        </p:tgtEl>
                                        <p:attrNameLst>
                                          <p:attrName>ppt_y</p:attrName>
                                        </p:attrNameLst>
                                      </p:cBhvr>
                                      <p:tavLst>
                                        <p:tav tm="0">
                                          <p:val>
                                            <p:strVal val="#ppt_y"/>
                                          </p:val>
                                        </p:tav>
                                        <p:tav tm="100000">
                                          <p:val>
                                            <p:strVal val="#ppt_y"/>
                                          </p:val>
                                        </p:tav>
                                      </p:tavLst>
                                    </p:anim>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17" presetClass="entr" presetSubtype="8"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ppt_x</p:attrName>
                                        </p:attrNameLst>
                                      </p:cBhvr>
                                      <p:tavLst>
                                        <p:tav tm="0">
                                          <p:val>
                                            <p:strVal val="#ppt_x-#ppt_w/2"/>
                                          </p:val>
                                        </p:tav>
                                        <p:tav tm="100000">
                                          <p:val>
                                            <p:strVal val="#ppt_x"/>
                                          </p:val>
                                        </p:tav>
                                      </p:tavLst>
                                    </p:anim>
                                    <p:anim calcmode="lin" valueType="num">
                                      <p:cBhvr>
                                        <p:cTn id="47" dur="500" fill="hold"/>
                                        <p:tgtEl>
                                          <p:spTgt spid="12"/>
                                        </p:tgtEl>
                                        <p:attrNameLst>
                                          <p:attrName>ppt_y</p:attrName>
                                        </p:attrNameLst>
                                      </p:cBhvr>
                                      <p:tavLst>
                                        <p:tav tm="0">
                                          <p:val>
                                            <p:strVal val="#ppt_y"/>
                                          </p:val>
                                        </p:tav>
                                        <p:tav tm="100000">
                                          <p:val>
                                            <p:strVal val="#ppt_y"/>
                                          </p:val>
                                        </p:tav>
                                      </p:tavLst>
                                    </p:anim>
                                    <p:anim calcmode="lin" valueType="num">
                                      <p:cBhvr>
                                        <p:cTn id="48" dur="500" fill="hold"/>
                                        <p:tgtEl>
                                          <p:spTgt spid="12"/>
                                        </p:tgtEl>
                                        <p:attrNameLst>
                                          <p:attrName>ppt_w</p:attrName>
                                        </p:attrNameLst>
                                      </p:cBhvr>
                                      <p:tavLst>
                                        <p:tav tm="0">
                                          <p:val>
                                            <p:fltVal val="0"/>
                                          </p:val>
                                        </p:tav>
                                        <p:tav tm="100000">
                                          <p:val>
                                            <p:strVal val="#ppt_w"/>
                                          </p:val>
                                        </p:tav>
                                      </p:tavLst>
                                    </p:anim>
                                    <p:anim calcmode="lin" valueType="num">
                                      <p:cBhvr>
                                        <p:cTn id="49" dur="500" fill="hold"/>
                                        <p:tgtEl>
                                          <p:spTgt spid="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p:bldP spid="7" grpId="0" animBg="1"/>
      <p:bldP spid="8" grpId="0" animBg="1"/>
      <p:bldP spid="9" grpId="0" animBg="1"/>
      <p:bldP spid="10" grpId="0" animBg="1"/>
      <p:bldP spid="11" grpId="0"/>
      <p:bldP spid="1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5" name="مربع نص 4"/>
          <p:cNvSpPr txBox="1"/>
          <p:nvPr/>
        </p:nvSpPr>
        <p:spPr>
          <a:xfrm>
            <a:off x="2857488" y="262574"/>
            <a:ext cx="5643602" cy="523220"/>
          </a:xfrm>
          <a:prstGeom prst="rect">
            <a:avLst/>
          </a:prstGeom>
          <a:noFill/>
        </p:spPr>
        <p:txBody>
          <a:bodyPr wrap="square" rtlCol="1">
            <a:spAutoFit/>
          </a:bodyPr>
          <a:lstStyle/>
          <a:p>
            <a:r>
              <a:rPr lang="ar-SA" sz="2800" b="1" dirty="0" smtClean="0">
                <a:solidFill>
                  <a:srgbClr val="4C0000"/>
                </a:solidFill>
              </a:rPr>
              <a:t>3/ مما قاله الشاعر:</a:t>
            </a:r>
            <a:endParaRPr lang="ar-SA" sz="2800" b="1" dirty="0">
              <a:solidFill>
                <a:srgbClr val="4C0000"/>
              </a:solidFill>
            </a:endParaRPr>
          </a:p>
        </p:txBody>
      </p:sp>
      <p:sp>
        <p:nvSpPr>
          <p:cNvPr id="6" name="مخطط انسيابي: متعدد المستندات 5"/>
          <p:cNvSpPr/>
          <p:nvPr/>
        </p:nvSpPr>
        <p:spPr>
          <a:xfrm>
            <a:off x="785786" y="785794"/>
            <a:ext cx="7072362" cy="1214446"/>
          </a:xfrm>
          <a:prstGeom prst="flowChartMultidocument">
            <a:avLst/>
          </a:prstGeom>
          <a:ln w="38100">
            <a:solidFill>
              <a:srgbClr val="C00000"/>
            </a:solidFill>
          </a:ln>
        </p:spPr>
        <p:style>
          <a:lnRef idx="1">
            <a:schemeClr val="accent2"/>
          </a:lnRef>
          <a:fillRef idx="2">
            <a:schemeClr val="accent2"/>
          </a:fillRef>
          <a:effectRef idx="1">
            <a:schemeClr val="accent2"/>
          </a:effectRef>
          <a:fontRef idx="minor">
            <a:schemeClr val="dk1"/>
          </a:fontRef>
        </p:style>
        <p:txBody>
          <a:bodyPr rtlCol="1" anchor="ctr"/>
          <a:lstStyle/>
          <a:p>
            <a:r>
              <a:rPr lang="ar-SA" sz="2400" b="1" dirty="0" smtClean="0">
                <a:solidFill>
                  <a:schemeClr val="tx1"/>
                </a:solidFill>
              </a:rPr>
              <a:t>على جنباتك الإسلام...قامت     دعائمه،وعز بك السلام</a:t>
            </a:r>
          </a:p>
          <a:p>
            <a:r>
              <a:rPr lang="ar-SA" sz="2400" b="1" dirty="0" smtClean="0">
                <a:solidFill>
                  <a:schemeClr val="tx1"/>
                </a:solidFill>
              </a:rPr>
              <a:t>وصوتك روعة تتلى،وذكر       على ترتيله سجع الحمام</a:t>
            </a:r>
            <a:endParaRPr lang="ar-SA" sz="2400" b="1" dirty="0">
              <a:solidFill>
                <a:schemeClr val="tx1"/>
              </a:solidFill>
            </a:endParaRPr>
          </a:p>
        </p:txBody>
      </p:sp>
      <p:sp>
        <p:nvSpPr>
          <p:cNvPr id="7" name="مربع نص 6"/>
          <p:cNvSpPr txBox="1"/>
          <p:nvPr/>
        </p:nvSpPr>
        <p:spPr>
          <a:xfrm>
            <a:off x="285720" y="2000240"/>
            <a:ext cx="8143932" cy="1815882"/>
          </a:xfrm>
          <a:prstGeom prst="rect">
            <a:avLst/>
          </a:prstGeom>
          <a:noFill/>
        </p:spPr>
        <p:txBody>
          <a:bodyPr wrap="square" rtlCol="1">
            <a:spAutoFit/>
          </a:bodyPr>
          <a:lstStyle/>
          <a:p>
            <a:pPr algn="ctr"/>
            <a:r>
              <a:rPr lang="ar-SA" sz="2800" b="1" dirty="0" smtClean="0">
                <a:solidFill>
                  <a:srgbClr val="4C0000"/>
                </a:solidFill>
              </a:rPr>
              <a:t>لكي نشرح البيتين السابقتين نقوم بما يلي:</a:t>
            </a:r>
          </a:p>
          <a:p>
            <a:pPr algn="ctr">
              <a:buFontTx/>
              <a:buChar char="-"/>
            </a:pPr>
            <a:r>
              <a:rPr lang="ar-SA" sz="2800" b="1" dirty="0" smtClean="0">
                <a:solidFill>
                  <a:srgbClr val="4C0000"/>
                </a:solidFill>
              </a:rPr>
              <a:t>نستخرج كلمات وتعبيرات جميلة.(شفهي).-نصوغ أسئلة تفيد في الشرح الأدبي ونجيب عليها(شفهي)</a:t>
            </a:r>
          </a:p>
          <a:p>
            <a:pPr algn="ctr">
              <a:buFontTx/>
              <a:buChar char="-"/>
            </a:pPr>
            <a:r>
              <a:rPr lang="ar-SA" sz="2800" b="1" dirty="0" smtClean="0">
                <a:solidFill>
                  <a:srgbClr val="4C0000"/>
                </a:solidFill>
              </a:rPr>
              <a:t>نكتب الشرح الأدبي:</a:t>
            </a:r>
            <a:endParaRPr lang="ar-SA" sz="2800" b="1" dirty="0">
              <a:solidFill>
                <a:srgbClr val="4C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1000"/>
                                        <p:tgtEl>
                                          <p:spTgt spid="5"/>
                                        </p:tgtEl>
                                      </p:cBhvr>
                                    </p:animEffect>
                                  </p:childTnLst>
                                </p:cTn>
                              </p:par>
                              <p:par>
                                <p:cTn id="8" presetID="24"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to="" calcmode="lin" valueType="num">
                                      <p:cBhvr>
                                        <p:cTn id="10" dur="1" fill="hold"/>
                                        <p:tgtEl>
                                          <p:spTgt spid="6"/>
                                        </p:tgtEl>
                                        <p:attrNameLst>
                                          <p:attrName/>
                                        </p:attrNameLst>
                                      </p:cBhvr>
                                    </p:anim>
                                  </p:childTnLst>
                                </p:cTn>
                              </p:par>
                              <p:par>
                                <p:cTn id="11" presetID="6" presetClass="entr" presetSubtype="1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ircle(in)">
                                      <p:cBhvr>
                                        <p:cTn id="1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0"/>
            <a:ext cx="9144000" cy="6858024"/>
          </a:xfrm>
          <a:prstGeom prst="rect">
            <a:avLst/>
          </a:prstGeom>
          <a:noFill/>
        </p:spPr>
      </p:pic>
      <p:sp>
        <p:nvSpPr>
          <p:cNvPr id="3" name="مربع نص 2"/>
          <p:cNvSpPr txBox="1"/>
          <p:nvPr/>
        </p:nvSpPr>
        <p:spPr>
          <a:xfrm>
            <a:off x="357158" y="260315"/>
            <a:ext cx="7929618" cy="954107"/>
          </a:xfrm>
          <a:prstGeom prst="rect">
            <a:avLst/>
          </a:prstGeom>
          <a:noFill/>
        </p:spPr>
        <p:txBody>
          <a:bodyPr wrap="square" rtlCol="1">
            <a:spAutoFit/>
          </a:bodyPr>
          <a:lstStyle/>
          <a:p>
            <a:pPr algn="ctr"/>
            <a:r>
              <a:rPr lang="ar-SA" sz="2800" b="1" dirty="0" smtClean="0">
                <a:solidFill>
                  <a:srgbClr val="4C0000"/>
                </a:solidFill>
              </a:rPr>
              <a:t>4) أ/أشارك من بجواري؛لشطب الكلمات المطلوبة،ثم نضع دائرة حول الحروف الزائدة:</a:t>
            </a:r>
            <a:endParaRPr lang="ar-SA" sz="2800" b="1" dirty="0">
              <a:solidFill>
                <a:srgbClr val="4C0000"/>
              </a:solidFill>
            </a:endParaRPr>
          </a:p>
        </p:txBody>
      </p:sp>
      <p:sp>
        <p:nvSpPr>
          <p:cNvPr id="4" name="مستطيل مستدير الزوايا 3"/>
          <p:cNvSpPr/>
          <p:nvPr/>
        </p:nvSpPr>
        <p:spPr>
          <a:xfrm>
            <a:off x="5143504" y="1285860"/>
            <a:ext cx="3714776" cy="4000528"/>
          </a:xfrm>
          <a:prstGeom prst="roundRect">
            <a:avLst/>
          </a:prstGeom>
          <a:ln w="57150">
            <a:solidFill>
              <a:srgbClr val="C00000"/>
            </a:solidFill>
            <a:prstDash val="dashDot"/>
          </a:ln>
        </p:spPr>
        <p:style>
          <a:lnRef idx="1">
            <a:schemeClr val="accent2"/>
          </a:lnRef>
          <a:fillRef idx="2">
            <a:schemeClr val="accent2"/>
          </a:fillRef>
          <a:effectRef idx="1">
            <a:schemeClr val="accent2"/>
          </a:effectRef>
          <a:fontRef idx="minor">
            <a:schemeClr val="dk1"/>
          </a:fontRef>
        </p:style>
        <p:txBody>
          <a:bodyPr rtlCol="1" anchor="ctr"/>
          <a:lstStyle/>
          <a:p>
            <a:pPr algn="ctr">
              <a:buFontTx/>
              <a:buChar char="-"/>
            </a:pPr>
            <a:r>
              <a:rPr lang="ar-SA" sz="2400" b="1" dirty="0" smtClean="0">
                <a:solidFill>
                  <a:schemeClr val="tx1"/>
                </a:solidFill>
              </a:rPr>
              <a:t>مدينة تلقب بـ (عروس الشمال)</a:t>
            </a:r>
          </a:p>
          <a:p>
            <a:pPr algn="ctr">
              <a:buFontTx/>
              <a:buChar char="-"/>
            </a:pPr>
            <a:r>
              <a:rPr lang="ar-SA" sz="2400" b="1" dirty="0" smtClean="0">
                <a:solidFill>
                  <a:schemeClr val="tx1"/>
                </a:solidFill>
              </a:rPr>
              <a:t> من صحاري المملكة</a:t>
            </a:r>
          </a:p>
          <a:p>
            <a:pPr algn="ctr">
              <a:buFontTx/>
              <a:buChar char="-"/>
            </a:pPr>
            <a:r>
              <a:rPr lang="ar-SA" sz="2400" b="1" dirty="0" smtClean="0">
                <a:solidFill>
                  <a:schemeClr val="tx1"/>
                </a:solidFill>
              </a:rPr>
              <a:t> من أشهر المنتجات الزراعية السعودية.</a:t>
            </a:r>
          </a:p>
          <a:p>
            <a:pPr algn="ctr">
              <a:buFontTx/>
              <a:buChar char="-"/>
            </a:pPr>
            <a:r>
              <a:rPr lang="ar-SA" sz="2400" b="1" dirty="0" smtClean="0">
                <a:solidFill>
                  <a:schemeClr val="tx1"/>
                </a:solidFill>
              </a:rPr>
              <a:t> شركة صناعية سعودية رائدة في البتروكيميائيات</a:t>
            </a:r>
          </a:p>
          <a:p>
            <a:pPr algn="ctr">
              <a:buFontTx/>
              <a:buChar char="-"/>
            </a:pPr>
            <a:r>
              <a:rPr lang="ar-SA" sz="2400" b="1" dirty="0" smtClean="0">
                <a:solidFill>
                  <a:schemeClr val="tx1"/>
                </a:solidFill>
              </a:rPr>
              <a:t> اسم من أسماء المدينة المنورة</a:t>
            </a:r>
          </a:p>
          <a:p>
            <a:pPr algn="ctr">
              <a:buFontTx/>
              <a:buChar char="-"/>
            </a:pPr>
            <a:r>
              <a:rPr lang="ar-SA" sz="2400" b="1" dirty="0" smtClean="0">
                <a:solidFill>
                  <a:schemeClr val="tx1"/>
                </a:solidFill>
              </a:rPr>
              <a:t> قبلة المسلمين</a:t>
            </a:r>
            <a:endParaRPr lang="ar-SA" sz="2400" b="1" dirty="0">
              <a:solidFill>
                <a:schemeClr val="tx1"/>
              </a:solidFill>
            </a:endParaRPr>
          </a:p>
        </p:txBody>
      </p:sp>
      <p:sp>
        <p:nvSpPr>
          <p:cNvPr id="5" name="مستطيل مستدير الزوايا 4"/>
          <p:cNvSpPr/>
          <p:nvPr/>
        </p:nvSpPr>
        <p:spPr>
          <a:xfrm>
            <a:off x="4000496" y="1714488"/>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ط</a:t>
            </a:r>
            <a:endParaRPr lang="ar-SA" sz="2800" b="1" dirty="0"/>
          </a:p>
        </p:txBody>
      </p:sp>
      <p:sp>
        <p:nvSpPr>
          <p:cNvPr id="6" name="مستطيل مستدير الزوايا 5"/>
          <p:cNvSpPr/>
          <p:nvPr/>
        </p:nvSpPr>
        <p:spPr>
          <a:xfrm>
            <a:off x="3357554" y="1714488"/>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ي</a:t>
            </a:r>
            <a:endParaRPr lang="ar-SA" sz="2800" b="1" dirty="0"/>
          </a:p>
        </p:txBody>
      </p:sp>
      <p:sp>
        <p:nvSpPr>
          <p:cNvPr id="7" name="مستطيل مستدير الزوايا 6"/>
          <p:cNvSpPr/>
          <p:nvPr/>
        </p:nvSpPr>
        <p:spPr>
          <a:xfrm>
            <a:off x="2714612" y="1714488"/>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ب</a:t>
            </a:r>
            <a:endParaRPr lang="ar-SA" sz="2800" b="1" dirty="0"/>
          </a:p>
        </p:txBody>
      </p:sp>
      <p:sp>
        <p:nvSpPr>
          <p:cNvPr id="8" name="مستطيل مستدير الزوايا 7"/>
          <p:cNvSpPr/>
          <p:nvPr/>
        </p:nvSpPr>
        <p:spPr>
          <a:xfrm>
            <a:off x="2071670" y="1714488"/>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ة</a:t>
            </a:r>
            <a:endParaRPr lang="ar-SA" sz="2800" b="1" dirty="0"/>
          </a:p>
        </p:txBody>
      </p:sp>
      <p:sp>
        <p:nvSpPr>
          <p:cNvPr id="9" name="مستطيل مستدير الزوايا 8"/>
          <p:cNvSpPr/>
          <p:nvPr/>
        </p:nvSpPr>
        <p:spPr>
          <a:xfrm>
            <a:off x="1428728" y="1714488"/>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ا</a:t>
            </a:r>
            <a:endParaRPr lang="ar-SA" sz="2800" b="1" dirty="0"/>
          </a:p>
        </p:txBody>
      </p:sp>
      <p:sp>
        <p:nvSpPr>
          <p:cNvPr id="10" name="مستطيل مستدير الزوايا 9"/>
          <p:cNvSpPr/>
          <p:nvPr/>
        </p:nvSpPr>
        <p:spPr>
          <a:xfrm>
            <a:off x="785786" y="1714488"/>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ا</a:t>
            </a:r>
            <a:endParaRPr lang="ar-SA" sz="2800" b="1" dirty="0"/>
          </a:p>
        </p:txBody>
      </p:sp>
      <p:sp>
        <p:nvSpPr>
          <p:cNvPr id="11" name="مستطيل مستدير الزوايا 10"/>
          <p:cNvSpPr/>
          <p:nvPr/>
        </p:nvSpPr>
        <p:spPr>
          <a:xfrm>
            <a:off x="4000496" y="2214554"/>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م</a:t>
            </a:r>
            <a:endParaRPr lang="ar-SA" sz="2800" b="1" dirty="0"/>
          </a:p>
        </p:txBody>
      </p:sp>
      <p:sp>
        <p:nvSpPr>
          <p:cNvPr id="12" name="مستطيل مستدير الزوايا 11"/>
          <p:cNvSpPr/>
          <p:nvPr/>
        </p:nvSpPr>
        <p:spPr>
          <a:xfrm>
            <a:off x="3357554" y="2214554"/>
            <a:ext cx="642942" cy="500066"/>
          </a:xfrm>
          <a:prstGeom prst="roundRect">
            <a:avLst/>
          </a:prstGeom>
          <a:solidFill>
            <a:schemeClr val="accent6">
              <a:lumMod val="75000"/>
            </a:schemeClr>
          </a:solidFill>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2800" b="1" dirty="0"/>
          </a:p>
        </p:txBody>
      </p:sp>
      <p:sp>
        <p:nvSpPr>
          <p:cNvPr id="13" name="مستطيل مستدير الزوايا 12"/>
          <p:cNvSpPr/>
          <p:nvPr/>
        </p:nvSpPr>
        <p:spPr>
          <a:xfrm>
            <a:off x="2714612" y="2214554"/>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ت</a:t>
            </a:r>
            <a:endParaRPr lang="ar-SA" sz="2800" b="1" dirty="0"/>
          </a:p>
        </p:txBody>
      </p:sp>
      <p:sp>
        <p:nvSpPr>
          <p:cNvPr id="14" name="مستطيل مستدير الزوايا 13"/>
          <p:cNvSpPr/>
          <p:nvPr/>
        </p:nvSpPr>
        <p:spPr>
          <a:xfrm>
            <a:off x="2071670" y="2214554"/>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ع</a:t>
            </a:r>
            <a:endParaRPr lang="ar-SA" sz="2800" b="1" dirty="0"/>
          </a:p>
        </p:txBody>
      </p:sp>
      <p:sp>
        <p:nvSpPr>
          <p:cNvPr id="15" name="مستطيل مستدير الزوايا 14"/>
          <p:cNvSpPr/>
          <p:nvPr/>
        </p:nvSpPr>
        <p:spPr>
          <a:xfrm>
            <a:off x="1428728" y="2214554"/>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ل</a:t>
            </a:r>
            <a:endParaRPr lang="ar-SA" sz="2800" b="1" dirty="0"/>
          </a:p>
        </p:txBody>
      </p:sp>
      <p:sp>
        <p:nvSpPr>
          <p:cNvPr id="16" name="مستطيل مستدير الزوايا 15"/>
          <p:cNvSpPr/>
          <p:nvPr/>
        </p:nvSpPr>
        <p:spPr>
          <a:xfrm>
            <a:off x="785786" y="2214554"/>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ل</a:t>
            </a:r>
            <a:endParaRPr lang="ar-SA" sz="2800" b="1" dirty="0"/>
          </a:p>
        </p:txBody>
      </p:sp>
      <p:sp>
        <p:nvSpPr>
          <p:cNvPr id="17" name="مستطيل مستدير الزوايا 16"/>
          <p:cNvSpPr/>
          <p:nvPr/>
        </p:nvSpPr>
        <p:spPr>
          <a:xfrm>
            <a:off x="4000496" y="2714620"/>
            <a:ext cx="642942" cy="500066"/>
          </a:xfrm>
          <a:prstGeom prst="roundRect">
            <a:avLst/>
          </a:prstGeom>
          <a:solidFill>
            <a:schemeClr val="accent6">
              <a:lumMod val="75000"/>
            </a:schemeClr>
          </a:solidFill>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2800" b="1" dirty="0"/>
          </a:p>
        </p:txBody>
      </p:sp>
      <p:sp>
        <p:nvSpPr>
          <p:cNvPr id="18" name="مستطيل مستدير الزوايا 17"/>
          <p:cNvSpPr/>
          <p:nvPr/>
        </p:nvSpPr>
        <p:spPr>
          <a:xfrm>
            <a:off x="3357554" y="2714620"/>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س</a:t>
            </a:r>
            <a:endParaRPr lang="ar-SA" sz="2800" b="1" dirty="0"/>
          </a:p>
        </p:txBody>
      </p:sp>
      <p:sp>
        <p:nvSpPr>
          <p:cNvPr id="19" name="مستطيل مستدير الزوايا 18"/>
          <p:cNvSpPr/>
          <p:nvPr/>
        </p:nvSpPr>
        <p:spPr>
          <a:xfrm>
            <a:off x="2714612" y="2714620"/>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م</a:t>
            </a:r>
            <a:endParaRPr lang="ar-SA" sz="2800" b="1" dirty="0"/>
          </a:p>
        </p:txBody>
      </p:sp>
      <p:sp>
        <p:nvSpPr>
          <p:cNvPr id="20" name="مستطيل مستدير الزوايا 19"/>
          <p:cNvSpPr/>
          <p:nvPr/>
        </p:nvSpPr>
        <p:spPr>
          <a:xfrm>
            <a:off x="2071670" y="2714620"/>
            <a:ext cx="642942" cy="500066"/>
          </a:xfrm>
          <a:prstGeom prst="roundRect">
            <a:avLst/>
          </a:prstGeom>
          <a:solidFill>
            <a:schemeClr val="accent6">
              <a:lumMod val="75000"/>
            </a:schemeClr>
          </a:solidFill>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2800" b="1" dirty="0"/>
          </a:p>
        </p:txBody>
      </p:sp>
      <p:sp>
        <p:nvSpPr>
          <p:cNvPr id="21" name="مستطيل مستدير الزوايا 20"/>
          <p:cNvSpPr/>
          <p:nvPr/>
        </p:nvSpPr>
        <p:spPr>
          <a:xfrm>
            <a:off x="1428728" y="2714620"/>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ك</a:t>
            </a:r>
            <a:endParaRPr lang="ar-SA" sz="2800" b="1" dirty="0"/>
          </a:p>
        </p:txBody>
      </p:sp>
      <p:sp>
        <p:nvSpPr>
          <p:cNvPr id="22" name="مستطيل مستدير الزوايا 21"/>
          <p:cNvSpPr/>
          <p:nvPr/>
        </p:nvSpPr>
        <p:spPr>
          <a:xfrm>
            <a:off x="785786" y="2714620"/>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ن</a:t>
            </a:r>
            <a:endParaRPr lang="ar-SA" sz="2800" b="1" dirty="0"/>
          </a:p>
        </p:txBody>
      </p:sp>
      <p:sp>
        <p:nvSpPr>
          <p:cNvPr id="23" name="مستطيل مستدير الزوايا 22"/>
          <p:cNvSpPr/>
          <p:nvPr/>
        </p:nvSpPr>
        <p:spPr>
          <a:xfrm>
            <a:off x="4000496" y="3214686"/>
            <a:ext cx="642942" cy="500066"/>
          </a:xfrm>
          <a:prstGeom prst="roundRect">
            <a:avLst/>
          </a:prstGeom>
          <a:solidFill>
            <a:schemeClr val="accent6">
              <a:lumMod val="75000"/>
            </a:schemeClr>
          </a:solidFill>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2800" b="1" dirty="0"/>
          </a:p>
        </p:txBody>
      </p:sp>
      <p:sp>
        <p:nvSpPr>
          <p:cNvPr id="24" name="مستطيل مستدير الزوايا 23"/>
          <p:cNvSpPr/>
          <p:nvPr/>
        </p:nvSpPr>
        <p:spPr>
          <a:xfrm>
            <a:off x="3357554" y="3214686"/>
            <a:ext cx="642942" cy="500066"/>
          </a:xfrm>
          <a:prstGeom prst="roundRect">
            <a:avLst/>
          </a:prstGeom>
          <a:solidFill>
            <a:schemeClr val="accent6">
              <a:lumMod val="75000"/>
            </a:schemeClr>
          </a:solidFill>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2800" b="1" dirty="0"/>
          </a:p>
        </p:txBody>
      </p:sp>
      <p:sp>
        <p:nvSpPr>
          <p:cNvPr id="25" name="مستطيل مستدير الزوايا 24"/>
          <p:cNvSpPr/>
          <p:nvPr/>
        </p:nvSpPr>
        <p:spPr>
          <a:xfrm>
            <a:off x="2714612" y="3214686"/>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ر</a:t>
            </a:r>
            <a:endParaRPr lang="ar-SA" sz="2800" b="1" dirty="0"/>
          </a:p>
        </p:txBody>
      </p:sp>
      <p:sp>
        <p:nvSpPr>
          <p:cNvPr id="26" name="مستطيل مستدير الزوايا 25"/>
          <p:cNvSpPr/>
          <p:nvPr/>
        </p:nvSpPr>
        <p:spPr>
          <a:xfrm>
            <a:off x="2071670" y="3214686"/>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اً</a:t>
            </a:r>
            <a:endParaRPr lang="ar-SA" sz="2800" b="1" dirty="0"/>
          </a:p>
        </p:txBody>
      </p:sp>
      <p:sp>
        <p:nvSpPr>
          <p:cNvPr id="27" name="مستطيل مستدير الزوايا 26"/>
          <p:cNvSpPr/>
          <p:nvPr/>
        </p:nvSpPr>
        <p:spPr>
          <a:xfrm>
            <a:off x="1428728" y="3214686"/>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ع</a:t>
            </a:r>
            <a:endParaRPr lang="ar-SA" sz="2800" b="1" dirty="0"/>
          </a:p>
        </p:txBody>
      </p:sp>
      <p:sp>
        <p:nvSpPr>
          <p:cNvPr id="28" name="مستطيل مستدير الزوايا 27"/>
          <p:cNvSpPr/>
          <p:nvPr/>
        </p:nvSpPr>
        <p:spPr>
          <a:xfrm>
            <a:off x="785786" y="3214686"/>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ف</a:t>
            </a:r>
            <a:endParaRPr lang="ar-SA" sz="2800" b="1" dirty="0"/>
          </a:p>
        </p:txBody>
      </p:sp>
      <p:sp>
        <p:nvSpPr>
          <p:cNvPr id="29" name="مستطيل مستدير الزوايا 28"/>
          <p:cNvSpPr/>
          <p:nvPr/>
        </p:nvSpPr>
        <p:spPr>
          <a:xfrm>
            <a:off x="4000496" y="3714752"/>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س</a:t>
            </a:r>
            <a:endParaRPr lang="ar-SA" sz="2800" b="1" dirty="0"/>
          </a:p>
        </p:txBody>
      </p:sp>
      <p:sp>
        <p:nvSpPr>
          <p:cNvPr id="30" name="مستطيل مستدير الزوايا 29"/>
          <p:cNvSpPr/>
          <p:nvPr/>
        </p:nvSpPr>
        <p:spPr>
          <a:xfrm>
            <a:off x="3357554" y="3714752"/>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ا</a:t>
            </a:r>
            <a:endParaRPr lang="ar-SA" sz="2800" b="1" dirty="0"/>
          </a:p>
        </p:txBody>
      </p:sp>
      <p:sp>
        <p:nvSpPr>
          <p:cNvPr id="31" name="مستطيل مستدير الزوايا 30"/>
          <p:cNvSpPr/>
          <p:nvPr/>
        </p:nvSpPr>
        <p:spPr>
          <a:xfrm>
            <a:off x="2714612" y="3714752"/>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ب</a:t>
            </a:r>
            <a:endParaRPr lang="ar-SA" sz="2800" b="1" dirty="0"/>
          </a:p>
        </p:txBody>
      </p:sp>
      <p:sp>
        <p:nvSpPr>
          <p:cNvPr id="32" name="مستطيل مستدير الزوايا 31"/>
          <p:cNvSpPr/>
          <p:nvPr/>
        </p:nvSpPr>
        <p:spPr>
          <a:xfrm>
            <a:off x="2071670" y="3714752"/>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ك</a:t>
            </a:r>
            <a:endParaRPr lang="ar-SA" sz="2800" b="1" dirty="0"/>
          </a:p>
        </p:txBody>
      </p:sp>
      <p:sp>
        <p:nvSpPr>
          <p:cNvPr id="33" name="مستطيل مستدير الزوايا 32"/>
          <p:cNvSpPr/>
          <p:nvPr/>
        </p:nvSpPr>
        <p:spPr>
          <a:xfrm>
            <a:off x="1428728" y="3714752"/>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ب</a:t>
            </a:r>
            <a:endParaRPr lang="ar-SA" sz="2800" b="1" dirty="0"/>
          </a:p>
        </p:txBody>
      </p:sp>
      <p:sp>
        <p:nvSpPr>
          <p:cNvPr id="34" name="مستطيل مستدير الزوايا 33"/>
          <p:cNvSpPr/>
          <p:nvPr/>
        </p:nvSpPr>
        <p:spPr>
          <a:xfrm>
            <a:off x="785786" y="3714752"/>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و</a:t>
            </a:r>
            <a:endParaRPr lang="ar-SA" sz="2800" b="1" dirty="0"/>
          </a:p>
        </p:txBody>
      </p:sp>
      <p:sp>
        <p:nvSpPr>
          <p:cNvPr id="35" name="مستطيل مستدير الزوايا 34"/>
          <p:cNvSpPr/>
          <p:nvPr/>
        </p:nvSpPr>
        <p:spPr>
          <a:xfrm>
            <a:off x="4000496" y="4214818"/>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ح</a:t>
            </a:r>
            <a:endParaRPr lang="ar-SA" sz="2800" b="1" dirty="0"/>
          </a:p>
        </p:txBody>
      </p:sp>
      <p:sp>
        <p:nvSpPr>
          <p:cNvPr id="36" name="مستطيل مستدير الزوايا 35"/>
          <p:cNvSpPr/>
          <p:nvPr/>
        </p:nvSpPr>
        <p:spPr>
          <a:xfrm>
            <a:off x="3357554" y="4214818"/>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ا</a:t>
            </a:r>
            <a:endParaRPr lang="ar-SA" sz="2800" b="1" dirty="0"/>
          </a:p>
        </p:txBody>
      </p:sp>
      <p:sp>
        <p:nvSpPr>
          <p:cNvPr id="37" name="مستطيل مستدير الزوايا 36"/>
          <p:cNvSpPr/>
          <p:nvPr/>
        </p:nvSpPr>
        <p:spPr>
          <a:xfrm>
            <a:off x="2714612" y="4214818"/>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ئـ</a:t>
            </a:r>
            <a:endParaRPr lang="ar-SA" sz="2800" b="1" dirty="0"/>
          </a:p>
        </p:txBody>
      </p:sp>
      <p:sp>
        <p:nvSpPr>
          <p:cNvPr id="38" name="مستطيل مستدير الزوايا 37"/>
          <p:cNvSpPr/>
          <p:nvPr/>
        </p:nvSpPr>
        <p:spPr>
          <a:xfrm>
            <a:off x="2071670" y="4214818"/>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ل</a:t>
            </a:r>
            <a:endParaRPr lang="ar-SA" sz="2800" b="1" dirty="0"/>
          </a:p>
        </p:txBody>
      </p:sp>
      <p:sp>
        <p:nvSpPr>
          <p:cNvPr id="39" name="مستطيل مستدير الزوايا 38"/>
          <p:cNvSpPr/>
          <p:nvPr/>
        </p:nvSpPr>
        <p:spPr>
          <a:xfrm>
            <a:off x="1428728" y="4214818"/>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ة</a:t>
            </a:r>
            <a:endParaRPr lang="ar-SA" sz="2800" b="1" dirty="0"/>
          </a:p>
        </p:txBody>
      </p:sp>
      <p:sp>
        <p:nvSpPr>
          <p:cNvPr id="40" name="مستطيل مستدير الزوايا 39"/>
          <p:cNvSpPr/>
          <p:nvPr/>
        </p:nvSpPr>
        <p:spPr>
          <a:xfrm>
            <a:off x="785786" y="4214818"/>
            <a:ext cx="642942" cy="500066"/>
          </a:xfrm>
          <a:prstGeom prst="roundRect">
            <a:avLst/>
          </a:prstGeom>
          <a:ln w="38100">
            <a:solidFill>
              <a:schemeClr val="accent6">
                <a:lumMod val="75000"/>
              </a:schemeClr>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د</a:t>
            </a:r>
            <a:endParaRPr lang="ar-SA" sz="2800" b="1" dirty="0"/>
          </a:p>
        </p:txBody>
      </p:sp>
      <p:cxnSp>
        <p:nvCxnSpPr>
          <p:cNvPr id="42" name="رابط مستقيم 41"/>
          <p:cNvCxnSpPr/>
          <p:nvPr/>
        </p:nvCxnSpPr>
        <p:spPr>
          <a:xfrm rot="10800000">
            <a:off x="2357422" y="2000241"/>
            <a:ext cx="2000264" cy="1588"/>
          </a:xfrm>
          <a:prstGeom prst="line">
            <a:avLst/>
          </a:prstGeom>
        </p:spPr>
        <p:style>
          <a:lnRef idx="2">
            <a:schemeClr val="dk1"/>
          </a:lnRef>
          <a:fillRef idx="0">
            <a:schemeClr val="dk1"/>
          </a:fillRef>
          <a:effectRef idx="1">
            <a:schemeClr val="dk1"/>
          </a:effectRef>
          <a:fontRef idx="minor">
            <a:schemeClr val="tx1"/>
          </a:fontRef>
        </p:style>
      </p:cxnSp>
      <p:cxnSp>
        <p:nvCxnSpPr>
          <p:cNvPr id="46" name="رابط مستقيم 45"/>
          <p:cNvCxnSpPr/>
          <p:nvPr/>
        </p:nvCxnSpPr>
        <p:spPr>
          <a:xfrm rot="5400000">
            <a:off x="-107189" y="3178967"/>
            <a:ext cx="2357454" cy="1588"/>
          </a:xfrm>
          <a:prstGeom prst="line">
            <a:avLst/>
          </a:prstGeom>
        </p:spPr>
        <p:style>
          <a:lnRef idx="2">
            <a:schemeClr val="dk1"/>
          </a:lnRef>
          <a:fillRef idx="0">
            <a:schemeClr val="dk1"/>
          </a:fillRef>
          <a:effectRef idx="1">
            <a:schemeClr val="dk1"/>
          </a:effectRef>
          <a:fontRef idx="minor">
            <a:schemeClr val="tx1"/>
          </a:fontRef>
        </p:style>
      </p:cxnSp>
      <p:cxnSp>
        <p:nvCxnSpPr>
          <p:cNvPr id="49" name="رابط مستقيم 48"/>
          <p:cNvCxnSpPr/>
          <p:nvPr/>
        </p:nvCxnSpPr>
        <p:spPr>
          <a:xfrm rot="16200000" flipH="1">
            <a:off x="2643173" y="3000371"/>
            <a:ext cx="1000132" cy="1"/>
          </a:xfrm>
          <a:prstGeom prst="line">
            <a:avLst/>
          </a:prstGeom>
        </p:spPr>
        <p:style>
          <a:lnRef idx="2">
            <a:schemeClr val="dk1"/>
          </a:lnRef>
          <a:fillRef idx="0">
            <a:schemeClr val="dk1"/>
          </a:fillRef>
          <a:effectRef idx="1">
            <a:schemeClr val="dk1"/>
          </a:effectRef>
          <a:fontRef idx="minor">
            <a:schemeClr val="tx1"/>
          </a:fontRef>
        </p:style>
      </p:cxnSp>
      <p:cxnSp>
        <p:nvCxnSpPr>
          <p:cNvPr id="51" name="رابط مستقيم 50"/>
          <p:cNvCxnSpPr/>
          <p:nvPr/>
        </p:nvCxnSpPr>
        <p:spPr>
          <a:xfrm rot="10800000">
            <a:off x="2357422" y="4070353"/>
            <a:ext cx="2000264" cy="1588"/>
          </a:xfrm>
          <a:prstGeom prst="line">
            <a:avLst/>
          </a:prstGeom>
        </p:spPr>
        <p:style>
          <a:lnRef idx="2">
            <a:schemeClr val="dk1"/>
          </a:lnRef>
          <a:fillRef idx="0">
            <a:schemeClr val="dk1"/>
          </a:fillRef>
          <a:effectRef idx="1">
            <a:schemeClr val="dk1"/>
          </a:effectRef>
          <a:fontRef idx="minor">
            <a:schemeClr val="tx1"/>
          </a:fontRef>
        </p:style>
      </p:cxnSp>
      <p:cxnSp>
        <p:nvCxnSpPr>
          <p:cNvPr id="52" name="رابط مستقيم 51"/>
          <p:cNvCxnSpPr/>
          <p:nvPr/>
        </p:nvCxnSpPr>
        <p:spPr>
          <a:xfrm rot="10800000">
            <a:off x="2357422" y="4570419"/>
            <a:ext cx="2000264" cy="1588"/>
          </a:xfrm>
          <a:prstGeom prst="line">
            <a:avLst/>
          </a:prstGeom>
        </p:spPr>
        <p:style>
          <a:lnRef idx="2">
            <a:schemeClr val="dk1"/>
          </a:lnRef>
          <a:fillRef idx="0">
            <a:schemeClr val="dk1"/>
          </a:fillRef>
          <a:effectRef idx="1">
            <a:schemeClr val="dk1"/>
          </a:effectRef>
          <a:fontRef idx="minor">
            <a:schemeClr val="tx1"/>
          </a:fontRef>
        </p:style>
      </p:cxnSp>
      <p:cxnSp>
        <p:nvCxnSpPr>
          <p:cNvPr id="53" name="رابط مستقيم 52"/>
          <p:cNvCxnSpPr/>
          <p:nvPr/>
        </p:nvCxnSpPr>
        <p:spPr>
          <a:xfrm rot="16200000" flipH="1">
            <a:off x="642910" y="3214686"/>
            <a:ext cx="2428894" cy="2"/>
          </a:xfrm>
          <a:prstGeom prst="line">
            <a:avLst/>
          </a:prstGeom>
        </p:spPr>
        <p:style>
          <a:lnRef idx="2">
            <a:schemeClr val="dk1"/>
          </a:lnRef>
          <a:fillRef idx="0">
            <a:schemeClr val="dk1"/>
          </a:fillRef>
          <a:effectRef idx="1">
            <a:schemeClr val="dk1"/>
          </a:effectRef>
          <a:fontRef idx="minor">
            <a:schemeClr val="tx1"/>
          </a:fontRef>
        </p:style>
      </p:cxnSp>
      <p:sp>
        <p:nvSpPr>
          <p:cNvPr id="55" name="شكل بيضاوي 54"/>
          <p:cNvSpPr/>
          <p:nvPr/>
        </p:nvSpPr>
        <p:spPr>
          <a:xfrm>
            <a:off x="3357554" y="2714620"/>
            <a:ext cx="642942" cy="500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6" name="شكل بيضاوي 55"/>
          <p:cNvSpPr/>
          <p:nvPr/>
        </p:nvSpPr>
        <p:spPr>
          <a:xfrm>
            <a:off x="2071670" y="2214554"/>
            <a:ext cx="642942" cy="500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7" name="شكل بيضاوي 56"/>
          <p:cNvSpPr/>
          <p:nvPr/>
        </p:nvSpPr>
        <p:spPr>
          <a:xfrm>
            <a:off x="2071670" y="3214686"/>
            <a:ext cx="642942" cy="500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58" name="شكل بيضاوي 57"/>
          <p:cNvSpPr/>
          <p:nvPr/>
        </p:nvSpPr>
        <p:spPr>
          <a:xfrm>
            <a:off x="4000496" y="2285992"/>
            <a:ext cx="642942" cy="500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4)">
                                      <p:cBhvr>
                                        <p:cTn id="10" dur="1000"/>
                                        <p:tgtEl>
                                          <p:spTgt spid="4"/>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amond(in)">
                                      <p:cBhvr>
                                        <p:cTn id="13" dur="1000"/>
                                        <p:tgtEl>
                                          <p:spTgt spid="5"/>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amond(in)">
                                      <p:cBhvr>
                                        <p:cTn id="16" dur="1000"/>
                                        <p:tgtEl>
                                          <p:spTgt spid="6"/>
                                        </p:tgtEl>
                                      </p:cBhvr>
                                    </p:animEffect>
                                  </p:childTnLst>
                                </p:cTn>
                              </p:par>
                              <p:par>
                                <p:cTn id="17" presetID="8"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amond(in)">
                                      <p:cBhvr>
                                        <p:cTn id="19" dur="1000"/>
                                        <p:tgtEl>
                                          <p:spTgt spid="7"/>
                                        </p:tgtEl>
                                      </p:cBhvr>
                                    </p:animEffect>
                                  </p:childTnLst>
                                </p:cTn>
                              </p:par>
                              <p:par>
                                <p:cTn id="20" presetID="8"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amond(in)">
                                      <p:cBhvr>
                                        <p:cTn id="22" dur="1000"/>
                                        <p:tgtEl>
                                          <p:spTgt spid="8"/>
                                        </p:tgtEl>
                                      </p:cBhvr>
                                    </p:animEffect>
                                  </p:childTnLst>
                                </p:cTn>
                              </p:par>
                              <p:par>
                                <p:cTn id="23" presetID="8" presetClass="entr" presetSubtype="16"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diamond(in)">
                                      <p:cBhvr>
                                        <p:cTn id="25" dur="1000"/>
                                        <p:tgtEl>
                                          <p:spTgt spid="9"/>
                                        </p:tgtEl>
                                      </p:cBhvr>
                                    </p:animEffect>
                                  </p:childTnLst>
                                </p:cTn>
                              </p:par>
                              <p:par>
                                <p:cTn id="26" presetID="8" presetClass="entr" presetSubtype="16"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diamond(in)">
                                      <p:cBhvr>
                                        <p:cTn id="28" dur="1000"/>
                                        <p:tgtEl>
                                          <p:spTgt spid="10"/>
                                        </p:tgtEl>
                                      </p:cBhvr>
                                    </p:animEffect>
                                  </p:childTnLst>
                                </p:cTn>
                              </p:par>
                              <p:par>
                                <p:cTn id="29" presetID="8" presetClass="entr" presetSubtype="16"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diamond(in)">
                                      <p:cBhvr>
                                        <p:cTn id="31" dur="1000"/>
                                        <p:tgtEl>
                                          <p:spTgt spid="11"/>
                                        </p:tgtEl>
                                      </p:cBhvr>
                                    </p:animEffect>
                                  </p:childTnLst>
                                </p:cTn>
                              </p:par>
                              <p:par>
                                <p:cTn id="32" presetID="8" presetClass="entr" presetSubtype="16"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amond(in)">
                                      <p:cBhvr>
                                        <p:cTn id="34" dur="1000"/>
                                        <p:tgtEl>
                                          <p:spTgt spid="12"/>
                                        </p:tgtEl>
                                      </p:cBhvr>
                                    </p:animEffect>
                                  </p:childTnLst>
                                </p:cTn>
                              </p:par>
                              <p:par>
                                <p:cTn id="35" presetID="8" presetClass="entr" presetSubtype="16"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diamond(in)">
                                      <p:cBhvr>
                                        <p:cTn id="37" dur="1000"/>
                                        <p:tgtEl>
                                          <p:spTgt spid="13"/>
                                        </p:tgtEl>
                                      </p:cBhvr>
                                    </p:animEffect>
                                  </p:childTnLst>
                                </p:cTn>
                              </p:par>
                              <p:par>
                                <p:cTn id="38" presetID="8" presetClass="entr" presetSubtype="16"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diamond(in)">
                                      <p:cBhvr>
                                        <p:cTn id="40" dur="1000"/>
                                        <p:tgtEl>
                                          <p:spTgt spid="14"/>
                                        </p:tgtEl>
                                      </p:cBhvr>
                                    </p:animEffect>
                                  </p:childTnLst>
                                </p:cTn>
                              </p:par>
                              <p:par>
                                <p:cTn id="41" presetID="8" presetClass="entr" presetSubtype="16"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diamond(in)">
                                      <p:cBhvr>
                                        <p:cTn id="43" dur="1000"/>
                                        <p:tgtEl>
                                          <p:spTgt spid="15"/>
                                        </p:tgtEl>
                                      </p:cBhvr>
                                    </p:animEffect>
                                  </p:childTnLst>
                                </p:cTn>
                              </p:par>
                              <p:par>
                                <p:cTn id="44" presetID="8" presetClass="entr" presetSubtype="16"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diamond(in)">
                                      <p:cBhvr>
                                        <p:cTn id="46" dur="1000"/>
                                        <p:tgtEl>
                                          <p:spTgt spid="16"/>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diamond(in)">
                                      <p:cBhvr>
                                        <p:cTn id="49" dur="1000"/>
                                        <p:tgtEl>
                                          <p:spTgt spid="17"/>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diamond(in)">
                                      <p:cBhvr>
                                        <p:cTn id="52" dur="1000"/>
                                        <p:tgtEl>
                                          <p:spTgt spid="18"/>
                                        </p:tgtEl>
                                      </p:cBhvr>
                                    </p:animEffect>
                                  </p:childTnLst>
                                </p:cTn>
                              </p:par>
                              <p:par>
                                <p:cTn id="53" presetID="8" presetClass="entr" presetSubtype="16"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diamond(in)">
                                      <p:cBhvr>
                                        <p:cTn id="55" dur="1000"/>
                                        <p:tgtEl>
                                          <p:spTgt spid="19"/>
                                        </p:tgtEl>
                                      </p:cBhvr>
                                    </p:animEffect>
                                  </p:childTnLst>
                                </p:cTn>
                              </p:par>
                              <p:par>
                                <p:cTn id="56" presetID="8" presetClass="entr" presetSubtype="16"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diamond(in)">
                                      <p:cBhvr>
                                        <p:cTn id="58" dur="1000"/>
                                        <p:tgtEl>
                                          <p:spTgt spid="20"/>
                                        </p:tgtEl>
                                      </p:cBhvr>
                                    </p:animEffect>
                                  </p:childTnLst>
                                </p:cTn>
                              </p:par>
                              <p:par>
                                <p:cTn id="59" presetID="8" presetClass="entr" presetSubtype="16"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diamond(in)">
                                      <p:cBhvr>
                                        <p:cTn id="61" dur="1000"/>
                                        <p:tgtEl>
                                          <p:spTgt spid="21"/>
                                        </p:tgtEl>
                                      </p:cBhvr>
                                    </p:animEffect>
                                  </p:childTnLst>
                                </p:cTn>
                              </p:par>
                              <p:par>
                                <p:cTn id="62" presetID="8"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diamond(in)">
                                      <p:cBhvr>
                                        <p:cTn id="64" dur="1000"/>
                                        <p:tgtEl>
                                          <p:spTgt spid="22"/>
                                        </p:tgtEl>
                                      </p:cBhvr>
                                    </p:animEffect>
                                  </p:childTnLst>
                                </p:cTn>
                              </p:par>
                              <p:par>
                                <p:cTn id="65" presetID="8" presetClass="entr" presetSubtype="16"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diamond(in)">
                                      <p:cBhvr>
                                        <p:cTn id="67" dur="1000"/>
                                        <p:tgtEl>
                                          <p:spTgt spid="23"/>
                                        </p:tgtEl>
                                      </p:cBhvr>
                                    </p:animEffect>
                                  </p:childTnLst>
                                </p:cTn>
                              </p:par>
                              <p:par>
                                <p:cTn id="68" presetID="8" presetClass="entr" presetSubtype="16" fill="hold" grpId="0" nodeType="with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diamond(in)">
                                      <p:cBhvr>
                                        <p:cTn id="70" dur="1000"/>
                                        <p:tgtEl>
                                          <p:spTgt spid="24"/>
                                        </p:tgtEl>
                                      </p:cBhvr>
                                    </p:animEffect>
                                  </p:childTnLst>
                                </p:cTn>
                              </p:par>
                              <p:par>
                                <p:cTn id="71" presetID="8" presetClass="entr" presetSubtype="16"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diamond(in)">
                                      <p:cBhvr>
                                        <p:cTn id="73" dur="1000"/>
                                        <p:tgtEl>
                                          <p:spTgt spid="25"/>
                                        </p:tgtEl>
                                      </p:cBhvr>
                                    </p:animEffect>
                                  </p:childTnLst>
                                </p:cTn>
                              </p:par>
                              <p:par>
                                <p:cTn id="74" presetID="8"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diamond(in)">
                                      <p:cBhvr>
                                        <p:cTn id="76" dur="1000"/>
                                        <p:tgtEl>
                                          <p:spTgt spid="26"/>
                                        </p:tgtEl>
                                      </p:cBhvr>
                                    </p:animEffect>
                                  </p:childTnLst>
                                </p:cTn>
                              </p:par>
                              <p:par>
                                <p:cTn id="77" presetID="8" presetClass="entr" presetSubtype="16"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diamond(in)">
                                      <p:cBhvr>
                                        <p:cTn id="79" dur="1000"/>
                                        <p:tgtEl>
                                          <p:spTgt spid="27"/>
                                        </p:tgtEl>
                                      </p:cBhvr>
                                    </p:animEffect>
                                  </p:childTnLst>
                                </p:cTn>
                              </p:par>
                              <p:par>
                                <p:cTn id="80" presetID="8" presetClass="entr" presetSubtype="16" fill="hold" grpId="0"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diamond(in)">
                                      <p:cBhvr>
                                        <p:cTn id="82" dur="1000"/>
                                        <p:tgtEl>
                                          <p:spTgt spid="28"/>
                                        </p:tgtEl>
                                      </p:cBhvr>
                                    </p:animEffect>
                                  </p:childTnLst>
                                </p:cTn>
                              </p:par>
                              <p:par>
                                <p:cTn id="83" presetID="8" presetClass="entr" presetSubtype="16"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diamond(in)">
                                      <p:cBhvr>
                                        <p:cTn id="85" dur="1000"/>
                                        <p:tgtEl>
                                          <p:spTgt spid="29"/>
                                        </p:tgtEl>
                                      </p:cBhvr>
                                    </p:animEffect>
                                  </p:childTnLst>
                                </p:cTn>
                              </p:par>
                              <p:par>
                                <p:cTn id="86" presetID="8" presetClass="entr" presetSubtype="16" fill="hold" grpId="0" nodeType="with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diamond(in)">
                                      <p:cBhvr>
                                        <p:cTn id="88" dur="1000"/>
                                        <p:tgtEl>
                                          <p:spTgt spid="30"/>
                                        </p:tgtEl>
                                      </p:cBhvr>
                                    </p:animEffect>
                                  </p:childTnLst>
                                </p:cTn>
                              </p:par>
                              <p:par>
                                <p:cTn id="89" presetID="8" presetClass="entr" presetSubtype="16" fill="hold" grpId="0" nodeType="with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diamond(in)">
                                      <p:cBhvr>
                                        <p:cTn id="91" dur="1000"/>
                                        <p:tgtEl>
                                          <p:spTgt spid="31"/>
                                        </p:tgtEl>
                                      </p:cBhvr>
                                    </p:animEffect>
                                  </p:childTnLst>
                                </p:cTn>
                              </p:par>
                              <p:par>
                                <p:cTn id="92" presetID="8" presetClass="entr" presetSubtype="16"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Effect transition="in" filter="diamond(in)">
                                      <p:cBhvr>
                                        <p:cTn id="94" dur="1000"/>
                                        <p:tgtEl>
                                          <p:spTgt spid="32"/>
                                        </p:tgtEl>
                                      </p:cBhvr>
                                    </p:animEffect>
                                  </p:childTnLst>
                                </p:cTn>
                              </p:par>
                              <p:par>
                                <p:cTn id="95" presetID="8" presetClass="entr" presetSubtype="16" fill="hold" grpId="0" nodeType="with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diamond(in)">
                                      <p:cBhvr>
                                        <p:cTn id="97" dur="1000"/>
                                        <p:tgtEl>
                                          <p:spTgt spid="33"/>
                                        </p:tgtEl>
                                      </p:cBhvr>
                                    </p:animEffect>
                                  </p:childTnLst>
                                </p:cTn>
                              </p:par>
                              <p:par>
                                <p:cTn id="98" presetID="8" presetClass="entr" presetSubtype="16" fill="hold" grpId="0" nodeType="withEffect">
                                  <p:stCondLst>
                                    <p:cond delay="0"/>
                                  </p:stCondLst>
                                  <p:childTnLst>
                                    <p:set>
                                      <p:cBhvr>
                                        <p:cTn id="99" dur="1" fill="hold">
                                          <p:stCondLst>
                                            <p:cond delay="0"/>
                                          </p:stCondLst>
                                        </p:cTn>
                                        <p:tgtEl>
                                          <p:spTgt spid="34"/>
                                        </p:tgtEl>
                                        <p:attrNameLst>
                                          <p:attrName>style.visibility</p:attrName>
                                        </p:attrNameLst>
                                      </p:cBhvr>
                                      <p:to>
                                        <p:strVal val="visible"/>
                                      </p:to>
                                    </p:set>
                                    <p:animEffect transition="in" filter="diamond(in)">
                                      <p:cBhvr>
                                        <p:cTn id="100" dur="1000"/>
                                        <p:tgtEl>
                                          <p:spTgt spid="34"/>
                                        </p:tgtEl>
                                      </p:cBhvr>
                                    </p:animEffect>
                                  </p:childTnLst>
                                </p:cTn>
                              </p:par>
                              <p:par>
                                <p:cTn id="101" presetID="8" presetClass="entr" presetSubtype="16"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diamond(in)">
                                      <p:cBhvr>
                                        <p:cTn id="103" dur="1000"/>
                                        <p:tgtEl>
                                          <p:spTgt spid="35"/>
                                        </p:tgtEl>
                                      </p:cBhvr>
                                    </p:animEffect>
                                  </p:childTnLst>
                                </p:cTn>
                              </p:par>
                              <p:par>
                                <p:cTn id="104" presetID="8" presetClass="entr" presetSubtype="16" fill="hold" grpId="0" nodeType="withEffect">
                                  <p:stCondLst>
                                    <p:cond delay="0"/>
                                  </p:stCondLst>
                                  <p:childTnLst>
                                    <p:set>
                                      <p:cBhvr>
                                        <p:cTn id="105" dur="1" fill="hold">
                                          <p:stCondLst>
                                            <p:cond delay="0"/>
                                          </p:stCondLst>
                                        </p:cTn>
                                        <p:tgtEl>
                                          <p:spTgt spid="36"/>
                                        </p:tgtEl>
                                        <p:attrNameLst>
                                          <p:attrName>style.visibility</p:attrName>
                                        </p:attrNameLst>
                                      </p:cBhvr>
                                      <p:to>
                                        <p:strVal val="visible"/>
                                      </p:to>
                                    </p:set>
                                    <p:animEffect transition="in" filter="diamond(in)">
                                      <p:cBhvr>
                                        <p:cTn id="106" dur="1000"/>
                                        <p:tgtEl>
                                          <p:spTgt spid="36"/>
                                        </p:tgtEl>
                                      </p:cBhvr>
                                    </p:animEffect>
                                  </p:childTnLst>
                                </p:cTn>
                              </p:par>
                              <p:par>
                                <p:cTn id="107" presetID="8" presetClass="entr" presetSubtype="16" fill="hold" grpId="0" nodeType="withEffect">
                                  <p:stCondLst>
                                    <p:cond delay="0"/>
                                  </p:stCondLst>
                                  <p:childTnLst>
                                    <p:set>
                                      <p:cBhvr>
                                        <p:cTn id="108" dur="1" fill="hold">
                                          <p:stCondLst>
                                            <p:cond delay="0"/>
                                          </p:stCondLst>
                                        </p:cTn>
                                        <p:tgtEl>
                                          <p:spTgt spid="37"/>
                                        </p:tgtEl>
                                        <p:attrNameLst>
                                          <p:attrName>style.visibility</p:attrName>
                                        </p:attrNameLst>
                                      </p:cBhvr>
                                      <p:to>
                                        <p:strVal val="visible"/>
                                      </p:to>
                                    </p:set>
                                    <p:animEffect transition="in" filter="diamond(in)">
                                      <p:cBhvr>
                                        <p:cTn id="109" dur="1000"/>
                                        <p:tgtEl>
                                          <p:spTgt spid="37"/>
                                        </p:tgtEl>
                                      </p:cBhvr>
                                    </p:animEffect>
                                  </p:childTnLst>
                                </p:cTn>
                              </p:par>
                              <p:par>
                                <p:cTn id="110" presetID="8" presetClass="entr" presetSubtype="16" fill="hold" grpId="0" nodeType="withEffect">
                                  <p:stCondLst>
                                    <p:cond delay="0"/>
                                  </p:stCondLst>
                                  <p:childTnLst>
                                    <p:set>
                                      <p:cBhvr>
                                        <p:cTn id="111" dur="1" fill="hold">
                                          <p:stCondLst>
                                            <p:cond delay="0"/>
                                          </p:stCondLst>
                                        </p:cTn>
                                        <p:tgtEl>
                                          <p:spTgt spid="38"/>
                                        </p:tgtEl>
                                        <p:attrNameLst>
                                          <p:attrName>style.visibility</p:attrName>
                                        </p:attrNameLst>
                                      </p:cBhvr>
                                      <p:to>
                                        <p:strVal val="visible"/>
                                      </p:to>
                                    </p:set>
                                    <p:animEffect transition="in" filter="diamond(in)">
                                      <p:cBhvr>
                                        <p:cTn id="112" dur="1000"/>
                                        <p:tgtEl>
                                          <p:spTgt spid="38"/>
                                        </p:tgtEl>
                                      </p:cBhvr>
                                    </p:animEffect>
                                  </p:childTnLst>
                                </p:cTn>
                              </p:par>
                              <p:par>
                                <p:cTn id="113" presetID="8" presetClass="entr" presetSubtype="16" fill="hold" grpId="0" nodeType="withEffect">
                                  <p:stCondLst>
                                    <p:cond delay="0"/>
                                  </p:stCondLst>
                                  <p:childTnLst>
                                    <p:set>
                                      <p:cBhvr>
                                        <p:cTn id="114" dur="1" fill="hold">
                                          <p:stCondLst>
                                            <p:cond delay="0"/>
                                          </p:stCondLst>
                                        </p:cTn>
                                        <p:tgtEl>
                                          <p:spTgt spid="39"/>
                                        </p:tgtEl>
                                        <p:attrNameLst>
                                          <p:attrName>style.visibility</p:attrName>
                                        </p:attrNameLst>
                                      </p:cBhvr>
                                      <p:to>
                                        <p:strVal val="visible"/>
                                      </p:to>
                                    </p:set>
                                    <p:animEffect transition="in" filter="diamond(in)">
                                      <p:cBhvr>
                                        <p:cTn id="115" dur="1000"/>
                                        <p:tgtEl>
                                          <p:spTgt spid="39"/>
                                        </p:tgtEl>
                                      </p:cBhvr>
                                    </p:animEffect>
                                  </p:childTnLst>
                                </p:cTn>
                              </p:par>
                              <p:par>
                                <p:cTn id="116" presetID="8" presetClass="entr" presetSubtype="16" fill="hold" grpId="0" nodeType="withEffect">
                                  <p:stCondLst>
                                    <p:cond delay="0"/>
                                  </p:stCondLst>
                                  <p:childTnLst>
                                    <p:set>
                                      <p:cBhvr>
                                        <p:cTn id="117" dur="1" fill="hold">
                                          <p:stCondLst>
                                            <p:cond delay="0"/>
                                          </p:stCondLst>
                                        </p:cTn>
                                        <p:tgtEl>
                                          <p:spTgt spid="40"/>
                                        </p:tgtEl>
                                        <p:attrNameLst>
                                          <p:attrName>style.visibility</p:attrName>
                                        </p:attrNameLst>
                                      </p:cBhvr>
                                      <p:to>
                                        <p:strVal val="visible"/>
                                      </p:to>
                                    </p:set>
                                    <p:animEffect transition="in" filter="diamond(in)">
                                      <p:cBhvr>
                                        <p:cTn id="118" dur="1000"/>
                                        <p:tgtEl>
                                          <p:spTgt spid="40"/>
                                        </p:tgtEl>
                                      </p:cBhvr>
                                    </p:animEffect>
                                  </p:childTnLst>
                                </p:cTn>
                              </p:par>
                            </p:childTnLst>
                          </p:cTn>
                        </p:par>
                      </p:childTnLst>
                    </p:cTn>
                  </p:par>
                  <p:par>
                    <p:cTn id="119" fill="hold">
                      <p:stCondLst>
                        <p:cond delay="indefinite"/>
                      </p:stCondLst>
                      <p:childTnLst>
                        <p:par>
                          <p:cTn id="120" fill="hold">
                            <p:stCondLst>
                              <p:cond delay="0"/>
                            </p:stCondLst>
                            <p:childTnLst>
                              <p:par>
                                <p:cTn id="121" presetID="24" presetClass="entr" presetSubtype="0" fill="hold" nodeType="clickEffect">
                                  <p:stCondLst>
                                    <p:cond delay="0"/>
                                  </p:stCondLst>
                                  <p:childTnLst>
                                    <p:set>
                                      <p:cBhvr>
                                        <p:cTn id="122" dur="1" fill="hold">
                                          <p:stCondLst>
                                            <p:cond delay="0"/>
                                          </p:stCondLst>
                                        </p:cTn>
                                        <p:tgtEl>
                                          <p:spTgt spid="42"/>
                                        </p:tgtEl>
                                        <p:attrNameLst>
                                          <p:attrName>style.visibility</p:attrName>
                                        </p:attrNameLst>
                                      </p:cBhvr>
                                      <p:to>
                                        <p:strVal val="visible"/>
                                      </p:to>
                                    </p:set>
                                    <p:anim to="" calcmode="lin" valueType="num">
                                      <p:cBhvr>
                                        <p:cTn id="123" dur="1" fill="hold"/>
                                        <p:tgtEl>
                                          <p:spTgt spid="42"/>
                                        </p:tgtEl>
                                        <p:attrNameLst>
                                          <p:attrName/>
                                        </p:attrNameLst>
                                      </p:cBhvr>
                                    </p:anim>
                                  </p:childTnLst>
                                </p:cTn>
                              </p:par>
                            </p:childTnLst>
                          </p:cTn>
                        </p:par>
                      </p:childTnLst>
                    </p:cTn>
                  </p:par>
                  <p:par>
                    <p:cTn id="124" fill="hold">
                      <p:stCondLst>
                        <p:cond delay="indefinite"/>
                      </p:stCondLst>
                      <p:childTnLst>
                        <p:par>
                          <p:cTn id="125" fill="hold">
                            <p:stCondLst>
                              <p:cond delay="0"/>
                            </p:stCondLst>
                            <p:childTnLst>
                              <p:par>
                                <p:cTn id="126" presetID="24" presetClass="entr" presetSubtype="0" fill="hold" nodeType="clickEffect">
                                  <p:stCondLst>
                                    <p:cond delay="0"/>
                                  </p:stCondLst>
                                  <p:childTnLst>
                                    <p:set>
                                      <p:cBhvr>
                                        <p:cTn id="127" dur="1" fill="hold">
                                          <p:stCondLst>
                                            <p:cond delay="0"/>
                                          </p:stCondLst>
                                        </p:cTn>
                                        <p:tgtEl>
                                          <p:spTgt spid="46"/>
                                        </p:tgtEl>
                                        <p:attrNameLst>
                                          <p:attrName>style.visibility</p:attrName>
                                        </p:attrNameLst>
                                      </p:cBhvr>
                                      <p:to>
                                        <p:strVal val="visible"/>
                                      </p:to>
                                    </p:set>
                                    <p:anim to="" calcmode="lin" valueType="num">
                                      <p:cBhvr>
                                        <p:cTn id="128" dur="1" fill="hold"/>
                                        <p:tgtEl>
                                          <p:spTgt spid="46"/>
                                        </p:tgtEl>
                                        <p:attrNameLst>
                                          <p:attrName/>
                                        </p:attrNameLst>
                                      </p:cBhvr>
                                    </p:anim>
                                  </p:childTnLst>
                                </p:cTn>
                              </p:par>
                            </p:childTnLst>
                          </p:cTn>
                        </p:par>
                      </p:childTnLst>
                    </p:cTn>
                  </p:par>
                  <p:par>
                    <p:cTn id="129" fill="hold">
                      <p:stCondLst>
                        <p:cond delay="indefinite"/>
                      </p:stCondLst>
                      <p:childTnLst>
                        <p:par>
                          <p:cTn id="130" fill="hold">
                            <p:stCondLst>
                              <p:cond delay="0"/>
                            </p:stCondLst>
                            <p:childTnLst>
                              <p:par>
                                <p:cTn id="131" presetID="24" presetClass="entr" presetSubtype="0" fill="hold" nodeType="clickEffect">
                                  <p:stCondLst>
                                    <p:cond delay="0"/>
                                  </p:stCondLst>
                                  <p:childTnLst>
                                    <p:set>
                                      <p:cBhvr>
                                        <p:cTn id="132" dur="1" fill="hold">
                                          <p:stCondLst>
                                            <p:cond delay="0"/>
                                          </p:stCondLst>
                                        </p:cTn>
                                        <p:tgtEl>
                                          <p:spTgt spid="49"/>
                                        </p:tgtEl>
                                        <p:attrNameLst>
                                          <p:attrName>style.visibility</p:attrName>
                                        </p:attrNameLst>
                                      </p:cBhvr>
                                      <p:to>
                                        <p:strVal val="visible"/>
                                      </p:to>
                                    </p:set>
                                    <p:anim to="" calcmode="lin" valueType="num">
                                      <p:cBhvr>
                                        <p:cTn id="133" dur="1" fill="hold"/>
                                        <p:tgtEl>
                                          <p:spTgt spid="49"/>
                                        </p:tgtEl>
                                        <p:attrNameLst>
                                          <p:attrName/>
                                        </p:attrNameLst>
                                      </p:cBhvr>
                                    </p:anim>
                                  </p:childTnLst>
                                </p:cTn>
                              </p:par>
                            </p:childTnLst>
                          </p:cTn>
                        </p:par>
                      </p:childTnLst>
                    </p:cTn>
                  </p:par>
                  <p:par>
                    <p:cTn id="134" fill="hold">
                      <p:stCondLst>
                        <p:cond delay="indefinite"/>
                      </p:stCondLst>
                      <p:childTnLst>
                        <p:par>
                          <p:cTn id="135" fill="hold">
                            <p:stCondLst>
                              <p:cond delay="0"/>
                            </p:stCondLst>
                            <p:childTnLst>
                              <p:par>
                                <p:cTn id="136" presetID="24" presetClass="entr" presetSubtype="0" fill="hold" nodeType="clickEffect">
                                  <p:stCondLst>
                                    <p:cond delay="0"/>
                                  </p:stCondLst>
                                  <p:childTnLst>
                                    <p:set>
                                      <p:cBhvr>
                                        <p:cTn id="137" dur="1" fill="hold">
                                          <p:stCondLst>
                                            <p:cond delay="0"/>
                                          </p:stCondLst>
                                        </p:cTn>
                                        <p:tgtEl>
                                          <p:spTgt spid="51"/>
                                        </p:tgtEl>
                                        <p:attrNameLst>
                                          <p:attrName>style.visibility</p:attrName>
                                        </p:attrNameLst>
                                      </p:cBhvr>
                                      <p:to>
                                        <p:strVal val="visible"/>
                                      </p:to>
                                    </p:set>
                                    <p:anim to="" calcmode="lin" valueType="num">
                                      <p:cBhvr>
                                        <p:cTn id="138" dur="1" fill="hold"/>
                                        <p:tgtEl>
                                          <p:spTgt spid="51"/>
                                        </p:tgtEl>
                                        <p:attrNameLst>
                                          <p:attrName/>
                                        </p:attrNameLst>
                                      </p:cBhvr>
                                    </p:anim>
                                  </p:childTnLst>
                                </p:cTn>
                              </p:par>
                            </p:childTnLst>
                          </p:cTn>
                        </p:par>
                      </p:childTnLst>
                    </p:cTn>
                  </p:par>
                  <p:par>
                    <p:cTn id="139" fill="hold">
                      <p:stCondLst>
                        <p:cond delay="indefinite"/>
                      </p:stCondLst>
                      <p:childTnLst>
                        <p:par>
                          <p:cTn id="140" fill="hold">
                            <p:stCondLst>
                              <p:cond delay="0"/>
                            </p:stCondLst>
                            <p:childTnLst>
                              <p:par>
                                <p:cTn id="141" presetID="24" presetClass="entr" presetSubtype="0" fill="hold" nodeType="clickEffect">
                                  <p:stCondLst>
                                    <p:cond delay="0"/>
                                  </p:stCondLst>
                                  <p:childTnLst>
                                    <p:set>
                                      <p:cBhvr>
                                        <p:cTn id="142" dur="1" fill="hold">
                                          <p:stCondLst>
                                            <p:cond delay="0"/>
                                          </p:stCondLst>
                                        </p:cTn>
                                        <p:tgtEl>
                                          <p:spTgt spid="52"/>
                                        </p:tgtEl>
                                        <p:attrNameLst>
                                          <p:attrName>style.visibility</p:attrName>
                                        </p:attrNameLst>
                                      </p:cBhvr>
                                      <p:to>
                                        <p:strVal val="visible"/>
                                      </p:to>
                                    </p:set>
                                    <p:anim to="" calcmode="lin" valueType="num">
                                      <p:cBhvr>
                                        <p:cTn id="143" dur="1" fill="hold"/>
                                        <p:tgtEl>
                                          <p:spTgt spid="52"/>
                                        </p:tgtEl>
                                        <p:attrNameLst>
                                          <p:attrName/>
                                        </p:attrNameLst>
                                      </p:cBhvr>
                                    </p:anim>
                                  </p:childTnLst>
                                </p:cTn>
                              </p:par>
                            </p:childTnLst>
                          </p:cTn>
                        </p:par>
                      </p:childTnLst>
                    </p:cTn>
                  </p:par>
                  <p:par>
                    <p:cTn id="144" fill="hold">
                      <p:stCondLst>
                        <p:cond delay="indefinite"/>
                      </p:stCondLst>
                      <p:childTnLst>
                        <p:par>
                          <p:cTn id="145" fill="hold">
                            <p:stCondLst>
                              <p:cond delay="0"/>
                            </p:stCondLst>
                            <p:childTnLst>
                              <p:par>
                                <p:cTn id="146" presetID="24" presetClass="entr" presetSubtype="0" fill="hold" nodeType="clickEffect">
                                  <p:stCondLst>
                                    <p:cond delay="0"/>
                                  </p:stCondLst>
                                  <p:childTnLst>
                                    <p:set>
                                      <p:cBhvr>
                                        <p:cTn id="147" dur="1" fill="hold">
                                          <p:stCondLst>
                                            <p:cond delay="0"/>
                                          </p:stCondLst>
                                        </p:cTn>
                                        <p:tgtEl>
                                          <p:spTgt spid="53"/>
                                        </p:tgtEl>
                                        <p:attrNameLst>
                                          <p:attrName>style.visibility</p:attrName>
                                        </p:attrNameLst>
                                      </p:cBhvr>
                                      <p:to>
                                        <p:strVal val="visible"/>
                                      </p:to>
                                    </p:set>
                                    <p:anim to="" calcmode="lin" valueType="num">
                                      <p:cBhvr>
                                        <p:cTn id="148" dur="1" fill="hold"/>
                                        <p:tgtEl>
                                          <p:spTgt spid="53"/>
                                        </p:tgtEl>
                                        <p:attrNameLst>
                                          <p:attrName/>
                                        </p:attrNameLst>
                                      </p:cBhvr>
                                    </p:anim>
                                  </p:childTnLst>
                                </p:cTn>
                              </p:par>
                            </p:childTnLst>
                          </p:cTn>
                        </p:par>
                      </p:childTnLst>
                    </p:cTn>
                  </p:par>
                  <p:par>
                    <p:cTn id="149" fill="hold">
                      <p:stCondLst>
                        <p:cond delay="indefinite"/>
                      </p:stCondLst>
                      <p:childTnLst>
                        <p:par>
                          <p:cTn id="150" fill="hold">
                            <p:stCondLst>
                              <p:cond delay="0"/>
                            </p:stCondLst>
                            <p:childTnLst>
                              <p:par>
                                <p:cTn id="151" presetID="24" presetClass="entr" presetSubtype="0" fill="hold" grpId="0" nodeType="clickEffect">
                                  <p:stCondLst>
                                    <p:cond delay="0"/>
                                  </p:stCondLst>
                                  <p:childTnLst>
                                    <p:set>
                                      <p:cBhvr>
                                        <p:cTn id="152" dur="1" fill="hold">
                                          <p:stCondLst>
                                            <p:cond delay="0"/>
                                          </p:stCondLst>
                                        </p:cTn>
                                        <p:tgtEl>
                                          <p:spTgt spid="55"/>
                                        </p:tgtEl>
                                        <p:attrNameLst>
                                          <p:attrName>style.visibility</p:attrName>
                                        </p:attrNameLst>
                                      </p:cBhvr>
                                      <p:to>
                                        <p:strVal val="visible"/>
                                      </p:to>
                                    </p:set>
                                    <p:anim to="" calcmode="lin" valueType="num">
                                      <p:cBhvr>
                                        <p:cTn id="153" dur="1" fill="hold"/>
                                        <p:tgtEl>
                                          <p:spTgt spid="55"/>
                                        </p:tgtEl>
                                        <p:attrNameLst>
                                          <p:attrName/>
                                        </p:attrNameLst>
                                      </p:cBhvr>
                                    </p:anim>
                                  </p:childTnLst>
                                </p:cTn>
                              </p:par>
                            </p:childTnLst>
                          </p:cTn>
                        </p:par>
                      </p:childTnLst>
                    </p:cTn>
                  </p:par>
                  <p:par>
                    <p:cTn id="154" fill="hold">
                      <p:stCondLst>
                        <p:cond delay="indefinite"/>
                      </p:stCondLst>
                      <p:childTnLst>
                        <p:par>
                          <p:cTn id="155" fill="hold">
                            <p:stCondLst>
                              <p:cond delay="0"/>
                            </p:stCondLst>
                            <p:childTnLst>
                              <p:par>
                                <p:cTn id="156" presetID="24" presetClass="entr" presetSubtype="0" fill="hold" grpId="0" nodeType="clickEffect">
                                  <p:stCondLst>
                                    <p:cond delay="0"/>
                                  </p:stCondLst>
                                  <p:childTnLst>
                                    <p:set>
                                      <p:cBhvr>
                                        <p:cTn id="157" dur="1" fill="hold">
                                          <p:stCondLst>
                                            <p:cond delay="0"/>
                                          </p:stCondLst>
                                        </p:cTn>
                                        <p:tgtEl>
                                          <p:spTgt spid="56"/>
                                        </p:tgtEl>
                                        <p:attrNameLst>
                                          <p:attrName>style.visibility</p:attrName>
                                        </p:attrNameLst>
                                      </p:cBhvr>
                                      <p:to>
                                        <p:strVal val="visible"/>
                                      </p:to>
                                    </p:set>
                                    <p:anim to="" calcmode="lin" valueType="num">
                                      <p:cBhvr>
                                        <p:cTn id="158" dur="1" fill="hold"/>
                                        <p:tgtEl>
                                          <p:spTgt spid="56"/>
                                        </p:tgtEl>
                                        <p:attrNameLst>
                                          <p:attrName/>
                                        </p:attrNameLst>
                                      </p:cBhvr>
                                    </p:anim>
                                  </p:childTnLst>
                                </p:cTn>
                              </p:par>
                            </p:childTnLst>
                          </p:cTn>
                        </p:par>
                      </p:childTnLst>
                    </p:cTn>
                  </p:par>
                  <p:par>
                    <p:cTn id="159" fill="hold">
                      <p:stCondLst>
                        <p:cond delay="indefinite"/>
                      </p:stCondLst>
                      <p:childTnLst>
                        <p:par>
                          <p:cTn id="160" fill="hold">
                            <p:stCondLst>
                              <p:cond delay="0"/>
                            </p:stCondLst>
                            <p:childTnLst>
                              <p:par>
                                <p:cTn id="161" presetID="24" presetClass="entr" presetSubtype="0" fill="hold" grpId="0" nodeType="clickEffect">
                                  <p:stCondLst>
                                    <p:cond delay="0"/>
                                  </p:stCondLst>
                                  <p:childTnLst>
                                    <p:set>
                                      <p:cBhvr>
                                        <p:cTn id="162" dur="1" fill="hold">
                                          <p:stCondLst>
                                            <p:cond delay="0"/>
                                          </p:stCondLst>
                                        </p:cTn>
                                        <p:tgtEl>
                                          <p:spTgt spid="57"/>
                                        </p:tgtEl>
                                        <p:attrNameLst>
                                          <p:attrName>style.visibility</p:attrName>
                                        </p:attrNameLst>
                                      </p:cBhvr>
                                      <p:to>
                                        <p:strVal val="visible"/>
                                      </p:to>
                                    </p:set>
                                    <p:anim to="" calcmode="lin" valueType="num">
                                      <p:cBhvr>
                                        <p:cTn id="163" dur="1" fill="hold"/>
                                        <p:tgtEl>
                                          <p:spTgt spid="57"/>
                                        </p:tgtEl>
                                        <p:attrNameLst>
                                          <p:attrName/>
                                        </p:attrNameLst>
                                      </p:cBhvr>
                                    </p:anim>
                                  </p:childTnLst>
                                </p:cTn>
                              </p:par>
                            </p:childTnLst>
                          </p:cTn>
                        </p:par>
                      </p:childTnLst>
                    </p:cTn>
                  </p:par>
                  <p:par>
                    <p:cTn id="164" fill="hold">
                      <p:stCondLst>
                        <p:cond delay="indefinite"/>
                      </p:stCondLst>
                      <p:childTnLst>
                        <p:par>
                          <p:cTn id="165" fill="hold">
                            <p:stCondLst>
                              <p:cond delay="0"/>
                            </p:stCondLst>
                            <p:childTnLst>
                              <p:par>
                                <p:cTn id="166" presetID="24" presetClass="entr" presetSubtype="0" fill="hold" grpId="0" nodeType="clickEffect">
                                  <p:stCondLst>
                                    <p:cond delay="0"/>
                                  </p:stCondLst>
                                  <p:childTnLst>
                                    <p:set>
                                      <p:cBhvr>
                                        <p:cTn id="167" dur="1" fill="hold">
                                          <p:stCondLst>
                                            <p:cond delay="0"/>
                                          </p:stCondLst>
                                        </p:cTn>
                                        <p:tgtEl>
                                          <p:spTgt spid="58"/>
                                        </p:tgtEl>
                                        <p:attrNameLst>
                                          <p:attrName>style.visibility</p:attrName>
                                        </p:attrNameLst>
                                      </p:cBhvr>
                                      <p:to>
                                        <p:strVal val="visible"/>
                                      </p:to>
                                    </p:set>
                                    <p:anim to="" calcmode="lin" valueType="num">
                                      <p:cBhvr>
                                        <p:cTn id="168" dur="1" fill="hold"/>
                                        <p:tgtEl>
                                          <p:spTgt spid="5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55" grpId="0" animBg="1"/>
      <p:bldP spid="56" grpId="0" animBg="1"/>
      <p:bldP spid="57" grpId="0" animBg="1"/>
      <p:bldP spid="58"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5" name="مستطيل مستدير الزوايا 4"/>
          <p:cNvSpPr/>
          <p:nvPr/>
        </p:nvSpPr>
        <p:spPr>
          <a:xfrm rot="21017997">
            <a:off x="7167623" y="215793"/>
            <a:ext cx="1714480" cy="428628"/>
          </a:xfrm>
          <a:prstGeom prst="roundRect">
            <a:avLst/>
          </a:prstGeom>
          <a:ln w="38100">
            <a:solidFill>
              <a:schemeClr val="accent3">
                <a:lumMod val="50000"/>
              </a:schemeClr>
            </a:solidFill>
            <a:prstDash val="sysDot"/>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t>أتذوق</a:t>
            </a:r>
            <a:endParaRPr lang="ar-SA" sz="3200" b="1" dirty="0"/>
          </a:p>
        </p:txBody>
      </p:sp>
      <p:sp>
        <p:nvSpPr>
          <p:cNvPr id="6" name="مربع نص 5"/>
          <p:cNvSpPr txBox="1"/>
          <p:nvPr/>
        </p:nvSpPr>
        <p:spPr>
          <a:xfrm>
            <a:off x="357158" y="760381"/>
            <a:ext cx="7500990" cy="523220"/>
          </a:xfrm>
          <a:prstGeom prst="rect">
            <a:avLst/>
          </a:prstGeom>
          <a:noFill/>
        </p:spPr>
        <p:txBody>
          <a:bodyPr wrap="square" rtlCol="1">
            <a:spAutoFit/>
          </a:bodyPr>
          <a:lstStyle/>
          <a:p>
            <a:pPr algn="ctr"/>
            <a:r>
              <a:rPr lang="ar-SA" sz="2800" b="1" dirty="0" smtClean="0">
                <a:solidFill>
                  <a:srgbClr val="4C0000"/>
                </a:solidFill>
              </a:rPr>
              <a:t>أشير بِـ ( </a:t>
            </a:r>
            <a:r>
              <a:rPr lang="ar-SA" sz="2800" b="1" dirty="0" smtClean="0">
                <a:solidFill>
                  <a:srgbClr val="4C0000"/>
                </a:solidFill>
                <a:sym typeface="Wingdings"/>
              </a:rPr>
              <a:t></a:t>
            </a:r>
            <a:r>
              <a:rPr lang="ar-SA" sz="2800" b="1" dirty="0" smtClean="0">
                <a:solidFill>
                  <a:srgbClr val="4C0000"/>
                </a:solidFill>
              </a:rPr>
              <a:t>)تحت الإجابة الصحيحة مما يلي:</a:t>
            </a:r>
            <a:endParaRPr lang="ar-SA" sz="2800" b="1" dirty="0">
              <a:solidFill>
                <a:srgbClr val="4C0000"/>
              </a:solidFill>
            </a:endParaRPr>
          </a:p>
        </p:txBody>
      </p:sp>
      <p:sp>
        <p:nvSpPr>
          <p:cNvPr id="7" name="شكل بيضاوي 6"/>
          <p:cNvSpPr/>
          <p:nvPr/>
        </p:nvSpPr>
        <p:spPr>
          <a:xfrm>
            <a:off x="6786578" y="85723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أولاً</a:t>
            </a:r>
            <a:endParaRPr lang="ar-SA" sz="2400" b="1" dirty="0">
              <a:solidFill>
                <a:schemeClr val="tx1"/>
              </a:solidFill>
            </a:endParaRPr>
          </a:p>
        </p:txBody>
      </p:sp>
      <p:graphicFrame>
        <p:nvGraphicFramePr>
          <p:cNvPr id="8" name="جدول 7"/>
          <p:cNvGraphicFramePr>
            <a:graphicFrameLocks noGrp="1"/>
          </p:cNvGraphicFramePr>
          <p:nvPr/>
        </p:nvGraphicFramePr>
        <p:xfrm>
          <a:off x="714345" y="1357298"/>
          <a:ext cx="7715307" cy="1889760"/>
        </p:xfrm>
        <a:graphic>
          <a:graphicData uri="http://schemas.openxmlformats.org/drawingml/2006/table">
            <a:tbl>
              <a:tblPr rtl="1" firstRow="1" bandRow="1">
                <a:tableStyleId>{5C22544A-7EE6-4342-B048-85BDC9FD1C3A}</a:tableStyleId>
              </a:tblPr>
              <a:tblGrid>
                <a:gridCol w="4243409"/>
                <a:gridCol w="1203572"/>
                <a:gridCol w="1172711"/>
                <a:gridCol w="1095615"/>
              </a:tblGrid>
              <a:tr h="370840">
                <a:tc rowSpan="2">
                  <a:txBody>
                    <a:bodyPr/>
                    <a:lstStyle/>
                    <a:p>
                      <a:pPr algn="ctr" rtl="1"/>
                      <a:r>
                        <a:rPr lang="ar-SA" sz="3600" b="1" dirty="0" smtClean="0">
                          <a:solidFill>
                            <a:schemeClr val="tx1"/>
                          </a:solidFill>
                        </a:rPr>
                        <a:t>العبارة</a:t>
                      </a:r>
                      <a:endParaRPr lang="ar-SA" sz="3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gridSpan="3">
                  <a:txBody>
                    <a:bodyPr/>
                    <a:lstStyle/>
                    <a:p>
                      <a:pPr algn="ctr" rtl="1"/>
                      <a:r>
                        <a:rPr lang="ar-SA" sz="2800" b="1" dirty="0" smtClean="0">
                          <a:solidFill>
                            <a:schemeClr val="tx1"/>
                          </a:solidFill>
                        </a:rPr>
                        <a:t>درجة توفرها في القصيدة</a:t>
                      </a:r>
                      <a:endParaRPr lang="ar-SA" sz="2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hMerge="1">
                  <a:txBody>
                    <a:bodyPr/>
                    <a:lstStyle/>
                    <a:p>
                      <a:pPr algn="ctr" rtl="1"/>
                      <a:endParaRPr lang="ar-SA" sz="2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c hMerge="1">
                  <a:txBody>
                    <a:bodyPr/>
                    <a:lstStyle/>
                    <a:p>
                      <a:pPr algn="ctr" rtl="1"/>
                      <a:endParaRPr lang="ar-SA" sz="2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370840">
                <a:tc vMerge="1">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rtl="1"/>
                      <a:r>
                        <a:rPr lang="ar-SA" sz="2400" b="1" dirty="0" smtClean="0">
                          <a:solidFill>
                            <a:schemeClr val="tx1"/>
                          </a:solidFill>
                        </a:rPr>
                        <a:t>كبيرة</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r>
                        <a:rPr lang="ar-SA" sz="2400" b="1" dirty="0" smtClean="0">
                          <a:solidFill>
                            <a:schemeClr val="tx1"/>
                          </a:solidFill>
                        </a:rPr>
                        <a:t>متوسطة</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r>
                        <a:rPr lang="ar-SA" sz="2400" b="1" dirty="0" smtClean="0">
                          <a:solidFill>
                            <a:schemeClr val="tx1"/>
                          </a:solidFill>
                        </a:rPr>
                        <a:t>قليلة</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r h="370840">
                <a:tc>
                  <a:txBody>
                    <a:bodyPr/>
                    <a:lstStyle/>
                    <a:p>
                      <a:pPr algn="ctr" rtl="1"/>
                      <a:r>
                        <a:rPr lang="ar-SA" sz="2400" b="1" dirty="0" smtClean="0">
                          <a:solidFill>
                            <a:schemeClr val="tx1"/>
                          </a:solidFill>
                        </a:rPr>
                        <a:t>1- يحثنا ديننا الحنيف على أدب الخطاب</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r h="370840">
                <a:tc>
                  <a:txBody>
                    <a:bodyPr/>
                    <a:lstStyle/>
                    <a:p>
                      <a:pPr algn="ctr" rtl="1"/>
                      <a:r>
                        <a:rPr lang="ar-SA" sz="2400" b="1" dirty="0" smtClean="0">
                          <a:solidFill>
                            <a:schemeClr val="tx1"/>
                          </a:solidFill>
                        </a:rPr>
                        <a:t>2- احتوى النص على إجلال البلد الحرام</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r>
            </a:tbl>
          </a:graphicData>
        </a:graphic>
      </p:graphicFrame>
      <p:sp>
        <p:nvSpPr>
          <p:cNvPr id="9" name="مربع نص 8"/>
          <p:cNvSpPr txBox="1"/>
          <p:nvPr/>
        </p:nvSpPr>
        <p:spPr>
          <a:xfrm>
            <a:off x="2143108" y="2285992"/>
            <a:ext cx="500066" cy="646331"/>
          </a:xfrm>
          <a:prstGeom prst="rect">
            <a:avLst/>
          </a:prstGeom>
          <a:noFill/>
        </p:spPr>
        <p:txBody>
          <a:bodyPr wrap="square" rtlCol="1">
            <a:spAutoFit/>
          </a:bodyPr>
          <a:lstStyle/>
          <a:p>
            <a:r>
              <a:rPr lang="ar-SA" sz="3600" b="1" dirty="0" smtClean="0">
                <a:solidFill>
                  <a:srgbClr val="C00000"/>
                </a:solidFill>
                <a:sym typeface="Wingdings"/>
              </a:rPr>
              <a:t></a:t>
            </a:r>
            <a:endParaRPr lang="ar-SA" b="1" dirty="0">
              <a:solidFill>
                <a:srgbClr val="C00000"/>
              </a:solidFill>
            </a:endParaRPr>
          </a:p>
        </p:txBody>
      </p:sp>
      <p:sp>
        <p:nvSpPr>
          <p:cNvPr id="10" name="مربع نص 9"/>
          <p:cNvSpPr txBox="1"/>
          <p:nvPr/>
        </p:nvSpPr>
        <p:spPr>
          <a:xfrm>
            <a:off x="3286116" y="2782669"/>
            <a:ext cx="500066" cy="646331"/>
          </a:xfrm>
          <a:prstGeom prst="rect">
            <a:avLst/>
          </a:prstGeom>
          <a:noFill/>
        </p:spPr>
        <p:txBody>
          <a:bodyPr wrap="square" rtlCol="1">
            <a:spAutoFit/>
          </a:bodyPr>
          <a:lstStyle/>
          <a:p>
            <a:r>
              <a:rPr lang="ar-SA" sz="3600" b="1" dirty="0" smtClean="0">
                <a:solidFill>
                  <a:srgbClr val="C00000"/>
                </a:solidFill>
                <a:sym typeface="Wingdings"/>
              </a:rPr>
              <a:t></a:t>
            </a:r>
            <a:endParaRPr lang="ar-SA" b="1" dirty="0">
              <a:solidFill>
                <a:srgbClr val="C00000"/>
              </a:solidFill>
            </a:endParaRPr>
          </a:p>
        </p:txBody>
      </p:sp>
      <p:sp>
        <p:nvSpPr>
          <p:cNvPr id="11" name="مربع نص 10"/>
          <p:cNvSpPr txBox="1"/>
          <p:nvPr/>
        </p:nvSpPr>
        <p:spPr>
          <a:xfrm>
            <a:off x="357158" y="3332149"/>
            <a:ext cx="7500990" cy="523220"/>
          </a:xfrm>
          <a:prstGeom prst="rect">
            <a:avLst/>
          </a:prstGeom>
          <a:noFill/>
        </p:spPr>
        <p:txBody>
          <a:bodyPr wrap="square" rtlCol="1">
            <a:spAutoFit/>
          </a:bodyPr>
          <a:lstStyle/>
          <a:p>
            <a:pPr algn="ctr"/>
            <a:r>
              <a:rPr lang="ar-SA" sz="2800" b="1" dirty="0" smtClean="0">
                <a:solidFill>
                  <a:srgbClr val="4C0000"/>
                </a:solidFill>
              </a:rPr>
              <a:t>أحدد تعبيراً من النص أعجبني،وأشير إلى جوانب إعجابي به.</a:t>
            </a:r>
            <a:endParaRPr lang="ar-SA" sz="2800" b="1" dirty="0">
              <a:solidFill>
                <a:srgbClr val="4C0000"/>
              </a:solidFill>
            </a:endParaRPr>
          </a:p>
        </p:txBody>
      </p:sp>
      <p:sp>
        <p:nvSpPr>
          <p:cNvPr id="12" name="شكل بيضاوي 11"/>
          <p:cNvSpPr/>
          <p:nvPr/>
        </p:nvSpPr>
        <p:spPr>
          <a:xfrm>
            <a:off x="7643834" y="335756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ثانياً</a:t>
            </a:r>
            <a:endParaRPr lang="ar-SA" sz="2400" b="1" dirty="0">
              <a:solidFill>
                <a:schemeClr val="tx1"/>
              </a:solidFill>
            </a:endParaRPr>
          </a:p>
        </p:txBody>
      </p:sp>
      <p:sp>
        <p:nvSpPr>
          <p:cNvPr id="13" name="مربع نص 12"/>
          <p:cNvSpPr txBox="1"/>
          <p:nvPr/>
        </p:nvSpPr>
        <p:spPr>
          <a:xfrm>
            <a:off x="357158" y="3903653"/>
            <a:ext cx="7500990" cy="954107"/>
          </a:xfrm>
          <a:prstGeom prst="rect">
            <a:avLst/>
          </a:prstGeom>
          <a:noFill/>
        </p:spPr>
        <p:txBody>
          <a:bodyPr wrap="square" rtlCol="1">
            <a:spAutoFit/>
          </a:bodyPr>
          <a:lstStyle/>
          <a:p>
            <a:pPr algn="ctr"/>
            <a:r>
              <a:rPr lang="ar-SA" sz="2800" b="1" dirty="0" smtClean="0">
                <a:solidFill>
                  <a:srgbClr val="4C0000"/>
                </a:solidFill>
              </a:rPr>
              <a:t>أشير إلى الفرق بين قوله(إليك من البياض أتت ألوف)وبين لو أن غيره قال:</a:t>
            </a:r>
            <a:r>
              <a:rPr lang="ar-SA" sz="2800" b="1" dirty="0" smtClean="0">
                <a:solidFill>
                  <a:srgbClr val="4C0000"/>
                </a:solidFill>
                <a:sym typeface="Wingdings" pitchFamily="2" charset="2"/>
              </a:rPr>
              <a:t>(إليك من البلاد أتت ألوف)</a:t>
            </a:r>
            <a:endParaRPr lang="ar-SA" sz="2800" b="1" dirty="0">
              <a:solidFill>
                <a:srgbClr val="4C0000"/>
              </a:solidFill>
            </a:endParaRPr>
          </a:p>
        </p:txBody>
      </p:sp>
      <p:sp>
        <p:nvSpPr>
          <p:cNvPr id="14" name="شكل بيضاوي 13"/>
          <p:cNvSpPr/>
          <p:nvPr/>
        </p:nvSpPr>
        <p:spPr>
          <a:xfrm>
            <a:off x="7643834" y="3929066"/>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ثالثاً</a:t>
            </a:r>
            <a:endParaRPr lang="ar-SA" sz="2400" b="1" dirty="0">
              <a:solidFill>
                <a:schemeClr val="tx1"/>
              </a:solidFill>
            </a:endParaRPr>
          </a:p>
        </p:txBody>
      </p:sp>
      <p:sp>
        <p:nvSpPr>
          <p:cNvPr id="15" name="مربع نص 14"/>
          <p:cNvSpPr txBox="1"/>
          <p:nvPr/>
        </p:nvSpPr>
        <p:spPr>
          <a:xfrm>
            <a:off x="1000100" y="4746508"/>
            <a:ext cx="6500858" cy="1754326"/>
          </a:xfrm>
          <a:prstGeom prst="rect">
            <a:avLst/>
          </a:prstGeom>
          <a:noFill/>
        </p:spPr>
        <p:txBody>
          <a:bodyPr wrap="square" rtlCol="1">
            <a:spAutoFit/>
          </a:bodyPr>
          <a:lstStyle/>
          <a:p>
            <a:pPr algn="ctr"/>
            <a:r>
              <a:rPr lang="ar-SA" sz="3600" b="1" dirty="0" smtClean="0">
                <a:solidFill>
                  <a:srgbClr val="C00000"/>
                </a:solidFill>
                <a:sym typeface="Wingdings"/>
              </a:rPr>
              <a:t>الأفضل الأول والمقصود بالبياض الحجاج بلباسهم الأبيض وهذا تعبير جميل لأن فيه وصف الحال من يزور مكة.</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1000"/>
                                        <p:tgtEl>
                                          <p:spTgt spid="6"/>
                                        </p:tgtEl>
                                      </p:cBhvr>
                                    </p:animEffect>
                                  </p:childTnLst>
                                </p:cTn>
                              </p:par>
                              <p:par>
                                <p:cTn id="8" presetID="17"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p:cTn id="10" dur="1000" fill="hold"/>
                                        <p:tgtEl>
                                          <p:spTgt spid="8"/>
                                        </p:tgtEl>
                                        <p:attrNameLst>
                                          <p:attrName>ppt_x</p:attrName>
                                        </p:attrNameLst>
                                      </p:cBhvr>
                                      <p:tavLst>
                                        <p:tav tm="0">
                                          <p:val>
                                            <p:strVal val="#ppt_x-#ppt_w/2"/>
                                          </p:val>
                                        </p:tav>
                                        <p:tav tm="100000">
                                          <p:val>
                                            <p:strVal val="#ppt_x"/>
                                          </p:val>
                                        </p:tav>
                                      </p:tavLst>
                                    </p:anim>
                                    <p:anim calcmode="lin" valueType="num">
                                      <p:cBhvr>
                                        <p:cTn id="11" dur="1000" fill="hold"/>
                                        <p:tgtEl>
                                          <p:spTgt spid="8"/>
                                        </p:tgtEl>
                                        <p:attrNameLst>
                                          <p:attrName>ppt_y</p:attrName>
                                        </p:attrNameLst>
                                      </p:cBhvr>
                                      <p:tavLst>
                                        <p:tav tm="0">
                                          <p:val>
                                            <p:strVal val="#ppt_y"/>
                                          </p:val>
                                        </p:tav>
                                        <p:tav tm="100000">
                                          <p:val>
                                            <p:strVal val="#ppt_y"/>
                                          </p:val>
                                        </p:tav>
                                      </p:tavLst>
                                    </p:anim>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strVal val="#ppt_h"/>
                                          </p:val>
                                        </p:tav>
                                        <p:tav tm="100000">
                                          <p:val>
                                            <p:strVal val="#ppt_h"/>
                                          </p:val>
                                        </p:tav>
                                      </p:tavLst>
                                    </p:anim>
                                  </p:childTnLst>
                                </p:cTn>
                              </p:par>
                              <p:par>
                                <p:cTn id="14" presetID="6" presetClass="entr" presetSubtype="1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circle(in)">
                                      <p:cBhvr>
                                        <p:cTn id="16" dur="1000"/>
                                        <p:tgtEl>
                                          <p:spTgt spid="11"/>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circle(in)">
                                      <p:cBhvr>
                                        <p:cTn id="19" dur="10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to="" calcmode="lin" valueType="num">
                                      <p:cBhvr>
                                        <p:cTn id="24" dur="1" fill="hold"/>
                                        <p:tgtEl>
                                          <p:spTgt spid="9"/>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to="" calcmode="lin" valueType="num">
                                      <p:cBhvr>
                                        <p:cTn id="29" dur="1" fill="hold"/>
                                        <p:tgtEl>
                                          <p:spTgt spid="10"/>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 to="" calcmode="lin" valueType="num">
                                      <p:cBhvr>
                                        <p:cTn id="34" dur="1" fill="hold"/>
                                        <p:tgtEl>
                                          <p:spTgt spid="1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P spid="13" grpId="0"/>
      <p:bldP spid="1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714348" y="400931"/>
            <a:ext cx="6715172" cy="1384995"/>
          </a:xfrm>
          <a:prstGeom prst="rect">
            <a:avLst/>
          </a:prstGeom>
          <a:noFill/>
        </p:spPr>
        <p:txBody>
          <a:bodyPr wrap="square" rtlCol="1">
            <a:spAutoFit/>
          </a:bodyPr>
          <a:lstStyle/>
          <a:p>
            <a:pPr algn="ctr"/>
            <a:r>
              <a:rPr lang="ar-SA" sz="2800" b="1" dirty="0" smtClean="0">
                <a:solidFill>
                  <a:srgbClr val="4C0000"/>
                </a:solidFill>
              </a:rPr>
              <a:t>في قول الشاعر</a:t>
            </a:r>
            <a:r>
              <a:rPr lang="ar-SA" sz="2800" b="1" dirty="0" smtClean="0">
                <a:solidFill>
                  <a:srgbClr val="4C0000"/>
                </a:solidFill>
                <a:sym typeface="Wingdings" pitchFamily="2" charset="2"/>
              </a:rPr>
              <a:t>:(يا بلدي الحرام)أضاف الشاعر كلمة“بلد“إلى ياء المتكلم،أشير بعلامة(</a:t>
            </a:r>
            <a:r>
              <a:rPr lang="ar-SA" sz="2800" b="1" dirty="0" smtClean="0">
                <a:solidFill>
                  <a:srgbClr val="4C0000"/>
                </a:solidFill>
                <a:sym typeface="Wingdings"/>
              </a:rPr>
              <a:t></a:t>
            </a:r>
            <a:r>
              <a:rPr lang="ar-SA" sz="2800" b="1" dirty="0" smtClean="0">
                <a:solidFill>
                  <a:srgbClr val="4C0000"/>
                </a:solidFill>
                <a:sym typeface="Wingdings" pitchFamily="2" charset="2"/>
              </a:rPr>
              <a:t>)عن يسار الإجابة الصحيحة مما يلي:</a:t>
            </a:r>
            <a:endParaRPr lang="ar-SA" sz="2800" b="1" dirty="0">
              <a:solidFill>
                <a:srgbClr val="4C0000"/>
              </a:solidFill>
            </a:endParaRPr>
          </a:p>
        </p:txBody>
      </p:sp>
      <p:sp>
        <p:nvSpPr>
          <p:cNvPr id="4" name="شكل بيضاوي 3"/>
          <p:cNvSpPr/>
          <p:nvPr/>
        </p:nvSpPr>
        <p:spPr>
          <a:xfrm>
            <a:off x="7143768" y="428604"/>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رابعاً</a:t>
            </a:r>
            <a:endParaRPr lang="ar-SA" sz="2400" b="1" dirty="0">
              <a:solidFill>
                <a:schemeClr val="tx1"/>
              </a:solidFill>
            </a:endParaRPr>
          </a:p>
        </p:txBody>
      </p:sp>
      <p:sp>
        <p:nvSpPr>
          <p:cNvPr id="5" name="مخطط انسيابي: تحضير 4"/>
          <p:cNvSpPr/>
          <p:nvPr/>
        </p:nvSpPr>
        <p:spPr>
          <a:xfrm>
            <a:off x="2857488" y="2000240"/>
            <a:ext cx="5572164" cy="714380"/>
          </a:xfrm>
          <a:prstGeom prst="flowChartPreparation">
            <a:avLst/>
          </a:prstGeom>
          <a:ln>
            <a:solidFill>
              <a:srgbClr val="C00000"/>
            </a:solidFill>
          </a:ln>
        </p:spPr>
        <p:style>
          <a:lnRef idx="3">
            <a:schemeClr val="lt1"/>
          </a:lnRef>
          <a:fillRef idx="1">
            <a:schemeClr val="accent3"/>
          </a:fillRef>
          <a:effectRef idx="1">
            <a:schemeClr val="accent3"/>
          </a:effectRef>
          <a:fontRef idx="minor">
            <a:schemeClr val="lt1"/>
          </a:fontRef>
        </p:style>
        <p:txBody>
          <a:bodyPr rtlCol="1" anchor="ctr"/>
          <a:lstStyle/>
          <a:p>
            <a:pPr algn="ctr"/>
            <a:r>
              <a:rPr lang="ar-SA" sz="2400" b="1" dirty="0" smtClean="0">
                <a:solidFill>
                  <a:schemeClr val="tx1"/>
                </a:solidFill>
              </a:rPr>
              <a:t>أنانية الشاعر وحبه الشديد لذاته</a:t>
            </a:r>
            <a:endParaRPr lang="ar-SA" sz="2400" b="1" dirty="0">
              <a:solidFill>
                <a:schemeClr val="tx1"/>
              </a:solidFill>
            </a:endParaRPr>
          </a:p>
        </p:txBody>
      </p:sp>
      <p:sp>
        <p:nvSpPr>
          <p:cNvPr id="6" name="مخطط انسيابي: تحضير 5"/>
          <p:cNvSpPr/>
          <p:nvPr/>
        </p:nvSpPr>
        <p:spPr>
          <a:xfrm>
            <a:off x="714348" y="2000240"/>
            <a:ext cx="1847864" cy="642942"/>
          </a:xfrm>
          <a:prstGeom prst="flowChartPreparation">
            <a:avLst/>
          </a:prstGeom>
          <a:ln>
            <a:solidFill>
              <a:srgbClr val="C00000"/>
            </a:solidFill>
          </a:ln>
        </p:spPr>
        <p:style>
          <a:lnRef idx="3">
            <a:schemeClr val="lt1"/>
          </a:lnRef>
          <a:fillRef idx="1">
            <a:schemeClr val="accent3"/>
          </a:fillRef>
          <a:effectRef idx="1">
            <a:schemeClr val="accent3"/>
          </a:effectRef>
          <a:fontRef idx="minor">
            <a:schemeClr val="lt1"/>
          </a:fontRef>
        </p:style>
        <p:txBody>
          <a:bodyPr rtlCol="1" anchor="ctr"/>
          <a:lstStyle/>
          <a:p>
            <a:pPr algn="ctr"/>
            <a:r>
              <a:rPr lang="ar-SA" b="1" dirty="0" smtClean="0">
                <a:solidFill>
                  <a:schemeClr val="tx1"/>
                </a:solidFill>
              </a:rPr>
              <a:t>(     )</a:t>
            </a:r>
          </a:p>
        </p:txBody>
      </p:sp>
      <p:sp>
        <p:nvSpPr>
          <p:cNvPr id="7" name="مخطط انسيابي: تحضير 6"/>
          <p:cNvSpPr/>
          <p:nvPr/>
        </p:nvSpPr>
        <p:spPr>
          <a:xfrm>
            <a:off x="2857488" y="3143248"/>
            <a:ext cx="5429288" cy="714380"/>
          </a:xfrm>
          <a:prstGeom prst="flowChartPreparation">
            <a:avLst/>
          </a:prstGeom>
          <a:ln>
            <a:solidFill>
              <a:srgbClr val="C00000"/>
            </a:solidFill>
          </a:ln>
        </p:spPr>
        <p:style>
          <a:lnRef idx="3">
            <a:schemeClr val="lt1"/>
          </a:lnRef>
          <a:fillRef idx="1">
            <a:schemeClr val="accent3"/>
          </a:fillRef>
          <a:effectRef idx="1">
            <a:schemeClr val="accent3"/>
          </a:effectRef>
          <a:fontRef idx="minor">
            <a:schemeClr val="lt1"/>
          </a:fontRef>
        </p:style>
        <p:txBody>
          <a:bodyPr rtlCol="1" anchor="ctr"/>
          <a:lstStyle/>
          <a:p>
            <a:pPr algn="ctr"/>
            <a:r>
              <a:rPr lang="ar-SA" sz="2400" b="1" dirty="0" smtClean="0">
                <a:solidFill>
                  <a:schemeClr val="tx1"/>
                </a:solidFill>
              </a:rPr>
              <a:t>أنها إضافة جاءت من أجل الوزن الشعري</a:t>
            </a:r>
          </a:p>
        </p:txBody>
      </p:sp>
      <p:sp>
        <p:nvSpPr>
          <p:cNvPr id="8" name="مخطط انسيابي: تحضير 7"/>
          <p:cNvSpPr/>
          <p:nvPr/>
        </p:nvSpPr>
        <p:spPr>
          <a:xfrm>
            <a:off x="714348" y="3143248"/>
            <a:ext cx="1847864" cy="642942"/>
          </a:xfrm>
          <a:prstGeom prst="flowChartPreparation">
            <a:avLst/>
          </a:prstGeom>
          <a:ln>
            <a:solidFill>
              <a:srgbClr val="C00000"/>
            </a:solidFill>
          </a:ln>
        </p:spPr>
        <p:style>
          <a:lnRef idx="3">
            <a:schemeClr val="lt1"/>
          </a:lnRef>
          <a:fillRef idx="1">
            <a:schemeClr val="accent3"/>
          </a:fillRef>
          <a:effectRef idx="1">
            <a:schemeClr val="accent3"/>
          </a:effectRef>
          <a:fontRef idx="minor">
            <a:schemeClr val="lt1"/>
          </a:fontRef>
        </p:style>
        <p:txBody>
          <a:bodyPr rtlCol="1" anchor="ctr"/>
          <a:lstStyle/>
          <a:p>
            <a:pPr algn="ctr"/>
            <a:r>
              <a:rPr lang="ar-SA" sz="2000" b="1" dirty="0" smtClean="0">
                <a:solidFill>
                  <a:schemeClr val="tx1"/>
                </a:solidFill>
              </a:rPr>
              <a:t>(     )</a:t>
            </a:r>
            <a:endParaRPr lang="ar-SA" sz="2000" b="1" dirty="0">
              <a:solidFill>
                <a:schemeClr val="tx1"/>
              </a:solidFill>
            </a:endParaRPr>
          </a:p>
        </p:txBody>
      </p:sp>
      <p:sp>
        <p:nvSpPr>
          <p:cNvPr id="9" name="مخطط انسيابي: تحضير 8"/>
          <p:cNvSpPr/>
          <p:nvPr/>
        </p:nvSpPr>
        <p:spPr>
          <a:xfrm>
            <a:off x="2857488" y="4429132"/>
            <a:ext cx="5286412" cy="714380"/>
          </a:xfrm>
          <a:prstGeom prst="flowChartPreparation">
            <a:avLst/>
          </a:prstGeom>
          <a:ln>
            <a:solidFill>
              <a:srgbClr val="C00000"/>
            </a:solidFill>
          </a:ln>
        </p:spPr>
        <p:style>
          <a:lnRef idx="3">
            <a:schemeClr val="lt1"/>
          </a:lnRef>
          <a:fillRef idx="1">
            <a:schemeClr val="accent3"/>
          </a:fillRef>
          <a:effectRef idx="1">
            <a:schemeClr val="accent3"/>
          </a:effectRef>
          <a:fontRef idx="minor">
            <a:schemeClr val="lt1"/>
          </a:fontRef>
        </p:style>
        <p:txBody>
          <a:bodyPr rtlCol="1" anchor="ctr"/>
          <a:lstStyle/>
          <a:p>
            <a:pPr algn="ctr"/>
            <a:r>
              <a:rPr lang="ar-SA" sz="2400" b="1" dirty="0" smtClean="0">
                <a:solidFill>
                  <a:schemeClr val="tx1"/>
                </a:solidFill>
              </a:rPr>
              <a:t>اعتزاز الشاعر بانتمائه للبلد الحرام</a:t>
            </a:r>
          </a:p>
        </p:txBody>
      </p:sp>
      <p:sp>
        <p:nvSpPr>
          <p:cNvPr id="10" name="مخطط انسيابي: تحضير 9"/>
          <p:cNvSpPr/>
          <p:nvPr/>
        </p:nvSpPr>
        <p:spPr>
          <a:xfrm>
            <a:off x="714348" y="4429132"/>
            <a:ext cx="1847864" cy="642942"/>
          </a:xfrm>
          <a:prstGeom prst="flowChartPreparation">
            <a:avLst/>
          </a:prstGeom>
          <a:ln>
            <a:solidFill>
              <a:srgbClr val="C00000"/>
            </a:solidFill>
          </a:ln>
        </p:spPr>
        <p:style>
          <a:lnRef idx="3">
            <a:schemeClr val="lt1"/>
          </a:lnRef>
          <a:fillRef idx="1">
            <a:schemeClr val="accent3"/>
          </a:fillRef>
          <a:effectRef idx="1">
            <a:schemeClr val="accent3"/>
          </a:effectRef>
          <a:fontRef idx="minor">
            <a:schemeClr val="lt1"/>
          </a:fontRef>
        </p:style>
        <p:txBody>
          <a:bodyPr rtlCol="1" anchor="ctr"/>
          <a:lstStyle/>
          <a:p>
            <a:pPr algn="ctr"/>
            <a:r>
              <a:rPr lang="ar-SA" sz="2000" b="1" dirty="0" smtClean="0">
                <a:solidFill>
                  <a:schemeClr val="tx1"/>
                </a:solidFill>
              </a:rPr>
              <a:t>(     )</a:t>
            </a:r>
          </a:p>
        </p:txBody>
      </p:sp>
      <p:sp>
        <p:nvSpPr>
          <p:cNvPr id="11" name="مربع نص 10"/>
          <p:cNvSpPr txBox="1"/>
          <p:nvPr/>
        </p:nvSpPr>
        <p:spPr>
          <a:xfrm>
            <a:off x="1428728" y="4497181"/>
            <a:ext cx="500066" cy="646331"/>
          </a:xfrm>
          <a:prstGeom prst="rect">
            <a:avLst/>
          </a:prstGeom>
          <a:noFill/>
        </p:spPr>
        <p:txBody>
          <a:bodyPr wrap="square" rtlCol="1">
            <a:spAutoFit/>
          </a:bodyPr>
          <a:lstStyle/>
          <a:p>
            <a:r>
              <a:rPr lang="ar-SA" sz="3600" b="1" dirty="0" smtClean="0">
                <a:solidFill>
                  <a:srgbClr val="C00000"/>
                </a:solidFill>
                <a:sym typeface="Wingdings"/>
              </a:rPr>
              <a:t></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strips(downLeft)">
                                      <p:cBhvr>
                                        <p:cTn id="10" dur="500"/>
                                        <p:tgtEl>
                                          <p:spTgt spid="6"/>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strips(downLeft)">
                                      <p:cBhvr>
                                        <p:cTn id="13" dur="500"/>
                                        <p:tgtEl>
                                          <p:spTgt spid="5"/>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strips(downLeft)">
                                      <p:cBhvr>
                                        <p:cTn id="16" dur="500"/>
                                        <p:tgtEl>
                                          <p:spTgt spid="8"/>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strips(downLeft)">
                                      <p:cBhvr>
                                        <p:cTn id="19" dur="500"/>
                                        <p:tgtEl>
                                          <p:spTgt spid="7"/>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strips(downLeft)">
                                      <p:cBhvr>
                                        <p:cTn id="22" dur="500"/>
                                        <p:tgtEl>
                                          <p:spTgt spid="10"/>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strips(downLeft)">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 to="" calcmode="lin" valueType="num">
                                      <p:cBhvr>
                                        <p:cTn id="30" dur="1" fill="hold"/>
                                        <p:tgtEl>
                                          <p:spTgt spid="1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7" grpId="0" animBg="1"/>
      <p:bldP spid="8" grpId="0" animBg="1"/>
      <p:bldP spid="9" grpId="0" animBg="1"/>
      <p:bldP spid="10" grpId="0" animBg="1"/>
      <p:bldP spid="11"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914395" y="210374"/>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نشاط1</a:t>
            </a:r>
            <a:endParaRPr lang="ar-SA" sz="2400" b="1" dirty="0">
              <a:solidFill>
                <a:schemeClr val="tx1"/>
              </a:solidFill>
            </a:endParaRPr>
          </a:p>
        </p:txBody>
      </p:sp>
      <p:sp>
        <p:nvSpPr>
          <p:cNvPr id="4" name="مربع نص 3"/>
          <p:cNvSpPr txBox="1"/>
          <p:nvPr/>
        </p:nvSpPr>
        <p:spPr>
          <a:xfrm>
            <a:off x="2357422" y="191136"/>
            <a:ext cx="5715040" cy="523220"/>
          </a:xfrm>
          <a:prstGeom prst="rect">
            <a:avLst/>
          </a:prstGeom>
          <a:noFill/>
        </p:spPr>
        <p:txBody>
          <a:bodyPr wrap="square" rtlCol="1">
            <a:spAutoFit/>
          </a:bodyPr>
          <a:lstStyle/>
          <a:p>
            <a:pPr algn="ctr"/>
            <a:r>
              <a:rPr lang="ar-SA" sz="2800" b="1" dirty="0" smtClean="0">
                <a:solidFill>
                  <a:srgbClr val="C00000"/>
                </a:solidFill>
              </a:rPr>
              <a:t>أ-أكمل الناقص مما يلي بعد البحث في المعجم:</a:t>
            </a:r>
            <a:endParaRPr lang="ar-SA" sz="2800" b="1" dirty="0">
              <a:solidFill>
                <a:srgbClr val="C00000"/>
              </a:solidFill>
            </a:endParaRPr>
          </a:p>
        </p:txBody>
      </p:sp>
      <p:sp>
        <p:nvSpPr>
          <p:cNvPr id="5" name="سحابة 4"/>
          <p:cNvSpPr/>
          <p:nvPr/>
        </p:nvSpPr>
        <p:spPr>
          <a:xfrm>
            <a:off x="6143636" y="1643050"/>
            <a:ext cx="928694" cy="4000528"/>
          </a:xfrm>
          <a:prstGeom prst="cloud">
            <a:avLst/>
          </a:prstGeom>
          <a:solidFill>
            <a:srgbClr val="996600"/>
          </a:solidFill>
        </p:spPr>
        <p:style>
          <a:lnRef idx="1">
            <a:schemeClr val="accent3"/>
          </a:lnRef>
          <a:fillRef idx="3">
            <a:schemeClr val="accent3"/>
          </a:fillRef>
          <a:effectRef idx="2">
            <a:schemeClr val="accent3"/>
          </a:effectRef>
          <a:fontRef idx="minor">
            <a:schemeClr val="lt1"/>
          </a:fontRef>
        </p:style>
        <p:txBody>
          <a:bodyPr rtlCol="1" anchor="ctr"/>
          <a:lstStyle/>
          <a:p>
            <a:pPr algn="ctr"/>
            <a:endParaRPr lang="ar-SA" dirty="0"/>
          </a:p>
        </p:txBody>
      </p:sp>
      <p:sp>
        <p:nvSpPr>
          <p:cNvPr id="6" name="سحابة 5"/>
          <p:cNvSpPr/>
          <p:nvPr/>
        </p:nvSpPr>
        <p:spPr>
          <a:xfrm>
            <a:off x="5633828" y="642918"/>
            <a:ext cx="1938568" cy="2143140"/>
          </a:xfrm>
          <a:prstGeom prst="cloud">
            <a:avLst/>
          </a:prstGeom>
          <a:gradFill flip="none" rotWithShape="1">
            <a:gsLst>
              <a:gs pos="0">
                <a:schemeClr val="accent3">
                  <a:shade val="51000"/>
                  <a:satMod val="130000"/>
                </a:schemeClr>
              </a:gs>
              <a:gs pos="80000">
                <a:schemeClr val="accent3">
                  <a:shade val="93000"/>
                  <a:satMod val="130000"/>
                </a:schemeClr>
              </a:gs>
              <a:gs pos="100000">
                <a:schemeClr val="accent3">
                  <a:shade val="94000"/>
                  <a:satMod val="135000"/>
                </a:schemeClr>
              </a:gs>
            </a:gsLst>
            <a:path path="circle">
              <a:fillToRect l="50000" t="50000" r="50000" b="50000"/>
            </a:path>
            <a:tileRect/>
          </a:gradFill>
        </p:spPr>
        <p:style>
          <a:lnRef idx="1">
            <a:schemeClr val="accent3"/>
          </a:lnRef>
          <a:fillRef idx="3">
            <a:schemeClr val="accent3"/>
          </a:fillRef>
          <a:effectRef idx="2">
            <a:schemeClr val="accent3"/>
          </a:effectRef>
          <a:fontRef idx="minor">
            <a:schemeClr val="lt1"/>
          </a:fontRef>
        </p:style>
        <p:txBody>
          <a:bodyPr rtlCol="1" anchor="ctr"/>
          <a:lstStyle/>
          <a:p>
            <a:pPr algn="ctr"/>
            <a:r>
              <a:rPr lang="ar-SA" sz="2400" b="1" dirty="0" smtClean="0">
                <a:solidFill>
                  <a:schemeClr val="tx1"/>
                </a:solidFill>
              </a:rPr>
              <a:t>عل ترتيله سجع الحمام</a:t>
            </a:r>
            <a:endParaRPr lang="ar-SA" sz="2400" b="1" dirty="0">
              <a:solidFill>
                <a:schemeClr val="tx1"/>
              </a:solidFill>
            </a:endParaRPr>
          </a:p>
        </p:txBody>
      </p:sp>
      <p:sp>
        <p:nvSpPr>
          <p:cNvPr id="7" name="سحابة 6"/>
          <p:cNvSpPr/>
          <p:nvPr/>
        </p:nvSpPr>
        <p:spPr>
          <a:xfrm>
            <a:off x="4071934" y="1714488"/>
            <a:ext cx="928694" cy="4000528"/>
          </a:xfrm>
          <a:prstGeom prst="cloud">
            <a:avLst/>
          </a:prstGeom>
          <a:solidFill>
            <a:srgbClr val="996600"/>
          </a:solidFill>
        </p:spPr>
        <p:style>
          <a:lnRef idx="1">
            <a:schemeClr val="accent3"/>
          </a:lnRef>
          <a:fillRef idx="3">
            <a:schemeClr val="accent3"/>
          </a:fillRef>
          <a:effectRef idx="2">
            <a:schemeClr val="accent3"/>
          </a:effectRef>
          <a:fontRef idx="minor">
            <a:schemeClr val="lt1"/>
          </a:fontRef>
        </p:style>
        <p:txBody>
          <a:bodyPr rtlCol="1" anchor="ctr"/>
          <a:lstStyle/>
          <a:p>
            <a:pPr algn="ctr"/>
            <a:endParaRPr lang="ar-SA" dirty="0"/>
          </a:p>
        </p:txBody>
      </p:sp>
      <p:sp>
        <p:nvSpPr>
          <p:cNvPr id="8" name="سحابة 7"/>
          <p:cNvSpPr/>
          <p:nvPr/>
        </p:nvSpPr>
        <p:spPr>
          <a:xfrm>
            <a:off x="1785918" y="1714488"/>
            <a:ext cx="928694" cy="4000528"/>
          </a:xfrm>
          <a:prstGeom prst="cloud">
            <a:avLst/>
          </a:prstGeom>
          <a:solidFill>
            <a:srgbClr val="996600"/>
          </a:solidFill>
        </p:spPr>
        <p:style>
          <a:lnRef idx="1">
            <a:schemeClr val="accent3"/>
          </a:lnRef>
          <a:fillRef idx="3">
            <a:schemeClr val="accent3"/>
          </a:fillRef>
          <a:effectRef idx="2">
            <a:schemeClr val="accent3"/>
          </a:effectRef>
          <a:fontRef idx="minor">
            <a:schemeClr val="lt1"/>
          </a:fontRef>
        </p:style>
        <p:txBody>
          <a:bodyPr rtlCol="1" anchor="ctr"/>
          <a:lstStyle/>
          <a:p>
            <a:pPr algn="ctr"/>
            <a:endParaRPr lang="ar-SA" dirty="0"/>
          </a:p>
        </p:txBody>
      </p:sp>
      <p:sp>
        <p:nvSpPr>
          <p:cNvPr id="9" name="سحابة 8"/>
          <p:cNvSpPr/>
          <p:nvPr/>
        </p:nvSpPr>
        <p:spPr>
          <a:xfrm>
            <a:off x="1357290" y="571480"/>
            <a:ext cx="1928826" cy="2143140"/>
          </a:xfrm>
          <a:prstGeom prst="cloud">
            <a:avLst/>
          </a:prstGeom>
          <a:gradFill flip="none" rotWithShape="1">
            <a:gsLst>
              <a:gs pos="0">
                <a:schemeClr val="accent3">
                  <a:shade val="51000"/>
                  <a:satMod val="130000"/>
                </a:schemeClr>
              </a:gs>
              <a:gs pos="80000">
                <a:schemeClr val="accent3">
                  <a:shade val="93000"/>
                  <a:satMod val="130000"/>
                </a:schemeClr>
              </a:gs>
              <a:gs pos="100000">
                <a:schemeClr val="accent3">
                  <a:shade val="94000"/>
                  <a:satMod val="135000"/>
                </a:schemeClr>
              </a:gs>
            </a:gsLst>
            <a:path path="circle">
              <a:fillToRect l="50000" t="50000" r="50000" b="50000"/>
            </a:path>
            <a:tileRect/>
          </a:gradFill>
        </p:spPr>
        <p:style>
          <a:lnRef idx="1">
            <a:schemeClr val="accent3"/>
          </a:lnRef>
          <a:fillRef idx="3">
            <a:schemeClr val="accent3"/>
          </a:fillRef>
          <a:effectRef idx="2">
            <a:schemeClr val="accent3"/>
          </a:effectRef>
          <a:fontRef idx="minor">
            <a:schemeClr val="lt1"/>
          </a:fontRef>
        </p:style>
        <p:txBody>
          <a:bodyPr rtlCol="1" anchor="ctr"/>
          <a:lstStyle/>
          <a:p>
            <a:pPr algn="ctr"/>
            <a:r>
              <a:rPr lang="ar-SA" sz="2400" b="1" dirty="0" smtClean="0">
                <a:solidFill>
                  <a:schemeClr val="tx1"/>
                </a:solidFill>
              </a:rPr>
              <a:t>إذا لم تبق في الأذهان رمزا</a:t>
            </a:r>
          </a:p>
        </p:txBody>
      </p:sp>
      <p:sp>
        <p:nvSpPr>
          <p:cNvPr id="10" name="سحابة 9"/>
          <p:cNvSpPr/>
          <p:nvPr/>
        </p:nvSpPr>
        <p:spPr>
          <a:xfrm>
            <a:off x="3571868" y="642918"/>
            <a:ext cx="1938568" cy="2143140"/>
          </a:xfrm>
          <a:prstGeom prst="cloud">
            <a:avLst/>
          </a:prstGeom>
          <a:gradFill flip="none" rotWithShape="1">
            <a:gsLst>
              <a:gs pos="0">
                <a:schemeClr val="accent3">
                  <a:shade val="51000"/>
                  <a:satMod val="130000"/>
                </a:schemeClr>
              </a:gs>
              <a:gs pos="80000">
                <a:schemeClr val="accent3">
                  <a:shade val="93000"/>
                  <a:satMod val="130000"/>
                </a:schemeClr>
              </a:gs>
              <a:gs pos="100000">
                <a:schemeClr val="accent3">
                  <a:shade val="94000"/>
                  <a:satMod val="135000"/>
                </a:schemeClr>
              </a:gs>
            </a:gsLst>
            <a:path path="circle">
              <a:fillToRect l="50000" t="50000" r="50000" b="50000"/>
            </a:path>
            <a:tileRect/>
          </a:gradFill>
        </p:spPr>
        <p:style>
          <a:lnRef idx="1">
            <a:schemeClr val="accent3"/>
          </a:lnRef>
          <a:fillRef idx="3">
            <a:schemeClr val="accent3"/>
          </a:fillRef>
          <a:effectRef idx="2">
            <a:schemeClr val="accent3"/>
          </a:effectRef>
          <a:fontRef idx="minor">
            <a:schemeClr val="lt1"/>
          </a:fontRef>
        </p:style>
        <p:txBody>
          <a:bodyPr rtlCol="1" anchor="ctr"/>
          <a:lstStyle/>
          <a:p>
            <a:pPr algn="ctr"/>
            <a:r>
              <a:rPr lang="ar-SA" sz="2800" b="1" dirty="0" smtClean="0">
                <a:solidFill>
                  <a:schemeClr val="tx1"/>
                </a:solidFill>
              </a:rPr>
              <a:t>سجع الحمام</a:t>
            </a:r>
          </a:p>
        </p:txBody>
      </p:sp>
      <p:sp>
        <p:nvSpPr>
          <p:cNvPr id="11" name="مستطيل 10"/>
          <p:cNvSpPr/>
          <p:nvPr/>
        </p:nvSpPr>
        <p:spPr>
          <a:xfrm>
            <a:off x="5929322" y="5715016"/>
            <a:ext cx="1143008" cy="928694"/>
          </a:xfrm>
          <a:prstGeom prst="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000" b="1" dirty="0" smtClean="0"/>
              <a:t>الشكل1</a:t>
            </a:r>
            <a:endParaRPr lang="ar-SA" sz="2000" b="1" dirty="0"/>
          </a:p>
        </p:txBody>
      </p:sp>
      <p:sp>
        <p:nvSpPr>
          <p:cNvPr id="12" name="مستطيل 11"/>
          <p:cNvSpPr/>
          <p:nvPr/>
        </p:nvSpPr>
        <p:spPr>
          <a:xfrm>
            <a:off x="3929058" y="5715016"/>
            <a:ext cx="1143008" cy="928694"/>
          </a:xfrm>
          <a:prstGeom prst="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000" b="1" dirty="0" smtClean="0"/>
              <a:t>الشكل2</a:t>
            </a:r>
          </a:p>
        </p:txBody>
      </p:sp>
      <p:sp>
        <p:nvSpPr>
          <p:cNvPr id="13" name="مستطيل 12"/>
          <p:cNvSpPr/>
          <p:nvPr/>
        </p:nvSpPr>
        <p:spPr>
          <a:xfrm>
            <a:off x="1714480" y="5715016"/>
            <a:ext cx="1143008" cy="928694"/>
          </a:xfrm>
          <a:prstGeom prst="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solidFill>
                  <a:schemeClr val="tx1"/>
                </a:solidFill>
              </a:rPr>
              <a:t>الشكل 3</a:t>
            </a:r>
            <a:endParaRPr lang="ar-SA" sz="2000" b="1" dirty="0">
              <a:solidFill>
                <a:schemeClr val="tx1"/>
              </a:solidFill>
            </a:endParaRPr>
          </a:p>
        </p:txBody>
      </p:sp>
      <p:sp>
        <p:nvSpPr>
          <p:cNvPr id="14" name="مربع نص 13"/>
          <p:cNvSpPr txBox="1"/>
          <p:nvPr/>
        </p:nvSpPr>
        <p:spPr>
          <a:xfrm rot="5400000">
            <a:off x="4896718" y="3651503"/>
            <a:ext cx="3214710" cy="769441"/>
          </a:xfrm>
          <a:prstGeom prst="rect">
            <a:avLst/>
          </a:prstGeom>
          <a:noFill/>
        </p:spPr>
        <p:txBody>
          <a:bodyPr wrap="square" rtlCol="1">
            <a:spAutoFit/>
          </a:bodyPr>
          <a:lstStyle/>
          <a:p>
            <a:pPr algn="ctr"/>
            <a:r>
              <a:rPr lang="ar-SA" sz="2200" b="1" dirty="0" smtClean="0"/>
              <a:t>رتل(حسن)ترتيل تحسين الصوت وتجليه في القران</a:t>
            </a:r>
            <a:endParaRPr lang="ar-SA" sz="2200" b="1" dirty="0"/>
          </a:p>
        </p:txBody>
      </p:sp>
      <p:sp>
        <p:nvSpPr>
          <p:cNvPr id="15" name="مربع نص 14"/>
          <p:cNvSpPr txBox="1"/>
          <p:nvPr/>
        </p:nvSpPr>
        <p:spPr>
          <a:xfrm rot="5400000">
            <a:off x="2849300" y="3820780"/>
            <a:ext cx="3214710" cy="430887"/>
          </a:xfrm>
          <a:prstGeom prst="rect">
            <a:avLst/>
          </a:prstGeom>
          <a:noFill/>
        </p:spPr>
        <p:txBody>
          <a:bodyPr wrap="square" rtlCol="1">
            <a:spAutoFit/>
          </a:bodyPr>
          <a:lstStyle/>
          <a:p>
            <a:pPr algn="ctr"/>
            <a:r>
              <a:rPr lang="ar-SA" sz="2200" b="1" dirty="0" smtClean="0"/>
              <a:t>سجع(طرب)</a:t>
            </a:r>
            <a:endParaRPr lang="ar-SA" sz="2200" b="1" dirty="0"/>
          </a:p>
        </p:txBody>
      </p:sp>
      <p:sp>
        <p:nvSpPr>
          <p:cNvPr id="16" name="مربع نص 15"/>
          <p:cNvSpPr txBox="1"/>
          <p:nvPr/>
        </p:nvSpPr>
        <p:spPr>
          <a:xfrm rot="5400000">
            <a:off x="563284" y="3580065"/>
            <a:ext cx="3214710" cy="769441"/>
          </a:xfrm>
          <a:prstGeom prst="rect">
            <a:avLst/>
          </a:prstGeom>
          <a:noFill/>
        </p:spPr>
        <p:txBody>
          <a:bodyPr wrap="square" rtlCol="1">
            <a:spAutoFit/>
          </a:bodyPr>
          <a:lstStyle/>
          <a:p>
            <a:pPr algn="ctr"/>
            <a:r>
              <a:rPr lang="ar-SA" sz="2200" b="1" dirty="0" smtClean="0"/>
              <a:t>رمز(شعار)الرمز هو الشعار </a:t>
            </a:r>
          </a:p>
          <a:p>
            <a:pPr algn="ctr"/>
            <a:r>
              <a:rPr lang="ar-SA" sz="2200" b="1" dirty="0" smtClean="0"/>
              <a:t>الذي يهتدا</a:t>
            </a:r>
            <a:endParaRPr lang="ar-SA" sz="2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to="" calcmode="lin" valueType="num">
                                      <p:cBhvr>
                                        <p:cTn id="15" dur="1" fill="hold"/>
                                        <p:tgtEl>
                                          <p:spTgt spid="14"/>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 to="" calcmode="lin" valueType="num">
                                      <p:cBhvr>
                                        <p:cTn id="20" dur="1" fill="hold"/>
                                        <p:tgtEl>
                                          <p:spTgt spid="15"/>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to="" calcmode="lin" valueType="num">
                                      <p:cBhvr>
                                        <p:cTn id="25" dur="1" fill="hold"/>
                                        <p:tgtEl>
                                          <p:spTgt spid="1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4" grpId="0"/>
      <p:bldP spid="15" grpId="0"/>
      <p:bldP spid="1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1142976" y="191136"/>
            <a:ext cx="6929486" cy="523220"/>
          </a:xfrm>
          <a:prstGeom prst="rect">
            <a:avLst/>
          </a:prstGeom>
          <a:noFill/>
        </p:spPr>
        <p:txBody>
          <a:bodyPr wrap="square" rtlCol="1">
            <a:spAutoFit/>
          </a:bodyPr>
          <a:lstStyle/>
          <a:p>
            <a:pPr algn="ctr"/>
            <a:r>
              <a:rPr lang="ar-SA" sz="2800" b="1" dirty="0" smtClean="0">
                <a:solidFill>
                  <a:srgbClr val="C00000"/>
                </a:solidFill>
              </a:rPr>
              <a:t>ب-أستخدم جذور الكلمات السابقة في جمل من إنشائي:</a:t>
            </a:r>
            <a:endParaRPr lang="ar-SA" sz="2800" b="1" dirty="0">
              <a:solidFill>
                <a:srgbClr val="C00000"/>
              </a:solidFill>
            </a:endParaRPr>
          </a:p>
        </p:txBody>
      </p:sp>
      <p:sp>
        <p:nvSpPr>
          <p:cNvPr id="4" name="شكل بيضاوي 3"/>
          <p:cNvSpPr/>
          <p:nvPr/>
        </p:nvSpPr>
        <p:spPr>
          <a:xfrm>
            <a:off x="6000760" y="714356"/>
            <a:ext cx="2000264" cy="42862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ar-SA" sz="2800" b="1" dirty="0" smtClean="0">
                <a:solidFill>
                  <a:schemeClr val="tx1"/>
                </a:solidFill>
              </a:rPr>
              <a:t>رتل</a:t>
            </a:r>
            <a:endParaRPr lang="ar-SA" sz="2800" b="1" dirty="0">
              <a:solidFill>
                <a:schemeClr val="tx1"/>
              </a:solidFill>
            </a:endParaRPr>
          </a:p>
        </p:txBody>
      </p:sp>
      <p:sp>
        <p:nvSpPr>
          <p:cNvPr id="5" name="شكل بيضاوي 4"/>
          <p:cNvSpPr/>
          <p:nvPr/>
        </p:nvSpPr>
        <p:spPr>
          <a:xfrm>
            <a:off x="3500430" y="714356"/>
            <a:ext cx="2000264" cy="42862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ar-SA" sz="2800" b="1" dirty="0" smtClean="0">
                <a:solidFill>
                  <a:schemeClr val="tx1"/>
                </a:solidFill>
              </a:rPr>
              <a:t>سجع</a:t>
            </a:r>
            <a:endParaRPr lang="ar-SA" sz="2800" b="1" dirty="0">
              <a:solidFill>
                <a:schemeClr val="tx1"/>
              </a:solidFill>
            </a:endParaRPr>
          </a:p>
        </p:txBody>
      </p:sp>
      <p:sp>
        <p:nvSpPr>
          <p:cNvPr id="6" name="شكل بيضاوي 5"/>
          <p:cNvSpPr/>
          <p:nvPr/>
        </p:nvSpPr>
        <p:spPr>
          <a:xfrm>
            <a:off x="1142976" y="714356"/>
            <a:ext cx="2000264" cy="42862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ar-SA" sz="2800" b="1" dirty="0" smtClean="0">
                <a:solidFill>
                  <a:schemeClr val="tx1"/>
                </a:solidFill>
              </a:rPr>
              <a:t>رمز</a:t>
            </a:r>
            <a:endParaRPr lang="ar-SA" sz="2800" b="1" dirty="0">
              <a:solidFill>
                <a:schemeClr val="tx1"/>
              </a:solidFill>
            </a:endParaRPr>
          </a:p>
        </p:txBody>
      </p:sp>
      <p:sp>
        <p:nvSpPr>
          <p:cNvPr id="7" name="خماسي 6"/>
          <p:cNvSpPr/>
          <p:nvPr/>
        </p:nvSpPr>
        <p:spPr>
          <a:xfrm rot="6363567">
            <a:off x="7301835" y="1289776"/>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نشاط2</a:t>
            </a:r>
            <a:endParaRPr lang="ar-SA" sz="2400" b="1" dirty="0">
              <a:solidFill>
                <a:schemeClr val="tx1"/>
              </a:solidFill>
            </a:endParaRPr>
          </a:p>
        </p:txBody>
      </p:sp>
      <p:sp>
        <p:nvSpPr>
          <p:cNvPr id="8" name="مربع نص 7"/>
          <p:cNvSpPr txBox="1"/>
          <p:nvPr/>
        </p:nvSpPr>
        <p:spPr>
          <a:xfrm>
            <a:off x="2143108" y="1285860"/>
            <a:ext cx="5715040" cy="523220"/>
          </a:xfrm>
          <a:prstGeom prst="rect">
            <a:avLst/>
          </a:prstGeom>
          <a:noFill/>
        </p:spPr>
        <p:txBody>
          <a:bodyPr wrap="square" rtlCol="1">
            <a:spAutoFit/>
          </a:bodyPr>
          <a:lstStyle/>
          <a:p>
            <a:pPr algn="ctr"/>
            <a:r>
              <a:rPr lang="ar-SA" sz="2800" b="1" dirty="0" smtClean="0">
                <a:solidFill>
                  <a:srgbClr val="C00000"/>
                </a:solidFill>
              </a:rPr>
              <a:t>أجيب حسب المطلوب في كل ما يلي:</a:t>
            </a:r>
            <a:endParaRPr lang="ar-SA" sz="2800" b="1" dirty="0">
              <a:solidFill>
                <a:srgbClr val="C00000"/>
              </a:solidFill>
            </a:endParaRPr>
          </a:p>
        </p:txBody>
      </p:sp>
      <p:sp>
        <p:nvSpPr>
          <p:cNvPr id="9" name="مربع نص 8"/>
          <p:cNvSpPr txBox="1"/>
          <p:nvPr/>
        </p:nvSpPr>
        <p:spPr>
          <a:xfrm>
            <a:off x="1571636" y="1928802"/>
            <a:ext cx="5643570" cy="954107"/>
          </a:xfrm>
          <a:prstGeom prst="rect">
            <a:avLst/>
          </a:prstGeom>
          <a:noFill/>
        </p:spPr>
        <p:txBody>
          <a:bodyPr wrap="square" rtlCol="1">
            <a:spAutoFit/>
          </a:bodyPr>
          <a:lstStyle/>
          <a:p>
            <a:r>
              <a:rPr lang="ar-SA" sz="2800" b="1" dirty="0" smtClean="0"/>
              <a:t>أ.هل الكون آمن مثل البلد الحرام؟</a:t>
            </a:r>
          </a:p>
          <a:p>
            <a:r>
              <a:rPr lang="ar-SA" sz="2800" b="1" dirty="0" smtClean="0"/>
              <a:t> ب.ما سبب أمن البلد الحرام؟ </a:t>
            </a:r>
            <a:endParaRPr lang="ar-SA" sz="2800" b="1" dirty="0"/>
          </a:p>
        </p:txBody>
      </p:sp>
      <p:sp>
        <p:nvSpPr>
          <p:cNvPr id="10" name="شكل بيضاوي 9"/>
          <p:cNvSpPr/>
          <p:nvPr/>
        </p:nvSpPr>
        <p:spPr>
          <a:xfrm>
            <a:off x="1428728" y="2000240"/>
            <a:ext cx="1714512" cy="428628"/>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C00000"/>
                </a:solidFill>
              </a:rPr>
              <a:t>لا</a:t>
            </a:r>
            <a:endParaRPr lang="ar-SA" b="1" dirty="0">
              <a:solidFill>
                <a:srgbClr val="C00000"/>
              </a:solidFill>
            </a:endParaRPr>
          </a:p>
        </p:txBody>
      </p:sp>
      <p:sp>
        <p:nvSpPr>
          <p:cNvPr id="11" name="شكل بيضاوي 10"/>
          <p:cNvSpPr/>
          <p:nvPr/>
        </p:nvSpPr>
        <p:spPr>
          <a:xfrm>
            <a:off x="1071538" y="2857496"/>
            <a:ext cx="6286544" cy="1143008"/>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rgbClr val="C00000"/>
                </a:solidFill>
              </a:rPr>
              <a:t>أ/وجود المقدسات</a:t>
            </a:r>
          </a:p>
          <a:p>
            <a:pPr algn="ctr"/>
            <a:r>
              <a:rPr lang="ar-SA" sz="2400" b="1" dirty="0" smtClean="0">
                <a:solidFill>
                  <a:srgbClr val="C00000"/>
                </a:solidFill>
              </a:rPr>
              <a:t>ب/دعوة سيدنا إبراهيم بالأمن</a:t>
            </a:r>
          </a:p>
          <a:p>
            <a:pPr algn="ctr"/>
            <a:r>
              <a:rPr lang="ar-SA" sz="2400" b="1" dirty="0" smtClean="0">
                <a:solidFill>
                  <a:srgbClr val="C00000"/>
                </a:solidFill>
              </a:rPr>
              <a:t>ج/لا يدخلها الكفار</a:t>
            </a:r>
            <a:endParaRPr lang="ar-SA" sz="1600" b="1" dirty="0">
              <a:solidFill>
                <a:srgbClr val="C00000"/>
              </a:solidFill>
            </a:endParaRPr>
          </a:p>
        </p:txBody>
      </p:sp>
      <p:sp>
        <p:nvSpPr>
          <p:cNvPr id="12" name="مربع نص 11"/>
          <p:cNvSpPr txBox="1"/>
          <p:nvPr/>
        </p:nvSpPr>
        <p:spPr>
          <a:xfrm>
            <a:off x="428628" y="3977350"/>
            <a:ext cx="8358214" cy="523220"/>
          </a:xfrm>
          <a:prstGeom prst="rect">
            <a:avLst/>
          </a:prstGeom>
          <a:noFill/>
        </p:spPr>
        <p:txBody>
          <a:bodyPr wrap="square" rtlCol="1">
            <a:spAutoFit/>
          </a:bodyPr>
          <a:lstStyle/>
          <a:p>
            <a:pPr algn="ctr"/>
            <a:r>
              <a:rPr lang="ar-SA" sz="2800" b="1" dirty="0" smtClean="0"/>
              <a:t>ج.1- من الداعي في قوله تعالى:(رب اجعل هذا البلد ءامناً)؟</a:t>
            </a:r>
            <a:endParaRPr lang="ar-SA" sz="2800" b="1" dirty="0"/>
          </a:p>
        </p:txBody>
      </p:sp>
      <p:sp>
        <p:nvSpPr>
          <p:cNvPr id="13" name="شكل بيضاوي 12"/>
          <p:cNvSpPr/>
          <p:nvPr/>
        </p:nvSpPr>
        <p:spPr>
          <a:xfrm>
            <a:off x="2357422" y="4572008"/>
            <a:ext cx="4572032" cy="428628"/>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C00000"/>
                </a:solidFill>
              </a:rPr>
              <a:t>إبراهيم عليه السلام</a:t>
            </a:r>
            <a:endParaRPr lang="ar-SA" b="1" dirty="0">
              <a:solidFill>
                <a:srgbClr val="C00000"/>
              </a:solidFill>
            </a:endParaRPr>
          </a:p>
        </p:txBody>
      </p:sp>
      <p:sp>
        <p:nvSpPr>
          <p:cNvPr id="14" name="مربع نص 13"/>
          <p:cNvSpPr txBox="1"/>
          <p:nvPr/>
        </p:nvSpPr>
        <p:spPr>
          <a:xfrm>
            <a:off x="428596" y="4977482"/>
            <a:ext cx="8358214" cy="523220"/>
          </a:xfrm>
          <a:prstGeom prst="rect">
            <a:avLst/>
          </a:prstGeom>
          <a:noFill/>
        </p:spPr>
        <p:txBody>
          <a:bodyPr wrap="square" rtlCol="1">
            <a:spAutoFit/>
          </a:bodyPr>
          <a:lstStyle/>
          <a:p>
            <a:pPr algn="ctr"/>
            <a:r>
              <a:rPr lang="ar-SA" sz="2800" b="1" dirty="0" smtClean="0"/>
              <a:t>2- أي بلد دعا له؟</a:t>
            </a:r>
            <a:endParaRPr lang="ar-SA" sz="2800" b="1" dirty="0"/>
          </a:p>
        </p:txBody>
      </p:sp>
      <p:sp>
        <p:nvSpPr>
          <p:cNvPr id="15" name="شكل بيضاوي 14"/>
          <p:cNvSpPr/>
          <p:nvPr/>
        </p:nvSpPr>
        <p:spPr>
          <a:xfrm>
            <a:off x="2428860" y="5500702"/>
            <a:ext cx="4572032" cy="428628"/>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C00000"/>
                </a:solidFill>
              </a:rPr>
              <a:t>مكة المكرمة</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out)">
                                      <p:cBhvr>
                                        <p:cTn id="7" dur="1000"/>
                                        <p:tgtEl>
                                          <p:spTgt spid="3"/>
                                        </p:tgtEl>
                                      </p:cBhvr>
                                    </p:animEffect>
                                  </p:childTnLst>
                                </p:cTn>
                              </p:par>
                              <p:par>
                                <p:cTn id="8" presetID="24"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to="" calcmode="lin" valueType="num">
                                      <p:cBhvr>
                                        <p:cTn id="10" dur="1" fill="hold"/>
                                        <p:tgtEl>
                                          <p:spTgt spid="4"/>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to="" calcmode="lin" valueType="num">
                                      <p:cBhvr>
                                        <p:cTn id="13" dur="1" fill="hold"/>
                                        <p:tgtEl>
                                          <p:spTgt spid="5"/>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to="" calcmode="lin" valueType="num">
                                      <p:cBhvr>
                                        <p:cTn id="16" dur="1" fill="hold"/>
                                        <p:tgtEl>
                                          <p:spTgt spid="6"/>
                                        </p:tgtEl>
                                        <p:attrNameLst>
                                          <p:attrName/>
                                        </p:attrNameLst>
                                      </p:cBhvr>
                                    </p:anim>
                                  </p:childTnLst>
                                </p:cTn>
                              </p:par>
                              <p:par>
                                <p:cTn id="17" presetID="8" presetClass="entr" presetSubtype="3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diamond(out)">
                                      <p:cBhvr>
                                        <p:cTn id="19" dur="1000"/>
                                        <p:tgtEl>
                                          <p:spTgt spid="8"/>
                                        </p:tgtEl>
                                      </p:cBhvr>
                                    </p:animEffect>
                                  </p:childTnLst>
                                </p:cTn>
                              </p:par>
                              <p:par>
                                <p:cTn id="20" presetID="8" presetClass="entr" presetSubtype="32"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amond(out)">
                                      <p:cBhvr>
                                        <p:cTn id="22" dur="1000"/>
                                        <p:tgtEl>
                                          <p:spTgt spid="7"/>
                                        </p:tgtEl>
                                      </p:cBhvr>
                                    </p:animEffect>
                                  </p:childTnLst>
                                </p:cTn>
                              </p:par>
                              <p:par>
                                <p:cTn id="23" presetID="17"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ppt_x</p:attrName>
                                        </p:attrNameLst>
                                      </p:cBhvr>
                                      <p:tavLst>
                                        <p:tav tm="0">
                                          <p:val>
                                            <p:strVal val="#ppt_x-#ppt_w/2"/>
                                          </p:val>
                                        </p:tav>
                                        <p:tav tm="100000">
                                          <p:val>
                                            <p:strVal val="#ppt_x"/>
                                          </p:val>
                                        </p:tav>
                                      </p:tavLst>
                                    </p:anim>
                                    <p:anim calcmode="lin" valueType="num">
                                      <p:cBhvr>
                                        <p:cTn id="26" dur="500" fill="hold"/>
                                        <p:tgtEl>
                                          <p:spTgt spid="9"/>
                                        </p:tgtEl>
                                        <p:attrNameLst>
                                          <p:attrName>ppt_y</p:attrName>
                                        </p:attrNameLst>
                                      </p:cBhvr>
                                      <p:tavLst>
                                        <p:tav tm="0">
                                          <p:val>
                                            <p:strVal val="#ppt_y"/>
                                          </p:val>
                                        </p:tav>
                                        <p:tav tm="100000">
                                          <p:val>
                                            <p:strVal val="#ppt_y"/>
                                          </p:val>
                                        </p:tav>
                                      </p:tavLst>
                                    </p:anim>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strVal val="#ppt_h"/>
                                          </p:val>
                                        </p:tav>
                                        <p:tav tm="100000">
                                          <p:val>
                                            <p:strVal val="#ppt_h"/>
                                          </p:val>
                                        </p:tav>
                                      </p:tavLst>
                                    </p:anim>
                                  </p:childTnLst>
                                </p:cTn>
                              </p:par>
                              <p:par>
                                <p:cTn id="29" presetID="17" presetClass="entr" presetSubtype="8"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ppt_x</p:attrName>
                                        </p:attrNameLst>
                                      </p:cBhvr>
                                      <p:tavLst>
                                        <p:tav tm="0">
                                          <p:val>
                                            <p:strVal val="#ppt_x-#ppt_w/2"/>
                                          </p:val>
                                        </p:tav>
                                        <p:tav tm="100000">
                                          <p:val>
                                            <p:strVal val="#ppt_x"/>
                                          </p:val>
                                        </p:tav>
                                      </p:tavLst>
                                    </p:anim>
                                    <p:anim calcmode="lin" valueType="num">
                                      <p:cBhvr>
                                        <p:cTn id="32" dur="500" fill="hold"/>
                                        <p:tgtEl>
                                          <p:spTgt spid="12"/>
                                        </p:tgtEl>
                                        <p:attrNameLst>
                                          <p:attrName>ppt_y</p:attrName>
                                        </p:attrNameLst>
                                      </p:cBhvr>
                                      <p:tavLst>
                                        <p:tav tm="0">
                                          <p:val>
                                            <p:strVal val="#ppt_y"/>
                                          </p:val>
                                        </p:tav>
                                        <p:tav tm="100000">
                                          <p:val>
                                            <p:strVal val="#ppt_y"/>
                                          </p:val>
                                        </p:tav>
                                      </p:tavLst>
                                    </p:anim>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strVal val="#ppt_h"/>
                                          </p:val>
                                        </p:tav>
                                        <p:tav tm="100000">
                                          <p:val>
                                            <p:strVal val="#ppt_h"/>
                                          </p:val>
                                        </p:tav>
                                      </p:tavLst>
                                    </p:anim>
                                  </p:childTnLst>
                                </p:cTn>
                              </p:par>
                              <p:par>
                                <p:cTn id="35" presetID="17" presetClass="entr" presetSubtype="8"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ppt_x</p:attrName>
                                        </p:attrNameLst>
                                      </p:cBhvr>
                                      <p:tavLst>
                                        <p:tav tm="0">
                                          <p:val>
                                            <p:strVal val="#ppt_x-#ppt_w/2"/>
                                          </p:val>
                                        </p:tav>
                                        <p:tav tm="100000">
                                          <p:val>
                                            <p:strVal val="#ppt_x"/>
                                          </p:val>
                                        </p:tav>
                                      </p:tavLst>
                                    </p:anim>
                                    <p:anim calcmode="lin" valueType="num">
                                      <p:cBhvr>
                                        <p:cTn id="38" dur="500" fill="hold"/>
                                        <p:tgtEl>
                                          <p:spTgt spid="14"/>
                                        </p:tgtEl>
                                        <p:attrNameLst>
                                          <p:attrName>ppt_y</p:attrName>
                                        </p:attrNameLst>
                                      </p:cBhvr>
                                      <p:tavLst>
                                        <p:tav tm="0">
                                          <p:val>
                                            <p:strVal val="#ppt_y"/>
                                          </p:val>
                                        </p:tav>
                                        <p:tav tm="100000">
                                          <p:val>
                                            <p:strVal val="#ppt_y"/>
                                          </p:val>
                                        </p:tav>
                                      </p:tavLst>
                                    </p:anim>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13" presetClass="entr" presetSubtype="16"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plus(in)">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13" presetClass="entr" presetSubtype="16" fill="hold" grpId="0" nodeType="click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plus(in)">
                                      <p:cBhvr>
                                        <p:cTn id="50" dur="500"/>
                                        <p:tgtEl>
                                          <p:spTgt spid="11"/>
                                        </p:tgtEl>
                                      </p:cBhvr>
                                    </p:animEffect>
                                  </p:childTnLst>
                                </p:cTn>
                              </p:par>
                            </p:childTnLst>
                          </p:cTn>
                        </p:par>
                      </p:childTnLst>
                    </p:cTn>
                  </p:par>
                  <p:par>
                    <p:cTn id="51" fill="hold">
                      <p:stCondLst>
                        <p:cond delay="indefinite"/>
                      </p:stCondLst>
                      <p:childTnLst>
                        <p:par>
                          <p:cTn id="52" fill="hold">
                            <p:stCondLst>
                              <p:cond delay="0"/>
                            </p:stCondLst>
                            <p:childTnLst>
                              <p:par>
                                <p:cTn id="53" presetID="13" presetClass="entr" presetSubtype="16"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plus(in)">
                                      <p:cBhvr>
                                        <p:cTn id="55" dur="500"/>
                                        <p:tgtEl>
                                          <p:spTgt spid="13"/>
                                        </p:tgtEl>
                                      </p:cBhvr>
                                    </p:animEffect>
                                  </p:childTnLst>
                                </p:cTn>
                              </p:par>
                            </p:childTnLst>
                          </p:cTn>
                        </p:par>
                      </p:childTnLst>
                    </p:cTn>
                  </p:par>
                  <p:par>
                    <p:cTn id="56" fill="hold">
                      <p:stCondLst>
                        <p:cond delay="indefinite"/>
                      </p:stCondLst>
                      <p:childTnLst>
                        <p:par>
                          <p:cTn id="57" fill="hold">
                            <p:stCondLst>
                              <p:cond delay="0"/>
                            </p:stCondLst>
                            <p:childTnLst>
                              <p:par>
                                <p:cTn id="58" presetID="13" presetClass="entr" presetSubtype="16" fill="hold" grpId="0" nodeType="click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plus(in)">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animBg="1"/>
      <p:bldP spid="8" grpId="0"/>
      <p:bldP spid="9" grpId="0"/>
      <p:bldP spid="10" grpId="0" animBg="1"/>
      <p:bldP spid="11" grpId="0" animBg="1"/>
      <p:bldP spid="12" grpId="0"/>
      <p:bldP spid="13" grpId="0" animBg="1"/>
      <p:bldP spid="14" grpId="0"/>
      <p:bldP spid="15"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428596" y="119698"/>
            <a:ext cx="8358214" cy="523220"/>
          </a:xfrm>
          <a:prstGeom prst="rect">
            <a:avLst/>
          </a:prstGeom>
          <a:noFill/>
        </p:spPr>
        <p:txBody>
          <a:bodyPr wrap="square" rtlCol="1">
            <a:spAutoFit/>
          </a:bodyPr>
          <a:lstStyle/>
          <a:p>
            <a:pPr algn="ctr"/>
            <a:r>
              <a:rPr lang="ar-SA" sz="2800" b="1" dirty="0" smtClean="0"/>
              <a:t>3- ما أبرز آثار تلك الدعوة؟وكيف نحافظ عليها؟</a:t>
            </a:r>
            <a:endParaRPr lang="ar-SA" sz="2800" b="1" dirty="0"/>
          </a:p>
        </p:txBody>
      </p:sp>
      <p:sp>
        <p:nvSpPr>
          <p:cNvPr id="4" name="شكل بيضاوي 3"/>
          <p:cNvSpPr/>
          <p:nvPr/>
        </p:nvSpPr>
        <p:spPr>
          <a:xfrm>
            <a:off x="714348" y="642918"/>
            <a:ext cx="7429552" cy="107157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C00000"/>
                </a:solidFill>
              </a:rPr>
              <a:t>آمنة ويأتيها الرزق من كل مكان،المحافظة عليها بشكر الله على نعمه.</a:t>
            </a:r>
            <a:endParaRPr lang="ar-SA" b="1" dirty="0">
              <a:solidFill>
                <a:srgbClr val="C00000"/>
              </a:solidFill>
            </a:endParaRPr>
          </a:p>
        </p:txBody>
      </p:sp>
      <p:sp>
        <p:nvSpPr>
          <p:cNvPr id="5" name="مربع نص 4"/>
          <p:cNvSpPr txBox="1"/>
          <p:nvPr/>
        </p:nvSpPr>
        <p:spPr>
          <a:xfrm>
            <a:off x="428628" y="1714488"/>
            <a:ext cx="8358214" cy="954107"/>
          </a:xfrm>
          <a:prstGeom prst="rect">
            <a:avLst/>
          </a:prstGeom>
          <a:noFill/>
        </p:spPr>
        <p:txBody>
          <a:bodyPr wrap="square" rtlCol="1">
            <a:spAutoFit/>
          </a:bodyPr>
          <a:lstStyle/>
          <a:p>
            <a:pPr algn="ctr"/>
            <a:r>
              <a:rPr lang="ar-SA" sz="2800" b="1" dirty="0" smtClean="0"/>
              <a:t>د.أظلل الدائرة عن يسار اختياري مما يلي:</a:t>
            </a:r>
          </a:p>
          <a:p>
            <a:pPr algn="ctr"/>
            <a:r>
              <a:rPr lang="ar-SA" sz="2800" b="1" dirty="0" smtClean="0"/>
              <a:t>في قول الشاعر(فماذا أنت؟)استفهام قصد به:</a:t>
            </a:r>
            <a:endParaRPr lang="ar-SA" sz="2800" b="1" dirty="0"/>
          </a:p>
        </p:txBody>
      </p:sp>
      <p:sp>
        <p:nvSpPr>
          <p:cNvPr id="6" name="شكل بيضاوي 5"/>
          <p:cNvSpPr/>
          <p:nvPr/>
        </p:nvSpPr>
        <p:spPr>
          <a:xfrm>
            <a:off x="6000760" y="2643182"/>
            <a:ext cx="2428892" cy="428628"/>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C00000"/>
                </a:solidFill>
              </a:rPr>
              <a:t>الاستغراب</a:t>
            </a:r>
            <a:endParaRPr lang="ar-SA" b="1" dirty="0">
              <a:solidFill>
                <a:srgbClr val="C00000"/>
              </a:solidFill>
            </a:endParaRPr>
          </a:p>
        </p:txBody>
      </p:sp>
      <p:sp>
        <p:nvSpPr>
          <p:cNvPr id="7" name="شكل بيضاوي 6"/>
          <p:cNvSpPr/>
          <p:nvPr/>
        </p:nvSpPr>
        <p:spPr>
          <a:xfrm>
            <a:off x="3428992" y="2643182"/>
            <a:ext cx="2428892" cy="428628"/>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C00000"/>
                </a:solidFill>
              </a:rPr>
              <a:t>التعظيم</a:t>
            </a:r>
            <a:endParaRPr lang="ar-SA" b="1" dirty="0">
              <a:solidFill>
                <a:srgbClr val="C00000"/>
              </a:solidFill>
            </a:endParaRPr>
          </a:p>
        </p:txBody>
      </p:sp>
      <p:sp>
        <p:nvSpPr>
          <p:cNvPr id="8" name="شكل بيضاوي 7"/>
          <p:cNvSpPr/>
          <p:nvPr/>
        </p:nvSpPr>
        <p:spPr>
          <a:xfrm>
            <a:off x="571472" y="2643182"/>
            <a:ext cx="2643206" cy="428628"/>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C00000"/>
                </a:solidFill>
              </a:rPr>
              <a:t>معرفة الجواب</a:t>
            </a:r>
            <a:endParaRPr lang="ar-SA" b="1" dirty="0">
              <a:solidFill>
                <a:srgbClr val="C00000"/>
              </a:solidFill>
            </a:endParaRPr>
          </a:p>
        </p:txBody>
      </p:sp>
      <p:sp>
        <p:nvSpPr>
          <p:cNvPr id="9" name="مربع نص 8"/>
          <p:cNvSpPr txBox="1"/>
          <p:nvPr/>
        </p:nvSpPr>
        <p:spPr>
          <a:xfrm>
            <a:off x="5143504" y="2571744"/>
            <a:ext cx="500066" cy="646331"/>
          </a:xfrm>
          <a:prstGeom prst="rect">
            <a:avLst/>
          </a:prstGeom>
          <a:noFill/>
        </p:spPr>
        <p:txBody>
          <a:bodyPr wrap="square" rtlCol="1">
            <a:spAutoFit/>
          </a:bodyPr>
          <a:lstStyle/>
          <a:p>
            <a:r>
              <a:rPr lang="ar-SA" sz="3600" b="1" dirty="0" smtClean="0">
                <a:solidFill>
                  <a:srgbClr val="C00000"/>
                </a:solidFill>
                <a:sym typeface="Wingdings"/>
              </a:rPr>
              <a:t></a:t>
            </a:r>
            <a:endParaRPr lang="ar-SA" b="1" dirty="0">
              <a:solidFill>
                <a:srgbClr val="C00000"/>
              </a:solidFill>
            </a:endParaRPr>
          </a:p>
        </p:txBody>
      </p:sp>
      <p:sp>
        <p:nvSpPr>
          <p:cNvPr id="10" name="خماسي 9"/>
          <p:cNvSpPr/>
          <p:nvPr/>
        </p:nvSpPr>
        <p:spPr>
          <a:xfrm rot="6363567">
            <a:off x="7301835" y="3218602"/>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نشاط3</a:t>
            </a:r>
            <a:endParaRPr lang="ar-SA" sz="2400" b="1" dirty="0">
              <a:solidFill>
                <a:schemeClr val="tx1"/>
              </a:solidFill>
            </a:endParaRPr>
          </a:p>
        </p:txBody>
      </p:sp>
      <p:sp>
        <p:nvSpPr>
          <p:cNvPr id="11" name="مربع نص 10"/>
          <p:cNvSpPr txBox="1"/>
          <p:nvPr/>
        </p:nvSpPr>
        <p:spPr>
          <a:xfrm>
            <a:off x="2143108" y="3214686"/>
            <a:ext cx="5715040" cy="523220"/>
          </a:xfrm>
          <a:prstGeom prst="rect">
            <a:avLst/>
          </a:prstGeom>
          <a:noFill/>
        </p:spPr>
        <p:txBody>
          <a:bodyPr wrap="square" rtlCol="1">
            <a:spAutoFit/>
          </a:bodyPr>
          <a:lstStyle/>
          <a:p>
            <a:pPr algn="ctr"/>
            <a:r>
              <a:rPr lang="ar-SA" sz="2800" b="1" dirty="0" smtClean="0">
                <a:solidFill>
                  <a:srgbClr val="C00000"/>
                </a:solidFill>
              </a:rPr>
              <a:t>أجيب حسب المطلوب في كل مما يلي:</a:t>
            </a:r>
            <a:endParaRPr lang="ar-SA" sz="2800" b="1" dirty="0">
              <a:solidFill>
                <a:srgbClr val="C00000"/>
              </a:solidFill>
            </a:endParaRPr>
          </a:p>
        </p:txBody>
      </p:sp>
      <p:sp>
        <p:nvSpPr>
          <p:cNvPr id="12" name="مخطط انسيابي: معالجة معرّفة مسبقاً 11"/>
          <p:cNvSpPr/>
          <p:nvPr/>
        </p:nvSpPr>
        <p:spPr>
          <a:xfrm>
            <a:off x="1214414" y="3786190"/>
            <a:ext cx="5786478" cy="785818"/>
          </a:xfrm>
          <a:prstGeom prst="flowChartPredefinedProcess">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ووجهك بهجة ورؤاك نصر </a:t>
            </a:r>
          </a:p>
          <a:p>
            <a:pPr algn="ctr"/>
            <a:r>
              <a:rPr lang="ar-SA" sz="2800" b="1" dirty="0" smtClean="0"/>
              <a:t>           وفي جنبيك زمزم والمقام</a:t>
            </a:r>
            <a:endParaRPr lang="ar-SA" sz="2800" b="1" dirty="0"/>
          </a:p>
        </p:txBody>
      </p:sp>
      <p:sp>
        <p:nvSpPr>
          <p:cNvPr id="13" name="مربع نص 12"/>
          <p:cNvSpPr txBox="1"/>
          <p:nvPr/>
        </p:nvSpPr>
        <p:spPr>
          <a:xfrm>
            <a:off x="428596" y="4620292"/>
            <a:ext cx="8358214" cy="523220"/>
          </a:xfrm>
          <a:prstGeom prst="rect">
            <a:avLst/>
          </a:prstGeom>
          <a:noFill/>
        </p:spPr>
        <p:txBody>
          <a:bodyPr wrap="square" rtlCol="1">
            <a:spAutoFit/>
          </a:bodyPr>
          <a:lstStyle/>
          <a:p>
            <a:pPr algn="ctr"/>
            <a:r>
              <a:rPr lang="ar-SA" sz="2800" b="1" dirty="0" smtClean="0"/>
              <a:t>أ-ما الموضعان المذكوران هنا؟</a:t>
            </a:r>
            <a:endParaRPr lang="ar-SA" sz="2800" b="1" dirty="0"/>
          </a:p>
        </p:txBody>
      </p:sp>
      <p:sp>
        <p:nvSpPr>
          <p:cNvPr id="14" name="شكل بيضاوي 13"/>
          <p:cNvSpPr/>
          <p:nvPr/>
        </p:nvSpPr>
        <p:spPr>
          <a:xfrm>
            <a:off x="2214546" y="5143512"/>
            <a:ext cx="3929090" cy="571504"/>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a:solidFill>
                <a:srgbClr val="C00000"/>
              </a:solidFill>
            </a:endParaRPr>
          </a:p>
        </p:txBody>
      </p:sp>
      <p:sp>
        <p:nvSpPr>
          <p:cNvPr id="15" name="مربع نص 14"/>
          <p:cNvSpPr txBox="1"/>
          <p:nvPr/>
        </p:nvSpPr>
        <p:spPr>
          <a:xfrm>
            <a:off x="3071802" y="5140123"/>
            <a:ext cx="2286016" cy="646331"/>
          </a:xfrm>
          <a:prstGeom prst="rect">
            <a:avLst/>
          </a:prstGeom>
          <a:noFill/>
        </p:spPr>
        <p:txBody>
          <a:bodyPr wrap="square" rtlCol="1">
            <a:spAutoFit/>
          </a:bodyPr>
          <a:lstStyle/>
          <a:p>
            <a:r>
              <a:rPr lang="ar-SA" sz="3600" b="1" dirty="0" smtClean="0">
                <a:solidFill>
                  <a:srgbClr val="C00000"/>
                </a:solidFill>
                <a:sym typeface="Wingdings"/>
              </a:rPr>
              <a:t>زمزم - المقام</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8)">
                                      <p:cBhvr>
                                        <p:cTn id="7" dur="1000"/>
                                        <p:tgtEl>
                                          <p:spTgt spid="3"/>
                                        </p:tgtEl>
                                      </p:cBhvr>
                                    </p:animEffect>
                                  </p:childTnLst>
                                </p:cTn>
                              </p:par>
                              <p:par>
                                <p:cTn id="8" presetID="21"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8)">
                                      <p:cBhvr>
                                        <p:cTn id="10" dur="1000"/>
                                        <p:tgtEl>
                                          <p:spTgt spid="5"/>
                                        </p:tgtEl>
                                      </p:cBhvr>
                                    </p:animEffect>
                                  </p:childTnLst>
                                </p:cTn>
                              </p:par>
                              <p:par>
                                <p:cTn id="11" presetID="8" presetClass="entr" presetSubtype="32"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diamond(out)">
                                      <p:cBhvr>
                                        <p:cTn id="13" dur="1000"/>
                                        <p:tgtEl>
                                          <p:spTgt spid="11"/>
                                        </p:tgtEl>
                                      </p:cBhvr>
                                    </p:animEffect>
                                  </p:childTnLst>
                                </p:cTn>
                              </p:par>
                              <p:par>
                                <p:cTn id="14" presetID="8" presetClass="entr" presetSubtype="32"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amond(out)">
                                      <p:cBhvr>
                                        <p:cTn id="16" dur="1000"/>
                                        <p:tgtEl>
                                          <p:spTgt spid="10"/>
                                        </p:tgtEl>
                                      </p:cBhvr>
                                    </p:animEffect>
                                  </p:childTnLst>
                                </p:cTn>
                              </p:par>
                              <p:par>
                                <p:cTn id="17" presetID="8" presetClass="entr" presetSubtype="16"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diamond(in)">
                                      <p:cBhvr>
                                        <p:cTn id="19" dur="1000"/>
                                        <p:tgtEl>
                                          <p:spTgt spid="12"/>
                                        </p:tgtEl>
                                      </p:cBhvr>
                                    </p:animEffect>
                                  </p:childTnLst>
                                </p:cTn>
                              </p:par>
                              <p:par>
                                <p:cTn id="20" presetID="21" presetClass="entr" presetSubtype="8"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heel(8)">
                                      <p:cBhvr>
                                        <p:cTn id="22" dur="1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plus(in)">
                                      <p:cBhvr>
                                        <p:cTn id="27" dur="1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to="" calcmode="lin" valueType="num">
                                      <p:cBhvr>
                                        <p:cTn id="32" dur="1" fill="hold"/>
                                        <p:tgtEl>
                                          <p:spTgt spid="9"/>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to="" calcmode="lin" valueType="num">
                                      <p:cBhvr>
                                        <p:cTn id="37" dur="1" fill="hold"/>
                                        <p:tgtEl>
                                          <p:spTgt spid="1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9" grpId="0"/>
      <p:bldP spid="10" grpId="0" animBg="1"/>
      <p:bldP spid="11" grpId="0"/>
      <p:bldP spid="12" grpId="0" animBg="1"/>
      <p:bldP spid="13" grpId="0"/>
      <p:bldP spid="1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85720" y="427016"/>
            <a:ext cx="8358214" cy="523220"/>
          </a:xfrm>
          <a:prstGeom prst="rect">
            <a:avLst/>
          </a:prstGeom>
          <a:noFill/>
        </p:spPr>
        <p:txBody>
          <a:bodyPr wrap="square" rtlCol="1">
            <a:spAutoFit/>
          </a:bodyPr>
          <a:lstStyle/>
          <a:p>
            <a:pPr algn="ctr"/>
            <a:r>
              <a:rPr lang="ar-SA" sz="2800" b="1" dirty="0" smtClean="0"/>
              <a:t>ب-اكتب ملخصاً حول ما يعنيه لك كل من الموضعين السابقين:</a:t>
            </a:r>
            <a:endParaRPr lang="ar-SA" sz="2800" b="1" dirty="0"/>
          </a:p>
        </p:txBody>
      </p:sp>
      <p:sp>
        <p:nvSpPr>
          <p:cNvPr id="4" name="مخطط انسيابي: معالجة معرّفة مسبقاً 3"/>
          <p:cNvSpPr/>
          <p:nvPr/>
        </p:nvSpPr>
        <p:spPr>
          <a:xfrm>
            <a:off x="928662" y="927082"/>
            <a:ext cx="6929486" cy="1500198"/>
          </a:xfrm>
          <a:prstGeom prst="flowChartPredefinedProcess">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t>زمزم ماء عظيم أعطاه الله لسيدنا إسماعيل وأمه هاجر وفيه شفاء الناس.</a:t>
            </a:r>
          </a:p>
          <a:p>
            <a:pPr algn="ctr"/>
            <a:r>
              <a:rPr lang="ar-SA" sz="2400" b="1" dirty="0" smtClean="0"/>
              <a:t>المقام:هو الحجر الذي كان يستخدمه سيدنا إبراهيم.</a:t>
            </a:r>
            <a:endParaRPr lang="ar-SA" sz="2400" b="1" dirty="0"/>
          </a:p>
        </p:txBody>
      </p:sp>
      <p:sp>
        <p:nvSpPr>
          <p:cNvPr id="5" name="مخطط انسيابي: معالجة متعاقبة 4"/>
          <p:cNvSpPr/>
          <p:nvPr/>
        </p:nvSpPr>
        <p:spPr>
          <a:xfrm>
            <a:off x="1000100" y="2641594"/>
            <a:ext cx="6858048" cy="2786082"/>
          </a:xfrm>
          <a:prstGeom prst="flowChartAlternateProcess">
            <a:avLst/>
          </a:prstGeom>
          <a:ln w="38100">
            <a:solidFill>
              <a:schemeClr val="accent4">
                <a:lumMod val="50000"/>
              </a:schemeClr>
            </a:solidFill>
          </a:ln>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dirty="0"/>
          </a:p>
        </p:txBody>
      </p:sp>
      <p:cxnSp>
        <p:nvCxnSpPr>
          <p:cNvPr id="7" name="رابط مستقيم 6"/>
          <p:cNvCxnSpPr/>
          <p:nvPr/>
        </p:nvCxnSpPr>
        <p:spPr>
          <a:xfrm rot="5400000">
            <a:off x="3072199" y="4070751"/>
            <a:ext cx="2715438" cy="1588"/>
          </a:xfrm>
          <a:prstGeom prst="line">
            <a:avLst/>
          </a:prstGeom>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10" name="مربع نص 9"/>
          <p:cNvSpPr txBox="1"/>
          <p:nvPr/>
        </p:nvSpPr>
        <p:spPr>
          <a:xfrm>
            <a:off x="4500562" y="2713032"/>
            <a:ext cx="3143272" cy="1107996"/>
          </a:xfrm>
          <a:prstGeom prst="rect">
            <a:avLst/>
          </a:prstGeom>
          <a:noFill/>
        </p:spPr>
        <p:txBody>
          <a:bodyPr wrap="square" rtlCol="1">
            <a:spAutoFit/>
          </a:bodyPr>
          <a:lstStyle/>
          <a:p>
            <a:pPr algn="ctr"/>
            <a:r>
              <a:rPr lang="ar-SA" sz="2200" b="1" dirty="0" smtClean="0"/>
              <a:t>ج- يرى الشاعر ارتباطاً بين إقامة الحجيج بمكة وبين استقامة سلوكهم فهل توافقه؟وضح؟</a:t>
            </a:r>
            <a:endParaRPr lang="ar-SA" sz="2200" b="1" dirty="0"/>
          </a:p>
        </p:txBody>
      </p:sp>
      <p:sp>
        <p:nvSpPr>
          <p:cNvPr id="11" name="مربع نص 10"/>
          <p:cNvSpPr txBox="1"/>
          <p:nvPr/>
        </p:nvSpPr>
        <p:spPr>
          <a:xfrm>
            <a:off x="1285852" y="2713032"/>
            <a:ext cx="3143272" cy="769441"/>
          </a:xfrm>
          <a:prstGeom prst="rect">
            <a:avLst/>
          </a:prstGeom>
          <a:noFill/>
        </p:spPr>
        <p:txBody>
          <a:bodyPr wrap="square" rtlCol="1">
            <a:spAutoFit/>
          </a:bodyPr>
          <a:lstStyle/>
          <a:p>
            <a:pPr algn="ctr"/>
            <a:r>
              <a:rPr lang="ar-SA" sz="2200" b="1" dirty="0" smtClean="0"/>
              <a:t>د- ما أهم واجباتنا تجاه البلد الحرام وإخواننا المسلمين؟</a:t>
            </a:r>
            <a:endParaRPr lang="ar-SA" sz="2200" b="1" dirty="0"/>
          </a:p>
        </p:txBody>
      </p:sp>
      <p:sp>
        <p:nvSpPr>
          <p:cNvPr id="12" name="مربع نص 11"/>
          <p:cNvSpPr txBox="1"/>
          <p:nvPr/>
        </p:nvSpPr>
        <p:spPr>
          <a:xfrm>
            <a:off x="4500562" y="3857628"/>
            <a:ext cx="3143272" cy="1446550"/>
          </a:xfrm>
          <a:prstGeom prst="rect">
            <a:avLst/>
          </a:prstGeom>
          <a:noFill/>
          <a:ln>
            <a:solidFill>
              <a:schemeClr val="accent2">
                <a:lumMod val="60000"/>
                <a:lumOff val="40000"/>
              </a:schemeClr>
            </a:solidFill>
          </a:ln>
        </p:spPr>
        <p:txBody>
          <a:bodyPr wrap="square" rtlCol="1">
            <a:spAutoFit/>
          </a:bodyPr>
          <a:lstStyle/>
          <a:p>
            <a:pPr algn="ctr"/>
            <a:r>
              <a:rPr lang="ar-SA" sz="2200" b="1" dirty="0" smtClean="0">
                <a:solidFill>
                  <a:srgbClr val="C00000"/>
                </a:solidFill>
              </a:rPr>
              <a:t>نعم أوافق الشاعر في ذلك لأنه ربط جميل بين المعاني المذكورة لان زائر مكة يأتي لأداء المناسك.</a:t>
            </a:r>
            <a:endParaRPr lang="ar-SA" sz="2200" b="1" dirty="0">
              <a:solidFill>
                <a:srgbClr val="C00000"/>
              </a:solidFill>
            </a:endParaRPr>
          </a:p>
        </p:txBody>
      </p:sp>
      <p:sp>
        <p:nvSpPr>
          <p:cNvPr id="13" name="مربع نص 12"/>
          <p:cNvSpPr txBox="1"/>
          <p:nvPr/>
        </p:nvSpPr>
        <p:spPr>
          <a:xfrm>
            <a:off x="1142976" y="3856040"/>
            <a:ext cx="3143272" cy="1200329"/>
          </a:xfrm>
          <a:prstGeom prst="rect">
            <a:avLst/>
          </a:prstGeom>
          <a:noFill/>
          <a:ln>
            <a:solidFill>
              <a:schemeClr val="accent2">
                <a:lumMod val="60000"/>
                <a:lumOff val="40000"/>
              </a:schemeClr>
            </a:solidFill>
          </a:ln>
        </p:spPr>
        <p:txBody>
          <a:bodyPr wrap="square" rtlCol="1">
            <a:spAutoFit/>
          </a:bodyPr>
          <a:lstStyle/>
          <a:p>
            <a:pPr algn="ctr"/>
            <a:r>
              <a:rPr lang="ar-SA" sz="2400" b="1" dirty="0" smtClean="0">
                <a:solidFill>
                  <a:srgbClr val="C00000"/>
                </a:solidFill>
              </a:rPr>
              <a:t>تعظيم البلد الحرام،خدمته حجيج بيت الله،توصيل سبل الراحة لهم.</a:t>
            </a:r>
            <a:endParaRPr lang="ar-SA" sz="24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8)">
                                      <p:cBhvr>
                                        <p:cTn id="7" dur="1000"/>
                                        <p:tgtEl>
                                          <p:spTgt spid="3"/>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amond(in)">
                                      <p:cBhvr>
                                        <p:cTn id="10" dur="1000"/>
                                        <p:tgtEl>
                                          <p:spTgt spid="4"/>
                                        </p:tgtEl>
                                      </p:cBhvr>
                                    </p:animEffect>
                                  </p:childTnLst>
                                </p:cTn>
                              </p:par>
                              <p:par>
                                <p:cTn id="11" presetID="17" presetClass="entr" presetSubtype="2"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ppt_x</p:attrName>
                                        </p:attrNameLst>
                                      </p:cBhvr>
                                      <p:tavLst>
                                        <p:tav tm="0">
                                          <p:val>
                                            <p:strVal val="#ppt_x+#ppt_w/2"/>
                                          </p:val>
                                        </p:tav>
                                        <p:tav tm="100000">
                                          <p:val>
                                            <p:strVal val="#ppt_x"/>
                                          </p:val>
                                        </p:tav>
                                      </p:tavLst>
                                    </p:anim>
                                    <p:anim calcmode="lin" valueType="num">
                                      <p:cBhvr>
                                        <p:cTn id="14" dur="500" fill="hold"/>
                                        <p:tgtEl>
                                          <p:spTgt spid="5"/>
                                        </p:tgtEl>
                                        <p:attrNameLst>
                                          <p:attrName>ppt_y</p:attrName>
                                        </p:attrNameLst>
                                      </p:cBhvr>
                                      <p:tavLst>
                                        <p:tav tm="0">
                                          <p:val>
                                            <p:strVal val="#ppt_y"/>
                                          </p:val>
                                        </p:tav>
                                        <p:tav tm="100000">
                                          <p:val>
                                            <p:strVal val="#ppt_y"/>
                                          </p:val>
                                        </p:tav>
                                      </p:tavLst>
                                    </p:anim>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strVal val="#ppt_h"/>
                                          </p:val>
                                        </p:tav>
                                        <p:tav tm="100000">
                                          <p:val>
                                            <p:strVal val="#ppt_h"/>
                                          </p:val>
                                        </p:tav>
                                      </p:tavLst>
                                    </p:anim>
                                  </p:childTnLst>
                                </p:cTn>
                              </p:par>
                              <p:par>
                                <p:cTn id="17" presetID="17" presetClass="entr" presetSubtype="2"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ppt_x</p:attrName>
                                        </p:attrNameLst>
                                      </p:cBhvr>
                                      <p:tavLst>
                                        <p:tav tm="0">
                                          <p:val>
                                            <p:strVal val="#ppt_x+#ppt_w/2"/>
                                          </p:val>
                                        </p:tav>
                                        <p:tav tm="100000">
                                          <p:val>
                                            <p:strVal val="#ppt_x"/>
                                          </p:val>
                                        </p:tav>
                                      </p:tavLst>
                                    </p:anim>
                                    <p:anim calcmode="lin" valueType="num">
                                      <p:cBhvr>
                                        <p:cTn id="20" dur="500" fill="hold"/>
                                        <p:tgtEl>
                                          <p:spTgt spid="10"/>
                                        </p:tgtEl>
                                        <p:attrNameLst>
                                          <p:attrName>ppt_y</p:attrName>
                                        </p:attrNameLst>
                                      </p:cBhvr>
                                      <p:tavLst>
                                        <p:tav tm="0">
                                          <p:val>
                                            <p:strVal val="#ppt_y"/>
                                          </p:val>
                                        </p:tav>
                                        <p:tav tm="100000">
                                          <p:val>
                                            <p:strVal val="#ppt_y"/>
                                          </p:val>
                                        </p:tav>
                                      </p:tavLst>
                                    </p:anim>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strVal val="#ppt_h"/>
                                          </p:val>
                                        </p:tav>
                                        <p:tav tm="100000">
                                          <p:val>
                                            <p:strVal val="#ppt_h"/>
                                          </p:val>
                                        </p:tav>
                                      </p:tavLst>
                                    </p:anim>
                                  </p:childTnLst>
                                </p:cTn>
                              </p:par>
                              <p:par>
                                <p:cTn id="23" presetID="17" presetClass="entr" presetSubtype="2"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ppt_x</p:attrName>
                                        </p:attrNameLst>
                                      </p:cBhvr>
                                      <p:tavLst>
                                        <p:tav tm="0">
                                          <p:val>
                                            <p:strVal val="#ppt_x+#ppt_w/2"/>
                                          </p:val>
                                        </p:tav>
                                        <p:tav tm="100000">
                                          <p:val>
                                            <p:strVal val="#ppt_x"/>
                                          </p:val>
                                        </p:tav>
                                      </p:tavLst>
                                    </p:anim>
                                    <p:anim calcmode="lin" valueType="num">
                                      <p:cBhvr>
                                        <p:cTn id="26" dur="500" fill="hold"/>
                                        <p:tgtEl>
                                          <p:spTgt spid="11"/>
                                        </p:tgtEl>
                                        <p:attrNameLst>
                                          <p:attrName>ppt_y</p:attrName>
                                        </p:attrNameLst>
                                      </p:cBhvr>
                                      <p:tavLst>
                                        <p:tav tm="0">
                                          <p:val>
                                            <p:strVal val="#ppt_y"/>
                                          </p:val>
                                        </p:tav>
                                        <p:tav tm="100000">
                                          <p:val>
                                            <p:strVal val="#ppt_y"/>
                                          </p:val>
                                        </p:tav>
                                      </p:tavLst>
                                    </p:anim>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1"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circle(in)">
                                      <p:cBhvr>
                                        <p:cTn id="33" dur="10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grpId="1"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circle(in)">
                                      <p:cBhvr>
                                        <p:cTn id="38"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10" grpId="0"/>
      <p:bldP spid="11" grpId="0"/>
      <p:bldP spid="12" grpId="1" animBg="1"/>
      <p:bldP spid="13"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4" name="خماسي 3"/>
          <p:cNvSpPr/>
          <p:nvPr/>
        </p:nvSpPr>
        <p:spPr>
          <a:xfrm rot="6363567">
            <a:off x="7659025" y="289644"/>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نشاط4</a:t>
            </a:r>
            <a:endParaRPr lang="ar-SA" sz="2400" b="1" dirty="0">
              <a:solidFill>
                <a:schemeClr val="tx1"/>
              </a:solidFill>
            </a:endParaRPr>
          </a:p>
        </p:txBody>
      </p:sp>
      <p:sp>
        <p:nvSpPr>
          <p:cNvPr id="5" name="مربع نص 4"/>
          <p:cNvSpPr txBox="1"/>
          <p:nvPr/>
        </p:nvSpPr>
        <p:spPr>
          <a:xfrm>
            <a:off x="571472" y="258055"/>
            <a:ext cx="7072362" cy="1384995"/>
          </a:xfrm>
          <a:prstGeom prst="rect">
            <a:avLst/>
          </a:prstGeom>
          <a:noFill/>
        </p:spPr>
        <p:txBody>
          <a:bodyPr wrap="square" rtlCol="1">
            <a:spAutoFit/>
          </a:bodyPr>
          <a:lstStyle/>
          <a:p>
            <a:pPr algn="ctr"/>
            <a:r>
              <a:rPr lang="ar-SA" sz="2800" b="1" dirty="0" smtClean="0">
                <a:solidFill>
                  <a:srgbClr val="C00000"/>
                </a:solidFill>
              </a:rPr>
              <a:t>أستفيد من القرص المدمج المعنون بـ (تعظيم البلد الحرام)،والمعجم الوسيط أو ما في مستواه؛للقيام بما يلي مع تضمينه ملف إنجازي:</a:t>
            </a:r>
            <a:endParaRPr lang="ar-SA" sz="2800" b="1" dirty="0">
              <a:solidFill>
                <a:srgbClr val="C00000"/>
              </a:solidFill>
            </a:endParaRPr>
          </a:p>
        </p:txBody>
      </p:sp>
      <p:sp>
        <p:nvSpPr>
          <p:cNvPr id="6" name="مربع نص 5"/>
          <p:cNvSpPr txBox="1"/>
          <p:nvPr/>
        </p:nvSpPr>
        <p:spPr>
          <a:xfrm>
            <a:off x="3500430" y="1691334"/>
            <a:ext cx="4572000" cy="523220"/>
          </a:xfrm>
          <a:prstGeom prst="rect">
            <a:avLst/>
          </a:prstGeom>
          <a:noFill/>
        </p:spPr>
        <p:txBody>
          <a:bodyPr wrap="square" rtlCol="1">
            <a:spAutoFit/>
          </a:bodyPr>
          <a:lstStyle/>
          <a:p>
            <a:pPr algn="ctr"/>
            <a:r>
              <a:rPr lang="ar-SA" sz="2800" b="1" dirty="0" smtClean="0"/>
              <a:t>أ- البحث عن جذور كلمات مثل:</a:t>
            </a:r>
            <a:endParaRPr lang="ar-SA" sz="2800" b="1" dirty="0"/>
          </a:p>
        </p:txBody>
      </p:sp>
      <p:sp>
        <p:nvSpPr>
          <p:cNvPr id="7" name="شكل بيضاوي 6"/>
          <p:cNvSpPr/>
          <p:nvPr/>
        </p:nvSpPr>
        <p:spPr>
          <a:xfrm>
            <a:off x="5500694" y="2714620"/>
            <a:ext cx="2000264" cy="642942"/>
          </a:xfrm>
          <a:prstGeom prst="ellipse">
            <a:avLst/>
          </a:prstGeom>
          <a:gradFill flip="none" rotWithShape="1">
            <a:gsLst>
              <a:gs pos="0">
                <a:schemeClr val="accent3">
                  <a:lumMod val="75000"/>
                  <a:tint val="66000"/>
                  <a:satMod val="160000"/>
                </a:schemeClr>
              </a:gs>
              <a:gs pos="50000">
                <a:schemeClr val="accent3">
                  <a:lumMod val="75000"/>
                  <a:tint val="44500"/>
                  <a:satMod val="160000"/>
                </a:schemeClr>
              </a:gs>
              <a:gs pos="100000">
                <a:schemeClr val="accent3">
                  <a:lumMod val="75000"/>
                  <a:tint val="23500"/>
                  <a:satMod val="160000"/>
                </a:schemeClr>
              </a:gs>
            </a:gsLst>
            <a:path path="circle">
              <a:fillToRect l="50000" t="50000" r="50000" b="50000"/>
            </a:path>
            <a:tileRect/>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روعة</a:t>
            </a:r>
            <a:endParaRPr lang="ar-SA" sz="2800" b="1" dirty="0">
              <a:solidFill>
                <a:schemeClr val="tx1"/>
              </a:solidFill>
            </a:endParaRPr>
          </a:p>
        </p:txBody>
      </p:sp>
      <p:sp>
        <p:nvSpPr>
          <p:cNvPr id="8" name="شكل بيضاوي 7"/>
          <p:cNvSpPr/>
          <p:nvPr/>
        </p:nvSpPr>
        <p:spPr>
          <a:xfrm>
            <a:off x="3357554" y="2714620"/>
            <a:ext cx="2000264" cy="642942"/>
          </a:xfrm>
          <a:prstGeom prst="ellipse">
            <a:avLst/>
          </a:prstGeom>
          <a:gradFill flip="none" rotWithShape="1">
            <a:gsLst>
              <a:gs pos="0">
                <a:schemeClr val="accent3">
                  <a:lumMod val="75000"/>
                  <a:tint val="66000"/>
                  <a:satMod val="160000"/>
                </a:schemeClr>
              </a:gs>
              <a:gs pos="50000">
                <a:schemeClr val="accent3">
                  <a:lumMod val="75000"/>
                  <a:tint val="44500"/>
                  <a:satMod val="160000"/>
                </a:schemeClr>
              </a:gs>
              <a:gs pos="100000">
                <a:schemeClr val="accent3">
                  <a:lumMod val="75000"/>
                  <a:tint val="23500"/>
                  <a:satMod val="160000"/>
                </a:schemeClr>
              </a:gs>
            </a:gsLst>
            <a:path path="circle">
              <a:fillToRect l="50000" t="50000" r="50000" b="50000"/>
            </a:path>
            <a:tileRect/>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أقام</a:t>
            </a:r>
            <a:endParaRPr lang="ar-SA" sz="2800" b="1" dirty="0">
              <a:solidFill>
                <a:schemeClr val="tx1"/>
              </a:solidFill>
            </a:endParaRPr>
          </a:p>
        </p:txBody>
      </p:sp>
      <p:sp>
        <p:nvSpPr>
          <p:cNvPr id="9" name="شكل بيضاوي 8"/>
          <p:cNvSpPr/>
          <p:nvPr/>
        </p:nvSpPr>
        <p:spPr>
          <a:xfrm>
            <a:off x="1214414" y="2714620"/>
            <a:ext cx="2000264" cy="642942"/>
          </a:xfrm>
          <a:prstGeom prst="ellipse">
            <a:avLst/>
          </a:prstGeom>
          <a:gradFill flip="none" rotWithShape="1">
            <a:gsLst>
              <a:gs pos="0">
                <a:schemeClr val="accent3">
                  <a:lumMod val="75000"/>
                  <a:tint val="66000"/>
                  <a:satMod val="160000"/>
                </a:schemeClr>
              </a:gs>
              <a:gs pos="50000">
                <a:schemeClr val="accent3">
                  <a:lumMod val="75000"/>
                  <a:tint val="44500"/>
                  <a:satMod val="160000"/>
                </a:schemeClr>
              </a:gs>
              <a:gs pos="100000">
                <a:schemeClr val="accent3">
                  <a:lumMod val="75000"/>
                  <a:tint val="23500"/>
                  <a:satMod val="160000"/>
                </a:schemeClr>
              </a:gs>
            </a:gsLst>
            <a:path path="circle">
              <a:fillToRect l="50000" t="50000" r="50000" b="50000"/>
            </a:path>
            <a:tileRect/>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زحام</a:t>
            </a:r>
            <a:endParaRPr lang="ar-SA" sz="2800" b="1" dirty="0">
              <a:solidFill>
                <a:schemeClr val="tx1"/>
              </a:solidFill>
            </a:endParaRPr>
          </a:p>
        </p:txBody>
      </p:sp>
      <p:sp>
        <p:nvSpPr>
          <p:cNvPr id="10" name="مربع نص 9"/>
          <p:cNvSpPr txBox="1"/>
          <p:nvPr/>
        </p:nvSpPr>
        <p:spPr>
          <a:xfrm>
            <a:off x="1071538" y="3972831"/>
            <a:ext cx="7000924" cy="1384995"/>
          </a:xfrm>
          <a:prstGeom prst="rect">
            <a:avLst/>
          </a:prstGeom>
          <a:noFill/>
        </p:spPr>
        <p:txBody>
          <a:bodyPr wrap="square" rtlCol="1">
            <a:spAutoFit/>
          </a:bodyPr>
          <a:lstStyle/>
          <a:p>
            <a:pPr algn="ctr"/>
            <a:r>
              <a:rPr lang="ar-SA" sz="2800" b="1" dirty="0" smtClean="0"/>
              <a:t>ب- كتابة موضوع حول(تعظيم البلد الحرام بأسلوب أدبي جميل مع الاستفادة من التعبيرات الجميلة في النص،ومراعاة توظيف ألفاظ المجال.)</a:t>
            </a:r>
            <a:endParaRPr lang="ar-SA"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out)">
                                      <p:cBhvr>
                                        <p:cTn id="7" dur="1000"/>
                                        <p:tgtEl>
                                          <p:spTgt spid="5"/>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amond(out)">
                                      <p:cBhvr>
                                        <p:cTn id="10" dur="1000"/>
                                        <p:tgtEl>
                                          <p:spTgt spid="4"/>
                                        </p:tgtEl>
                                      </p:cBhvr>
                                    </p:animEffect>
                                  </p:childTnLst>
                                </p:cTn>
                              </p:par>
                              <p:par>
                                <p:cTn id="11" presetID="21"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8)">
                                      <p:cBhvr>
                                        <p:cTn id="13" dur="1000"/>
                                        <p:tgtEl>
                                          <p:spTgt spid="6"/>
                                        </p:tgtEl>
                                      </p:cBhvr>
                                    </p:animEffect>
                                  </p:childTnLst>
                                </p:cTn>
                              </p:par>
                              <p:par>
                                <p:cTn id="14" presetID="17" presetClass="entr" presetSubtype="2"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ppt_x</p:attrName>
                                        </p:attrNameLst>
                                      </p:cBhvr>
                                      <p:tavLst>
                                        <p:tav tm="0">
                                          <p:val>
                                            <p:strVal val="#ppt_x+#ppt_w/2"/>
                                          </p:val>
                                        </p:tav>
                                        <p:tav tm="100000">
                                          <p:val>
                                            <p:strVal val="#ppt_x"/>
                                          </p:val>
                                        </p:tav>
                                      </p:tavLst>
                                    </p:anim>
                                    <p:anim calcmode="lin" valueType="num">
                                      <p:cBhvr>
                                        <p:cTn id="17" dur="500" fill="hold"/>
                                        <p:tgtEl>
                                          <p:spTgt spid="7"/>
                                        </p:tgtEl>
                                        <p:attrNameLst>
                                          <p:attrName>ppt_y</p:attrName>
                                        </p:attrNameLst>
                                      </p:cBhvr>
                                      <p:tavLst>
                                        <p:tav tm="0">
                                          <p:val>
                                            <p:strVal val="#ppt_y"/>
                                          </p:val>
                                        </p:tav>
                                        <p:tav tm="100000">
                                          <p:val>
                                            <p:strVal val="#ppt_y"/>
                                          </p:val>
                                        </p:tav>
                                      </p:tavLst>
                                    </p:anim>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strVal val="#ppt_h"/>
                                          </p:val>
                                        </p:tav>
                                        <p:tav tm="100000">
                                          <p:val>
                                            <p:strVal val="#ppt_h"/>
                                          </p:val>
                                        </p:tav>
                                      </p:tavLst>
                                    </p:anim>
                                  </p:childTnLst>
                                </p:cTn>
                              </p:par>
                              <p:par>
                                <p:cTn id="20" presetID="17" presetClass="entr" presetSubtype="2"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ppt_x</p:attrName>
                                        </p:attrNameLst>
                                      </p:cBhvr>
                                      <p:tavLst>
                                        <p:tav tm="0">
                                          <p:val>
                                            <p:strVal val="#ppt_x+#ppt_w/2"/>
                                          </p:val>
                                        </p:tav>
                                        <p:tav tm="100000">
                                          <p:val>
                                            <p:strVal val="#ppt_x"/>
                                          </p:val>
                                        </p:tav>
                                      </p:tavLst>
                                    </p:anim>
                                    <p:anim calcmode="lin" valueType="num">
                                      <p:cBhvr>
                                        <p:cTn id="23" dur="500" fill="hold"/>
                                        <p:tgtEl>
                                          <p:spTgt spid="8"/>
                                        </p:tgtEl>
                                        <p:attrNameLst>
                                          <p:attrName>ppt_y</p:attrName>
                                        </p:attrNameLst>
                                      </p:cBhvr>
                                      <p:tavLst>
                                        <p:tav tm="0">
                                          <p:val>
                                            <p:strVal val="#ppt_y"/>
                                          </p:val>
                                        </p:tav>
                                        <p:tav tm="100000">
                                          <p:val>
                                            <p:strVal val="#ppt_y"/>
                                          </p:val>
                                        </p:tav>
                                      </p:tavLst>
                                    </p:anim>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strVal val="#ppt_h"/>
                                          </p:val>
                                        </p:tav>
                                        <p:tav tm="100000">
                                          <p:val>
                                            <p:strVal val="#ppt_h"/>
                                          </p:val>
                                        </p:tav>
                                      </p:tavLst>
                                    </p:anim>
                                  </p:childTnLst>
                                </p:cTn>
                              </p:par>
                              <p:par>
                                <p:cTn id="26" presetID="17" presetClass="entr" presetSubtype="2"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ppt_x</p:attrName>
                                        </p:attrNameLst>
                                      </p:cBhvr>
                                      <p:tavLst>
                                        <p:tav tm="0">
                                          <p:val>
                                            <p:strVal val="#ppt_x+#ppt_w/2"/>
                                          </p:val>
                                        </p:tav>
                                        <p:tav tm="100000">
                                          <p:val>
                                            <p:strVal val="#ppt_x"/>
                                          </p:val>
                                        </p:tav>
                                      </p:tavLst>
                                    </p:anim>
                                    <p:anim calcmode="lin" valueType="num">
                                      <p:cBhvr>
                                        <p:cTn id="29" dur="500" fill="hold"/>
                                        <p:tgtEl>
                                          <p:spTgt spid="9"/>
                                        </p:tgtEl>
                                        <p:attrNameLst>
                                          <p:attrName>ppt_y</p:attrName>
                                        </p:attrNameLst>
                                      </p:cBhvr>
                                      <p:tavLst>
                                        <p:tav tm="0">
                                          <p:val>
                                            <p:strVal val="#ppt_y"/>
                                          </p:val>
                                        </p:tav>
                                        <p:tav tm="100000">
                                          <p:val>
                                            <p:strVal val="#ppt_y"/>
                                          </p:val>
                                        </p:tav>
                                      </p:tavLst>
                                    </p:anim>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strVal val="#ppt_h"/>
                                          </p:val>
                                        </p:tav>
                                        <p:tav tm="100000">
                                          <p:val>
                                            <p:strVal val="#ppt_h"/>
                                          </p:val>
                                        </p:tav>
                                      </p:tavLst>
                                    </p:anim>
                                  </p:childTnLst>
                                </p:cTn>
                              </p:par>
                              <p:par>
                                <p:cTn id="32" presetID="21" presetClass="entr" presetSubtype="8"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heel(8)">
                                      <p:cBhvr>
                                        <p:cTn id="3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animBg="1"/>
      <p:bldP spid="9" grpId="0" animBg="1"/>
      <p:bldP spid="10"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659025" y="289644"/>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نشاط5</a:t>
            </a:r>
            <a:endParaRPr lang="ar-SA" sz="2400" b="1" dirty="0">
              <a:solidFill>
                <a:schemeClr val="tx1"/>
              </a:solidFill>
            </a:endParaRPr>
          </a:p>
        </p:txBody>
      </p:sp>
      <p:sp>
        <p:nvSpPr>
          <p:cNvPr id="4" name="مربع نص 3"/>
          <p:cNvSpPr txBox="1"/>
          <p:nvPr/>
        </p:nvSpPr>
        <p:spPr>
          <a:xfrm>
            <a:off x="3500430" y="258055"/>
            <a:ext cx="3929090" cy="523220"/>
          </a:xfrm>
          <a:prstGeom prst="rect">
            <a:avLst/>
          </a:prstGeom>
          <a:noFill/>
        </p:spPr>
        <p:txBody>
          <a:bodyPr wrap="square" rtlCol="1">
            <a:spAutoFit/>
          </a:bodyPr>
          <a:lstStyle/>
          <a:p>
            <a:pPr algn="ctr"/>
            <a:r>
              <a:rPr lang="ar-SA" sz="2800" b="1" dirty="0" smtClean="0">
                <a:solidFill>
                  <a:srgbClr val="C00000"/>
                </a:solidFill>
              </a:rPr>
              <a:t>أقرأ الأبيات7-10 للقيام بما يلي:</a:t>
            </a:r>
            <a:endParaRPr lang="ar-SA" sz="2800" b="1" dirty="0">
              <a:solidFill>
                <a:srgbClr val="C00000"/>
              </a:solidFill>
            </a:endParaRPr>
          </a:p>
        </p:txBody>
      </p:sp>
      <p:sp>
        <p:nvSpPr>
          <p:cNvPr id="5" name="مربع نص 4"/>
          <p:cNvSpPr txBox="1"/>
          <p:nvPr/>
        </p:nvSpPr>
        <p:spPr>
          <a:xfrm>
            <a:off x="642942" y="900997"/>
            <a:ext cx="7429520" cy="1384995"/>
          </a:xfrm>
          <a:prstGeom prst="rect">
            <a:avLst/>
          </a:prstGeom>
          <a:noFill/>
        </p:spPr>
        <p:txBody>
          <a:bodyPr wrap="square" rtlCol="1">
            <a:spAutoFit/>
          </a:bodyPr>
          <a:lstStyle/>
          <a:p>
            <a:pPr marL="514350" indent="-514350" algn="ctr">
              <a:buAutoNum type="arabic1Minus"/>
            </a:pPr>
            <a:r>
              <a:rPr lang="ar-SA" sz="2800" b="1" dirty="0" smtClean="0"/>
              <a:t>الإجابة عما يلي كتابة:</a:t>
            </a:r>
          </a:p>
          <a:p>
            <a:pPr marL="514350" indent="-514350" algn="ctr"/>
            <a:r>
              <a:rPr lang="ar-SA" sz="2800" b="1" dirty="0" smtClean="0"/>
              <a:t>- يرى الشاعر أن الدنيا لا قيمة لها إن لم نعظم البلد الحرام.ما موقفك من هذا؟</a:t>
            </a:r>
            <a:endParaRPr lang="ar-SA" sz="2800" b="1" dirty="0"/>
          </a:p>
        </p:txBody>
      </p:sp>
      <p:sp>
        <p:nvSpPr>
          <p:cNvPr id="6" name="مخطط انسيابي: شريط مثقب 5"/>
          <p:cNvSpPr/>
          <p:nvPr/>
        </p:nvSpPr>
        <p:spPr>
          <a:xfrm>
            <a:off x="785786" y="2285992"/>
            <a:ext cx="6929486" cy="1214446"/>
          </a:xfrm>
          <a:prstGeom prst="flowChartPunchedTape">
            <a:avLst/>
          </a:prstGeom>
          <a:gradFill flip="none" rotWithShape="1">
            <a:gsLst>
              <a:gs pos="0">
                <a:srgbClr val="996600">
                  <a:tint val="66000"/>
                  <a:satMod val="160000"/>
                </a:srgbClr>
              </a:gs>
              <a:gs pos="50000">
                <a:srgbClr val="996600">
                  <a:tint val="44500"/>
                  <a:satMod val="160000"/>
                </a:srgbClr>
              </a:gs>
              <a:gs pos="100000">
                <a:srgbClr val="996600">
                  <a:tint val="23500"/>
                  <a:satMod val="160000"/>
                </a:srgbClr>
              </a:gs>
            </a:gsLst>
            <a:path path="circle">
              <a:fillToRect l="50000" t="50000" r="50000" b="50000"/>
            </a:path>
            <a:tileRect/>
          </a:gradFill>
          <a:ln w="38100">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نعم الحياة لا قيمة لها لأنها هي رمز الإسلام ومركزه الأول وأساسه العظيم</a:t>
            </a:r>
            <a:endParaRPr lang="ar-SA" sz="2800" b="1" dirty="0">
              <a:solidFill>
                <a:schemeClr val="tx1"/>
              </a:solidFill>
            </a:endParaRPr>
          </a:p>
        </p:txBody>
      </p:sp>
      <p:sp>
        <p:nvSpPr>
          <p:cNvPr id="7" name="مربع نص 6"/>
          <p:cNvSpPr txBox="1"/>
          <p:nvPr/>
        </p:nvSpPr>
        <p:spPr>
          <a:xfrm>
            <a:off x="2643174" y="3571876"/>
            <a:ext cx="5572164" cy="523220"/>
          </a:xfrm>
          <a:prstGeom prst="rect">
            <a:avLst/>
          </a:prstGeom>
          <a:noFill/>
        </p:spPr>
        <p:txBody>
          <a:bodyPr wrap="square" rtlCol="1">
            <a:spAutoFit/>
          </a:bodyPr>
          <a:lstStyle/>
          <a:p>
            <a:pPr algn="ctr"/>
            <a:r>
              <a:rPr lang="ar-SA" sz="2800" b="1" dirty="0" smtClean="0"/>
              <a:t>- كيف نبقى مكة المكرمة رمزاً نعظمه؟</a:t>
            </a:r>
            <a:endParaRPr lang="ar-SA" sz="2800" b="1" dirty="0"/>
          </a:p>
        </p:txBody>
      </p:sp>
      <p:sp>
        <p:nvSpPr>
          <p:cNvPr id="8" name="مخطط انسيابي: شريط مثقب 7"/>
          <p:cNvSpPr/>
          <p:nvPr/>
        </p:nvSpPr>
        <p:spPr>
          <a:xfrm>
            <a:off x="1357290" y="4214818"/>
            <a:ext cx="6072230" cy="1500198"/>
          </a:xfrm>
          <a:prstGeom prst="flowChartPunchedTape">
            <a:avLst/>
          </a:prstGeom>
          <a:gradFill flip="none" rotWithShape="1">
            <a:gsLst>
              <a:gs pos="0">
                <a:srgbClr val="996600">
                  <a:tint val="66000"/>
                  <a:satMod val="160000"/>
                </a:srgbClr>
              </a:gs>
              <a:gs pos="50000">
                <a:srgbClr val="996600">
                  <a:tint val="44500"/>
                  <a:satMod val="160000"/>
                </a:srgbClr>
              </a:gs>
              <a:gs pos="100000">
                <a:srgbClr val="996600">
                  <a:tint val="23500"/>
                  <a:satMod val="160000"/>
                </a:srgbClr>
              </a:gs>
            </a:gsLst>
            <a:path path="circle">
              <a:fillToRect l="50000" t="50000" r="50000" b="50000"/>
            </a:path>
            <a:tileRect/>
          </a:gradFill>
          <a:ln w="38100">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إقامتنا للعبادات فيه والمحافظة على حمتها والدفاع عنها والدعوة إلى تعظيمه</a:t>
            </a:r>
            <a:endParaRPr lang="ar-SA"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par>
                                <p:cTn id="11" presetID="21" presetClass="entr" presetSubtype="8"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8)">
                                      <p:cBhvr>
                                        <p:cTn id="13" dur="1000"/>
                                        <p:tgtEl>
                                          <p:spTgt spid="5"/>
                                        </p:tgtEl>
                                      </p:cBhvr>
                                    </p:animEffect>
                                  </p:childTnLst>
                                </p:cTn>
                              </p:par>
                              <p:par>
                                <p:cTn id="14" presetID="21" presetClass="entr" presetSubtype="8"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heel(8)">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circle(in)">
                                      <p:cBhvr>
                                        <p:cTn id="21" dur="10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circle(in)">
                                      <p:cBhvr>
                                        <p:cTn id="2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animBg="1"/>
      <p:bldP spid="7" grpId="0"/>
      <p:bldP spid="8"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357158" y="857232"/>
            <a:ext cx="7858180" cy="954107"/>
          </a:xfrm>
          <a:prstGeom prst="rect">
            <a:avLst/>
          </a:prstGeom>
          <a:noFill/>
        </p:spPr>
        <p:txBody>
          <a:bodyPr wrap="square" rtlCol="1">
            <a:spAutoFit/>
          </a:bodyPr>
          <a:lstStyle/>
          <a:p>
            <a:pPr algn="ctr"/>
            <a:r>
              <a:rPr lang="ar-SA" sz="2800" b="1" dirty="0" smtClean="0"/>
              <a:t>- ما البيت الذي يوافق مضمونه قول الله تعالى:(</a:t>
            </a:r>
            <a:r>
              <a:rPr lang="ar-SA" sz="2800" b="1" dirty="0" smtClean="0">
                <a:solidFill>
                  <a:schemeClr val="accent3">
                    <a:lumMod val="50000"/>
                  </a:schemeClr>
                </a:solidFill>
              </a:rPr>
              <a:t>وأذن في الناس بالحج يأتوك رجالاً وعلى كل ضامر يأتي من كل فج عميق</a:t>
            </a:r>
            <a:r>
              <a:rPr lang="ar-SA" sz="2800" b="1" dirty="0" smtClean="0"/>
              <a:t>)</a:t>
            </a:r>
            <a:endParaRPr lang="ar-SA" sz="2800" b="1" dirty="0"/>
          </a:p>
        </p:txBody>
      </p:sp>
      <p:sp>
        <p:nvSpPr>
          <p:cNvPr id="4" name="مخطط انسيابي: شريط مثقب 3"/>
          <p:cNvSpPr/>
          <p:nvPr/>
        </p:nvSpPr>
        <p:spPr>
          <a:xfrm>
            <a:off x="2643174" y="1785926"/>
            <a:ext cx="3071834" cy="642942"/>
          </a:xfrm>
          <a:prstGeom prst="flowChartPunchedTape">
            <a:avLst/>
          </a:prstGeom>
          <a:gradFill flip="none" rotWithShape="1">
            <a:gsLst>
              <a:gs pos="0">
                <a:srgbClr val="996600">
                  <a:tint val="66000"/>
                  <a:satMod val="160000"/>
                </a:srgbClr>
              </a:gs>
              <a:gs pos="50000">
                <a:srgbClr val="996600">
                  <a:tint val="44500"/>
                  <a:satMod val="160000"/>
                </a:srgbClr>
              </a:gs>
              <a:gs pos="100000">
                <a:srgbClr val="996600">
                  <a:tint val="23500"/>
                  <a:satMod val="160000"/>
                </a:srgbClr>
              </a:gs>
            </a:gsLst>
            <a:path path="circle">
              <a:fillToRect l="50000" t="50000" r="50000" b="50000"/>
            </a:path>
            <a:tileRect/>
          </a:gradFill>
          <a:ln w="38100">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البيت السابع</a:t>
            </a:r>
            <a:endParaRPr lang="ar-SA" sz="2800" b="1" dirty="0">
              <a:solidFill>
                <a:schemeClr val="tx1"/>
              </a:solidFill>
            </a:endParaRPr>
          </a:p>
        </p:txBody>
      </p:sp>
      <p:sp>
        <p:nvSpPr>
          <p:cNvPr id="5" name="مربع نص 4"/>
          <p:cNvSpPr txBox="1"/>
          <p:nvPr/>
        </p:nvSpPr>
        <p:spPr>
          <a:xfrm>
            <a:off x="357158" y="2477152"/>
            <a:ext cx="8001056" cy="523220"/>
          </a:xfrm>
          <a:prstGeom prst="rect">
            <a:avLst/>
          </a:prstGeom>
          <a:noFill/>
        </p:spPr>
        <p:txBody>
          <a:bodyPr wrap="square" rtlCol="1">
            <a:spAutoFit/>
          </a:bodyPr>
          <a:lstStyle/>
          <a:p>
            <a:pPr algn="ctr"/>
            <a:r>
              <a:rPr lang="ar-SA" sz="2800" b="1" dirty="0" smtClean="0"/>
              <a:t>ب- كتابة مجموعة من الأسئلة تعينني على شرح الأبيات شرحاً أدبياً.</a:t>
            </a:r>
            <a:endParaRPr lang="ar-SA" sz="2800" b="1" dirty="0"/>
          </a:p>
        </p:txBody>
      </p:sp>
      <p:sp>
        <p:nvSpPr>
          <p:cNvPr id="6" name="مخطط انسيابي: شريط مثقب 5"/>
          <p:cNvSpPr/>
          <p:nvPr/>
        </p:nvSpPr>
        <p:spPr>
          <a:xfrm>
            <a:off x="928662" y="3143248"/>
            <a:ext cx="6715172" cy="2143140"/>
          </a:xfrm>
          <a:prstGeom prst="flowChartPunchedTape">
            <a:avLst/>
          </a:prstGeom>
          <a:gradFill flip="none" rotWithShape="1">
            <a:gsLst>
              <a:gs pos="0">
                <a:srgbClr val="996600">
                  <a:tint val="66000"/>
                  <a:satMod val="160000"/>
                </a:srgbClr>
              </a:gs>
              <a:gs pos="50000">
                <a:srgbClr val="996600">
                  <a:tint val="44500"/>
                  <a:satMod val="160000"/>
                </a:srgbClr>
              </a:gs>
              <a:gs pos="100000">
                <a:srgbClr val="996600">
                  <a:tint val="23500"/>
                  <a:satMod val="160000"/>
                </a:srgbClr>
              </a:gs>
            </a:gsLst>
            <a:path path="circle">
              <a:fillToRect l="50000" t="50000" r="50000" b="50000"/>
            </a:path>
            <a:tileRect/>
          </a:gradFill>
          <a:ln w="38100">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ما قصد الشاعر من كلمة البياض؟</a:t>
            </a:r>
          </a:p>
          <a:p>
            <a:pPr algn="ctr"/>
            <a:r>
              <a:rPr lang="ar-SA" sz="2800" b="1" dirty="0" smtClean="0">
                <a:solidFill>
                  <a:schemeClr val="tx1"/>
                </a:solidFill>
              </a:rPr>
              <a:t>أين يكثر الزحام؟ولم؟</a:t>
            </a:r>
          </a:p>
          <a:p>
            <a:pPr algn="ctr"/>
            <a:r>
              <a:rPr lang="ar-SA" sz="2800" b="1" dirty="0" smtClean="0">
                <a:solidFill>
                  <a:schemeClr val="tx1"/>
                </a:solidFill>
              </a:rPr>
              <a:t>هل للدنيا فائدة بعدم وجود الحرم؟وضحي ذلك؟</a:t>
            </a:r>
            <a:endParaRPr lang="ar-SA"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8)">
                                      <p:cBhvr>
                                        <p:cTn id="7" dur="1000"/>
                                        <p:tgtEl>
                                          <p:spTgt spid="3"/>
                                        </p:tgtEl>
                                      </p:cBhvr>
                                    </p:animEffect>
                                  </p:childTnLst>
                                </p:cTn>
                              </p:par>
                              <p:par>
                                <p:cTn id="8" presetID="21"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8)">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ircle(in)">
                                      <p:cBhvr>
                                        <p:cTn id="15" dur="1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circle(in)">
                                      <p:cBhvr>
                                        <p:cTn id="2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6"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شريط مثقب 2"/>
          <p:cNvSpPr/>
          <p:nvPr/>
        </p:nvSpPr>
        <p:spPr>
          <a:xfrm rot="312182">
            <a:off x="857224" y="571480"/>
            <a:ext cx="7429552" cy="5286412"/>
          </a:xfrm>
          <a:prstGeom prst="flowChartPunchedTape">
            <a:avLst/>
          </a:prstGeom>
          <a:solidFill>
            <a:schemeClr val="accent2">
              <a:lumMod val="60000"/>
              <a:lumOff val="40000"/>
            </a:schemeClr>
          </a:solidFill>
          <a:ln w="38100">
            <a:solidFill>
              <a:schemeClr val="accent2">
                <a:lumMod val="50000"/>
              </a:schemeClr>
            </a:solidFill>
            <a:prstDash val="lgDashDotDot"/>
          </a:ln>
        </p:spPr>
        <p:style>
          <a:lnRef idx="1">
            <a:schemeClr val="accent2"/>
          </a:lnRef>
          <a:fillRef idx="3">
            <a:schemeClr val="accent2"/>
          </a:fillRef>
          <a:effectRef idx="2">
            <a:schemeClr val="accent2"/>
          </a:effectRef>
          <a:fontRef idx="minor">
            <a:schemeClr val="lt1"/>
          </a:fontRef>
        </p:style>
        <p:txBody>
          <a:bodyPr rtlCol="1"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8800" b="1" cap="all" dirty="0" smtClean="0">
                <a:ln w="0"/>
                <a:solidFill>
                  <a:schemeClr val="tx1">
                    <a:lumMod val="95000"/>
                    <a:lumOff val="5000"/>
                  </a:schemeClr>
                </a:solidFill>
                <a:effectLst>
                  <a:reflection blurRad="12700" stA="50000" endPos="50000" dist="5000" dir="5400000" sy="-100000" rotWithShape="0"/>
                </a:effectLst>
              </a:rPr>
              <a:t>الهمزة الممدودة في أول الكلمة ووسطها</a:t>
            </a:r>
            <a:endParaRPr lang="ar-SA" sz="8800" b="1" cap="all" dirty="0">
              <a:ln w="0"/>
              <a:solidFill>
                <a:schemeClr val="tx1">
                  <a:lumMod val="95000"/>
                  <a:lumOff val="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428596" y="260315"/>
            <a:ext cx="7929618" cy="523220"/>
          </a:xfrm>
          <a:prstGeom prst="rect">
            <a:avLst/>
          </a:prstGeom>
          <a:noFill/>
        </p:spPr>
        <p:txBody>
          <a:bodyPr wrap="square" rtlCol="1">
            <a:spAutoFit/>
          </a:bodyPr>
          <a:lstStyle/>
          <a:p>
            <a:pPr algn="ctr"/>
            <a:r>
              <a:rPr lang="ar-SA" sz="2800" b="1" dirty="0" smtClean="0">
                <a:solidFill>
                  <a:srgbClr val="4C0000"/>
                </a:solidFill>
              </a:rPr>
              <a:t>ب/ - نضع دائرة حول الحروف الزائدة ثم نكون منها كلمة مناسبة:</a:t>
            </a:r>
            <a:endParaRPr lang="ar-SA" sz="2800" b="1" dirty="0">
              <a:solidFill>
                <a:srgbClr val="4C0000"/>
              </a:solidFill>
            </a:endParaRPr>
          </a:p>
        </p:txBody>
      </p:sp>
      <p:sp>
        <p:nvSpPr>
          <p:cNvPr id="4" name="مخطط انسيابي: متعدد المستندات 3"/>
          <p:cNvSpPr/>
          <p:nvPr/>
        </p:nvSpPr>
        <p:spPr>
          <a:xfrm>
            <a:off x="2857488" y="857232"/>
            <a:ext cx="3214710" cy="428628"/>
          </a:xfrm>
          <a:prstGeom prst="flowChartMultidocument">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3200" b="1" dirty="0" smtClean="0">
                <a:solidFill>
                  <a:schemeClr val="tx1"/>
                </a:solidFill>
              </a:rPr>
              <a:t>سمعاً</a:t>
            </a:r>
            <a:endParaRPr lang="ar-SA" b="1" dirty="0">
              <a:solidFill>
                <a:schemeClr val="tx1"/>
              </a:solidFill>
            </a:endParaRPr>
          </a:p>
        </p:txBody>
      </p:sp>
      <p:sp>
        <p:nvSpPr>
          <p:cNvPr id="5" name="مربع نص 4"/>
          <p:cNvSpPr txBox="1"/>
          <p:nvPr/>
        </p:nvSpPr>
        <p:spPr>
          <a:xfrm>
            <a:off x="357158" y="1357298"/>
            <a:ext cx="7929618" cy="523220"/>
          </a:xfrm>
          <a:prstGeom prst="rect">
            <a:avLst/>
          </a:prstGeom>
          <a:noFill/>
        </p:spPr>
        <p:txBody>
          <a:bodyPr wrap="square" rtlCol="1">
            <a:spAutoFit/>
          </a:bodyPr>
          <a:lstStyle/>
          <a:p>
            <a:pPr algn="ctr"/>
            <a:r>
              <a:rPr lang="ar-SA" sz="2800" b="1" dirty="0" smtClean="0">
                <a:solidFill>
                  <a:srgbClr val="4C0000"/>
                </a:solidFill>
              </a:rPr>
              <a:t>- أحدد الفعل الذي اشتقت منه الكلمة السابقة:</a:t>
            </a:r>
            <a:endParaRPr lang="ar-SA" sz="2800" b="1" dirty="0">
              <a:solidFill>
                <a:srgbClr val="4C0000"/>
              </a:solidFill>
            </a:endParaRPr>
          </a:p>
        </p:txBody>
      </p:sp>
      <p:sp>
        <p:nvSpPr>
          <p:cNvPr id="6" name="مخطط انسيابي: متعدد المستندات 5"/>
          <p:cNvSpPr/>
          <p:nvPr/>
        </p:nvSpPr>
        <p:spPr>
          <a:xfrm>
            <a:off x="2786050" y="1857364"/>
            <a:ext cx="3214710" cy="428628"/>
          </a:xfrm>
          <a:prstGeom prst="flowChartMultidocument">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3200" b="1" dirty="0" smtClean="0">
                <a:solidFill>
                  <a:schemeClr val="tx1"/>
                </a:solidFill>
              </a:rPr>
              <a:t>سَمِع</a:t>
            </a:r>
            <a:endParaRPr lang="ar-SA" b="1" dirty="0">
              <a:solidFill>
                <a:schemeClr val="tx1"/>
              </a:solidFill>
            </a:endParaRPr>
          </a:p>
        </p:txBody>
      </p:sp>
      <p:sp>
        <p:nvSpPr>
          <p:cNvPr id="7" name="مخطط انسيابي: تحضير 6"/>
          <p:cNvSpPr/>
          <p:nvPr/>
        </p:nvSpPr>
        <p:spPr>
          <a:xfrm>
            <a:off x="7643834" y="2500306"/>
            <a:ext cx="1000132" cy="428628"/>
          </a:xfrm>
          <a:prstGeom prst="flowChartPreparation">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400" b="1" dirty="0" smtClean="0">
                <a:solidFill>
                  <a:schemeClr val="tx1"/>
                </a:solidFill>
              </a:rPr>
              <a:t>ثانياً</a:t>
            </a:r>
            <a:endParaRPr lang="ar-SA" sz="2000" b="1" dirty="0">
              <a:solidFill>
                <a:schemeClr val="tx1"/>
              </a:solidFill>
            </a:endParaRPr>
          </a:p>
        </p:txBody>
      </p:sp>
      <p:sp>
        <p:nvSpPr>
          <p:cNvPr id="8" name="مربع نص 7"/>
          <p:cNvSpPr txBox="1"/>
          <p:nvPr/>
        </p:nvSpPr>
        <p:spPr>
          <a:xfrm>
            <a:off x="285752" y="2357430"/>
            <a:ext cx="7429520" cy="523220"/>
          </a:xfrm>
          <a:prstGeom prst="rect">
            <a:avLst/>
          </a:prstGeom>
          <a:noFill/>
        </p:spPr>
        <p:txBody>
          <a:bodyPr wrap="square" rtlCol="1">
            <a:spAutoFit/>
          </a:bodyPr>
          <a:lstStyle/>
          <a:p>
            <a:r>
              <a:rPr lang="ar-SA" sz="2800" b="1" dirty="0" smtClean="0">
                <a:solidFill>
                  <a:srgbClr val="4C0000"/>
                </a:solidFill>
              </a:rPr>
              <a:t>1/ أملأ الفراغات بأحرف تتم كلمة،مع الابتداء بما في الدائرة:</a:t>
            </a:r>
            <a:endParaRPr lang="ar-SA" sz="2800" b="1" dirty="0">
              <a:solidFill>
                <a:srgbClr val="4C0000"/>
              </a:solidFill>
            </a:endParaRPr>
          </a:p>
        </p:txBody>
      </p:sp>
      <p:sp>
        <p:nvSpPr>
          <p:cNvPr id="18" name="دمعة 17"/>
          <p:cNvSpPr/>
          <p:nvPr/>
        </p:nvSpPr>
        <p:spPr>
          <a:xfrm rot="18546391">
            <a:off x="3891213" y="5551213"/>
            <a:ext cx="1147261" cy="1184862"/>
          </a:xfrm>
          <a:prstGeom prst="teardrop">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5" name="دمعة 14"/>
          <p:cNvSpPr/>
          <p:nvPr/>
        </p:nvSpPr>
        <p:spPr>
          <a:xfrm rot="18546391">
            <a:off x="4011867" y="5247981"/>
            <a:ext cx="977393" cy="862632"/>
          </a:xfrm>
          <a:prstGeom prst="teardrop">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1" name="دمعة 10"/>
          <p:cNvSpPr/>
          <p:nvPr/>
        </p:nvSpPr>
        <p:spPr>
          <a:xfrm rot="18546391">
            <a:off x="4054035" y="4812724"/>
            <a:ext cx="870460" cy="736308"/>
          </a:xfrm>
          <a:prstGeom prst="teardrop">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9" name="دمعة 18"/>
          <p:cNvSpPr/>
          <p:nvPr/>
        </p:nvSpPr>
        <p:spPr>
          <a:xfrm rot="13351283">
            <a:off x="5831351" y="4585718"/>
            <a:ext cx="1109083" cy="1033236"/>
          </a:xfrm>
          <a:prstGeom prst="teardrop">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6" name="دمعة 15"/>
          <p:cNvSpPr/>
          <p:nvPr/>
        </p:nvSpPr>
        <p:spPr>
          <a:xfrm rot="13351283">
            <a:off x="5360387" y="4570283"/>
            <a:ext cx="917684" cy="886340"/>
          </a:xfrm>
          <a:prstGeom prst="teardrop">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2" name="دمعة 11"/>
          <p:cNvSpPr/>
          <p:nvPr/>
        </p:nvSpPr>
        <p:spPr>
          <a:xfrm rot="13351283">
            <a:off x="4893624" y="4538534"/>
            <a:ext cx="846690" cy="719646"/>
          </a:xfrm>
          <a:prstGeom prst="teardrop">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0" name="دمعة 19"/>
          <p:cNvSpPr/>
          <p:nvPr/>
        </p:nvSpPr>
        <p:spPr>
          <a:xfrm rot="7282666">
            <a:off x="3383143" y="2760227"/>
            <a:ext cx="968319" cy="938286"/>
          </a:xfrm>
          <a:prstGeom prst="teardrop">
            <a:avLst>
              <a:gd name="adj" fmla="val 102125"/>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7" name="دمعة 16"/>
          <p:cNvSpPr/>
          <p:nvPr/>
        </p:nvSpPr>
        <p:spPr>
          <a:xfrm rot="6500648">
            <a:off x="3754286" y="3132404"/>
            <a:ext cx="992485" cy="950382"/>
          </a:xfrm>
          <a:prstGeom prst="teardrop">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3" name="دمعة 12"/>
          <p:cNvSpPr/>
          <p:nvPr/>
        </p:nvSpPr>
        <p:spPr>
          <a:xfrm rot="6500648">
            <a:off x="4052178" y="3555958"/>
            <a:ext cx="846690" cy="825694"/>
          </a:xfrm>
          <a:prstGeom prst="teardrop">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1" name="دمعة 20"/>
          <p:cNvSpPr/>
          <p:nvPr/>
        </p:nvSpPr>
        <p:spPr>
          <a:xfrm rot="1839477">
            <a:off x="2080593" y="3910247"/>
            <a:ext cx="1186778" cy="1288256"/>
          </a:xfrm>
          <a:prstGeom prst="teardrop">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chemeClr val="tx1"/>
                </a:solidFill>
              </a:rPr>
              <a:t>  ل</a:t>
            </a:r>
          </a:p>
        </p:txBody>
      </p:sp>
      <p:sp>
        <p:nvSpPr>
          <p:cNvPr id="14" name="دمعة 13"/>
          <p:cNvSpPr/>
          <p:nvPr/>
        </p:nvSpPr>
        <p:spPr>
          <a:xfrm rot="1441094">
            <a:off x="2792313" y="4132415"/>
            <a:ext cx="952877" cy="935516"/>
          </a:xfrm>
          <a:prstGeom prst="teardrop">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4000" b="1" dirty="0" smtClean="0">
                <a:solidFill>
                  <a:schemeClr val="tx1"/>
                </a:solidFill>
              </a:rPr>
              <a:t>  ا</a:t>
            </a:r>
          </a:p>
        </p:txBody>
      </p:sp>
      <p:sp>
        <p:nvSpPr>
          <p:cNvPr id="10" name="دمعة 9"/>
          <p:cNvSpPr/>
          <p:nvPr/>
        </p:nvSpPr>
        <p:spPr>
          <a:xfrm rot="1441094">
            <a:off x="3387013" y="4260249"/>
            <a:ext cx="952877" cy="739757"/>
          </a:xfrm>
          <a:prstGeom prst="teardrop">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chemeClr val="tx1"/>
                </a:solidFill>
              </a:rPr>
              <a:t>م</a:t>
            </a:r>
            <a:endParaRPr lang="ar-SA" sz="4000" b="1" dirty="0">
              <a:solidFill>
                <a:schemeClr val="tx1"/>
              </a:solidFill>
            </a:endParaRPr>
          </a:p>
        </p:txBody>
      </p:sp>
      <p:sp>
        <p:nvSpPr>
          <p:cNvPr id="22" name="دمعة 21"/>
          <p:cNvSpPr/>
          <p:nvPr/>
        </p:nvSpPr>
        <p:spPr>
          <a:xfrm rot="11316679">
            <a:off x="5824747" y="3149018"/>
            <a:ext cx="1109083" cy="1033236"/>
          </a:xfrm>
          <a:prstGeom prst="teardrop">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a:t>
            </a:r>
            <a:r>
              <a:rPr lang="ar-SA" sz="2000" b="1" dirty="0" smtClean="0">
                <a:solidFill>
                  <a:schemeClr val="tx1"/>
                </a:solidFill>
              </a:rPr>
              <a:t>------------------</a:t>
            </a:r>
            <a:endParaRPr lang="ar-SA" b="1" dirty="0">
              <a:solidFill>
                <a:schemeClr val="tx1"/>
              </a:solidFill>
            </a:endParaRPr>
          </a:p>
        </p:txBody>
      </p:sp>
      <p:sp>
        <p:nvSpPr>
          <p:cNvPr id="23" name="دمعة 22"/>
          <p:cNvSpPr/>
          <p:nvPr/>
        </p:nvSpPr>
        <p:spPr>
          <a:xfrm rot="11316679">
            <a:off x="5445058" y="3421269"/>
            <a:ext cx="917684" cy="886340"/>
          </a:xfrm>
          <a:prstGeom prst="teardrop">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24" name="دمعة 23"/>
          <p:cNvSpPr/>
          <p:nvPr/>
        </p:nvSpPr>
        <p:spPr>
          <a:xfrm rot="11316679">
            <a:off x="4978294" y="3702646"/>
            <a:ext cx="846690" cy="719646"/>
          </a:xfrm>
          <a:prstGeom prst="teardrop">
            <a:avLst/>
          </a:prstGeom>
          <a:solidFill>
            <a:schemeClr val="accent6">
              <a:lumMod val="7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rtlCol="1" anchor="ctr"/>
          <a:lstStyle/>
          <a:p>
            <a:pPr algn="ctr"/>
            <a:endParaRPr lang="ar-SA" sz="4000" b="1" dirty="0" smtClean="0">
              <a:solidFill>
                <a:schemeClr val="tx1"/>
              </a:solidFill>
            </a:endParaRPr>
          </a:p>
        </p:txBody>
      </p:sp>
      <p:sp>
        <p:nvSpPr>
          <p:cNvPr id="9" name="شكل بيضاوي 8"/>
          <p:cNvSpPr/>
          <p:nvPr/>
        </p:nvSpPr>
        <p:spPr>
          <a:xfrm>
            <a:off x="4143372" y="4000504"/>
            <a:ext cx="1000132" cy="928694"/>
          </a:xfrm>
          <a:prstGeom prst="ellipse">
            <a:avLst/>
          </a:prstGeom>
          <a:solidFill>
            <a:schemeClr val="accent6">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smtClean="0">
                <a:solidFill>
                  <a:schemeClr val="tx1"/>
                </a:solidFill>
              </a:rPr>
              <a:t>آ</a:t>
            </a:r>
            <a:endParaRPr lang="ar-SA" sz="6000" b="1" dirty="0">
              <a:solidFill>
                <a:schemeClr val="tx1"/>
              </a:solidFill>
            </a:endParaRPr>
          </a:p>
        </p:txBody>
      </p:sp>
      <p:sp>
        <p:nvSpPr>
          <p:cNvPr id="25" name="مربع نص 24"/>
          <p:cNvSpPr txBox="1"/>
          <p:nvPr/>
        </p:nvSpPr>
        <p:spPr>
          <a:xfrm>
            <a:off x="5143504" y="3714752"/>
            <a:ext cx="428628" cy="707886"/>
          </a:xfrm>
          <a:prstGeom prst="rect">
            <a:avLst/>
          </a:prstGeom>
          <a:noFill/>
        </p:spPr>
        <p:txBody>
          <a:bodyPr wrap="square" rtlCol="1">
            <a:spAutoFit/>
          </a:bodyPr>
          <a:lstStyle/>
          <a:p>
            <a:r>
              <a:rPr lang="ar-SA" sz="4000" b="1" dirty="0" smtClean="0"/>
              <a:t>د</a:t>
            </a:r>
          </a:p>
        </p:txBody>
      </p:sp>
      <p:sp>
        <p:nvSpPr>
          <p:cNvPr id="26" name="مربع نص 25"/>
          <p:cNvSpPr txBox="1"/>
          <p:nvPr/>
        </p:nvSpPr>
        <p:spPr>
          <a:xfrm>
            <a:off x="5715008" y="3429000"/>
            <a:ext cx="428628" cy="707886"/>
          </a:xfrm>
          <a:prstGeom prst="rect">
            <a:avLst/>
          </a:prstGeom>
          <a:noFill/>
        </p:spPr>
        <p:txBody>
          <a:bodyPr wrap="square" rtlCol="1">
            <a:spAutoFit/>
          </a:bodyPr>
          <a:lstStyle/>
          <a:p>
            <a:r>
              <a:rPr lang="ar-SA" sz="4000" b="1" dirty="0" smtClean="0"/>
              <a:t>م</a:t>
            </a:r>
          </a:p>
        </p:txBody>
      </p:sp>
      <p:sp>
        <p:nvSpPr>
          <p:cNvPr id="27" name="مربع نص 26"/>
          <p:cNvSpPr txBox="1"/>
          <p:nvPr/>
        </p:nvSpPr>
        <p:spPr>
          <a:xfrm>
            <a:off x="5143504" y="4500570"/>
            <a:ext cx="428628" cy="707886"/>
          </a:xfrm>
          <a:prstGeom prst="rect">
            <a:avLst/>
          </a:prstGeom>
          <a:noFill/>
        </p:spPr>
        <p:txBody>
          <a:bodyPr wrap="square" rtlCol="1">
            <a:spAutoFit/>
          </a:bodyPr>
          <a:lstStyle/>
          <a:p>
            <a:r>
              <a:rPr lang="ar-SA" sz="4000" b="1" dirty="0" smtClean="0"/>
              <a:t>ف</a:t>
            </a:r>
          </a:p>
        </p:txBody>
      </p:sp>
      <p:sp>
        <p:nvSpPr>
          <p:cNvPr id="28" name="مربع نص 27"/>
          <p:cNvSpPr txBox="1"/>
          <p:nvPr/>
        </p:nvSpPr>
        <p:spPr>
          <a:xfrm>
            <a:off x="5786446" y="4652970"/>
            <a:ext cx="428628" cy="707886"/>
          </a:xfrm>
          <a:prstGeom prst="rect">
            <a:avLst/>
          </a:prstGeom>
          <a:noFill/>
        </p:spPr>
        <p:txBody>
          <a:bodyPr wrap="square" rtlCol="1">
            <a:spAutoFit/>
          </a:bodyPr>
          <a:lstStyle/>
          <a:p>
            <a:r>
              <a:rPr lang="ar-SA" sz="4000" b="1" dirty="0" smtClean="0"/>
              <a:t>ا</a:t>
            </a:r>
          </a:p>
        </p:txBody>
      </p:sp>
      <p:sp>
        <p:nvSpPr>
          <p:cNvPr id="29" name="مربع نص 28"/>
          <p:cNvSpPr txBox="1"/>
          <p:nvPr/>
        </p:nvSpPr>
        <p:spPr>
          <a:xfrm>
            <a:off x="6357950" y="4721378"/>
            <a:ext cx="428628" cy="707886"/>
          </a:xfrm>
          <a:prstGeom prst="rect">
            <a:avLst/>
          </a:prstGeom>
          <a:noFill/>
        </p:spPr>
        <p:txBody>
          <a:bodyPr wrap="square" rtlCol="1">
            <a:spAutoFit/>
          </a:bodyPr>
          <a:lstStyle/>
          <a:p>
            <a:r>
              <a:rPr lang="ar-SA" sz="4000" b="1" dirty="0" smtClean="0"/>
              <a:t>ت</a:t>
            </a:r>
          </a:p>
        </p:txBody>
      </p:sp>
      <p:sp>
        <p:nvSpPr>
          <p:cNvPr id="30" name="مربع نص 29"/>
          <p:cNvSpPr txBox="1"/>
          <p:nvPr/>
        </p:nvSpPr>
        <p:spPr>
          <a:xfrm>
            <a:off x="4286248" y="4864254"/>
            <a:ext cx="428628" cy="707886"/>
          </a:xfrm>
          <a:prstGeom prst="rect">
            <a:avLst/>
          </a:prstGeom>
          <a:noFill/>
        </p:spPr>
        <p:txBody>
          <a:bodyPr wrap="square" rtlCol="1">
            <a:spAutoFit/>
          </a:bodyPr>
          <a:lstStyle/>
          <a:p>
            <a:r>
              <a:rPr lang="ar-SA" sz="4000" b="1" dirty="0" smtClean="0"/>
              <a:t>ي</a:t>
            </a:r>
          </a:p>
        </p:txBody>
      </p:sp>
      <p:sp>
        <p:nvSpPr>
          <p:cNvPr id="31" name="مربع نص 30"/>
          <p:cNvSpPr txBox="1"/>
          <p:nvPr/>
        </p:nvSpPr>
        <p:spPr>
          <a:xfrm>
            <a:off x="4286248" y="5435758"/>
            <a:ext cx="428628" cy="707886"/>
          </a:xfrm>
          <a:prstGeom prst="rect">
            <a:avLst/>
          </a:prstGeom>
          <a:noFill/>
        </p:spPr>
        <p:txBody>
          <a:bodyPr wrap="square" rtlCol="1">
            <a:spAutoFit/>
          </a:bodyPr>
          <a:lstStyle/>
          <a:p>
            <a:pPr algn="ctr"/>
            <a:r>
              <a:rPr lang="ar-SA" sz="4000" b="1" dirty="0" smtClean="0"/>
              <a:t>ا</a:t>
            </a:r>
          </a:p>
        </p:txBody>
      </p:sp>
      <p:sp>
        <p:nvSpPr>
          <p:cNvPr id="32" name="مربع نص 31"/>
          <p:cNvSpPr txBox="1"/>
          <p:nvPr/>
        </p:nvSpPr>
        <p:spPr>
          <a:xfrm>
            <a:off x="4286248" y="6007262"/>
            <a:ext cx="428628" cy="707886"/>
          </a:xfrm>
          <a:prstGeom prst="rect">
            <a:avLst/>
          </a:prstGeom>
          <a:noFill/>
        </p:spPr>
        <p:txBody>
          <a:bodyPr wrap="square" rtlCol="1">
            <a:spAutoFit/>
          </a:bodyPr>
          <a:lstStyle/>
          <a:p>
            <a:r>
              <a:rPr lang="ar-SA" sz="4000" b="1" dirty="0" smtClean="0"/>
              <a:t>ت</a:t>
            </a:r>
          </a:p>
        </p:txBody>
      </p:sp>
      <p:sp>
        <p:nvSpPr>
          <p:cNvPr id="33" name="مربع نص 32"/>
          <p:cNvSpPr txBox="1"/>
          <p:nvPr/>
        </p:nvSpPr>
        <p:spPr>
          <a:xfrm>
            <a:off x="4286248" y="3500438"/>
            <a:ext cx="428628" cy="707886"/>
          </a:xfrm>
          <a:prstGeom prst="rect">
            <a:avLst/>
          </a:prstGeom>
          <a:noFill/>
        </p:spPr>
        <p:txBody>
          <a:bodyPr wrap="square" rtlCol="1">
            <a:spAutoFit/>
          </a:bodyPr>
          <a:lstStyle/>
          <a:p>
            <a:r>
              <a:rPr lang="ar-SA" sz="4000" b="1" dirty="0" smtClean="0"/>
              <a:t>ف</a:t>
            </a:r>
          </a:p>
        </p:txBody>
      </p:sp>
      <p:sp>
        <p:nvSpPr>
          <p:cNvPr id="34" name="مربع نص 33"/>
          <p:cNvSpPr txBox="1"/>
          <p:nvPr/>
        </p:nvSpPr>
        <p:spPr>
          <a:xfrm>
            <a:off x="4000496" y="3000372"/>
            <a:ext cx="428628" cy="707886"/>
          </a:xfrm>
          <a:prstGeom prst="rect">
            <a:avLst/>
          </a:prstGeom>
          <a:noFill/>
        </p:spPr>
        <p:txBody>
          <a:bodyPr wrap="square" rtlCol="1">
            <a:spAutoFit/>
          </a:bodyPr>
          <a:lstStyle/>
          <a:p>
            <a:r>
              <a:rPr lang="ar-SA" sz="4000" b="1" dirty="0" smtClean="0"/>
              <a:t>ا</a:t>
            </a:r>
          </a:p>
        </p:txBody>
      </p:sp>
      <p:sp>
        <p:nvSpPr>
          <p:cNvPr id="35" name="مربع نص 34"/>
          <p:cNvSpPr txBox="1"/>
          <p:nvPr/>
        </p:nvSpPr>
        <p:spPr>
          <a:xfrm>
            <a:off x="3500430" y="2714620"/>
            <a:ext cx="428628" cy="707886"/>
          </a:xfrm>
          <a:prstGeom prst="rect">
            <a:avLst/>
          </a:prstGeom>
          <a:noFill/>
        </p:spPr>
        <p:txBody>
          <a:bodyPr wrap="square" rtlCol="1">
            <a:spAutoFit/>
          </a:bodyPr>
          <a:lstStyle/>
          <a:p>
            <a:r>
              <a:rPr lang="ar-SA" sz="4000" b="1" dirty="0" smtClean="0"/>
              <a:t>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1000"/>
                                        <p:tgtEl>
                                          <p:spTgt spid="5"/>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ircle(in)">
                                      <p:cBhvr>
                                        <p:cTn id="13" dur="1000"/>
                                        <p:tgtEl>
                                          <p:spTgt spid="7"/>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circle(in)">
                                      <p:cBhvr>
                                        <p:cTn id="16" dur="1000"/>
                                        <p:tgtEl>
                                          <p:spTgt spid="8"/>
                                        </p:tgtEl>
                                      </p:cBhvr>
                                    </p:animEffect>
                                  </p:childTnLst>
                                </p:cTn>
                              </p:par>
                              <p:par>
                                <p:cTn id="17" presetID="6" presetClass="entr" presetSubtype="16" fill="hold" nodeType="with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circle(in)">
                                      <p:cBhvr>
                                        <p:cTn id="19" dur="2000"/>
                                        <p:tgtEl>
                                          <p:spTgt spid="9">
                                            <p:txEl>
                                              <p:pRg st="0" end="0"/>
                                            </p:txEl>
                                          </p:spTgt>
                                        </p:tgtEl>
                                      </p:cBhvr>
                                    </p:animEffect>
                                  </p:childTnLst>
                                </p:cTn>
                              </p:par>
                              <p:par>
                                <p:cTn id="20" presetID="8" presetClass="entr" presetSubtype="16"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diamond(in)">
                                      <p:cBhvr>
                                        <p:cTn id="22" dur="2000"/>
                                        <p:tgtEl>
                                          <p:spTgt spid="25"/>
                                        </p:tgtEl>
                                      </p:cBhvr>
                                    </p:animEffect>
                                  </p:childTnLst>
                                </p:cTn>
                              </p:par>
                              <p:par>
                                <p:cTn id="23" presetID="8" presetClass="entr" presetSubtype="16"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diamond(in)">
                                      <p:cBhvr>
                                        <p:cTn id="25" dur="2000"/>
                                        <p:tgtEl>
                                          <p:spTgt spid="26"/>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circle(in)">
                                      <p:cBhvr>
                                        <p:cTn id="28" dur="2000"/>
                                        <p:tgtEl>
                                          <p:spTgt spid="10"/>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circle(in)">
                                      <p:cBhvr>
                                        <p:cTn id="31" dur="2000"/>
                                        <p:tgtEl>
                                          <p:spTgt spid="14"/>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circle(in)">
                                      <p:cBhvr>
                                        <p:cTn id="34" dur="2000"/>
                                        <p:tgtEl>
                                          <p:spTgt spid="21"/>
                                        </p:tgtEl>
                                      </p:cBhvr>
                                    </p:animEffect>
                                  </p:childTnLst>
                                </p:cTn>
                              </p:par>
                              <p:par>
                                <p:cTn id="35" presetID="6"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circle(in)">
                                      <p:cBhvr>
                                        <p:cTn id="37" dur="2000"/>
                                        <p:tgtEl>
                                          <p:spTgt spid="18"/>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circle(in)">
                                      <p:cBhvr>
                                        <p:cTn id="40" dur="2000"/>
                                        <p:tgtEl>
                                          <p:spTgt spid="15"/>
                                        </p:tgtEl>
                                      </p:cBhvr>
                                    </p:animEffect>
                                  </p:childTnLst>
                                </p:cTn>
                              </p:par>
                              <p:par>
                                <p:cTn id="41" presetID="6" presetClass="entr" presetSubtype="16"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circle(in)">
                                      <p:cBhvr>
                                        <p:cTn id="43" dur="2000"/>
                                        <p:tgtEl>
                                          <p:spTgt spid="11"/>
                                        </p:tgtEl>
                                      </p:cBhvr>
                                    </p:animEffect>
                                  </p:childTnLst>
                                </p:cTn>
                              </p:par>
                              <p:par>
                                <p:cTn id="44" presetID="6" presetClass="entr" presetSubtype="16"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circle(in)">
                                      <p:cBhvr>
                                        <p:cTn id="46" dur="2000"/>
                                        <p:tgtEl>
                                          <p:spTgt spid="12"/>
                                        </p:tgtEl>
                                      </p:cBhvr>
                                    </p:animEffect>
                                  </p:childTnLst>
                                </p:cTn>
                              </p:par>
                              <p:par>
                                <p:cTn id="47" presetID="6" presetClass="entr" presetSubtype="16"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circle(in)">
                                      <p:cBhvr>
                                        <p:cTn id="49" dur="2000"/>
                                        <p:tgtEl>
                                          <p:spTgt spid="16"/>
                                        </p:tgtEl>
                                      </p:cBhvr>
                                    </p:animEffect>
                                  </p:childTnLst>
                                </p:cTn>
                              </p:par>
                              <p:par>
                                <p:cTn id="50" presetID="6" presetClass="entr" presetSubtype="16"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circle(in)">
                                      <p:cBhvr>
                                        <p:cTn id="52" dur="2000"/>
                                        <p:tgtEl>
                                          <p:spTgt spid="19"/>
                                        </p:tgtEl>
                                      </p:cBhvr>
                                    </p:animEffect>
                                  </p:childTnLst>
                                </p:cTn>
                              </p:par>
                              <p:par>
                                <p:cTn id="53" presetID="6" presetClass="entr" presetSubtype="16"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circle(in)">
                                      <p:cBhvr>
                                        <p:cTn id="55" dur="2000"/>
                                        <p:tgtEl>
                                          <p:spTgt spid="13"/>
                                        </p:tgtEl>
                                      </p:cBhvr>
                                    </p:animEffect>
                                  </p:childTnLst>
                                </p:cTn>
                              </p:par>
                              <p:par>
                                <p:cTn id="56" presetID="6" presetClass="entr" presetSubtype="16"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circle(in)">
                                      <p:cBhvr>
                                        <p:cTn id="58" dur="2000"/>
                                        <p:tgtEl>
                                          <p:spTgt spid="17"/>
                                        </p:tgtEl>
                                      </p:cBhvr>
                                    </p:animEffect>
                                  </p:childTnLst>
                                </p:cTn>
                              </p:par>
                              <p:par>
                                <p:cTn id="59" presetID="6" presetClass="entr" presetSubtype="16"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circle(in)">
                                      <p:cBhvr>
                                        <p:cTn id="61" dur="2000"/>
                                        <p:tgtEl>
                                          <p:spTgt spid="20"/>
                                        </p:tgtEl>
                                      </p:cBhvr>
                                    </p:animEffect>
                                  </p:childTnLst>
                                </p:cTn>
                              </p:par>
                              <p:par>
                                <p:cTn id="62" presetID="6" presetClass="entr" presetSubtype="16"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circle(in)">
                                      <p:cBhvr>
                                        <p:cTn id="64" dur="2000"/>
                                        <p:tgtEl>
                                          <p:spTgt spid="24"/>
                                        </p:tgtEl>
                                      </p:cBhvr>
                                    </p:animEffect>
                                  </p:childTnLst>
                                </p:cTn>
                              </p:par>
                              <p:par>
                                <p:cTn id="65" presetID="6" presetClass="entr" presetSubtype="16"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circle(in)">
                                      <p:cBhvr>
                                        <p:cTn id="67" dur="2000"/>
                                        <p:tgtEl>
                                          <p:spTgt spid="23"/>
                                        </p:tgtEl>
                                      </p:cBhvr>
                                    </p:animEffect>
                                  </p:childTnLst>
                                </p:cTn>
                              </p:par>
                              <p:par>
                                <p:cTn id="68" presetID="6" presetClass="entr" presetSubtype="16" fill="hold" grpId="0"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circle(in)">
                                      <p:cBhvr>
                                        <p:cTn id="70" dur="2000"/>
                                        <p:tgtEl>
                                          <p:spTgt spid="22"/>
                                        </p:tgtEl>
                                      </p:cBhvr>
                                    </p:animEffect>
                                  </p:childTnLst>
                                </p:cTn>
                              </p:par>
                            </p:childTnLst>
                          </p:cTn>
                        </p:par>
                      </p:childTnLst>
                    </p:cTn>
                  </p:par>
                  <p:par>
                    <p:cTn id="71" fill="hold">
                      <p:stCondLst>
                        <p:cond delay="indefinite"/>
                      </p:stCondLst>
                      <p:childTnLst>
                        <p:par>
                          <p:cTn id="72" fill="hold">
                            <p:stCondLst>
                              <p:cond delay="0"/>
                            </p:stCondLst>
                            <p:childTnLst>
                              <p:par>
                                <p:cTn id="73" presetID="17" presetClass="entr" presetSubtype="10" fill="hold" grpId="0" nodeType="clickEffect">
                                  <p:stCondLst>
                                    <p:cond delay="0"/>
                                  </p:stCondLst>
                                  <p:childTnLst>
                                    <p:set>
                                      <p:cBhvr>
                                        <p:cTn id="74" dur="1" fill="hold">
                                          <p:stCondLst>
                                            <p:cond delay="0"/>
                                          </p:stCondLst>
                                        </p:cTn>
                                        <p:tgtEl>
                                          <p:spTgt spid="4"/>
                                        </p:tgtEl>
                                        <p:attrNameLst>
                                          <p:attrName>style.visibility</p:attrName>
                                        </p:attrNameLst>
                                      </p:cBhvr>
                                      <p:to>
                                        <p:strVal val="visible"/>
                                      </p:to>
                                    </p:set>
                                    <p:anim calcmode="lin" valueType="num">
                                      <p:cBhvr>
                                        <p:cTn id="75" dur="500" fill="hold"/>
                                        <p:tgtEl>
                                          <p:spTgt spid="4"/>
                                        </p:tgtEl>
                                        <p:attrNameLst>
                                          <p:attrName>ppt_w</p:attrName>
                                        </p:attrNameLst>
                                      </p:cBhvr>
                                      <p:tavLst>
                                        <p:tav tm="0">
                                          <p:val>
                                            <p:fltVal val="0"/>
                                          </p:val>
                                        </p:tav>
                                        <p:tav tm="100000">
                                          <p:val>
                                            <p:strVal val="#ppt_w"/>
                                          </p:val>
                                        </p:tav>
                                      </p:tavLst>
                                    </p:anim>
                                    <p:anim calcmode="lin" valueType="num">
                                      <p:cBhvr>
                                        <p:cTn id="76"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77" fill="hold">
                      <p:stCondLst>
                        <p:cond delay="indefinite"/>
                      </p:stCondLst>
                      <p:childTnLst>
                        <p:par>
                          <p:cTn id="78" fill="hold">
                            <p:stCondLst>
                              <p:cond delay="0"/>
                            </p:stCondLst>
                            <p:childTnLst>
                              <p:par>
                                <p:cTn id="79" presetID="17" presetClass="entr" presetSubtype="10" fill="hold" grpId="0" nodeType="clickEffect">
                                  <p:stCondLst>
                                    <p:cond delay="0"/>
                                  </p:stCondLst>
                                  <p:childTnLst>
                                    <p:set>
                                      <p:cBhvr>
                                        <p:cTn id="80" dur="1" fill="hold">
                                          <p:stCondLst>
                                            <p:cond delay="0"/>
                                          </p:stCondLst>
                                        </p:cTn>
                                        <p:tgtEl>
                                          <p:spTgt spid="6"/>
                                        </p:tgtEl>
                                        <p:attrNameLst>
                                          <p:attrName>style.visibility</p:attrName>
                                        </p:attrNameLst>
                                      </p:cBhvr>
                                      <p:to>
                                        <p:strVal val="visible"/>
                                      </p:to>
                                    </p:set>
                                    <p:anim calcmode="lin" valueType="num">
                                      <p:cBhvr>
                                        <p:cTn id="81" dur="500" fill="hold"/>
                                        <p:tgtEl>
                                          <p:spTgt spid="6"/>
                                        </p:tgtEl>
                                        <p:attrNameLst>
                                          <p:attrName>ppt_w</p:attrName>
                                        </p:attrNameLst>
                                      </p:cBhvr>
                                      <p:tavLst>
                                        <p:tav tm="0">
                                          <p:val>
                                            <p:fltVal val="0"/>
                                          </p:val>
                                        </p:tav>
                                        <p:tav tm="100000">
                                          <p:val>
                                            <p:strVal val="#ppt_w"/>
                                          </p:val>
                                        </p:tav>
                                      </p:tavLst>
                                    </p:anim>
                                    <p:anim calcmode="lin" valueType="num">
                                      <p:cBhvr>
                                        <p:cTn id="82"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83" fill="hold">
                      <p:stCondLst>
                        <p:cond delay="indefinite"/>
                      </p:stCondLst>
                      <p:childTnLst>
                        <p:par>
                          <p:cTn id="84" fill="hold">
                            <p:stCondLst>
                              <p:cond delay="0"/>
                            </p:stCondLst>
                            <p:childTnLst>
                              <p:par>
                                <p:cTn id="85" presetID="8" presetClass="entr" presetSubtype="16" fill="hold" grpId="0" nodeType="click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diamond(in)">
                                      <p:cBhvr>
                                        <p:cTn id="87" dur="500"/>
                                        <p:tgtEl>
                                          <p:spTgt spid="27"/>
                                        </p:tgtEl>
                                      </p:cBhvr>
                                    </p:animEffect>
                                  </p:childTnLst>
                                </p:cTn>
                              </p:par>
                            </p:childTnLst>
                          </p:cTn>
                        </p:par>
                      </p:childTnLst>
                    </p:cTn>
                  </p:par>
                  <p:par>
                    <p:cTn id="88" fill="hold">
                      <p:stCondLst>
                        <p:cond delay="indefinite"/>
                      </p:stCondLst>
                      <p:childTnLst>
                        <p:par>
                          <p:cTn id="89" fill="hold">
                            <p:stCondLst>
                              <p:cond delay="0"/>
                            </p:stCondLst>
                            <p:childTnLst>
                              <p:par>
                                <p:cTn id="90" presetID="8" presetClass="entr" presetSubtype="16" fill="hold" grpId="0" nodeType="clickEffect">
                                  <p:stCondLst>
                                    <p:cond delay="0"/>
                                  </p:stCondLst>
                                  <p:childTnLst>
                                    <p:set>
                                      <p:cBhvr>
                                        <p:cTn id="91" dur="1" fill="hold">
                                          <p:stCondLst>
                                            <p:cond delay="0"/>
                                          </p:stCondLst>
                                        </p:cTn>
                                        <p:tgtEl>
                                          <p:spTgt spid="28"/>
                                        </p:tgtEl>
                                        <p:attrNameLst>
                                          <p:attrName>style.visibility</p:attrName>
                                        </p:attrNameLst>
                                      </p:cBhvr>
                                      <p:to>
                                        <p:strVal val="visible"/>
                                      </p:to>
                                    </p:set>
                                    <p:animEffect transition="in" filter="diamond(in)">
                                      <p:cBhvr>
                                        <p:cTn id="92" dur="500"/>
                                        <p:tgtEl>
                                          <p:spTgt spid="28"/>
                                        </p:tgtEl>
                                      </p:cBhvr>
                                    </p:animEffect>
                                  </p:childTnLst>
                                </p:cTn>
                              </p:par>
                            </p:childTnLst>
                          </p:cTn>
                        </p:par>
                      </p:childTnLst>
                    </p:cTn>
                  </p:par>
                  <p:par>
                    <p:cTn id="93" fill="hold">
                      <p:stCondLst>
                        <p:cond delay="indefinite"/>
                      </p:stCondLst>
                      <p:childTnLst>
                        <p:par>
                          <p:cTn id="94" fill="hold">
                            <p:stCondLst>
                              <p:cond delay="0"/>
                            </p:stCondLst>
                            <p:childTnLst>
                              <p:par>
                                <p:cTn id="95" presetID="8" presetClass="entr" presetSubtype="16" fill="hold" grpId="0" nodeType="click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diamond(in)">
                                      <p:cBhvr>
                                        <p:cTn id="97" dur="500"/>
                                        <p:tgtEl>
                                          <p:spTgt spid="29"/>
                                        </p:tgtEl>
                                      </p:cBhvr>
                                    </p:animEffect>
                                  </p:childTnLst>
                                </p:cTn>
                              </p:par>
                            </p:childTnLst>
                          </p:cTn>
                        </p:par>
                      </p:childTnLst>
                    </p:cTn>
                  </p:par>
                  <p:par>
                    <p:cTn id="98" fill="hold">
                      <p:stCondLst>
                        <p:cond delay="indefinite"/>
                      </p:stCondLst>
                      <p:childTnLst>
                        <p:par>
                          <p:cTn id="99" fill="hold">
                            <p:stCondLst>
                              <p:cond delay="0"/>
                            </p:stCondLst>
                            <p:childTnLst>
                              <p:par>
                                <p:cTn id="100" presetID="8" presetClass="entr" presetSubtype="16" fill="hold" grpId="0" nodeType="clickEffect">
                                  <p:stCondLst>
                                    <p:cond delay="0"/>
                                  </p:stCondLst>
                                  <p:childTnLst>
                                    <p:set>
                                      <p:cBhvr>
                                        <p:cTn id="101" dur="1" fill="hold">
                                          <p:stCondLst>
                                            <p:cond delay="0"/>
                                          </p:stCondLst>
                                        </p:cTn>
                                        <p:tgtEl>
                                          <p:spTgt spid="30"/>
                                        </p:tgtEl>
                                        <p:attrNameLst>
                                          <p:attrName>style.visibility</p:attrName>
                                        </p:attrNameLst>
                                      </p:cBhvr>
                                      <p:to>
                                        <p:strVal val="visible"/>
                                      </p:to>
                                    </p:set>
                                    <p:animEffect transition="in" filter="diamond(in)">
                                      <p:cBhvr>
                                        <p:cTn id="102" dur="500"/>
                                        <p:tgtEl>
                                          <p:spTgt spid="30"/>
                                        </p:tgtEl>
                                      </p:cBhvr>
                                    </p:animEffect>
                                  </p:childTnLst>
                                </p:cTn>
                              </p:par>
                            </p:childTnLst>
                          </p:cTn>
                        </p:par>
                      </p:childTnLst>
                    </p:cTn>
                  </p:par>
                  <p:par>
                    <p:cTn id="103" fill="hold">
                      <p:stCondLst>
                        <p:cond delay="indefinite"/>
                      </p:stCondLst>
                      <p:childTnLst>
                        <p:par>
                          <p:cTn id="104" fill="hold">
                            <p:stCondLst>
                              <p:cond delay="0"/>
                            </p:stCondLst>
                            <p:childTnLst>
                              <p:par>
                                <p:cTn id="105" presetID="8" presetClass="entr" presetSubtype="16" fill="hold" grpId="0" nodeType="click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diamond(in)">
                                      <p:cBhvr>
                                        <p:cTn id="107" dur="500"/>
                                        <p:tgtEl>
                                          <p:spTgt spid="31"/>
                                        </p:tgtEl>
                                      </p:cBhvr>
                                    </p:animEffect>
                                  </p:childTnLst>
                                </p:cTn>
                              </p:par>
                            </p:childTnLst>
                          </p:cTn>
                        </p:par>
                      </p:childTnLst>
                    </p:cTn>
                  </p:par>
                  <p:par>
                    <p:cTn id="108" fill="hold">
                      <p:stCondLst>
                        <p:cond delay="indefinite"/>
                      </p:stCondLst>
                      <p:childTnLst>
                        <p:par>
                          <p:cTn id="109" fill="hold">
                            <p:stCondLst>
                              <p:cond delay="0"/>
                            </p:stCondLst>
                            <p:childTnLst>
                              <p:par>
                                <p:cTn id="110" presetID="8" presetClass="entr" presetSubtype="16" fill="hold" grpId="0" nodeType="clickEffect">
                                  <p:stCondLst>
                                    <p:cond delay="0"/>
                                  </p:stCondLst>
                                  <p:childTnLst>
                                    <p:set>
                                      <p:cBhvr>
                                        <p:cTn id="111" dur="1" fill="hold">
                                          <p:stCondLst>
                                            <p:cond delay="0"/>
                                          </p:stCondLst>
                                        </p:cTn>
                                        <p:tgtEl>
                                          <p:spTgt spid="32"/>
                                        </p:tgtEl>
                                        <p:attrNameLst>
                                          <p:attrName>style.visibility</p:attrName>
                                        </p:attrNameLst>
                                      </p:cBhvr>
                                      <p:to>
                                        <p:strVal val="visible"/>
                                      </p:to>
                                    </p:set>
                                    <p:animEffect transition="in" filter="diamond(in)">
                                      <p:cBhvr>
                                        <p:cTn id="112" dur="500"/>
                                        <p:tgtEl>
                                          <p:spTgt spid="32"/>
                                        </p:tgtEl>
                                      </p:cBhvr>
                                    </p:animEffect>
                                  </p:childTnLst>
                                </p:cTn>
                              </p:par>
                            </p:childTnLst>
                          </p:cTn>
                        </p:par>
                      </p:childTnLst>
                    </p:cTn>
                  </p:par>
                  <p:par>
                    <p:cTn id="113" fill="hold">
                      <p:stCondLst>
                        <p:cond delay="indefinite"/>
                      </p:stCondLst>
                      <p:childTnLst>
                        <p:par>
                          <p:cTn id="114" fill="hold">
                            <p:stCondLst>
                              <p:cond delay="0"/>
                            </p:stCondLst>
                            <p:childTnLst>
                              <p:par>
                                <p:cTn id="115" presetID="8" presetClass="entr" presetSubtype="16" fill="hold" grpId="0" nodeType="clickEffect">
                                  <p:stCondLst>
                                    <p:cond delay="0"/>
                                  </p:stCondLst>
                                  <p:childTnLst>
                                    <p:set>
                                      <p:cBhvr>
                                        <p:cTn id="116" dur="1" fill="hold">
                                          <p:stCondLst>
                                            <p:cond delay="0"/>
                                          </p:stCondLst>
                                        </p:cTn>
                                        <p:tgtEl>
                                          <p:spTgt spid="33"/>
                                        </p:tgtEl>
                                        <p:attrNameLst>
                                          <p:attrName>style.visibility</p:attrName>
                                        </p:attrNameLst>
                                      </p:cBhvr>
                                      <p:to>
                                        <p:strVal val="visible"/>
                                      </p:to>
                                    </p:set>
                                    <p:animEffect transition="in" filter="diamond(in)">
                                      <p:cBhvr>
                                        <p:cTn id="117" dur="500"/>
                                        <p:tgtEl>
                                          <p:spTgt spid="33"/>
                                        </p:tgtEl>
                                      </p:cBhvr>
                                    </p:animEffect>
                                  </p:childTnLst>
                                </p:cTn>
                              </p:par>
                            </p:childTnLst>
                          </p:cTn>
                        </p:par>
                      </p:childTnLst>
                    </p:cTn>
                  </p:par>
                  <p:par>
                    <p:cTn id="118" fill="hold">
                      <p:stCondLst>
                        <p:cond delay="indefinite"/>
                      </p:stCondLst>
                      <p:childTnLst>
                        <p:par>
                          <p:cTn id="119" fill="hold">
                            <p:stCondLst>
                              <p:cond delay="0"/>
                            </p:stCondLst>
                            <p:childTnLst>
                              <p:par>
                                <p:cTn id="120" presetID="8" presetClass="entr" presetSubtype="16" fill="hold" grpId="0" nodeType="clickEffect">
                                  <p:stCondLst>
                                    <p:cond delay="0"/>
                                  </p:stCondLst>
                                  <p:childTnLst>
                                    <p:set>
                                      <p:cBhvr>
                                        <p:cTn id="121" dur="1" fill="hold">
                                          <p:stCondLst>
                                            <p:cond delay="0"/>
                                          </p:stCondLst>
                                        </p:cTn>
                                        <p:tgtEl>
                                          <p:spTgt spid="34"/>
                                        </p:tgtEl>
                                        <p:attrNameLst>
                                          <p:attrName>style.visibility</p:attrName>
                                        </p:attrNameLst>
                                      </p:cBhvr>
                                      <p:to>
                                        <p:strVal val="visible"/>
                                      </p:to>
                                    </p:set>
                                    <p:animEffect transition="in" filter="diamond(in)">
                                      <p:cBhvr>
                                        <p:cTn id="122" dur="500"/>
                                        <p:tgtEl>
                                          <p:spTgt spid="34"/>
                                        </p:tgtEl>
                                      </p:cBhvr>
                                    </p:animEffect>
                                  </p:childTnLst>
                                </p:cTn>
                              </p:par>
                            </p:childTnLst>
                          </p:cTn>
                        </p:par>
                      </p:childTnLst>
                    </p:cTn>
                  </p:par>
                  <p:par>
                    <p:cTn id="123" fill="hold">
                      <p:stCondLst>
                        <p:cond delay="indefinite"/>
                      </p:stCondLst>
                      <p:childTnLst>
                        <p:par>
                          <p:cTn id="124" fill="hold">
                            <p:stCondLst>
                              <p:cond delay="0"/>
                            </p:stCondLst>
                            <p:childTnLst>
                              <p:par>
                                <p:cTn id="125" presetID="8" presetClass="entr" presetSubtype="16" fill="hold" grpId="0" nodeType="clickEffect">
                                  <p:stCondLst>
                                    <p:cond delay="0"/>
                                  </p:stCondLst>
                                  <p:childTnLst>
                                    <p:set>
                                      <p:cBhvr>
                                        <p:cTn id="126" dur="1" fill="hold">
                                          <p:stCondLst>
                                            <p:cond delay="0"/>
                                          </p:stCondLst>
                                        </p:cTn>
                                        <p:tgtEl>
                                          <p:spTgt spid="35"/>
                                        </p:tgtEl>
                                        <p:attrNameLst>
                                          <p:attrName>style.visibility</p:attrName>
                                        </p:attrNameLst>
                                      </p:cBhvr>
                                      <p:to>
                                        <p:strVal val="visible"/>
                                      </p:to>
                                    </p:set>
                                    <p:animEffect transition="in" filter="diamond(in)">
                                      <p:cBhvr>
                                        <p:cTn id="12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6" grpId="0" animBg="1"/>
      <p:bldP spid="7" grpId="0" animBg="1"/>
      <p:bldP spid="8" grpId="0"/>
      <p:bldP spid="18" grpId="0" animBg="1"/>
      <p:bldP spid="15" grpId="0" animBg="1"/>
      <p:bldP spid="11" grpId="0" animBg="1"/>
      <p:bldP spid="19" grpId="0" animBg="1"/>
      <p:bldP spid="16" grpId="0" animBg="1"/>
      <p:bldP spid="12" grpId="0" animBg="1"/>
      <p:bldP spid="20" grpId="0" animBg="1"/>
      <p:bldP spid="17" grpId="0" animBg="1"/>
      <p:bldP spid="13" grpId="0" animBg="1"/>
      <p:bldP spid="21" grpId="0" animBg="1"/>
      <p:bldP spid="14" grpId="0" animBg="1"/>
      <p:bldP spid="10"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785786" y="115179"/>
            <a:ext cx="7500990" cy="1815882"/>
          </a:xfrm>
          <a:prstGeom prst="rect">
            <a:avLst/>
          </a:prstGeom>
          <a:noFill/>
        </p:spPr>
        <p:txBody>
          <a:bodyPr wrap="square" rtlCol="1">
            <a:spAutoFit/>
          </a:bodyPr>
          <a:lstStyle/>
          <a:p>
            <a:pPr algn="ctr"/>
            <a:r>
              <a:rPr lang="ar-SA" sz="2800" b="1" dirty="0" smtClean="0">
                <a:solidFill>
                  <a:srgbClr val="4C0000"/>
                </a:solidFill>
              </a:rPr>
              <a:t>ما الذي يحدث عند اجتماع الهمزة المفتوحة على الألف مع:</a:t>
            </a:r>
          </a:p>
          <a:p>
            <a:pPr algn="ctr"/>
            <a:r>
              <a:rPr lang="ar-SA" sz="2800" b="1" dirty="0" smtClean="0">
                <a:solidFill>
                  <a:srgbClr val="4C0000"/>
                </a:solidFill>
              </a:rPr>
              <a:t>* همزة ساكنة في أول الكلمة مثل(أَأْخذ)؟ </a:t>
            </a:r>
          </a:p>
          <a:p>
            <a:pPr algn="ctr"/>
            <a:r>
              <a:rPr lang="ar-SA" sz="2800" b="1" dirty="0" smtClean="0">
                <a:solidFill>
                  <a:srgbClr val="4C0000"/>
                </a:solidFill>
              </a:rPr>
              <a:t>* ألف في أول الكلمة مثل(أاسر)؟أو في وسطها مثل(مأاثر).</a:t>
            </a:r>
          </a:p>
          <a:p>
            <a:pPr algn="ctr"/>
            <a:r>
              <a:rPr lang="ar-SA" sz="2800" b="1" dirty="0" smtClean="0">
                <a:solidFill>
                  <a:srgbClr val="C00000"/>
                </a:solidFill>
              </a:rPr>
              <a:t>* هل هناك فرق في اللفظ بين(</a:t>
            </a:r>
            <a:r>
              <a:rPr lang="ar-SA" sz="2800" b="1" dirty="0" smtClean="0">
                <a:solidFill>
                  <a:srgbClr val="C00000"/>
                </a:solidFill>
                <a:effectLst>
                  <a:glow rad="139700">
                    <a:schemeClr val="accent2">
                      <a:satMod val="175000"/>
                      <a:alpha val="40000"/>
                    </a:schemeClr>
                  </a:glow>
                </a:effectLst>
              </a:rPr>
              <a:t>أ وَ آ</a:t>
            </a:r>
            <a:r>
              <a:rPr lang="ar-SA" sz="2800" b="1" dirty="0" smtClean="0">
                <a:solidFill>
                  <a:srgbClr val="C00000"/>
                </a:solidFill>
              </a:rPr>
              <a:t>) في (</a:t>
            </a:r>
            <a:r>
              <a:rPr lang="ar-SA" sz="2800" b="1" dirty="0" smtClean="0">
                <a:solidFill>
                  <a:srgbClr val="C00000"/>
                </a:solidFill>
                <a:effectLst>
                  <a:glow rad="228600">
                    <a:schemeClr val="accent2">
                      <a:satMod val="175000"/>
                      <a:alpha val="40000"/>
                    </a:schemeClr>
                  </a:glow>
                </a:effectLst>
              </a:rPr>
              <a:t>أمِنَ و آمَنَ</a:t>
            </a:r>
            <a:r>
              <a:rPr lang="ar-SA" sz="2800" b="1" dirty="0" smtClean="0">
                <a:solidFill>
                  <a:srgbClr val="C00000"/>
                </a:solidFill>
              </a:rPr>
              <a:t>)؟</a:t>
            </a:r>
            <a:endParaRPr lang="ar-SA" sz="2800" b="1" dirty="0">
              <a:solidFill>
                <a:srgbClr val="C00000"/>
              </a:solidFill>
            </a:endParaRPr>
          </a:p>
        </p:txBody>
      </p:sp>
      <p:sp>
        <p:nvSpPr>
          <p:cNvPr id="4" name="مربع نص 3"/>
          <p:cNvSpPr txBox="1"/>
          <p:nvPr/>
        </p:nvSpPr>
        <p:spPr>
          <a:xfrm>
            <a:off x="1285852" y="2000240"/>
            <a:ext cx="6215106" cy="523220"/>
          </a:xfrm>
          <a:prstGeom prst="rect">
            <a:avLst/>
          </a:prstGeom>
          <a:noFill/>
        </p:spPr>
        <p:txBody>
          <a:bodyPr wrap="square" rtlCol="1">
            <a:spAutoFit/>
          </a:bodyPr>
          <a:lstStyle/>
          <a:p>
            <a:pPr algn="ctr"/>
            <a:r>
              <a:rPr lang="ar-SA" sz="2800" b="1" dirty="0" smtClean="0">
                <a:solidFill>
                  <a:srgbClr val="4C0000"/>
                </a:solidFill>
              </a:rPr>
              <a:t>أقرأ العبارات الآتية،وأتأمل الكلمات الملونة:</a:t>
            </a:r>
          </a:p>
        </p:txBody>
      </p:sp>
      <p:sp>
        <p:nvSpPr>
          <p:cNvPr id="5" name="شكل بيضاوي 4"/>
          <p:cNvSpPr/>
          <p:nvPr/>
        </p:nvSpPr>
        <p:spPr>
          <a:xfrm>
            <a:off x="7000892" y="2048807"/>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أولاً</a:t>
            </a:r>
            <a:endParaRPr lang="ar-SA" sz="2400" b="1" dirty="0">
              <a:solidFill>
                <a:schemeClr val="tx1"/>
              </a:solidFill>
            </a:endParaRPr>
          </a:p>
        </p:txBody>
      </p:sp>
      <p:sp>
        <p:nvSpPr>
          <p:cNvPr id="6" name="مستطيل ذو زوايا قطرية مستديرة 5"/>
          <p:cNvSpPr/>
          <p:nvPr/>
        </p:nvSpPr>
        <p:spPr>
          <a:xfrm>
            <a:off x="642910" y="2786058"/>
            <a:ext cx="7643866" cy="3357586"/>
          </a:xfrm>
          <a:prstGeom prst="round2DiagRect">
            <a:avLst/>
          </a:prstGeom>
          <a:ln w="38100"/>
        </p:spPr>
        <p:style>
          <a:lnRef idx="2">
            <a:schemeClr val="accent3"/>
          </a:lnRef>
          <a:fillRef idx="1">
            <a:schemeClr val="lt1"/>
          </a:fillRef>
          <a:effectRef idx="0">
            <a:schemeClr val="accent3"/>
          </a:effectRef>
          <a:fontRef idx="minor">
            <a:schemeClr val="dk1"/>
          </a:fontRef>
        </p:style>
        <p:txBody>
          <a:bodyPr rtlCol="1" anchor="ctr"/>
          <a:lstStyle/>
          <a:p>
            <a:pPr algn="ctr"/>
            <a:r>
              <a:rPr lang="ar-SA" sz="2400" b="1" dirty="0" smtClean="0">
                <a:solidFill>
                  <a:schemeClr val="accent3">
                    <a:lumMod val="50000"/>
                  </a:schemeClr>
                </a:solidFill>
                <a:effectLst>
                  <a:glow rad="228600">
                    <a:schemeClr val="accent6">
                      <a:satMod val="175000"/>
                      <a:alpha val="40000"/>
                    </a:schemeClr>
                  </a:glow>
                </a:effectLst>
              </a:rPr>
              <a:t>* قال تعالى:(وإذ جعلنا البيت مثابة للناس </a:t>
            </a:r>
            <a:r>
              <a:rPr lang="ar-SA" sz="2400" b="1" dirty="0" smtClean="0">
                <a:solidFill>
                  <a:srgbClr val="C00000"/>
                </a:solidFill>
                <a:effectLst>
                  <a:glow rad="228600">
                    <a:schemeClr val="accent6">
                      <a:satMod val="175000"/>
                      <a:alpha val="40000"/>
                    </a:schemeClr>
                  </a:glow>
                </a:effectLst>
              </a:rPr>
              <a:t>وأمناً</a:t>
            </a:r>
            <a:r>
              <a:rPr lang="ar-SA" sz="2400" b="1" dirty="0" smtClean="0">
                <a:solidFill>
                  <a:schemeClr val="accent3">
                    <a:lumMod val="50000"/>
                  </a:schemeClr>
                </a:solidFill>
                <a:effectLst>
                  <a:glow rad="228600">
                    <a:schemeClr val="accent6">
                      <a:satMod val="175000"/>
                      <a:alpha val="40000"/>
                    </a:schemeClr>
                  </a:glow>
                </a:effectLst>
              </a:rPr>
              <a:t>).</a:t>
            </a:r>
          </a:p>
          <a:p>
            <a:pPr algn="ctr"/>
            <a:r>
              <a:rPr lang="ar-SA" sz="2400" b="1" dirty="0" smtClean="0">
                <a:solidFill>
                  <a:schemeClr val="accent3">
                    <a:lumMod val="50000"/>
                  </a:schemeClr>
                </a:solidFill>
                <a:effectLst>
                  <a:glow rad="228600">
                    <a:schemeClr val="accent6">
                      <a:satMod val="175000"/>
                      <a:alpha val="40000"/>
                    </a:schemeClr>
                  </a:glow>
                </a:effectLst>
              </a:rPr>
              <a:t>* قال تعالى:(وإذ قال إبراهيم رب اجعل هذا بلداً  </a:t>
            </a:r>
            <a:r>
              <a:rPr lang="ar-SA" sz="2400" b="1" dirty="0" smtClean="0">
                <a:solidFill>
                  <a:srgbClr val="C00000"/>
                </a:solidFill>
                <a:effectLst>
                  <a:glow rad="228600">
                    <a:schemeClr val="accent6">
                      <a:satMod val="175000"/>
                      <a:alpha val="40000"/>
                    </a:schemeClr>
                  </a:glow>
                </a:effectLst>
              </a:rPr>
              <a:t>ءامناً</a:t>
            </a:r>
            <a:r>
              <a:rPr lang="ar-SA" sz="2400" b="1" dirty="0" smtClean="0">
                <a:solidFill>
                  <a:schemeClr val="accent3">
                    <a:lumMod val="50000"/>
                  </a:schemeClr>
                </a:solidFill>
                <a:effectLst>
                  <a:glow rad="228600">
                    <a:schemeClr val="accent6">
                      <a:satMod val="175000"/>
                      <a:alpha val="40000"/>
                    </a:schemeClr>
                  </a:glow>
                </a:effectLst>
              </a:rPr>
              <a:t> وارزق أهله من الثمرات من </a:t>
            </a:r>
            <a:r>
              <a:rPr lang="ar-SA" sz="2400" b="1" dirty="0" smtClean="0">
                <a:solidFill>
                  <a:srgbClr val="C00000"/>
                </a:solidFill>
                <a:effectLst>
                  <a:glow rad="228600">
                    <a:schemeClr val="accent6">
                      <a:satMod val="175000"/>
                      <a:alpha val="40000"/>
                    </a:schemeClr>
                  </a:glow>
                </a:effectLst>
              </a:rPr>
              <a:t>ءامن</a:t>
            </a:r>
            <a:r>
              <a:rPr lang="ar-SA" sz="2400" b="1" dirty="0" smtClean="0">
                <a:solidFill>
                  <a:schemeClr val="accent3">
                    <a:lumMod val="50000"/>
                  </a:schemeClr>
                </a:solidFill>
                <a:effectLst>
                  <a:glow rad="228600">
                    <a:schemeClr val="accent6">
                      <a:satMod val="175000"/>
                      <a:alpha val="40000"/>
                    </a:schemeClr>
                  </a:glow>
                </a:effectLst>
              </a:rPr>
              <a:t> منهم بالله واليوم الآخر).</a:t>
            </a:r>
          </a:p>
          <a:p>
            <a:pPr algn="ctr"/>
            <a:r>
              <a:rPr lang="ar-SA" sz="2400" b="1" dirty="0" smtClean="0">
                <a:solidFill>
                  <a:schemeClr val="accent3">
                    <a:lumMod val="50000"/>
                  </a:schemeClr>
                </a:solidFill>
                <a:effectLst>
                  <a:glow rad="228600">
                    <a:schemeClr val="accent6">
                      <a:satMod val="175000"/>
                      <a:alpha val="40000"/>
                    </a:schemeClr>
                  </a:glow>
                </a:effectLst>
              </a:rPr>
              <a:t>* وكانا </a:t>
            </a:r>
            <a:r>
              <a:rPr lang="ar-SA" sz="2400" b="1" dirty="0" smtClean="0">
                <a:solidFill>
                  <a:srgbClr val="C00000"/>
                </a:solidFill>
                <a:effectLst>
                  <a:glow rad="228600">
                    <a:schemeClr val="accent6">
                      <a:satMod val="175000"/>
                      <a:alpha val="40000"/>
                    </a:schemeClr>
                  </a:glow>
                </a:effectLst>
              </a:rPr>
              <a:t>يدرآن</a:t>
            </a:r>
            <a:r>
              <a:rPr lang="ar-SA" sz="2400" b="1" dirty="0" smtClean="0">
                <a:solidFill>
                  <a:schemeClr val="accent3">
                    <a:lumMod val="50000"/>
                  </a:schemeClr>
                </a:solidFill>
                <a:effectLst>
                  <a:glow rad="228600">
                    <a:schemeClr val="accent6">
                      <a:satMod val="175000"/>
                      <a:alpha val="40000"/>
                    </a:schemeClr>
                  </a:glow>
                </a:effectLst>
              </a:rPr>
              <a:t> السوء عني.</a:t>
            </a:r>
          </a:p>
          <a:p>
            <a:pPr algn="ctr"/>
            <a:r>
              <a:rPr lang="ar-SA" sz="2400" b="1" dirty="0" smtClean="0">
                <a:solidFill>
                  <a:schemeClr val="accent3">
                    <a:lumMod val="50000"/>
                  </a:schemeClr>
                </a:solidFill>
                <a:effectLst>
                  <a:glow rad="228600">
                    <a:schemeClr val="accent6">
                      <a:satMod val="175000"/>
                      <a:alpha val="40000"/>
                    </a:schemeClr>
                  </a:glow>
                </a:effectLst>
              </a:rPr>
              <a:t>* أشم التراب الذي كنت أخط عليه في الماضي الأفكار والخواطر و</a:t>
            </a:r>
            <a:r>
              <a:rPr lang="ar-SA" sz="2400" b="1" dirty="0" smtClean="0">
                <a:solidFill>
                  <a:srgbClr val="C00000"/>
                </a:solidFill>
                <a:effectLst>
                  <a:glow rad="228600">
                    <a:schemeClr val="accent6">
                      <a:satMod val="175000"/>
                      <a:alpha val="40000"/>
                    </a:schemeClr>
                  </a:glow>
                </a:effectLst>
              </a:rPr>
              <a:t>الآمال</a:t>
            </a:r>
            <a:r>
              <a:rPr lang="ar-SA" sz="2400" b="1" dirty="0" smtClean="0">
                <a:solidFill>
                  <a:schemeClr val="accent3">
                    <a:lumMod val="50000"/>
                  </a:schemeClr>
                </a:solidFill>
                <a:effectLst>
                  <a:glow rad="228600">
                    <a:schemeClr val="accent6">
                      <a:satMod val="175000"/>
                      <a:alpha val="40000"/>
                    </a:schemeClr>
                  </a:glow>
                </a:effectLst>
              </a:rPr>
              <a:t> التي تمر في مخيلتي.</a:t>
            </a:r>
          </a:p>
          <a:p>
            <a:pPr algn="ctr"/>
            <a:r>
              <a:rPr lang="ar-SA" sz="2400" b="1" dirty="0" smtClean="0">
                <a:solidFill>
                  <a:schemeClr val="accent3">
                    <a:lumMod val="50000"/>
                  </a:schemeClr>
                </a:solidFill>
                <a:effectLst>
                  <a:glow rad="228600">
                    <a:schemeClr val="accent6">
                      <a:satMod val="175000"/>
                      <a:alpha val="40000"/>
                    </a:schemeClr>
                  </a:glow>
                </a:effectLst>
              </a:rPr>
              <a:t>* فالذين يحبون وطنهم حباً صادقاً لا يلوثون جدران المباني و</a:t>
            </a:r>
            <a:r>
              <a:rPr lang="ar-SA" sz="2400" b="1" dirty="0" smtClean="0">
                <a:solidFill>
                  <a:srgbClr val="C00000"/>
                </a:solidFill>
                <a:effectLst>
                  <a:glow rad="228600">
                    <a:schemeClr val="accent6">
                      <a:satMod val="175000"/>
                      <a:alpha val="40000"/>
                    </a:schemeClr>
                  </a:glow>
                </a:effectLst>
              </a:rPr>
              <a:t>المنشآت</a:t>
            </a:r>
            <a:r>
              <a:rPr lang="ar-SA" sz="2400" b="1" dirty="0" smtClean="0">
                <a:solidFill>
                  <a:schemeClr val="accent3">
                    <a:lumMod val="50000"/>
                  </a:schemeClr>
                </a:solidFill>
                <a:effectLst>
                  <a:glow rad="228600">
                    <a:schemeClr val="accent6">
                      <a:satMod val="175000"/>
                      <a:alpha val="40000"/>
                    </a:schemeClr>
                  </a:glow>
                </a:effectLst>
              </a:rPr>
              <a:t> بالكتابة عليها.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1000"/>
                                        <p:tgtEl>
                                          <p:spTgt spid="4"/>
                                        </p:tgtEl>
                                      </p:cBhvr>
                                    </p:animEffect>
                                  </p:childTnLst>
                                </p:cTn>
                              </p:par>
                              <p:par>
                                <p:cTn id="11" presetID="6" presetClass="entr" presetSubtype="32"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ircle(out)">
                                      <p:cBhvr>
                                        <p:cTn id="1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357158" y="214290"/>
            <a:ext cx="7143800" cy="954107"/>
          </a:xfrm>
          <a:prstGeom prst="rect">
            <a:avLst/>
          </a:prstGeom>
          <a:noFill/>
        </p:spPr>
        <p:txBody>
          <a:bodyPr wrap="square" rtlCol="1">
            <a:spAutoFit/>
          </a:bodyPr>
          <a:lstStyle/>
          <a:p>
            <a:pPr algn="ctr"/>
            <a:r>
              <a:rPr lang="ar-SA" sz="2800" b="1" dirty="0" smtClean="0">
                <a:solidFill>
                  <a:srgbClr val="4C0000"/>
                </a:solidFill>
              </a:rPr>
              <a:t>أنسخ الكلمات الملونة وفق الشكل التالي وألون همزة المد فيها وأقرؤها:</a:t>
            </a:r>
          </a:p>
        </p:txBody>
      </p:sp>
      <p:sp>
        <p:nvSpPr>
          <p:cNvPr id="4" name="شكل بيضاوي 3"/>
          <p:cNvSpPr/>
          <p:nvPr/>
        </p:nvSpPr>
        <p:spPr>
          <a:xfrm>
            <a:off x="7286644" y="262857"/>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ثانياً</a:t>
            </a:r>
            <a:endParaRPr lang="ar-SA" sz="2400" b="1" dirty="0">
              <a:solidFill>
                <a:schemeClr val="tx1"/>
              </a:solidFill>
            </a:endParaRPr>
          </a:p>
        </p:txBody>
      </p:sp>
      <p:sp>
        <p:nvSpPr>
          <p:cNvPr id="5" name="مخطط انسيابي: شريط مثقب 4"/>
          <p:cNvSpPr/>
          <p:nvPr/>
        </p:nvSpPr>
        <p:spPr>
          <a:xfrm>
            <a:off x="785786" y="1071546"/>
            <a:ext cx="7072362" cy="928694"/>
          </a:xfrm>
          <a:prstGeom prst="flowChartPunchedTape">
            <a:avLst/>
          </a:prstGeom>
          <a:solidFill>
            <a:schemeClr val="accent2">
              <a:lumMod val="20000"/>
              <a:lumOff val="80000"/>
            </a:schemeClr>
          </a:solidFill>
          <a:ln>
            <a:solidFill>
              <a:schemeClr val="accent3">
                <a:lumMod val="50000"/>
              </a:schemeClr>
            </a:solidFill>
          </a:ln>
          <a:effectLst>
            <a:glow rad="63500">
              <a:schemeClr val="accent1">
                <a:satMod val="175000"/>
                <a:alpha val="40000"/>
              </a:schemeClr>
            </a:glow>
            <a:softEdge rad="31750"/>
          </a:effectLst>
        </p:spPr>
        <p:style>
          <a:lnRef idx="2">
            <a:schemeClr val="accent5"/>
          </a:lnRef>
          <a:fillRef idx="1">
            <a:schemeClr val="lt1"/>
          </a:fillRef>
          <a:effectRef idx="0">
            <a:schemeClr val="accent5"/>
          </a:effectRef>
          <a:fontRef idx="minor">
            <a:schemeClr val="dk1"/>
          </a:fontRef>
        </p:style>
        <p:txBody>
          <a:bodyPr rtlCol="1" anchor="ctr"/>
          <a:lstStyle/>
          <a:p>
            <a:pPr algn="ctr"/>
            <a:r>
              <a:rPr lang="ar-SA" dirty="0" smtClean="0"/>
              <a:t>                                                                        </a:t>
            </a:r>
            <a:r>
              <a:rPr lang="ar-SA" sz="4400" b="1" dirty="0" smtClean="0">
                <a:sym typeface="Wingdings"/>
              </a:rPr>
              <a:t></a:t>
            </a:r>
            <a:r>
              <a:rPr lang="ar-SA" dirty="0" smtClean="0">
                <a:sym typeface="Wingdings"/>
              </a:rPr>
              <a:t>  </a:t>
            </a:r>
            <a:endParaRPr lang="ar-SA" dirty="0"/>
          </a:p>
        </p:txBody>
      </p:sp>
      <p:cxnSp>
        <p:nvCxnSpPr>
          <p:cNvPr id="7" name="رابط مستقيم 6"/>
          <p:cNvCxnSpPr/>
          <p:nvPr/>
        </p:nvCxnSpPr>
        <p:spPr>
          <a:xfrm rot="5400000">
            <a:off x="5322893" y="1393017"/>
            <a:ext cx="642148"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رابط مستقيم 7"/>
          <p:cNvCxnSpPr/>
          <p:nvPr/>
        </p:nvCxnSpPr>
        <p:spPr>
          <a:xfrm rot="5400000">
            <a:off x="2857885" y="1642653"/>
            <a:ext cx="714380" cy="794"/>
          </a:xfrm>
          <a:prstGeom prst="line">
            <a:avLst/>
          </a:prstGeom>
        </p:spPr>
        <p:style>
          <a:lnRef idx="1">
            <a:schemeClr val="accent1"/>
          </a:lnRef>
          <a:fillRef idx="0">
            <a:schemeClr val="accent1"/>
          </a:fillRef>
          <a:effectRef idx="0">
            <a:schemeClr val="accent1"/>
          </a:effectRef>
          <a:fontRef idx="minor">
            <a:schemeClr val="tx1"/>
          </a:fontRef>
        </p:style>
      </p:cxnSp>
      <p:sp>
        <p:nvSpPr>
          <p:cNvPr id="9" name="مربع نص 8"/>
          <p:cNvSpPr txBox="1"/>
          <p:nvPr/>
        </p:nvSpPr>
        <p:spPr>
          <a:xfrm>
            <a:off x="5786446" y="785794"/>
            <a:ext cx="1714512" cy="461665"/>
          </a:xfrm>
          <a:prstGeom prst="rect">
            <a:avLst/>
          </a:prstGeom>
          <a:noFill/>
        </p:spPr>
        <p:txBody>
          <a:bodyPr wrap="square" rtlCol="1">
            <a:spAutoFit/>
          </a:bodyPr>
          <a:lstStyle/>
          <a:p>
            <a:pPr algn="ctr"/>
            <a:r>
              <a:rPr lang="ar-SA" sz="2400" b="1" dirty="0" smtClean="0"/>
              <a:t>في أول الكلمة</a:t>
            </a:r>
            <a:endParaRPr lang="ar-SA" sz="2400" b="1" dirty="0"/>
          </a:p>
        </p:txBody>
      </p:sp>
      <p:sp>
        <p:nvSpPr>
          <p:cNvPr id="10" name="مربع نص 9"/>
          <p:cNvSpPr txBox="1"/>
          <p:nvPr/>
        </p:nvSpPr>
        <p:spPr>
          <a:xfrm rot="21040240">
            <a:off x="3571868" y="967071"/>
            <a:ext cx="1714512" cy="461665"/>
          </a:xfrm>
          <a:prstGeom prst="rect">
            <a:avLst/>
          </a:prstGeom>
          <a:noFill/>
        </p:spPr>
        <p:txBody>
          <a:bodyPr wrap="square" rtlCol="1">
            <a:spAutoFit/>
          </a:bodyPr>
          <a:lstStyle/>
          <a:p>
            <a:pPr algn="ctr"/>
            <a:r>
              <a:rPr lang="ar-SA" sz="2400" b="1" dirty="0" smtClean="0"/>
              <a:t>في وسط الكلمة</a:t>
            </a:r>
            <a:endParaRPr lang="ar-SA" sz="2400" b="1" dirty="0"/>
          </a:p>
        </p:txBody>
      </p:sp>
      <p:sp>
        <p:nvSpPr>
          <p:cNvPr id="15" name="مربع نص 14"/>
          <p:cNvSpPr txBox="1"/>
          <p:nvPr/>
        </p:nvSpPr>
        <p:spPr>
          <a:xfrm>
            <a:off x="2357422" y="1974827"/>
            <a:ext cx="5072098" cy="523220"/>
          </a:xfrm>
          <a:prstGeom prst="rect">
            <a:avLst/>
          </a:prstGeom>
          <a:noFill/>
        </p:spPr>
        <p:txBody>
          <a:bodyPr wrap="square" rtlCol="1">
            <a:spAutoFit/>
          </a:bodyPr>
          <a:lstStyle/>
          <a:p>
            <a:pPr algn="ctr"/>
            <a:r>
              <a:rPr lang="ar-SA" sz="2800" b="1" dirty="0" smtClean="0">
                <a:solidFill>
                  <a:srgbClr val="4C0000"/>
                </a:solidFill>
              </a:rPr>
              <a:t>ألاحظ تحليل كلمتي أمن،وآمن،ثم أجيب:</a:t>
            </a:r>
          </a:p>
        </p:txBody>
      </p:sp>
      <p:sp>
        <p:nvSpPr>
          <p:cNvPr id="16" name="شكل بيضاوي 15"/>
          <p:cNvSpPr/>
          <p:nvPr/>
        </p:nvSpPr>
        <p:spPr>
          <a:xfrm>
            <a:off x="7286644" y="2023394"/>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ثالثاً</a:t>
            </a:r>
            <a:endParaRPr lang="ar-SA" sz="2400" b="1" dirty="0">
              <a:solidFill>
                <a:schemeClr val="tx1"/>
              </a:solidFill>
            </a:endParaRPr>
          </a:p>
        </p:txBody>
      </p:sp>
      <p:sp>
        <p:nvSpPr>
          <p:cNvPr id="17" name="سهم إلى اليسار 16"/>
          <p:cNvSpPr/>
          <p:nvPr/>
        </p:nvSpPr>
        <p:spPr>
          <a:xfrm>
            <a:off x="5500694" y="2714620"/>
            <a:ext cx="2000264" cy="642942"/>
          </a:xfrm>
          <a:prstGeom prst="leftArrow">
            <a:avLst>
              <a:gd name="adj1" fmla="val 50000"/>
              <a:gd name="adj2" fmla="val 28889"/>
            </a:avLst>
          </a:prstGeom>
          <a:ln>
            <a:solidFill>
              <a:schemeClr val="accent3">
                <a:lumMod val="50000"/>
              </a:schemeClr>
            </a:solidFill>
          </a:ln>
          <a:effectLst>
            <a:glow rad="139700">
              <a:schemeClr val="accent3">
                <a:satMod val="175000"/>
                <a:alpha val="40000"/>
              </a:schemeClr>
            </a:glow>
          </a:effectLst>
        </p:spPr>
        <p:style>
          <a:lnRef idx="2">
            <a:schemeClr val="accent3"/>
          </a:lnRef>
          <a:fillRef idx="1">
            <a:schemeClr val="lt1"/>
          </a:fillRef>
          <a:effectRef idx="0">
            <a:schemeClr val="accent3"/>
          </a:effectRef>
          <a:fontRef idx="minor">
            <a:schemeClr val="dk1"/>
          </a:fontRef>
        </p:style>
        <p:txBody>
          <a:bodyPr rtlCol="1" anchor="ctr"/>
          <a:lstStyle/>
          <a:p>
            <a:pPr algn="ctr"/>
            <a:r>
              <a:rPr lang="ar-SA" sz="3600" b="1" dirty="0" smtClean="0">
                <a:solidFill>
                  <a:schemeClr val="tx1"/>
                </a:solidFill>
              </a:rPr>
              <a:t>أمن</a:t>
            </a:r>
            <a:endParaRPr lang="ar-SA" b="1" dirty="0">
              <a:solidFill>
                <a:schemeClr val="tx1"/>
              </a:solidFill>
            </a:endParaRPr>
          </a:p>
        </p:txBody>
      </p:sp>
      <p:sp>
        <p:nvSpPr>
          <p:cNvPr id="18" name="سهم إلى اليسار 17"/>
          <p:cNvSpPr/>
          <p:nvPr/>
        </p:nvSpPr>
        <p:spPr>
          <a:xfrm>
            <a:off x="5500694" y="3286124"/>
            <a:ext cx="2000264" cy="642942"/>
          </a:xfrm>
          <a:prstGeom prst="leftArrow">
            <a:avLst>
              <a:gd name="adj1" fmla="val 50000"/>
              <a:gd name="adj2" fmla="val 28889"/>
            </a:avLst>
          </a:prstGeom>
          <a:ln>
            <a:solidFill>
              <a:schemeClr val="accent3">
                <a:lumMod val="50000"/>
              </a:schemeClr>
            </a:solidFill>
          </a:ln>
          <a:effectLst>
            <a:glow rad="139700">
              <a:schemeClr val="accent3">
                <a:satMod val="175000"/>
                <a:alpha val="40000"/>
              </a:schemeClr>
            </a:glow>
          </a:effectLst>
        </p:spPr>
        <p:style>
          <a:lnRef idx="2">
            <a:schemeClr val="accent3"/>
          </a:lnRef>
          <a:fillRef idx="1">
            <a:schemeClr val="lt1"/>
          </a:fillRef>
          <a:effectRef idx="0">
            <a:schemeClr val="accent3"/>
          </a:effectRef>
          <a:fontRef idx="minor">
            <a:schemeClr val="dk1"/>
          </a:fontRef>
        </p:style>
        <p:txBody>
          <a:bodyPr rtlCol="1" anchor="ctr"/>
          <a:lstStyle/>
          <a:p>
            <a:pPr algn="ctr"/>
            <a:r>
              <a:rPr lang="ar-SA" sz="3600" b="1" dirty="0" smtClean="0">
                <a:solidFill>
                  <a:schemeClr val="tx1"/>
                </a:solidFill>
              </a:rPr>
              <a:t>آمن</a:t>
            </a:r>
            <a:endParaRPr lang="ar-SA" b="1" dirty="0">
              <a:solidFill>
                <a:schemeClr val="tx1"/>
              </a:solidFill>
            </a:endParaRPr>
          </a:p>
        </p:txBody>
      </p:sp>
      <p:sp>
        <p:nvSpPr>
          <p:cNvPr id="19" name="مستطيل مستدير الزوايا 18"/>
          <p:cNvSpPr/>
          <p:nvPr/>
        </p:nvSpPr>
        <p:spPr>
          <a:xfrm>
            <a:off x="4500562" y="2714620"/>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أ</a:t>
            </a:r>
            <a:endParaRPr lang="ar-SA" sz="3200" b="1" dirty="0">
              <a:solidFill>
                <a:schemeClr val="tx1"/>
              </a:solidFill>
            </a:endParaRPr>
          </a:p>
        </p:txBody>
      </p:sp>
      <p:sp>
        <p:nvSpPr>
          <p:cNvPr id="20" name="مستطيل مستدير الزوايا 19"/>
          <p:cNvSpPr/>
          <p:nvPr/>
        </p:nvSpPr>
        <p:spPr>
          <a:xfrm>
            <a:off x="3786182" y="2714620"/>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م</a:t>
            </a:r>
            <a:endParaRPr lang="ar-SA" sz="3200" b="1" dirty="0">
              <a:solidFill>
                <a:schemeClr val="tx1"/>
              </a:solidFill>
            </a:endParaRPr>
          </a:p>
        </p:txBody>
      </p:sp>
      <p:sp>
        <p:nvSpPr>
          <p:cNvPr id="21" name="مستطيل مستدير الزوايا 20"/>
          <p:cNvSpPr/>
          <p:nvPr/>
        </p:nvSpPr>
        <p:spPr>
          <a:xfrm>
            <a:off x="3071802" y="2714620"/>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ن</a:t>
            </a:r>
            <a:endParaRPr lang="ar-SA" sz="3200" b="1" dirty="0">
              <a:solidFill>
                <a:schemeClr val="tx1"/>
              </a:solidFill>
            </a:endParaRPr>
          </a:p>
        </p:txBody>
      </p:sp>
      <p:sp>
        <p:nvSpPr>
          <p:cNvPr id="22" name="مستطيل مستدير الزوايا 21"/>
          <p:cNvSpPr/>
          <p:nvPr/>
        </p:nvSpPr>
        <p:spPr>
          <a:xfrm>
            <a:off x="2357422" y="2714620"/>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a:t>
            </a:r>
            <a:endParaRPr lang="ar-SA" sz="3200" b="1" dirty="0">
              <a:solidFill>
                <a:schemeClr val="tx1"/>
              </a:solidFill>
            </a:endParaRPr>
          </a:p>
        </p:txBody>
      </p:sp>
      <p:sp>
        <p:nvSpPr>
          <p:cNvPr id="23" name="مستطيل مستدير الزوايا 22"/>
          <p:cNvSpPr/>
          <p:nvPr/>
        </p:nvSpPr>
        <p:spPr>
          <a:xfrm>
            <a:off x="4500562" y="3286124"/>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أَ</a:t>
            </a:r>
            <a:endParaRPr lang="ar-SA" sz="3200" b="1" dirty="0">
              <a:solidFill>
                <a:schemeClr val="tx1"/>
              </a:solidFill>
            </a:endParaRPr>
          </a:p>
        </p:txBody>
      </p:sp>
      <p:sp>
        <p:nvSpPr>
          <p:cNvPr id="24" name="مستطيل مستدير الزوايا 23"/>
          <p:cNvSpPr/>
          <p:nvPr/>
        </p:nvSpPr>
        <p:spPr>
          <a:xfrm>
            <a:off x="3786182" y="3286124"/>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أْ</a:t>
            </a:r>
            <a:endParaRPr lang="ar-SA" sz="3200" b="1" dirty="0">
              <a:solidFill>
                <a:schemeClr val="tx1"/>
              </a:solidFill>
            </a:endParaRPr>
          </a:p>
        </p:txBody>
      </p:sp>
      <p:sp>
        <p:nvSpPr>
          <p:cNvPr id="25" name="مستطيل مستدير الزوايا 24"/>
          <p:cNvSpPr/>
          <p:nvPr/>
        </p:nvSpPr>
        <p:spPr>
          <a:xfrm>
            <a:off x="3071802" y="3286124"/>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م</a:t>
            </a:r>
            <a:endParaRPr lang="ar-SA" sz="3200" b="1" dirty="0">
              <a:solidFill>
                <a:schemeClr val="tx1"/>
              </a:solidFill>
            </a:endParaRPr>
          </a:p>
        </p:txBody>
      </p:sp>
      <p:sp>
        <p:nvSpPr>
          <p:cNvPr id="26" name="مستطيل مستدير الزوايا 25"/>
          <p:cNvSpPr/>
          <p:nvPr/>
        </p:nvSpPr>
        <p:spPr>
          <a:xfrm>
            <a:off x="2357422" y="3286124"/>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ن</a:t>
            </a:r>
            <a:endParaRPr lang="ar-SA" sz="3200" b="1" dirty="0">
              <a:solidFill>
                <a:schemeClr val="tx1"/>
              </a:solidFill>
            </a:endParaRPr>
          </a:p>
        </p:txBody>
      </p:sp>
      <p:sp>
        <p:nvSpPr>
          <p:cNvPr id="28" name="شكل بيضاوي 27"/>
          <p:cNvSpPr/>
          <p:nvPr/>
        </p:nvSpPr>
        <p:spPr>
          <a:xfrm>
            <a:off x="7858148" y="4143380"/>
            <a:ext cx="714380" cy="500066"/>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t>1</a:t>
            </a:r>
            <a:endParaRPr lang="ar-SA" sz="2800" b="1" dirty="0"/>
          </a:p>
        </p:txBody>
      </p:sp>
      <p:sp>
        <p:nvSpPr>
          <p:cNvPr id="29" name="مستطيل مستدير الزوايا 28"/>
          <p:cNvSpPr/>
          <p:nvPr/>
        </p:nvSpPr>
        <p:spPr>
          <a:xfrm>
            <a:off x="571472" y="4214818"/>
            <a:ext cx="7215238" cy="500066"/>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r>
              <a:rPr lang="ar-SA" sz="2400" b="1" dirty="0" smtClean="0"/>
              <a:t>ما الحرفان اللذان تتألف منهما(آ)؟</a:t>
            </a:r>
            <a:endParaRPr lang="ar-SA" sz="2400" b="1" dirty="0"/>
          </a:p>
        </p:txBody>
      </p:sp>
      <p:sp>
        <p:nvSpPr>
          <p:cNvPr id="30" name="شكل بيضاوي 29"/>
          <p:cNvSpPr/>
          <p:nvPr/>
        </p:nvSpPr>
        <p:spPr>
          <a:xfrm>
            <a:off x="7858148" y="4786322"/>
            <a:ext cx="714380" cy="500066"/>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t>2</a:t>
            </a:r>
            <a:endParaRPr lang="ar-SA" sz="2800" b="1" dirty="0"/>
          </a:p>
        </p:txBody>
      </p:sp>
      <p:sp>
        <p:nvSpPr>
          <p:cNvPr id="31" name="مستطيل مستدير الزوايا 30"/>
          <p:cNvSpPr/>
          <p:nvPr/>
        </p:nvSpPr>
        <p:spPr>
          <a:xfrm>
            <a:off x="571472" y="4786322"/>
            <a:ext cx="7215238" cy="500066"/>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r>
              <a:rPr lang="ar-SA" sz="2400" b="1" dirty="0" smtClean="0"/>
              <a:t>كيف كتبت في كلمة آمن؟ولماذا؟</a:t>
            </a:r>
            <a:endParaRPr lang="ar-SA" sz="2400" b="1" dirty="0"/>
          </a:p>
        </p:txBody>
      </p:sp>
      <p:sp>
        <p:nvSpPr>
          <p:cNvPr id="32" name="شكل بيضاوي 31"/>
          <p:cNvSpPr/>
          <p:nvPr/>
        </p:nvSpPr>
        <p:spPr>
          <a:xfrm>
            <a:off x="7858148" y="5429264"/>
            <a:ext cx="714380" cy="500066"/>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t>3</a:t>
            </a:r>
            <a:endParaRPr lang="ar-SA" sz="2800" b="1" dirty="0"/>
          </a:p>
        </p:txBody>
      </p:sp>
      <p:sp>
        <p:nvSpPr>
          <p:cNvPr id="33" name="مستطيل مستدير الزوايا 32"/>
          <p:cNvSpPr/>
          <p:nvPr/>
        </p:nvSpPr>
        <p:spPr>
          <a:xfrm>
            <a:off x="571472" y="5429264"/>
            <a:ext cx="7215238" cy="500066"/>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r>
              <a:rPr lang="ar-SA" sz="2400" b="1" dirty="0" smtClean="0"/>
              <a:t>أي الهمزتين متحركة في(آمن)وأيهما ساكنة؟</a:t>
            </a:r>
            <a:endParaRPr lang="ar-SA" sz="2400" b="1" dirty="0"/>
          </a:p>
        </p:txBody>
      </p:sp>
      <p:sp>
        <p:nvSpPr>
          <p:cNvPr id="34" name="مربع نص 33"/>
          <p:cNvSpPr txBox="1"/>
          <p:nvPr/>
        </p:nvSpPr>
        <p:spPr>
          <a:xfrm>
            <a:off x="642910" y="4237830"/>
            <a:ext cx="3643338" cy="477054"/>
          </a:xfrm>
          <a:prstGeom prst="rect">
            <a:avLst/>
          </a:prstGeom>
          <a:noFill/>
        </p:spPr>
        <p:txBody>
          <a:bodyPr wrap="square" rtlCol="1">
            <a:spAutoFit/>
          </a:bodyPr>
          <a:lstStyle/>
          <a:p>
            <a:r>
              <a:rPr lang="ar-SA" sz="2500" b="1" dirty="0" smtClean="0">
                <a:solidFill>
                  <a:srgbClr val="C00000"/>
                </a:solidFill>
                <a:sym typeface="Wingdings"/>
              </a:rPr>
              <a:t>أَ-أْ الألف مفتوحة والأخرى ساكنة</a:t>
            </a:r>
            <a:endParaRPr lang="ar-SA" sz="2500" b="1" dirty="0">
              <a:solidFill>
                <a:srgbClr val="C00000"/>
              </a:solidFill>
            </a:endParaRPr>
          </a:p>
        </p:txBody>
      </p:sp>
      <p:sp>
        <p:nvSpPr>
          <p:cNvPr id="35" name="مربع نص 34"/>
          <p:cNvSpPr txBox="1"/>
          <p:nvPr/>
        </p:nvSpPr>
        <p:spPr>
          <a:xfrm>
            <a:off x="1500166" y="4809334"/>
            <a:ext cx="2714644" cy="477054"/>
          </a:xfrm>
          <a:prstGeom prst="rect">
            <a:avLst/>
          </a:prstGeom>
          <a:noFill/>
        </p:spPr>
        <p:txBody>
          <a:bodyPr wrap="square" rtlCol="1">
            <a:spAutoFit/>
          </a:bodyPr>
          <a:lstStyle/>
          <a:p>
            <a:pPr algn="ctr"/>
            <a:r>
              <a:rPr lang="ar-SA" sz="2500" b="1" dirty="0" smtClean="0">
                <a:solidFill>
                  <a:srgbClr val="C00000"/>
                </a:solidFill>
                <a:sym typeface="Wingdings"/>
              </a:rPr>
              <a:t>(آ)آمن</a:t>
            </a:r>
            <a:endParaRPr lang="ar-SA" sz="2500" b="1" dirty="0">
              <a:solidFill>
                <a:srgbClr val="C00000"/>
              </a:solidFill>
            </a:endParaRPr>
          </a:p>
        </p:txBody>
      </p:sp>
      <p:sp>
        <p:nvSpPr>
          <p:cNvPr id="36" name="مربع نص 35"/>
          <p:cNvSpPr txBox="1"/>
          <p:nvPr/>
        </p:nvSpPr>
        <p:spPr>
          <a:xfrm>
            <a:off x="214282" y="5513832"/>
            <a:ext cx="3071834" cy="415498"/>
          </a:xfrm>
          <a:prstGeom prst="rect">
            <a:avLst/>
          </a:prstGeom>
          <a:noFill/>
        </p:spPr>
        <p:txBody>
          <a:bodyPr wrap="square" rtlCol="1">
            <a:spAutoFit/>
          </a:bodyPr>
          <a:lstStyle/>
          <a:p>
            <a:r>
              <a:rPr lang="ar-SA" sz="2100" b="1" dirty="0" smtClean="0">
                <a:solidFill>
                  <a:srgbClr val="C00000"/>
                </a:solidFill>
                <a:sym typeface="Wingdings"/>
              </a:rPr>
              <a:t>الأولى متحركة والثانية ساكنة</a:t>
            </a:r>
            <a:endParaRPr lang="ar-SA" sz="21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circle(in)">
                                      <p:cBhvr>
                                        <p:cTn id="10" dur="1000"/>
                                        <p:tgtEl>
                                          <p:spTgt spid="15"/>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strips(downLeft)">
                                      <p:cBhvr>
                                        <p:cTn id="13" dur="1000"/>
                                        <p:tgtEl>
                                          <p:spTgt spid="29"/>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strips(downLeft)">
                                      <p:cBhvr>
                                        <p:cTn id="16" dur="1000"/>
                                        <p:tgtEl>
                                          <p:spTgt spid="28"/>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strips(downLeft)">
                                      <p:cBhvr>
                                        <p:cTn id="19" dur="1000"/>
                                        <p:tgtEl>
                                          <p:spTgt spid="31"/>
                                        </p:tgtEl>
                                      </p:cBhvr>
                                    </p:animEffect>
                                  </p:childTnLst>
                                </p:cTn>
                              </p:par>
                              <p:par>
                                <p:cTn id="20" presetID="18" presetClass="entr" presetSubtype="12"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strips(downLeft)">
                                      <p:cBhvr>
                                        <p:cTn id="22" dur="1000"/>
                                        <p:tgtEl>
                                          <p:spTgt spid="30"/>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strips(downLeft)">
                                      <p:cBhvr>
                                        <p:cTn id="25" dur="1000"/>
                                        <p:tgtEl>
                                          <p:spTgt spid="33"/>
                                        </p:tgtEl>
                                      </p:cBhvr>
                                    </p:animEffect>
                                  </p:childTnLst>
                                </p:cTn>
                              </p:par>
                              <p:par>
                                <p:cTn id="26" presetID="18" presetClass="entr" presetSubtype="12"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strips(downLeft)">
                                      <p:cBhvr>
                                        <p:cTn id="28" dur="1000"/>
                                        <p:tgtEl>
                                          <p:spTgt spid="32"/>
                                        </p:tgtEl>
                                      </p:cBhvr>
                                    </p:animEffect>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0"/>
                                          </p:stCondLst>
                                        </p:cTn>
                                        <p:tgtEl>
                                          <p:spTgt spid="34"/>
                                        </p:tgtEl>
                                        <p:attrNameLst>
                                          <p:attrName>style.visibility</p:attrName>
                                        </p:attrNameLst>
                                      </p:cBhvr>
                                      <p:to>
                                        <p:strVal val="visible"/>
                                      </p:to>
                                    </p:set>
                                    <p:anim to="" calcmode="lin" valueType="num">
                                      <p:cBhvr>
                                        <p:cTn id="33" dur="1" fill="hold"/>
                                        <p:tgtEl>
                                          <p:spTgt spid="34"/>
                                        </p:tgtEl>
                                        <p:attrNameLst>
                                          <p:attrName/>
                                        </p:attrNameLst>
                                      </p:cBhvr>
                                    </p:anim>
                                  </p:childTnLst>
                                </p:cTn>
                              </p:par>
                            </p:childTnLst>
                          </p:cTn>
                        </p:par>
                      </p:childTnLst>
                    </p:cTn>
                  </p:par>
                  <p:par>
                    <p:cTn id="34" fill="hold">
                      <p:stCondLst>
                        <p:cond delay="indefinite"/>
                      </p:stCondLst>
                      <p:childTnLst>
                        <p:par>
                          <p:cTn id="35" fill="hold">
                            <p:stCondLst>
                              <p:cond delay="0"/>
                            </p:stCondLst>
                            <p:childTnLst>
                              <p:par>
                                <p:cTn id="36" presetID="24" presetClass="entr" presetSubtype="0" fill="hold" grpId="0" nodeType="clickEffect">
                                  <p:stCondLst>
                                    <p:cond delay="0"/>
                                  </p:stCondLst>
                                  <p:childTnLst>
                                    <p:set>
                                      <p:cBhvr>
                                        <p:cTn id="37" dur="1" fill="hold">
                                          <p:stCondLst>
                                            <p:cond delay="0"/>
                                          </p:stCondLst>
                                        </p:cTn>
                                        <p:tgtEl>
                                          <p:spTgt spid="35"/>
                                        </p:tgtEl>
                                        <p:attrNameLst>
                                          <p:attrName>style.visibility</p:attrName>
                                        </p:attrNameLst>
                                      </p:cBhvr>
                                      <p:to>
                                        <p:strVal val="visible"/>
                                      </p:to>
                                    </p:set>
                                    <p:anim to="" calcmode="lin" valueType="num">
                                      <p:cBhvr>
                                        <p:cTn id="38" dur="1" fill="hold"/>
                                        <p:tgtEl>
                                          <p:spTgt spid="35"/>
                                        </p:tgtEl>
                                        <p:attrNameLst>
                                          <p:attrName/>
                                        </p:attrNameLst>
                                      </p:cBhvr>
                                    </p:anim>
                                  </p:childTnLst>
                                </p:cTn>
                              </p:par>
                            </p:childTnLst>
                          </p:cTn>
                        </p:par>
                      </p:childTnLst>
                    </p:cTn>
                  </p:par>
                  <p:par>
                    <p:cTn id="39" fill="hold">
                      <p:stCondLst>
                        <p:cond delay="indefinite"/>
                      </p:stCondLst>
                      <p:childTnLst>
                        <p:par>
                          <p:cTn id="40" fill="hold">
                            <p:stCondLst>
                              <p:cond delay="0"/>
                            </p:stCondLst>
                            <p:childTnLst>
                              <p:par>
                                <p:cTn id="41" presetID="24" presetClass="entr" presetSubtype="0" fill="hold" grpId="0" nodeType="clickEffect">
                                  <p:stCondLst>
                                    <p:cond delay="0"/>
                                  </p:stCondLst>
                                  <p:childTnLst>
                                    <p:set>
                                      <p:cBhvr>
                                        <p:cTn id="42" dur="1" fill="hold">
                                          <p:stCondLst>
                                            <p:cond delay="0"/>
                                          </p:stCondLst>
                                        </p:cTn>
                                        <p:tgtEl>
                                          <p:spTgt spid="36"/>
                                        </p:tgtEl>
                                        <p:attrNameLst>
                                          <p:attrName>style.visibility</p:attrName>
                                        </p:attrNameLst>
                                      </p:cBhvr>
                                      <p:to>
                                        <p:strVal val="visible"/>
                                      </p:to>
                                    </p:set>
                                    <p:anim to="" calcmode="lin" valueType="num">
                                      <p:cBhvr>
                                        <p:cTn id="43" dur="1" fill="hold"/>
                                        <p:tgtEl>
                                          <p:spTgt spid="3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 grpId="0"/>
      <p:bldP spid="28" grpId="0" animBg="1"/>
      <p:bldP spid="29" grpId="0" animBg="1"/>
      <p:bldP spid="30" grpId="0" animBg="1"/>
      <p:bldP spid="31" grpId="0" animBg="1"/>
      <p:bldP spid="32" grpId="0" animBg="1"/>
      <p:bldP spid="33" grpId="0" animBg="1"/>
      <p:bldP spid="34" grpId="0"/>
      <p:bldP spid="35" grpId="0"/>
      <p:bldP spid="36"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4" name="مربع نص 3"/>
          <p:cNvSpPr txBox="1"/>
          <p:nvPr/>
        </p:nvSpPr>
        <p:spPr>
          <a:xfrm>
            <a:off x="357158" y="214290"/>
            <a:ext cx="7143800" cy="954107"/>
          </a:xfrm>
          <a:prstGeom prst="rect">
            <a:avLst/>
          </a:prstGeom>
          <a:noFill/>
        </p:spPr>
        <p:txBody>
          <a:bodyPr wrap="square" rtlCol="1">
            <a:spAutoFit/>
          </a:bodyPr>
          <a:lstStyle/>
          <a:p>
            <a:pPr algn="ctr"/>
            <a:r>
              <a:rPr lang="ar-SA" sz="2800" b="1" dirty="0" smtClean="0">
                <a:solidFill>
                  <a:srgbClr val="4C0000"/>
                </a:solidFill>
              </a:rPr>
              <a:t>أقرأ الأسماء الآتية(آمن،آمال،منشآت)وألاحظ تحليلها إلى أحرف،ثم أجيب:</a:t>
            </a:r>
          </a:p>
        </p:txBody>
      </p:sp>
      <p:sp>
        <p:nvSpPr>
          <p:cNvPr id="5" name="شكل بيضاوي 4"/>
          <p:cNvSpPr/>
          <p:nvPr/>
        </p:nvSpPr>
        <p:spPr>
          <a:xfrm>
            <a:off x="7286644" y="262857"/>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رابعاً</a:t>
            </a:r>
            <a:endParaRPr lang="ar-SA" sz="2400" b="1" dirty="0">
              <a:solidFill>
                <a:schemeClr val="tx1"/>
              </a:solidFill>
            </a:endParaRPr>
          </a:p>
        </p:txBody>
      </p:sp>
      <p:sp>
        <p:nvSpPr>
          <p:cNvPr id="6" name="سهم إلى اليسار 5"/>
          <p:cNvSpPr/>
          <p:nvPr/>
        </p:nvSpPr>
        <p:spPr>
          <a:xfrm>
            <a:off x="5500694" y="1142984"/>
            <a:ext cx="2000264" cy="642942"/>
          </a:xfrm>
          <a:prstGeom prst="leftArrow">
            <a:avLst>
              <a:gd name="adj1" fmla="val 50000"/>
              <a:gd name="adj2" fmla="val 28889"/>
            </a:avLst>
          </a:prstGeom>
          <a:ln>
            <a:solidFill>
              <a:schemeClr val="accent3">
                <a:lumMod val="50000"/>
              </a:schemeClr>
            </a:solidFill>
          </a:ln>
          <a:effectLst>
            <a:glow rad="139700">
              <a:schemeClr val="accent3">
                <a:satMod val="175000"/>
                <a:alpha val="40000"/>
              </a:schemeClr>
            </a:glow>
          </a:effectLst>
        </p:spPr>
        <p:style>
          <a:lnRef idx="2">
            <a:schemeClr val="accent3"/>
          </a:lnRef>
          <a:fillRef idx="1">
            <a:schemeClr val="lt1"/>
          </a:fillRef>
          <a:effectRef idx="0">
            <a:schemeClr val="accent3"/>
          </a:effectRef>
          <a:fontRef idx="minor">
            <a:schemeClr val="dk1"/>
          </a:fontRef>
        </p:style>
        <p:txBody>
          <a:bodyPr rtlCol="1" anchor="ctr"/>
          <a:lstStyle/>
          <a:p>
            <a:pPr algn="ctr"/>
            <a:r>
              <a:rPr lang="ar-SA" sz="3600" b="1" dirty="0" smtClean="0">
                <a:solidFill>
                  <a:schemeClr val="tx1"/>
                </a:solidFill>
              </a:rPr>
              <a:t>آمن</a:t>
            </a:r>
            <a:endParaRPr lang="ar-SA" b="1" dirty="0">
              <a:solidFill>
                <a:schemeClr val="tx1"/>
              </a:solidFill>
            </a:endParaRPr>
          </a:p>
        </p:txBody>
      </p:sp>
      <p:sp>
        <p:nvSpPr>
          <p:cNvPr id="7" name="سهم إلى اليسار 6"/>
          <p:cNvSpPr/>
          <p:nvPr/>
        </p:nvSpPr>
        <p:spPr>
          <a:xfrm>
            <a:off x="5500694" y="1714488"/>
            <a:ext cx="2000264" cy="642942"/>
          </a:xfrm>
          <a:prstGeom prst="leftArrow">
            <a:avLst>
              <a:gd name="adj1" fmla="val 50000"/>
              <a:gd name="adj2" fmla="val 28889"/>
            </a:avLst>
          </a:prstGeom>
          <a:ln>
            <a:solidFill>
              <a:schemeClr val="accent3">
                <a:lumMod val="50000"/>
              </a:schemeClr>
            </a:solidFill>
          </a:ln>
          <a:effectLst>
            <a:glow rad="139700">
              <a:schemeClr val="accent3">
                <a:satMod val="175000"/>
                <a:alpha val="40000"/>
              </a:schemeClr>
            </a:glow>
          </a:effectLst>
        </p:spPr>
        <p:style>
          <a:lnRef idx="2">
            <a:schemeClr val="accent3"/>
          </a:lnRef>
          <a:fillRef idx="1">
            <a:schemeClr val="lt1"/>
          </a:fillRef>
          <a:effectRef idx="0">
            <a:schemeClr val="accent3"/>
          </a:effectRef>
          <a:fontRef idx="minor">
            <a:schemeClr val="dk1"/>
          </a:fontRef>
        </p:style>
        <p:txBody>
          <a:bodyPr rtlCol="1" anchor="ctr"/>
          <a:lstStyle/>
          <a:p>
            <a:pPr algn="ctr"/>
            <a:r>
              <a:rPr lang="ar-SA" sz="3600" b="1" dirty="0" smtClean="0">
                <a:solidFill>
                  <a:schemeClr val="tx1"/>
                </a:solidFill>
              </a:rPr>
              <a:t>آمال</a:t>
            </a:r>
            <a:endParaRPr lang="ar-SA" b="1" dirty="0">
              <a:solidFill>
                <a:schemeClr val="tx1"/>
              </a:solidFill>
            </a:endParaRPr>
          </a:p>
        </p:txBody>
      </p:sp>
      <p:sp>
        <p:nvSpPr>
          <p:cNvPr id="8" name="مستطيل مستدير الزوايا 7"/>
          <p:cNvSpPr/>
          <p:nvPr/>
        </p:nvSpPr>
        <p:spPr>
          <a:xfrm>
            <a:off x="4500562" y="2428868"/>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م</a:t>
            </a:r>
            <a:endParaRPr lang="ar-SA" sz="3200" b="1" dirty="0">
              <a:solidFill>
                <a:schemeClr val="tx1"/>
              </a:solidFill>
            </a:endParaRPr>
          </a:p>
        </p:txBody>
      </p:sp>
      <p:sp>
        <p:nvSpPr>
          <p:cNvPr id="9" name="مستطيل مستدير الزوايا 8"/>
          <p:cNvSpPr/>
          <p:nvPr/>
        </p:nvSpPr>
        <p:spPr>
          <a:xfrm>
            <a:off x="3786182" y="2428868"/>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ن</a:t>
            </a:r>
            <a:endParaRPr lang="ar-SA" sz="3200" b="1" dirty="0">
              <a:solidFill>
                <a:schemeClr val="tx1"/>
              </a:solidFill>
            </a:endParaRPr>
          </a:p>
        </p:txBody>
      </p:sp>
      <p:sp>
        <p:nvSpPr>
          <p:cNvPr id="10" name="مستطيل مستدير الزوايا 9"/>
          <p:cNvSpPr/>
          <p:nvPr/>
        </p:nvSpPr>
        <p:spPr>
          <a:xfrm>
            <a:off x="3071802" y="2428868"/>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ش</a:t>
            </a:r>
            <a:endParaRPr lang="ar-SA" sz="3200" b="1" dirty="0">
              <a:solidFill>
                <a:schemeClr val="tx1"/>
              </a:solidFill>
            </a:endParaRPr>
          </a:p>
        </p:txBody>
      </p:sp>
      <p:sp>
        <p:nvSpPr>
          <p:cNvPr id="11" name="مستطيل مستدير الزوايا 10"/>
          <p:cNvSpPr/>
          <p:nvPr/>
        </p:nvSpPr>
        <p:spPr>
          <a:xfrm>
            <a:off x="1643042" y="1142984"/>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a:t>
            </a:r>
            <a:endParaRPr lang="ar-SA" sz="3200" b="1" dirty="0">
              <a:solidFill>
                <a:schemeClr val="tx1"/>
              </a:solidFill>
            </a:endParaRPr>
          </a:p>
        </p:txBody>
      </p:sp>
      <p:sp>
        <p:nvSpPr>
          <p:cNvPr id="12" name="مستطيل مستدير الزوايا 11"/>
          <p:cNvSpPr/>
          <p:nvPr/>
        </p:nvSpPr>
        <p:spPr>
          <a:xfrm>
            <a:off x="4500562" y="1142984"/>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أَ</a:t>
            </a:r>
            <a:endParaRPr lang="ar-SA" sz="3200" b="1" dirty="0">
              <a:solidFill>
                <a:schemeClr val="tx1"/>
              </a:solidFill>
            </a:endParaRPr>
          </a:p>
        </p:txBody>
      </p:sp>
      <p:sp>
        <p:nvSpPr>
          <p:cNvPr id="13" name="مستطيل مستدير الزوايا 12"/>
          <p:cNvSpPr/>
          <p:nvPr/>
        </p:nvSpPr>
        <p:spPr>
          <a:xfrm>
            <a:off x="3786182" y="1142984"/>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أْ</a:t>
            </a:r>
            <a:endParaRPr lang="ar-SA" sz="3200" b="1" dirty="0">
              <a:solidFill>
                <a:schemeClr val="tx1"/>
              </a:solidFill>
            </a:endParaRPr>
          </a:p>
        </p:txBody>
      </p:sp>
      <p:sp>
        <p:nvSpPr>
          <p:cNvPr id="14" name="مستطيل مستدير الزوايا 13"/>
          <p:cNvSpPr/>
          <p:nvPr/>
        </p:nvSpPr>
        <p:spPr>
          <a:xfrm>
            <a:off x="3071802" y="1142984"/>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م</a:t>
            </a:r>
            <a:endParaRPr lang="ar-SA" sz="3200" b="1" dirty="0">
              <a:solidFill>
                <a:schemeClr val="tx1"/>
              </a:solidFill>
            </a:endParaRPr>
          </a:p>
        </p:txBody>
      </p:sp>
      <p:sp>
        <p:nvSpPr>
          <p:cNvPr id="15" name="مستطيل مستدير الزوايا 14"/>
          <p:cNvSpPr/>
          <p:nvPr/>
        </p:nvSpPr>
        <p:spPr>
          <a:xfrm>
            <a:off x="2357422" y="1142984"/>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ن</a:t>
            </a:r>
            <a:endParaRPr lang="ar-SA" sz="3200" b="1" dirty="0">
              <a:solidFill>
                <a:schemeClr val="tx1"/>
              </a:solidFill>
            </a:endParaRPr>
          </a:p>
        </p:txBody>
      </p:sp>
      <p:sp>
        <p:nvSpPr>
          <p:cNvPr id="16" name="سهم إلى اليسار 15"/>
          <p:cNvSpPr/>
          <p:nvPr/>
        </p:nvSpPr>
        <p:spPr>
          <a:xfrm>
            <a:off x="5500694" y="2357430"/>
            <a:ext cx="2000264" cy="642942"/>
          </a:xfrm>
          <a:prstGeom prst="leftArrow">
            <a:avLst>
              <a:gd name="adj1" fmla="val 50000"/>
              <a:gd name="adj2" fmla="val 28889"/>
            </a:avLst>
          </a:prstGeom>
          <a:ln>
            <a:solidFill>
              <a:schemeClr val="accent3">
                <a:lumMod val="50000"/>
              </a:schemeClr>
            </a:solidFill>
          </a:ln>
          <a:effectLst>
            <a:glow rad="139700">
              <a:schemeClr val="accent3">
                <a:satMod val="175000"/>
                <a:alpha val="40000"/>
              </a:schemeClr>
            </a:glow>
          </a:effectLst>
        </p:spPr>
        <p:style>
          <a:lnRef idx="2">
            <a:schemeClr val="accent3"/>
          </a:lnRef>
          <a:fillRef idx="1">
            <a:schemeClr val="lt1"/>
          </a:fillRef>
          <a:effectRef idx="0">
            <a:schemeClr val="accent3"/>
          </a:effectRef>
          <a:fontRef idx="minor">
            <a:schemeClr val="dk1"/>
          </a:fontRef>
        </p:style>
        <p:txBody>
          <a:bodyPr rtlCol="1" anchor="ctr"/>
          <a:lstStyle/>
          <a:p>
            <a:pPr algn="ctr"/>
            <a:r>
              <a:rPr lang="ar-SA" sz="3600" b="1" dirty="0" smtClean="0">
                <a:solidFill>
                  <a:schemeClr val="tx1"/>
                </a:solidFill>
              </a:rPr>
              <a:t>منشآت</a:t>
            </a:r>
            <a:endParaRPr lang="ar-SA" b="1" dirty="0">
              <a:solidFill>
                <a:schemeClr val="tx1"/>
              </a:solidFill>
            </a:endParaRPr>
          </a:p>
        </p:txBody>
      </p:sp>
      <p:sp>
        <p:nvSpPr>
          <p:cNvPr id="17" name="مستطيل مستدير الزوايا 16"/>
          <p:cNvSpPr/>
          <p:nvPr/>
        </p:nvSpPr>
        <p:spPr>
          <a:xfrm>
            <a:off x="4500562" y="1785926"/>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أَ</a:t>
            </a:r>
            <a:endParaRPr lang="ar-SA" sz="3200" b="1" dirty="0">
              <a:solidFill>
                <a:schemeClr val="tx1"/>
              </a:solidFill>
            </a:endParaRPr>
          </a:p>
        </p:txBody>
      </p:sp>
      <p:sp>
        <p:nvSpPr>
          <p:cNvPr id="18" name="مستطيل مستدير الزوايا 17"/>
          <p:cNvSpPr/>
          <p:nvPr/>
        </p:nvSpPr>
        <p:spPr>
          <a:xfrm>
            <a:off x="3786182" y="1785926"/>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أْ</a:t>
            </a:r>
            <a:endParaRPr lang="ar-SA" sz="3200" b="1" dirty="0">
              <a:solidFill>
                <a:schemeClr val="tx1"/>
              </a:solidFill>
            </a:endParaRPr>
          </a:p>
        </p:txBody>
      </p:sp>
      <p:sp>
        <p:nvSpPr>
          <p:cNvPr id="19" name="مستطيل مستدير الزوايا 18"/>
          <p:cNvSpPr/>
          <p:nvPr/>
        </p:nvSpPr>
        <p:spPr>
          <a:xfrm>
            <a:off x="3071802" y="1785926"/>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م</a:t>
            </a:r>
            <a:endParaRPr lang="ar-SA" sz="3200" b="1" dirty="0">
              <a:solidFill>
                <a:schemeClr val="tx1"/>
              </a:solidFill>
            </a:endParaRPr>
          </a:p>
        </p:txBody>
      </p:sp>
      <p:sp>
        <p:nvSpPr>
          <p:cNvPr id="20" name="مستطيل مستدير الزوايا 19"/>
          <p:cNvSpPr/>
          <p:nvPr/>
        </p:nvSpPr>
        <p:spPr>
          <a:xfrm>
            <a:off x="2357422" y="1785926"/>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ا</a:t>
            </a:r>
            <a:endParaRPr lang="ar-SA" sz="3200" b="1" dirty="0">
              <a:solidFill>
                <a:schemeClr val="tx1"/>
              </a:solidFill>
            </a:endParaRPr>
          </a:p>
        </p:txBody>
      </p:sp>
      <p:sp>
        <p:nvSpPr>
          <p:cNvPr id="21" name="مستطيل مستدير الزوايا 20"/>
          <p:cNvSpPr/>
          <p:nvPr/>
        </p:nvSpPr>
        <p:spPr>
          <a:xfrm>
            <a:off x="1643042" y="1785926"/>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ل</a:t>
            </a:r>
            <a:endParaRPr lang="ar-SA" sz="3200" b="1" dirty="0">
              <a:solidFill>
                <a:schemeClr val="tx1"/>
              </a:solidFill>
            </a:endParaRPr>
          </a:p>
        </p:txBody>
      </p:sp>
      <p:sp>
        <p:nvSpPr>
          <p:cNvPr id="22" name="مستطيل مستدير الزوايا 21"/>
          <p:cNvSpPr/>
          <p:nvPr/>
        </p:nvSpPr>
        <p:spPr>
          <a:xfrm>
            <a:off x="2357422" y="2428868"/>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أَ</a:t>
            </a:r>
            <a:endParaRPr lang="ar-SA" sz="3200" b="1" dirty="0">
              <a:solidFill>
                <a:schemeClr val="tx1"/>
              </a:solidFill>
            </a:endParaRPr>
          </a:p>
        </p:txBody>
      </p:sp>
      <p:sp>
        <p:nvSpPr>
          <p:cNvPr id="23" name="مستطيل مستدير الزوايا 22"/>
          <p:cNvSpPr/>
          <p:nvPr/>
        </p:nvSpPr>
        <p:spPr>
          <a:xfrm>
            <a:off x="1643042" y="2428868"/>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ا</a:t>
            </a:r>
            <a:endParaRPr lang="ar-SA" sz="3200" b="1" dirty="0">
              <a:solidFill>
                <a:schemeClr val="tx1"/>
              </a:solidFill>
            </a:endParaRPr>
          </a:p>
        </p:txBody>
      </p:sp>
      <p:sp>
        <p:nvSpPr>
          <p:cNvPr id="24" name="مستطيل مستدير الزوايا 23"/>
          <p:cNvSpPr/>
          <p:nvPr/>
        </p:nvSpPr>
        <p:spPr>
          <a:xfrm>
            <a:off x="928662" y="2428868"/>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ت</a:t>
            </a:r>
            <a:endParaRPr lang="ar-SA" sz="3200" b="1" dirty="0">
              <a:solidFill>
                <a:schemeClr val="tx1"/>
              </a:solidFill>
            </a:endParaRPr>
          </a:p>
        </p:txBody>
      </p:sp>
      <p:sp>
        <p:nvSpPr>
          <p:cNvPr id="25" name="مربع نص 24"/>
          <p:cNvSpPr txBox="1"/>
          <p:nvPr/>
        </p:nvSpPr>
        <p:spPr>
          <a:xfrm>
            <a:off x="1214414" y="2977218"/>
            <a:ext cx="6215106" cy="523220"/>
          </a:xfrm>
          <a:prstGeom prst="rect">
            <a:avLst/>
          </a:prstGeom>
          <a:noFill/>
        </p:spPr>
        <p:txBody>
          <a:bodyPr wrap="square" rtlCol="1">
            <a:spAutoFit/>
          </a:bodyPr>
          <a:lstStyle/>
          <a:p>
            <a:pPr algn="ctr"/>
            <a:r>
              <a:rPr lang="ar-SA" sz="2800" b="1" dirty="0" smtClean="0">
                <a:solidFill>
                  <a:srgbClr val="4C0000"/>
                </a:solidFill>
              </a:rPr>
              <a:t>1/ما مفرد آمال؟منشآت؟</a:t>
            </a:r>
          </a:p>
        </p:txBody>
      </p:sp>
      <p:sp>
        <p:nvSpPr>
          <p:cNvPr id="26" name="شكل بيضاوي 25"/>
          <p:cNvSpPr/>
          <p:nvPr/>
        </p:nvSpPr>
        <p:spPr>
          <a:xfrm>
            <a:off x="4071934" y="3429000"/>
            <a:ext cx="1571636" cy="571504"/>
          </a:xfrm>
          <a:prstGeom prst="ellipse">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800" b="1" dirty="0" smtClean="0"/>
              <a:t>آمال</a:t>
            </a:r>
            <a:endParaRPr lang="ar-SA" sz="2800" b="1" dirty="0"/>
          </a:p>
        </p:txBody>
      </p:sp>
      <p:sp>
        <p:nvSpPr>
          <p:cNvPr id="27" name="شكل بيضاوي 26"/>
          <p:cNvSpPr/>
          <p:nvPr/>
        </p:nvSpPr>
        <p:spPr>
          <a:xfrm>
            <a:off x="2428860" y="3429000"/>
            <a:ext cx="1571636" cy="571504"/>
          </a:xfrm>
          <a:prstGeom prst="ellipse">
            <a:avLst/>
          </a:prstGeom>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sz="2800" b="1" dirty="0"/>
          </a:p>
        </p:txBody>
      </p:sp>
      <p:sp>
        <p:nvSpPr>
          <p:cNvPr id="28" name="شكل بيضاوي 27"/>
          <p:cNvSpPr/>
          <p:nvPr/>
        </p:nvSpPr>
        <p:spPr>
          <a:xfrm>
            <a:off x="4143372" y="4071942"/>
            <a:ext cx="1571636" cy="571504"/>
          </a:xfrm>
          <a:prstGeom prst="ellipse">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800" b="1" dirty="0" smtClean="0"/>
              <a:t>منشآت</a:t>
            </a:r>
            <a:endParaRPr lang="ar-SA" sz="2800" b="1" dirty="0"/>
          </a:p>
        </p:txBody>
      </p:sp>
      <p:sp>
        <p:nvSpPr>
          <p:cNvPr id="29" name="شكل بيضاوي 28"/>
          <p:cNvSpPr/>
          <p:nvPr/>
        </p:nvSpPr>
        <p:spPr>
          <a:xfrm>
            <a:off x="2428860" y="4071942"/>
            <a:ext cx="1571636" cy="571504"/>
          </a:xfrm>
          <a:prstGeom prst="ellipse">
            <a:avLst/>
          </a:prstGeom>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sz="2800" b="1" dirty="0"/>
          </a:p>
        </p:txBody>
      </p:sp>
      <p:sp>
        <p:nvSpPr>
          <p:cNvPr id="30" name="مربع نص 29"/>
          <p:cNvSpPr txBox="1"/>
          <p:nvPr/>
        </p:nvSpPr>
        <p:spPr>
          <a:xfrm>
            <a:off x="2714612" y="3425611"/>
            <a:ext cx="928694" cy="646331"/>
          </a:xfrm>
          <a:prstGeom prst="rect">
            <a:avLst/>
          </a:prstGeom>
          <a:noFill/>
        </p:spPr>
        <p:txBody>
          <a:bodyPr wrap="square" rtlCol="1">
            <a:spAutoFit/>
          </a:bodyPr>
          <a:lstStyle/>
          <a:p>
            <a:pPr algn="ctr"/>
            <a:r>
              <a:rPr lang="ar-SA" sz="3600" b="1" dirty="0" smtClean="0">
                <a:solidFill>
                  <a:srgbClr val="C00000"/>
                </a:solidFill>
                <a:sym typeface="Wingdings"/>
              </a:rPr>
              <a:t>أمل</a:t>
            </a:r>
            <a:endParaRPr lang="ar-SA" b="1" dirty="0">
              <a:solidFill>
                <a:srgbClr val="C00000"/>
              </a:solidFill>
            </a:endParaRPr>
          </a:p>
        </p:txBody>
      </p:sp>
      <p:sp>
        <p:nvSpPr>
          <p:cNvPr id="31" name="مربع نص 30"/>
          <p:cNvSpPr txBox="1"/>
          <p:nvPr/>
        </p:nvSpPr>
        <p:spPr>
          <a:xfrm>
            <a:off x="2714612" y="4068553"/>
            <a:ext cx="928694" cy="646331"/>
          </a:xfrm>
          <a:prstGeom prst="rect">
            <a:avLst/>
          </a:prstGeom>
          <a:noFill/>
        </p:spPr>
        <p:txBody>
          <a:bodyPr wrap="square" rtlCol="1">
            <a:spAutoFit/>
          </a:bodyPr>
          <a:lstStyle/>
          <a:p>
            <a:pPr algn="ctr"/>
            <a:r>
              <a:rPr lang="ar-SA" sz="3600" b="1" dirty="0" smtClean="0">
                <a:solidFill>
                  <a:srgbClr val="C00000"/>
                </a:solidFill>
                <a:sym typeface="Wingdings"/>
              </a:rPr>
              <a:t>منشأ</a:t>
            </a:r>
            <a:endParaRPr lang="ar-SA" b="1" dirty="0">
              <a:solidFill>
                <a:srgbClr val="C00000"/>
              </a:solidFill>
            </a:endParaRPr>
          </a:p>
        </p:txBody>
      </p:sp>
      <p:sp>
        <p:nvSpPr>
          <p:cNvPr id="32" name="مربع نص 31"/>
          <p:cNvSpPr txBox="1"/>
          <p:nvPr/>
        </p:nvSpPr>
        <p:spPr>
          <a:xfrm>
            <a:off x="642910" y="4620292"/>
            <a:ext cx="7072362" cy="523220"/>
          </a:xfrm>
          <a:prstGeom prst="rect">
            <a:avLst/>
          </a:prstGeom>
          <a:noFill/>
        </p:spPr>
        <p:txBody>
          <a:bodyPr wrap="square" rtlCol="1">
            <a:spAutoFit/>
          </a:bodyPr>
          <a:lstStyle/>
          <a:p>
            <a:pPr algn="ctr"/>
            <a:r>
              <a:rPr lang="ar-SA" sz="2800" b="1" dirty="0" smtClean="0">
                <a:solidFill>
                  <a:srgbClr val="4C0000"/>
                </a:solidFill>
              </a:rPr>
              <a:t>2/ مم تتألف الهمزة الممدودة في الاسمين(آمال-منشآت؟</a:t>
            </a:r>
          </a:p>
        </p:txBody>
      </p:sp>
      <p:sp>
        <p:nvSpPr>
          <p:cNvPr id="33" name="سهم إلى اليسار 32"/>
          <p:cNvSpPr/>
          <p:nvPr/>
        </p:nvSpPr>
        <p:spPr>
          <a:xfrm>
            <a:off x="5072066" y="5072074"/>
            <a:ext cx="3500462" cy="785818"/>
          </a:xfrm>
          <a:prstGeom prst="leftArrow">
            <a:avLst>
              <a:gd name="adj1" fmla="val 50000"/>
              <a:gd name="adj2" fmla="val 28889"/>
            </a:avLst>
          </a:prstGeom>
          <a:ln>
            <a:solidFill>
              <a:schemeClr val="accent3">
                <a:lumMod val="50000"/>
              </a:schemeClr>
            </a:solidFill>
          </a:ln>
          <a:effectLst>
            <a:glow rad="139700">
              <a:schemeClr val="accent3">
                <a:satMod val="175000"/>
                <a:alpha val="40000"/>
              </a:schemeClr>
            </a:glow>
          </a:effectLst>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solidFill>
                  <a:schemeClr val="tx1"/>
                </a:solidFill>
              </a:rPr>
              <a:t>الهمزة الممدودة في آمال</a:t>
            </a:r>
            <a:endParaRPr lang="ar-SA" sz="1400" b="1" dirty="0">
              <a:solidFill>
                <a:schemeClr val="tx1"/>
              </a:solidFill>
            </a:endParaRPr>
          </a:p>
        </p:txBody>
      </p:sp>
      <p:sp>
        <p:nvSpPr>
          <p:cNvPr id="34" name="سهم إلى اليسار 33"/>
          <p:cNvSpPr/>
          <p:nvPr/>
        </p:nvSpPr>
        <p:spPr>
          <a:xfrm>
            <a:off x="5072066" y="5786454"/>
            <a:ext cx="3500462" cy="785818"/>
          </a:xfrm>
          <a:prstGeom prst="leftArrow">
            <a:avLst>
              <a:gd name="adj1" fmla="val 50000"/>
              <a:gd name="adj2" fmla="val 28889"/>
            </a:avLst>
          </a:prstGeom>
          <a:ln>
            <a:solidFill>
              <a:schemeClr val="accent3">
                <a:lumMod val="50000"/>
              </a:schemeClr>
            </a:solidFill>
          </a:ln>
          <a:effectLst>
            <a:glow rad="139700">
              <a:schemeClr val="accent3">
                <a:satMod val="175000"/>
                <a:alpha val="40000"/>
              </a:schemeClr>
            </a:glow>
          </a:effectLst>
        </p:spPr>
        <p:style>
          <a:lnRef idx="2">
            <a:schemeClr val="accent3"/>
          </a:lnRef>
          <a:fillRef idx="1">
            <a:schemeClr val="lt1"/>
          </a:fillRef>
          <a:effectRef idx="0">
            <a:schemeClr val="accent3"/>
          </a:effectRef>
          <a:fontRef idx="minor">
            <a:schemeClr val="dk1"/>
          </a:fontRef>
        </p:style>
        <p:txBody>
          <a:bodyPr rtlCol="1" anchor="ctr"/>
          <a:lstStyle/>
          <a:p>
            <a:pPr algn="ctr"/>
            <a:r>
              <a:rPr lang="ar-SA" sz="2800" b="1" dirty="0" smtClean="0">
                <a:solidFill>
                  <a:schemeClr val="tx1"/>
                </a:solidFill>
              </a:rPr>
              <a:t>الهمزة الممدودة في منشآت</a:t>
            </a:r>
            <a:endParaRPr lang="ar-SA" sz="1400" b="1" dirty="0">
              <a:solidFill>
                <a:schemeClr val="tx1"/>
              </a:solidFill>
            </a:endParaRPr>
          </a:p>
        </p:txBody>
      </p:sp>
      <p:sp>
        <p:nvSpPr>
          <p:cNvPr id="35" name="مستطيل مستدير الزوايا 34"/>
          <p:cNvSpPr/>
          <p:nvPr/>
        </p:nvSpPr>
        <p:spPr>
          <a:xfrm>
            <a:off x="4000496" y="5143512"/>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أَ</a:t>
            </a:r>
            <a:endParaRPr lang="ar-SA" sz="3200" b="1" dirty="0">
              <a:solidFill>
                <a:schemeClr val="tx1"/>
              </a:solidFill>
            </a:endParaRPr>
          </a:p>
        </p:txBody>
      </p:sp>
      <p:sp>
        <p:nvSpPr>
          <p:cNvPr id="36" name="مستطيل مستدير الزوايا 35"/>
          <p:cNvSpPr/>
          <p:nvPr/>
        </p:nvSpPr>
        <p:spPr>
          <a:xfrm>
            <a:off x="3286116" y="5143512"/>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أْ</a:t>
            </a:r>
            <a:endParaRPr lang="ar-SA" sz="3200" b="1" dirty="0">
              <a:solidFill>
                <a:schemeClr val="tx1"/>
              </a:solidFill>
            </a:endParaRPr>
          </a:p>
        </p:txBody>
      </p:sp>
      <p:sp>
        <p:nvSpPr>
          <p:cNvPr id="37" name="مستطيل مستدير الزوايا 36"/>
          <p:cNvSpPr/>
          <p:nvPr/>
        </p:nvSpPr>
        <p:spPr>
          <a:xfrm>
            <a:off x="4000496" y="5857892"/>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أَ</a:t>
            </a:r>
            <a:endParaRPr lang="ar-SA" sz="3200" b="1" dirty="0">
              <a:solidFill>
                <a:schemeClr val="tx1"/>
              </a:solidFill>
            </a:endParaRPr>
          </a:p>
        </p:txBody>
      </p:sp>
      <p:sp>
        <p:nvSpPr>
          <p:cNvPr id="38" name="مستطيل مستدير الزوايا 37"/>
          <p:cNvSpPr/>
          <p:nvPr/>
        </p:nvSpPr>
        <p:spPr>
          <a:xfrm>
            <a:off x="3286116" y="5857892"/>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ا</a:t>
            </a:r>
            <a:endParaRPr lang="ar-SA"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circle(in)">
                                      <p:cBhvr>
                                        <p:cTn id="10" dur="10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anim to="" calcmode="lin" valueType="num">
                                      <p:cBhvr>
                                        <p:cTn id="15" dur="1" fill="hold"/>
                                        <p:tgtEl>
                                          <p:spTgt spid="30"/>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31"/>
                                        </p:tgtEl>
                                        <p:attrNameLst>
                                          <p:attrName>style.visibility</p:attrName>
                                        </p:attrNameLst>
                                      </p:cBhvr>
                                      <p:to>
                                        <p:strVal val="visible"/>
                                      </p:to>
                                    </p:set>
                                    <p:anim to="" calcmode="lin" valueType="num">
                                      <p:cBhvr>
                                        <p:cTn id="20" dur="1" fill="hold"/>
                                        <p:tgtEl>
                                          <p:spTgt spid="31"/>
                                        </p:tgtEl>
                                        <p:attrNameLst>
                                          <p:attrName/>
                                        </p:attrNameLst>
                                      </p:cBhvr>
                                    </p:anim>
                                  </p:childTnLst>
                                </p:cTn>
                              </p:par>
                              <p:par>
                                <p:cTn id="21" presetID="6" presetClass="entr" presetSubtype="16"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circle(in)">
                                      <p:cBhvr>
                                        <p:cTn id="23" dur="1000"/>
                                        <p:tgtEl>
                                          <p:spTgt spid="32"/>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grpId="0" nodeType="click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strips(downLeft)">
                                      <p:cBhvr>
                                        <p:cTn id="28" dur="500"/>
                                        <p:tgtEl>
                                          <p:spTgt spid="35"/>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strips(downLeft)">
                                      <p:cBhvr>
                                        <p:cTn id="31" dur="500"/>
                                        <p:tgtEl>
                                          <p:spTgt spid="36"/>
                                        </p:tgtEl>
                                      </p:cBhvr>
                                    </p:animEffect>
                                  </p:childTnLst>
                                </p:cTn>
                              </p:par>
                            </p:childTnLst>
                          </p:cTn>
                        </p:par>
                      </p:childTnLst>
                    </p:cTn>
                  </p:par>
                  <p:par>
                    <p:cTn id="32" fill="hold">
                      <p:stCondLst>
                        <p:cond delay="indefinite"/>
                      </p:stCondLst>
                      <p:childTnLst>
                        <p:par>
                          <p:cTn id="33" fill="hold">
                            <p:stCondLst>
                              <p:cond delay="0"/>
                            </p:stCondLst>
                            <p:childTnLst>
                              <p:par>
                                <p:cTn id="34" presetID="18" presetClass="entr" presetSubtype="12" fill="hold" grpId="0" nodeType="click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strips(downLeft)">
                                      <p:cBhvr>
                                        <p:cTn id="36" dur="500"/>
                                        <p:tgtEl>
                                          <p:spTgt spid="37"/>
                                        </p:tgtEl>
                                      </p:cBhvr>
                                    </p:animEffect>
                                  </p:childTnLst>
                                </p:cTn>
                              </p:par>
                              <p:par>
                                <p:cTn id="37" presetID="18" presetClass="entr" presetSubtype="12"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strips(downLeft)">
                                      <p:cBhvr>
                                        <p:cTn id="3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5" grpId="0"/>
      <p:bldP spid="30" grpId="0"/>
      <p:bldP spid="31" grpId="0"/>
      <p:bldP spid="32" grpId="0"/>
      <p:bldP spid="35" grpId="0" animBg="1"/>
      <p:bldP spid="36" grpId="0" animBg="1"/>
      <p:bldP spid="37" grpId="0" animBg="1"/>
      <p:bldP spid="38"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مستند 2"/>
          <p:cNvSpPr/>
          <p:nvPr/>
        </p:nvSpPr>
        <p:spPr>
          <a:xfrm>
            <a:off x="785786" y="642918"/>
            <a:ext cx="7500990" cy="5786478"/>
          </a:xfrm>
          <a:prstGeom prst="flowChartDocument">
            <a:avLst/>
          </a:prstGeom>
          <a:ln/>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buFontTx/>
              <a:buChar char="-"/>
            </a:pPr>
            <a:r>
              <a:rPr lang="ar-SA" sz="4400" b="1" dirty="0" smtClean="0">
                <a:solidFill>
                  <a:schemeClr val="tx1"/>
                </a:solidFill>
              </a:rPr>
              <a:t>قد تكون هذه الألف ألف التثنية أو جمع التكسير أو جمع الإناث أو اسم الفاعل أو ألف الاثنين(الضمير).</a:t>
            </a:r>
          </a:p>
          <a:p>
            <a:pPr algn="ctr">
              <a:buFontTx/>
              <a:buChar char="-"/>
            </a:pPr>
            <a:r>
              <a:rPr lang="ar-SA" sz="4400" b="1" dirty="0" smtClean="0">
                <a:solidFill>
                  <a:schemeClr val="tx1"/>
                </a:solidFill>
              </a:rPr>
              <a:t>س:إذا أمن الإنسان على دينه وعرضه ونفسه وماله فماذا نسميه؟</a:t>
            </a:r>
            <a:endParaRPr lang="ar-SA" b="1" dirty="0">
              <a:solidFill>
                <a:schemeClr val="tx1"/>
              </a:solidFill>
            </a:endParaRPr>
          </a:p>
        </p:txBody>
      </p:sp>
      <p:sp>
        <p:nvSpPr>
          <p:cNvPr id="4" name="مخطط انسيابي: مستند 3"/>
          <p:cNvSpPr/>
          <p:nvPr/>
        </p:nvSpPr>
        <p:spPr>
          <a:xfrm rot="850076">
            <a:off x="6215074" y="357166"/>
            <a:ext cx="2143140" cy="857256"/>
          </a:xfrm>
          <a:prstGeom prst="flowChartDocumen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3200" b="1" dirty="0" smtClean="0">
                <a:solidFill>
                  <a:schemeClr val="tx1"/>
                </a:solidFill>
              </a:rPr>
              <a:t>إضاءة:</a:t>
            </a:r>
            <a:endParaRPr lang="ar-SA"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مستند 2"/>
          <p:cNvSpPr/>
          <p:nvPr/>
        </p:nvSpPr>
        <p:spPr>
          <a:xfrm>
            <a:off x="785786" y="642918"/>
            <a:ext cx="7500990" cy="5786478"/>
          </a:xfrm>
          <a:prstGeom prst="flowChartDocument">
            <a:avLst/>
          </a:prstGeom>
          <a:ln/>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buFontTx/>
              <a:buChar char="-"/>
            </a:pPr>
            <a:r>
              <a:rPr lang="ar-SA" sz="5400" b="1" dirty="0" smtClean="0">
                <a:solidFill>
                  <a:schemeClr val="tx1"/>
                </a:solidFill>
              </a:rPr>
              <a:t>(ال)التعريف إذا سُبقت </a:t>
            </a:r>
          </a:p>
          <a:p>
            <a:pPr algn="ctr"/>
            <a:r>
              <a:rPr lang="ar-SA" sz="5400" b="1" dirty="0" smtClean="0">
                <a:solidFill>
                  <a:schemeClr val="tx1"/>
                </a:solidFill>
              </a:rPr>
              <a:t>بهمزة استفهام فإن الهمزة </a:t>
            </a:r>
          </a:p>
          <a:p>
            <a:pPr algn="ctr"/>
            <a:r>
              <a:rPr lang="ar-SA" sz="5400" b="1" dirty="0" smtClean="0">
                <a:solidFill>
                  <a:schemeClr val="tx1"/>
                </a:solidFill>
              </a:rPr>
              <a:t>تقلب إل مدة فوق ألف المد</a:t>
            </a:r>
            <a:r>
              <a:rPr lang="ar-SA" sz="4400" b="1" dirty="0" smtClean="0">
                <a:solidFill>
                  <a:schemeClr val="tx1"/>
                </a:solidFill>
              </a:rPr>
              <a:t>.</a:t>
            </a:r>
          </a:p>
          <a:p>
            <a:pPr algn="ctr">
              <a:buFontTx/>
              <a:buChar char="-"/>
            </a:pPr>
            <a:endParaRPr lang="ar-SA" b="1" dirty="0">
              <a:solidFill>
                <a:schemeClr val="tx1"/>
              </a:solidFill>
            </a:endParaRPr>
          </a:p>
        </p:txBody>
      </p:sp>
      <p:sp>
        <p:nvSpPr>
          <p:cNvPr id="4" name="مخطط انسيابي: مستند 3"/>
          <p:cNvSpPr/>
          <p:nvPr/>
        </p:nvSpPr>
        <p:spPr>
          <a:xfrm rot="850076">
            <a:off x="6215074" y="357166"/>
            <a:ext cx="2143140" cy="857256"/>
          </a:xfrm>
          <a:prstGeom prst="flowChartDocumen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3200" b="1" dirty="0" smtClean="0">
                <a:solidFill>
                  <a:schemeClr val="tx1"/>
                </a:solidFill>
              </a:rPr>
              <a:t>اعلم أن:</a:t>
            </a:r>
            <a:endParaRPr lang="ar-SA"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714348" y="214290"/>
            <a:ext cx="7072362" cy="523220"/>
          </a:xfrm>
          <a:prstGeom prst="rect">
            <a:avLst/>
          </a:prstGeom>
          <a:noFill/>
        </p:spPr>
        <p:txBody>
          <a:bodyPr wrap="square" rtlCol="1">
            <a:spAutoFit/>
          </a:bodyPr>
          <a:lstStyle/>
          <a:p>
            <a:pPr algn="ctr"/>
            <a:r>
              <a:rPr lang="ar-SA" sz="2800" b="1" dirty="0" smtClean="0">
                <a:solidFill>
                  <a:srgbClr val="4C0000"/>
                </a:solidFill>
              </a:rPr>
              <a:t>3/ أين وقعت همزة المد في:آمن،آمال،منشآت؟</a:t>
            </a:r>
          </a:p>
        </p:txBody>
      </p:sp>
      <p:sp>
        <p:nvSpPr>
          <p:cNvPr id="4" name="سحابة 3"/>
          <p:cNvSpPr/>
          <p:nvPr/>
        </p:nvSpPr>
        <p:spPr>
          <a:xfrm>
            <a:off x="5572132" y="1000108"/>
            <a:ext cx="1857388" cy="714380"/>
          </a:xfrm>
          <a:prstGeom prst="cloud">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solidFill>
                  <a:schemeClr val="tx1"/>
                </a:solidFill>
              </a:rPr>
              <a:t>في الأول</a:t>
            </a:r>
            <a:endParaRPr lang="ar-SA" sz="2800" b="1" dirty="0">
              <a:solidFill>
                <a:schemeClr val="tx1"/>
              </a:solidFill>
            </a:endParaRPr>
          </a:p>
        </p:txBody>
      </p:sp>
      <p:sp>
        <p:nvSpPr>
          <p:cNvPr id="5" name="سحابة 4"/>
          <p:cNvSpPr/>
          <p:nvPr/>
        </p:nvSpPr>
        <p:spPr>
          <a:xfrm>
            <a:off x="1214414" y="1000108"/>
            <a:ext cx="2071702" cy="714380"/>
          </a:xfrm>
          <a:prstGeom prst="cloud">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solidFill>
                  <a:schemeClr val="tx1"/>
                </a:solidFill>
              </a:rPr>
              <a:t>في الوسط</a:t>
            </a:r>
            <a:endParaRPr lang="ar-SA" sz="2800" b="1" dirty="0">
              <a:solidFill>
                <a:schemeClr val="tx1"/>
              </a:solidFill>
            </a:endParaRPr>
          </a:p>
        </p:txBody>
      </p:sp>
      <p:sp>
        <p:nvSpPr>
          <p:cNvPr id="6" name="سحابة 5"/>
          <p:cNvSpPr/>
          <p:nvPr/>
        </p:nvSpPr>
        <p:spPr>
          <a:xfrm>
            <a:off x="3500430" y="1000108"/>
            <a:ext cx="1857388" cy="714380"/>
          </a:xfrm>
          <a:prstGeom prst="cloud">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800" b="1" dirty="0" smtClean="0">
                <a:solidFill>
                  <a:schemeClr val="tx1"/>
                </a:solidFill>
              </a:rPr>
              <a:t>في الأول</a:t>
            </a:r>
            <a:endParaRPr lang="ar-SA" sz="2800" b="1" dirty="0">
              <a:solidFill>
                <a:schemeClr val="tx1"/>
              </a:solidFill>
            </a:endParaRPr>
          </a:p>
        </p:txBody>
      </p:sp>
      <p:cxnSp>
        <p:nvCxnSpPr>
          <p:cNvPr id="8" name="رابط كسهم مستقيم 7"/>
          <p:cNvCxnSpPr/>
          <p:nvPr/>
        </p:nvCxnSpPr>
        <p:spPr>
          <a:xfrm>
            <a:off x="3571868" y="642918"/>
            <a:ext cx="2643206" cy="428628"/>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1" name="رابط كسهم مستقيم 10"/>
          <p:cNvCxnSpPr/>
          <p:nvPr/>
        </p:nvCxnSpPr>
        <p:spPr>
          <a:xfrm>
            <a:off x="2928926" y="571480"/>
            <a:ext cx="785818" cy="571504"/>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4" name="رابط كسهم مستقيم 13"/>
          <p:cNvCxnSpPr/>
          <p:nvPr/>
        </p:nvCxnSpPr>
        <p:spPr>
          <a:xfrm rot="5400000">
            <a:off x="1893075" y="678637"/>
            <a:ext cx="428628" cy="214314"/>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17" name="مربع نص 16"/>
          <p:cNvSpPr txBox="1"/>
          <p:nvPr/>
        </p:nvSpPr>
        <p:spPr>
          <a:xfrm>
            <a:off x="642910" y="1691334"/>
            <a:ext cx="7072362" cy="523220"/>
          </a:xfrm>
          <a:prstGeom prst="rect">
            <a:avLst/>
          </a:prstGeom>
          <a:noFill/>
        </p:spPr>
        <p:txBody>
          <a:bodyPr wrap="square" rtlCol="1">
            <a:spAutoFit/>
          </a:bodyPr>
          <a:lstStyle/>
          <a:p>
            <a:pPr algn="ctr"/>
            <a:r>
              <a:rPr lang="ar-SA" sz="2800" b="1" dirty="0" smtClean="0">
                <a:solidFill>
                  <a:srgbClr val="4C0000"/>
                </a:solidFill>
              </a:rPr>
              <a:t>4/أحلل إملائياً (يدرآن)مع الاستفادة مما سبق:</a:t>
            </a:r>
          </a:p>
        </p:txBody>
      </p:sp>
      <p:sp>
        <p:nvSpPr>
          <p:cNvPr id="18" name="مستطيل مستدير الزوايا 17"/>
          <p:cNvSpPr/>
          <p:nvPr/>
        </p:nvSpPr>
        <p:spPr>
          <a:xfrm>
            <a:off x="4500562" y="2285992"/>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3200" b="1" dirty="0">
              <a:solidFill>
                <a:schemeClr val="tx1"/>
              </a:solidFill>
            </a:endParaRPr>
          </a:p>
        </p:txBody>
      </p:sp>
      <p:sp>
        <p:nvSpPr>
          <p:cNvPr id="19" name="مستطيل مستدير الزوايا 18"/>
          <p:cNvSpPr/>
          <p:nvPr/>
        </p:nvSpPr>
        <p:spPr>
          <a:xfrm>
            <a:off x="3786182" y="2285992"/>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3200" b="1" dirty="0">
              <a:solidFill>
                <a:schemeClr val="tx1"/>
              </a:solidFill>
            </a:endParaRPr>
          </a:p>
        </p:txBody>
      </p:sp>
      <p:sp>
        <p:nvSpPr>
          <p:cNvPr id="20" name="مستطيل مستدير الزوايا 19"/>
          <p:cNvSpPr/>
          <p:nvPr/>
        </p:nvSpPr>
        <p:spPr>
          <a:xfrm>
            <a:off x="3071802" y="2285992"/>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3200" b="1" dirty="0">
              <a:solidFill>
                <a:schemeClr val="tx1"/>
              </a:solidFill>
            </a:endParaRPr>
          </a:p>
        </p:txBody>
      </p:sp>
      <p:sp>
        <p:nvSpPr>
          <p:cNvPr id="21" name="سهم إلى اليسار 20"/>
          <p:cNvSpPr/>
          <p:nvPr/>
        </p:nvSpPr>
        <p:spPr>
          <a:xfrm>
            <a:off x="5500694" y="2214554"/>
            <a:ext cx="2000264" cy="642942"/>
          </a:xfrm>
          <a:prstGeom prst="leftArrow">
            <a:avLst>
              <a:gd name="adj1" fmla="val 50000"/>
              <a:gd name="adj2" fmla="val 28889"/>
            </a:avLst>
          </a:prstGeom>
          <a:ln>
            <a:solidFill>
              <a:schemeClr val="accent3">
                <a:lumMod val="50000"/>
              </a:schemeClr>
            </a:solidFill>
          </a:ln>
          <a:effectLst>
            <a:glow rad="139700">
              <a:schemeClr val="accent3">
                <a:satMod val="175000"/>
                <a:alpha val="40000"/>
              </a:schemeClr>
            </a:glow>
          </a:effectLst>
        </p:spPr>
        <p:style>
          <a:lnRef idx="2">
            <a:schemeClr val="accent3"/>
          </a:lnRef>
          <a:fillRef idx="1">
            <a:schemeClr val="lt1"/>
          </a:fillRef>
          <a:effectRef idx="0">
            <a:schemeClr val="accent3"/>
          </a:effectRef>
          <a:fontRef idx="minor">
            <a:schemeClr val="dk1"/>
          </a:fontRef>
        </p:style>
        <p:txBody>
          <a:bodyPr rtlCol="1" anchor="ctr"/>
          <a:lstStyle/>
          <a:p>
            <a:pPr algn="ctr"/>
            <a:r>
              <a:rPr lang="ar-SA" sz="3600" b="1" dirty="0" smtClean="0">
                <a:solidFill>
                  <a:schemeClr val="tx1"/>
                </a:solidFill>
              </a:rPr>
              <a:t>يدرآن</a:t>
            </a:r>
            <a:endParaRPr lang="ar-SA" b="1" dirty="0">
              <a:solidFill>
                <a:schemeClr val="tx1"/>
              </a:solidFill>
            </a:endParaRPr>
          </a:p>
        </p:txBody>
      </p:sp>
      <p:sp>
        <p:nvSpPr>
          <p:cNvPr id="22" name="مستطيل مستدير الزوايا 21"/>
          <p:cNvSpPr/>
          <p:nvPr/>
        </p:nvSpPr>
        <p:spPr>
          <a:xfrm>
            <a:off x="2357422" y="2285992"/>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3200" b="1" dirty="0">
              <a:solidFill>
                <a:schemeClr val="tx1"/>
              </a:solidFill>
            </a:endParaRPr>
          </a:p>
        </p:txBody>
      </p:sp>
      <p:sp>
        <p:nvSpPr>
          <p:cNvPr id="23" name="مستطيل مستدير الزوايا 22"/>
          <p:cNvSpPr/>
          <p:nvPr/>
        </p:nvSpPr>
        <p:spPr>
          <a:xfrm>
            <a:off x="1643042" y="2285992"/>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3200" b="1" dirty="0">
              <a:solidFill>
                <a:schemeClr val="tx1"/>
              </a:solidFill>
            </a:endParaRPr>
          </a:p>
        </p:txBody>
      </p:sp>
      <p:sp>
        <p:nvSpPr>
          <p:cNvPr id="24" name="مستطيل مستدير الزوايا 23"/>
          <p:cNvSpPr/>
          <p:nvPr/>
        </p:nvSpPr>
        <p:spPr>
          <a:xfrm>
            <a:off x="928662" y="2285992"/>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3200" b="1" dirty="0">
              <a:solidFill>
                <a:schemeClr val="tx1"/>
              </a:solidFill>
            </a:endParaRPr>
          </a:p>
        </p:txBody>
      </p:sp>
      <p:sp>
        <p:nvSpPr>
          <p:cNvPr id="25" name="مربع نص 24"/>
          <p:cNvSpPr txBox="1"/>
          <p:nvPr/>
        </p:nvSpPr>
        <p:spPr>
          <a:xfrm>
            <a:off x="4500562" y="2201283"/>
            <a:ext cx="571504" cy="584775"/>
          </a:xfrm>
          <a:prstGeom prst="rect">
            <a:avLst/>
          </a:prstGeom>
          <a:noFill/>
        </p:spPr>
        <p:txBody>
          <a:bodyPr wrap="square" rtlCol="1">
            <a:spAutoFit/>
          </a:bodyPr>
          <a:lstStyle/>
          <a:p>
            <a:pPr algn="ctr"/>
            <a:r>
              <a:rPr lang="ar-SA" sz="3200" b="1" dirty="0" smtClean="0">
                <a:solidFill>
                  <a:srgbClr val="C00000"/>
                </a:solidFill>
              </a:rPr>
              <a:t>ي</a:t>
            </a:r>
            <a:endParaRPr lang="ar-SA" sz="3200" b="1" dirty="0">
              <a:solidFill>
                <a:srgbClr val="C00000"/>
              </a:solidFill>
            </a:endParaRPr>
          </a:p>
        </p:txBody>
      </p:sp>
      <p:sp>
        <p:nvSpPr>
          <p:cNvPr id="26" name="مربع نص 25"/>
          <p:cNvSpPr txBox="1"/>
          <p:nvPr/>
        </p:nvSpPr>
        <p:spPr>
          <a:xfrm>
            <a:off x="3786182" y="2214554"/>
            <a:ext cx="571504" cy="584775"/>
          </a:xfrm>
          <a:prstGeom prst="rect">
            <a:avLst/>
          </a:prstGeom>
          <a:noFill/>
        </p:spPr>
        <p:txBody>
          <a:bodyPr wrap="square" rtlCol="1">
            <a:spAutoFit/>
          </a:bodyPr>
          <a:lstStyle/>
          <a:p>
            <a:pPr algn="ctr"/>
            <a:r>
              <a:rPr lang="ar-SA" sz="3200" b="1" dirty="0" smtClean="0">
                <a:solidFill>
                  <a:srgbClr val="C00000"/>
                </a:solidFill>
              </a:rPr>
              <a:t>د</a:t>
            </a:r>
            <a:endParaRPr lang="ar-SA" sz="3200" b="1" dirty="0">
              <a:solidFill>
                <a:srgbClr val="C00000"/>
              </a:solidFill>
            </a:endParaRPr>
          </a:p>
        </p:txBody>
      </p:sp>
      <p:sp>
        <p:nvSpPr>
          <p:cNvPr id="27" name="مربع نص 26"/>
          <p:cNvSpPr txBox="1"/>
          <p:nvPr/>
        </p:nvSpPr>
        <p:spPr>
          <a:xfrm>
            <a:off x="3071802" y="2214554"/>
            <a:ext cx="571504" cy="584775"/>
          </a:xfrm>
          <a:prstGeom prst="rect">
            <a:avLst/>
          </a:prstGeom>
          <a:noFill/>
        </p:spPr>
        <p:txBody>
          <a:bodyPr wrap="square" rtlCol="1">
            <a:spAutoFit/>
          </a:bodyPr>
          <a:lstStyle/>
          <a:p>
            <a:pPr algn="ctr"/>
            <a:r>
              <a:rPr lang="ar-SA" sz="3200" b="1" dirty="0" smtClean="0">
                <a:solidFill>
                  <a:srgbClr val="C00000"/>
                </a:solidFill>
              </a:rPr>
              <a:t>ر</a:t>
            </a:r>
            <a:endParaRPr lang="ar-SA" sz="3200" b="1" dirty="0">
              <a:solidFill>
                <a:srgbClr val="C00000"/>
              </a:solidFill>
            </a:endParaRPr>
          </a:p>
        </p:txBody>
      </p:sp>
      <p:sp>
        <p:nvSpPr>
          <p:cNvPr id="28" name="مربع نص 27"/>
          <p:cNvSpPr txBox="1"/>
          <p:nvPr/>
        </p:nvSpPr>
        <p:spPr>
          <a:xfrm>
            <a:off x="2357422" y="2227825"/>
            <a:ext cx="571504" cy="584775"/>
          </a:xfrm>
          <a:prstGeom prst="rect">
            <a:avLst/>
          </a:prstGeom>
          <a:noFill/>
        </p:spPr>
        <p:txBody>
          <a:bodyPr wrap="square" rtlCol="1">
            <a:spAutoFit/>
          </a:bodyPr>
          <a:lstStyle/>
          <a:p>
            <a:pPr algn="ctr"/>
            <a:r>
              <a:rPr lang="ar-SA" sz="3200" b="1" dirty="0" smtClean="0">
                <a:solidFill>
                  <a:srgbClr val="C00000"/>
                </a:solidFill>
              </a:rPr>
              <a:t>أَ</a:t>
            </a:r>
            <a:endParaRPr lang="ar-SA" sz="3200" b="1" dirty="0">
              <a:solidFill>
                <a:srgbClr val="C00000"/>
              </a:solidFill>
            </a:endParaRPr>
          </a:p>
        </p:txBody>
      </p:sp>
      <p:sp>
        <p:nvSpPr>
          <p:cNvPr id="29" name="مربع نص 28"/>
          <p:cNvSpPr txBox="1"/>
          <p:nvPr/>
        </p:nvSpPr>
        <p:spPr>
          <a:xfrm>
            <a:off x="1643042" y="2214554"/>
            <a:ext cx="571504" cy="584775"/>
          </a:xfrm>
          <a:prstGeom prst="rect">
            <a:avLst/>
          </a:prstGeom>
          <a:noFill/>
        </p:spPr>
        <p:txBody>
          <a:bodyPr wrap="square" rtlCol="1">
            <a:spAutoFit/>
          </a:bodyPr>
          <a:lstStyle/>
          <a:p>
            <a:pPr algn="ctr"/>
            <a:r>
              <a:rPr lang="ar-SA" sz="3200" b="1" dirty="0" smtClean="0">
                <a:solidFill>
                  <a:srgbClr val="C00000"/>
                </a:solidFill>
              </a:rPr>
              <a:t>ا</a:t>
            </a:r>
            <a:endParaRPr lang="ar-SA" sz="3200" b="1" dirty="0">
              <a:solidFill>
                <a:srgbClr val="C00000"/>
              </a:solidFill>
            </a:endParaRPr>
          </a:p>
        </p:txBody>
      </p:sp>
      <p:sp>
        <p:nvSpPr>
          <p:cNvPr id="30" name="مربع نص 29"/>
          <p:cNvSpPr txBox="1"/>
          <p:nvPr/>
        </p:nvSpPr>
        <p:spPr>
          <a:xfrm>
            <a:off x="928662" y="2227825"/>
            <a:ext cx="571504" cy="584775"/>
          </a:xfrm>
          <a:prstGeom prst="rect">
            <a:avLst/>
          </a:prstGeom>
          <a:noFill/>
        </p:spPr>
        <p:txBody>
          <a:bodyPr wrap="square" rtlCol="1">
            <a:spAutoFit/>
          </a:bodyPr>
          <a:lstStyle/>
          <a:p>
            <a:pPr algn="ctr"/>
            <a:r>
              <a:rPr lang="ar-SA" sz="3200" b="1" dirty="0" smtClean="0">
                <a:solidFill>
                  <a:srgbClr val="C00000"/>
                </a:solidFill>
              </a:rPr>
              <a:t>ن</a:t>
            </a:r>
            <a:endParaRPr lang="ar-SA" sz="3200" b="1" dirty="0">
              <a:solidFill>
                <a:srgbClr val="C00000"/>
              </a:solidFill>
            </a:endParaRPr>
          </a:p>
        </p:txBody>
      </p:sp>
      <p:sp>
        <p:nvSpPr>
          <p:cNvPr id="31" name="سحابة 30"/>
          <p:cNvSpPr/>
          <p:nvPr/>
        </p:nvSpPr>
        <p:spPr>
          <a:xfrm>
            <a:off x="2276460" y="3000372"/>
            <a:ext cx="6153192" cy="2500330"/>
          </a:xfrm>
          <a:prstGeom prst="cloud">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800" b="1" dirty="0" smtClean="0">
              <a:solidFill>
                <a:schemeClr val="tx1"/>
              </a:solidFill>
            </a:endParaRPr>
          </a:p>
          <a:p>
            <a:pPr algn="ctr"/>
            <a:endParaRPr lang="ar-SA" sz="2800" b="1" dirty="0" smtClean="0">
              <a:solidFill>
                <a:schemeClr val="tx1"/>
              </a:solidFill>
            </a:endParaRPr>
          </a:p>
          <a:p>
            <a:pPr algn="ctr"/>
            <a:r>
              <a:rPr lang="ar-SA" sz="2800" b="1" dirty="0" smtClean="0">
                <a:solidFill>
                  <a:schemeClr val="tx1"/>
                </a:solidFill>
              </a:rPr>
              <a:t>أستنتج مما سبق ما يلي:</a:t>
            </a:r>
          </a:p>
          <a:p>
            <a:pPr algn="ctr"/>
            <a:endParaRPr lang="ar-SA" sz="2800" b="1" dirty="0" smtClean="0">
              <a:solidFill>
                <a:schemeClr val="tx1"/>
              </a:solidFill>
            </a:endParaRPr>
          </a:p>
          <a:p>
            <a:pPr algn="ctr"/>
            <a:endParaRPr lang="ar-SA" sz="2800" b="1" dirty="0" smtClean="0">
              <a:solidFill>
                <a:schemeClr val="tx1"/>
              </a:solidFill>
            </a:endParaRPr>
          </a:p>
          <a:p>
            <a:pPr algn="ctr"/>
            <a:endParaRPr lang="ar-SA" sz="2800" b="1" dirty="0" smtClean="0">
              <a:solidFill>
                <a:schemeClr val="tx1"/>
              </a:solidFill>
            </a:endParaRPr>
          </a:p>
          <a:p>
            <a:pPr algn="ctr"/>
            <a:endParaRPr lang="ar-SA" sz="2800" b="1" dirty="0" smtClean="0">
              <a:solidFill>
                <a:schemeClr val="tx1"/>
              </a:solidFill>
            </a:endParaRPr>
          </a:p>
          <a:p>
            <a:pPr algn="ctr"/>
            <a:endParaRPr lang="ar-SA" sz="2800" b="1" dirty="0">
              <a:solidFill>
                <a:schemeClr val="tx1"/>
              </a:solidFill>
            </a:endParaRPr>
          </a:p>
        </p:txBody>
      </p:sp>
      <p:sp>
        <p:nvSpPr>
          <p:cNvPr id="32" name="مربع نص 31"/>
          <p:cNvSpPr txBox="1"/>
          <p:nvPr/>
        </p:nvSpPr>
        <p:spPr>
          <a:xfrm>
            <a:off x="2928926" y="3630043"/>
            <a:ext cx="5072098" cy="1569660"/>
          </a:xfrm>
          <a:prstGeom prst="rect">
            <a:avLst/>
          </a:prstGeom>
          <a:noFill/>
        </p:spPr>
        <p:txBody>
          <a:bodyPr wrap="square" rtlCol="1">
            <a:spAutoFit/>
          </a:bodyPr>
          <a:lstStyle/>
          <a:p>
            <a:pPr algn="ctr"/>
            <a:r>
              <a:rPr lang="ar-SA" sz="2400" b="1" dirty="0" smtClean="0">
                <a:solidFill>
                  <a:srgbClr val="C00000"/>
                </a:solidFill>
              </a:rPr>
              <a:t>إذا كان الاسم جمع تكسير بدأ بهمزة مد آمال تتكون هذه الهمزة أَ+أْ جمع مؤنث سالم أو فعل مضاف إلى ألف الاثنين فإن همزة المد فيه تتكون من أ+آ مد بالألف.</a:t>
            </a:r>
            <a:endParaRPr lang="ar-SA" sz="2400" b="1" dirty="0">
              <a:solidFill>
                <a:srgbClr val="C00000"/>
              </a:solidFill>
            </a:endParaRPr>
          </a:p>
        </p:txBody>
      </p:sp>
      <p:sp>
        <p:nvSpPr>
          <p:cNvPr id="33" name="مربع نص 32"/>
          <p:cNvSpPr txBox="1"/>
          <p:nvPr/>
        </p:nvSpPr>
        <p:spPr>
          <a:xfrm>
            <a:off x="500034" y="5475289"/>
            <a:ext cx="7143800" cy="954107"/>
          </a:xfrm>
          <a:prstGeom prst="rect">
            <a:avLst/>
          </a:prstGeom>
          <a:noFill/>
        </p:spPr>
        <p:txBody>
          <a:bodyPr wrap="square" rtlCol="1">
            <a:spAutoFit/>
          </a:bodyPr>
          <a:lstStyle/>
          <a:p>
            <a:pPr algn="ctr"/>
            <a:r>
              <a:rPr lang="ar-SA" sz="2800" b="1" dirty="0" smtClean="0">
                <a:solidFill>
                  <a:srgbClr val="4C0000"/>
                </a:solidFill>
              </a:rPr>
              <a:t>أتعاون مع من بجواري في كتابة قاعدة عامة لموضوع الدرس:</a:t>
            </a:r>
          </a:p>
        </p:txBody>
      </p:sp>
      <p:sp>
        <p:nvSpPr>
          <p:cNvPr id="34" name="شكل بيضاوي 33"/>
          <p:cNvSpPr/>
          <p:nvPr/>
        </p:nvSpPr>
        <p:spPr>
          <a:xfrm>
            <a:off x="7429520" y="5523856"/>
            <a:ext cx="1143008"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خامساً</a:t>
            </a:r>
            <a:endParaRPr lang="ar-SA" sz="2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circle(in)">
                                      <p:cBhvr>
                                        <p:cTn id="10" dur="1000"/>
                                        <p:tgtEl>
                                          <p:spTgt spid="17"/>
                                        </p:tgtEl>
                                      </p:cBhvr>
                                    </p:animEffect>
                                  </p:childTnLst>
                                </p:cTn>
                              </p:par>
                              <p:par>
                                <p:cTn id="11" presetID="17" presetClass="entr" presetSubtype="8"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ppt_x</p:attrName>
                                        </p:attrNameLst>
                                      </p:cBhvr>
                                      <p:tavLst>
                                        <p:tav tm="0">
                                          <p:val>
                                            <p:strVal val="#ppt_x-#ppt_w/2"/>
                                          </p:val>
                                        </p:tav>
                                        <p:tav tm="100000">
                                          <p:val>
                                            <p:strVal val="#ppt_x"/>
                                          </p:val>
                                        </p:tav>
                                      </p:tavLst>
                                    </p:anim>
                                    <p:anim calcmode="lin" valueType="num">
                                      <p:cBhvr>
                                        <p:cTn id="14" dur="500" fill="hold"/>
                                        <p:tgtEl>
                                          <p:spTgt spid="31"/>
                                        </p:tgtEl>
                                        <p:attrNameLst>
                                          <p:attrName>ppt_y</p:attrName>
                                        </p:attrNameLst>
                                      </p:cBhvr>
                                      <p:tavLst>
                                        <p:tav tm="0">
                                          <p:val>
                                            <p:strVal val="#ppt_y"/>
                                          </p:val>
                                        </p:tav>
                                        <p:tav tm="100000">
                                          <p:val>
                                            <p:strVal val="#ppt_y"/>
                                          </p:val>
                                        </p:tav>
                                      </p:tavLst>
                                    </p:anim>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7" presetClass="entr" presetSubtype="8"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ppt_x</p:attrName>
                                        </p:attrNameLst>
                                      </p:cBhvr>
                                      <p:tavLst>
                                        <p:tav tm="0">
                                          <p:val>
                                            <p:strVal val="#ppt_x-#ppt_w/2"/>
                                          </p:val>
                                        </p:tav>
                                        <p:tav tm="100000">
                                          <p:val>
                                            <p:strVal val="#ppt_x"/>
                                          </p:val>
                                        </p:tav>
                                      </p:tavLst>
                                    </p:anim>
                                    <p:anim calcmode="lin" valueType="num">
                                      <p:cBhvr>
                                        <p:cTn id="22" dur="500" fill="hold"/>
                                        <p:tgtEl>
                                          <p:spTgt spid="4"/>
                                        </p:tgtEl>
                                        <p:attrNameLst>
                                          <p:attrName>ppt_y</p:attrName>
                                        </p:attrNameLst>
                                      </p:cBhvr>
                                      <p:tavLst>
                                        <p:tav tm="0">
                                          <p:val>
                                            <p:strVal val="#ppt_y"/>
                                          </p:val>
                                        </p:tav>
                                        <p:tav tm="100000">
                                          <p:val>
                                            <p:strVal val="#ppt_y"/>
                                          </p:val>
                                        </p:tav>
                                      </p:tavLst>
                                    </p:anim>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7" presetClass="entr" presetSubtype="8"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ppt_x-#ppt_w/2"/>
                                          </p:val>
                                        </p:tav>
                                        <p:tav tm="100000">
                                          <p:val>
                                            <p:strVal val="#ppt_x"/>
                                          </p:val>
                                        </p:tav>
                                      </p:tavLst>
                                    </p:anim>
                                    <p:anim calcmode="lin" valueType="num">
                                      <p:cBhvr>
                                        <p:cTn id="30" dur="500" fill="hold"/>
                                        <p:tgtEl>
                                          <p:spTgt spid="6"/>
                                        </p:tgtEl>
                                        <p:attrNameLst>
                                          <p:attrName>ppt_y</p:attrName>
                                        </p:attrNameLst>
                                      </p:cBhvr>
                                      <p:tavLst>
                                        <p:tav tm="0">
                                          <p:val>
                                            <p:strVal val="#ppt_y"/>
                                          </p:val>
                                        </p:tav>
                                        <p:tav tm="100000">
                                          <p:val>
                                            <p:strVal val="#ppt_y"/>
                                          </p:val>
                                        </p:tav>
                                      </p:tavLst>
                                    </p:anim>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8"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ppt_x</p:attrName>
                                        </p:attrNameLst>
                                      </p:cBhvr>
                                      <p:tavLst>
                                        <p:tav tm="0">
                                          <p:val>
                                            <p:strVal val="#ppt_x-#ppt_w/2"/>
                                          </p:val>
                                        </p:tav>
                                        <p:tav tm="100000">
                                          <p:val>
                                            <p:strVal val="#ppt_x"/>
                                          </p:val>
                                        </p:tav>
                                      </p:tavLst>
                                    </p:anim>
                                    <p:anim calcmode="lin" valueType="num">
                                      <p:cBhvr>
                                        <p:cTn id="38" dur="500" fill="hold"/>
                                        <p:tgtEl>
                                          <p:spTgt spid="5"/>
                                        </p:tgtEl>
                                        <p:attrNameLst>
                                          <p:attrName>ppt_y</p:attrName>
                                        </p:attrNameLst>
                                      </p:cBhvr>
                                      <p:tavLst>
                                        <p:tav tm="0">
                                          <p:val>
                                            <p:strVal val="#ppt_y"/>
                                          </p:val>
                                        </p:tav>
                                        <p:tav tm="100000">
                                          <p:val>
                                            <p:strVal val="#ppt_y"/>
                                          </p:val>
                                        </p:tav>
                                      </p:tavLst>
                                    </p:anim>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17" presetClass="entr" presetSubtype="1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p:cTn id="45" dur="500" fill="hold"/>
                                        <p:tgtEl>
                                          <p:spTgt spid="25"/>
                                        </p:tgtEl>
                                        <p:attrNameLst>
                                          <p:attrName>ppt_w</p:attrName>
                                        </p:attrNameLst>
                                      </p:cBhvr>
                                      <p:tavLst>
                                        <p:tav tm="0">
                                          <p:val>
                                            <p:fltVal val="0"/>
                                          </p:val>
                                        </p:tav>
                                        <p:tav tm="100000">
                                          <p:val>
                                            <p:strVal val="#ppt_w"/>
                                          </p:val>
                                        </p:tav>
                                      </p:tavLst>
                                    </p:anim>
                                    <p:anim calcmode="lin" valueType="num">
                                      <p:cBhvr>
                                        <p:cTn id="46" dur="500" fill="hold"/>
                                        <p:tgtEl>
                                          <p:spTgt spid="25"/>
                                        </p:tgtEl>
                                        <p:attrNameLst>
                                          <p:attrName>ppt_h</p:attrName>
                                        </p:attrNameLst>
                                      </p:cBhvr>
                                      <p:tavLst>
                                        <p:tav tm="0">
                                          <p:val>
                                            <p:strVal val="#ppt_h"/>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17" presetClass="entr" presetSubtype="10"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p:cTn id="51" dur="500" fill="hold"/>
                                        <p:tgtEl>
                                          <p:spTgt spid="26"/>
                                        </p:tgtEl>
                                        <p:attrNameLst>
                                          <p:attrName>ppt_w</p:attrName>
                                        </p:attrNameLst>
                                      </p:cBhvr>
                                      <p:tavLst>
                                        <p:tav tm="0">
                                          <p:val>
                                            <p:fltVal val="0"/>
                                          </p:val>
                                        </p:tav>
                                        <p:tav tm="100000">
                                          <p:val>
                                            <p:strVal val="#ppt_w"/>
                                          </p:val>
                                        </p:tav>
                                      </p:tavLst>
                                    </p:anim>
                                    <p:anim calcmode="lin" valueType="num">
                                      <p:cBhvr>
                                        <p:cTn id="52" dur="50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17" presetClass="entr" presetSubtype="10" fill="hold" grpId="0" nodeType="click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17" presetClass="entr" presetSubtype="10" fill="hold" grpId="0" nodeType="click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strVal val="#ppt_h"/>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17" presetClass="entr" presetSubtype="10" fill="hold" grpId="0" nodeType="click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strVal val="#ppt_h"/>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17" presetClass="entr" presetSubtype="10" fill="hold" grpId="0" nodeType="click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strVal val="#ppt_h"/>
                                          </p:val>
                                        </p:tav>
                                        <p:tav tm="100000">
                                          <p:val>
                                            <p:strVal val="#ppt_h"/>
                                          </p:val>
                                        </p:tav>
                                      </p:tavLst>
                                    </p:anim>
                                  </p:childTnLst>
                                </p:cTn>
                              </p:par>
                            </p:childTnLst>
                          </p:cTn>
                        </p:par>
                      </p:childTnLst>
                    </p:cTn>
                  </p:par>
                  <p:par>
                    <p:cTn id="77" fill="hold">
                      <p:stCondLst>
                        <p:cond delay="indefinite"/>
                      </p:stCondLst>
                      <p:childTnLst>
                        <p:par>
                          <p:cTn id="78" fill="hold">
                            <p:stCondLst>
                              <p:cond delay="0"/>
                            </p:stCondLst>
                            <p:childTnLst>
                              <p:par>
                                <p:cTn id="79" presetID="17" presetClass="entr" presetSubtype="10" fill="hold" grpId="0" nodeType="clickEffect">
                                  <p:stCondLst>
                                    <p:cond delay="0"/>
                                  </p:stCondLst>
                                  <p:childTnLst>
                                    <p:set>
                                      <p:cBhvr>
                                        <p:cTn id="80" dur="1" fill="hold">
                                          <p:stCondLst>
                                            <p:cond delay="0"/>
                                          </p:stCondLst>
                                        </p:cTn>
                                        <p:tgtEl>
                                          <p:spTgt spid="32"/>
                                        </p:tgtEl>
                                        <p:attrNameLst>
                                          <p:attrName>style.visibility</p:attrName>
                                        </p:attrNameLst>
                                      </p:cBhvr>
                                      <p:to>
                                        <p:strVal val="visible"/>
                                      </p:to>
                                    </p:set>
                                    <p:anim calcmode="lin" valueType="num">
                                      <p:cBhvr>
                                        <p:cTn id="81" dur="500" fill="hold"/>
                                        <p:tgtEl>
                                          <p:spTgt spid="32"/>
                                        </p:tgtEl>
                                        <p:attrNameLst>
                                          <p:attrName>ppt_w</p:attrName>
                                        </p:attrNameLst>
                                      </p:cBhvr>
                                      <p:tavLst>
                                        <p:tav tm="0">
                                          <p:val>
                                            <p:fltVal val="0"/>
                                          </p:val>
                                        </p:tav>
                                        <p:tav tm="100000">
                                          <p:val>
                                            <p:strVal val="#ppt_w"/>
                                          </p:val>
                                        </p:tav>
                                      </p:tavLst>
                                    </p:anim>
                                    <p:anim calcmode="lin" valueType="num">
                                      <p:cBhvr>
                                        <p:cTn id="82" dur="500" fill="hold"/>
                                        <p:tgtEl>
                                          <p:spTgt spid="32"/>
                                        </p:tgtEl>
                                        <p:attrNameLst>
                                          <p:attrName>ppt_h</p:attrName>
                                        </p:attrNameLst>
                                      </p:cBhvr>
                                      <p:tavLst>
                                        <p:tav tm="0">
                                          <p:val>
                                            <p:strVal val="#ppt_h"/>
                                          </p:val>
                                        </p:tav>
                                        <p:tav tm="100000">
                                          <p:val>
                                            <p:strVal val="#ppt_h"/>
                                          </p:val>
                                        </p:tav>
                                      </p:tavLst>
                                    </p:anim>
                                  </p:childTnLst>
                                </p:cTn>
                              </p:par>
                              <p:par>
                                <p:cTn id="83" presetID="6" presetClass="entr" presetSubtype="16"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circle(in)">
                                      <p:cBhvr>
                                        <p:cTn id="85"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17" grpId="0"/>
      <p:bldP spid="25" grpId="0"/>
      <p:bldP spid="26" grpId="0"/>
      <p:bldP spid="27" grpId="0"/>
      <p:bldP spid="28" grpId="0"/>
      <p:bldP spid="29" grpId="0"/>
      <p:bldP spid="30" grpId="0"/>
      <p:bldP spid="31" grpId="0" animBg="1"/>
      <p:bldP spid="32" grpId="0"/>
      <p:bldP spid="33"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659025" y="210374"/>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نشاط1</a:t>
            </a:r>
            <a:endParaRPr lang="ar-SA" sz="2400" b="1" dirty="0">
              <a:solidFill>
                <a:schemeClr val="tx1"/>
              </a:solidFill>
            </a:endParaRPr>
          </a:p>
        </p:txBody>
      </p:sp>
      <p:sp>
        <p:nvSpPr>
          <p:cNvPr id="4" name="مربع نص 3"/>
          <p:cNvSpPr txBox="1"/>
          <p:nvPr/>
        </p:nvSpPr>
        <p:spPr>
          <a:xfrm>
            <a:off x="500034" y="117439"/>
            <a:ext cx="7143800" cy="954107"/>
          </a:xfrm>
          <a:prstGeom prst="rect">
            <a:avLst/>
          </a:prstGeom>
          <a:noFill/>
        </p:spPr>
        <p:txBody>
          <a:bodyPr wrap="square" rtlCol="1">
            <a:spAutoFit/>
          </a:bodyPr>
          <a:lstStyle/>
          <a:p>
            <a:pPr algn="ctr"/>
            <a:r>
              <a:rPr lang="ar-SA" sz="2800" b="1" dirty="0" smtClean="0">
                <a:solidFill>
                  <a:srgbClr val="C00000"/>
                </a:solidFill>
              </a:rPr>
              <a:t>أحيط الجزء الذي ينبغي مدة(~)في الكلمات الملونة من الجمل التالية،ثم أعيد كتابة الكلمة صحيحة:</a:t>
            </a:r>
            <a:endParaRPr lang="ar-SA" sz="2800" b="1" dirty="0">
              <a:solidFill>
                <a:srgbClr val="C00000"/>
              </a:solidFill>
            </a:endParaRPr>
          </a:p>
        </p:txBody>
      </p:sp>
      <p:sp>
        <p:nvSpPr>
          <p:cNvPr id="5" name="مستطيل مستدير الزوايا 4"/>
          <p:cNvSpPr/>
          <p:nvPr/>
        </p:nvSpPr>
        <p:spPr>
          <a:xfrm>
            <a:off x="285720" y="1000108"/>
            <a:ext cx="8429684" cy="2428892"/>
          </a:xfrm>
          <a:prstGeom prst="roundRect">
            <a:avLst/>
          </a:prstGeom>
          <a:solidFill>
            <a:schemeClr val="accent3">
              <a:lumMod val="75000"/>
            </a:schemeClr>
          </a:solidFill>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أَأَنت (          ) مواطن صالح؟.ماأثر(         )وطني كثيرة.</a:t>
            </a:r>
          </a:p>
          <a:p>
            <a:pPr algn="ctr"/>
            <a:r>
              <a:rPr lang="ar-SA" sz="2400" b="1" dirty="0" smtClean="0">
                <a:solidFill>
                  <a:schemeClr val="tx1"/>
                </a:solidFill>
              </a:rPr>
              <a:t>الكفاءات(          ) المخلصة طريق إلى التقدم.</a:t>
            </a:r>
          </a:p>
          <a:p>
            <a:pPr algn="ctr"/>
            <a:r>
              <a:rPr lang="ar-SA" sz="2400" b="1" dirty="0" smtClean="0">
                <a:solidFill>
                  <a:schemeClr val="tx1"/>
                </a:solidFill>
              </a:rPr>
              <a:t>جدة و الدمام مرفأان(         ) مهمان من مرافئ وطني الحبيب.</a:t>
            </a:r>
          </a:p>
          <a:p>
            <a:pPr algn="ctr"/>
            <a:r>
              <a:rPr lang="ar-SA" sz="2400" b="1" dirty="0" smtClean="0">
                <a:solidFill>
                  <a:schemeClr val="tx1"/>
                </a:solidFill>
              </a:rPr>
              <a:t>وطن الخير يحمل لأبنائه مفاجأات (         )سارة.</a:t>
            </a:r>
          </a:p>
          <a:p>
            <a:pPr algn="ctr"/>
            <a:r>
              <a:rPr lang="ar-SA" sz="2400" b="1" dirty="0" smtClean="0">
                <a:solidFill>
                  <a:schemeClr val="tx1"/>
                </a:solidFill>
              </a:rPr>
              <a:t>بفضل الله في كل صباح أأخذ (      ) حقيبتي إلى مدرستي الأامنة (      ) </a:t>
            </a:r>
            <a:endParaRPr lang="ar-SA" sz="2400" b="1" dirty="0">
              <a:solidFill>
                <a:schemeClr val="tx1"/>
              </a:solidFill>
            </a:endParaRPr>
          </a:p>
        </p:txBody>
      </p:sp>
      <p:sp>
        <p:nvSpPr>
          <p:cNvPr id="6" name="خماسي 5"/>
          <p:cNvSpPr/>
          <p:nvPr/>
        </p:nvSpPr>
        <p:spPr>
          <a:xfrm rot="6363567">
            <a:off x="7659025" y="3432916"/>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نشاط2</a:t>
            </a:r>
            <a:endParaRPr lang="ar-SA" sz="2400" b="1" dirty="0">
              <a:solidFill>
                <a:schemeClr val="tx1"/>
              </a:solidFill>
            </a:endParaRPr>
          </a:p>
        </p:txBody>
      </p:sp>
      <p:sp>
        <p:nvSpPr>
          <p:cNvPr id="7" name="مربع نص 6"/>
          <p:cNvSpPr txBox="1"/>
          <p:nvPr/>
        </p:nvSpPr>
        <p:spPr>
          <a:xfrm>
            <a:off x="785786" y="3477284"/>
            <a:ext cx="7143800" cy="523220"/>
          </a:xfrm>
          <a:prstGeom prst="rect">
            <a:avLst/>
          </a:prstGeom>
          <a:noFill/>
        </p:spPr>
        <p:txBody>
          <a:bodyPr wrap="square" rtlCol="1">
            <a:spAutoFit/>
          </a:bodyPr>
          <a:lstStyle/>
          <a:p>
            <a:pPr algn="ctr"/>
            <a:r>
              <a:rPr lang="ar-SA" sz="2800" b="1" dirty="0" smtClean="0">
                <a:solidFill>
                  <a:srgbClr val="C00000"/>
                </a:solidFill>
              </a:rPr>
              <a:t>أكتب تحت كل صورة جملة مناسبة فيها كلمة ممدودة:</a:t>
            </a:r>
            <a:endParaRPr lang="ar-SA" sz="2800" b="1" dirty="0">
              <a:solidFill>
                <a:srgbClr val="C00000"/>
              </a:solidFill>
            </a:endParaRPr>
          </a:p>
        </p:txBody>
      </p:sp>
      <p:sp>
        <p:nvSpPr>
          <p:cNvPr id="8" name="شكل بيضاوي 7"/>
          <p:cNvSpPr/>
          <p:nvPr/>
        </p:nvSpPr>
        <p:spPr>
          <a:xfrm>
            <a:off x="6143636" y="5500702"/>
            <a:ext cx="1428760" cy="57150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3600" b="1" dirty="0" smtClean="0">
                <a:solidFill>
                  <a:schemeClr val="tx1"/>
                </a:solidFill>
              </a:rPr>
              <a:t>آثار</a:t>
            </a:r>
            <a:endParaRPr lang="ar-SA" sz="3600" b="1" dirty="0">
              <a:solidFill>
                <a:schemeClr val="tx1"/>
              </a:solidFill>
            </a:endParaRPr>
          </a:p>
        </p:txBody>
      </p:sp>
      <p:sp>
        <p:nvSpPr>
          <p:cNvPr id="9" name="شكل بيضاوي 8"/>
          <p:cNvSpPr/>
          <p:nvPr/>
        </p:nvSpPr>
        <p:spPr>
          <a:xfrm>
            <a:off x="3571868" y="5500702"/>
            <a:ext cx="1643074" cy="571504"/>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r>
              <a:rPr lang="ar-SA" sz="3600" b="1" dirty="0" smtClean="0">
                <a:solidFill>
                  <a:schemeClr val="tx1"/>
                </a:solidFill>
              </a:rPr>
              <a:t>مآذن</a:t>
            </a:r>
            <a:endParaRPr lang="ar-SA" sz="3600" b="1" dirty="0">
              <a:solidFill>
                <a:schemeClr val="tx1"/>
              </a:solidFill>
            </a:endParaRPr>
          </a:p>
        </p:txBody>
      </p:sp>
      <p:sp>
        <p:nvSpPr>
          <p:cNvPr id="10" name="شكل بيضاوي 9"/>
          <p:cNvSpPr/>
          <p:nvPr/>
        </p:nvSpPr>
        <p:spPr>
          <a:xfrm>
            <a:off x="1000100" y="5500702"/>
            <a:ext cx="1714512" cy="571504"/>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ar-SA" sz="3600" b="1" dirty="0" smtClean="0">
                <a:solidFill>
                  <a:schemeClr val="tx1"/>
                </a:solidFill>
              </a:rPr>
              <a:t>منشآت</a:t>
            </a:r>
            <a:endParaRPr lang="ar-SA"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par>
                                <p:cTn id="11" presetID="18" presetClass="entr" presetSubtype="9"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strips(upLeft)">
                                      <p:cBhvr>
                                        <p:cTn id="13" dur="500"/>
                                        <p:tgtEl>
                                          <p:spTgt spid="5"/>
                                        </p:tgtEl>
                                      </p:cBhvr>
                                    </p:animEffect>
                                  </p:childTnLst>
                                </p:cTn>
                              </p:par>
                              <p:par>
                                <p:cTn id="14" presetID="8" presetClass="entr" presetSubtype="32"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amond(out)">
                                      <p:cBhvr>
                                        <p:cTn id="16" dur="1000"/>
                                        <p:tgtEl>
                                          <p:spTgt spid="7"/>
                                        </p:tgtEl>
                                      </p:cBhvr>
                                    </p:animEffect>
                                  </p:childTnLst>
                                </p:cTn>
                              </p:par>
                              <p:par>
                                <p:cTn id="17" presetID="8" presetClass="entr" presetSubtype="3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diamond(out)">
                                      <p:cBhvr>
                                        <p:cTn id="19" dur="1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 to="" calcmode="lin" valueType="num">
                                      <p:cBhvr>
                                        <p:cTn id="24" dur="1" fill="hold"/>
                                        <p:tgtEl>
                                          <p:spTgt spid="8">
                                            <p:txEl>
                                              <p:pRg st="0" end="0"/>
                                            </p:txEl>
                                          </p:spTgt>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nodeType="click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 to="" calcmode="lin" valueType="num">
                                      <p:cBhvr>
                                        <p:cTn id="29" dur="1" fill="hold"/>
                                        <p:tgtEl>
                                          <p:spTgt spid="9">
                                            <p:txEl>
                                              <p:pRg st="0" end="0"/>
                                            </p:txEl>
                                          </p:spTgt>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nodeType="click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 to="" calcmode="lin" valueType="num">
                                      <p:cBhvr>
                                        <p:cTn id="34" dur="1" fill="hold"/>
                                        <p:tgtEl>
                                          <p:spTgt spid="10">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557204" y="496125"/>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نشاط3</a:t>
            </a:r>
            <a:endParaRPr lang="ar-SA" sz="2400" b="1" dirty="0">
              <a:solidFill>
                <a:schemeClr val="tx1"/>
              </a:solidFill>
            </a:endParaRPr>
          </a:p>
        </p:txBody>
      </p:sp>
      <p:sp>
        <p:nvSpPr>
          <p:cNvPr id="4" name="مربع نص 3"/>
          <p:cNvSpPr txBox="1"/>
          <p:nvPr/>
        </p:nvSpPr>
        <p:spPr>
          <a:xfrm>
            <a:off x="642910" y="1405582"/>
            <a:ext cx="7715304" cy="523220"/>
          </a:xfrm>
          <a:prstGeom prst="rect">
            <a:avLst/>
          </a:prstGeom>
          <a:noFill/>
        </p:spPr>
        <p:txBody>
          <a:bodyPr wrap="square" rtlCol="1">
            <a:spAutoFit/>
          </a:bodyPr>
          <a:lstStyle/>
          <a:p>
            <a:pPr algn="ctr"/>
            <a:r>
              <a:rPr lang="ar-SA" sz="2800" b="1" dirty="0" smtClean="0">
                <a:solidFill>
                  <a:srgbClr val="C00000"/>
                </a:solidFill>
              </a:rPr>
              <a:t>أكمل الفراغ في الجدول التالي بصياغة اسم الفاعل كما في المثال:</a:t>
            </a:r>
            <a:endParaRPr lang="ar-SA" sz="2800" b="1" dirty="0">
              <a:solidFill>
                <a:srgbClr val="C00000"/>
              </a:solidFill>
            </a:endParaRPr>
          </a:p>
        </p:txBody>
      </p:sp>
      <p:graphicFrame>
        <p:nvGraphicFramePr>
          <p:cNvPr id="5" name="جدول 4"/>
          <p:cNvGraphicFramePr>
            <a:graphicFrameLocks noGrp="1"/>
          </p:cNvGraphicFramePr>
          <p:nvPr/>
        </p:nvGraphicFramePr>
        <p:xfrm>
          <a:off x="2714612" y="1999302"/>
          <a:ext cx="4071966" cy="2072640"/>
        </p:xfrm>
        <a:graphic>
          <a:graphicData uri="http://schemas.openxmlformats.org/drawingml/2006/table">
            <a:tbl>
              <a:tblPr rtl="1" firstRow="1" bandRow="1">
                <a:tableStyleId>{5C22544A-7EE6-4342-B048-85BDC9FD1C3A}</a:tableStyleId>
              </a:tblPr>
              <a:tblGrid>
                <a:gridCol w="2035983"/>
                <a:gridCol w="2035983"/>
              </a:tblGrid>
              <a:tr h="482207">
                <a:tc>
                  <a:txBody>
                    <a:bodyPr/>
                    <a:lstStyle/>
                    <a:p>
                      <a:pPr algn="ctr" rtl="1"/>
                      <a:r>
                        <a:rPr lang="ar-SA" sz="2800" b="1" dirty="0" smtClean="0">
                          <a:solidFill>
                            <a:schemeClr val="tx1"/>
                          </a:solidFill>
                        </a:rPr>
                        <a:t>أخذ</a:t>
                      </a:r>
                      <a:endParaRPr lang="ar-SA" sz="2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rtl="1"/>
                      <a:r>
                        <a:rPr lang="ar-SA" sz="2800" b="1" dirty="0" smtClean="0">
                          <a:solidFill>
                            <a:schemeClr val="tx1"/>
                          </a:solidFill>
                        </a:rPr>
                        <a:t>آخذ</a:t>
                      </a:r>
                      <a:endParaRPr lang="ar-SA" sz="2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r h="482207">
                <a:tc>
                  <a:txBody>
                    <a:bodyPr/>
                    <a:lstStyle/>
                    <a:p>
                      <a:pPr algn="ctr" rtl="1"/>
                      <a:r>
                        <a:rPr lang="ar-SA" sz="2800" b="1" dirty="0" smtClean="0">
                          <a:solidFill>
                            <a:schemeClr val="tx1"/>
                          </a:solidFill>
                        </a:rPr>
                        <a:t>أَسِفَ</a:t>
                      </a:r>
                      <a:endParaRPr lang="ar-SA" sz="2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endParaRPr lang="ar-SA" sz="2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482207">
                <a:tc>
                  <a:txBody>
                    <a:bodyPr/>
                    <a:lstStyle/>
                    <a:p>
                      <a:pPr algn="ctr" rtl="1"/>
                      <a:r>
                        <a:rPr lang="ar-SA" sz="2800" b="1" dirty="0" smtClean="0">
                          <a:solidFill>
                            <a:schemeClr val="tx1"/>
                          </a:solidFill>
                        </a:rPr>
                        <a:t>أسر</a:t>
                      </a:r>
                      <a:endParaRPr lang="ar-SA" sz="2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rtl="1"/>
                      <a:endParaRPr lang="ar-SA" sz="2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r h="482207">
                <a:tc>
                  <a:txBody>
                    <a:bodyPr/>
                    <a:lstStyle/>
                    <a:p>
                      <a:pPr algn="ctr" rtl="1"/>
                      <a:r>
                        <a:rPr lang="ar-SA" sz="2800" b="1" dirty="0" smtClean="0">
                          <a:solidFill>
                            <a:schemeClr val="tx1"/>
                          </a:solidFill>
                        </a:rPr>
                        <a:t>أمر</a:t>
                      </a:r>
                      <a:endParaRPr lang="ar-SA" sz="2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endParaRPr lang="ar-SA" sz="2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bl>
          </a:graphicData>
        </a:graphic>
      </p:graphicFrame>
      <p:sp>
        <p:nvSpPr>
          <p:cNvPr id="6" name="مربع نص 5"/>
          <p:cNvSpPr txBox="1"/>
          <p:nvPr/>
        </p:nvSpPr>
        <p:spPr>
          <a:xfrm>
            <a:off x="3143240" y="2487035"/>
            <a:ext cx="1143008" cy="584775"/>
          </a:xfrm>
          <a:prstGeom prst="rect">
            <a:avLst/>
          </a:prstGeom>
          <a:noFill/>
        </p:spPr>
        <p:txBody>
          <a:bodyPr wrap="square" rtlCol="1">
            <a:spAutoFit/>
          </a:bodyPr>
          <a:lstStyle/>
          <a:p>
            <a:pPr algn="ctr"/>
            <a:r>
              <a:rPr lang="ar-SA" sz="3200" b="1" dirty="0" smtClean="0">
                <a:solidFill>
                  <a:srgbClr val="C00000"/>
                </a:solidFill>
              </a:rPr>
              <a:t>آسف</a:t>
            </a:r>
            <a:endParaRPr lang="ar-SA" b="1" dirty="0">
              <a:solidFill>
                <a:srgbClr val="C00000"/>
              </a:solidFill>
            </a:endParaRPr>
          </a:p>
        </p:txBody>
      </p:sp>
      <p:sp>
        <p:nvSpPr>
          <p:cNvPr id="7" name="مربع نص 6"/>
          <p:cNvSpPr txBox="1"/>
          <p:nvPr/>
        </p:nvSpPr>
        <p:spPr>
          <a:xfrm>
            <a:off x="3143240" y="3045268"/>
            <a:ext cx="1143008" cy="584775"/>
          </a:xfrm>
          <a:prstGeom prst="rect">
            <a:avLst/>
          </a:prstGeom>
          <a:noFill/>
        </p:spPr>
        <p:txBody>
          <a:bodyPr wrap="square" rtlCol="1">
            <a:spAutoFit/>
          </a:bodyPr>
          <a:lstStyle/>
          <a:p>
            <a:pPr algn="ctr"/>
            <a:r>
              <a:rPr lang="ar-SA" sz="3200" b="1" dirty="0" smtClean="0">
                <a:solidFill>
                  <a:srgbClr val="C00000"/>
                </a:solidFill>
              </a:rPr>
              <a:t>آسر</a:t>
            </a:r>
            <a:endParaRPr lang="ar-SA" b="1" dirty="0">
              <a:solidFill>
                <a:srgbClr val="C00000"/>
              </a:solidFill>
            </a:endParaRPr>
          </a:p>
        </p:txBody>
      </p:sp>
      <p:sp>
        <p:nvSpPr>
          <p:cNvPr id="8" name="مربع نص 7"/>
          <p:cNvSpPr txBox="1"/>
          <p:nvPr/>
        </p:nvSpPr>
        <p:spPr>
          <a:xfrm>
            <a:off x="3143240" y="3558605"/>
            <a:ext cx="1143008" cy="584775"/>
          </a:xfrm>
          <a:prstGeom prst="rect">
            <a:avLst/>
          </a:prstGeom>
          <a:noFill/>
        </p:spPr>
        <p:txBody>
          <a:bodyPr wrap="square" rtlCol="1">
            <a:spAutoFit/>
          </a:bodyPr>
          <a:lstStyle/>
          <a:p>
            <a:pPr algn="ctr"/>
            <a:r>
              <a:rPr lang="ar-SA" sz="3200" b="1" dirty="0" smtClean="0">
                <a:solidFill>
                  <a:srgbClr val="C00000"/>
                </a:solidFill>
              </a:rPr>
              <a:t>آمر</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strips(downLeft)">
                                      <p:cBhvr>
                                        <p:cTn id="15" dur="500"/>
                                        <p:tgtEl>
                                          <p:spTgt spid="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nodeType="click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strips(downLeft)">
                                      <p:cBhvr>
                                        <p:cTn id="20" dur="500"/>
                                        <p:tgtEl>
                                          <p:spTgt spid="7">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strips(downLeft)">
                                      <p:cBhvr>
                                        <p:cTn id="2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659025" y="146768"/>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نشاط4</a:t>
            </a:r>
            <a:endParaRPr lang="ar-SA" sz="2400" b="1" dirty="0">
              <a:solidFill>
                <a:schemeClr val="tx1"/>
              </a:solidFill>
            </a:endParaRPr>
          </a:p>
        </p:txBody>
      </p:sp>
      <p:sp>
        <p:nvSpPr>
          <p:cNvPr id="4" name="مربع نص 3"/>
          <p:cNvSpPr txBox="1"/>
          <p:nvPr/>
        </p:nvSpPr>
        <p:spPr>
          <a:xfrm>
            <a:off x="3286116" y="191136"/>
            <a:ext cx="4429156" cy="523220"/>
          </a:xfrm>
          <a:prstGeom prst="rect">
            <a:avLst/>
          </a:prstGeom>
          <a:noFill/>
        </p:spPr>
        <p:txBody>
          <a:bodyPr wrap="square" rtlCol="1">
            <a:spAutoFit/>
          </a:bodyPr>
          <a:lstStyle/>
          <a:p>
            <a:pPr algn="ctr"/>
            <a:r>
              <a:rPr lang="ar-SA" sz="2800" b="1" dirty="0" smtClean="0">
                <a:solidFill>
                  <a:srgbClr val="C00000"/>
                </a:solidFill>
              </a:rPr>
              <a:t>أكمل الجدول التالي كما في المثال:</a:t>
            </a:r>
            <a:endParaRPr lang="ar-SA" sz="2800" b="1" dirty="0">
              <a:solidFill>
                <a:srgbClr val="C00000"/>
              </a:solidFill>
            </a:endParaRPr>
          </a:p>
        </p:txBody>
      </p:sp>
      <p:graphicFrame>
        <p:nvGraphicFramePr>
          <p:cNvPr id="5" name="جدول 4"/>
          <p:cNvGraphicFramePr>
            <a:graphicFrameLocks noGrp="1"/>
          </p:cNvGraphicFramePr>
          <p:nvPr/>
        </p:nvGraphicFramePr>
        <p:xfrm>
          <a:off x="500034" y="953474"/>
          <a:ext cx="7715304" cy="5760720"/>
        </p:xfrm>
        <a:graphic>
          <a:graphicData uri="http://schemas.openxmlformats.org/drawingml/2006/table">
            <a:tbl>
              <a:tblPr rtl="1" firstRow="1" bandRow="1">
                <a:tableStyleId>{5C22544A-7EE6-4342-B048-85BDC9FD1C3A}</a:tableStyleId>
              </a:tblPr>
              <a:tblGrid>
                <a:gridCol w="1928826"/>
                <a:gridCol w="1928826"/>
                <a:gridCol w="1928826"/>
                <a:gridCol w="1928826"/>
              </a:tblGrid>
              <a:tr h="118072">
                <a:tc>
                  <a:txBody>
                    <a:bodyPr/>
                    <a:lstStyle/>
                    <a:p>
                      <a:pPr algn="ctr" rtl="1"/>
                      <a:r>
                        <a:rPr lang="ar-SA" sz="2100" b="1" dirty="0" smtClean="0">
                          <a:solidFill>
                            <a:schemeClr val="tx1"/>
                          </a:solidFill>
                        </a:rPr>
                        <a:t>الفعل</a:t>
                      </a:r>
                      <a:endParaRPr lang="ar-SA" sz="2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r>
                        <a:rPr lang="ar-SA" sz="2000" b="1" dirty="0" smtClean="0">
                          <a:solidFill>
                            <a:schemeClr val="tx1"/>
                          </a:solidFill>
                        </a:rPr>
                        <a:t>المفرد المتكلم </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r>
                        <a:rPr lang="ar-SA" sz="2000" b="1" dirty="0" smtClean="0">
                          <a:solidFill>
                            <a:schemeClr val="tx1"/>
                          </a:solidFill>
                        </a:rPr>
                        <a:t>ألف الاثنين</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r>
                        <a:rPr lang="ar-SA" sz="2000" b="1" dirty="0" smtClean="0">
                          <a:solidFill>
                            <a:schemeClr val="tx1"/>
                          </a:solidFill>
                        </a:rPr>
                        <a:t>نوعه</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r>
              <a:tr h="370840">
                <a:tc>
                  <a:txBody>
                    <a:bodyPr/>
                    <a:lstStyle/>
                    <a:p>
                      <a:pPr algn="ctr" rtl="1"/>
                      <a:r>
                        <a:rPr lang="ar-SA" sz="2100" b="1" dirty="0" smtClean="0">
                          <a:solidFill>
                            <a:schemeClr val="tx1"/>
                          </a:solidFill>
                        </a:rPr>
                        <a:t>بدأ </a:t>
                      </a:r>
                      <a:endParaRPr lang="ar-SA" sz="2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r>
                        <a:rPr lang="ar-SA" sz="2100" b="1" kern="1200" dirty="0" smtClean="0">
                          <a:solidFill>
                            <a:schemeClr val="tx1"/>
                          </a:solidFill>
                          <a:latin typeface="+mn-lt"/>
                          <a:ea typeface="+mn-ea"/>
                          <a:cs typeface="+mn-cs"/>
                        </a:rPr>
                        <a:t>بدأت</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r>
                        <a:rPr lang="ar-SA" sz="2100" b="1" kern="1200" dirty="0" smtClean="0">
                          <a:solidFill>
                            <a:schemeClr val="tx1"/>
                          </a:solidFill>
                          <a:latin typeface="+mn-lt"/>
                          <a:ea typeface="+mn-ea"/>
                          <a:cs typeface="+mn-cs"/>
                        </a:rPr>
                        <a:t>بدآ</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rowSpan="5">
                  <a:txBody>
                    <a:bodyPr/>
                    <a:lstStyle/>
                    <a:p>
                      <a:pPr algn="ctr" rtl="1"/>
                      <a:endParaRPr lang="ar-SA" sz="2000" b="1" dirty="0" smtClean="0">
                        <a:solidFill>
                          <a:schemeClr val="tx1"/>
                        </a:solidFill>
                      </a:endParaRPr>
                    </a:p>
                    <a:p>
                      <a:pPr algn="ctr" rtl="1"/>
                      <a:endParaRPr lang="ar-SA" sz="2000" b="1" dirty="0" smtClean="0">
                        <a:solidFill>
                          <a:schemeClr val="tx1"/>
                        </a:solidFill>
                      </a:endParaRPr>
                    </a:p>
                    <a:p>
                      <a:pPr algn="ctr" rtl="1"/>
                      <a:r>
                        <a:rPr lang="ar-SA" sz="2000" b="1" dirty="0" smtClean="0">
                          <a:solidFill>
                            <a:schemeClr val="tx1"/>
                          </a:solidFill>
                        </a:rPr>
                        <a:t>ماض</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r>
              <a:tr h="370840">
                <a:tc>
                  <a:txBody>
                    <a:bodyPr/>
                    <a:lstStyle/>
                    <a:p>
                      <a:pPr algn="ctr" rtl="1"/>
                      <a:r>
                        <a:rPr lang="ar-SA" sz="2100" b="1" dirty="0" smtClean="0">
                          <a:solidFill>
                            <a:schemeClr val="tx1"/>
                          </a:solidFill>
                        </a:rPr>
                        <a:t>أمر</a:t>
                      </a:r>
                      <a:endParaRPr lang="ar-SA" sz="2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vMerge="1">
                  <a:txBody>
                    <a:bodyPr/>
                    <a:lstStyle/>
                    <a:p>
                      <a:pPr algn="ctr" rtl="1"/>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r>
              <a:tr h="370840">
                <a:tc>
                  <a:txBody>
                    <a:bodyPr/>
                    <a:lstStyle/>
                    <a:p>
                      <a:pPr algn="ctr" rtl="1"/>
                      <a:r>
                        <a:rPr lang="ar-SA" sz="2100" b="1" dirty="0" smtClean="0">
                          <a:solidFill>
                            <a:schemeClr val="tx1"/>
                          </a:solidFill>
                        </a:rPr>
                        <a:t>أخذ</a:t>
                      </a:r>
                      <a:endParaRPr lang="ar-SA" sz="2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vMerge="1">
                  <a:txBody>
                    <a:bodyPr/>
                    <a:lstStyle/>
                    <a:p>
                      <a:pPr algn="ctr" rtl="1"/>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r>
              <a:tr h="370840">
                <a:tc>
                  <a:txBody>
                    <a:bodyPr/>
                    <a:lstStyle/>
                    <a:p>
                      <a:pPr algn="ctr" rtl="1"/>
                      <a:r>
                        <a:rPr lang="ar-SA" sz="2100" b="1" dirty="0" smtClean="0">
                          <a:solidFill>
                            <a:schemeClr val="tx1"/>
                          </a:solidFill>
                        </a:rPr>
                        <a:t>نشأ</a:t>
                      </a:r>
                      <a:endParaRPr lang="ar-SA" sz="2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vMerge="1">
                  <a:txBody>
                    <a:bodyPr/>
                    <a:lstStyle/>
                    <a:p>
                      <a:pPr algn="ctr" rtl="1"/>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r>
              <a:tr h="370840">
                <a:tc>
                  <a:txBody>
                    <a:bodyPr/>
                    <a:lstStyle/>
                    <a:p>
                      <a:pPr algn="ctr" rtl="1"/>
                      <a:r>
                        <a:rPr lang="ar-SA" sz="2100" b="1" dirty="0" smtClean="0">
                          <a:solidFill>
                            <a:schemeClr val="tx1"/>
                          </a:solidFill>
                        </a:rPr>
                        <a:t>لجأ</a:t>
                      </a:r>
                      <a:endParaRPr lang="ar-SA" sz="2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vMerge="1">
                  <a:txBody>
                    <a:bodyPr/>
                    <a:lstStyle/>
                    <a:p>
                      <a:pPr algn="ctr" rtl="1"/>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r>
              <a:tr h="370840">
                <a:tc>
                  <a:txBody>
                    <a:bodyPr/>
                    <a:lstStyle/>
                    <a:p>
                      <a:pPr algn="ctr" rtl="1"/>
                      <a:r>
                        <a:rPr lang="ar-SA" sz="2100" b="1" dirty="0" smtClean="0">
                          <a:solidFill>
                            <a:schemeClr val="tx1"/>
                          </a:solidFill>
                        </a:rPr>
                        <a:t>بدأ</a:t>
                      </a:r>
                      <a:endParaRPr lang="ar-SA" sz="2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r>
                        <a:rPr lang="ar-SA" sz="2100" b="1" kern="1200" dirty="0" smtClean="0">
                          <a:solidFill>
                            <a:schemeClr val="tx1"/>
                          </a:solidFill>
                          <a:latin typeface="+mn-lt"/>
                          <a:ea typeface="+mn-ea"/>
                          <a:cs typeface="+mn-cs"/>
                        </a:rPr>
                        <a:t>أبدأ</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r>
                        <a:rPr lang="ar-SA" sz="2100" b="1" kern="1200" dirty="0" smtClean="0">
                          <a:solidFill>
                            <a:schemeClr val="tx1"/>
                          </a:solidFill>
                          <a:latin typeface="+mn-lt"/>
                          <a:ea typeface="+mn-ea"/>
                          <a:cs typeface="+mn-cs"/>
                        </a:rPr>
                        <a:t>يبدآن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rowSpan="5">
                  <a:txBody>
                    <a:bodyPr/>
                    <a:lstStyle/>
                    <a:p>
                      <a:pPr algn="ctr" rtl="1"/>
                      <a:endParaRPr lang="ar-SA" sz="2000" b="1" dirty="0" smtClean="0">
                        <a:solidFill>
                          <a:schemeClr val="tx1"/>
                        </a:solidFill>
                      </a:endParaRPr>
                    </a:p>
                    <a:p>
                      <a:pPr algn="ctr" rtl="1"/>
                      <a:endParaRPr lang="ar-SA" sz="2000" b="1" dirty="0" smtClean="0">
                        <a:solidFill>
                          <a:schemeClr val="tx1"/>
                        </a:solidFill>
                      </a:endParaRPr>
                    </a:p>
                    <a:p>
                      <a:pPr algn="ctr" rtl="1"/>
                      <a:r>
                        <a:rPr lang="ar-SA" sz="2000" b="1" dirty="0" smtClean="0">
                          <a:solidFill>
                            <a:schemeClr val="tx1"/>
                          </a:solidFill>
                        </a:rPr>
                        <a:t>مضارع</a:t>
                      </a:r>
                    </a:p>
                    <a:p>
                      <a:pPr algn="ctr" rtl="1"/>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r>
              <a:tr h="370840">
                <a:tc>
                  <a:txBody>
                    <a:bodyPr/>
                    <a:lstStyle/>
                    <a:p>
                      <a:pPr algn="ctr" rtl="1"/>
                      <a:r>
                        <a:rPr lang="ar-SA" sz="2100" b="1" dirty="0" smtClean="0">
                          <a:solidFill>
                            <a:schemeClr val="tx1"/>
                          </a:solidFill>
                        </a:rPr>
                        <a:t>أمر</a:t>
                      </a:r>
                      <a:endParaRPr lang="ar-SA" sz="2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vMerge="1">
                  <a:txBody>
                    <a:bodyPr/>
                    <a:lstStyle/>
                    <a:p>
                      <a:pPr algn="ctr" rtl="1"/>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r>
              <a:tr h="370840">
                <a:tc>
                  <a:txBody>
                    <a:bodyPr/>
                    <a:lstStyle/>
                    <a:p>
                      <a:pPr algn="ctr" rtl="1"/>
                      <a:r>
                        <a:rPr lang="ar-SA" sz="2100" b="1" dirty="0" smtClean="0">
                          <a:solidFill>
                            <a:schemeClr val="tx1"/>
                          </a:solidFill>
                        </a:rPr>
                        <a:t>أخذ</a:t>
                      </a:r>
                      <a:endParaRPr lang="ar-SA" sz="2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vMerge="1">
                  <a:txBody>
                    <a:bodyPr/>
                    <a:lstStyle/>
                    <a:p>
                      <a:pPr algn="ctr" rtl="1"/>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r>
              <a:tr h="370840">
                <a:tc>
                  <a:txBody>
                    <a:bodyPr/>
                    <a:lstStyle/>
                    <a:p>
                      <a:pPr algn="ctr" rtl="1"/>
                      <a:r>
                        <a:rPr lang="ar-SA" sz="2100" b="1" dirty="0" smtClean="0">
                          <a:solidFill>
                            <a:schemeClr val="tx1"/>
                          </a:solidFill>
                        </a:rPr>
                        <a:t>نشأ</a:t>
                      </a:r>
                      <a:endParaRPr lang="ar-SA" sz="2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vMerge="1">
                  <a:txBody>
                    <a:bodyPr/>
                    <a:lstStyle/>
                    <a:p>
                      <a:pPr algn="ctr" rtl="1"/>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r>
              <a:tr h="370840">
                <a:tc>
                  <a:txBody>
                    <a:bodyPr/>
                    <a:lstStyle/>
                    <a:p>
                      <a:pPr algn="ctr" rtl="1"/>
                      <a:r>
                        <a:rPr lang="ar-SA" sz="2100" b="1" dirty="0" smtClean="0">
                          <a:solidFill>
                            <a:schemeClr val="tx1"/>
                          </a:solidFill>
                        </a:rPr>
                        <a:t>لجأ</a:t>
                      </a:r>
                      <a:endParaRPr lang="ar-SA" sz="2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vMerge="1">
                  <a:txBody>
                    <a:bodyPr/>
                    <a:lstStyle/>
                    <a:p>
                      <a:pPr algn="ctr" rtl="1"/>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r>
              <a:tr h="370840">
                <a:tc>
                  <a:txBody>
                    <a:bodyPr/>
                    <a:lstStyle/>
                    <a:p>
                      <a:pPr algn="ctr" rtl="1"/>
                      <a:r>
                        <a:rPr lang="ar-SA" sz="2100" b="1" dirty="0" smtClean="0">
                          <a:solidFill>
                            <a:schemeClr val="tx1"/>
                          </a:solidFill>
                        </a:rPr>
                        <a:t>بدأ</a:t>
                      </a:r>
                      <a:endParaRPr lang="ar-SA" sz="2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r>
                        <a:rPr lang="ar-SA" sz="2100" b="1" kern="1200" dirty="0" smtClean="0">
                          <a:solidFill>
                            <a:schemeClr val="tx1"/>
                          </a:solidFill>
                          <a:latin typeface="+mn-lt"/>
                          <a:ea typeface="+mn-ea"/>
                          <a:cs typeface="+mn-cs"/>
                        </a:rPr>
                        <a:t>ابدآ</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rowSpan="3">
                  <a:txBody>
                    <a:bodyPr/>
                    <a:lstStyle/>
                    <a:p>
                      <a:pPr algn="ctr" rtl="1"/>
                      <a:endParaRPr lang="ar-SA" sz="2000" b="1" dirty="0" smtClean="0">
                        <a:solidFill>
                          <a:schemeClr val="tx1"/>
                        </a:solidFill>
                      </a:endParaRPr>
                    </a:p>
                    <a:p>
                      <a:pPr algn="ctr" rtl="1"/>
                      <a:r>
                        <a:rPr lang="ar-SA" sz="2000" b="1" dirty="0" smtClean="0">
                          <a:solidFill>
                            <a:schemeClr val="tx1"/>
                          </a:solidFill>
                        </a:rPr>
                        <a:t>أمر</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r>
              <a:tr h="370840">
                <a:tc>
                  <a:txBody>
                    <a:bodyPr/>
                    <a:lstStyle/>
                    <a:p>
                      <a:pPr algn="ctr" rtl="1"/>
                      <a:r>
                        <a:rPr lang="ar-SA" sz="2100" b="1" dirty="0" smtClean="0">
                          <a:solidFill>
                            <a:schemeClr val="tx1"/>
                          </a:solidFill>
                        </a:rPr>
                        <a:t>نشأ</a:t>
                      </a:r>
                      <a:endParaRPr lang="ar-SA" sz="2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vMerge="1">
                  <a:txBody>
                    <a:bodyPr/>
                    <a:lstStyle/>
                    <a:p>
                      <a:pPr algn="ctr" rtl="1"/>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r>
              <a:tr h="370840">
                <a:tc>
                  <a:txBody>
                    <a:bodyPr/>
                    <a:lstStyle/>
                    <a:p>
                      <a:pPr algn="ctr" rtl="1"/>
                      <a:r>
                        <a:rPr lang="ar-SA" sz="2100" b="1" dirty="0" smtClean="0">
                          <a:solidFill>
                            <a:schemeClr val="tx1"/>
                          </a:solidFill>
                        </a:rPr>
                        <a:t>لجأ</a:t>
                      </a:r>
                      <a:endParaRPr lang="ar-SA" sz="21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a:txBody>
                    <a:bodyPr/>
                    <a:lstStyle/>
                    <a:p>
                      <a:pPr algn="ctr" rtl="1"/>
                      <a:endParaRPr lang="ar-SA" sz="2100" b="1"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c vMerge="1">
                  <a:txBody>
                    <a:bodyPr/>
                    <a:lstStyle/>
                    <a:p>
                      <a:pPr algn="ctr" rtl="1"/>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tcPr>
                </a:tc>
              </a:tr>
            </a:tbl>
          </a:graphicData>
        </a:graphic>
      </p:graphicFrame>
      <p:sp>
        <p:nvSpPr>
          <p:cNvPr id="6" name="مربع نص 5"/>
          <p:cNvSpPr txBox="1"/>
          <p:nvPr/>
        </p:nvSpPr>
        <p:spPr>
          <a:xfrm>
            <a:off x="4714876" y="1772655"/>
            <a:ext cx="1143008" cy="523220"/>
          </a:xfrm>
          <a:prstGeom prst="rect">
            <a:avLst/>
          </a:prstGeom>
          <a:noFill/>
        </p:spPr>
        <p:txBody>
          <a:bodyPr wrap="square" rtlCol="1">
            <a:spAutoFit/>
          </a:bodyPr>
          <a:lstStyle/>
          <a:p>
            <a:pPr algn="ctr"/>
            <a:r>
              <a:rPr lang="ar-SA" sz="2800" b="1" dirty="0" smtClean="0">
                <a:solidFill>
                  <a:srgbClr val="C00000"/>
                </a:solidFill>
              </a:rPr>
              <a:t>أمرت</a:t>
            </a:r>
            <a:endParaRPr lang="ar-SA" sz="1600" b="1" dirty="0">
              <a:solidFill>
                <a:srgbClr val="C00000"/>
              </a:solidFill>
            </a:endParaRPr>
          </a:p>
        </p:txBody>
      </p:sp>
      <p:sp>
        <p:nvSpPr>
          <p:cNvPr id="7" name="مربع نص 6"/>
          <p:cNvSpPr txBox="1"/>
          <p:nvPr/>
        </p:nvSpPr>
        <p:spPr>
          <a:xfrm>
            <a:off x="2786050" y="1762772"/>
            <a:ext cx="1143008" cy="523220"/>
          </a:xfrm>
          <a:prstGeom prst="rect">
            <a:avLst/>
          </a:prstGeom>
          <a:noFill/>
        </p:spPr>
        <p:txBody>
          <a:bodyPr wrap="square" rtlCol="1">
            <a:spAutoFit/>
          </a:bodyPr>
          <a:lstStyle/>
          <a:p>
            <a:pPr algn="ctr"/>
            <a:r>
              <a:rPr lang="ar-SA" sz="2800" b="1" dirty="0" smtClean="0">
                <a:solidFill>
                  <a:srgbClr val="C00000"/>
                </a:solidFill>
              </a:rPr>
              <a:t>أمرا</a:t>
            </a:r>
            <a:endParaRPr lang="ar-SA" sz="1600" b="1" dirty="0">
              <a:solidFill>
                <a:srgbClr val="C00000"/>
              </a:solidFill>
            </a:endParaRPr>
          </a:p>
        </p:txBody>
      </p:sp>
      <p:sp>
        <p:nvSpPr>
          <p:cNvPr id="8" name="مربع نص 7"/>
          <p:cNvSpPr txBox="1"/>
          <p:nvPr/>
        </p:nvSpPr>
        <p:spPr>
          <a:xfrm>
            <a:off x="4714876" y="2191400"/>
            <a:ext cx="1143008" cy="523220"/>
          </a:xfrm>
          <a:prstGeom prst="rect">
            <a:avLst/>
          </a:prstGeom>
          <a:noFill/>
        </p:spPr>
        <p:txBody>
          <a:bodyPr wrap="square" rtlCol="1">
            <a:spAutoFit/>
          </a:bodyPr>
          <a:lstStyle/>
          <a:p>
            <a:pPr algn="ctr"/>
            <a:r>
              <a:rPr lang="ar-SA" sz="2800" b="1" dirty="0" smtClean="0">
                <a:solidFill>
                  <a:srgbClr val="C00000"/>
                </a:solidFill>
              </a:rPr>
              <a:t>أخذت</a:t>
            </a:r>
            <a:endParaRPr lang="ar-SA" sz="1600" b="1" dirty="0">
              <a:solidFill>
                <a:srgbClr val="C00000"/>
              </a:solidFill>
            </a:endParaRPr>
          </a:p>
        </p:txBody>
      </p:sp>
      <p:sp>
        <p:nvSpPr>
          <p:cNvPr id="9" name="مربع نص 8"/>
          <p:cNvSpPr txBox="1"/>
          <p:nvPr/>
        </p:nvSpPr>
        <p:spPr>
          <a:xfrm>
            <a:off x="2786050" y="2181517"/>
            <a:ext cx="1143008" cy="523220"/>
          </a:xfrm>
          <a:prstGeom prst="rect">
            <a:avLst/>
          </a:prstGeom>
          <a:noFill/>
        </p:spPr>
        <p:txBody>
          <a:bodyPr wrap="square" rtlCol="1">
            <a:spAutoFit/>
          </a:bodyPr>
          <a:lstStyle/>
          <a:p>
            <a:pPr algn="ctr"/>
            <a:r>
              <a:rPr lang="ar-SA" sz="2800" b="1" dirty="0" smtClean="0">
                <a:solidFill>
                  <a:srgbClr val="C00000"/>
                </a:solidFill>
              </a:rPr>
              <a:t>أخذا</a:t>
            </a:r>
            <a:endParaRPr lang="ar-SA" sz="1600" b="1" dirty="0">
              <a:solidFill>
                <a:srgbClr val="C00000"/>
              </a:solidFill>
            </a:endParaRPr>
          </a:p>
        </p:txBody>
      </p:sp>
      <p:sp>
        <p:nvSpPr>
          <p:cNvPr id="10" name="مربع نص 9"/>
          <p:cNvSpPr txBox="1"/>
          <p:nvPr/>
        </p:nvSpPr>
        <p:spPr>
          <a:xfrm>
            <a:off x="4714876" y="2581627"/>
            <a:ext cx="1143008" cy="523220"/>
          </a:xfrm>
          <a:prstGeom prst="rect">
            <a:avLst/>
          </a:prstGeom>
          <a:noFill/>
        </p:spPr>
        <p:txBody>
          <a:bodyPr wrap="square" rtlCol="1">
            <a:spAutoFit/>
          </a:bodyPr>
          <a:lstStyle/>
          <a:p>
            <a:pPr algn="ctr"/>
            <a:r>
              <a:rPr lang="ar-SA" sz="2800" b="1" dirty="0" smtClean="0">
                <a:solidFill>
                  <a:srgbClr val="C00000"/>
                </a:solidFill>
              </a:rPr>
              <a:t>نشأت</a:t>
            </a:r>
            <a:endParaRPr lang="ar-SA" sz="1600" b="1" dirty="0">
              <a:solidFill>
                <a:srgbClr val="C00000"/>
              </a:solidFill>
            </a:endParaRPr>
          </a:p>
        </p:txBody>
      </p:sp>
      <p:sp>
        <p:nvSpPr>
          <p:cNvPr id="11" name="مربع نص 10"/>
          <p:cNvSpPr txBox="1"/>
          <p:nvPr/>
        </p:nvSpPr>
        <p:spPr>
          <a:xfrm>
            <a:off x="2786050" y="2571744"/>
            <a:ext cx="1143008" cy="523220"/>
          </a:xfrm>
          <a:prstGeom prst="rect">
            <a:avLst/>
          </a:prstGeom>
          <a:noFill/>
        </p:spPr>
        <p:txBody>
          <a:bodyPr wrap="square" rtlCol="1">
            <a:spAutoFit/>
          </a:bodyPr>
          <a:lstStyle/>
          <a:p>
            <a:pPr algn="ctr"/>
            <a:r>
              <a:rPr lang="ar-SA" sz="2800" b="1" dirty="0" smtClean="0">
                <a:solidFill>
                  <a:srgbClr val="C00000"/>
                </a:solidFill>
              </a:rPr>
              <a:t>نشآ</a:t>
            </a:r>
            <a:endParaRPr lang="ar-SA" sz="1600" b="1" dirty="0">
              <a:solidFill>
                <a:srgbClr val="C00000"/>
              </a:solidFill>
            </a:endParaRPr>
          </a:p>
        </p:txBody>
      </p:sp>
      <p:sp>
        <p:nvSpPr>
          <p:cNvPr id="12" name="مربع نص 11"/>
          <p:cNvSpPr txBox="1"/>
          <p:nvPr/>
        </p:nvSpPr>
        <p:spPr>
          <a:xfrm>
            <a:off x="4714876" y="2977218"/>
            <a:ext cx="1143008" cy="523220"/>
          </a:xfrm>
          <a:prstGeom prst="rect">
            <a:avLst/>
          </a:prstGeom>
          <a:noFill/>
        </p:spPr>
        <p:txBody>
          <a:bodyPr wrap="square" rtlCol="1">
            <a:spAutoFit/>
          </a:bodyPr>
          <a:lstStyle/>
          <a:p>
            <a:pPr algn="ctr"/>
            <a:r>
              <a:rPr lang="ar-SA" sz="2800" b="1" dirty="0" smtClean="0">
                <a:solidFill>
                  <a:srgbClr val="C00000"/>
                </a:solidFill>
              </a:rPr>
              <a:t>لجأت</a:t>
            </a:r>
            <a:endParaRPr lang="ar-SA" sz="1600" b="1" dirty="0">
              <a:solidFill>
                <a:srgbClr val="C00000"/>
              </a:solidFill>
            </a:endParaRPr>
          </a:p>
        </p:txBody>
      </p:sp>
      <p:sp>
        <p:nvSpPr>
          <p:cNvPr id="13" name="مربع نص 12"/>
          <p:cNvSpPr txBox="1"/>
          <p:nvPr/>
        </p:nvSpPr>
        <p:spPr>
          <a:xfrm>
            <a:off x="2786050" y="2967335"/>
            <a:ext cx="1143008" cy="523220"/>
          </a:xfrm>
          <a:prstGeom prst="rect">
            <a:avLst/>
          </a:prstGeom>
          <a:noFill/>
        </p:spPr>
        <p:txBody>
          <a:bodyPr wrap="square" rtlCol="1">
            <a:spAutoFit/>
          </a:bodyPr>
          <a:lstStyle/>
          <a:p>
            <a:pPr algn="ctr"/>
            <a:r>
              <a:rPr lang="ar-SA" sz="2800" b="1" dirty="0" smtClean="0">
                <a:solidFill>
                  <a:srgbClr val="C00000"/>
                </a:solidFill>
              </a:rPr>
              <a:t>لجآ</a:t>
            </a:r>
            <a:endParaRPr lang="ar-SA" sz="1600" b="1" dirty="0">
              <a:solidFill>
                <a:srgbClr val="C00000"/>
              </a:solidFill>
            </a:endParaRPr>
          </a:p>
        </p:txBody>
      </p:sp>
      <p:sp>
        <p:nvSpPr>
          <p:cNvPr id="14" name="مربع نص 13"/>
          <p:cNvSpPr txBox="1"/>
          <p:nvPr/>
        </p:nvSpPr>
        <p:spPr>
          <a:xfrm>
            <a:off x="4714876" y="3834474"/>
            <a:ext cx="1143008" cy="523220"/>
          </a:xfrm>
          <a:prstGeom prst="rect">
            <a:avLst/>
          </a:prstGeom>
          <a:noFill/>
        </p:spPr>
        <p:txBody>
          <a:bodyPr wrap="square" rtlCol="1">
            <a:spAutoFit/>
          </a:bodyPr>
          <a:lstStyle/>
          <a:p>
            <a:pPr algn="ctr"/>
            <a:r>
              <a:rPr lang="ar-SA" sz="2800" b="1" dirty="0" smtClean="0">
                <a:solidFill>
                  <a:srgbClr val="C00000"/>
                </a:solidFill>
              </a:rPr>
              <a:t>آمر</a:t>
            </a:r>
            <a:endParaRPr lang="ar-SA" sz="1600" b="1" dirty="0">
              <a:solidFill>
                <a:srgbClr val="C00000"/>
              </a:solidFill>
            </a:endParaRPr>
          </a:p>
        </p:txBody>
      </p:sp>
      <p:sp>
        <p:nvSpPr>
          <p:cNvPr id="15" name="مربع نص 14"/>
          <p:cNvSpPr txBox="1"/>
          <p:nvPr/>
        </p:nvSpPr>
        <p:spPr>
          <a:xfrm>
            <a:off x="2786050" y="3824591"/>
            <a:ext cx="1143008" cy="523220"/>
          </a:xfrm>
          <a:prstGeom prst="rect">
            <a:avLst/>
          </a:prstGeom>
          <a:noFill/>
        </p:spPr>
        <p:txBody>
          <a:bodyPr wrap="square" rtlCol="1">
            <a:spAutoFit/>
          </a:bodyPr>
          <a:lstStyle/>
          <a:p>
            <a:pPr algn="ctr"/>
            <a:r>
              <a:rPr lang="ar-SA" sz="2800" b="1" dirty="0" smtClean="0">
                <a:solidFill>
                  <a:srgbClr val="C00000"/>
                </a:solidFill>
              </a:rPr>
              <a:t>يأمران</a:t>
            </a:r>
            <a:endParaRPr lang="ar-SA" sz="1600" b="1" dirty="0">
              <a:solidFill>
                <a:srgbClr val="C00000"/>
              </a:solidFill>
            </a:endParaRPr>
          </a:p>
        </p:txBody>
      </p:sp>
      <p:sp>
        <p:nvSpPr>
          <p:cNvPr id="16" name="مربع نص 15"/>
          <p:cNvSpPr txBox="1"/>
          <p:nvPr/>
        </p:nvSpPr>
        <p:spPr>
          <a:xfrm>
            <a:off x="4714876" y="4224701"/>
            <a:ext cx="1143008" cy="523220"/>
          </a:xfrm>
          <a:prstGeom prst="rect">
            <a:avLst/>
          </a:prstGeom>
          <a:noFill/>
        </p:spPr>
        <p:txBody>
          <a:bodyPr wrap="square" rtlCol="1">
            <a:spAutoFit/>
          </a:bodyPr>
          <a:lstStyle/>
          <a:p>
            <a:pPr algn="ctr"/>
            <a:r>
              <a:rPr lang="ar-SA" sz="2800" b="1" dirty="0" smtClean="0">
                <a:solidFill>
                  <a:srgbClr val="C00000"/>
                </a:solidFill>
              </a:rPr>
              <a:t>آخذ</a:t>
            </a:r>
            <a:endParaRPr lang="ar-SA" sz="1600" b="1" dirty="0">
              <a:solidFill>
                <a:srgbClr val="C00000"/>
              </a:solidFill>
            </a:endParaRPr>
          </a:p>
        </p:txBody>
      </p:sp>
      <p:sp>
        <p:nvSpPr>
          <p:cNvPr id="17" name="مربع نص 16"/>
          <p:cNvSpPr txBox="1"/>
          <p:nvPr/>
        </p:nvSpPr>
        <p:spPr>
          <a:xfrm>
            <a:off x="2786050" y="4214818"/>
            <a:ext cx="1143008" cy="523220"/>
          </a:xfrm>
          <a:prstGeom prst="rect">
            <a:avLst/>
          </a:prstGeom>
          <a:noFill/>
        </p:spPr>
        <p:txBody>
          <a:bodyPr wrap="square" rtlCol="1">
            <a:spAutoFit/>
          </a:bodyPr>
          <a:lstStyle/>
          <a:p>
            <a:pPr algn="ctr"/>
            <a:r>
              <a:rPr lang="ar-SA" sz="2800" b="1" dirty="0" smtClean="0">
                <a:solidFill>
                  <a:srgbClr val="C00000"/>
                </a:solidFill>
              </a:rPr>
              <a:t>يأخذان</a:t>
            </a:r>
            <a:endParaRPr lang="ar-SA" sz="1600" b="1" dirty="0">
              <a:solidFill>
                <a:srgbClr val="C00000"/>
              </a:solidFill>
            </a:endParaRPr>
          </a:p>
        </p:txBody>
      </p:sp>
      <p:sp>
        <p:nvSpPr>
          <p:cNvPr id="18" name="مربع نص 17"/>
          <p:cNvSpPr txBox="1"/>
          <p:nvPr/>
        </p:nvSpPr>
        <p:spPr>
          <a:xfrm>
            <a:off x="4714876" y="4620292"/>
            <a:ext cx="1143008" cy="523220"/>
          </a:xfrm>
          <a:prstGeom prst="rect">
            <a:avLst/>
          </a:prstGeom>
          <a:noFill/>
        </p:spPr>
        <p:txBody>
          <a:bodyPr wrap="square" rtlCol="1">
            <a:spAutoFit/>
          </a:bodyPr>
          <a:lstStyle/>
          <a:p>
            <a:pPr algn="ctr"/>
            <a:r>
              <a:rPr lang="ar-SA" sz="2800" b="1" dirty="0" smtClean="0">
                <a:solidFill>
                  <a:srgbClr val="C00000"/>
                </a:solidFill>
              </a:rPr>
              <a:t>أنشئ</a:t>
            </a:r>
            <a:endParaRPr lang="ar-SA" sz="1600" b="1" dirty="0">
              <a:solidFill>
                <a:srgbClr val="C00000"/>
              </a:solidFill>
            </a:endParaRPr>
          </a:p>
        </p:txBody>
      </p:sp>
      <p:sp>
        <p:nvSpPr>
          <p:cNvPr id="19" name="مربع نص 18"/>
          <p:cNvSpPr txBox="1"/>
          <p:nvPr/>
        </p:nvSpPr>
        <p:spPr>
          <a:xfrm>
            <a:off x="2786050" y="4610409"/>
            <a:ext cx="1143008" cy="523220"/>
          </a:xfrm>
          <a:prstGeom prst="rect">
            <a:avLst/>
          </a:prstGeom>
          <a:noFill/>
        </p:spPr>
        <p:txBody>
          <a:bodyPr wrap="square" rtlCol="1">
            <a:spAutoFit/>
          </a:bodyPr>
          <a:lstStyle/>
          <a:p>
            <a:pPr algn="ctr"/>
            <a:r>
              <a:rPr lang="ar-SA" sz="2800" b="1" dirty="0" smtClean="0">
                <a:solidFill>
                  <a:srgbClr val="C00000"/>
                </a:solidFill>
              </a:rPr>
              <a:t>ينشآن</a:t>
            </a:r>
            <a:endParaRPr lang="ar-SA" sz="1600" b="1" dirty="0">
              <a:solidFill>
                <a:srgbClr val="C00000"/>
              </a:solidFill>
            </a:endParaRPr>
          </a:p>
        </p:txBody>
      </p:sp>
      <p:sp>
        <p:nvSpPr>
          <p:cNvPr id="20" name="مربع نص 19"/>
          <p:cNvSpPr txBox="1"/>
          <p:nvPr/>
        </p:nvSpPr>
        <p:spPr>
          <a:xfrm>
            <a:off x="4714876" y="5048920"/>
            <a:ext cx="1143008" cy="523220"/>
          </a:xfrm>
          <a:prstGeom prst="rect">
            <a:avLst/>
          </a:prstGeom>
          <a:noFill/>
        </p:spPr>
        <p:txBody>
          <a:bodyPr wrap="square" rtlCol="1">
            <a:spAutoFit/>
          </a:bodyPr>
          <a:lstStyle/>
          <a:p>
            <a:pPr algn="ctr"/>
            <a:r>
              <a:rPr lang="ar-SA" sz="2800" b="1" dirty="0" smtClean="0">
                <a:solidFill>
                  <a:srgbClr val="C00000"/>
                </a:solidFill>
              </a:rPr>
              <a:t>ألجئ</a:t>
            </a:r>
            <a:endParaRPr lang="ar-SA" sz="1600" b="1" dirty="0">
              <a:solidFill>
                <a:srgbClr val="C00000"/>
              </a:solidFill>
            </a:endParaRPr>
          </a:p>
        </p:txBody>
      </p:sp>
      <p:sp>
        <p:nvSpPr>
          <p:cNvPr id="21" name="مربع نص 20"/>
          <p:cNvSpPr txBox="1"/>
          <p:nvPr/>
        </p:nvSpPr>
        <p:spPr>
          <a:xfrm>
            <a:off x="2786050" y="5039037"/>
            <a:ext cx="1143008" cy="523220"/>
          </a:xfrm>
          <a:prstGeom prst="rect">
            <a:avLst/>
          </a:prstGeom>
          <a:noFill/>
        </p:spPr>
        <p:txBody>
          <a:bodyPr wrap="square" rtlCol="1">
            <a:spAutoFit/>
          </a:bodyPr>
          <a:lstStyle/>
          <a:p>
            <a:pPr algn="ctr"/>
            <a:r>
              <a:rPr lang="ar-SA" sz="2800" b="1" dirty="0" smtClean="0">
                <a:solidFill>
                  <a:srgbClr val="C00000"/>
                </a:solidFill>
              </a:rPr>
              <a:t>يلجآن</a:t>
            </a:r>
            <a:endParaRPr lang="ar-SA" sz="1600" b="1" dirty="0">
              <a:solidFill>
                <a:srgbClr val="C00000"/>
              </a:solidFill>
            </a:endParaRPr>
          </a:p>
        </p:txBody>
      </p:sp>
      <p:sp>
        <p:nvSpPr>
          <p:cNvPr id="24" name="شكل بيضاوي 23"/>
          <p:cNvSpPr/>
          <p:nvPr/>
        </p:nvSpPr>
        <p:spPr>
          <a:xfrm>
            <a:off x="4857752" y="5715016"/>
            <a:ext cx="857256" cy="78581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sym typeface="Wingdings"/>
              </a:rPr>
              <a:t></a:t>
            </a:r>
            <a:endParaRPr lang="ar-SA" sz="3600" b="1" dirty="0">
              <a:solidFill>
                <a:schemeClr val="tx1"/>
              </a:solidFill>
            </a:endParaRPr>
          </a:p>
        </p:txBody>
      </p:sp>
      <p:sp>
        <p:nvSpPr>
          <p:cNvPr id="25" name="مربع نص 24"/>
          <p:cNvSpPr txBox="1"/>
          <p:nvPr/>
        </p:nvSpPr>
        <p:spPr>
          <a:xfrm>
            <a:off x="2786050" y="5906176"/>
            <a:ext cx="1143008" cy="523220"/>
          </a:xfrm>
          <a:prstGeom prst="rect">
            <a:avLst/>
          </a:prstGeom>
          <a:noFill/>
        </p:spPr>
        <p:txBody>
          <a:bodyPr wrap="square" rtlCol="1">
            <a:spAutoFit/>
          </a:bodyPr>
          <a:lstStyle/>
          <a:p>
            <a:pPr algn="ctr"/>
            <a:r>
              <a:rPr lang="ar-SA" sz="2800" b="1" dirty="0" smtClean="0">
                <a:solidFill>
                  <a:srgbClr val="C00000"/>
                </a:solidFill>
              </a:rPr>
              <a:t>نشآ</a:t>
            </a:r>
            <a:endParaRPr lang="ar-SA" sz="1600" b="1" dirty="0">
              <a:solidFill>
                <a:srgbClr val="C00000"/>
              </a:solidFill>
            </a:endParaRPr>
          </a:p>
        </p:txBody>
      </p:sp>
      <p:sp>
        <p:nvSpPr>
          <p:cNvPr id="26" name="مربع نص 25"/>
          <p:cNvSpPr txBox="1"/>
          <p:nvPr/>
        </p:nvSpPr>
        <p:spPr>
          <a:xfrm>
            <a:off x="2786050" y="6263366"/>
            <a:ext cx="1143008" cy="523220"/>
          </a:xfrm>
          <a:prstGeom prst="rect">
            <a:avLst/>
          </a:prstGeom>
          <a:noFill/>
        </p:spPr>
        <p:txBody>
          <a:bodyPr wrap="square" rtlCol="1">
            <a:spAutoFit/>
          </a:bodyPr>
          <a:lstStyle/>
          <a:p>
            <a:pPr algn="ctr"/>
            <a:r>
              <a:rPr lang="ar-SA" sz="2800" b="1" dirty="0" smtClean="0">
                <a:solidFill>
                  <a:srgbClr val="C00000"/>
                </a:solidFill>
              </a:rPr>
              <a:t>لجآ</a:t>
            </a:r>
            <a:endParaRPr lang="ar-SA" sz="16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strips(downLeft)">
                                      <p:cBhvr>
                                        <p:cTn id="15" dur="500"/>
                                        <p:tgtEl>
                                          <p:spTgt spid="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nodeType="click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strips(downLeft)">
                                      <p:cBhvr>
                                        <p:cTn id="20" dur="500"/>
                                        <p:tgtEl>
                                          <p:spTgt spid="7">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strips(downLeft)">
                                      <p:cBhvr>
                                        <p:cTn id="25" dur="500"/>
                                        <p:tgtEl>
                                          <p:spTgt spid="8">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9">
                                            <p:txEl>
                                              <p:pRg st="0" end="0"/>
                                            </p:txEl>
                                          </p:spTgt>
                                        </p:tgtEl>
                                        <p:attrNameLst>
                                          <p:attrName>style.visibility</p:attrName>
                                        </p:attrNameLst>
                                      </p:cBhvr>
                                      <p:to>
                                        <p:strVal val="visible"/>
                                      </p:to>
                                    </p:set>
                                    <p:animEffect transition="in" filter="strips(downLeft)">
                                      <p:cBhvr>
                                        <p:cTn id="30" dur="500"/>
                                        <p:tgtEl>
                                          <p:spTgt spid="9">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animEffect transition="in" filter="strips(downLeft)">
                                      <p:cBhvr>
                                        <p:cTn id="35" dur="500"/>
                                        <p:tgtEl>
                                          <p:spTgt spid="10">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nodeType="clickEffect">
                                  <p:stCondLst>
                                    <p:cond delay="0"/>
                                  </p:stCondLst>
                                  <p:childTnLst>
                                    <p:set>
                                      <p:cBhvr>
                                        <p:cTn id="39" dur="1" fill="hold">
                                          <p:stCondLst>
                                            <p:cond delay="0"/>
                                          </p:stCondLst>
                                        </p:cTn>
                                        <p:tgtEl>
                                          <p:spTgt spid="11">
                                            <p:txEl>
                                              <p:pRg st="0" end="0"/>
                                            </p:txEl>
                                          </p:spTgt>
                                        </p:tgtEl>
                                        <p:attrNameLst>
                                          <p:attrName>style.visibility</p:attrName>
                                        </p:attrNameLst>
                                      </p:cBhvr>
                                      <p:to>
                                        <p:strVal val="visible"/>
                                      </p:to>
                                    </p:set>
                                    <p:animEffect transition="in" filter="strips(downLeft)">
                                      <p:cBhvr>
                                        <p:cTn id="40" dur="500"/>
                                        <p:tgtEl>
                                          <p:spTgt spid="11">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8" presetClass="entr" presetSubtype="12" fill="hold" nodeType="clickEffect">
                                  <p:stCondLst>
                                    <p:cond delay="0"/>
                                  </p:stCondLst>
                                  <p:childTnLst>
                                    <p:set>
                                      <p:cBhvr>
                                        <p:cTn id="44" dur="1" fill="hold">
                                          <p:stCondLst>
                                            <p:cond delay="0"/>
                                          </p:stCondLst>
                                        </p:cTn>
                                        <p:tgtEl>
                                          <p:spTgt spid="12">
                                            <p:txEl>
                                              <p:pRg st="0" end="0"/>
                                            </p:txEl>
                                          </p:spTgt>
                                        </p:tgtEl>
                                        <p:attrNameLst>
                                          <p:attrName>style.visibility</p:attrName>
                                        </p:attrNameLst>
                                      </p:cBhvr>
                                      <p:to>
                                        <p:strVal val="visible"/>
                                      </p:to>
                                    </p:set>
                                    <p:animEffect transition="in" filter="strips(downLeft)">
                                      <p:cBhvr>
                                        <p:cTn id="45" dur="500"/>
                                        <p:tgtEl>
                                          <p:spTgt spid="12">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12" fill="hold" nodeType="click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strips(downLeft)">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8" presetClass="entr" presetSubtype="12" fill="hold" nodeType="clickEffect">
                                  <p:stCondLst>
                                    <p:cond delay="0"/>
                                  </p:stCondLst>
                                  <p:childTnLst>
                                    <p:set>
                                      <p:cBhvr>
                                        <p:cTn id="54" dur="1" fill="hold">
                                          <p:stCondLst>
                                            <p:cond delay="0"/>
                                          </p:stCondLst>
                                        </p:cTn>
                                        <p:tgtEl>
                                          <p:spTgt spid="14">
                                            <p:txEl>
                                              <p:pRg st="0" end="0"/>
                                            </p:txEl>
                                          </p:spTgt>
                                        </p:tgtEl>
                                        <p:attrNameLst>
                                          <p:attrName>style.visibility</p:attrName>
                                        </p:attrNameLst>
                                      </p:cBhvr>
                                      <p:to>
                                        <p:strVal val="visible"/>
                                      </p:to>
                                    </p:set>
                                    <p:animEffect transition="in" filter="strips(downLeft)">
                                      <p:cBhvr>
                                        <p:cTn id="55" dur="500"/>
                                        <p:tgtEl>
                                          <p:spTgt spid="14">
                                            <p:txEl>
                                              <p:pRg st="0" end="0"/>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8" presetClass="entr" presetSubtype="12" fill="hold" nodeType="clickEffect">
                                  <p:stCondLst>
                                    <p:cond delay="0"/>
                                  </p:stCondLst>
                                  <p:childTnLst>
                                    <p:set>
                                      <p:cBhvr>
                                        <p:cTn id="59" dur="1" fill="hold">
                                          <p:stCondLst>
                                            <p:cond delay="0"/>
                                          </p:stCondLst>
                                        </p:cTn>
                                        <p:tgtEl>
                                          <p:spTgt spid="15">
                                            <p:txEl>
                                              <p:pRg st="0" end="0"/>
                                            </p:txEl>
                                          </p:spTgt>
                                        </p:tgtEl>
                                        <p:attrNameLst>
                                          <p:attrName>style.visibility</p:attrName>
                                        </p:attrNameLst>
                                      </p:cBhvr>
                                      <p:to>
                                        <p:strVal val="visible"/>
                                      </p:to>
                                    </p:set>
                                    <p:animEffect transition="in" filter="strips(downLeft)">
                                      <p:cBhvr>
                                        <p:cTn id="60" dur="500"/>
                                        <p:tgtEl>
                                          <p:spTgt spid="15">
                                            <p:txEl>
                                              <p:pRg st="0" end="0"/>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8" presetClass="entr" presetSubtype="12" fill="hold" nodeType="clickEffect">
                                  <p:stCondLst>
                                    <p:cond delay="0"/>
                                  </p:stCondLst>
                                  <p:childTnLst>
                                    <p:set>
                                      <p:cBhvr>
                                        <p:cTn id="64" dur="1" fill="hold">
                                          <p:stCondLst>
                                            <p:cond delay="0"/>
                                          </p:stCondLst>
                                        </p:cTn>
                                        <p:tgtEl>
                                          <p:spTgt spid="16">
                                            <p:txEl>
                                              <p:pRg st="0" end="0"/>
                                            </p:txEl>
                                          </p:spTgt>
                                        </p:tgtEl>
                                        <p:attrNameLst>
                                          <p:attrName>style.visibility</p:attrName>
                                        </p:attrNameLst>
                                      </p:cBhvr>
                                      <p:to>
                                        <p:strVal val="visible"/>
                                      </p:to>
                                    </p:set>
                                    <p:animEffect transition="in" filter="strips(downLeft)">
                                      <p:cBhvr>
                                        <p:cTn id="65" dur="500"/>
                                        <p:tgtEl>
                                          <p:spTgt spid="16">
                                            <p:txEl>
                                              <p:pRg st="0" end="0"/>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18" presetClass="entr" presetSubtype="12" fill="hold" nodeType="clickEffect">
                                  <p:stCondLst>
                                    <p:cond delay="0"/>
                                  </p:stCondLst>
                                  <p:childTnLst>
                                    <p:set>
                                      <p:cBhvr>
                                        <p:cTn id="69" dur="1" fill="hold">
                                          <p:stCondLst>
                                            <p:cond delay="0"/>
                                          </p:stCondLst>
                                        </p:cTn>
                                        <p:tgtEl>
                                          <p:spTgt spid="17">
                                            <p:txEl>
                                              <p:pRg st="0" end="0"/>
                                            </p:txEl>
                                          </p:spTgt>
                                        </p:tgtEl>
                                        <p:attrNameLst>
                                          <p:attrName>style.visibility</p:attrName>
                                        </p:attrNameLst>
                                      </p:cBhvr>
                                      <p:to>
                                        <p:strVal val="visible"/>
                                      </p:to>
                                    </p:set>
                                    <p:animEffect transition="in" filter="strips(downLeft)">
                                      <p:cBhvr>
                                        <p:cTn id="70" dur="500"/>
                                        <p:tgtEl>
                                          <p:spTgt spid="17">
                                            <p:txEl>
                                              <p:pRg st="0" end="0"/>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18" presetClass="entr" presetSubtype="12" fill="hold" nodeType="clickEffect">
                                  <p:stCondLst>
                                    <p:cond delay="0"/>
                                  </p:stCondLst>
                                  <p:childTnLst>
                                    <p:set>
                                      <p:cBhvr>
                                        <p:cTn id="74" dur="1" fill="hold">
                                          <p:stCondLst>
                                            <p:cond delay="0"/>
                                          </p:stCondLst>
                                        </p:cTn>
                                        <p:tgtEl>
                                          <p:spTgt spid="18">
                                            <p:txEl>
                                              <p:pRg st="0" end="0"/>
                                            </p:txEl>
                                          </p:spTgt>
                                        </p:tgtEl>
                                        <p:attrNameLst>
                                          <p:attrName>style.visibility</p:attrName>
                                        </p:attrNameLst>
                                      </p:cBhvr>
                                      <p:to>
                                        <p:strVal val="visible"/>
                                      </p:to>
                                    </p:set>
                                    <p:animEffect transition="in" filter="strips(downLeft)">
                                      <p:cBhvr>
                                        <p:cTn id="75" dur="500"/>
                                        <p:tgtEl>
                                          <p:spTgt spid="18">
                                            <p:txEl>
                                              <p:pRg st="0" end="0"/>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18" presetClass="entr" presetSubtype="12" fill="hold" nodeType="clickEffect">
                                  <p:stCondLst>
                                    <p:cond delay="0"/>
                                  </p:stCondLst>
                                  <p:childTnLst>
                                    <p:set>
                                      <p:cBhvr>
                                        <p:cTn id="79" dur="1" fill="hold">
                                          <p:stCondLst>
                                            <p:cond delay="0"/>
                                          </p:stCondLst>
                                        </p:cTn>
                                        <p:tgtEl>
                                          <p:spTgt spid="19">
                                            <p:txEl>
                                              <p:pRg st="0" end="0"/>
                                            </p:txEl>
                                          </p:spTgt>
                                        </p:tgtEl>
                                        <p:attrNameLst>
                                          <p:attrName>style.visibility</p:attrName>
                                        </p:attrNameLst>
                                      </p:cBhvr>
                                      <p:to>
                                        <p:strVal val="visible"/>
                                      </p:to>
                                    </p:set>
                                    <p:animEffect transition="in" filter="strips(downLeft)">
                                      <p:cBhvr>
                                        <p:cTn id="80" dur="500"/>
                                        <p:tgtEl>
                                          <p:spTgt spid="19">
                                            <p:txEl>
                                              <p:pRg st="0" end="0"/>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18" presetClass="entr" presetSubtype="12" fill="hold" nodeType="clickEffect">
                                  <p:stCondLst>
                                    <p:cond delay="0"/>
                                  </p:stCondLst>
                                  <p:childTnLst>
                                    <p:set>
                                      <p:cBhvr>
                                        <p:cTn id="84" dur="1" fill="hold">
                                          <p:stCondLst>
                                            <p:cond delay="0"/>
                                          </p:stCondLst>
                                        </p:cTn>
                                        <p:tgtEl>
                                          <p:spTgt spid="20">
                                            <p:txEl>
                                              <p:pRg st="0" end="0"/>
                                            </p:txEl>
                                          </p:spTgt>
                                        </p:tgtEl>
                                        <p:attrNameLst>
                                          <p:attrName>style.visibility</p:attrName>
                                        </p:attrNameLst>
                                      </p:cBhvr>
                                      <p:to>
                                        <p:strVal val="visible"/>
                                      </p:to>
                                    </p:set>
                                    <p:animEffect transition="in" filter="strips(downLeft)">
                                      <p:cBhvr>
                                        <p:cTn id="85" dur="500"/>
                                        <p:tgtEl>
                                          <p:spTgt spid="20">
                                            <p:txEl>
                                              <p:pRg st="0" end="0"/>
                                            </p:txEl>
                                          </p:spTgt>
                                        </p:tgtEl>
                                      </p:cBhvr>
                                    </p:animEffect>
                                  </p:childTnLst>
                                </p:cTn>
                              </p:par>
                            </p:childTnLst>
                          </p:cTn>
                        </p:par>
                      </p:childTnLst>
                    </p:cTn>
                  </p:par>
                  <p:par>
                    <p:cTn id="86" fill="hold">
                      <p:stCondLst>
                        <p:cond delay="indefinite"/>
                      </p:stCondLst>
                      <p:childTnLst>
                        <p:par>
                          <p:cTn id="87" fill="hold">
                            <p:stCondLst>
                              <p:cond delay="0"/>
                            </p:stCondLst>
                            <p:childTnLst>
                              <p:par>
                                <p:cTn id="88" presetID="18" presetClass="entr" presetSubtype="12" fill="hold" nodeType="clickEffect">
                                  <p:stCondLst>
                                    <p:cond delay="0"/>
                                  </p:stCondLst>
                                  <p:childTnLst>
                                    <p:set>
                                      <p:cBhvr>
                                        <p:cTn id="89" dur="1" fill="hold">
                                          <p:stCondLst>
                                            <p:cond delay="0"/>
                                          </p:stCondLst>
                                        </p:cTn>
                                        <p:tgtEl>
                                          <p:spTgt spid="21">
                                            <p:txEl>
                                              <p:pRg st="0" end="0"/>
                                            </p:txEl>
                                          </p:spTgt>
                                        </p:tgtEl>
                                        <p:attrNameLst>
                                          <p:attrName>style.visibility</p:attrName>
                                        </p:attrNameLst>
                                      </p:cBhvr>
                                      <p:to>
                                        <p:strVal val="visible"/>
                                      </p:to>
                                    </p:set>
                                    <p:animEffect transition="in" filter="strips(downLeft)">
                                      <p:cBhvr>
                                        <p:cTn id="90" dur="500"/>
                                        <p:tgtEl>
                                          <p:spTgt spid="21">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8" presetClass="entr" presetSubtype="12" fill="hold" nodeType="clickEffect">
                                  <p:stCondLst>
                                    <p:cond delay="0"/>
                                  </p:stCondLst>
                                  <p:childTnLst>
                                    <p:set>
                                      <p:cBhvr>
                                        <p:cTn id="94" dur="1" fill="hold">
                                          <p:stCondLst>
                                            <p:cond delay="0"/>
                                          </p:stCondLst>
                                        </p:cTn>
                                        <p:tgtEl>
                                          <p:spTgt spid="25">
                                            <p:txEl>
                                              <p:pRg st="0" end="0"/>
                                            </p:txEl>
                                          </p:spTgt>
                                        </p:tgtEl>
                                        <p:attrNameLst>
                                          <p:attrName>style.visibility</p:attrName>
                                        </p:attrNameLst>
                                      </p:cBhvr>
                                      <p:to>
                                        <p:strVal val="visible"/>
                                      </p:to>
                                    </p:set>
                                    <p:animEffect transition="in" filter="strips(downLeft)">
                                      <p:cBhvr>
                                        <p:cTn id="95" dur="500"/>
                                        <p:tgtEl>
                                          <p:spTgt spid="25">
                                            <p:txEl>
                                              <p:pRg st="0" end="0"/>
                                            </p:txEl>
                                          </p:spTgt>
                                        </p:tgtEl>
                                      </p:cBhvr>
                                    </p:animEffect>
                                  </p:childTnLst>
                                </p:cTn>
                              </p:par>
                            </p:childTnLst>
                          </p:cTn>
                        </p:par>
                      </p:childTnLst>
                    </p:cTn>
                  </p:par>
                  <p:par>
                    <p:cTn id="96" fill="hold">
                      <p:stCondLst>
                        <p:cond delay="indefinite"/>
                      </p:stCondLst>
                      <p:childTnLst>
                        <p:par>
                          <p:cTn id="97" fill="hold">
                            <p:stCondLst>
                              <p:cond delay="0"/>
                            </p:stCondLst>
                            <p:childTnLst>
                              <p:par>
                                <p:cTn id="98" presetID="18" presetClass="entr" presetSubtype="12" fill="hold" nodeType="clickEffect">
                                  <p:stCondLst>
                                    <p:cond delay="0"/>
                                  </p:stCondLst>
                                  <p:childTnLst>
                                    <p:set>
                                      <p:cBhvr>
                                        <p:cTn id="99" dur="1" fill="hold">
                                          <p:stCondLst>
                                            <p:cond delay="0"/>
                                          </p:stCondLst>
                                        </p:cTn>
                                        <p:tgtEl>
                                          <p:spTgt spid="26">
                                            <p:txEl>
                                              <p:pRg st="0" end="0"/>
                                            </p:txEl>
                                          </p:spTgt>
                                        </p:tgtEl>
                                        <p:attrNameLst>
                                          <p:attrName>style.visibility</p:attrName>
                                        </p:attrNameLst>
                                      </p:cBhvr>
                                      <p:to>
                                        <p:strVal val="visible"/>
                                      </p:to>
                                    </p:set>
                                    <p:animEffect transition="in" filter="strips(downLeft)">
                                      <p:cBhvr>
                                        <p:cTn id="100"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659025" y="146768"/>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نشاط5</a:t>
            </a:r>
            <a:endParaRPr lang="ar-SA" sz="2400" b="1" dirty="0">
              <a:solidFill>
                <a:schemeClr val="tx1"/>
              </a:solidFill>
            </a:endParaRPr>
          </a:p>
        </p:txBody>
      </p:sp>
      <p:sp>
        <p:nvSpPr>
          <p:cNvPr id="4" name="مربع نص 3"/>
          <p:cNvSpPr txBox="1"/>
          <p:nvPr/>
        </p:nvSpPr>
        <p:spPr>
          <a:xfrm>
            <a:off x="1500166" y="191136"/>
            <a:ext cx="6215106" cy="523220"/>
          </a:xfrm>
          <a:prstGeom prst="rect">
            <a:avLst/>
          </a:prstGeom>
          <a:noFill/>
        </p:spPr>
        <p:txBody>
          <a:bodyPr wrap="square" rtlCol="1">
            <a:spAutoFit/>
          </a:bodyPr>
          <a:lstStyle/>
          <a:p>
            <a:pPr algn="ctr"/>
            <a:r>
              <a:rPr lang="ar-SA" sz="2800" b="1" dirty="0" smtClean="0">
                <a:solidFill>
                  <a:srgbClr val="C00000"/>
                </a:solidFill>
              </a:rPr>
              <a:t>أحول الأسماء التالية وفق ألوان الجدول التالي:</a:t>
            </a:r>
            <a:endParaRPr lang="ar-SA" sz="2800" b="1" dirty="0">
              <a:solidFill>
                <a:srgbClr val="C00000"/>
              </a:solidFill>
            </a:endParaRPr>
          </a:p>
        </p:txBody>
      </p:sp>
      <p:graphicFrame>
        <p:nvGraphicFramePr>
          <p:cNvPr id="5" name="جدول 4"/>
          <p:cNvGraphicFramePr>
            <a:graphicFrameLocks noGrp="1"/>
          </p:cNvGraphicFramePr>
          <p:nvPr/>
        </p:nvGraphicFramePr>
        <p:xfrm>
          <a:off x="5881718" y="1142984"/>
          <a:ext cx="1333488" cy="1509411"/>
        </p:xfrm>
        <a:graphic>
          <a:graphicData uri="http://schemas.openxmlformats.org/drawingml/2006/table">
            <a:tbl>
              <a:tblPr rtl="1" firstRow="1" bandRow="1">
                <a:tableStyleId>{5C22544A-7EE6-4342-B048-85BDC9FD1C3A}</a:tableStyleId>
              </a:tblPr>
              <a:tblGrid>
                <a:gridCol w="1333488"/>
              </a:tblGrid>
              <a:tr h="503137">
                <a:tc>
                  <a:txBody>
                    <a:bodyPr/>
                    <a:lstStyle/>
                    <a:p>
                      <a:pPr algn="ctr" rtl="1"/>
                      <a:r>
                        <a:rPr lang="ar-SA" sz="2400" b="1" dirty="0" smtClean="0">
                          <a:solidFill>
                            <a:schemeClr val="tx1"/>
                          </a:solidFill>
                        </a:rPr>
                        <a:t>نبأ</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503137">
                <a:tc>
                  <a:txBody>
                    <a:bodyPr/>
                    <a:lstStyle/>
                    <a:p>
                      <a:pPr algn="ctr" rtl="1"/>
                      <a:r>
                        <a:rPr lang="ar-SA" sz="2400" b="1" dirty="0" smtClean="0">
                          <a:solidFill>
                            <a:schemeClr val="tx1"/>
                          </a:solidFill>
                        </a:rPr>
                        <a:t>مبتدأ</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503137">
                <a:tc>
                  <a:txBody>
                    <a:bodyPr/>
                    <a:lstStyle/>
                    <a:p>
                      <a:pPr algn="ctr" rtl="1"/>
                      <a:r>
                        <a:rPr lang="ar-SA" sz="2400" b="1" dirty="0" smtClean="0">
                          <a:solidFill>
                            <a:schemeClr val="tx1"/>
                          </a:solidFill>
                        </a:rPr>
                        <a:t>ملجأ</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bl>
          </a:graphicData>
        </a:graphic>
      </p:graphicFrame>
      <p:graphicFrame>
        <p:nvGraphicFramePr>
          <p:cNvPr id="6" name="جدول 5"/>
          <p:cNvGraphicFramePr>
            <a:graphicFrameLocks noGrp="1"/>
          </p:cNvGraphicFramePr>
          <p:nvPr/>
        </p:nvGraphicFramePr>
        <p:xfrm>
          <a:off x="3952892" y="1142984"/>
          <a:ext cx="1333488" cy="1509411"/>
        </p:xfrm>
        <a:graphic>
          <a:graphicData uri="http://schemas.openxmlformats.org/drawingml/2006/table">
            <a:tbl>
              <a:tblPr rtl="1" firstRow="1" bandRow="1">
                <a:tableStyleId>{5C22544A-7EE6-4342-B048-85BDC9FD1C3A}</a:tableStyleId>
              </a:tblPr>
              <a:tblGrid>
                <a:gridCol w="1333488"/>
              </a:tblGrid>
              <a:tr h="503137">
                <a:tc>
                  <a:txBody>
                    <a:bodyPr/>
                    <a:lstStyle/>
                    <a:p>
                      <a:pPr algn="ctr" rtl="1"/>
                      <a:r>
                        <a:rPr lang="ar-SA" sz="2400" b="1" dirty="0" smtClean="0">
                          <a:solidFill>
                            <a:schemeClr val="tx1"/>
                          </a:solidFill>
                        </a:rPr>
                        <a:t>مفاجأة</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r>
              <a:tr h="503137">
                <a:tc>
                  <a:txBody>
                    <a:bodyPr/>
                    <a:lstStyle/>
                    <a:p>
                      <a:pPr algn="ctr" rtl="1"/>
                      <a:r>
                        <a:rPr lang="ar-SA" sz="2400" b="1" dirty="0" smtClean="0">
                          <a:solidFill>
                            <a:schemeClr val="tx1"/>
                          </a:solidFill>
                        </a:rPr>
                        <a:t>منشأة</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r>
              <a:tr h="503137">
                <a:tc>
                  <a:txBody>
                    <a:bodyPr/>
                    <a:lstStyle/>
                    <a:p>
                      <a:pPr algn="ctr" rtl="1"/>
                      <a:r>
                        <a:rPr lang="ar-SA" sz="2400" b="1" dirty="0" smtClean="0">
                          <a:solidFill>
                            <a:schemeClr val="tx1"/>
                          </a:solidFill>
                        </a:rPr>
                        <a:t>مبتدئة</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r>
            </a:tbl>
          </a:graphicData>
        </a:graphic>
      </p:graphicFrame>
      <p:graphicFrame>
        <p:nvGraphicFramePr>
          <p:cNvPr id="7" name="جدول 6"/>
          <p:cNvGraphicFramePr>
            <a:graphicFrameLocks noGrp="1"/>
          </p:cNvGraphicFramePr>
          <p:nvPr/>
        </p:nvGraphicFramePr>
        <p:xfrm>
          <a:off x="1952628" y="1142984"/>
          <a:ext cx="1333488" cy="1509411"/>
        </p:xfrm>
        <a:graphic>
          <a:graphicData uri="http://schemas.openxmlformats.org/drawingml/2006/table">
            <a:tbl>
              <a:tblPr rtl="1" firstRow="1" bandRow="1">
                <a:tableStyleId>{5C22544A-7EE6-4342-B048-85BDC9FD1C3A}</a:tableStyleId>
              </a:tblPr>
              <a:tblGrid>
                <a:gridCol w="1333488"/>
              </a:tblGrid>
              <a:tr h="503137">
                <a:tc>
                  <a:txBody>
                    <a:bodyPr/>
                    <a:lstStyle/>
                    <a:p>
                      <a:pPr algn="ctr" rtl="1"/>
                      <a:r>
                        <a:rPr lang="ar-SA" sz="2400" b="1" dirty="0" smtClean="0">
                          <a:solidFill>
                            <a:schemeClr val="tx1"/>
                          </a:solidFill>
                        </a:rPr>
                        <a:t>مأرب</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D1542D">
                            <a:tint val="66000"/>
                            <a:satMod val="160000"/>
                          </a:srgbClr>
                        </a:gs>
                        <a:gs pos="50000">
                          <a:srgbClr val="D1542D">
                            <a:tint val="44500"/>
                            <a:satMod val="160000"/>
                          </a:srgbClr>
                        </a:gs>
                        <a:gs pos="100000">
                          <a:srgbClr val="D1542D">
                            <a:tint val="23500"/>
                            <a:satMod val="160000"/>
                          </a:srgbClr>
                        </a:gs>
                      </a:gsLst>
                      <a:path path="circle">
                        <a:fillToRect l="50000" t="50000" r="50000" b="50000"/>
                      </a:path>
                      <a:tileRect/>
                    </a:gradFill>
                  </a:tcPr>
                </a:tc>
              </a:tr>
              <a:tr h="503137">
                <a:tc>
                  <a:txBody>
                    <a:bodyPr/>
                    <a:lstStyle/>
                    <a:p>
                      <a:pPr algn="ctr" rtl="1"/>
                      <a:r>
                        <a:rPr lang="ar-SA" sz="2400" b="1" dirty="0" smtClean="0">
                          <a:solidFill>
                            <a:schemeClr val="tx1"/>
                          </a:solidFill>
                        </a:rPr>
                        <a:t>مأكل</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D1542D">
                            <a:tint val="66000"/>
                            <a:satMod val="160000"/>
                          </a:srgbClr>
                        </a:gs>
                        <a:gs pos="50000">
                          <a:srgbClr val="D1542D">
                            <a:tint val="44500"/>
                            <a:satMod val="160000"/>
                          </a:srgbClr>
                        </a:gs>
                        <a:gs pos="100000">
                          <a:srgbClr val="D1542D">
                            <a:tint val="23500"/>
                            <a:satMod val="160000"/>
                          </a:srgbClr>
                        </a:gs>
                      </a:gsLst>
                      <a:path path="circle">
                        <a:fillToRect l="50000" t="50000" r="50000" b="50000"/>
                      </a:path>
                      <a:tileRect/>
                    </a:gradFill>
                  </a:tcPr>
                </a:tc>
              </a:tr>
              <a:tr h="503137">
                <a:tc>
                  <a:txBody>
                    <a:bodyPr/>
                    <a:lstStyle/>
                    <a:p>
                      <a:pPr algn="ctr" rtl="1"/>
                      <a:r>
                        <a:rPr lang="ar-SA" sz="2400" b="1" dirty="0" smtClean="0">
                          <a:solidFill>
                            <a:schemeClr val="tx1"/>
                          </a:solidFill>
                        </a:rPr>
                        <a:t>رأي</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D1542D">
                            <a:tint val="66000"/>
                            <a:satMod val="160000"/>
                          </a:srgbClr>
                        </a:gs>
                        <a:gs pos="50000">
                          <a:srgbClr val="D1542D">
                            <a:tint val="44500"/>
                            <a:satMod val="160000"/>
                          </a:srgbClr>
                        </a:gs>
                        <a:gs pos="100000">
                          <a:srgbClr val="D1542D">
                            <a:tint val="23500"/>
                            <a:satMod val="160000"/>
                          </a:srgbClr>
                        </a:gs>
                      </a:gsLst>
                      <a:path path="circle">
                        <a:fillToRect l="50000" t="50000" r="50000" b="50000"/>
                      </a:path>
                      <a:tileRect/>
                    </a:gradFill>
                  </a:tcPr>
                </a:tc>
              </a:tr>
            </a:tbl>
          </a:graphicData>
        </a:graphic>
      </p:graphicFrame>
      <p:graphicFrame>
        <p:nvGraphicFramePr>
          <p:cNvPr id="8" name="جدول 7"/>
          <p:cNvGraphicFramePr>
            <a:graphicFrameLocks noGrp="1"/>
          </p:cNvGraphicFramePr>
          <p:nvPr/>
        </p:nvGraphicFramePr>
        <p:xfrm>
          <a:off x="6000760" y="3134035"/>
          <a:ext cx="2286016" cy="2012548"/>
        </p:xfrm>
        <a:graphic>
          <a:graphicData uri="http://schemas.openxmlformats.org/drawingml/2006/table">
            <a:tbl>
              <a:tblPr rtl="1" firstRow="1" bandRow="1">
                <a:tableStyleId>{5C22544A-7EE6-4342-B048-85BDC9FD1C3A}</a:tableStyleId>
              </a:tblPr>
              <a:tblGrid>
                <a:gridCol w="2286016"/>
              </a:tblGrid>
              <a:tr h="503137">
                <a:tc>
                  <a:txBody>
                    <a:bodyPr/>
                    <a:lstStyle/>
                    <a:p>
                      <a:pPr algn="ctr" rtl="1"/>
                      <a:r>
                        <a:rPr lang="ar-SA" sz="2400" b="1" dirty="0" smtClean="0">
                          <a:solidFill>
                            <a:schemeClr val="tx1"/>
                          </a:solidFill>
                        </a:rPr>
                        <a:t>مثنى</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503137">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503137">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r h="503137">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75000"/>
                      </a:schemeClr>
                    </a:solidFill>
                  </a:tcPr>
                </a:tc>
              </a:tr>
            </a:tbl>
          </a:graphicData>
        </a:graphic>
      </p:graphicFrame>
      <p:graphicFrame>
        <p:nvGraphicFramePr>
          <p:cNvPr id="9" name="جدول 8"/>
          <p:cNvGraphicFramePr>
            <a:graphicFrameLocks noGrp="1"/>
          </p:cNvGraphicFramePr>
          <p:nvPr/>
        </p:nvGraphicFramePr>
        <p:xfrm>
          <a:off x="3381388" y="3143248"/>
          <a:ext cx="2476496" cy="2000264"/>
        </p:xfrm>
        <a:graphic>
          <a:graphicData uri="http://schemas.openxmlformats.org/drawingml/2006/table">
            <a:tbl>
              <a:tblPr rtl="1" firstRow="1" bandRow="1">
                <a:tableStyleId>{5C22544A-7EE6-4342-B048-85BDC9FD1C3A}</a:tableStyleId>
              </a:tblPr>
              <a:tblGrid>
                <a:gridCol w="2476496"/>
              </a:tblGrid>
              <a:tr h="500066">
                <a:tc>
                  <a:txBody>
                    <a:bodyPr/>
                    <a:lstStyle/>
                    <a:p>
                      <a:pPr algn="ctr" rtl="1"/>
                      <a:r>
                        <a:rPr lang="ar-SA" sz="2400" b="1" kern="1200" dirty="0" smtClean="0">
                          <a:solidFill>
                            <a:schemeClr val="tx1"/>
                          </a:solidFill>
                          <a:latin typeface="+mn-lt"/>
                          <a:ea typeface="+mn-ea"/>
                          <a:cs typeface="+mn-cs"/>
                        </a:rPr>
                        <a:t>جمع مؤنث سالم</a:t>
                      </a:r>
                      <a:endParaRPr lang="ar-SA" sz="24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r>
              <a:tr h="500066">
                <a:tc>
                  <a:txBody>
                    <a:bodyPr/>
                    <a:lstStyle/>
                    <a:p>
                      <a:pPr algn="ctr" rtl="1"/>
                      <a:endParaRPr lang="ar-SA" sz="24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r>
              <a:tr h="500066">
                <a:tc>
                  <a:txBody>
                    <a:bodyPr/>
                    <a:lstStyle/>
                    <a:p>
                      <a:pPr algn="ctr" rtl="1"/>
                      <a:endParaRPr lang="ar-SA" sz="24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r>
              <a:tr h="500066">
                <a:tc>
                  <a:txBody>
                    <a:bodyPr/>
                    <a:lstStyle/>
                    <a:p>
                      <a:pPr algn="ctr" rtl="1"/>
                      <a:endParaRPr lang="ar-SA" sz="24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r>
            </a:tbl>
          </a:graphicData>
        </a:graphic>
      </p:graphicFrame>
      <p:graphicFrame>
        <p:nvGraphicFramePr>
          <p:cNvPr id="10" name="جدول 9"/>
          <p:cNvGraphicFramePr>
            <a:graphicFrameLocks noGrp="1"/>
          </p:cNvGraphicFramePr>
          <p:nvPr/>
        </p:nvGraphicFramePr>
        <p:xfrm>
          <a:off x="714348" y="3143248"/>
          <a:ext cx="2262182" cy="2012548"/>
        </p:xfrm>
        <a:graphic>
          <a:graphicData uri="http://schemas.openxmlformats.org/drawingml/2006/table">
            <a:tbl>
              <a:tblPr rtl="1" firstRow="1" bandRow="1">
                <a:tableStyleId>{5C22544A-7EE6-4342-B048-85BDC9FD1C3A}</a:tableStyleId>
              </a:tblPr>
              <a:tblGrid>
                <a:gridCol w="2262182"/>
              </a:tblGrid>
              <a:tr h="503137">
                <a:tc>
                  <a:txBody>
                    <a:bodyPr/>
                    <a:lstStyle/>
                    <a:p>
                      <a:pPr algn="ctr" rtl="1"/>
                      <a:r>
                        <a:rPr lang="ar-SA" sz="2400" b="1" dirty="0" smtClean="0">
                          <a:solidFill>
                            <a:schemeClr val="tx1"/>
                          </a:solidFill>
                        </a:rPr>
                        <a:t>جمع تكسير</a:t>
                      </a:r>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D1542D">
                            <a:tint val="66000"/>
                            <a:satMod val="160000"/>
                          </a:srgbClr>
                        </a:gs>
                        <a:gs pos="50000">
                          <a:srgbClr val="D1542D">
                            <a:tint val="44500"/>
                            <a:satMod val="160000"/>
                          </a:srgbClr>
                        </a:gs>
                        <a:gs pos="100000">
                          <a:srgbClr val="D1542D">
                            <a:tint val="23500"/>
                            <a:satMod val="160000"/>
                          </a:srgbClr>
                        </a:gs>
                      </a:gsLst>
                      <a:path path="circle">
                        <a:fillToRect l="50000" t="50000" r="50000" b="50000"/>
                      </a:path>
                      <a:tileRect/>
                    </a:gradFill>
                  </a:tcPr>
                </a:tc>
              </a:tr>
              <a:tr h="503137">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D1542D">
                            <a:tint val="66000"/>
                            <a:satMod val="160000"/>
                          </a:srgbClr>
                        </a:gs>
                        <a:gs pos="50000">
                          <a:srgbClr val="D1542D">
                            <a:tint val="44500"/>
                            <a:satMod val="160000"/>
                          </a:srgbClr>
                        </a:gs>
                        <a:gs pos="100000">
                          <a:srgbClr val="D1542D">
                            <a:tint val="23500"/>
                            <a:satMod val="160000"/>
                          </a:srgbClr>
                        </a:gs>
                      </a:gsLst>
                      <a:path path="circle">
                        <a:fillToRect l="50000" t="50000" r="50000" b="50000"/>
                      </a:path>
                      <a:tileRect/>
                    </a:gradFill>
                  </a:tcPr>
                </a:tc>
              </a:tr>
              <a:tr h="503137">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D1542D">
                            <a:tint val="66000"/>
                            <a:satMod val="160000"/>
                          </a:srgbClr>
                        </a:gs>
                        <a:gs pos="50000">
                          <a:srgbClr val="D1542D">
                            <a:tint val="44500"/>
                            <a:satMod val="160000"/>
                          </a:srgbClr>
                        </a:gs>
                        <a:gs pos="100000">
                          <a:srgbClr val="D1542D">
                            <a:tint val="23500"/>
                            <a:satMod val="160000"/>
                          </a:srgbClr>
                        </a:gs>
                      </a:gsLst>
                      <a:path path="circle">
                        <a:fillToRect l="50000" t="50000" r="50000" b="50000"/>
                      </a:path>
                      <a:tileRect/>
                    </a:gradFill>
                  </a:tcPr>
                </a:tc>
              </a:tr>
              <a:tr h="503137">
                <a:tc>
                  <a:txBody>
                    <a:bodyPr/>
                    <a:lstStyle/>
                    <a:p>
                      <a:pPr algn="ctr" rtl="1"/>
                      <a:endParaRPr lang="ar-SA" sz="2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D1542D">
                            <a:tint val="66000"/>
                            <a:satMod val="160000"/>
                          </a:srgbClr>
                        </a:gs>
                        <a:gs pos="50000">
                          <a:srgbClr val="D1542D">
                            <a:tint val="44500"/>
                            <a:satMod val="160000"/>
                          </a:srgbClr>
                        </a:gs>
                        <a:gs pos="100000">
                          <a:srgbClr val="D1542D">
                            <a:tint val="23500"/>
                            <a:satMod val="160000"/>
                          </a:srgbClr>
                        </a:gs>
                      </a:gsLst>
                      <a:path path="circle">
                        <a:fillToRect l="50000" t="50000" r="50000" b="50000"/>
                      </a:path>
                      <a:tileRect/>
                    </a:gradFill>
                  </a:tcPr>
                </a:tc>
              </a:tr>
            </a:tbl>
          </a:graphicData>
        </a:graphic>
      </p:graphicFrame>
      <p:sp>
        <p:nvSpPr>
          <p:cNvPr id="11" name="مربع نص 10"/>
          <p:cNvSpPr txBox="1"/>
          <p:nvPr/>
        </p:nvSpPr>
        <p:spPr>
          <a:xfrm>
            <a:off x="6500826" y="3643314"/>
            <a:ext cx="1143008" cy="523220"/>
          </a:xfrm>
          <a:prstGeom prst="rect">
            <a:avLst/>
          </a:prstGeom>
          <a:noFill/>
        </p:spPr>
        <p:txBody>
          <a:bodyPr wrap="square" rtlCol="1">
            <a:spAutoFit/>
          </a:bodyPr>
          <a:lstStyle/>
          <a:p>
            <a:pPr algn="ctr"/>
            <a:r>
              <a:rPr lang="ar-SA" sz="2800" b="1" dirty="0" smtClean="0">
                <a:solidFill>
                  <a:srgbClr val="C00000"/>
                </a:solidFill>
              </a:rPr>
              <a:t>نبآن</a:t>
            </a:r>
            <a:endParaRPr lang="ar-SA" sz="1600" b="1" dirty="0">
              <a:solidFill>
                <a:srgbClr val="C00000"/>
              </a:solidFill>
            </a:endParaRPr>
          </a:p>
        </p:txBody>
      </p:sp>
      <p:sp>
        <p:nvSpPr>
          <p:cNvPr id="12" name="مربع نص 11"/>
          <p:cNvSpPr txBox="1"/>
          <p:nvPr/>
        </p:nvSpPr>
        <p:spPr>
          <a:xfrm>
            <a:off x="6500826" y="4120226"/>
            <a:ext cx="1143008" cy="523220"/>
          </a:xfrm>
          <a:prstGeom prst="rect">
            <a:avLst/>
          </a:prstGeom>
          <a:noFill/>
        </p:spPr>
        <p:txBody>
          <a:bodyPr wrap="square" rtlCol="1">
            <a:spAutoFit/>
          </a:bodyPr>
          <a:lstStyle/>
          <a:p>
            <a:pPr algn="ctr"/>
            <a:r>
              <a:rPr lang="ar-SA" sz="2800" b="1" dirty="0" smtClean="0">
                <a:solidFill>
                  <a:srgbClr val="C00000"/>
                </a:solidFill>
              </a:rPr>
              <a:t>مبتدآن</a:t>
            </a:r>
            <a:endParaRPr lang="ar-SA" sz="1600" b="1" dirty="0">
              <a:solidFill>
                <a:srgbClr val="C00000"/>
              </a:solidFill>
            </a:endParaRPr>
          </a:p>
        </p:txBody>
      </p:sp>
      <p:sp>
        <p:nvSpPr>
          <p:cNvPr id="13" name="مربع نص 12"/>
          <p:cNvSpPr txBox="1"/>
          <p:nvPr/>
        </p:nvSpPr>
        <p:spPr>
          <a:xfrm>
            <a:off x="6572264" y="4691730"/>
            <a:ext cx="1143008" cy="523220"/>
          </a:xfrm>
          <a:prstGeom prst="rect">
            <a:avLst/>
          </a:prstGeom>
          <a:noFill/>
        </p:spPr>
        <p:txBody>
          <a:bodyPr wrap="square" rtlCol="1">
            <a:spAutoFit/>
          </a:bodyPr>
          <a:lstStyle/>
          <a:p>
            <a:pPr algn="ctr"/>
            <a:r>
              <a:rPr lang="ar-SA" sz="2800" b="1" dirty="0" smtClean="0">
                <a:solidFill>
                  <a:srgbClr val="C00000"/>
                </a:solidFill>
              </a:rPr>
              <a:t>ملجآن</a:t>
            </a:r>
            <a:endParaRPr lang="ar-SA" sz="1600" b="1" dirty="0">
              <a:solidFill>
                <a:srgbClr val="C00000"/>
              </a:solidFill>
            </a:endParaRPr>
          </a:p>
        </p:txBody>
      </p:sp>
      <p:sp>
        <p:nvSpPr>
          <p:cNvPr id="14" name="مربع نص 13"/>
          <p:cNvSpPr txBox="1"/>
          <p:nvPr/>
        </p:nvSpPr>
        <p:spPr>
          <a:xfrm>
            <a:off x="4143372" y="3643314"/>
            <a:ext cx="1143008" cy="523220"/>
          </a:xfrm>
          <a:prstGeom prst="rect">
            <a:avLst/>
          </a:prstGeom>
          <a:noFill/>
        </p:spPr>
        <p:txBody>
          <a:bodyPr wrap="square" rtlCol="1">
            <a:spAutoFit/>
          </a:bodyPr>
          <a:lstStyle/>
          <a:p>
            <a:pPr algn="ctr"/>
            <a:r>
              <a:rPr lang="ar-SA" sz="2800" b="1" dirty="0" smtClean="0">
                <a:solidFill>
                  <a:srgbClr val="C00000"/>
                </a:solidFill>
              </a:rPr>
              <a:t>مفاجآت</a:t>
            </a:r>
            <a:endParaRPr lang="ar-SA" sz="1600" b="1" dirty="0">
              <a:solidFill>
                <a:srgbClr val="C00000"/>
              </a:solidFill>
            </a:endParaRPr>
          </a:p>
        </p:txBody>
      </p:sp>
      <p:sp>
        <p:nvSpPr>
          <p:cNvPr id="15" name="مربع نص 14"/>
          <p:cNvSpPr txBox="1"/>
          <p:nvPr/>
        </p:nvSpPr>
        <p:spPr>
          <a:xfrm>
            <a:off x="4071934" y="4120226"/>
            <a:ext cx="1143008" cy="523220"/>
          </a:xfrm>
          <a:prstGeom prst="rect">
            <a:avLst/>
          </a:prstGeom>
          <a:noFill/>
        </p:spPr>
        <p:txBody>
          <a:bodyPr wrap="square" rtlCol="1">
            <a:spAutoFit/>
          </a:bodyPr>
          <a:lstStyle/>
          <a:p>
            <a:pPr algn="ctr"/>
            <a:r>
              <a:rPr lang="ar-SA" sz="2800" b="1" dirty="0" smtClean="0">
                <a:solidFill>
                  <a:srgbClr val="C00000"/>
                </a:solidFill>
              </a:rPr>
              <a:t>منشآت</a:t>
            </a:r>
            <a:endParaRPr lang="ar-SA" sz="1600" b="1" dirty="0">
              <a:solidFill>
                <a:srgbClr val="C00000"/>
              </a:solidFill>
            </a:endParaRPr>
          </a:p>
        </p:txBody>
      </p:sp>
      <p:sp>
        <p:nvSpPr>
          <p:cNvPr id="16" name="مربع نص 15"/>
          <p:cNvSpPr txBox="1"/>
          <p:nvPr/>
        </p:nvSpPr>
        <p:spPr>
          <a:xfrm>
            <a:off x="4071934" y="4691730"/>
            <a:ext cx="1143008" cy="523220"/>
          </a:xfrm>
          <a:prstGeom prst="rect">
            <a:avLst/>
          </a:prstGeom>
          <a:noFill/>
        </p:spPr>
        <p:txBody>
          <a:bodyPr wrap="square" rtlCol="1">
            <a:spAutoFit/>
          </a:bodyPr>
          <a:lstStyle/>
          <a:p>
            <a:pPr algn="ctr"/>
            <a:r>
              <a:rPr lang="ar-SA" sz="2800" b="1" dirty="0" smtClean="0">
                <a:solidFill>
                  <a:srgbClr val="C00000"/>
                </a:solidFill>
              </a:rPr>
              <a:t>مبتدآن</a:t>
            </a:r>
            <a:endParaRPr lang="ar-SA" sz="1600" b="1" dirty="0">
              <a:solidFill>
                <a:srgbClr val="C00000"/>
              </a:solidFill>
            </a:endParaRPr>
          </a:p>
        </p:txBody>
      </p:sp>
      <p:sp>
        <p:nvSpPr>
          <p:cNvPr id="17" name="مربع نص 16"/>
          <p:cNvSpPr txBox="1"/>
          <p:nvPr/>
        </p:nvSpPr>
        <p:spPr>
          <a:xfrm>
            <a:off x="1214414" y="3643314"/>
            <a:ext cx="1143008" cy="523220"/>
          </a:xfrm>
          <a:prstGeom prst="rect">
            <a:avLst/>
          </a:prstGeom>
          <a:noFill/>
        </p:spPr>
        <p:txBody>
          <a:bodyPr wrap="square" rtlCol="1">
            <a:spAutoFit/>
          </a:bodyPr>
          <a:lstStyle/>
          <a:p>
            <a:pPr algn="ctr"/>
            <a:r>
              <a:rPr lang="ar-SA" sz="2800" b="1" dirty="0" smtClean="0">
                <a:solidFill>
                  <a:srgbClr val="C00000"/>
                </a:solidFill>
              </a:rPr>
              <a:t>مآرب</a:t>
            </a:r>
            <a:endParaRPr lang="ar-SA" sz="1600" b="1" dirty="0">
              <a:solidFill>
                <a:srgbClr val="C00000"/>
              </a:solidFill>
            </a:endParaRPr>
          </a:p>
        </p:txBody>
      </p:sp>
      <p:sp>
        <p:nvSpPr>
          <p:cNvPr id="18" name="مربع نص 17"/>
          <p:cNvSpPr txBox="1"/>
          <p:nvPr/>
        </p:nvSpPr>
        <p:spPr>
          <a:xfrm>
            <a:off x="1142976" y="4120226"/>
            <a:ext cx="1143008" cy="523220"/>
          </a:xfrm>
          <a:prstGeom prst="rect">
            <a:avLst/>
          </a:prstGeom>
          <a:noFill/>
        </p:spPr>
        <p:txBody>
          <a:bodyPr wrap="square" rtlCol="1">
            <a:spAutoFit/>
          </a:bodyPr>
          <a:lstStyle/>
          <a:p>
            <a:pPr algn="ctr"/>
            <a:r>
              <a:rPr lang="ar-SA" sz="2800" b="1" dirty="0" smtClean="0">
                <a:solidFill>
                  <a:srgbClr val="C00000"/>
                </a:solidFill>
              </a:rPr>
              <a:t>مآكل</a:t>
            </a:r>
            <a:endParaRPr lang="ar-SA" sz="1600" b="1" dirty="0">
              <a:solidFill>
                <a:srgbClr val="C00000"/>
              </a:solidFill>
            </a:endParaRPr>
          </a:p>
        </p:txBody>
      </p:sp>
      <p:sp>
        <p:nvSpPr>
          <p:cNvPr id="19" name="مربع نص 18"/>
          <p:cNvSpPr txBox="1"/>
          <p:nvPr/>
        </p:nvSpPr>
        <p:spPr>
          <a:xfrm>
            <a:off x="1142976" y="4691730"/>
            <a:ext cx="1143008" cy="523220"/>
          </a:xfrm>
          <a:prstGeom prst="rect">
            <a:avLst/>
          </a:prstGeom>
          <a:noFill/>
        </p:spPr>
        <p:txBody>
          <a:bodyPr wrap="square" rtlCol="1">
            <a:spAutoFit/>
          </a:bodyPr>
          <a:lstStyle/>
          <a:p>
            <a:pPr algn="ctr"/>
            <a:r>
              <a:rPr lang="ar-SA" sz="2800" b="1" dirty="0" smtClean="0">
                <a:solidFill>
                  <a:srgbClr val="C00000"/>
                </a:solidFill>
              </a:rPr>
              <a:t>آراء</a:t>
            </a:r>
            <a:endParaRPr lang="ar-SA" sz="16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strips(downLeft)">
                                      <p:cBhvr>
                                        <p:cTn id="15" dur="500"/>
                                        <p:tgtEl>
                                          <p:spTgt spid="11">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nodeType="clickEffect">
                                  <p:stCondLst>
                                    <p:cond delay="0"/>
                                  </p:stCondLst>
                                  <p:childTnLst>
                                    <p:set>
                                      <p:cBhvr>
                                        <p:cTn id="19" dur="1" fill="hold">
                                          <p:stCondLst>
                                            <p:cond delay="0"/>
                                          </p:stCondLst>
                                        </p:cTn>
                                        <p:tgtEl>
                                          <p:spTgt spid="12">
                                            <p:txEl>
                                              <p:pRg st="0" end="0"/>
                                            </p:txEl>
                                          </p:spTgt>
                                        </p:tgtEl>
                                        <p:attrNameLst>
                                          <p:attrName>style.visibility</p:attrName>
                                        </p:attrNameLst>
                                      </p:cBhvr>
                                      <p:to>
                                        <p:strVal val="visible"/>
                                      </p:to>
                                    </p:set>
                                    <p:animEffect transition="in" filter="strips(downLeft)">
                                      <p:cBhvr>
                                        <p:cTn id="20" dur="500"/>
                                        <p:tgtEl>
                                          <p:spTgt spid="12">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nodeType="clickEffect">
                                  <p:stCondLst>
                                    <p:cond delay="0"/>
                                  </p:stCondLst>
                                  <p:childTnLst>
                                    <p:set>
                                      <p:cBhvr>
                                        <p:cTn id="24" dur="1" fill="hold">
                                          <p:stCondLst>
                                            <p:cond delay="0"/>
                                          </p:stCondLst>
                                        </p:cTn>
                                        <p:tgtEl>
                                          <p:spTgt spid="13">
                                            <p:txEl>
                                              <p:pRg st="0" end="0"/>
                                            </p:txEl>
                                          </p:spTgt>
                                        </p:tgtEl>
                                        <p:attrNameLst>
                                          <p:attrName>style.visibility</p:attrName>
                                        </p:attrNameLst>
                                      </p:cBhvr>
                                      <p:to>
                                        <p:strVal val="visible"/>
                                      </p:to>
                                    </p:set>
                                    <p:animEffect transition="in" filter="strips(downLeft)">
                                      <p:cBhvr>
                                        <p:cTn id="25" dur="500"/>
                                        <p:tgtEl>
                                          <p:spTgt spid="1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14">
                                            <p:txEl>
                                              <p:pRg st="0" end="0"/>
                                            </p:txEl>
                                          </p:spTgt>
                                        </p:tgtEl>
                                        <p:attrNameLst>
                                          <p:attrName>style.visibility</p:attrName>
                                        </p:attrNameLst>
                                      </p:cBhvr>
                                      <p:to>
                                        <p:strVal val="visible"/>
                                      </p:to>
                                    </p:set>
                                    <p:animEffect transition="in" filter="strips(downLeft)">
                                      <p:cBhvr>
                                        <p:cTn id="30" dur="500"/>
                                        <p:tgtEl>
                                          <p:spTgt spid="14">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nodeType="clickEffect">
                                  <p:stCondLst>
                                    <p:cond delay="0"/>
                                  </p:stCondLst>
                                  <p:childTnLst>
                                    <p:set>
                                      <p:cBhvr>
                                        <p:cTn id="34" dur="1" fill="hold">
                                          <p:stCondLst>
                                            <p:cond delay="0"/>
                                          </p:stCondLst>
                                        </p:cTn>
                                        <p:tgtEl>
                                          <p:spTgt spid="15">
                                            <p:txEl>
                                              <p:pRg st="0" end="0"/>
                                            </p:txEl>
                                          </p:spTgt>
                                        </p:tgtEl>
                                        <p:attrNameLst>
                                          <p:attrName>style.visibility</p:attrName>
                                        </p:attrNameLst>
                                      </p:cBhvr>
                                      <p:to>
                                        <p:strVal val="visible"/>
                                      </p:to>
                                    </p:set>
                                    <p:animEffect transition="in" filter="strips(downLeft)">
                                      <p:cBhvr>
                                        <p:cTn id="35" dur="500"/>
                                        <p:tgtEl>
                                          <p:spTgt spid="15">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nodeType="clickEffect">
                                  <p:stCondLst>
                                    <p:cond delay="0"/>
                                  </p:stCondLst>
                                  <p:childTnLst>
                                    <p:set>
                                      <p:cBhvr>
                                        <p:cTn id="39" dur="1" fill="hold">
                                          <p:stCondLst>
                                            <p:cond delay="0"/>
                                          </p:stCondLst>
                                        </p:cTn>
                                        <p:tgtEl>
                                          <p:spTgt spid="16">
                                            <p:txEl>
                                              <p:pRg st="0" end="0"/>
                                            </p:txEl>
                                          </p:spTgt>
                                        </p:tgtEl>
                                        <p:attrNameLst>
                                          <p:attrName>style.visibility</p:attrName>
                                        </p:attrNameLst>
                                      </p:cBhvr>
                                      <p:to>
                                        <p:strVal val="visible"/>
                                      </p:to>
                                    </p:set>
                                    <p:animEffect transition="in" filter="strips(downLeft)">
                                      <p:cBhvr>
                                        <p:cTn id="40" dur="500"/>
                                        <p:tgtEl>
                                          <p:spTgt spid="16">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8" presetClass="entr" presetSubtype="12" fill="hold" nodeType="clickEffect">
                                  <p:stCondLst>
                                    <p:cond delay="0"/>
                                  </p:stCondLst>
                                  <p:childTnLst>
                                    <p:set>
                                      <p:cBhvr>
                                        <p:cTn id="44" dur="1" fill="hold">
                                          <p:stCondLst>
                                            <p:cond delay="0"/>
                                          </p:stCondLst>
                                        </p:cTn>
                                        <p:tgtEl>
                                          <p:spTgt spid="17">
                                            <p:txEl>
                                              <p:pRg st="0" end="0"/>
                                            </p:txEl>
                                          </p:spTgt>
                                        </p:tgtEl>
                                        <p:attrNameLst>
                                          <p:attrName>style.visibility</p:attrName>
                                        </p:attrNameLst>
                                      </p:cBhvr>
                                      <p:to>
                                        <p:strVal val="visible"/>
                                      </p:to>
                                    </p:set>
                                    <p:animEffect transition="in" filter="strips(downLeft)">
                                      <p:cBhvr>
                                        <p:cTn id="45" dur="500"/>
                                        <p:tgtEl>
                                          <p:spTgt spid="17">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12" fill="hold" nodeType="clickEffect">
                                  <p:stCondLst>
                                    <p:cond delay="0"/>
                                  </p:stCondLst>
                                  <p:childTnLst>
                                    <p:set>
                                      <p:cBhvr>
                                        <p:cTn id="49" dur="1" fill="hold">
                                          <p:stCondLst>
                                            <p:cond delay="0"/>
                                          </p:stCondLst>
                                        </p:cTn>
                                        <p:tgtEl>
                                          <p:spTgt spid="18">
                                            <p:txEl>
                                              <p:pRg st="0" end="0"/>
                                            </p:txEl>
                                          </p:spTgt>
                                        </p:tgtEl>
                                        <p:attrNameLst>
                                          <p:attrName>style.visibility</p:attrName>
                                        </p:attrNameLst>
                                      </p:cBhvr>
                                      <p:to>
                                        <p:strVal val="visible"/>
                                      </p:to>
                                    </p:set>
                                    <p:animEffect transition="in" filter="strips(downLeft)">
                                      <p:cBhvr>
                                        <p:cTn id="50" dur="500"/>
                                        <p:tgtEl>
                                          <p:spTgt spid="18">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8" presetClass="entr" presetSubtype="12" fill="hold" nodeType="clickEffect">
                                  <p:stCondLst>
                                    <p:cond delay="0"/>
                                  </p:stCondLst>
                                  <p:childTnLst>
                                    <p:set>
                                      <p:cBhvr>
                                        <p:cTn id="54" dur="1" fill="hold">
                                          <p:stCondLst>
                                            <p:cond delay="0"/>
                                          </p:stCondLst>
                                        </p:cTn>
                                        <p:tgtEl>
                                          <p:spTgt spid="19">
                                            <p:txEl>
                                              <p:pRg st="0" end="0"/>
                                            </p:txEl>
                                          </p:spTgt>
                                        </p:tgtEl>
                                        <p:attrNameLst>
                                          <p:attrName>style.visibility</p:attrName>
                                        </p:attrNameLst>
                                      </p:cBhvr>
                                      <p:to>
                                        <p:strVal val="visible"/>
                                      </p:to>
                                    </p:set>
                                    <p:animEffect transition="in" filter="strips(downLeft)">
                                      <p:cBhvr>
                                        <p:cTn id="55"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14282" y="71414"/>
            <a:ext cx="8501122" cy="954107"/>
          </a:xfrm>
          <a:prstGeom prst="rect">
            <a:avLst/>
          </a:prstGeom>
          <a:noFill/>
        </p:spPr>
        <p:txBody>
          <a:bodyPr wrap="square" rtlCol="1">
            <a:spAutoFit/>
          </a:bodyPr>
          <a:lstStyle/>
          <a:p>
            <a:pPr algn="ctr"/>
            <a:r>
              <a:rPr lang="ar-SA" sz="2800" b="1" dirty="0" smtClean="0">
                <a:solidFill>
                  <a:srgbClr val="4C0000"/>
                </a:solidFill>
              </a:rPr>
              <a:t>2) أقرأ النص التالي،ثم أختار الكلمة المناسبة مما تحته خط لكل صورة مع ملاحظة رسم الطاء والظاء.</a:t>
            </a:r>
            <a:endParaRPr lang="ar-SA" sz="2800" b="1" dirty="0">
              <a:solidFill>
                <a:srgbClr val="4C0000"/>
              </a:solidFill>
            </a:endParaRPr>
          </a:p>
        </p:txBody>
      </p:sp>
      <p:sp>
        <p:nvSpPr>
          <p:cNvPr id="4" name="مربع نص 3"/>
          <p:cNvSpPr txBox="1"/>
          <p:nvPr/>
        </p:nvSpPr>
        <p:spPr>
          <a:xfrm>
            <a:off x="71438" y="1071547"/>
            <a:ext cx="8786842" cy="3000396"/>
          </a:xfrm>
          <a:prstGeom prst="rect">
            <a:avLst/>
          </a:prstGeom>
          <a:noFill/>
          <a:ln>
            <a:noFill/>
          </a:ln>
        </p:spPr>
        <p:txBody>
          <a:bodyPr wrap="square" rtlCol="1">
            <a:spAutoFit/>
          </a:bodyPr>
          <a:lstStyle/>
          <a:p>
            <a:pPr algn="ctr"/>
            <a:r>
              <a:rPr lang="ar-SA" sz="2300" b="1" dirty="0" smtClean="0">
                <a:solidFill>
                  <a:srgbClr val="050B13"/>
                </a:solidFill>
              </a:rPr>
              <a:t>بعد أن سافرت واغتربت غربتين،عدت إلى الأرض التي أحببتها حبا عظيما،إلى الوطن الذي فيه أبصرت النور،إلى أهلي الذين شهدوا طفولتي،إلى أمي التي كانت – بعد الله – سبب وجودي،إلى جاراتي اللواتي بشرن بولادتي،إلى أختي اللتين رعتاني في صغري،إلى أخوي اللذين لاعباني،وكانا يدرآن السوء عني،إلى والدي الذي كان مثلاً صالحاً لي.</a:t>
            </a:r>
          </a:p>
          <a:p>
            <a:pPr algn="ctr"/>
            <a:r>
              <a:rPr lang="ar-SA" sz="2300" b="1" dirty="0" smtClean="0">
                <a:solidFill>
                  <a:srgbClr val="050B13"/>
                </a:solidFill>
              </a:rPr>
              <a:t>عُدت إلى الديار الحبيبة،أحتضن الأشجار التي تفيأت ظلالها،أشم التراب الذي كنت أخط عليه في الماضي الأفكار والخواطر والآمال التي تمر في مخيلتي،عدت ولساني يلهج لك بدعوات صالحات ختامها(حمداً لله رب العالمين،وشكراً له على آلائه)وكيف لا أدعو لك يا وطني،وأنت مهبط الوحي ومهد الطفولة.</a:t>
            </a:r>
            <a:endParaRPr lang="ar-SA" sz="2300" b="1" dirty="0">
              <a:solidFill>
                <a:srgbClr val="050B13"/>
              </a:solidFill>
            </a:endParaRPr>
          </a:p>
        </p:txBody>
      </p:sp>
      <p:sp>
        <p:nvSpPr>
          <p:cNvPr id="5" name="مستطيل مستدير الزوايا 4"/>
          <p:cNvSpPr/>
          <p:nvPr/>
        </p:nvSpPr>
        <p:spPr>
          <a:xfrm>
            <a:off x="6643702" y="642918"/>
            <a:ext cx="2214578" cy="428628"/>
          </a:xfrm>
          <a:prstGeom prst="roundRect">
            <a:avLst/>
          </a:prstGeom>
        </p:spPr>
        <p:style>
          <a:lnRef idx="3">
            <a:schemeClr val="lt1"/>
          </a:lnRef>
          <a:fillRef idx="1">
            <a:schemeClr val="accent2"/>
          </a:fillRef>
          <a:effectRef idx="1">
            <a:schemeClr val="accent2"/>
          </a:effectRef>
          <a:fontRef idx="minor">
            <a:schemeClr val="lt1"/>
          </a:fontRef>
        </p:style>
        <p:txBody>
          <a:bodyPr rtlCol="1" anchor="ctr"/>
          <a:lstStyle/>
          <a:p>
            <a:pPr algn="ctr"/>
            <a:r>
              <a:rPr lang="ar-SA" sz="2800" b="1" dirty="0" smtClean="0">
                <a:solidFill>
                  <a:schemeClr val="tx2">
                    <a:lumMod val="50000"/>
                  </a:schemeClr>
                </a:solidFill>
              </a:rPr>
              <a:t>عدت إلى وطني</a:t>
            </a:r>
            <a:endParaRPr lang="ar-SA" sz="2800" b="1" dirty="0">
              <a:solidFill>
                <a:schemeClr val="tx2">
                  <a:lumMod val="50000"/>
                </a:schemeClr>
              </a:solidFill>
            </a:endParaRPr>
          </a:p>
        </p:txBody>
      </p:sp>
      <p:sp>
        <p:nvSpPr>
          <p:cNvPr id="6" name="مستطيل مستدير الزوايا 5"/>
          <p:cNvSpPr/>
          <p:nvPr/>
        </p:nvSpPr>
        <p:spPr>
          <a:xfrm>
            <a:off x="5000628" y="4143380"/>
            <a:ext cx="1285884" cy="428628"/>
          </a:xfrm>
          <a:prstGeom prst="roundRect">
            <a:avLst/>
          </a:prstGeom>
        </p:spPr>
        <p:style>
          <a:lnRef idx="3">
            <a:schemeClr val="lt1"/>
          </a:lnRef>
          <a:fillRef idx="1">
            <a:schemeClr val="accent2"/>
          </a:fillRef>
          <a:effectRef idx="1">
            <a:schemeClr val="accent2"/>
          </a:effectRef>
          <a:fontRef idx="minor">
            <a:schemeClr val="lt1"/>
          </a:fontRef>
        </p:style>
        <p:txBody>
          <a:bodyPr rtlCol="1" anchor="ctr"/>
          <a:lstStyle/>
          <a:p>
            <a:pPr algn="ctr"/>
            <a:r>
              <a:rPr lang="ar-SA" sz="2800" b="1" dirty="0" smtClean="0">
                <a:solidFill>
                  <a:schemeClr val="tx2">
                    <a:lumMod val="50000"/>
                  </a:schemeClr>
                </a:solidFill>
              </a:rPr>
              <a:t>الوطن</a:t>
            </a:r>
            <a:endParaRPr lang="ar-SA" sz="2800" b="1" dirty="0">
              <a:solidFill>
                <a:schemeClr val="tx2">
                  <a:lumMod val="50000"/>
                </a:schemeClr>
              </a:solidFill>
            </a:endParaRPr>
          </a:p>
        </p:txBody>
      </p:sp>
      <p:sp>
        <p:nvSpPr>
          <p:cNvPr id="7" name="مستطيل مستدير الزوايا 6"/>
          <p:cNvSpPr/>
          <p:nvPr/>
        </p:nvSpPr>
        <p:spPr>
          <a:xfrm>
            <a:off x="4929190" y="5143512"/>
            <a:ext cx="1285884" cy="428628"/>
          </a:xfrm>
          <a:prstGeom prst="roundRect">
            <a:avLst/>
          </a:prstGeom>
        </p:spPr>
        <p:style>
          <a:lnRef idx="3">
            <a:schemeClr val="lt1"/>
          </a:lnRef>
          <a:fillRef idx="1">
            <a:schemeClr val="accent2"/>
          </a:fillRef>
          <a:effectRef idx="1">
            <a:schemeClr val="accent2"/>
          </a:effectRef>
          <a:fontRef idx="minor">
            <a:schemeClr val="lt1"/>
          </a:fontRef>
        </p:style>
        <p:txBody>
          <a:bodyPr rtlCol="1" anchor="ctr"/>
          <a:lstStyle/>
          <a:p>
            <a:pPr algn="ctr"/>
            <a:r>
              <a:rPr lang="ar-SA" sz="2800" b="1" dirty="0" smtClean="0">
                <a:solidFill>
                  <a:schemeClr val="tx2">
                    <a:lumMod val="50000"/>
                  </a:schemeClr>
                </a:solidFill>
              </a:rPr>
              <a:t>ظلالها</a:t>
            </a:r>
            <a:endParaRPr lang="ar-SA" sz="2800" b="1" dirty="0">
              <a:solidFill>
                <a:schemeClr val="tx2">
                  <a:lumMod val="50000"/>
                </a:schemeClr>
              </a:solidFill>
            </a:endParaRPr>
          </a:p>
        </p:txBody>
      </p:sp>
      <p:sp>
        <p:nvSpPr>
          <p:cNvPr id="8" name="مستطيل مستدير الزوايا 7"/>
          <p:cNvSpPr/>
          <p:nvPr/>
        </p:nvSpPr>
        <p:spPr>
          <a:xfrm>
            <a:off x="3214678" y="4143380"/>
            <a:ext cx="1285884" cy="428628"/>
          </a:xfrm>
          <a:prstGeom prst="roundRect">
            <a:avLst/>
          </a:prstGeom>
        </p:spPr>
        <p:style>
          <a:lnRef idx="3">
            <a:schemeClr val="lt1"/>
          </a:lnRef>
          <a:fillRef idx="1">
            <a:schemeClr val="accent2"/>
          </a:fillRef>
          <a:effectRef idx="1">
            <a:schemeClr val="accent2"/>
          </a:effectRef>
          <a:fontRef idx="minor">
            <a:schemeClr val="lt1"/>
          </a:fontRef>
        </p:style>
        <p:txBody>
          <a:bodyPr rtlCol="1" anchor="ctr"/>
          <a:lstStyle/>
          <a:p>
            <a:pPr algn="ctr"/>
            <a:r>
              <a:rPr lang="ar-SA" sz="2800" b="1" dirty="0" smtClean="0">
                <a:solidFill>
                  <a:schemeClr val="tx2">
                    <a:lumMod val="50000"/>
                  </a:schemeClr>
                </a:solidFill>
              </a:rPr>
              <a:t>خواطر</a:t>
            </a:r>
            <a:endParaRPr lang="ar-SA" sz="2800" b="1" dirty="0">
              <a:solidFill>
                <a:schemeClr val="tx2">
                  <a:lumMod val="50000"/>
                </a:schemeClr>
              </a:solidFill>
            </a:endParaRPr>
          </a:p>
        </p:txBody>
      </p:sp>
      <p:sp>
        <p:nvSpPr>
          <p:cNvPr id="9" name="مستطيل مستدير الزوايا 8"/>
          <p:cNvSpPr/>
          <p:nvPr/>
        </p:nvSpPr>
        <p:spPr>
          <a:xfrm>
            <a:off x="3143240" y="5072074"/>
            <a:ext cx="1285884" cy="428628"/>
          </a:xfrm>
          <a:prstGeom prst="roundRect">
            <a:avLst/>
          </a:prstGeom>
        </p:spPr>
        <p:style>
          <a:lnRef idx="3">
            <a:schemeClr val="lt1"/>
          </a:lnRef>
          <a:fillRef idx="1">
            <a:schemeClr val="accent2"/>
          </a:fillRef>
          <a:effectRef idx="1">
            <a:schemeClr val="accent2"/>
          </a:effectRef>
          <a:fontRef idx="minor">
            <a:schemeClr val="lt1"/>
          </a:fontRef>
        </p:style>
        <p:txBody>
          <a:bodyPr rtlCol="1" anchor="ctr"/>
          <a:lstStyle/>
          <a:p>
            <a:pPr algn="ctr"/>
            <a:r>
              <a:rPr lang="ar-SA" sz="2800" b="1" dirty="0" smtClean="0">
                <a:solidFill>
                  <a:schemeClr val="tx2">
                    <a:lumMod val="50000"/>
                  </a:schemeClr>
                </a:solidFill>
              </a:rPr>
              <a:t>أخط</a:t>
            </a:r>
            <a:endParaRPr lang="ar-SA" sz="2800" b="1" dirty="0">
              <a:solidFill>
                <a:schemeClr val="tx2">
                  <a:lumMod val="50000"/>
                </a:schemeClr>
              </a:solidFill>
            </a:endParaRPr>
          </a:p>
        </p:txBody>
      </p:sp>
      <p:pic>
        <p:nvPicPr>
          <p:cNvPr id="10" name="Picture 2" descr="C:\Documents and Settings\user\My Documents\صورة٠١١٦.jpg"/>
          <p:cNvPicPr>
            <a:picLocks noChangeAspect="1" noChangeArrowheads="1"/>
          </p:cNvPicPr>
          <p:nvPr/>
        </p:nvPicPr>
        <p:blipFill>
          <a:blip r:embed="rId3" cstate="print">
            <a:lum bright="10000" contrast="20000"/>
          </a:blip>
          <a:srcRect l="9847" t="17619" r="7439" b="25121"/>
          <a:stretch>
            <a:fillRect/>
          </a:stretch>
        </p:blipFill>
        <p:spPr bwMode="auto">
          <a:xfrm>
            <a:off x="642910" y="5214950"/>
            <a:ext cx="2143140" cy="1357322"/>
          </a:xfrm>
          <a:prstGeom prst="rect">
            <a:avLst/>
          </a:prstGeom>
          <a:noFill/>
        </p:spPr>
      </p:pic>
      <p:pic>
        <p:nvPicPr>
          <p:cNvPr id="11" name="Picture 3" descr="C:\Documents and Settings\user\My Documents\صورة٠١١٣.jpg"/>
          <p:cNvPicPr>
            <a:picLocks noChangeAspect="1" noChangeArrowheads="1"/>
          </p:cNvPicPr>
          <p:nvPr/>
        </p:nvPicPr>
        <p:blipFill>
          <a:blip r:embed="rId4" cstate="print">
            <a:lum bright="10000" contrast="20000"/>
          </a:blip>
          <a:srcRect l="5908" t="35237" r="9409" b="7503"/>
          <a:stretch>
            <a:fillRect/>
          </a:stretch>
        </p:blipFill>
        <p:spPr bwMode="auto">
          <a:xfrm>
            <a:off x="6500826" y="3571876"/>
            <a:ext cx="2071702" cy="1428760"/>
          </a:xfrm>
          <a:prstGeom prst="rect">
            <a:avLst/>
          </a:prstGeom>
          <a:noFill/>
        </p:spPr>
      </p:pic>
      <p:pic>
        <p:nvPicPr>
          <p:cNvPr id="12" name="Picture 4" descr="C:\Documents and Settings\user\My Documents\صورة٠١١٤.jpg"/>
          <p:cNvPicPr>
            <a:picLocks noChangeAspect="1" noChangeArrowheads="1"/>
          </p:cNvPicPr>
          <p:nvPr/>
        </p:nvPicPr>
        <p:blipFill>
          <a:blip r:embed="rId5" cstate="print">
            <a:lum bright="10000" contrast="20000"/>
          </a:blip>
          <a:srcRect l="13786" t="8809" r="11378" b="47145"/>
          <a:stretch>
            <a:fillRect/>
          </a:stretch>
        </p:blipFill>
        <p:spPr bwMode="auto">
          <a:xfrm>
            <a:off x="6500826" y="5214950"/>
            <a:ext cx="2071702" cy="1357322"/>
          </a:xfrm>
          <a:prstGeom prst="rect">
            <a:avLst/>
          </a:prstGeom>
          <a:noFill/>
        </p:spPr>
      </p:pic>
      <p:pic>
        <p:nvPicPr>
          <p:cNvPr id="13" name="Picture 5" descr="C:\Documents and Settings\user\My Documents\صورة٠١١٥.jpg"/>
          <p:cNvPicPr>
            <a:picLocks noChangeAspect="1" noChangeArrowheads="1"/>
          </p:cNvPicPr>
          <p:nvPr/>
        </p:nvPicPr>
        <p:blipFill>
          <a:blip r:embed="rId6" cstate="print">
            <a:lum bright="10000" contrast="20000"/>
          </a:blip>
          <a:srcRect l="13786" t="22023" r="11378" b="25121"/>
          <a:stretch>
            <a:fillRect/>
          </a:stretch>
        </p:blipFill>
        <p:spPr bwMode="auto">
          <a:xfrm>
            <a:off x="714348" y="3714752"/>
            <a:ext cx="2071702" cy="135732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4)">
                                      <p:cBhvr>
                                        <p:cTn id="10" dur="1000"/>
                                        <p:tgtEl>
                                          <p:spTgt spid="4"/>
                                        </p:tgtEl>
                                      </p:cBhvr>
                                    </p:animEffect>
                                  </p:childTnLst>
                                </p:cTn>
                              </p:par>
                              <p:par>
                                <p:cTn id="11" presetID="43"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
                                        <p:tgtEl>
                                          <p:spTgt spid="5"/>
                                        </p:tgtEl>
                                      </p:cBhvr>
                                    </p:animEffect>
                                    <p:anim calcmode="lin" valueType="num">
                                      <p:cBhvr>
                                        <p:cTn id="14" dur="400" fill="hold"/>
                                        <p:tgtEl>
                                          <p:spTgt spid="5"/>
                                        </p:tgtEl>
                                        <p:attrNameLst>
                                          <p:attrName>ppt_x</p:attrName>
                                        </p:attrNameLst>
                                      </p:cBhvr>
                                      <p:tavLst>
                                        <p:tav tm="0">
                                          <p:val>
                                            <p:strVal val="#ppt_x"/>
                                          </p:val>
                                        </p:tav>
                                        <p:tav tm="100000">
                                          <p:val>
                                            <p:strVal val="#ppt_x"/>
                                          </p:val>
                                        </p:tav>
                                      </p:tavLst>
                                    </p:anim>
                                    <p:anim calcmode="lin" valueType="num">
                                      <p:cBhvr>
                                        <p:cTn id="15" dur="400" fill="hold"/>
                                        <p:tgtEl>
                                          <p:spTgt spid="5"/>
                                        </p:tgtEl>
                                        <p:attrNameLst>
                                          <p:attrName>ppt_y</p:attrName>
                                        </p:attrNameLst>
                                      </p:cBhvr>
                                      <p:tavLst>
                                        <p:tav tm="0">
                                          <p:val>
                                            <p:strVal val="#ppt_y+0.31"/>
                                          </p:val>
                                        </p:tav>
                                        <p:tav tm="100000">
                                          <p:val>
                                            <p:strVal val="#ppt_y+0.31"/>
                                          </p:val>
                                        </p:tav>
                                      </p:tavLst>
                                    </p:anim>
                                    <p:anim calcmode="lin" valueType="num">
                                      <p:cBhvr>
                                        <p:cTn id="16"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7"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8" presetID="17" presetClass="entr" presetSubtype="2"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ppt_x</p:attrName>
                                        </p:attrNameLst>
                                      </p:cBhvr>
                                      <p:tavLst>
                                        <p:tav tm="0">
                                          <p:val>
                                            <p:strVal val="#ppt_x+#ppt_w/2"/>
                                          </p:val>
                                        </p:tav>
                                        <p:tav tm="100000">
                                          <p:val>
                                            <p:strVal val="#ppt_x"/>
                                          </p:val>
                                        </p:tav>
                                      </p:tavLst>
                                    </p:anim>
                                    <p:anim calcmode="lin" valueType="num">
                                      <p:cBhvr>
                                        <p:cTn id="21" dur="500" fill="hold"/>
                                        <p:tgtEl>
                                          <p:spTgt spid="6"/>
                                        </p:tgtEl>
                                        <p:attrNameLst>
                                          <p:attrName>ppt_y</p:attrName>
                                        </p:attrNameLst>
                                      </p:cBhvr>
                                      <p:tavLst>
                                        <p:tav tm="0">
                                          <p:val>
                                            <p:strVal val="#ppt_y"/>
                                          </p:val>
                                        </p:tav>
                                        <p:tav tm="100000">
                                          <p:val>
                                            <p:strVal val="#ppt_y"/>
                                          </p:val>
                                        </p:tav>
                                      </p:tavLst>
                                    </p:anim>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strVal val="#ppt_h"/>
                                          </p:val>
                                        </p:tav>
                                        <p:tav tm="100000">
                                          <p:val>
                                            <p:strVal val="#ppt_h"/>
                                          </p:val>
                                        </p:tav>
                                      </p:tavLst>
                                    </p:anim>
                                  </p:childTnLst>
                                </p:cTn>
                              </p:par>
                              <p:par>
                                <p:cTn id="24" presetID="17" presetClass="entr" presetSubtype="2"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ppt_x</p:attrName>
                                        </p:attrNameLst>
                                      </p:cBhvr>
                                      <p:tavLst>
                                        <p:tav tm="0">
                                          <p:val>
                                            <p:strVal val="#ppt_x+#ppt_w/2"/>
                                          </p:val>
                                        </p:tav>
                                        <p:tav tm="100000">
                                          <p:val>
                                            <p:strVal val="#ppt_x"/>
                                          </p:val>
                                        </p:tav>
                                      </p:tavLst>
                                    </p:anim>
                                    <p:anim calcmode="lin" valueType="num">
                                      <p:cBhvr>
                                        <p:cTn id="27" dur="500" fill="hold"/>
                                        <p:tgtEl>
                                          <p:spTgt spid="8"/>
                                        </p:tgtEl>
                                        <p:attrNameLst>
                                          <p:attrName>ppt_y</p:attrName>
                                        </p:attrNameLst>
                                      </p:cBhvr>
                                      <p:tavLst>
                                        <p:tav tm="0">
                                          <p:val>
                                            <p:strVal val="#ppt_y"/>
                                          </p:val>
                                        </p:tav>
                                        <p:tav tm="100000">
                                          <p:val>
                                            <p:strVal val="#ppt_y"/>
                                          </p:val>
                                        </p:tav>
                                      </p:tavLst>
                                    </p:anim>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strVal val="#ppt_h"/>
                                          </p:val>
                                        </p:tav>
                                        <p:tav tm="100000">
                                          <p:val>
                                            <p:strVal val="#ppt_h"/>
                                          </p:val>
                                        </p:tav>
                                      </p:tavLst>
                                    </p:anim>
                                  </p:childTnLst>
                                </p:cTn>
                              </p:par>
                              <p:par>
                                <p:cTn id="30" presetID="17" presetClass="entr" presetSubtype="2"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ppt_x</p:attrName>
                                        </p:attrNameLst>
                                      </p:cBhvr>
                                      <p:tavLst>
                                        <p:tav tm="0">
                                          <p:val>
                                            <p:strVal val="#ppt_x+#ppt_w/2"/>
                                          </p:val>
                                        </p:tav>
                                        <p:tav tm="100000">
                                          <p:val>
                                            <p:strVal val="#ppt_x"/>
                                          </p:val>
                                        </p:tav>
                                      </p:tavLst>
                                    </p:anim>
                                    <p:anim calcmode="lin" valueType="num">
                                      <p:cBhvr>
                                        <p:cTn id="33" dur="500" fill="hold"/>
                                        <p:tgtEl>
                                          <p:spTgt spid="7"/>
                                        </p:tgtEl>
                                        <p:attrNameLst>
                                          <p:attrName>ppt_y</p:attrName>
                                        </p:attrNameLst>
                                      </p:cBhvr>
                                      <p:tavLst>
                                        <p:tav tm="0">
                                          <p:val>
                                            <p:strVal val="#ppt_y"/>
                                          </p:val>
                                        </p:tav>
                                        <p:tav tm="100000">
                                          <p:val>
                                            <p:strVal val="#ppt_y"/>
                                          </p:val>
                                        </p:tav>
                                      </p:tavLst>
                                    </p:anim>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strVal val="#ppt_h"/>
                                          </p:val>
                                        </p:tav>
                                        <p:tav tm="100000">
                                          <p:val>
                                            <p:strVal val="#ppt_h"/>
                                          </p:val>
                                        </p:tav>
                                      </p:tavLst>
                                    </p:anim>
                                  </p:childTnLst>
                                </p:cTn>
                              </p:par>
                              <p:par>
                                <p:cTn id="36" presetID="17" presetClass="entr" presetSubtype="2"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ppt_x</p:attrName>
                                        </p:attrNameLst>
                                      </p:cBhvr>
                                      <p:tavLst>
                                        <p:tav tm="0">
                                          <p:val>
                                            <p:strVal val="#ppt_x+#ppt_w/2"/>
                                          </p:val>
                                        </p:tav>
                                        <p:tav tm="100000">
                                          <p:val>
                                            <p:strVal val="#ppt_x"/>
                                          </p:val>
                                        </p:tav>
                                      </p:tavLst>
                                    </p:anim>
                                    <p:anim calcmode="lin" valueType="num">
                                      <p:cBhvr>
                                        <p:cTn id="39" dur="500" fill="hold"/>
                                        <p:tgtEl>
                                          <p:spTgt spid="9"/>
                                        </p:tgtEl>
                                        <p:attrNameLst>
                                          <p:attrName>ppt_y</p:attrName>
                                        </p:attrNameLst>
                                      </p:cBhvr>
                                      <p:tavLst>
                                        <p:tav tm="0">
                                          <p:val>
                                            <p:strVal val="#ppt_y"/>
                                          </p:val>
                                        </p:tav>
                                        <p:tav tm="100000">
                                          <p:val>
                                            <p:strVal val="#ppt_y"/>
                                          </p:val>
                                        </p:tav>
                                      </p:tavLst>
                                    </p:anim>
                                    <p:anim calcmode="lin" valueType="num">
                                      <p:cBhvr>
                                        <p:cTn id="40" dur="500" fill="hold"/>
                                        <p:tgtEl>
                                          <p:spTgt spid="9"/>
                                        </p:tgtEl>
                                        <p:attrNameLst>
                                          <p:attrName>ppt_w</p:attrName>
                                        </p:attrNameLst>
                                      </p:cBhvr>
                                      <p:tavLst>
                                        <p:tav tm="0">
                                          <p:val>
                                            <p:fltVal val="0"/>
                                          </p:val>
                                        </p:tav>
                                        <p:tav tm="100000">
                                          <p:val>
                                            <p:strVal val="#ppt_w"/>
                                          </p:val>
                                        </p:tav>
                                      </p:tavLst>
                                    </p:anim>
                                    <p:anim calcmode="lin" valueType="num">
                                      <p:cBhvr>
                                        <p:cTn id="41"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6" grpId="0" animBg="1"/>
      <p:bldP spid="7" grpId="0" animBg="1"/>
      <p:bldP spid="8" grpId="0" animBg="1"/>
      <p:bldP spid="9"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659025" y="289644"/>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نشاط6</a:t>
            </a:r>
            <a:endParaRPr lang="ar-SA" sz="2400" b="1" dirty="0">
              <a:solidFill>
                <a:schemeClr val="tx1"/>
              </a:solidFill>
            </a:endParaRPr>
          </a:p>
        </p:txBody>
      </p:sp>
      <p:sp>
        <p:nvSpPr>
          <p:cNvPr id="4" name="مربع نص 3"/>
          <p:cNvSpPr txBox="1"/>
          <p:nvPr/>
        </p:nvSpPr>
        <p:spPr>
          <a:xfrm>
            <a:off x="571472" y="191136"/>
            <a:ext cx="7000924" cy="954107"/>
          </a:xfrm>
          <a:prstGeom prst="rect">
            <a:avLst/>
          </a:prstGeom>
          <a:noFill/>
        </p:spPr>
        <p:txBody>
          <a:bodyPr wrap="square" rtlCol="1">
            <a:spAutoFit/>
          </a:bodyPr>
          <a:lstStyle/>
          <a:p>
            <a:pPr algn="ctr"/>
            <a:r>
              <a:rPr lang="ar-SA" sz="2800" b="1" dirty="0" smtClean="0">
                <a:solidFill>
                  <a:srgbClr val="C00000"/>
                </a:solidFill>
              </a:rPr>
              <a:t>أجمع كلمات بها همزة ممدودة في أولها أو في وسطها،وفق التصنيف التالي،ثم أضمنها ملف إنجازي:</a:t>
            </a:r>
            <a:endParaRPr lang="ar-SA" sz="2800" b="1" dirty="0">
              <a:solidFill>
                <a:srgbClr val="C00000"/>
              </a:solidFill>
            </a:endParaRPr>
          </a:p>
        </p:txBody>
      </p:sp>
      <p:sp>
        <p:nvSpPr>
          <p:cNvPr id="5" name="شمس 4"/>
          <p:cNvSpPr/>
          <p:nvPr/>
        </p:nvSpPr>
        <p:spPr>
          <a:xfrm>
            <a:off x="4429124" y="928670"/>
            <a:ext cx="4429156" cy="3571900"/>
          </a:xfrm>
          <a:prstGeom prst="sun">
            <a:avLst>
              <a:gd name="adj" fmla="val 18549"/>
            </a:avLst>
          </a:prstGeom>
          <a:solidFill>
            <a:srgbClr val="FFC000"/>
          </a:solidFill>
          <a:ln w="38100">
            <a:solidFill>
              <a:srgbClr val="D1542D"/>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solidFill>
                  <a:schemeClr val="tx1"/>
                </a:solidFill>
              </a:rPr>
              <a:t>1- أسماء =مثنى،جمع تكسير،مؤنث سالم،اسم فاعل.</a:t>
            </a:r>
            <a:endParaRPr lang="ar-SA" sz="2800" b="1" dirty="0">
              <a:solidFill>
                <a:schemeClr val="tx1"/>
              </a:solidFill>
            </a:endParaRPr>
          </a:p>
        </p:txBody>
      </p:sp>
      <p:sp>
        <p:nvSpPr>
          <p:cNvPr id="6" name="شمس 5"/>
          <p:cNvSpPr/>
          <p:nvPr/>
        </p:nvSpPr>
        <p:spPr>
          <a:xfrm>
            <a:off x="285720" y="2928934"/>
            <a:ext cx="5715040" cy="3571900"/>
          </a:xfrm>
          <a:prstGeom prst="sun">
            <a:avLst>
              <a:gd name="adj" fmla="val 18549"/>
            </a:avLst>
          </a:prstGeom>
          <a:solidFill>
            <a:srgbClr val="FFC000"/>
          </a:solidFill>
          <a:ln w="57150">
            <a:solidFill>
              <a:srgbClr val="D1542D"/>
            </a:solidFill>
          </a:ln>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100" b="1" dirty="0" smtClean="0">
                <a:solidFill>
                  <a:schemeClr val="tx1"/>
                </a:solidFill>
              </a:rPr>
              <a:t>2- أفعال=ماض مسند إلى المفرد المتكلم،مضارع مسند إلى المفرد المتكلم،مضارع مسند إلى ألف الاثنين،فعل أمر مسند إلى ألف الاثنين. </a:t>
            </a:r>
            <a:endParaRPr lang="ar-SA" sz="21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par>
                                <p:cTn id="11" presetID="24"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to="" calcmode="lin" valueType="num">
                                      <p:cBhvr>
                                        <p:cTn id="13" dur="1" fill="hold"/>
                                        <p:tgtEl>
                                          <p:spTgt spid="5"/>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to="" calcmode="lin" valueType="num">
                                      <p:cBhvr>
                                        <p:cTn id="16"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شريط مثقب 2"/>
          <p:cNvSpPr/>
          <p:nvPr/>
        </p:nvSpPr>
        <p:spPr>
          <a:xfrm rot="312182">
            <a:off x="857224" y="571480"/>
            <a:ext cx="7429552" cy="5286412"/>
          </a:xfrm>
          <a:prstGeom prst="flowChartPunchedTape">
            <a:avLst/>
          </a:prstGeom>
          <a:solidFill>
            <a:schemeClr val="accent2">
              <a:lumMod val="60000"/>
              <a:lumOff val="40000"/>
            </a:schemeClr>
          </a:solidFill>
          <a:ln w="38100">
            <a:solidFill>
              <a:schemeClr val="accent2">
                <a:lumMod val="50000"/>
              </a:schemeClr>
            </a:solidFill>
            <a:prstDash val="lgDashDotDot"/>
          </a:ln>
        </p:spPr>
        <p:style>
          <a:lnRef idx="1">
            <a:schemeClr val="accent2"/>
          </a:lnRef>
          <a:fillRef idx="3">
            <a:schemeClr val="accent2"/>
          </a:fillRef>
          <a:effectRef idx="2">
            <a:schemeClr val="accent2"/>
          </a:effectRef>
          <a:fontRef idx="minor">
            <a:schemeClr val="lt1"/>
          </a:fontRef>
        </p:style>
        <p:txBody>
          <a:bodyPr rtlCol="1"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8800" b="1" cap="all" dirty="0" smtClean="0">
                <a:ln w="0"/>
                <a:solidFill>
                  <a:schemeClr val="tx1">
                    <a:lumMod val="95000"/>
                    <a:lumOff val="5000"/>
                  </a:schemeClr>
                </a:solidFill>
                <a:effectLst>
                  <a:reflection blurRad="12700" stA="50000" endPos="50000" dist="5000" dir="5400000" sy="-100000" rotWithShape="0"/>
                </a:effectLst>
              </a:rPr>
              <a:t>رسم الحرفين(ط،ظ)</a:t>
            </a:r>
          </a:p>
          <a:p>
            <a:pPr algn="ctr"/>
            <a:r>
              <a:rPr lang="ar-SA" sz="8800" b="1" cap="all" dirty="0" smtClean="0">
                <a:ln w="0"/>
                <a:solidFill>
                  <a:schemeClr val="tx1">
                    <a:lumMod val="95000"/>
                    <a:lumOff val="5000"/>
                  </a:schemeClr>
                </a:solidFill>
                <a:effectLst>
                  <a:reflection blurRad="12700" stA="50000" endPos="50000" dist="5000" dir="5400000" sy="-100000" rotWithShape="0"/>
                </a:effectLst>
              </a:rPr>
              <a:t>بخط الرقعة</a:t>
            </a:r>
            <a:endParaRPr lang="ar-SA" sz="8800" b="1" cap="all" dirty="0">
              <a:ln w="0"/>
              <a:solidFill>
                <a:schemeClr val="tx1">
                  <a:lumMod val="95000"/>
                  <a:lumOff val="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357158" y="237161"/>
            <a:ext cx="7358114" cy="954107"/>
          </a:xfrm>
          <a:prstGeom prst="rect">
            <a:avLst/>
          </a:prstGeom>
          <a:noFill/>
        </p:spPr>
        <p:txBody>
          <a:bodyPr wrap="square" rtlCol="1">
            <a:spAutoFit/>
          </a:bodyPr>
          <a:lstStyle/>
          <a:p>
            <a:pPr algn="ctr"/>
            <a:r>
              <a:rPr lang="ar-SA" sz="2800" b="1" dirty="0" smtClean="0">
                <a:solidFill>
                  <a:srgbClr val="4C0000"/>
                </a:solidFill>
              </a:rPr>
              <a:t>1/أتعاون مع من بجواري في إكمال الفراغات؛أتعرف مدناً في بلادي،على غرار المثال المعطى:</a:t>
            </a:r>
          </a:p>
        </p:txBody>
      </p:sp>
      <p:sp>
        <p:nvSpPr>
          <p:cNvPr id="4" name="شكل بيضاوي 3"/>
          <p:cNvSpPr/>
          <p:nvPr/>
        </p:nvSpPr>
        <p:spPr>
          <a:xfrm>
            <a:off x="7715272" y="285728"/>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أولاً</a:t>
            </a:r>
            <a:endParaRPr lang="ar-SA" sz="2400" b="1" dirty="0">
              <a:solidFill>
                <a:schemeClr val="tx1"/>
              </a:solidFill>
            </a:endParaRPr>
          </a:p>
        </p:txBody>
      </p:sp>
      <p:sp>
        <p:nvSpPr>
          <p:cNvPr id="5" name="مستطيل مستدير الزوايا 4"/>
          <p:cNvSpPr/>
          <p:nvPr/>
        </p:nvSpPr>
        <p:spPr>
          <a:xfrm>
            <a:off x="3714744" y="4214818"/>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3200" b="1" dirty="0">
              <a:solidFill>
                <a:schemeClr val="tx1"/>
              </a:solidFill>
            </a:endParaRPr>
          </a:p>
        </p:txBody>
      </p:sp>
      <p:sp>
        <p:nvSpPr>
          <p:cNvPr id="6" name="مستطيل مستدير الزوايا 5"/>
          <p:cNvSpPr/>
          <p:nvPr/>
        </p:nvSpPr>
        <p:spPr>
          <a:xfrm>
            <a:off x="4357686" y="4214818"/>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ا</a:t>
            </a:r>
            <a:endParaRPr lang="ar-SA" sz="3200" b="1" dirty="0">
              <a:solidFill>
                <a:schemeClr val="tx1"/>
              </a:solidFill>
            </a:endParaRPr>
          </a:p>
        </p:txBody>
      </p:sp>
      <p:sp>
        <p:nvSpPr>
          <p:cNvPr id="7" name="مستطيل مستدير الزوايا 6"/>
          <p:cNvSpPr/>
          <p:nvPr/>
        </p:nvSpPr>
        <p:spPr>
          <a:xfrm>
            <a:off x="5000628" y="4214818"/>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ب</a:t>
            </a:r>
            <a:endParaRPr lang="ar-SA" sz="3200" b="1" dirty="0">
              <a:solidFill>
                <a:schemeClr val="tx1"/>
              </a:solidFill>
            </a:endParaRPr>
          </a:p>
        </p:txBody>
      </p:sp>
      <p:sp>
        <p:nvSpPr>
          <p:cNvPr id="8" name="مستطيل مستدير الزوايا 7"/>
          <p:cNvSpPr/>
          <p:nvPr/>
        </p:nvSpPr>
        <p:spPr>
          <a:xfrm>
            <a:off x="5643570" y="3571876"/>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م</a:t>
            </a:r>
            <a:endParaRPr lang="ar-SA" sz="3200" b="1" dirty="0">
              <a:solidFill>
                <a:schemeClr val="tx1"/>
              </a:solidFill>
            </a:endParaRPr>
          </a:p>
        </p:txBody>
      </p:sp>
      <p:sp>
        <p:nvSpPr>
          <p:cNvPr id="9" name="مستطيل مستدير الزوايا 8"/>
          <p:cNvSpPr/>
          <p:nvPr/>
        </p:nvSpPr>
        <p:spPr>
          <a:xfrm>
            <a:off x="8215338" y="3571876"/>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خ</a:t>
            </a:r>
            <a:endParaRPr lang="ar-SA" sz="3200" b="1" dirty="0">
              <a:solidFill>
                <a:schemeClr val="tx1"/>
              </a:solidFill>
            </a:endParaRPr>
          </a:p>
        </p:txBody>
      </p:sp>
      <p:sp>
        <p:nvSpPr>
          <p:cNvPr id="10" name="مستطيل مستدير الزوايا 9"/>
          <p:cNvSpPr/>
          <p:nvPr/>
        </p:nvSpPr>
        <p:spPr>
          <a:xfrm>
            <a:off x="7572396" y="3571876"/>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م</a:t>
            </a:r>
            <a:endParaRPr lang="ar-SA" sz="3200" b="1" dirty="0">
              <a:solidFill>
                <a:schemeClr val="tx1"/>
              </a:solidFill>
            </a:endParaRPr>
          </a:p>
        </p:txBody>
      </p:sp>
      <p:sp>
        <p:nvSpPr>
          <p:cNvPr id="11" name="مستطيل مستدير الزوايا 10"/>
          <p:cNvSpPr/>
          <p:nvPr/>
        </p:nvSpPr>
        <p:spPr>
          <a:xfrm>
            <a:off x="6929454" y="3571876"/>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ي</a:t>
            </a:r>
            <a:endParaRPr lang="ar-SA" sz="3200" b="1" dirty="0">
              <a:solidFill>
                <a:schemeClr val="tx1"/>
              </a:solidFill>
            </a:endParaRPr>
          </a:p>
        </p:txBody>
      </p:sp>
      <p:sp>
        <p:nvSpPr>
          <p:cNvPr id="12" name="مستطيل مستدير الزوايا 11"/>
          <p:cNvSpPr/>
          <p:nvPr/>
        </p:nvSpPr>
        <p:spPr>
          <a:xfrm>
            <a:off x="6286512" y="3571876"/>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س</a:t>
            </a:r>
            <a:endParaRPr lang="ar-SA" sz="3200" b="1" dirty="0">
              <a:solidFill>
                <a:schemeClr val="tx1"/>
              </a:solidFill>
            </a:endParaRPr>
          </a:p>
        </p:txBody>
      </p:sp>
      <p:sp>
        <p:nvSpPr>
          <p:cNvPr id="13" name="مستطيل مستدير الزوايا 12"/>
          <p:cNvSpPr/>
          <p:nvPr/>
        </p:nvSpPr>
        <p:spPr>
          <a:xfrm>
            <a:off x="8215338" y="4214818"/>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ح</a:t>
            </a:r>
            <a:endParaRPr lang="ar-SA" sz="3200" b="1" dirty="0">
              <a:solidFill>
                <a:schemeClr val="tx1"/>
              </a:solidFill>
            </a:endParaRPr>
          </a:p>
        </p:txBody>
      </p:sp>
      <p:sp>
        <p:nvSpPr>
          <p:cNvPr id="14" name="مستطيل مستدير الزوايا 13"/>
          <p:cNvSpPr/>
          <p:nvPr/>
        </p:nvSpPr>
        <p:spPr>
          <a:xfrm>
            <a:off x="7572396" y="4214818"/>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ف</a:t>
            </a:r>
            <a:endParaRPr lang="ar-SA" sz="3200" b="1" dirty="0">
              <a:solidFill>
                <a:schemeClr val="tx1"/>
              </a:solidFill>
            </a:endParaRPr>
          </a:p>
        </p:txBody>
      </p:sp>
      <p:sp>
        <p:nvSpPr>
          <p:cNvPr id="15" name="مستطيل مستدير الزوايا 14"/>
          <p:cNvSpPr/>
          <p:nvPr/>
        </p:nvSpPr>
        <p:spPr>
          <a:xfrm>
            <a:off x="6929454" y="4214818"/>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ر</a:t>
            </a:r>
            <a:endParaRPr lang="ar-SA" sz="3200" b="1" dirty="0">
              <a:solidFill>
                <a:schemeClr val="tx1"/>
              </a:solidFill>
            </a:endParaRPr>
          </a:p>
        </p:txBody>
      </p:sp>
      <p:sp>
        <p:nvSpPr>
          <p:cNvPr id="16" name="مستطيل مستدير الزوايا 15"/>
          <p:cNvSpPr/>
          <p:nvPr/>
        </p:nvSpPr>
        <p:spPr>
          <a:xfrm>
            <a:off x="6286512" y="4214818"/>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ا</a:t>
            </a:r>
            <a:endParaRPr lang="ar-SA" sz="3200" b="1" dirty="0">
              <a:solidFill>
                <a:schemeClr val="tx1"/>
              </a:solidFill>
            </a:endParaRPr>
          </a:p>
        </p:txBody>
      </p:sp>
      <p:sp>
        <p:nvSpPr>
          <p:cNvPr id="17" name="مستطيل مستدير الزوايا 16"/>
          <p:cNvSpPr/>
          <p:nvPr/>
        </p:nvSpPr>
        <p:spPr>
          <a:xfrm>
            <a:off x="5643570" y="4214818"/>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ل</a:t>
            </a:r>
            <a:endParaRPr lang="ar-SA" sz="3200" b="1" dirty="0">
              <a:solidFill>
                <a:schemeClr val="tx1"/>
              </a:solidFill>
            </a:endParaRPr>
          </a:p>
        </p:txBody>
      </p:sp>
      <p:sp>
        <p:nvSpPr>
          <p:cNvPr id="18" name="مستطيل مستدير الزوايا 17"/>
          <p:cNvSpPr/>
          <p:nvPr/>
        </p:nvSpPr>
        <p:spPr>
          <a:xfrm>
            <a:off x="3714744" y="3571876"/>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3200" b="1" dirty="0">
              <a:solidFill>
                <a:schemeClr val="tx1"/>
              </a:solidFill>
            </a:endParaRPr>
          </a:p>
        </p:txBody>
      </p:sp>
      <p:sp>
        <p:nvSpPr>
          <p:cNvPr id="19" name="مستطيل مستدير الزوايا 18"/>
          <p:cNvSpPr/>
          <p:nvPr/>
        </p:nvSpPr>
        <p:spPr>
          <a:xfrm>
            <a:off x="4357686" y="3571876"/>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ي</a:t>
            </a:r>
            <a:endParaRPr lang="ar-SA" sz="3200" b="1" dirty="0">
              <a:solidFill>
                <a:schemeClr val="tx1"/>
              </a:solidFill>
            </a:endParaRPr>
          </a:p>
        </p:txBody>
      </p:sp>
      <p:sp>
        <p:nvSpPr>
          <p:cNvPr id="20" name="مستطيل مستدير الزوايا 19"/>
          <p:cNvSpPr/>
          <p:nvPr/>
        </p:nvSpPr>
        <p:spPr>
          <a:xfrm>
            <a:off x="5000628" y="3571876"/>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ش</a:t>
            </a:r>
            <a:endParaRPr lang="ar-SA" sz="3200" b="1" dirty="0">
              <a:solidFill>
                <a:schemeClr val="tx1"/>
              </a:solidFill>
            </a:endParaRPr>
          </a:p>
        </p:txBody>
      </p:sp>
      <p:sp>
        <p:nvSpPr>
          <p:cNvPr id="21" name="مستطيل مستدير الزوايا 20"/>
          <p:cNvSpPr/>
          <p:nvPr/>
        </p:nvSpPr>
        <p:spPr>
          <a:xfrm>
            <a:off x="8215338" y="2928934"/>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ا</a:t>
            </a:r>
            <a:endParaRPr lang="ar-SA" sz="3200" b="1" dirty="0">
              <a:solidFill>
                <a:schemeClr val="tx1"/>
              </a:solidFill>
            </a:endParaRPr>
          </a:p>
        </p:txBody>
      </p:sp>
      <p:sp>
        <p:nvSpPr>
          <p:cNvPr id="22" name="مستطيل مستدير الزوايا 21"/>
          <p:cNvSpPr/>
          <p:nvPr/>
        </p:nvSpPr>
        <p:spPr>
          <a:xfrm>
            <a:off x="7572396" y="2928934"/>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ل</a:t>
            </a:r>
            <a:endParaRPr lang="ar-SA" sz="3200" b="1" dirty="0">
              <a:solidFill>
                <a:schemeClr val="tx1"/>
              </a:solidFill>
            </a:endParaRPr>
          </a:p>
        </p:txBody>
      </p:sp>
      <p:sp>
        <p:nvSpPr>
          <p:cNvPr id="23" name="مستطيل مستدير الزوايا 22"/>
          <p:cNvSpPr/>
          <p:nvPr/>
        </p:nvSpPr>
        <p:spPr>
          <a:xfrm>
            <a:off x="6929454" y="2928934"/>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ط</a:t>
            </a:r>
            <a:endParaRPr lang="ar-SA" sz="3200" b="1" dirty="0">
              <a:solidFill>
                <a:schemeClr val="tx1"/>
              </a:solidFill>
            </a:endParaRPr>
          </a:p>
        </p:txBody>
      </p:sp>
      <p:sp>
        <p:nvSpPr>
          <p:cNvPr id="25" name="مستطيل مستدير الزوايا 24"/>
          <p:cNvSpPr/>
          <p:nvPr/>
        </p:nvSpPr>
        <p:spPr>
          <a:xfrm>
            <a:off x="8215338" y="1643050"/>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3200" b="1" dirty="0">
              <a:solidFill>
                <a:schemeClr val="tx1"/>
              </a:solidFill>
            </a:endParaRPr>
          </a:p>
        </p:txBody>
      </p:sp>
      <p:sp>
        <p:nvSpPr>
          <p:cNvPr id="26" name="مستطيل مستدير الزوايا 25"/>
          <p:cNvSpPr/>
          <p:nvPr/>
        </p:nvSpPr>
        <p:spPr>
          <a:xfrm>
            <a:off x="7572396" y="1643050"/>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ر</a:t>
            </a:r>
            <a:endParaRPr lang="ar-SA" sz="3200" b="1" dirty="0">
              <a:solidFill>
                <a:schemeClr val="tx1"/>
              </a:solidFill>
            </a:endParaRPr>
          </a:p>
        </p:txBody>
      </p:sp>
      <p:sp>
        <p:nvSpPr>
          <p:cNvPr id="27" name="مستطيل مستدير الزوايا 26"/>
          <p:cNvSpPr/>
          <p:nvPr/>
        </p:nvSpPr>
        <p:spPr>
          <a:xfrm>
            <a:off x="6929454" y="1643050"/>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ي</a:t>
            </a:r>
            <a:endParaRPr lang="ar-SA" sz="3200" b="1" dirty="0">
              <a:solidFill>
                <a:schemeClr val="tx1"/>
              </a:solidFill>
            </a:endParaRPr>
          </a:p>
        </p:txBody>
      </p:sp>
      <p:sp>
        <p:nvSpPr>
          <p:cNvPr id="28" name="مستطيل مستدير الزوايا 27"/>
          <p:cNvSpPr/>
          <p:nvPr/>
        </p:nvSpPr>
        <p:spPr>
          <a:xfrm>
            <a:off x="6286512" y="1643050"/>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ف</a:t>
            </a:r>
            <a:endParaRPr lang="ar-SA" sz="3200" b="1" dirty="0">
              <a:solidFill>
                <a:schemeClr val="tx1"/>
              </a:solidFill>
            </a:endParaRPr>
          </a:p>
        </p:txBody>
      </p:sp>
      <p:sp>
        <p:nvSpPr>
          <p:cNvPr id="29" name="مستطيل مستدير الزوايا 28"/>
          <p:cNvSpPr/>
          <p:nvPr/>
        </p:nvSpPr>
        <p:spPr>
          <a:xfrm>
            <a:off x="8215338" y="2285992"/>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ا</a:t>
            </a:r>
            <a:endParaRPr lang="ar-SA" sz="3200" b="1" dirty="0">
              <a:solidFill>
                <a:schemeClr val="tx1"/>
              </a:solidFill>
            </a:endParaRPr>
          </a:p>
        </p:txBody>
      </p:sp>
      <p:sp>
        <p:nvSpPr>
          <p:cNvPr id="30" name="مستطيل مستدير الزوايا 29"/>
          <p:cNvSpPr/>
          <p:nvPr/>
        </p:nvSpPr>
        <p:spPr>
          <a:xfrm>
            <a:off x="7572396" y="2285992"/>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ل</a:t>
            </a:r>
            <a:endParaRPr lang="ar-SA" sz="3200" b="1" dirty="0">
              <a:solidFill>
                <a:schemeClr val="tx1"/>
              </a:solidFill>
            </a:endParaRPr>
          </a:p>
        </p:txBody>
      </p:sp>
      <p:sp>
        <p:nvSpPr>
          <p:cNvPr id="31" name="مستطيل مستدير الزوايا 30"/>
          <p:cNvSpPr/>
          <p:nvPr/>
        </p:nvSpPr>
        <p:spPr>
          <a:xfrm>
            <a:off x="6929454" y="2285992"/>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غ</a:t>
            </a:r>
            <a:endParaRPr lang="ar-SA" sz="3200" b="1" dirty="0">
              <a:solidFill>
                <a:schemeClr val="tx1"/>
              </a:solidFill>
            </a:endParaRPr>
          </a:p>
        </p:txBody>
      </p:sp>
      <p:sp>
        <p:nvSpPr>
          <p:cNvPr id="32" name="مستطيل مستدير الزوايا 31"/>
          <p:cNvSpPr/>
          <p:nvPr/>
        </p:nvSpPr>
        <p:spPr>
          <a:xfrm>
            <a:off x="6286512" y="2285992"/>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ا</a:t>
            </a:r>
            <a:endParaRPr lang="ar-SA" sz="3200" b="1" dirty="0">
              <a:solidFill>
                <a:schemeClr val="tx1"/>
              </a:solidFill>
            </a:endParaRPr>
          </a:p>
        </p:txBody>
      </p:sp>
      <p:sp>
        <p:nvSpPr>
          <p:cNvPr id="33" name="مستطيل مستدير الزوايا 32"/>
          <p:cNvSpPr/>
          <p:nvPr/>
        </p:nvSpPr>
        <p:spPr>
          <a:xfrm>
            <a:off x="5643570" y="2285992"/>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endParaRPr lang="ar-SA" sz="3200" b="1" dirty="0">
              <a:solidFill>
                <a:schemeClr val="tx1"/>
              </a:solidFill>
            </a:endParaRPr>
          </a:p>
        </p:txBody>
      </p:sp>
      <p:sp>
        <p:nvSpPr>
          <p:cNvPr id="34" name="مستطيل مستدير الزوايا 33"/>
          <p:cNvSpPr/>
          <p:nvPr/>
        </p:nvSpPr>
        <p:spPr>
          <a:xfrm>
            <a:off x="6286512" y="2928934"/>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ا</a:t>
            </a:r>
            <a:endParaRPr lang="ar-SA" sz="3200" b="1" dirty="0">
              <a:solidFill>
                <a:schemeClr val="tx1"/>
              </a:solidFill>
            </a:endParaRPr>
          </a:p>
        </p:txBody>
      </p:sp>
      <p:sp>
        <p:nvSpPr>
          <p:cNvPr id="35" name="مستطيل مستدير الزوايا 34"/>
          <p:cNvSpPr/>
          <p:nvPr/>
        </p:nvSpPr>
        <p:spPr>
          <a:xfrm>
            <a:off x="5643570" y="2928934"/>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ئ</a:t>
            </a:r>
            <a:endParaRPr lang="ar-SA" sz="3200" b="1" dirty="0">
              <a:solidFill>
                <a:schemeClr val="tx1"/>
              </a:solidFill>
            </a:endParaRPr>
          </a:p>
        </p:txBody>
      </p:sp>
      <p:sp>
        <p:nvSpPr>
          <p:cNvPr id="36" name="مستطيل مستدير الزوايا 35"/>
          <p:cNvSpPr/>
          <p:nvPr/>
        </p:nvSpPr>
        <p:spPr>
          <a:xfrm>
            <a:off x="5000628" y="2928934"/>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sym typeface="Wingdings"/>
              </a:rPr>
              <a:t>ف</a:t>
            </a:r>
            <a:endParaRPr lang="ar-SA" sz="3200" b="1" dirty="0">
              <a:solidFill>
                <a:schemeClr val="tx1"/>
              </a:solidFill>
            </a:endParaRPr>
          </a:p>
        </p:txBody>
      </p:sp>
      <p:sp>
        <p:nvSpPr>
          <p:cNvPr id="37" name="مستطيل مستدير الزوايا 36"/>
          <p:cNvSpPr/>
          <p:nvPr/>
        </p:nvSpPr>
        <p:spPr>
          <a:xfrm>
            <a:off x="3071802" y="4214818"/>
            <a:ext cx="642942" cy="50006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b="1" dirty="0" smtClean="0">
                <a:solidFill>
                  <a:schemeClr val="tx1"/>
                </a:solidFill>
              </a:rPr>
              <a:t>ن</a:t>
            </a:r>
            <a:endParaRPr lang="ar-SA" sz="3200" b="1" dirty="0">
              <a:solidFill>
                <a:schemeClr val="tx1"/>
              </a:solidFill>
            </a:endParaRPr>
          </a:p>
        </p:txBody>
      </p:sp>
      <p:sp>
        <p:nvSpPr>
          <p:cNvPr id="38" name="مستطيل مستدير الزوايا 37"/>
          <p:cNvSpPr/>
          <p:nvPr/>
        </p:nvSpPr>
        <p:spPr>
          <a:xfrm>
            <a:off x="642910" y="1643050"/>
            <a:ext cx="2214578" cy="500066"/>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dirty="0"/>
          </a:p>
        </p:txBody>
      </p:sp>
      <p:sp>
        <p:nvSpPr>
          <p:cNvPr id="40" name="مستطيل مستدير الزوايا 39"/>
          <p:cNvSpPr/>
          <p:nvPr/>
        </p:nvSpPr>
        <p:spPr>
          <a:xfrm>
            <a:off x="642910" y="2285992"/>
            <a:ext cx="2214578" cy="500066"/>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dirty="0"/>
          </a:p>
        </p:txBody>
      </p:sp>
      <p:sp>
        <p:nvSpPr>
          <p:cNvPr id="41" name="مستطيل مستدير الزوايا 40"/>
          <p:cNvSpPr/>
          <p:nvPr/>
        </p:nvSpPr>
        <p:spPr>
          <a:xfrm>
            <a:off x="642910" y="2928934"/>
            <a:ext cx="2214578" cy="500066"/>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3600" b="1" dirty="0" smtClean="0"/>
              <a:t>ال</a:t>
            </a:r>
            <a:r>
              <a:rPr lang="ar-SA" sz="3600" b="1" dirty="0" smtClean="0">
                <a:solidFill>
                  <a:srgbClr val="C00000"/>
                </a:solidFill>
              </a:rPr>
              <a:t>ط</a:t>
            </a:r>
            <a:r>
              <a:rPr lang="ar-SA" sz="3600" b="1" dirty="0" smtClean="0"/>
              <a:t>ائف</a:t>
            </a:r>
            <a:endParaRPr lang="ar-SA" sz="3600" b="1" dirty="0"/>
          </a:p>
        </p:txBody>
      </p:sp>
      <p:sp>
        <p:nvSpPr>
          <p:cNvPr id="42" name="مستطيل مستدير الزوايا 41"/>
          <p:cNvSpPr/>
          <p:nvPr/>
        </p:nvSpPr>
        <p:spPr>
          <a:xfrm>
            <a:off x="357158" y="3571876"/>
            <a:ext cx="2428892" cy="500066"/>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dirty="0"/>
          </a:p>
        </p:txBody>
      </p:sp>
      <p:sp>
        <p:nvSpPr>
          <p:cNvPr id="43" name="مستطيل مستدير الزوايا 42"/>
          <p:cNvSpPr/>
          <p:nvPr/>
        </p:nvSpPr>
        <p:spPr>
          <a:xfrm>
            <a:off x="357158" y="4214818"/>
            <a:ext cx="2428892" cy="500066"/>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dirty="0"/>
          </a:p>
        </p:txBody>
      </p:sp>
      <p:sp>
        <p:nvSpPr>
          <p:cNvPr id="44" name="مربع نص 43"/>
          <p:cNvSpPr txBox="1"/>
          <p:nvPr/>
        </p:nvSpPr>
        <p:spPr>
          <a:xfrm>
            <a:off x="8215338" y="1629779"/>
            <a:ext cx="642942" cy="584775"/>
          </a:xfrm>
          <a:prstGeom prst="rect">
            <a:avLst/>
          </a:prstGeom>
          <a:noFill/>
        </p:spPr>
        <p:txBody>
          <a:bodyPr wrap="square" rtlCol="1">
            <a:spAutoFit/>
          </a:bodyPr>
          <a:lstStyle/>
          <a:p>
            <a:pPr algn="ctr"/>
            <a:r>
              <a:rPr lang="ar-SA" sz="3200" b="1" dirty="0" smtClean="0">
                <a:solidFill>
                  <a:srgbClr val="C00000"/>
                </a:solidFill>
              </a:rPr>
              <a:t>ط</a:t>
            </a:r>
            <a:endParaRPr lang="ar-SA" sz="3200" b="1" dirty="0">
              <a:solidFill>
                <a:srgbClr val="C00000"/>
              </a:solidFill>
            </a:endParaRPr>
          </a:p>
        </p:txBody>
      </p:sp>
      <p:sp>
        <p:nvSpPr>
          <p:cNvPr id="45" name="مربع نص 44"/>
          <p:cNvSpPr txBox="1"/>
          <p:nvPr/>
        </p:nvSpPr>
        <p:spPr>
          <a:xfrm>
            <a:off x="857224" y="1643050"/>
            <a:ext cx="1785950" cy="584775"/>
          </a:xfrm>
          <a:prstGeom prst="rect">
            <a:avLst/>
          </a:prstGeom>
          <a:noFill/>
        </p:spPr>
        <p:txBody>
          <a:bodyPr wrap="square" rtlCol="1">
            <a:spAutoFit/>
          </a:bodyPr>
          <a:lstStyle/>
          <a:p>
            <a:pPr algn="ctr"/>
            <a:r>
              <a:rPr lang="ar-SA" sz="3200" b="1" dirty="0" smtClean="0">
                <a:solidFill>
                  <a:srgbClr val="C00000"/>
                </a:solidFill>
              </a:rPr>
              <a:t>ط</a:t>
            </a:r>
            <a:r>
              <a:rPr lang="ar-SA" sz="3200" b="1" dirty="0" smtClean="0"/>
              <a:t>ريف</a:t>
            </a:r>
            <a:endParaRPr lang="ar-SA" sz="3200" b="1" dirty="0"/>
          </a:p>
        </p:txBody>
      </p:sp>
      <p:sp>
        <p:nvSpPr>
          <p:cNvPr id="46" name="مربع نص 45"/>
          <p:cNvSpPr txBox="1"/>
          <p:nvPr/>
        </p:nvSpPr>
        <p:spPr>
          <a:xfrm>
            <a:off x="5643570" y="2272721"/>
            <a:ext cx="642942" cy="584775"/>
          </a:xfrm>
          <a:prstGeom prst="rect">
            <a:avLst/>
          </a:prstGeom>
          <a:noFill/>
        </p:spPr>
        <p:txBody>
          <a:bodyPr wrap="square" rtlCol="1">
            <a:spAutoFit/>
          </a:bodyPr>
          <a:lstStyle/>
          <a:p>
            <a:pPr algn="ctr"/>
            <a:r>
              <a:rPr lang="ar-SA" sz="3200" b="1" dirty="0" smtClean="0">
                <a:solidFill>
                  <a:srgbClr val="C00000"/>
                </a:solidFill>
              </a:rPr>
              <a:t>ط</a:t>
            </a:r>
            <a:endParaRPr lang="ar-SA" sz="3200" b="1" dirty="0">
              <a:solidFill>
                <a:srgbClr val="C00000"/>
              </a:solidFill>
            </a:endParaRPr>
          </a:p>
        </p:txBody>
      </p:sp>
      <p:sp>
        <p:nvSpPr>
          <p:cNvPr id="47" name="مربع نص 46"/>
          <p:cNvSpPr txBox="1"/>
          <p:nvPr/>
        </p:nvSpPr>
        <p:spPr>
          <a:xfrm>
            <a:off x="857224" y="2272721"/>
            <a:ext cx="1785950" cy="584775"/>
          </a:xfrm>
          <a:prstGeom prst="rect">
            <a:avLst/>
          </a:prstGeom>
          <a:noFill/>
        </p:spPr>
        <p:txBody>
          <a:bodyPr wrap="square" rtlCol="1">
            <a:spAutoFit/>
          </a:bodyPr>
          <a:lstStyle/>
          <a:p>
            <a:pPr algn="ctr"/>
            <a:r>
              <a:rPr lang="ar-SA" sz="3200" b="1" dirty="0" smtClean="0"/>
              <a:t>الغا</a:t>
            </a:r>
            <a:r>
              <a:rPr lang="ar-SA" sz="3200" b="1" dirty="0" smtClean="0">
                <a:solidFill>
                  <a:srgbClr val="C00000"/>
                </a:solidFill>
              </a:rPr>
              <a:t>ط</a:t>
            </a:r>
            <a:endParaRPr lang="ar-SA" sz="3200" b="1" dirty="0">
              <a:solidFill>
                <a:srgbClr val="C00000"/>
              </a:solidFill>
            </a:endParaRPr>
          </a:p>
        </p:txBody>
      </p:sp>
      <p:sp>
        <p:nvSpPr>
          <p:cNvPr id="48" name="مربع نص 47"/>
          <p:cNvSpPr txBox="1"/>
          <p:nvPr/>
        </p:nvSpPr>
        <p:spPr>
          <a:xfrm>
            <a:off x="3714744" y="3558605"/>
            <a:ext cx="642942" cy="584775"/>
          </a:xfrm>
          <a:prstGeom prst="rect">
            <a:avLst/>
          </a:prstGeom>
          <a:noFill/>
        </p:spPr>
        <p:txBody>
          <a:bodyPr wrap="square" rtlCol="1">
            <a:spAutoFit/>
          </a:bodyPr>
          <a:lstStyle/>
          <a:p>
            <a:pPr algn="ctr"/>
            <a:r>
              <a:rPr lang="ar-SA" sz="3200" b="1" dirty="0" smtClean="0">
                <a:solidFill>
                  <a:srgbClr val="C00000"/>
                </a:solidFill>
              </a:rPr>
              <a:t>ط</a:t>
            </a:r>
            <a:endParaRPr lang="ar-SA" sz="3200" b="1" dirty="0">
              <a:solidFill>
                <a:srgbClr val="C00000"/>
              </a:solidFill>
            </a:endParaRPr>
          </a:p>
        </p:txBody>
      </p:sp>
      <p:sp>
        <p:nvSpPr>
          <p:cNvPr id="49" name="مربع نص 48"/>
          <p:cNvSpPr txBox="1"/>
          <p:nvPr/>
        </p:nvSpPr>
        <p:spPr>
          <a:xfrm>
            <a:off x="428596" y="3558605"/>
            <a:ext cx="2143140" cy="584775"/>
          </a:xfrm>
          <a:prstGeom prst="rect">
            <a:avLst/>
          </a:prstGeom>
          <a:noFill/>
        </p:spPr>
        <p:txBody>
          <a:bodyPr wrap="square" rtlCol="1">
            <a:spAutoFit/>
          </a:bodyPr>
          <a:lstStyle/>
          <a:p>
            <a:pPr algn="ctr"/>
            <a:r>
              <a:rPr lang="ar-SA" sz="3200" b="1" dirty="0" smtClean="0"/>
              <a:t>خميس مشي</a:t>
            </a:r>
            <a:r>
              <a:rPr lang="ar-SA" sz="3200" b="1" dirty="0" smtClean="0">
                <a:solidFill>
                  <a:srgbClr val="C00000"/>
                </a:solidFill>
              </a:rPr>
              <a:t>ط</a:t>
            </a:r>
            <a:endParaRPr lang="ar-SA" sz="3200" b="1" dirty="0">
              <a:solidFill>
                <a:srgbClr val="C00000"/>
              </a:solidFill>
            </a:endParaRPr>
          </a:p>
        </p:txBody>
      </p:sp>
      <p:sp>
        <p:nvSpPr>
          <p:cNvPr id="50" name="مربع نص 49"/>
          <p:cNvSpPr txBox="1"/>
          <p:nvPr/>
        </p:nvSpPr>
        <p:spPr>
          <a:xfrm>
            <a:off x="3714744" y="4201547"/>
            <a:ext cx="642942" cy="584775"/>
          </a:xfrm>
          <a:prstGeom prst="rect">
            <a:avLst/>
          </a:prstGeom>
          <a:noFill/>
        </p:spPr>
        <p:txBody>
          <a:bodyPr wrap="square" rtlCol="1">
            <a:spAutoFit/>
          </a:bodyPr>
          <a:lstStyle/>
          <a:p>
            <a:pPr algn="ctr"/>
            <a:r>
              <a:rPr lang="ar-SA" sz="3200" b="1" dirty="0" smtClean="0">
                <a:solidFill>
                  <a:srgbClr val="C00000"/>
                </a:solidFill>
              </a:rPr>
              <a:t>ط</a:t>
            </a:r>
            <a:endParaRPr lang="ar-SA" sz="3200" b="1" dirty="0">
              <a:solidFill>
                <a:srgbClr val="C00000"/>
              </a:solidFill>
            </a:endParaRPr>
          </a:p>
        </p:txBody>
      </p:sp>
      <p:sp>
        <p:nvSpPr>
          <p:cNvPr id="51" name="مربع نص 50"/>
          <p:cNvSpPr txBox="1"/>
          <p:nvPr/>
        </p:nvSpPr>
        <p:spPr>
          <a:xfrm>
            <a:off x="428596" y="4201547"/>
            <a:ext cx="2143140" cy="584775"/>
          </a:xfrm>
          <a:prstGeom prst="rect">
            <a:avLst/>
          </a:prstGeom>
          <a:noFill/>
        </p:spPr>
        <p:txBody>
          <a:bodyPr wrap="square" rtlCol="1">
            <a:spAutoFit/>
          </a:bodyPr>
          <a:lstStyle/>
          <a:p>
            <a:pPr algn="ctr"/>
            <a:r>
              <a:rPr lang="ar-SA" sz="3200" b="1" dirty="0" smtClean="0"/>
              <a:t>حفر البا</a:t>
            </a:r>
            <a:r>
              <a:rPr lang="ar-SA" sz="3200" b="1" dirty="0" smtClean="0">
                <a:solidFill>
                  <a:srgbClr val="C00000"/>
                </a:solidFill>
              </a:rPr>
              <a:t>ط</a:t>
            </a:r>
            <a:r>
              <a:rPr lang="ar-SA" sz="3200" b="1" dirty="0" smtClean="0"/>
              <a:t>ن</a:t>
            </a:r>
            <a:endParaRPr lang="ar-SA"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strips(downLeft)">
                                      <p:cBhvr>
                                        <p:cTn id="12" dur="500"/>
                                        <p:tgtEl>
                                          <p:spTgt spid="44"/>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strips(downLeft)">
                                      <p:cBhvr>
                                        <p:cTn id="17" dur="500"/>
                                        <p:tgtEl>
                                          <p:spTgt spid="45"/>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strips(downLeft)">
                                      <p:cBhvr>
                                        <p:cTn id="22" dur="500"/>
                                        <p:tgtEl>
                                          <p:spTgt spid="46"/>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strips(downLeft)">
                                      <p:cBhvr>
                                        <p:cTn id="27" dur="500"/>
                                        <p:tgtEl>
                                          <p:spTgt spid="47"/>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strips(downLeft)">
                                      <p:cBhvr>
                                        <p:cTn id="32" dur="500"/>
                                        <p:tgtEl>
                                          <p:spTgt spid="48"/>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strips(downLeft)">
                                      <p:cBhvr>
                                        <p:cTn id="37" dur="500"/>
                                        <p:tgtEl>
                                          <p:spTgt spid="49"/>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strips(downLeft)">
                                      <p:cBhvr>
                                        <p:cTn id="42" dur="500"/>
                                        <p:tgtEl>
                                          <p:spTgt spid="50"/>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grpId="0" nodeType="click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strips(downLeft)">
                                      <p:cBhvr>
                                        <p:cTn id="4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4" grpId="0"/>
      <p:bldP spid="45" grpId="0"/>
      <p:bldP spid="46" grpId="0"/>
      <p:bldP spid="47" grpId="0"/>
      <p:bldP spid="48" grpId="0"/>
      <p:bldP spid="49" grpId="0"/>
      <p:bldP spid="50" grpId="0"/>
      <p:bldP spid="51"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500034" y="119698"/>
            <a:ext cx="7858180" cy="523220"/>
          </a:xfrm>
          <a:prstGeom prst="rect">
            <a:avLst/>
          </a:prstGeom>
          <a:noFill/>
        </p:spPr>
        <p:txBody>
          <a:bodyPr wrap="square" rtlCol="1">
            <a:spAutoFit/>
          </a:bodyPr>
          <a:lstStyle/>
          <a:p>
            <a:pPr algn="ctr"/>
            <a:r>
              <a:rPr lang="ar-SA" sz="2800" b="1" dirty="0" smtClean="0">
                <a:solidFill>
                  <a:srgbClr val="4C0000"/>
                </a:solidFill>
              </a:rPr>
              <a:t>2/أشارك مجموعتي في ترتيب المدن حسب قربها من مكان إقامتنا:</a:t>
            </a:r>
          </a:p>
        </p:txBody>
      </p:sp>
      <p:sp>
        <p:nvSpPr>
          <p:cNvPr id="5" name="مستطيل مستدير الزوايا 4"/>
          <p:cNvSpPr/>
          <p:nvPr/>
        </p:nvSpPr>
        <p:spPr>
          <a:xfrm>
            <a:off x="3714744" y="2714620"/>
            <a:ext cx="2214578" cy="500066"/>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dirty="0"/>
          </a:p>
        </p:txBody>
      </p:sp>
      <p:sp>
        <p:nvSpPr>
          <p:cNvPr id="6" name="مستطيل مستدير الزوايا 5"/>
          <p:cNvSpPr/>
          <p:nvPr/>
        </p:nvSpPr>
        <p:spPr>
          <a:xfrm>
            <a:off x="3643306" y="1727759"/>
            <a:ext cx="2214578" cy="500066"/>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dirty="0"/>
          </a:p>
        </p:txBody>
      </p:sp>
      <p:sp>
        <p:nvSpPr>
          <p:cNvPr id="7" name="مستطيل مستدير الزوايا 6"/>
          <p:cNvSpPr/>
          <p:nvPr/>
        </p:nvSpPr>
        <p:spPr>
          <a:xfrm>
            <a:off x="3571868" y="714356"/>
            <a:ext cx="2214578" cy="500066"/>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3600" b="1" dirty="0"/>
          </a:p>
        </p:txBody>
      </p:sp>
      <p:sp>
        <p:nvSpPr>
          <p:cNvPr id="8" name="مستطيل مستدير الزوايا 7"/>
          <p:cNvSpPr/>
          <p:nvPr/>
        </p:nvSpPr>
        <p:spPr>
          <a:xfrm>
            <a:off x="3214678" y="1227693"/>
            <a:ext cx="2428892" cy="500066"/>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dirty="0"/>
          </a:p>
        </p:txBody>
      </p:sp>
      <p:sp>
        <p:nvSpPr>
          <p:cNvPr id="9" name="مستطيل مستدير الزوايا 8"/>
          <p:cNvSpPr/>
          <p:nvPr/>
        </p:nvSpPr>
        <p:spPr>
          <a:xfrm>
            <a:off x="3286116" y="2227825"/>
            <a:ext cx="2428892" cy="500066"/>
          </a:xfrm>
          <a:prstGeom prst="round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dirty="0"/>
          </a:p>
        </p:txBody>
      </p:sp>
      <p:sp>
        <p:nvSpPr>
          <p:cNvPr id="10" name="مربع نص 9"/>
          <p:cNvSpPr txBox="1"/>
          <p:nvPr/>
        </p:nvSpPr>
        <p:spPr>
          <a:xfrm>
            <a:off x="3929058" y="2714620"/>
            <a:ext cx="1785950" cy="584775"/>
          </a:xfrm>
          <a:prstGeom prst="rect">
            <a:avLst/>
          </a:prstGeom>
          <a:noFill/>
        </p:spPr>
        <p:txBody>
          <a:bodyPr wrap="square" rtlCol="1">
            <a:spAutoFit/>
          </a:bodyPr>
          <a:lstStyle/>
          <a:p>
            <a:pPr algn="ctr"/>
            <a:r>
              <a:rPr lang="ar-SA" sz="3200" b="1" dirty="0" smtClean="0">
                <a:solidFill>
                  <a:srgbClr val="C00000"/>
                </a:solidFill>
              </a:rPr>
              <a:t>ط</a:t>
            </a:r>
            <a:r>
              <a:rPr lang="ar-SA" sz="3200" b="1" dirty="0" smtClean="0"/>
              <a:t>ريف</a:t>
            </a:r>
            <a:endParaRPr lang="ar-SA" sz="3200" b="1" dirty="0"/>
          </a:p>
        </p:txBody>
      </p:sp>
      <p:sp>
        <p:nvSpPr>
          <p:cNvPr id="11" name="مربع نص 10"/>
          <p:cNvSpPr txBox="1"/>
          <p:nvPr/>
        </p:nvSpPr>
        <p:spPr>
          <a:xfrm>
            <a:off x="3857620" y="1714488"/>
            <a:ext cx="1785950" cy="584775"/>
          </a:xfrm>
          <a:prstGeom prst="rect">
            <a:avLst/>
          </a:prstGeom>
          <a:noFill/>
        </p:spPr>
        <p:txBody>
          <a:bodyPr wrap="square" rtlCol="1">
            <a:spAutoFit/>
          </a:bodyPr>
          <a:lstStyle/>
          <a:p>
            <a:pPr algn="ctr"/>
            <a:r>
              <a:rPr lang="ar-SA" sz="3200" b="1" dirty="0" smtClean="0"/>
              <a:t>الغا</a:t>
            </a:r>
            <a:r>
              <a:rPr lang="ar-SA" sz="3200" b="1" dirty="0" smtClean="0">
                <a:solidFill>
                  <a:srgbClr val="C00000"/>
                </a:solidFill>
              </a:rPr>
              <a:t>ط</a:t>
            </a:r>
            <a:endParaRPr lang="ar-SA" sz="3200" b="1" dirty="0">
              <a:solidFill>
                <a:srgbClr val="C00000"/>
              </a:solidFill>
            </a:endParaRPr>
          </a:p>
        </p:txBody>
      </p:sp>
      <p:sp>
        <p:nvSpPr>
          <p:cNvPr id="12" name="مربع نص 11"/>
          <p:cNvSpPr txBox="1"/>
          <p:nvPr/>
        </p:nvSpPr>
        <p:spPr>
          <a:xfrm>
            <a:off x="3286116" y="1214422"/>
            <a:ext cx="2143140" cy="584775"/>
          </a:xfrm>
          <a:prstGeom prst="rect">
            <a:avLst/>
          </a:prstGeom>
          <a:noFill/>
        </p:spPr>
        <p:txBody>
          <a:bodyPr wrap="square" rtlCol="1">
            <a:spAutoFit/>
          </a:bodyPr>
          <a:lstStyle/>
          <a:p>
            <a:pPr algn="ctr"/>
            <a:r>
              <a:rPr lang="ar-SA" sz="3200" b="1" dirty="0" smtClean="0"/>
              <a:t>خميس مشي</a:t>
            </a:r>
            <a:r>
              <a:rPr lang="ar-SA" sz="3200" b="1" dirty="0" smtClean="0">
                <a:solidFill>
                  <a:srgbClr val="C00000"/>
                </a:solidFill>
              </a:rPr>
              <a:t>ط</a:t>
            </a:r>
            <a:endParaRPr lang="ar-SA" sz="3200" b="1" dirty="0">
              <a:solidFill>
                <a:srgbClr val="C00000"/>
              </a:solidFill>
            </a:endParaRPr>
          </a:p>
        </p:txBody>
      </p:sp>
      <p:sp>
        <p:nvSpPr>
          <p:cNvPr id="13" name="مربع نص 12"/>
          <p:cNvSpPr txBox="1"/>
          <p:nvPr/>
        </p:nvSpPr>
        <p:spPr>
          <a:xfrm>
            <a:off x="3357554" y="2214554"/>
            <a:ext cx="2143140" cy="584775"/>
          </a:xfrm>
          <a:prstGeom prst="rect">
            <a:avLst/>
          </a:prstGeom>
          <a:noFill/>
        </p:spPr>
        <p:txBody>
          <a:bodyPr wrap="square" rtlCol="1">
            <a:spAutoFit/>
          </a:bodyPr>
          <a:lstStyle/>
          <a:p>
            <a:pPr algn="ctr"/>
            <a:r>
              <a:rPr lang="ar-SA" sz="3200" b="1" dirty="0" smtClean="0"/>
              <a:t>حفر البا</a:t>
            </a:r>
            <a:r>
              <a:rPr lang="ar-SA" sz="3200" b="1" dirty="0" smtClean="0">
                <a:solidFill>
                  <a:srgbClr val="C00000"/>
                </a:solidFill>
              </a:rPr>
              <a:t>ط</a:t>
            </a:r>
            <a:r>
              <a:rPr lang="ar-SA" sz="3200" b="1" dirty="0" smtClean="0"/>
              <a:t>ن</a:t>
            </a:r>
            <a:endParaRPr lang="ar-SA" sz="3200" b="1" dirty="0"/>
          </a:p>
        </p:txBody>
      </p:sp>
      <p:sp>
        <p:nvSpPr>
          <p:cNvPr id="14" name="مربع نص 13"/>
          <p:cNvSpPr txBox="1"/>
          <p:nvPr/>
        </p:nvSpPr>
        <p:spPr>
          <a:xfrm>
            <a:off x="3714744" y="714356"/>
            <a:ext cx="1785950" cy="584775"/>
          </a:xfrm>
          <a:prstGeom prst="rect">
            <a:avLst/>
          </a:prstGeom>
          <a:noFill/>
        </p:spPr>
        <p:txBody>
          <a:bodyPr wrap="square" rtlCol="1">
            <a:spAutoFit/>
          </a:bodyPr>
          <a:lstStyle/>
          <a:p>
            <a:pPr algn="ctr"/>
            <a:r>
              <a:rPr lang="ar-SA" sz="3200" b="1" dirty="0" smtClean="0"/>
              <a:t>ال</a:t>
            </a:r>
            <a:r>
              <a:rPr lang="ar-SA" sz="3200" b="1" dirty="0" smtClean="0">
                <a:solidFill>
                  <a:srgbClr val="C00000"/>
                </a:solidFill>
              </a:rPr>
              <a:t>ط</a:t>
            </a:r>
            <a:r>
              <a:rPr lang="ar-SA" sz="3200" b="1" dirty="0" smtClean="0"/>
              <a:t>ائف</a:t>
            </a:r>
            <a:endParaRPr lang="ar-SA" sz="3200" b="1" dirty="0"/>
          </a:p>
        </p:txBody>
      </p:sp>
      <p:sp>
        <p:nvSpPr>
          <p:cNvPr id="15" name="مربع نص 14"/>
          <p:cNvSpPr txBox="1"/>
          <p:nvPr/>
        </p:nvSpPr>
        <p:spPr>
          <a:xfrm>
            <a:off x="1571604" y="3548722"/>
            <a:ext cx="6500858" cy="523220"/>
          </a:xfrm>
          <a:prstGeom prst="rect">
            <a:avLst/>
          </a:prstGeom>
          <a:noFill/>
        </p:spPr>
        <p:txBody>
          <a:bodyPr wrap="square" rtlCol="1">
            <a:spAutoFit/>
          </a:bodyPr>
          <a:lstStyle/>
          <a:p>
            <a:pPr algn="ctr"/>
            <a:r>
              <a:rPr lang="ar-SA" sz="2800" b="1" dirty="0" smtClean="0">
                <a:solidFill>
                  <a:srgbClr val="4C0000"/>
                </a:solidFill>
              </a:rPr>
              <a:t>3/أرسم التالي:</a:t>
            </a:r>
          </a:p>
        </p:txBody>
      </p:sp>
      <p:sp>
        <p:nvSpPr>
          <p:cNvPr id="17" name="مخطط انسيابي: تحضير 16"/>
          <p:cNvSpPr/>
          <p:nvPr/>
        </p:nvSpPr>
        <p:spPr>
          <a:xfrm>
            <a:off x="142844" y="4286256"/>
            <a:ext cx="5072098" cy="785818"/>
          </a:xfrm>
          <a:prstGeom prst="flowChartPreparation">
            <a:avLst/>
          </a:prstGeom>
          <a:gradFill flip="none" rotWithShape="1">
            <a:gsLst>
              <a:gs pos="0">
                <a:schemeClr val="accent4">
                  <a:lumMod val="75000"/>
                  <a:tint val="66000"/>
                  <a:satMod val="160000"/>
                </a:schemeClr>
              </a:gs>
              <a:gs pos="50000">
                <a:schemeClr val="accent4">
                  <a:lumMod val="75000"/>
                  <a:tint val="44500"/>
                  <a:satMod val="160000"/>
                </a:schemeClr>
              </a:gs>
              <a:gs pos="100000">
                <a:schemeClr val="accent4">
                  <a:lumMod val="75000"/>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الحرف الذي يليه في الحروف العربية</a:t>
            </a:r>
            <a:endParaRPr lang="ar-SA" sz="2400" b="1" dirty="0">
              <a:solidFill>
                <a:schemeClr val="tx1"/>
              </a:solidFill>
            </a:endParaRPr>
          </a:p>
        </p:txBody>
      </p:sp>
      <p:sp>
        <p:nvSpPr>
          <p:cNvPr id="16" name="مخطط انسيابي: تحضير 15"/>
          <p:cNvSpPr/>
          <p:nvPr/>
        </p:nvSpPr>
        <p:spPr>
          <a:xfrm>
            <a:off x="3929058" y="4286256"/>
            <a:ext cx="5072098" cy="785818"/>
          </a:xfrm>
          <a:prstGeom prst="flowChartPreparation">
            <a:avLst/>
          </a:prstGeom>
          <a:gradFill flip="none" rotWithShape="1">
            <a:gsLst>
              <a:gs pos="0">
                <a:schemeClr val="accent4">
                  <a:lumMod val="75000"/>
                  <a:tint val="66000"/>
                  <a:satMod val="160000"/>
                </a:schemeClr>
              </a:gs>
              <a:gs pos="50000">
                <a:schemeClr val="accent4">
                  <a:lumMod val="75000"/>
                  <a:tint val="44500"/>
                  <a:satMod val="160000"/>
                </a:schemeClr>
              </a:gs>
              <a:gs pos="100000">
                <a:schemeClr val="accent4">
                  <a:lumMod val="75000"/>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الحرف المشترك بين مدن بلادي السابقة</a:t>
            </a:r>
            <a:endParaRPr lang="ar-SA" sz="2400" b="1" dirty="0">
              <a:solidFill>
                <a:schemeClr val="tx1"/>
              </a:solidFill>
            </a:endParaRPr>
          </a:p>
        </p:txBody>
      </p:sp>
      <p:sp>
        <p:nvSpPr>
          <p:cNvPr id="18" name="مخطط انسيابي: تحضير 17"/>
          <p:cNvSpPr/>
          <p:nvPr/>
        </p:nvSpPr>
        <p:spPr>
          <a:xfrm>
            <a:off x="5000628" y="5072074"/>
            <a:ext cx="3071834" cy="785818"/>
          </a:xfrm>
          <a:prstGeom prst="flowChartPreparation">
            <a:avLst/>
          </a:prstGeom>
          <a:gradFill flip="none" rotWithShape="1">
            <a:gsLst>
              <a:gs pos="0">
                <a:schemeClr val="accent4">
                  <a:lumMod val="75000"/>
                  <a:tint val="66000"/>
                  <a:satMod val="160000"/>
                </a:schemeClr>
              </a:gs>
              <a:gs pos="50000">
                <a:schemeClr val="accent4">
                  <a:lumMod val="75000"/>
                  <a:tint val="44500"/>
                  <a:satMod val="160000"/>
                </a:schemeClr>
              </a:gs>
              <a:gs pos="100000">
                <a:schemeClr val="accent4">
                  <a:lumMod val="75000"/>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a:solidFill>
                <a:schemeClr val="tx1"/>
              </a:solidFill>
            </a:endParaRPr>
          </a:p>
        </p:txBody>
      </p:sp>
      <p:sp>
        <p:nvSpPr>
          <p:cNvPr id="19" name="مخطط انسيابي: تحضير 18"/>
          <p:cNvSpPr/>
          <p:nvPr/>
        </p:nvSpPr>
        <p:spPr>
          <a:xfrm>
            <a:off x="1142976" y="5072074"/>
            <a:ext cx="3071834" cy="785818"/>
          </a:xfrm>
          <a:prstGeom prst="flowChartPreparation">
            <a:avLst/>
          </a:prstGeom>
          <a:gradFill flip="none" rotWithShape="1">
            <a:gsLst>
              <a:gs pos="0">
                <a:schemeClr val="accent4">
                  <a:lumMod val="75000"/>
                  <a:tint val="66000"/>
                  <a:satMod val="160000"/>
                </a:schemeClr>
              </a:gs>
              <a:gs pos="50000">
                <a:schemeClr val="accent4">
                  <a:lumMod val="75000"/>
                  <a:tint val="44500"/>
                  <a:satMod val="160000"/>
                </a:schemeClr>
              </a:gs>
              <a:gs pos="100000">
                <a:schemeClr val="accent4">
                  <a:lumMod val="75000"/>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a:solidFill>
                <a:schemeClr val="tx1"/>
              </a:solidFill>
            </a:endParaRPr>
          </a:p>
        </p:txBody>
      </p:sp>
      <p:sp>
        <p:nvSpPr>
          <p:cNvPr id="20" name="مربع نص 19"/>
          <p:cNvSpPr txBox="1"/>
          <p:nvPr/>
        </p:nvSpPr>
        <p:spPr>
          <a:xfrm>
            <a:off x="5643570" y="5130241"/>
            <a:ext cx="1785950" cy="584775"/>
          </a:xfrm>
          <a:prstGeom prst="rect">
            <a:avLst/>
          </a:prstGeom>
          <a:noFill/>
        </p:spPr>
        <p:txBody>
          <a:bodyPr wrap="square" rtlCol="1">
            <a:spAutoFit/>
          </a:bodyPr>
          <a:lstStyle/>
          <a:p>
            <a:pPr algn="ctr"/>
            <a:r>
              <a:rPr lang="ar-SA" sz="3200" b="1" dirty="0" smtClean="0"/>
              <a:t>ط</a:t>
            </a:r>
            <a:endParaRPr lang="ar-SA" sz="3200" b="1" dirty="0"/>
          </a:p>
        </p:txBody>
      </p:sp>
      <p:sp>
        <p:nvSpPr>
          <p:cNvPr id="21" name="مربع نص 20"/>
          <p:cNvSpPr txBox="1"/>
          <p:nvPr/>
        </p:nvSpPr>
        <p:spPr>
          <a:xfrm>
            <a:off x="1714480" y="5143512"/>
            <a:ext cx="1785950" cy="584775"/>
          </a:xfrm>
          <a:prstGeom prst="rect">
            <a:avLst/>
          </a:prstGeom>
          <a:noFill/>
        </p:spPr>
        <p:txBody>
          <a:bodyPr wrap="square" rtlCol="1">
            <a:spAutoFit/>
          </a:bodyPr>
          <a:lstStyle/>
          <a:p>
            <a:pPr algn="ctr"/>
            <a:r>
              <a:rPr lang="ar-SA" sz="3200" b="1" dirty="0" smtClean="0"/>
              <a:t>ظ</a:t>
            </a:r>
            <a:endParaRPr lang="ar-SA"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circle(in)">
                                      <p:cBhvr>
                                        <p:cTn id="10" dur="10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Left)">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strips(downLeft)">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strips(downLeft)">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strips(downLeft)">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strips(downLeft)">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grpId="0" nodeType="click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strips(downLeft)">
                                      <p:cBhvr>
                                        <p:cTn id="40" dur="500"/>
                                        <p:tgtEl>
                                          <p:spTgt spid="20"/>
                                        </p:tgtEl>
                                      </p:cBhvr>
                                    </p:animEffect>
                                  </p:childTnLst>
                                </p:cTn>
                              </p:par>
                            </p:childTnLst>
                          </p:cTn>
                        </p:par>
                      </p:childTnLst>
                    </p:cTn>
                  </p:par>
                  <p:par>
                    <p:cTn id="41" fill="hold">
                      <p:stCondLst>
                        <p:cond delay="indefinite"/>
                      </p:stCondLst>
                      <p:childTnLst>
                        <p:par>
                          <p:cTn id="42" fill="hold">
                            <p:stCondLst>
                              <p:cond delay="0"/>
                            </p:stCondLst>
                            <p:childTnLst>
                              <p:par>
                                <p:cTn id="43" presetID="18" presetClass="entr" presetSubtype="12"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strips(downLeft)">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1" grpId="0"/>
      <p:bldP spid="12" grpId="0"/>
      <p:bldP spid="13" grpId="0"/>
      <p:bldP spid="14" grpId="0"/>
      <p:bldP spid="15" grpId="0"/>
      <p:bldP spid="20" grpId="0"/>
      <p:bldP spid="21"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5072066" y="237161"/>
            <a:ext cx="2643206" cy="523220"/>
          </a:xfrm>
          <a:prstGeom prst="rect">
            <a:avLst/>
          </a:prstGeom>
          <a:noFill/>
        </p:spPr>
        <p:txBody>
          <a:bodyPr wrap="square" rtlCol="1">
            <a:spAutoFit/>
          </a:bodyPr>
          <a:lstStyle/>
          <a:p>
            <a:pPr algn="ctr"/>
            <a:r>
              <a:rPr lang="ar-SA" sz="2800" b="1" dirty="0" smtClean="0">
                <a:solidFill>
                  <a:srgbClr val="4C0000"/>
                </a:solidFill>
              </a:rPr>
              <a:t>أقرأ وأتأمل:</a:t>
            </a:r>
          </a:p>
        </p:txBody>
      </p:sp>
      <p:sp>
        <p:nvSpPr>
          <p:cNvPr id="4" name="شكل بيضاوي 3"/>
          <p:cNvSpPr/>
          <p:nvPr/>
        </p:nvSpPr>
        <p:spPr>
          <a:xfrm>
            <a:off x="7715272" y="285728"/>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ثانياً</a:t>
            </a:r>
            <a:endParaRPr lang="ar-SA" sz="2400" b="1" dirty="0">
              <a:solidFill>
                <a:schemeClr val="tx1"/>
              </a:solidFill>
            </a:endParaRPr>
          </a:p>
        </p:txBody>
      </p:sp>
      <p:sp>
        <p:nvSpPr>
          <p:cNvPr id="5" name="مربع نص 4"/>
          <p:cNvSpPr txBox="1"/>
          <p:nvPr/>
        </p:nvSpPr>
        <p:spPr>
          <a:xfrm>
            <a:off x="1500166" y="2237425"/>
            <a:ext cx="6357982" cy="954107"/>
          </a:xfrm>
          <a:prstGeom prst="rect">
            <a:avLst/>
          </a:prstGeom>
          <a:noFill/>
        </p:spPr>
        <p:txBody>
          <a:bodyPr wrap="square" rtlCol="1">
            <a:spAutoFit/>
          </a:bodyPr>
          <a:lstStyle/>
          <a:p>
            <a:pPr algn="ctr"/>
            <a:r>
              <a:rPr lang="ar-SA" sz="2800" b="1" dirty="0" smtClean="0">
                <a:solidFill>
                  <a:srgbClr val="4C0000"/>
                </a:solidFill>
              </a:rPr>
              <a:t>ألاحظ وأقارن:</a:t>
            </a:r>
          </a:p>
          <a:p>
            <a:pPr algn="ctr"/>
            <a:r>
              <a:rPr lang="ar-SA" sz="2800" b="1" dirty="0" smtClean="0">
                <a:solidFill>
                  <a:srgbClr val="4C0000"/>
                </a:solidFill>
              </a:rPr>
              <a:t>بين صورتي(ط،ظ)منفردتين ومتصلتين بخط الرقعة:</a:t>
            </a:r>
          </a:p>
        </p:txBody>
      </p:sp>
      <p:sp>
        <p:nvSpPr>
          <p:cNvPr id="6" name="شكل بيضاوي 5"/>
          <p:cNvSpPr/>
          <p:nvPr/>
        </p:nvSpPr>
        <p:spPr>
          <a:xfrm>
            <a:off x="7715272" y="228599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ثالثاً</a:t>
            </a:r>
            <a:endParaRPr lang="ar-SA" sz="2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801901" y="718272"/>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نشاط1</a:t>
            </a:r>
            <a:endParaRPr lang="ar-SA" sz="2400" b="1" dirty="0">
              <a:solidFill>
                <a:schemeClr val="tx1"/>
              </a:solidFill>
            </a:endParaRPr>
          </a:p>
        </p:txBody>
      </p:sp>
      <p:sp>
        <p:nvSpPr>
          <p:cNvPr id="4" name="مربع نص 3"/>
          <p:cNvSpPr txBox="1"/>
          <p:nvPr/>
        </p:nvSpPr>
        <p:spPr>
          <a:xfrm>
            <a:off x="1000100" y="546067"/>
            <a:ext cx="6643734" cy="1569660"/>
          </a:xfrm>
          <a:prstGeom prst="rect">
            <a:avLst/>
          </a:prstGeom>
          <a:noFill/>
        </p:spPr>
        <p:txBody>
          <a:bodyPr wrap="square" rtlCol="1">
            <a:spAutoFit/>
          </a:bodyPr>
          <a:lstStyle/>
          <a:p>
            <a:pPr algn="ctr"/>
            <a:r>
              <a:rPr lang="ar-SA" sz="3200" b="1" dirty="0" smtClean="0">
                <a:solidFill>
                  <a:srgbClr val="C00000"/>
                </a:solidFill>
              </a:rPr>
              <a:t>أختار ثلاثاً من مدن بلادي التي تعرفتها في النشاط التمهيدي،وأكتبها بخط رقعة جميل وفق ما تعلمته: </a:t>
            </a:r>
            <a:endParaRPr lang="ar-SA" sz="3200" b="1" dirty="0">
              <a:solidFill>
                <a:srgbClr val="C00000"/>
              </a:solidFill>
            </a:endParaRPr>
          </a:p>
        </p:txBody>
      </p:sp>
      <p:sp>
        <p:nvSpPr>
          <p:cNvPr id="5" name="خماسي 4"/>
          <p:cNvSpPr/>
          <p:nvPr/>
        </p:nvSpPr>
        <p:spPr>
          <a:xfrm rot="6363567">
            <a:off x="7557204" y="2067761"/>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نشاط2</a:t>
            </a:r>
            <a:endParaRPr lang="ar-SA" sz="2400" b="1" dirty="0">
              <a:solidFill>
                <a:schemeClr val="tx1"/>
              </a:solidFill>
            </a:endParaRPr>
          </a:p>
        </p:txBody>
      </p:sp>
      <p:sp>
        <p:nvSpPr>
          <p:cNvPr id="6" name="مربع نص 5"/>
          <p:cNvSpPr txBox="1"/>
          <p:nvPr/>
        </p:nvSpPr>
        <p:spPr>
          <a:xfrm>
            <a:off x="642910" y="2786058"/>
            <a:ext cx="7715304" cy="3477875"/>
          </a:xfrm>
          <a:prstGeom prst="rect">
            <a:avLst/>
          </a:prstGeom>
          <a:noFill/>
        </p:spPr>
        <p:txBody>
          <a:bodyPr wrap="square" rtlCol="1">
            <a:spAutoFit/>
          </a:bodyPr>
          <a:lstStyle/>
          <a:p>
            <a:pPr algn="ctr"/>
            <a:r>
              <a:rPr lang="ar-SA" sz="3200" b="1" dirty="0" smtClean="0">
                <a:solidFill>
                  <a:srgbClr val="C00000"/>
                </a:solidFill>
              </a:rPr>
              <a:t>أولاً/أكتب العبارة التالية بخطي الرقعة،والنسخ مبتدئاً من أسفل:</a:t>
            </a:r>
          </a:p>
          <a:p>
            <a:pPr algn="ctr"/>
            <a:r>
              <a:rPr lang="ar-SA" sz="3200" b="1" dirty="0" smtClean="0"/>
              <a:t>وكيف لا أدعو لك يا وطني وأنت مهبط الوحي ومهد الطفولة</a:t>
            </a:r>
          </a:p>
          <a:p>
            <a:pPr algn="ctr"/>
            <a:r>
              <a:rPr lang="ar-SA" sz="3200" b="1" dirty="0" smtClean="0">
                <a:solidFill>
                  <a:srgbClr val="C00000"/>
                </a:solidFill>
              </a:rPr>
              <a:t>ثانياً/ألاحظ وأتأمل الخط(الفارسي):</a:t>
            </a:r>
          </a:p>
          <a:p>
            <a:pPr algn="ctr"/>
            <a:r>
              <a:rPr lang="ar-SA" sz="3200" b="1" dirty="0" smtClean="0">
                <a:cs typeface="Farsi Simple Bold" pitchFamily="2" charset="-78"/>
              </a:rPr>
              <a:t>وكيف لا أدعو لك يا وطني وأنت مهبط الوحي ومهد الطفولة</a:t>
            </a:r>
          </a:p>
          <a:p>
            <a:pPr algn="ct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par>
                                <p:cTn id="11" presetID="8" presetClass="entr" presetSubtype="32"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amond(out)">
                                      <p:cBhvr>
                                        <p:cTn id="13" dur="1000"/>
                                        <p:tgtEl>
                                          <p:spTgt spid="6"/>
                                        </p:tgtEl>
                                      </p:cBhvr>
                                    </p:animEffect>
                                  </p:childTnLst>
                                </p:cTn>
                              </p:par>
                              <p:par>
                                <p:cTn id="14" presetID="8" presetClass="entr" presetSubtype="32"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amond(out)">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شريط مثقب 2"/>
          <p:cNvSpPr/>
          <p:nvPr/>
        </p:nvSpPr>
        <p:spPr>
          <a:xfrm rot="312182">
            <a:off x="857224" y="571480"/>
            <a:ext cx="7429552" cy="5286412"/>
          </a:xfrm>
          <a:prstGeom prst="flowChartPunchedTape">
            <a:avLst/>
          </a:prstGeom>
          <a:solidFill>
            <a:schemeClr val="accent2">
              <a:lumMod val="60000"/>
              <a:lumOff val="40000"/>
            </a:schemeClr>
          </a:solidFill>
          <a:ln w="38100">
            <a:solidFill>
              <a:schemeClr val="accent2">
                <a:lumMod val="50000"/>
              </a:schemeClr>
            </a:solidFill>
            <a:prstDash val="lgDashDotDot"/>
          </a:ln>
        </p:spPr>
        <p:style>
          <a:lnRef idx="1">
            <a:schemeClr val="accent2"/>
          </a:lnRef>
          <a:fillRef idx="3">
            <a:schemeClr val="accent2"/>
          </a:fillRef>
          <a:effectRef idx="2">
            <a:schemeClr val="accent2"/>
          </a:effectRef>
          <a:fontRef idx="minor">
            <a:schemeClr val="lt1"/>
          </a:fontRef>
        </p:style>
        <p:txBody>
          <a:bodyPr rtlCol="1"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8800" b="1" cap="all" dirty="0" smtClean="0">
                <a:ln w="0"/>
                <a:solidFill>
                  <a:schemeClr val="tx1">
                    <a:lumMod val="95000"/>
                    <a:lumOff val="5000"/>
                  </a:schemeClr>
                </a:solidFill>
                <a:effectLst>
                  <a:reflection blurRad="12700" stA="50000" endPos="50000" dist="5000" dir="5400000" sy="-100000" rotWithShape="0"/>
                </a:effectLst>
              </a:rPr>
              <a:t>الأفعال الخمسة</a:t>
            </a:r>
            <a:endParaRPr lang="ar-SA" sz="8800" b="1" cap="all" dirty="0">
              <a:ln w="0"/>
              <a:solidFill>
                <a:schemeClr val="tx1">
                  <a:lumMod val="95000"/>
                  <a:lumOff val="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714348" y="142852"/>
            <a:ext cx="7358114" cy="954107"/>
          </a:xfrm>
          <a:prstGeom prst="rect">
            <a:avLst/>
          </a:prstGeom>
          <a:noFill/>
        </p:spPr>
        <p:txBody>
          <a:bodyPr wrap="square" rtlCol="1">
            <a:spAutoFit/>
          </a:bodyPr>
          <a:lstStyle/>
          <a:p>
            <a:pPr algn="ctr"/>
            <a:r>
              <a:rPr lang="ar-SA" sz="2800" b="1" dirty="0" smtClean="0">
                <a:solidFill>
                  <a:srgbClr val="4C0000"/>
                </a:solidFill>
              </a:rPr>
              <a:t>أ/أسترجع ما سبق دراسته،لأصوغ الفعل المضارع من الأفعال التالية:</a:t>
            </a:r>
          </a:p>
        </p:txBody>
      </p:sp>
      <p:sp>
        <p:nvSpPr>
          <p:cNvPr id="4" name="شكل بيضاوي 3"/>
          <p:cNvSpPr/>
          <p:nvPr/>
        </p:nvSpPr>
        <p:spPr>
          <a:xfrm>
            <a:off x="6715140" y="1142984"/>
            <a:ext cx="1857388" cy="714380"/>
          </a:xfrm>
          <a:prstGeom prst="ellipse">
            <a:avLst/>
          </a:prstGeom>
          <a:effectLst>
            <a:glow rad="228600">
              <a:schemeClr val="accent2">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3600" b="1" dirty="0" smtClean="0"/>
              <a:t>عَلِمَ</a:t>
            </a:r>
            <a:endParaRPr lang="ar-SA" sz="3600" b="1" dirty="0"/>
          </a:p>
        </p:txBody>
      </p:sp>
      <p:sp>
        <p:nvSpPr>
          <p:cNvPr id="5" name="شكل بيضاوي 4"/>
          <p:cNvSpPr/>
          <p:nvPr/>
        </p:nvSpPr>
        <p:spPr>
          <a:xfrm>
            <a:off x="4786314" y="1142984"/>
            <a:ext cx="1857388" cy="714380"/>
          </a:xfrm>
          <a:prstGeom prst="ellipse">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3600" b="1" dirty="0"/>
          </a:p>
        </p:txBody>
      </p:sp>
      <p:sp>
        <p:nvSpPr>
          <p:cNvPr id="6" name="شكل بيضاوي 5"/>
          <p:cNvSpPr/>
          <p:nvPr/>
        </p:nvSpPr>
        <p:spPr>
          <a:xfrm>
            <a:off x="2571736" y="1142984"/>
            <a:ext cx="1857388" cy="714380"/>
          </a:xfrm>
          <a:prstGeom prst="ellipse">
            <a:avLst/>
          </a:prstGeom>
          <a:effectLst>
            <a:glow rad="228600">
              <a:schemeClr val="accent2">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3600" b="1" dirty="0" smtClean="0"/>
              <a:t>شَدَّ</a:t>
            </a:r>
            <a:endParaRPr lang="ar-SA" sz="3600" b="1" dirty="0"/>
          </a:p>
        </p:txBody>
      </p:sp>
      <p:sp>
        <p:nvSpPr>
          <p:cNvPr id="7" name="شكل بيضاوي 6"/>
          <p:cNvSpPr/>
          <p:nvPr/>
        </p:nvSpPr>
        <p:spPr>
          <a:xfrm>
            <a:off x="642910" y="1142984"/>
            <a:ext cx="1857388" cy="714380"/>
          </a:xfrm>
          <a:prstGeom prst="ellipse">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3600" b="1" dirty="0"/>
          </a:p>
        </p:txBody>
      </p:sp>
      <p:sp>
        <p:nvSpPr>
          <p:cNvPr id="8" name="شكل بيضاوي 7"/>
          <p:cNvSpPr/>
          <p:nvPr/>
        </p:nvSpPr>
        <p:spPr>
          <a:xfrm>
            <a:off x="6715140" y="2071678"/>
            <a:ext cx="1857388" cy="714380"/>
          </a:xfrm>
          <a:prstGeom prst="ellipse">
            <a:avLst/>
          </a:prstGeom>
          <a:effectLst>
            <a:glow rad="228600">
              <a:schemeClr val="accent2">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3600" b="1" dirty="0" smtClean="0"/>
              <a:t>قالَ</a:t>
            </a:r>
            <a:endParaRPr lang="ar-SA" sz="3600" b="1" dirty="0"/>
          </a:p>
        </p:txBody>
      </p:sp>
      <p:sp>
        <p:nvSpPr>
          <p:cNvPr id="9" name="شكل بيضاوي 8"/>
          <p:cNvSpPr/>
          <p:nvPr/>
        </p:nvSpPr>
        <p:spPr>
          <a:xfrm>
            <a:off x="4786314" y="2071678"/>
            <a:ext cx="1857388" cy="714380"/>
          </a:xfrm>
          <a:prstGeom prst="ellipse">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3600" b="1" dirty="0"/>
          </a:p>
        </p:txBody>
      </p:sp>
      <p:sp>
        <p:nvSpPr>
          <p:cNvPr id="10" name="شكل بيضاوي 9"/>
          <p:cNvSpPr/>
          <p:nvPr/>
        </p:nvSpPr>
        <p:spPr>
          <a:xfrm>
            <a:off x="2571736" y="2071678"/>
            <a:ext cx="1857388" cy="714380"/>
          </a:xfrm>
          <a:prstGeom prst="ellipse">
            <a:avLst/>
          </a:prstGeom>
          <a:effectLst>
            <a:glow rad="228600">
              <a:schemeClr val="accent2">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3600" b="1" dirty="0" smtClean="0"/>
              <a:t>وَعَدَ</a:t>
            </a:r>
            <a:endParaRPr lang="ar-SA" sz="3600" b="1" dirty="0"/>
          </a:p>
        </p:txBody>
      </p:sp>
      <p:sp>
        <p:nvSpPr>
          <p:cNvPr id="11" name="شكل بيضاوي 10"/>
          <p:cNvSpPr/>
          <p:nvPr/>
        </p:nvSpPr>
        <p:spPr>
          <a:xfrm>
            <a:off x="642910" y="2071678"/>
            <a:ext cx="1857388" cy="714380"/>
          </a:xfrm>
          <a:prstGeom prst="ellipse">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3600" b="1" dirty="0"/>
          </a:p>
        </p:txBody>
      </p:sp>
      <p:sp>
        <p:nvSpPr>
          <p:cNvPr id="12" name="شكل بيضاوي 11"/>
          <p:cNvSpPr/>
          <p:nvPr/>
        </p:nvSpPr>
        <p:spPr>
          <a:xfrm>
            <a:off x="6715140" y="3000372"/>
            <a:ext cx="1857388" cy="714380"/>
          </a:xfrm>
          <a:prstGeom prst="ellipse">
            <a:avLst/>
          </a:prstGeom>
          <a:effectLst>
            <a:glow rad="228600">
              <a:schemeClr val="accent2">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3600" b="1" dirty="0" smtClean="0"/>
              <a:t>سَألَ</a:t>
            </a:r>
            <a:endParaRPr lang="ar-SA" sz="3600" b="1" dirty="0"/>
          </a:p>
        </p:txBody>
      </p:sp>
      <p:sp>
        <p:nvSpPr>
          <p:cNvPr id="13" name="شكل بيضاوي 12"/>
          <p:cNvSpPr/>
          <p:nvPr/>
        </p:nvSpPr>
        <p:spPr>
          <a:xfrm>
            <a:off x="4786314" y="3000372"/>
            <a:ext cx="1857388" cy="714380"/>
          </a:xfrm>
          <a:prstGeom prst="ellipse">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3600" b="1" dirty="0"/>
          </a:p>
        </p:txBody>
      </p:sp>
      <p:sp>
        <p:nvSpPr>
          <p:cNvPr id="14" name="شكل بيضاوي 13"/>
          <p:cNvSpPr/>
          <p:nvPr/>
        </p:nvSpPr>
        <p:spPr>
          <a:xfrm>
            <a:off x="2571736" y="3000372"/>
            <a:ext cx="1857388" cy="714380"/>
          </a:xfrm>
          <a:prstGeom prst="ellipse">
            <a:avLst/>
          </a:prstGeom>
          <a:effectLst>
            <a:glow rad="228600">
              <a:schemeClr val="accent2">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3600" b="1" dirty="0" smtClean="0"/>
              <a:t>رَمى</a:t>
            </a:r>
            <a:endParaRPr lang="ar-SA" sz="3600" b="1" dirty="0"/>
          </a:p>
        </p:txBody>
      </p:sp>
      <p:sp>
        <p:nvSpPr>
          <p:cNvPr id="15" name="شكل بيضاوي 14"/>
          <p:cNvSpPr/>
          <p:nvPr/>
        </p:nvSpPr>
        <p:spPr>
          <a:xfrm>
            <a:off x="642910" y="3000372"/>
            <a:ext cx="1857388" cy="714380"/>
          </a:xfrm>
          <a:prstGeom prst="ellipse">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3600" b="1" dirty="0"/>
          </a:p>
        </p:txBody>
      </p:sp>
      <p:sp>
        <p:nvSpPr>
          <p:cNvPr id="16" name="شكل بيضاوي 15"/>
          <p:cNvSpPr/>
          <p:nvPr/>
        </p:nvSpPr>
        <p:spPr>
          <a:xfrm>
            <a:off x="6715140" y="3929066"/>
            <a:ext cx="1857388" cy="714380"/>
          </a:xfrm>
          <a:prstGeom prst="ellipse">
            <a:avLst/>
          </a:prstGeom>
          <a:effectLst>
            <a:glow rad="228600">
              <a:schemeClr val="accent2">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3600" b="1" dirty="0" smtClean="0"/>
              <a:t>تَلاَ</a:t>
            </a:r>
            <a:endParaRPr lang="ar-SA" sz="3600" b="1" dirty="0"/>
          </a:p>
        </p:txBody>
      </p:sp>
      <p:sp>
        <p:nvSpPr>
          <p:cNvPr id="17" name="شكل بيضاوي 16"/>
          <p:cNvSpPr/>
          <p:nvPr/>
        </p:nvSpPr>
        <p:spPr>
          <a:xfrm>
            <a:off x="4786314" y="3929066"/>
            <a:ext cx="1857388" cy="714380"/>
          </a:xfrm>
          <a:prstGeom prst="ellipse">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3600" b="1" dirty="0"/>
          </a:p>
        </p:txBody>
      </p:sp>
      <p:sp>
        <p:nvSpPr>
          <p:cNvPr id="18" name="شكل بيضاوي 17"/>
          <p:cNvSpPr/>
          <p:nvPr/>
        </p:nvSpPr>
        <p:spPr>
          <a:xfrm>
            <a:off x="2571736" y="3929066"/>
            <a:ext cx="1857388" cy="714380"/>
          </a:xfrm>
          <a:prstGeom prst="ellipse">
            <a:avLst/>
          </a:prstGeom>
          <a:effectLst>
            <a:glow rad="228600">
              <a:schemeClr val="accent2">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3600" b="1" dirty="0" smtClean="0"/>
              <a:t>سَعَى</a:t>
            </a:r>
            <a:endParaRPr lang="ar-SA" sz="3600" b="1" dirty="0"/>
          </a:p>
        </p:txBody>
      </p:sp>
      <p:sp>
        <p:nvSpPr>
          <p:cNvPr id="19" name="شكل بيضاوي 18"/>
          <p:cNvSpPr/>
          <p:nvPr/>
        </p:nvSpPr>
        <p:spPr>
          <a:xfrm>
            <a:off x="642910" y="3929066"/>
            <a:ext cx="1857388" cy="714380"/>
          </a:xfrm>
          <a:prstGeom prst="ellipse">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SA" sz="3600" b="1" dirty="0"/>
          </a:p>
        </p:txBody>
      </p:sp>
      <p:sp>
        <p:nvSpPr>
          <p:cNvPr id="20" name="مربع نص 19"/>
          <p:cNvSpPr txBox="1"/>
          <p:nvPr/>
        </p:nvSpPr>
        <p:spPr>
          <a:xfrm>
            <a:off x="4786314" y="1214422"/>
            <a:ext cx="1785950" cy="584775"/>
          </a:xfrm>
          <a:prstGeom prst="rect">
            <a:avLst/>
          </a:prstGeom>
          <a:noFill/>
        </p:spPr>
        <p:txBody>
          <a:bodyPr wrap="square" rtlCol="1">
            <a:spAutoFit/>
          </a:bodyPr>
          <a:lstStyle/>
          <a:p>
            <a:pPr algn="ctr"/>
            <a:r>
              <a:rPr lang="ar-SA" sz="3200" b="1" dirty="0" smtClean="0">
                <a:solidFill>
                  <a:srgbClr val="C00000"/>
                </a:solidFill>
              </a:rPr>
              <a:t>يعلم</a:t>
            </a:r>
            <a:endParaRPr lang="ar-SA" sz="3200" b="1" dirty="0"/>
          </a:p>
        </p:txBody>
      </p:sp>
      <p:sp>
        <p:nvSpPr>
          <p:cNvPr id="21" name="مربع نص 20"/>
          <p:cNvSpPr txBox="1"/>
          <p:nvPr/>
        </p:nvSpPr>
        <p:spPr>
          <a:xfrm>
            <a:off x="4786314" y="2129845"/>
            <a:ext cx="1785950" cy="584775"/>
          </a:xfrm>
          <a:prstGeom prst="rect">
            <a:avLst/>
          </a:prstGeom>
          <a:noFill/>
        </p:spPr>
        <p:txBody>
          <a:bodyPr wrap="square" rtlCol="1">
            <a:spAutoFit/>
          </a:bodyPr>
          <a:lstStyle/>
          <a:p>
            <a:pPr algn="ctr"/>
            <a:r>
              <a:rPr lang="ar-SA" sz="3200" b="1" dirty="0" smtClean="0">
                <a:solidFill>
                  <a:srgbClr val="C00000"/>
                </a:solidFill>
              </a:rPr>
              <a:t>يقول</a:t>
            </a:r>
            <a:endParaRPr lang="ar-SA" sz="3200" b="1" dirty="0"/>
          </a:p>
        </p:txBody>
      </p:sp>
      <p:sp>
        <p:nvSpPr>
          <p:cNvPr id="22" name="مربع نص 21"/>
          <p:cNvSpPr txBox="1"/>
          <p:nvPr/>
        </p:nvSpPr>
        <p:spPr>
          <a:xfrm>
            <a:off x="4786314" y="3058539"/>
            <a:ext cx="1785950" cy="584775"/>
          </a:xfrm>
          <a:prstGeom prst="rect">
            <a:avLst/>
          </a:prstGeom>
          <a:noFill/>
        </p:spPr>
        <p:txBody>
          <a:bodyPr wrap="square" rtlCol="1">
            <a:spAutoFit/>
          </a:bodyPr>
          <a:lstStyle/>
          <a:p>
            <a:pPr algn="ctr"/>
            <a:r>
              <a:rPr lang="ar-SA" sz="3200" b="1" dirty="0" smtClean="0">
                <a:solidFill>
                  <a:srgbClr val="C00000"/>
                </a:solidFill>
              </a:rPr>
              <a:t>يسأل</a:t>
            </a:r>
            <a:endParaRPr lang="ar-SA" sz="3200" b="1" dirty="0"/>
          </a:p>
        </p:txBody>
      </p:sp>
      <p:sp>
        <p:nvSpPr>
          <p:cNvPr id="23" name="مربع نص 22"/>
          <p:cNvSpPr txBox="1"/>
          <p:nvPr/>
        </p:nvSpPr>
        <p:spPr>
          <a:xfrm>
            <a:off x="4786314" y="3987233"/>
            <a:ext cx="1785950" cy="584775"/>
          </a:xfrm>
          <a:prstGeom prst="rect">
            <a:avLst/>
          </a:prstGeom>
          <a:noFill/>
        </p:spPr>
        <p:txBody>
          <a:bodyPr wrap="square" rtlCol="1">
            <a:spAutoFit/>
          </a:bodyPr>
          <a:lstStyle/>
          <a:p>
            <a:pPr algn="ctr"/>
            <a:r>
              <a:rPr lang="ar-SA" sz="3200" b="1" dirty="0" smtClean="0">
                <a:solidFill>
                  <a:srgbClr val="C00000"/>
                </a:solidFill>
              </a:rPr>
              <a:t>يتلوا</a:t>
            </a:r>
            <a:endParaRPr lang="ar-SA" sz="3200" b="1" dirty="0"/>
          </a:p>
        </p:txBody>
      </p:sp>
      <p:sp>
        <p:nvSpPr>
          <p:cNvPr id="24" name="مربع نص 23"/>
          <p:cNvSpPr txBox="1"/>
          <p:nvPr/>
        </p:nvSpPr>
        <p:spPr>
          <a:xfrm>
            <a:off x="642910" y="1214422"/>
            <a:ext cx="1785950" cy="584775"/>
          </a:xfrm>
          <a:prstGeom prst="rect">
            <a:avLst/>
          </a:prstGeom>
          <a:noFill/>
        </p:spPr>
        <p:txBody>
          <a:bodyPr wrap="square" rtlCol="1">
            <a:spAutoFit/>
          </a:bodyPr>
          <a:lstStyle/>
          <a:p>
            <a:pPr algn="ctr"/>
            <a:r>
              <a:rPr lang="ar-SA" sz="3200" b="1" dirty="0" smtClean="0">
                <a:solidFill>
                  <a:srgbClr val="C00000"/>
                </a:solidFill>
              </a:rPr>
              <a:t>يشد</a:t>
            </a:r>
            <a:endParaRPr lang="ar-SA" sz="3200" b="1" dirty="0"/>
          </a:p>
        </p:txBody>
      </p:sp>
      <p:sp>
        <p:nvSpPr>
          <p:cNvPr id="25" name="مربع نص 24"/>
          <p:cNvSpPr txBox="1"/>
          <p:nvPr/>
        </p:nvSpPr>
        <p:spPr>
          <a:xfrm>
            <a:off x="642910" y="2129845"/>
            <a:ext cx="1785950" cy="584775"/>
          </a:xfrm>
          <a:prstGeom prst="rect">
            <a:avLst/>
          </a:prstGeom>
          <a:noFill/>
        </p:spPr>
        <p:txBody>
          <a:bodyPr wrap="square" rtlCol="1">
            <a:spAutoFit/>
          </a:bodyPr>
          <a:lstStyle/>
          <a:p>
            <a:pPr algn="ctr"/>
            <a:r>
              <a:rPr lang="ar-SA" sz="3200" b="1" dirty="0" smtClean="0">
                <a:solidFill>
                  <a:srgbClr val="C00000"/>
                </a:solidFill>
              </a:rPr>
              <a:t>يعد</a:t>
            </a:r>
            <a:endParaRPr lang="ar-SA" sz="3200" b="1" dirty="0"/>
          </a:p>
        </p:txBody>
      </p:sp>
      <p:sp>
        <p:nvSpPr>
          <p:cNvPr id="26" name="مربع نص 25"/>
          <p:cNvSpPr txBox="1"/>
          <p:nvPr/>
        </p:nvSpPr>
        <p:spPr>
          <a:xfrm>
            <a:off x="642910" y="3058539"/>
            <a:ext cx="1785950" cy="584775"/>
          </a:xfrm>
          <a:prstGeom prst="rect">
            <a:avLst/>
          </a:prstGeom>
          <a:noFill/>
        </p:spPr>
        <p:txBody>
          <a:bodyPr wrap="square" rtlCol="1">
            <a:spAutoFit/>
          </a:bodyPr>
          <a:lstStyle/>
          <a:p>
            <a:pPr algn="ctr"/>
            <a:r>
              <a:rPr lang="ar-SA" sz="3200" b="1" dirty="0" smtClean="0">
                <a:solidFill>
                  <a:srgbClr val="C00000"/>
                </a:solidFill>
              </a:rPr>
              <a:t>يرمي</a:t>
            </a:r>
            <a:endParaRPr lang="ar-SA" sz="3200" b="1" dirty="0"/>
          </a:p>
        </p:txBody>
      </p:sp>
      <p:sp>
        <p:nvSpPr>
          <p:cNvPr id="27" name="مربع نص 26"/>
          <p:cNvSpPr txBox="1"/>
          <p:nvPr/>
        </p:nvSpPr>
        <p:spPr>
          <a:xfrm>
            <a:off x="642910" y="3987233"/>
            <a:ext cx="1785950" cy="584775"/>
          </a:xfrm>
          <a:prstGeom prst="rect">
            <a:avLst/>
          </a:prstGeom>
          <a:noFill/>
        </p:spPr>
        <p:txBody>
          <a:bodyPr wrap="square" rtlCol="1">
            <a:spAutoFit/>
          </a:bodyPr>
          <a:lstStyle/>
          <a:p>
            <a:pPr algn="ctr"/>
            <a:r>
              <a:rPr lang="ar-SA" sz="3200" b="1" dirty="0" smtClean="0">
                <a:solidFill>
                  <a:srgbClr val="C00000"/>
                </a:solidFill>
              </a:rPr>
              <a:t>يسعى</a:t>
            </a:r>
            <a:endParaRPr lang="ar-SA"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strips(downLeft)">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strips(downLeft)">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strips(downLeft)">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strips(downLeft)">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strips(downLeft)">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strips(downLeft)">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strips(downLeft)">
                                      <p:cBhvr>
                                        <p:cTn id="42" dur="500"/>
                                        <p:tgtEl>
                                          <p:spTgt spid="26"/>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strips(downLeft)">
                                      <p:cBhvr>
                                        <p:cTn id="4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0" grpId="0"/>
      <p:bldP spid="21" grpId="0"/>
      <p:bldP spid="22" grpId="0"/>
      <p:bldP spid="23" grpId="0"/>
      <p:bldP spid="24" grpId="0"/>
      <p:bldP spid="25" grpId="0"/>
      <p:bldP spid="26" grpId="0"/>
      <p:bldP spid="2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785786" y="71414"/>
            <a:ext cx="7358114" cy="523220"/>
          </a:xfrm>
          <a:prstGeom prst="rect">
            <a:avLst/>
          </a:prstGeom>
          <a:noFill/>
        </p:spPr>
        <p:txBody>
          <a:bodyPr wrap="square" rtlCol="1">
            <a:spAutoFit/>
          </a:bodyPr>
          <a:lstStyle/>
          <a:p>
            <a:pPr algn="ctr"/>
            <a:r>
              <a:rPr lang="ar-SA" sz="2800" b="1" dirty="0" smtClean="0">
                <a:solidFill>
                  <a:srgbClr val="4C0000"/>
                </a:solidFill>
              </a:rPr>
              <a:t>ب/أكمل الشكل التالي بوضع كل مضارع في مكانه المناسب:</a:t>
            </a:r>
          </a:p>
        </p:txBody>
      </p:sp>
      <p:sp>
        <p:nvSpPr>
          <p:cNvPr id="4" name="شكل بيضاوي 3"/>
          <p:cNvSpPr/>
          <p:nvPr/>
        </p:nvSpPr>
        <p:spPr>
          <a:xfrm>
            <a:off x="2357422" y="642918"/>
            <a:ext cx="4500594" cy="785818"/>
          </a:xfrm>
          <a:prstGeom prst="ellipse">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الفعل المضارع من حيث الصحة والاعتلال</a:t>
            </a:r>
            <a:endParaRPr lang="ar-SA" sz="2400" b="1" dirty="0">
              <a:solidFill>
                <a:schemeClr val="tx1"/>
              </a:solidFill>
            </a:endParaRPr>
          </a:p>
        </p:txBody>
      </p:sp>
      <p:sp>
        <p:nvSpPr>
          <p:cNvPr id="5" name="شكل بيضاوي 4"/>
          <p:cNvSpPr/>
          <p:nvPr/>
        </p:nvSpPr>
        <p:spPr>
          <a:xfrm>
            <a:off x="5643570" y="1714488"/>
            <a:ext cx="3071834" cy="785818"/>
          </a:xfrm>
          <a:prstGeom prst="ellipse">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المضارع الصحيح</a:t>
            </a:r>
            <a:endParaRPr lang="ar-SA" sz="2400" b="1" dirty="0">
              <a:solidFill>
                <a:schemeClr val="tx1"/>
              </a:solidFill>
            </a:endParaRPr>
          </a:p>
        </p:txBody>
      </p:sp>
      <p:sp>
        <p:nvSpPr>
          <p:cNvPr id="6" name="شكل بيضاوي 5"/>
          <p:cNvSpPr/>
          <p:nvPr/>
        </p:nvSpPr>
        <p:spPr>
          <a:xfrm>
            <a:off x="1142976" y="1785926"/>
            <a:ext cx="3071834" cy="785818"/>
          </a:xfrm>
          <a:prstGeom prst="ellipse">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المضارع المعتل</a:t>
            </a:r>
            <a:endParaRPr lang="ar-SA" sz="2400" b="1" dirty="0">
              <a:solidFill>
                <a:schemeClr val="tx1"/>
              </a:solidFill>
            </a:endParaRPr>
          </a:p>
        </p:txBody>
      </p:sp>
      <p:sp>
        <p:nvSpPr>
          <p:cNvPr id="7" name="شكل بيضاوي 6"/>
          <p:cNvSpPr/>
          <p:nvPr/>
        </p:nvSpPr>
        <p:spPr>
          <a:xfrm>
            <a:off x="7929586" y="2786058"/>
            <a:ext cx="1071570" cy="785818"/>
          </a:xfrm>
          <a:prstGeom prst="ellipse">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a:solidFill>
                <a:schemeClr val="tx1"/>
              </a:solidFill>
            </a:endParaRPr>
          </a:p>
        </p:txBody>
      </p:sp>
      <p:sp>
        <p:nvSpPr>
          <p:cNvPr id="8" name="شكل بيضاوي 7"/>
          <p:cNvSpPr/>
          <p:nvPr/>
        </p:nvSpPr>
        <p:spPr>
          <a:xfrm>
            <a:off x="5857884" y="2786058"/>
            <a:ext cx="1071570" cy="785818"/>
          </a:xfrm>
          <a:prstGeom prst="ellipse">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a:solidFill>
                <a:schemeClr val="tx1"/>
              </a:solidFill>
            </a:endParaRPr>
          </a:p>
        </p:txBody>
      </p:sp>
      <p:sp>
        <p:nvSpPr>
          <p:cNvPr id="9" name="شكل بيضاوي 8"/>
          <p:cNvSpPr/>
          <p:nvPr/>
        </p:nvSpPr>
        <p:spPr>
          <a:xfrm>
            <a:off x="6929454" y="2786058"/>
            <a:ext cx="1000132" cy="785818"/>
          </a:xfrm>
          <a:prstGeom prst="ellipse">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يشدُّ</a:t>
            </a:r>
            <a:endParaRPr lang="ar-SA" sz="2400" b="1" dirty="0">
              <a:solidFill>
                <a:schemeClr val="tx1"/>
              </a:solidFill>
            </a:endParaRPr>
          </a:p>
        </p:txBody>
      </p:sp>
      <p:sp>
        <p:nvSpPr>
          <p:cNvPr id="10" name="شكل بيضاوي 9"/>
          <p:cNvSpPr/>
          <p:nvPr/>
        </p:nvSpPr>
        <p:spPr>
          <a:xfrm>
            <a:off x="2357422" y="2786058"/>
            <a:ext cx="1071570" cy="785818"/>
          </a:xfrm>
          <a:prstGeom prst="ellipse">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a:solidFill>
                <a:schemeClr val="tx1"/>
              </a:solidFill>
            </a:endParaRPr>
          </a:p>
        </p:txBody>
      </p:sp>
      <p:sp>
        <p:nvSpPr>
          <p:cNvPr id="11" name="شكل بيضاوي 10"/>
          <p:cNvSpPr/>
          <p:nvPr/>
        </p:nvSpPr>
        <p:spPr>
          <a:xfrm>
            <a:off x="1285852" y="2786058"/>
            <a:ext cx="1071570" cy="785818"/>
          </a:xfrm>
          <a:prstGeom prst="ellipse">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a:solidFill>
                <a:schemeClr val="tx1"/>
              </a:solidFill>
            </a:endParaRPr>
          </a:p>
        </p:txBody>
      </p:sp>
      <p:sp>
        <p:nvSpPr>
          <p:cNvPr id="12" name="شكل بيضاوي 11"/>
          <p:cNvSpPr/>
          <p:nvPr/>
        </p:nvSpPr>
        <p:spPr>
          <a:xfrm>
            <a:off x="142844" y="2786058"/>
            <a:ext cx="1143008" cy="785818"/>
          </a:xfrm>
          <a:prstGeom prst="ellipse">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يقول</a:t>
            </a:r>
            <a:endParaRPr lang="ar-SA" sz="2400" b="1" dirty="0">
              <a:solidFill>
                <a:schemeClr val="tx1"/>
              </a:solidFill>
            </a:endParaRPr>
          </a:p>
        </p:txBody>
      </p:sp>
      <p:sp>
        <p:nvSpPr>
          <p:cNvPr id="13" name="شكل بيضاوي 12"/>
          <p:cNvSpPr/>
          <p:nvPr/>
        </p:nvSpPr>
        <p:spPr>
          <a:xfrm>
            <a:off x="4572000" y="2786058"/>
            <a:ext cx="1071570" cy="785818"/>
          </a:xfrm>
          <a:prstGeom prst="ellipse">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a:solidFill>
                <a:schemeClr val="tx1"/>
              </a:solidFill>
            </a:endParaRPr>
          </a:p>
        </p:txBody>
      </p:sp>
      <p:sp>
        <p:nvSpPr>
          <p:cNvPr id="14" name="شكل بيضاوي 13"/>
          <p:cNvSpPr/>
          <p:nvPr/>
        </p:nvSpPr>
        <p:spPr>
          <a:xfrm>
            <a:off x="3428992" y="2786058"/>
            <a:ext cx="1143008" cy="785818"/>
          </a:xfrm>
          <a:prstGeom prst="ellipse">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sz="2400" b="1" dirty="0">
              <a:solidFill>
                <a:schemeClr val="tx1"/>
              </a:solidFill>
            </a:endParaRPr>
          </a:p>
        </p:txBody>
      </p:sp>
      <p:sp>
        <p:nvSpPr>
          <p:cNvPr id="15" name="قوس كبير أيسر 14"/>
          <p:cNvSpPr/>
          <p:nvPr/>
        </p:nvSpPr>
        <p:spPr>
          <a:xfrm rot="5400000">
            <a:off x="7108049" y="1607331"/>
            <a:ext cx="500066" cy="2000264"/>
          </a:xfrm>
          <a:prstGeom prst="leftBrace">
            <a:avLst/>
          </a:prstGeom>
        </p:spPr>
        <p:style>
          <a:lnRef idx="3">
            <a:schemeClr val="accent2"/>
          </a:lnRef>
          <a:fillRef idx="0">
            <a:schemeClr val="accent2"/>
          </a:fillRef>
          <a:effectRef idx="2">
            <a:schemeClr val="accent2"/>
          </a:effectRef>
          <a:fontRef idx="minor">
            <a:schemeClr val="tx1"/>
          </a:fontRef>
        </p:style>
        <p:txBody>
          <a:bodyPr rtlCol="1" anchor="ctr"/>
          <a:lstStyle/>
          <a:p>
            <a:pPr algn="ctr"/>
            <a:endParaRPr lang="ar-SA" dirty="0"/>
          </a:p>
        </p:txBody>
      </p:sp>
      <p:sp>
        <p:nvSpPr>
          <p:cNvPr id="16" name="قوس كبير أيسر 15"/>
          <p:cNvSpPr/>
          <p:nvPr/>
        </p:nvSpPr>
        <p:spPr>
          <a:xfrm rot="5400000">
            <a:off x="2536017" y="535760"/>
            <a:ext cx="500066" cy="4286280"/>
          </a:xfrm>
          <a:prstGeom prst="leftBrace">
            <a:avLst/>
          </a:prstGeom>
        </p:spPr>
        <p:style>
          <a:lnRef idx="3">
            <a:schemeClr val="accent2"/>
          </a:lnRef>
          <a:fillRef idx="0">
            <a:schemeClr val="accent2"/>
          </a:fillRef>
          <a:effectRef idx="2">
            <a:schemeClr val="accent2"/>
          </a:effectRef>
          <a:fontRef idx="minor">
            <a:schemeClr val="tx1"/>
          </a:fontRef>
        </p:style>
        <p:txBody>
          <a:bodyPr rtlCol="1" anchor="ctr"/>
          <a:lstStyle/>
          <a:p>
            <a:pPr algn="ctr"/>
            <a:endParaRPr lang="ar-SA" dirty="0"/>
          </a:p>
        </p:txBody>
      </p:sp>
      <p:sp>
        <p:nvSpPr>
          <p:cNvPr id="17" name="مربع نص 16"/>
          <p:cNvSpPr txBox="1"/>
          <p:nvPr/>
        </p:nvSpPr>
        <p:spPr>
          <a:xfrm>
            <a:off x="3143240" y="3691598"/>
            <a:ext cx="5143536" cy="1815882"/>
          </a:xfrm>
          <a:prstGeom prst="rect">
            <a:avLst/>
          </a:prstGeom>
          <a:noFill/>
        </p:spPr>
        <p:txBody>
          <a:bodyPr wrap="square" rtlCol="1">
            <a:spAutoFit/>
          </a:bodyPr>
          <a:lstStyle/>
          <a:p>
            <a:pPr algn="ctr"/>
            <a:r>
              <a:rPr lang="ar-SA" sz="2800" b="1" dirty="0" smtClean="0">
                <a:solidFill>
                  <a:srgbClr val="4C0000"/>
                </a:solidFill>
              </a:rPr>
              <a:t>أملأ الفراغات بما يناسبها:</a:t>
            </a:r>
          </a:p>
          <a:p>
            <a:pPr algn="ctr"/>
            <a:r>
              <a:rPr lang="ar-SA" sz="2800" b="1" dirty="0" smtClean="0">
                <a:solidFill>
                  <a:srgbClr val="4C0000"/>
                </a:solidFill>
              </a:rPr>
              <a:t>الفعل(علم) مضارعه: تعلم</a:t>
            </a:r>
          </a:p>
          <a:p>
            <a:pPr algn="ctr"/>
            <a:r>
              <a:rPr lang="ar-SA" sz="2800" b="1" dirty="0" smtClean="0">
                <a:solidFill>
                  <a:srgbClr val="4C0000"/>
                </a:solidFill>
              </a:rPr>
              <a:t>عند مخاطبة الجماعة نقول: تعلمون</a:t>
            </a:r>
          </a:p>
          <a:p>
            <a:pPr algn="ctr"/>
            <a:r>
              <a:rPr lang="ar-SA" sz="2800" b="1" dirty="0" smtClean="0">
                <a:solidFill>
                  <a:srgbClr val="4C0000"/>
                </a:solidFill>
              </a:rPr>
              <a:t>عند الحديث عن الغائبين نقول:</a:t>
            </a:r>
          </a:p>
        </p:txBody>
      </p:sp>
      <p:sp>
        <p:nvSpPr>
          <p:cNvPr id="18" name="شكل بيضاوي 17"/>
          <p:cNvSpPr/>
          <p:nvPr/>
        </p:nvSpPr>
        <p:spPr>
          <a:xfrm>
            <a:off x="7500958" y="371475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أولاً</a:t>
            </a:r>
            <a:endParaRPr lang="ar-SA" sz="2400" b="1" dirty="0">
              <a:solidFill>
                <a:schemeClr val="tx1"/>
              </a:solidFill>
            </a:endParaRPr>
          </a:p>
        </p:txBody>
      </p:sp>
      <p:sp>
        <p:nvSpPr>
          <p:cNvPr id="19" name="مربع نص 18"/>
          <p:cNvSpPr txBox="1"/>
          <p:nvPr/>
        </p:nvSpPr>
        <p:spPr>
          <a:xfrm>
            <a:off x="7858148" y="2857496"/>
            <a:ext cx="1143008" cy="584775"/>
          </a:xfrm>
          <a:prstGeom prst="rect">
            <a:avLst/>
          </a:prstGeom>
          <a:noFill/>
        </p:spPr>
        <p:txBody>
          <a:bodyPr wrap="square" rtlCol="1">
            <a:spAutoFit/>
          </a:bodyPr>
          <a:lstStyle/>
          <a:p>
            <a:pPr algn="ctr"/>
            <a:r>
              <a:rPr lang="ar-SA" sz="3200" b="1" dirty="0" smtClean="0">
                <a:solidFill>
                  <a:srgbClr val="C00000"/>
                </a:solidFill>
              </a:rPr>
              <a:t>يعلم</a:t>
            </a:r>
            <a:endParaRPr lang="ar-SA" sz="3200" b="1" dirty="0"/>
          </a:p>
        </p:txBody>
      </p:sp>
      <p:sp>
        <p:nvSpPr>
          <p:cNvPr id="20" name="مربع نص 19"/>
          <p:cNvSpPr txBox="1"/>
          <p:nvPr/>
        </p:nvSpPr>
        <p:spPr>
          <a:xfrm>
            <a:off x="5786446" y="2857496"/>
            <a:ext cx="1143008" cy="584775"/>
          </a:xfrm>
          <a:prstGeom prst="rect">
            <a:avLst/>
          </a:prstGeom>
          <a:noFill/>
        </p:spPr>
        <p:txBody>
          <a:bodyPr wrap="square" rtlCol="1">
            <a:spAutoFit/>
          </a:bodyPr>
          <a:lstStyle/>
          <a:p>
            <a:pPr algn="ctr"/>
            <a:r>
              <a:rPr lang="ar-SA" sz="3200" b="1" dirty="0" smtClean="0">
                <a:solidFill>
                  <a:srgbClr val="C00000"/>
                </a:solidFill>
              </a:rPr>
              <a:t>يسأل</a:t>
            </a:r>
            <a:endParaRPr lang="ar-SA" sz="3200" b="1" dirty="0"/>
          </a:p>
        </p:txBody>
      </p:sp>
      <p:sp>
        <p:nvSpPr>
          <p:cNvPr id="21" name="مربع نص 20"/>
          <p:cNvSpPr txBox="1"/>
          <p:nvPr/>
        </p:nvSpPr>
        <p:spPr>
          <a:xfrm>
            <a:off x="4500562" y="2857496"/>
            <a:ext cx="1143008" cy="584775"/>
          </a:xfrm>
          <a:prstGeom prst="rect">
            <a:avLst/>
          </a:prstGeom>
          <a:noFill/>
        </p:spPr>
        <p:txBody>
          <a:bodyPr wrap="square" rtlCol="1">
            <a:spAutoFit/>
          </a:bodyPr>
          <a:lstStyle/>
          <a:p>
            <a:pPr algn="ctr"/>
            <a:r>
              <a:rPr lang="ar-SA" sz="3200" b="1" dirty="0" smtClean="0">
                <a:solidFill>
                  <a:srgbClr val="C00000"/>
                </a:solidFill>
              </a:rPr>
              <a:t>يتلو</a:t>
            </a:r>
            <a:endParaRPr lang="ar-SA" sz="3200" b="1" dirty="0"/>
          </a:p>
        </p:txBody>
      </p:sp>
      <p:sp>
        <p:nvSpPr>
          <p:cNvPr id="22" name="مربع نص 21"/>
          <p:cNvSpPr txBox="1"/>
          <p:nvPr/>
        </p:nvSpPr>
        <p:spPr>
          <a:xfrm>
            <a:off x="3428992" y="2857496"/>
            <a:ext cx="1143008" cy="584775"/>
          </a:xfrm>
          <a:prstGeom prst="rect">
            <a:avLst/>
          </a:prstGeom>
          <a:noFill/>
        </p:spPr>
        <p:txBody>
          <a:bodyPr wrap="square" rtlCol="1">
            <a:spAutoFit/>
          </a:bodyPr>
          <a:lstStyle/>
          <a:p>
            <a:pPr algn="ctr"/>
            <a:r>
              <a:rPr lang="ar-SA" sz="3200" b="1" dirty="0" smtClean="0">
                <a:solidFill>
                  <a:srgbClr val="C00000"/>
                </a:solidFill>
              </a:rPr>
              <a:t>يرمي</a:t>
            </a:r>
            <a:endParaRPr lang="ar-SA" sz="3200" b="1" dirty="0"/>
          </a:p>
        </p:txBody>
      </p:sp>
      <p:sp>
        <p:nvSpPr>
          <p:cNvPr id="23" name="مربع نص 22"/>
          <p:cNvSpPr txBox="1"/>
          <p:nvPr/>
        </p:nvSpPr>
        <p:spPr>
          <a:xfrm>
            <a:off x="2285984" y="2857496"/>
            <a:ext cx="1143008" cy="584775"/>
          </a:xfrm>
          <a:prstGeom prst="rect">
            <a:avLst/>
          </a:prstGeom>
          <a:noFill/>
        </p:spPr>
        <p:txBody>
          <a:bodyPr wrap="square" rtlCol="1">
            <a:spAutoFit/>
          </a:bodyPr>
          <a:lstStyle/>
          <a:p>
            <a:pPr algn="ctr"/>
            <a:r>
              <a:rPr lang="ar-SA" sz="3200" b="1" dirty="0" smtClean="0">
                <a:solidFill>
                  <a:srgbClr val="C00000"/>
                </a:solidFill>
              </a:rPr>
              <a:t>يعد</a:t>
            </a:r>
            <a:endParaRPr lang="ar-SA" sz="3200" b="1" dirty="0"/>
          </a:p>
        </p:txBody>
      </p:sp>
      <p:sp>
        <p:nvSpPr>
          <p:cNvPr id="24" name="مربع نص 23"/>
          <p:cNvSpPr txBox="1"/>
          <p:nvPr/>
        </p:nvSpPr>
        <p:spPr>
          <a:xfrm>
            <a:off x="1214414" y="2857496"/>
            <a:ext cx="1143008" cy="584775"/>
          </a:xfrm>
          <a:prstGeom prst="rect">
            <a:avLst/>
          </a:prstGeom>
          <a:noFill/>
        </p:spPr>
        <p:txBody>
          <a:bodyPr wrap="square" rtlCol="1">
            <a:spAutoFit/>
          </a:bodyPr>
          <a:lstStyle/>
          <a:p>
            <a:pPr algn="ctr"/>
            <a:r>
              <a:rPr lang="ar-SA" sz="3200" b="1" dirty="0" smtClean="0">
                <a:solidFill>
                  <a:srgbClr val="C00000"/>
                </a:solidFill>
              </a:rPr>
              <a:t>يسعى</a:t>
            </a:r>
            <a:endParaRPr lang="ar-SA" sz="3200" b="1" dirty="0"/>
          </a:p>
        </p:txBody>
      </p:sp>
      <p:sp>
        <p:nvSpPr>
          <p:cNvPr id="26" name="مربع نص 25"/>
          <p:cNvSpPr txBox="1"/>
          <p:nvPr/>
        </p:nvSpPr>
        <p:spPr>
          <a:xfrm>
            <a:off x="2857488" y="4915927"/>
            <a:ext cx="1143008" cy="584775"/>
          </a:xfrm>
          <a:prstGeom prst="rect">
            <a:avLst/>
          </a:prstGeom>
          <a:noFill/>
        </p:spPr>
        <p:txBody>
          <a:bodyPr wrap="square" rtlCol="1">
            <a:spAutoFit/>
          </a:bodyPr>
          <a:lstStyle/>
          <a:p>
            <a:pPr algn="ctr"/>
            <a:r>
              <a:rPr lang="ar-SA" sz="3200" b="1" dirty="0" smtClean="0">
                <a:solidFill>
                  <a:srgbClr val="C00000"/>
                </a:solidFill>
              </a:rPr>
              <a:t>يعلمون</a:t>
            </a:r>
            <a:endParaRPr lang="ar-SA"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circle(in)">
                                      <p:cBhvr>
                                        <p:cTn id="10" dur="10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strips(downLeft)">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strips(downLeft)">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strips(downLeft)">
                                      <p:cBhvr>
                                        <p:cTn id="25" dur="500"/>
                                        <p:tgtEl>
                                          <p:spTgt spid="21"/>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strips(downLeft)">
                                      <p:cBhvr>
                                        <p:cTn id="30" dur="5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strips(downLeft)">
                                      <p:cBhvr>
                                        <p:cTn id="35" dur="500"/>
                                        <p:tgtEl>
                                          <p:spTgt spid="23"/>
                                        </p:tgtEl>
                                      </p:cBhvr>
                                    </p:animEffect>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grpId="0" nodeType="click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strips(downLeft)">
                                      <p:cBhvr>
                                        <p:cTn id="40" dur="500"/>
                                        <p:tgtEl>
                                          <p:spTgt spid="24"/>
                                        </p:tgtEl>
                                      </p:cBhvr>
                                    </p:animEffect>
                                  </p:childTnLst>
                                </p:cTn>
                              </p:par>
                            </p:childTnLst>
                          </p:cTn>
                        </p:par>
                      </p:childTnLst>
                    </p:cTn>
                  </p:par>
                  <p:par>
                    <p:cTn id="41" fill="hold">
                      <p:stCondLst>
                        <p:cond delay="indefinite"/>
                      </p:stCondLst>
                      <p:childTnLst>
                        <p:par>
                          <p:cTn id="42" fill="hold">
                            <p:stCondLst>
                              <p:cond delay="0"/>
                            </p:stCondLst>
                            <p:childTnLst>
                              <p:par>
                                <p:cTn id="43" presetID="18" presetClass="entr" presetSubtype="12" fill="hold" grpId="0" nodeType="click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strips(downLeft)">
                                      <p:cBhvr>
                                        <p:cTn id="4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p:bldP spid="19" grpId="0"/>
      <p:bldP spid="20" grpId="0"/>
      <p:bldP spid="21" grpId="0"/>
      <p:bldP spid="22" grpId="0"/>
      <p:bldP spid="23" grpId="0"/>
      <p:bldP spid="24" grpId="0"/>
      <p:bldP spid="26"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357158" y="46001"/>
            <a:ext cx="7358114" cy="954107"/>
          </a:xfrm>
          <a:prstGeom prst="rect">
            <a:avLst/>
          </a:prstGeom>
          <a:noFill/>
        </p:spPr>
        <p:txBody>
          <a:bodyPr wrap="square" rtlCol="1">
            <a:spAutoFit/>
          </a:bodyPr>
          <a:lstStyle/>
          <a:p>
            <a:pPr algn="ctr"/>
            <a:r>
              <a:rPr lang="ar-SA" sz="2800" b="1" dirty="0" smtClean="0">
                <a:solidFill>
                  <a:srgbClr val="4C0000"/>
                </a:solidFill>
              </a:rPr>
              <a:t>أحاكي الجمل التي تضمنتها نصوص الوحدة مع التنبه إلى استخدام الأفعال الخمسة:</a:t>
            </a:r>
          </a:p>
        </p:txBody>
      </p:sp>
      <p:sp>
        <p:nvSpPr>
          <p:cNvPr id="4" name="شكل بيضاوي 3"/>
          <p:cNvSpPr/>
          <p:nvPr/>
        </p:nvSpPr>
        <p:spPr>
          <a:xfrm>
            <a:off x="7572396" y="14285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ثانياً</a:t>
            </a:r>
            <a:endParaRPr lang="ar-SA" sz="2400" b="1" dirty="0">
              <a:solidFill>
                <a:schemeClr val="tx1"/>
              </a:solidFill>
            </a:endParaRPr>
          </a:p>
        </p:txBody>
      </p:sp>
      <p:sp>
        <p:nvSpPr>
          <p:cNvPr id="5" name="زاوية مطوية 4"/>
          <p:cNvSpPr/>
          <p:nvPr/>
        </p:nvSpPr>
        <p:spPr>
          <a:xfrm>
            <a:off x="3929058" y="928670"/>
            <a:ext cx="4714908" cy="1143008"/>
          </a:xfrm>
          <a:prstGeom prst="foldedCorner">
            <a:avLst>
              <a:gd name="adj" fmla="val 20834"/>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هما يعلمان أن الوطنية ليست حديثاً</a:t>
            </a:r>
          </a:p>
          <a:p>
            <a:pPr algn="ctr"/>
            <a:r>
              <a:rPr lang="ar-SA" sz="2400" b="1" dirty="0" smtClean="0">
                <a:solidFill>
                  <a:schemeClr val="tx1"/>
                </a:solidFill>
              </a:rPr>
              <a:t>أنتما..............أن الوطن عزيز على أفراده</a:t>
            </a:r>
            <a:endParaRPr lang="ar-SA" sz="2400" b="1" dirty="0">
              <a:solidFill>
                <a:schemeClr val="tx1"/>
              </a:solidFill>
            </a:endParaRPr>
          </a:p>
        </p:txBody>
      </p:sp>
      <p:sp>
        <p:nvSpPr>
          <p:cNvPr id="6" name="زاوية مطوية 5"/>
          <p:cNvSpPr/>
          <p:nvPr/>
        </p:nvSpPr>
        <p:spPr>
          <a:xfrm>
            <a:off x="1285852" y="2071678"/>
            <a:ext cx="4714908" cy="1143008"/>
          </a:xfrm>
          <a:prstGeom prst="foldedCorner">
            <a:avLst>
              <a:gd name="adj" fmla="val 20834"/>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هم يحبون وطنهم حباً صادقاً </a:t>
            </a:r>
          </a:p>
          <a:p>
            <a:pPr algn="ctr"/>
            <a:r>
              <a:rPr lang="ar-SA" sz="2400" b="1" dirty="0" smtClean="0">
                <a:solidFill>
                  <a:schemeClr val="tx1"/>
                </a:solidFill>
              </a:rPr>
              <a:t>أنتم.................................</a:t>
            </a:r>
            <a:endParaRPr lang="ar-SA" sz="2400" b="1" dirty="0">
              <a:solidFill>
                <a:schemeClr val="tx1"/>
              </a:solidFill>
            </a:endParaRPr>
          </a:p>
        </p:txBody>
      </p:sp>
      <p:sp>
        <p:nvSpPr>
          <p:cNvPr id="7" name="زاوية مطوية 6"/>
          <p:cNvSpPr/>
          <p:nvPr/>
        </p:nvSpPr>
        <p:spPr>
          <a:xfrm>
            <a:off x="3929058" y="3214686"/>
            <a:ext cx="4714908" cy="1143008"/>
          </a:xfrm>
          <a:prstGeom prst="foldedCorner">
            <a:avLst>
              <a:gd name="adj" fmla="val 20834"/>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وقد تصرخين بأعلى صوتك أنا وطنية</a:t>
            </a:r>
          </a:p>
          <a:p>
            <a:pPr algn="ctr"/>
            <a:r>
              <a:rPr lang="ar-SA" sz="2400" b="1" dirty="0" smtClean="0">
                <a:solidFill>
                  <a:schemeClr val="tx1"/>
                </a:solidFill>
              </a:rPr>
              <a:t>أنتِ............................................</a:t>
            </a:r>
            <a:endParaRPr lang="ar-SA" sz="2400" b="1" dirty="0">
              <a:solidFill>
                <a:schemeClr val="tx1"/>
              </a:solidFill>
            </a:endParaRPr>
          </a:p>
        </p:txBody>
      </p:sp>
      <p:sp>
        <p:nvSpPr>
          <p:cNvPr id="8" name="زاوية مطوية 7"/>
          <p:cNvSpPr/>
          <p:nvPr/>
        </p:nvSpPr>
        <p:spPr>
          <a:xfrm>
            <a:off x="1285852" y="4357694"/>
            <a:ext cx="4714908" cy="1143008"/>
          </a:xfrm>
          <a:prstGeom prst="foldedCorner">
            <a:avLst>
              <a:gd name="adj" fmla="val 20834"/>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هم يؤدون واجبهم أداءً كاملاً</a:t>
            </a:r>
          </a:p>
          <a:p>
            <a:pPr algn="ctr"/>
            <a:r>
              <a:rPr lang="ar-SA" sz="2400" b="1" dirty="0" smtClean="0">
                <a:solidFill>
                  <a:schemeClr val="tx1"/>
                </a:solidFill>
              </a:rPr>
              <a:t>أنتم ..........................................</a:t>
            </a:r>
            <a:endParaRPr lang="ar-SA" sz="2400" b="1" dirty="0">
              <a:solidFill>
                <a:schemeClr val="tx1"/>
              </a:solidFill>
            </a:endParaRPr>
          </a:p>
        </p:txBody>
      </p:sp>
      <p:sp>
        <p:nvSpPr>
          <p:cNvPr id="9" name="زاوية مطوية 8"/>
          <p:cNvSpPr/>
          <p:nvPr/>
        </p:nvSpPr>
        <p:spPr>
          <a:xfrm>
            <a:off x="642942" y="5500702"/>
            <a:ext cx="7500958" cy="1143008"/>
          </a:xfrm>
          <a:prstGeom prst="foldedCorner">
            <a:avLst>
              <a:gd name="adj" fmla="val 20834"/>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  ألست أنت الذي تدعو لوطنك؟       ألستما اللذين...........................؟</a:t>
            </a:r>
          </a:p>
          <a:p>
            <a:pPr algn="ctr"/>
            <a:r>
              <a:rPr lang="ar-SA" sz="2400" b="1" dirty="0" smtClean="0">
                <a:solidFill>
                  <a:schemeClr val="tx1"/>
                </a:solidFill>
              </a:rPr>
              <a:t>ألستم..................................؟ ألستِ.................................؟</a:t>
            </a:r>
            <a:endParaRPr lang="ar-SA" sz="2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642910" y="191136"/>
            <a:ext cx="7715304" cy="523220"/>
          </a:xfrm>
          <a:prstGeom prst="rect">
            <a:avLst/>
          </a:prstGeom>
          <a:noFill/>
        </p:spPr>
        <p:txBody>
          <a:bodyPr wrap="square" rtlCol="1">
            <a:spAutoFit/>
          </a:bodyPr>
          <a:lstStyle/>
          <a:p>
            <a:pPr algn="ctr"/>
            <a:r>
              <a:rPr lang="ar-SA" sz="2800" b="1" dirty="0" smtClean="0">
                <a:solidFill>
                  <a:srgbClr val="4C0000"/>
                </a:solidFill>
              </a:rPr>
              <a:t>3) أتأمل الصورة،ثم أتخيل عناصر القصة المناسبة لهذه الصورة:</a:t>
            </a:r>
            <a:endParaRPr lang="ar-SA" sz="2800" b="1" dirty="0">
              <a:solidFill>
                <a:srgbClr val="4C0000"/>
              </a:solidFill>
            </a:endParaRPr>
          </a:p>
        </p:txBody>
      </p:sp>
      <p:sp>
        <p:nvSpPr>
          <p:cNvPr id="5" name="مستطيل مستدير الزوايا 4"/>
          <p:cNvSpPr/>
          <p:nvPr/>
        </p:nvSpPr>
        <p:spPr>
          <a:xfrm rot="20372987">
            <a:off x="2101400" y="1240109"/>
            <a:ext cx="1440092" cy="428628"/>
          </a:xfrm>
          <a:prstGeom prst="roundRect">
            <a:avLst/>
          </a:prstGeom>
        </p:spPr>
        <p:style>
          <a:lnRef idx="3">
            <a:schemeClr val="lt1"/>
          </a:lnRef>
          <a:fillRef idx="1">
            <a:schemeClr val="accent2"/>
          </a:fillRef>
          <a:effectRef idx="1">
            <a:schemeClr val="accent2"/>
          </a:effectRef>
          <a:fontRef idx="minor">
            <a:schemeClr val="lt1"/>
          </a:fontRef>
        </p:style>
        <p:txBody>
          <a:bodyPr rtlCol="1" anchor="ctr"/>
          <a:lstStyle/>
          <a:p>
            <a:pPr algn="ctr"/>
            <a:r>
              <a:rPr lang="ar-SA" sz="2800" b="1" dirty="0" smtClean="0">
                <a:solidFill>
                  <a:schemeClr val="tx2">
                    <a:lumMod val="50000"/>
                  </a:schemeClr>
                </a:solidFill>
              </a:rPr>
              <a:t>المكان</a:t>
            </a:r>
            <a:endParaRPr lang="ar-SA" sz="2800" b="1" dirty="0">
              <a:solidFill>
                <a:schemeClr val="tx2">
                  <a:lumMod val="50000"/>
                </a:schemeClr>
              </a:solidFill>
            </a:endParaRPr>
          </a:p>
        </p:txBody>
      </p:sp>
      <p:sp>
        <p:nvSpPr>
          <p:cNvPr id="6" name="مستطيل مستدير الزوايا 5"/>
          <p:cNvSpPr/>
          <p:nvPr/>
        </p:nvSpPr>
        <p:spPr>
          <a:xfrm rot="20574886">
            <a:off x="269313" y="3769702"/>
            <a:ext cx="1411082" cy="428628"/>
          </a:xfrm>
          <a:prstGeom prst="roundRect">
            <a:avLst/>
          </a:prstGeom>
        </p:spPr>
        <p:style>
          <a:lnRef idx="3">
            <a:schemeClr val="lt1"/>
          </a:lnRef>
          <a:fillRef idx="1">
            <a:schemeClr val="accent2"/>
          </a:fillRef>
          <a:effectRef idx="1">
            <a:schemeClr val="accent2"/>
          </a:effectRef>
          <a:fontRef idx="minor">
            <a:schemeClr val="lt1"/>
          </a:fontRef>
        </p:style>
        <p:txBody>
          <a:bodyPr rtlCol="1" anchor="ctr"/>
          <a:lstStyle/>
          <a:p>
            <a:pPr algn="ctr"/>
            <a:r>
              <a:rPr lang="ar-SA" sz="2800" b="1" dirty="0" smtClean="0">
                <a:solidFill>
                  <a:schemeClr val="tx2">
                    <a:lumMod val="50000"/>
                  </a:schemeClr>
                </a:solidFill>
              </a:rPr>
              <a:t>الزمان</a:t>
            </a:r>
            <a:endParaRPr lang="ar-SA" sz="2800" b="1" dirty="0">
              <a:solidFill>
                <a:schemeClr val="tx2">
                  <a:lumMod val="50000"/>
                </a:schemeClr>
              </a:solidFill>
            </a:endParaRPr>
          </a:p>
        </p:txBody>
      </p:sp>
      <p:sp>
        <p:nvSpPr>
          <p:cNvPr id="7" name="مستطيل مستدير الزوايا 6"/>
          <p:cNvSpPr/>
          <p:nvPr/>
        </p:nvSpPr>
        <p:spPr>
          <a:xfrm rot="20574886">
            <a:off x="6815913" y="1144564"/>
            <a:ext cx="1523995" cy="428628"/>
          </a:xfrm>
          <a:prstGeom prst="roundRect">
            <a:avLst/>
          </a:prstGeom>
        </p:spPr>
        <p:style>
          <a:lnRef idx="3">
            <a:schemeClr val="lt1"/>
          </a:lnRef>
          <a:fillRef idx="1">
            <a:schemeClr val="accent2"/>
          </a:fillRef>
          <a:effectRef idx="1">
            <a:schemeClr val="accent2"/>
          </a:effectRef>
          <a:fontRef idx="minor">
            <a:schemeClr val="lt1"/>
          </a:fontRef>
        </p:style>
        <p:txBody>
          <a:bodyPr rtlCol="1" anchor="ctr"/>
          <a:lstStyle/>
          <a:p>
            <a:pPr algn="ctr"/>
            <a:r>
              <a:rPr lang="ar-SA" sz="2800" b="1" dirty="0" smtClean="0">
                <a:solidFill>
                  <a:schemeClr val="tx2">
                    <a:lumMod val="50000"/>
                  </a:schemeClr>
                </a:solidFill>
              </a:rPr>
              <a:t>الشخصيات</a:t>
            </a:r>
            <a:endParaRPr lang="ar-SA" sz="2800" b="1" dirty="0">
              <a:solidFill>
                <a:schemeClr val="tx2">
                  <a:lumMod val="50000"/>
                </a:schemeClr>
              </a:solidFill>
            </a:endParaRPr>
          </a:p>
        </p:txBody>
      </p:sp>
      <p:sp>
        <p:nvSpPr>
          <p:cNvPr id="8" name="مستطيل مستدير الزوايا 7"/>
          <p:cNvSpPr/>
          <p:nvPr/>
        </p:nvSpPr>
        <p:spPr>
          <a:xfrm rot="20574886">
            <a:off x="5769097" y="4539875"/>
            <a:ext cx="2288644" cy="428628"/>
          </a:xfrm>
          <a:prstGeom prst="roundRect">
            <a:avLst/>
          </a:prstGeom>
        </p:spPr>
        <p:style>
          <a:lnRef idx="3">
            <a:schemeClr val="lt1"/>
          </a:lnRef>
          <a:fillRef idx="1">
            <a:schemeClr val="accent2"/>
          </a:fillRef>
          <a:effectRef idx="1">
            <a:schemeClr val="accent2"/>
          </a:effectRef>
          <a:fontRef idx="minor">
            <a:schemeClr val="lt1"/>
          </a:fontRef>
        </p:style>
        <p:txBody>
          <a:bodyPr rtlCol="1" anchor="ctr"/>
          <a:lstStyle/>
          <a:p>
            <a:pPr algn="ctr"/>
            <a:r>
              <a:rPr lang="ar-SA" sz="2400" b="1" dirty="0" smtClean="0">
                <a:solidFill>
                  <a:schemeClr val="tx2">
                    <a:lumMod val="50000"/>
                  </a:schemeClr>
                </a:solidFill>
              </a:rPr>
              <a:t>الحدث في الصورة</a:t>
            </a:r>
            <a:endParaRPr lang="ar-SA" sz="2400" b="1" dirty="0">
              <a:solidFill>
                <a:schemeClr val="tx2">
                  <a:lumMod val="50000"/>
                </a:schemeClr>
              </a:solidFill>
            </a:endParaRPr>
          </a:p>
        </p:txBody>
      </p:sp>
      <p:sp>
        <p:nvSpPr>
          <p:cNvPr id="9" name="مربع نص 8"/>
          <p:cNvSpPr txBox="1"/>
          <p:nvPr/>
        </p:nvSpPr>
        <p:spPr>
          <a:xfrm rot="20503400">
            <a:off x="2008030" y="1595193"/>
            <a:ext cx="2386858" cy="584775"/>
          </a:xfrm>
          <a:prstGeom prst="rect">
            <a:avLst/>
          </a:prstGeom>
          <a:noFill/>
        </p:spPr>
        <p:txBody>
          <a:bodyPr wrap="square" rtlCol="1">
            <a:spAutoFit/>
          </a:bodyPr>
          <a:lstStyle/>
          <a:p>
            <a:pPr algn="ctr"/>
            <a:r>
              <a:rPr lang="ar-SA" sz="3200" b="1" dirty="0" smtClean="0"/>
              <a:t>قرية</a:t>
            </a:r>
            <a:endParaRPr lang="ar-SA" sz="3200" b="1" dirty="0"/>
          </a:p>
        </p:txBody>
      </p:sp>
      <p:sp>
        <p:nvSpPr>
          <p:cNvPr id="10" name="مربع نص 9"/>
          <p:cNvSpPr txBox="1"/>
          <p:nvPr/>
        </p:nvSpPr>
        <p:spPr>
          <a:xfrm rot="20503400">
            <a:off x="31490" y="4147826"/>
            <a:ext cx="2386858" cy="1077218"/>
          </a:xfrm>
          <a:prstGeom prst="rect">
            <a:avLst/>
          </a:prstGeom>
          <a:noFill/>
        </p:spPr>
        <p:txBody>
          <a:bodyPr wrap="square" rtlCol="1">
            <a:spAutoFit/>
          </a:bodyPr>
          <a:lstStyle/>
          <a:p>
            <a:pPr algn="ctr"/>
            <a:r>
              <a:rPr lang="ar-SA" sz="3200" b="1" dirty="0" smtClean="0"/>
              <a:t>في العصور القديمة</a:t>
            </a:r>
            <a:endParaRPr lang="ar-SA" sz="3200" b="1" dirty="0"/>
          </a:p>
        </p:txBody>
      </p:sp>
      <p:sp>
        <p:nvSpPr>
          <p:cNvPr id="11" name="مربع نص 10"/>
          <p:cNvSpPr txBox="1"/>
          <p:nvPr/>
        </p:nvSpPr>
        <p:spPr>
          <a:xfrm rot="20503400">
            <a:off x="5201482" y="4974688"/>
            <a:ext cx="3632720" cy="954107"/>
          </a:xfrm>
          <a:prstGeom prst="rect">
            <a:avLst/>
          </a:prstGeom>
          <a:noFill/>
        </p:spPr>
        <p:txBody>
          <a:bodyPr wrap="square" rtlCol="1">
            <a:spAutoFit/>
          </a:bodyPr>
          <a:lstStyle/>
          <a:p>
            <a:pPr algn="ctr"/>
            <a:r>
              <a:rPr lang="ar-SA" sz="2800" b="1" dirty="0" smtClean="0"/>
              <a:t>مهاجرين من بلدتهم- مجتمعين في البر</a:t>
            </a:r>
            <a:endParaRPr lang="ar-SA" sz="2800" b="1" dirty="0"/>
          </a:p>
        </p:txBody>
      </p:sp>
      <p:sp>
        <p:nvSpPr>
          <p:cNvPr id="12" name="مربع نص 11"/>
          <p:cNvSpPr txBox="1"/>
          <p:nvPr/>
        </p:nvSpPr>
        <p:spPr>
          <a:xfrm rot="20503400">
            <a:off x="7018084" y="1507166"/>
            <a:ext cx="1888855" cy="1815882"/>
          </a:xfrm>
          <a:prstGeom prst="rect">
            <a:avLst/>
          </a:prstGeom>
          <a:noFill/>
        </p:spPr>
        <p:txBody>
          <a:bodyPr wrap="square" rtlCol="1">
            <a:spAutoFit/>
          </a:bodyPr>
          <a:lstStyle/>
          <a:p>
            <a:pPr algn="ctr"/>
            <a:r>
              <a:rPr lang="ar-SA" sz="2800" b="1" dirty="0" smtClean="0"/>
              <a:t>شيخ القبيلة وأتباعه من نساء – أطفال - رجال</a:t>
            </a:r>
            <a:endParaRPr lang="ar-SA" sz="2800" b="1" dirty="0"/>
          </a:p>
        </p:txBody>
      </p:sp>
      <p:pic>
        <p:nvPicPr>
          <p:cNvPr id="2050" name="Picture 2" descr="C:\Documents and Settings\user\My Documents\صورة٠١١٧.jpg"/>
          <p:cNvPicPr>
            <a:picLocks noChangeAspect="1" noChangeArrowheads="1"/>
          </p:cNvPicPr>
          <p:nvPr/>
        </p:nvPicPr>
        <p:blipFill>
          <a:blip r:embed="rId3" cstate="print">
            <a:lum bright="10000" contrast="30000"/>
          </a:blip>
          <a:srcRect/>
          <a:stretch>
            <a:fillRect/>
          </a:stretch>
        </p:blipFill>
        <p:spPr bwMode="auto">
          <a:xfrm rot="4135239">
            <a:off x="2878314" y="818182"/>
            <a:ext cx="3325483" cy="523611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17" presetClass="entr" presetSubtype="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ppt_x</p:attrName>
                                        </p:attrNameLst>
                                      </p:cBhvr>
                                      <p:tavLst>
                                        <p:tav tm="0">
                                          <p:val>
                                            <p:strVal val="#ppt_x+#ppt_w/2"/>
                                          </p:val>
                                        </p:tav>
                                        <p:tav tm="100000">
                                          <p:val>
                                            <p:strVal val="#ppt_x"/>
                                          </p:val>
                                        </p:tav>
                                      </p:tavLst>
                                    </p:anim>
                                    <p:anim calcmode="lin" valueType="num">
                                      <p:cBhvr>
                                        <p:cTn id="11" dur="500" fill="hold"/>
                                        <p:tgtEl>
                                          <p:spTgt spid="5"/>
                                        </p:tgtEl>
                                        <p:attrNameLst>
                                          <p:attrName>ppt_y</p:attrName>
                                        </p:attrNameLst>
                                      </p:cBhvr>
                                      <p:tavLst>
                                        <p:tav tm="0">
                                          <p:val>
                                            <p:strVal val="#ppt_y"/>
                                          </p:val>
                                        </p:tav>
                                        <p:tav tm="100000">
                                          <p:val>
                                            <p:strVal val="#ppt_y"/>
                                          </p:val>
                                        </p:tav>
                                      </p:tavLst>
                                    </p:anim>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strVal val="#ppt_h"/>
                                          </p:val>
                                        </p:tav>
                                        <p:tav tm="100000">
                                          <p:val>
                                            <p:strVal val="#ppt_h"/>
                                          </p:val>
                                        </p:tav>
                                      </p:tavLst>
                                    </p:anim>
                                  </p:childTnLst>
                                </p:cTn>
                              </p:par>
                              <p:par>
                                <p:cTn id="14" presetID="17" presetClass="entr" presetSubtype="2"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ppt_x</p:attrName>
                                        </p:attrNameLst>
                                      </p:cBhvr>
                                      <p:tavLst>
                                        <p:tav tm="0">
                                          <p:val>
                                            <p:strVal val="#ppt_x+#ppt_w/2"/>
                                          </p:val>
                                        </p:tav>
                                        <p:tav tm="100000">
                                          <p:val>
                                            <p:strVal val="#ppt_x"/>
                                          </p:val>
                                        </p:tav>
                                      </p:tavLst>
                                    </p:anim>
                                    <p:anim calcmode="lin" valueType="num">
                                      <p:cBhvr>
                                        <p:cTn id="17" dur="500" fill="hold"/>
                                        <p:tgtEl>
                                          <p:spTgt spid="6"/>
                                        </p:tgtEl>
                                        <p:attrNameLst>
                                          <p:attrName>ppt_y</p:attrName>
                                        </p:attrNameLst>
                                      </p:cBhvr>
                                      <p:tavLst>
                                        <p:tav tm="0">
                                          <p:val>
                                            <p:strVal val="#ppt_y"/>
                                          </p:val>
                                        </p:tav>
                                        <p:tav tm="100000">
                                          <p:val>
                                            <p:strVal val="#ppt_y"/>
                                          </p:val>
                                        </p:tav>
                                      </p:tavLst>
                                    </p:anim>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strVal val="#ppt_h"/>
                                          </p:val>
                                        </p:tav>
                                        <p:tav tm="100000">
                                          <p:val>
                                            <p:strVal val="#ppt_h"/>
                                          </p:val>
                                        </p:tav>
                                      </p:tavLst>
                                    </p:anim>
                                  </p:childTnLst>
                                </p:cTn>
                              </p:par>
                              <p:par>
                                <p:cTn id="20" presetID="17" presetClass="entr" presetSubtype="2"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ppt_x</p:attrName>
                                        </p:attrNameLst>
                                      </p:cBhvr>
                                      <p:tavLst>
                                        <p:tav tm="0">
                                          <p:val>
                                            <p:strVal val="#ppt_x+#ppt_w/2"/>
                                          </p:val>
                                        </p:tav>
                                        <p:tav tm="100000">
                                          <p:val>
                                            <p:strVal val="#ppt_x"/>
                                          </p:val>
                                        </p:tav>
                                      </p:tavLst>
                                    </p:anim>
                                    <p:anim calcmode="lin" valueType="num">
                                      <p:cBhvr>
                                        <p:cTn id="23" dur="500" fill="hold"/>
                                        <p:tgtEl>
                                          <p:spTgt spid="7"/>
                                        </p:tgtEl>
                                        <p:attrNameLst>
                                          <p:attrName>ppt_y</p:attrName>
                                        </p:attrNameLst>
                                      </p:cBhvr>
                                      <p:tavLst>
                                        <p:tav tm="0">
                                          <p:val>
                                            <p:strVal val="#ppt_y"/>
                                          </p:val>
                                        </p:tav>
                                        <p:tav tm="100000">
                                          <p:val>
                                            <p:strVal val="#ppt_y"/>
                                          </p:val>
                                        </p:tav>
                                      </p:tavLst>
                                    </p:anim>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strVal val="#ppt_h"/>
                                          </p:val>
                                        </p:tav>
                                        <p:tav tm="100000">
                                          <p:val>
                                            <p:strVal val="#ppt_h"/>
                                          </p:val>
                                        </p:tav>
                                      </p:tavLst>
                                    </p:anim>
                                  </p:childTnLst>
                                </p:cTn>
                              </p:par>
                              <p:par>
                                <p:cTn id="26" presetID="17" presetClass="entr" presetSubtype="2"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ppt_x</p:attrName>
                                        </p:attrNameLst>
                                      </p:cBhvr>
                                      <p:tavLst>
                                        <p:tav tm="0">
                                          <p:val>
                                            <p:strVal val="#ppt_x+#ppt_w/2"/>
                                          </p:val>
                                        </p:tav>
                                        <p:tav tm="100000">
                                          <p:val>
                                            <p:strVal val="#ppt_x"/>
                                          </p:val>
                                        </p:tav>
                                      </p:tavLst>
                                    </p:anim>
                                    <p:anim calcmode="lin" valueType="num">
                                      <p:cBhvr>
                                        <p:cTn id="29" dur="500" fill="hold"/>
                                        <p:tgtEl>
                                          <p:spTgt spid="8"/>
                                        </p:tgtEl>
                                        <p:attrNameLst>
                                          <p:attrName>ppt_y</p:attrName>
                                        </p:attrNameLst>
                                      </p:cBhvr>
                                      <p:tavLst>
                                        <p:tav tm="0">
                                          <p:val>
                                            <p:strVal val="#ppt_y"/>
                                          </p:val>
                                        </p:tav>
                                        <p:tav tm="100000">
                                          <p:val>
                                            <p:strVal val="#ppt_y"/>
                                          </p:val>
                                        </p:tav>
                                      </p:tavLst>
                                    </p:anim>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7" grpId="0" animBg="1"/>
      <p:bldP spid="8"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مستند 2"/>
          <p:cNvSpPr/>
          <p:nvPr/>
        </p:nvSpPr>
        <p:spPr>
          <a:xfrm>
            <a:off x="785786" y="642918"/>
            <a:ext cx="7500990" cy="5786478"/>
          </a:xfrm>
          <a:prstGeom prst="flowChartDocument">
            <a:avLst/>
          </a:prstGeom>
          <a:ln/>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buFontTx/>
              <a:buChar char="-"/>
            </a:pPr>
            <a:r>
              <a:rPr lang="ar-SA" sz="5400" b="1" dirty="0" smtClean="0">
                <a:solidFill>
                  <a:schemeClr val="tx1"/>
                </a:solidFill>
              </a:rPr>
              <a:t>الأفعال الخمس:هي كل مضارع اتصل بآخره ألف الاثنين أو واو الجماعة أو ياء المخاطبة</a:t>
            </a:r>
            <a:r>
              <a:rPr lang="ar-SA" sz="4400" b="1" dirty="0" smtClean="0">
                <a:solidFill>
                  <a:schemeClr val="tx1"/>
                </a:solidFill>
              </a:rPr>
              <a:t>.</a:t>
            </a:r>
          </a:p>
          <a:p>
            <a:pPr algn="ctr">
              <a:buFontTx/>
              <a:buChar char="-"/>
            </a:pPr>
            <a:endParaRPr lang="ar-SA" b="1" dirty="0">
              <a:solidFill>
                <a:schemeClr val="tx1"/>
              </a:solidFill>
            </a:endParaRPr>
          </a:p>
        </p:txBody>
      </p:sp>
      <p:sp>
        <p:nvSpPr>
          <p:cNvPr id="4" name="مخطط انسيابي: مستند 3"/>
          <p:cNvSpPr/>
          <p:nvPr/>
        </p:nvSpPr>
        <p:spPr>
          <a:xfrm rot="850076">
            <a:off x="6215074" y="357166"/>
            <a:ext cx="2143140" cy="857256"/>
          </a:xfrm>
          <a:prstGeom prst="flowChartDocumen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3200" b="1" dirty="0" smtClean="0">
                <a:solidFill>
                  <a:schemeClr val="tx1"/>
                </a:solidFill>
              </a:rPr>
              <a:t>أتذكر:</a:t>
            </a:r>
            <a:endParaRPr lang="ar-SA"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مستند 2"/>
          <p:cNvSpPr/>
          <p:nvPr/>
        </p:nvSpPr>
        <p:spPr>
          <a:xfrm>
            <a:off x="785786" y="642918"/>
            <a:ext cx="7500990" cy="5786478"/>
          </a:xfrm>
          <a:prstGeom prst="flowChartDocument">
            <a:avLst/>
          </a:prstGeom>
          <a:ln/>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endParaRPr lang="ar-SA" sz="3200" b="1" dirty="0" smtClean="0">
              <a:solidFill>
                <a:schemeClr val="tx1"/>
              </a:solidFill>
            </a:endParaRPr>
          </a:p>
          <a:p>
            <a:pPr algn="ctr"/>
            <a:r>
              <a:rPr lang="ar-SA" sz="3200" b="1" dirty="0" smtClean="0">
                <a:solidFill>
                  <a:schemeClr val="tx1"/>
                </a:solidFill>
              </a:rPr>
              <a:t>سميت بالأفعال الخمسة؛لأن الفعل المتصل بألف الاثنين له صورتان:إما مبدوء بياء الغائب أو بتاء المخاطب </a:t>
            </a:r>
            <a:r>
              <a:rPr lang="ar-SA" sz="3600" b="1" dirty="0" smtClean="0">
                <a:solidFill>
                  <a:schemeClr val="tx1"/>
                </a:solidFill>
              </a:rPr>
              <a:t>مثل:يفعلان،تفعلان</a:t>
            </a:r>
            <a:r>
              <a:rPr lang="ar-SA" sz="3200" b="1" dirty="0" smtClean="0">
                <a:solidFill>
                  <a:schemeClr val="tx1"/>
                </a:solidFill>
              </a:rPr>
              <a:t> والفعل المتصل بواو الجماعة له صورتان:إما مبدوء بالياء أو التاء مثل:يفعلون،تفعلون.</a:t>
            </a:r>
          </a:p>
          <a:p>
            <a:pPr algn="ctr"/>
            <a:r>
              <a:rPr lang="ar-SA" sz="3200" b="1" dirty="0" smtClean="0">
                <a:solidFill>
                  <a:schemeClr val="tx1"/>
                </a:solidFill>
              </a:rPr>
              <a:t>والفعل المتصل بياء المخاطبة،له صورة واحدة؛لأنه لا يكون مبدوءاً إلا بالتاء مثل:تفعلين. </a:t>
            </a:r>
          </a:p>
          <a:p>
            <a:pPr algn="ctr">
              <a:buFontTx/>
              <a:buChar char="-"/>
            </a:pPr>
            <a:endParaRPr lang="ar-SA" b="1" dirty="0">
              <a:solidFill>
                <a:schemeClr val="tx1"/>
              </a:solidFill>
            </a:endParaRPr>
          </a:p>
        </p:txBody>
      </p:sp>
      <p:sp>
        <p:nvSpPr>
          <p:cNvPr id="4" name="مخطط انسيابي: مستند 3"/>
          <p:cNvSpPr/>
          <p:nvPr/>
        </p:nvSpPr>
        <p:spPr>
          <a:xfrm rot="850076">
            <a:off x="6215074" y="357166"/>
            <a:ext cx="2143140" cy="857256"/>
          </a:xfrm>
          <a:prstGeom prst="flowChartDocumen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3200" b="1" dirty="0" smtClean="0">
                <a:solidFill>
                  <a:schemeClr val="tx1"/>
                </a:solidFill>
              </a:rPr>
              <a:t>أتذكر:</a:t>
            </a:r>
            <a:endParaRPr lang="ar-SA"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5357818" y="119698"/>
            <a:ext cx="2500330" cy="523220"/>
          </a:xfrm>
          <a:prstGeom prst="rect">
            <a:avLst/>
          </a:prstGeom>
          <a:noFill/>
        </p:spPr>
        <p:txBody>
          <a:bodyPr wrap="square" rtlCol="1">
            <a:spAutoFit/>
          </a:bodyPr>
          <a:lstStyle/>
          <a:p>
            <a:pPr algn="ctr"/>
            <a:r>
              <a:rPr lang="ar-SA" sz="2800" b="1" dirty="0" smtClean="0">
                <a:solidFill>
                  <a:srgbClr val="4C0000"/>
                </a:solidFill>
              </a:rPr>
              <a:t>1/أقارن ما يلي:</a:t>
            </a:r>
          </a:p>
        </p:txBody>
      </p:sp>
      <p:sp>
        <p:nvSpPr>
          <p:cNvPr id="4" name="شكل بيضاوي 3"/>
          <p:cNvSpPr/>
          <p:nvPr/>
        </p:nvSpPr>
        <p:spPr>
          <a:xfrm>
            <a:off x="7715272" y="166006"/>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ثالثاً</a:t>
            </a:r>
            <a:endParaRPr lang="ar-SA" sz="2400" b="1" dirty="0">
              <a:solidFill>
                <a:schemeClr val="tx1"/>
              </a:solidFill>
            </a:endParaRPr>
          </a:p>
        </p:txBody>
      </p:sp>
      <p:sp>
        <p:nvSpPr>
          <p:cNvPr id="5" name="مخطط انسيابي: محطة طرفية 4"/>
          <p:cNvSpPr/>
          <p:nvPr/>
        </p:nvSpPr>
        <p:spPr>
          <a:xfrm>
            <a:off x="5214942" y="714356"/>
            <a:ext cx="3571900" cy="428628"/>
          </a:xfrm>
          <a:prstGeom prst="flowChartTerminator">
            <a:avLst/>
          </a:prstGeom>
          <a:solidFill>
            <a:schemeClr val="accent3">
              <a:lumMod val="60000"/>
              <a:lumOff val="4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rPr>
              <a:t>الجملة</a:t>
            </a:r>
            <a:endParaRPr lang="ar-SA" sz="3600" b="1" dirty="0">
              <a:solidFill>
                <a:schemeClr val="tx1"/>
              </a:solidFill>
            </a:endParaRPr>
          </a:p>
        </p:txBody>
      </p:sp>
      <p:sp>
        <p:nvSpPr>
          <p:cNvPr id="6" name="مخطط انسيابي: محطة طرفية 5"/>
          <p:cNvSpPr/>
          <p:nvPr/>
        </p:nvSpPr>
        <p:spPr>
          <a:xfrm>
            <a:off x="2857488" y="714356"/>
            <a:ext cx="2214578" cy="428628"/>
          </a:xfrm>
          <a:prstGeom prst="flowChartTerminator">
            <a:avLst/>
          </a:prstGeom>
          <a:solidFill>
            <a:schemeClr val="accent3">
              <a:lumMod val="60000"/>
              <a:lumOff val="4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rPr>
              <a:t>نوع(لا)</a:t>
            </a:r>
            <a:endParaRPr lang="ar-SA" sz="3600" b="1" dirty="0">
              <a:solidFill>
                <a:schemeClr val="tx1"/>
              </a:solidFill>
            </a:endParaRPr>
          </a:p>
        </p:txBody>
      </p:sp>
      <p:sp>
        <p:nvSpPr>
          <p:cNvPr id="7" name="مخطط انسيابي: محطة طرفية 6"/>
          <p:cNvSpPr/>
          <p:nvPr/>
        </p:nvSpPr>
        <p:spPr>
          <a:xfrm>
            <a:off x="285720" y="714356"/>
            <a:ext cx="2438416" cy="428628"/>
          </a:xfrm>
          <a:prstGeom prst="flowChartTerminator">
            <a:avLst/>
          </a:prstGeom>
          <a:solidFill>
            <a:schemeClr val="accent3">
              <a:lumMod val="60000"/>
              <a:lumOff val="4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أثرها على الفعل</a:t>
            </a:r>
            <a:endParaRPr lang="ar-SA" sz="2800" b="1" dirty="0">
              <a:solidFill>
                <a:schemeClr val="tx1"/>
              </a:solidFill>
            </a:endParaRPr>
          </a:p>
        </p:txBody>
      </p:sp>
      <p:sp>
        <p:nvSpPr>
          <p:cNvPr id="8" name="مخطط انسيابي: معالجة متعاقبة 7"/>
          <p:cNvSpPr/>
          <p:nvPr/>
        </p:nvSpPr>
        <p:spPr>
          <a:xfrm>
            <a:off x="5357818" y="1285860"/>
            <a:ext cx="3286148" cy="1428760"/>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t>الذين يحبون وطنهم حباً صادقاً لا يقطفون الأزهار من الحدائق العامة.</a:t>
            </a:r>
            <a:endParaRPr lang="ar-SA" sz="2400" b="1" dirty="0"/>
          </a:p>
        </p:txBody>
      </p:sp>
      <p:sp>
        <p:nvSpPr>
          <p:cNvPr id="9" name="مخطط انسيابي: معالجة متعاقبة 8"/>
          <p:cNvSpPr/>
          <p:nvPr/>
        </p:nvSpPr>
        <p:spPr>
          <a:xfrm>
            <a:off x="5357818" y="2786058"/>
            <a:ext cx="3286148" cy="785818"/>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t>لا تقطفوا الأزهار من الحدائق العامة</a:t>
            </a:r>
            <a:endParaRPr lang="ar-SA" sz="2400" b="1" dirty="0"/>
          </a:p>
        </p:txBody>
      </p:sp>
      <p:sp>
        <p:nvSpPr>
          <p:cNvPr id="10" name="مخطط انسيابي: معالجة متعاقبة 9"/>
          <p:cNvSpPr/>
          <p:nvPr/>
        </p:nvSpPr>
        <p:spPr>
          <a:xfrm>
            <a:off x="3143240" y="1428736"/>
            <a:ext cx="1571636" cy="785818"/>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sz="2400" b="1" dirty="0"/>
          </a:p>
        </p:txBody>
      </p:sp>
      <p:sp>
        <p:nvSpPr>
          <p:cNvPr id="11" name="مخطط انسيابي: معالجة متعاقبة 10"/>
          <p:cNvSpPr/>
          <p:nvPr/>
        </p:nvSpPr>
        <p:spPr>
          <a:xfrm>
            <a:off x="3143240" y="2714620"/>
            <a:ext cx="1571636" cy="785818"/>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t>ناهية جازمة</a:t>
            </a:r>
            <a:endParaRPr lang="ar-SA" sz="2400" b="1" dirty="0"/>
          </a:p>
        </p:txBody>
      </p:sp>
      <p:sp>
        <p:nvSpPr>
          <p:cNvPr id="12" name="مخطط انسيابي: معالجة متعاقبة 11"/>
          <p:cNvSpPr/>
          <p:nvPr/>
        </p:nvSpPr>
        <p:spPr>
          <a:xfrm>
            <a:off x="357158" y="1357298"/>
            <a:ext cx="2152664" cy="1071570"/>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400" b="1" dirty="0" smtClean="0"/>
              <a:t>لم تؤثر على الفعل لذا بقيت النون مع الفعل</a:t>
            </a:r>
            <a:endParaRPr lang="ar-SA" sz="2400" b="1" dirty="0"/>
          </a:p>
        </p:txBody>
      </p:sp>
      <p:sp>
        <p:nvSpPr>
          <p:cNvPr id="13" name="مخطط انسيابي: معالجة متعاقبة 12"/>
          <p:cNvSpPr/>
          <p:nvPr/>
        </p:nvSpPr>
        <p:spPr>
          <a:xfrm>
            <a:off x="357158" y="2571744"/>
            <a:ext cx="2152664" cy="1071570"/>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sz="2400" b="1" dirty="0"/>
          </a:p>
        </p:txBody>
      </p:sp>
      <p:sp>
        <p:nvSpPr>
          <p:cNvPr id="14" name="مربع نص 13"/>
          <p:cNvSpPr txBox="1"/>
          <p:nvPr/>
        </p:nvSpPr>
        <p:spPr>
          <a:xfrm>
            <a:off x="3000364" y="1571612"/>
            <a:ext cx="1785950" cy="584775"/>
          </a:xfrm>
          <a:prstGeom prst="rect">
            <a:avLst/>
          </a:prstGeom>
          <a:noFill/>
        </p:spPr>
        <p:txBody>
          <a:bodyPr wrap="square" rtlCol="1">
            <a:spAutoFit/>
          </a:bodyPr>
          <a:lstStyle/>
          <a:p>
            <a:pPr algn="ctr"/>
            <a:r>
              <a:rPr lang="ar-SA" sz="3200" b="1" dirty="0" smtClean="0">
                <a:solidFill>
                  <a:srgbClr val="C00000"/>
                </a:solidFill>
              </a:rPr>
              <a:t>نافية</a:t>
            </a:r>
          </a:p>
        </p:txBody>
      </p:sp>
      <p:sp>
        <p:nvSpPr>
          <p:cNvPr id="15" name="مربع نص 14"/>
          <p:cNvSpPr txBox="1"/>
          <p:nvPr/>
        </p:nvSpPr>
        <p:spPr>
          <a:xfrm>
            <a:off x="357158" y="2500306"/>
            <a:ext cx="2143140" cy="1200329"/>
          </a:xfrm>
          <a:prstGeom prst="rect">
            <a:avLst/>
          </a:prstGeom>
          <a:noFill/>
        </p:spPr>
        <p:txBody>
          <a:bodyPr wrap="square" rtlCol="1">
            <a:spAutoFit/>
          </a:bodyPr>
          <a:lstStyle/>
          <a:p>
            <a:pPr algn="ctr"/>
            <a:r>
              <a:rPr lang="ar-SA" sz="2400" b="1" dirty="0" smtClean="0">
                <a:solidFill>
                  <a:srgbClr val="C00000"/>
                </a:solidFill>
              </a:rPr>
              <a:t>أثرت على الفعل لذا حذفت النون من الفعل</a:t>
            </a:r>
          </a:p>
        </p:txBody>
      </p:sp>
      <p:sp>
        <p:nvSpPr>
          <p:cNvPr id="16" name="مربع نص 15"/>
          <p:cNvSpPr txBox="1"/>
          <p:nvPr/>
        </p:nvSpPr>
        <p:spPr>
          <a:xfrm>
            <a:off x="1857356" y="3668444"/>
            <a:ext cx="6786610" cy="523220"/>
          </a:xfrm>
          <a:prstGeom prst="rect">
            <a:avLst/>
          </a:prstGeom>
          <a:noFill/>
        </p:spPr>
        <p:txBody>
          <a:bodyPr wrap="square" rtlCol="1">
            <a:spAutoFit/>
          </a:bodyPr>
          <a:lstStyle/>
          <a:p>
            <a:pPr algn="ctr"/>
            <a:r>
              <a:rPr lang="ar-SA" sz="2800" b="1" dirty="0" smtClean="0">
                <a:solidFill>
                  <a:srgbClr val="4C0000"/>
                </a:solidFill>
              </a:rPr>
              <a:t>2/ أستبدل في المثال السابق أداة النصب(لن)بأداة الجزم:</a:t>
            </a:r>
          </a:p>
        </p:txBody>
      </p:sp>
      <p:sp>
        <p:nvSpPr>
          <p:cNvPr id="18" name="مخطط انسيابي: معالجة متعاقبة 17"/>
          <p:cNvSpPr/>
          <p:nvPr/>
        </p:nvSpPr>
        <p:spPr>
          <a:xfrm>
            <a:off x="1214414" y="4357694"/>
            <a:ext cx="6000792" cy="785818"/>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sz="2400" b="1" dirty="0"/>
          </a:p>
        </p:txBody>
      </p:sp>
      <p:sp>
        <p:nvSpPr>
          <p:cNvPr id="19" name="مربع نص 18"/>
          <p:cNvSpPr txBox="1"/>
          <p:nvPr/>
        </p:nvSpPr>
        <p:spPr>
          <a:xfrm>
            <a:off x="1357290" y="4467533"/>
            <a:ext cx="5643602" cy="584775"/>
          </a:xfrm>
          <a:prstGeom prst="rect">
            <a:avLst/>
          </a:prstGeom>
          <a:noFill/>
        </p:spPr>
        <p:txBody>
          <a:bodyPr wrap="square" rtlCol="1">
            <a:spAutoFit/>
          </a:bodyPr>
          <a:lstStyle/>
          <a:p>
            <a:pPr algn="ctr"/>
            <a:r>
              <a:rPr lang="ar-SA" sz="3200" b="1" dirty="0" smtClean="0">
                <a:solidFill>
                  <a:srgbClr val="C00000"/>
                </a:solidFill>
              </a:rPr>
              <a:t>لن تقطفوا الأزهار من الحدائق العامة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circle(in)">
                                      <p:cBhvr>
                                        <p:cTn id="10" dur="10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9"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upLeft)">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9"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strips(upLeft)">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9"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strips(upLeft)">
                                      <p:cBhvr>
                                        <p:cTn id="2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p:bldP spid="15" grpId="0"/>
      <p:bldP spid="16" grpId="0"/>
      <p:bldP spid="19"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مستند 2"/>
          <p:cNvSpPr/>
          <p:nvPr/>
        </p:nvSpPr>
        <p:spPr>
          <a:xfrm>
            <a:off x="785786" y="642918"/>
            <a:ext cx="7500990" cy="5786478"/>
          </a:xfrm>
          <a:prstGeom prst="flowChartDocument">
            <a:avLst/>
          </a:prstGeom>
          <a:ln/>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endParaRPr lang="ar-SA" sz="3200" b="1" dirty="0" smtClean="0">
              <a:solidFill>
                <a:schemeClr val="tx1"/>
              </a:solidFill>
            </a:endParaRPr>
          </a:p>
          <a:p>
            <a:pPr algn="ctr">
              <a:buFontTx/>
              <a:buChar char="-"/>
            </a:pPr>
            <a:r>
              <a:rPr lang="ar-SA" sz="3200" b="1" dirty="0" smtClean="0">
                <a:solidFill>
                  <a:schemeClr val="tx1"/>
                </a:solidFill>
              </a:rPr>
              <a:t>من أدوات النصب:</a:t>
            </a:r>
          </a:p>
          <a:p>
            <a:pPr algn="ctr"/>
            <a:r>
              <a:rPr lang="ar-SA" sz="3200" b="1" dirty="0" smtClean="0">
                <a:solidFill>
                  <a:schemeClr val="tx1"/>
                </a:solidFill>
              </a:rPr>
              <a:t>(أن،لن،كي،لام التعليل).</a:t>
            </a:r>
          </a:p>
          <a:p>
            <a:pPr algn="ctr"/>
            <a:r>
              <a:rPr lang="ar-SA" sz="3200" b="1" dirty="0" smtClean="0">
                <a:solidFill>
                  <a:schemeClr val="tx1"/>
                </a:solidFill>
              </a:rPr>
              <a:t>-من أدوات الجزم:</a:t>
            </a:r>
          </a:p>
          <a:p>
            <a:pPr algn="ctr"/>
            <a:r>
              <a:rPr lang="ar-SA" sz="3200" b="1" dirty="0" smtClean="0">
                <a:solidFill>
                  <a:schemeClr val="tx1"/>
                </a:solidFill>
              </a:rPr>
              <a:t>(لم،لا الناهية،لام الأمر)</a:t>
            </a:r>
          </a:p>
          <a:p>
            <a:pPr algn="ctr"/>
            <a:r>
              <a:rPr lang="ar-SA" sz="3200" b="1" dirty="0" smtClean="0">
                <a:solidFill>
                  <a:schemeClr val="tx1"/>
                </a:solidFill>
              </a:rPr>
              <a:t>-الأفعال الخمسة ترفع بثبوت النون،وتنصب وتجزم بحذف النون.</a:t>
            </a:r>
            <a:endParaRPr lang="ar-SA" sz="3200" b="1" dirty="0">
              <a:solidFill>
                <a:schemeClr val="tx1"/>
              </a:solidFill>
            </a:endParaRPr>
          </a:p>
        </p:txBody>
      </p:sp>
      <p:sp>
        <p:nvSpPr>
          <p:cNvPr id="4" name="مخطط انسيابي: مستند 3"/>
          <p:cNvSpPr/>
          <p:nvPr/>
        </p:nvSpPr>
        <p:spPr>
          <a:xfrm rot="850076">
            <a:off x="6215074" y="357166"/>
            <a:ext cx="2143140" cy="857256"/>
          </a:xfrm>
          <a:prstGeom prst="flowChartDocumen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3200" b="1" dirty="0" smtClean="0">
                <a:solidFill>
                  <a:schemeClr val="tx1"/>
                </a:solidFill>
              </a:rPr>
              <a:t>أتذكر أن:</a:t>
            </a:r>
            <a:endParaRPr lang="ar-SA"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500034" y="119698"/>
            <a:ext cx="7358114" cy="2246769"/>
          </a:xfrm>
          <a:prstGeom prst="rect">
            <a:avLst/>
          </a:prstGeom>
          <a:noFill/>
        </p:spPr>
        <p:txBody>
          <a:bodyPr wrap="square" rtlCol="1">
            <a:spAutoFit/>
          </a:bodyPr>
          <a:lstStyle/>
          <a:p>
            <a:pPr algn="ctr"/>
            <a:r>
              <a:rPr lang="ar-SA" sz="2800" b="1" dirty="0" smtClean="0">
                <a:solidFill>
                  <a:srgbClr val="4C0000"/>
                </a:solidFill>
                <a:effectLst>
                  <a:glow rad="228600">
                    <a:schemeClr val="accent6">
                      <a:satMod val="175000"/>
                      <a:alpha val="40000"/>
                    </a:schemeClr>
                  </a:glow>
                </a:effectLst>
              </a:rPr>
              <a:t>إن ربان السفينة إذا عطبت سفينته،يجب أن يبقى فيها طويلاً حتى ينتقل ركابها إلى قوارب النجاة،ويكون آخر من ينزل منها،فعلى الجميع أن يتحملوا التضحيات في سبيل وطنهم،وليقدموا كل غال ونفيس من أجله،ويعدوا التضحية مكافأة له،حتى يفرحوا بذلك جذلاً</a:t>
            </a:r>
            <a:r>
              <a:rPr lang="ar-SA" sz="2800" b="1" dirty="0" smtClean="0">
                <a:solidFill>
                  <a:srgbClr val="4C0000"/>
                </a:solidFill>
              </a:rPr>
              <a:t>.</a:t>
            </a:r>
          </a:p>
        </p:txBody>
      </p:sp>
      <p:sp>
        <p:nvSpPr>
          <p:cNvPr id="4" name="شكل بيضاوي 3"/>
          <p:cNvSpPr/>
          <p:nvPr/>
        </p:nvSpPr>
        <p:spPr>
          <a:xfrm>
            <a:off x="7715272" y="166006"/>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رابعاً</a:t>
            </a:r>
            <a:endParaRPr lang="ar-SA" sz="2400" b="1" dirty="0">
              <a:solidFill>
                <a:schemeClr val="tx1"/>
              </a:solidFill>
            </a:endParaRPr>
          </a:p>
        </p:txBody>
      </p:sp>
      <p:sp>
        <p:nvSpPr>
          <p:cNvPr id="5" name="مربع نص 4"/>
          <p:cNvSpPr txBox="1"/>
          <p:nvPr/>
        </p:nvSpPr>
        <p:spPr>
          <a:xfrm>
            <a:off x="214282" y="2285992"/>
            <a:ext cx="8429684" cy="954107"/>
          </a:xfrm>
          <a:prstGeom prst="rect">
            <a:avLst/>
          </a:prstGeom>
          <a:noFill/>
        </p:spPr>
        <p:txBody>
          <a:bodyPr wrap="square" rtlCol="1">
            <a:spAutoFit/>
          </a:bodyPr>
          <a:lstStyle/>
          <a:p>
            <a:pPr algn="ctr"/>
            <a:r>
              <a:rPr lang="ar-SA" sz="2800" b="1" dirty="0" smtClean="0">
                <a:solidFill>
                  <a:srgbClr val="4C0000"/>
                </a:solidFill>
              </a:rPr>
              <a:t>1/أقرأ الفقرة السابقة وأستخرج منها كل فعل من الأفعال الخمسة حذفت منه النون،وأبين السبب:</a:t>
            </a:r>
          </a:p>
        </p:txBody>
      </p:sp>
      <p:sp>
        <p:nvSpPr>
          <p:cNvPr id="6" name="شكل بيضاوي 5"/>
          <p:cNvSpPr/>
          <p:nvPr/>
        </p:nvSpPr>
        <p:spPr>
          <a:xfrm>
            <a:off x="5857884" y="3429000"/>
            <a:ext cx="2428892" cy="428628"/>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t>الفعل</a:t>
            </a:r>
            <a:endParaRPr lang="ar-SA" sz="2400" b="1" dirty="0"/>
          </a:p>
        </p:txBody>
      </p:sp>
      <p:sp>
        <p:nvSpPr>
          <p:cNvPr id="7" name="شكل بيضاوي 6"/>
          <p:cNvSpPr/>
          <p:nvPr/>
        </p:nvSpPr>
        <p:spPr>
          <a:xfrm>
            <a:off x="1000100" y="3357562"/>
            <a:ext cx="4000528" cy="428628"/>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2400" b="1" dirty="0" smtClean="0"/>
              <a:t>سبب حذف النون</a:t>
            </a:r>
            <a:endParaRPr lang="ar-SA" sz="2400" b="1" dirty="0"/>
          </a:p>
        </p:txBody>
      </p:sp>
      <p:sp>
        <p:nvSpPr>
          <p:cNvPr id="8" name="شكل بيضاوي 7"/>
          <p:cNvSpPr/>
          <p:nvPr/>
        </p:nvSpPr>
        <p:spPr>
          <a:xfrm>
            <a:off x="5857884" y="4000504"/>
            <a:ext cx="2428892" cy="428628"/>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400" b="1" dirty="0"/>
          </a:p>
        </p:txBody>
      </p:sp>
      <p:sp>
        <p:nvSpPr>
          <p:cNvPr id="9" name="شكل بيضاوي 8"/>
          <p:cNvSpPr/>
          <p:nvPr/>
        </p:nvSpPr>
        <p:spPr>
          <a:xfrm>
            <a:off x="5857884" y="4500570"/>
            <a:ext cx="2428892" cy="428628"/>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400" b="1" dirty="0"/>
          </a:p>
        </p:txBody>
      </p:sp>
      <p:sp>
        <p:nvSpPr>
          <p:cNvPr id="10" name="شكل بيضاوي 9"/>
          <p:cNvSpPr/>
          <p:nvPr/>
        </p:nvSpPr>
        <p:spPr>
          <a:xfrm>
            <a:off x="5857884" y="5000636"/>
            <a:ext cx="2428892" cy="428628"/>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400" b="1" dirty="0"/>
          </a:p>
        </p:txBody>
      </p:sp>
      <p:sp>
        <p:nvSpPr>
          <p:cNvPr id="11" name="شكل بيضاوي 10"/>
          <p:cNvSpPr/>
          <p:nvPr/>
        </p:nvSpPr>
        <p:spPr>
          <a:xfrm>
            <a:off x="5857884" y="5500702"/>
            <a:ext cx="2428892" cy="428628"/>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400" b="1" dirty="0"/>
          </a:p>
        </p:txBody>
      </p:sp>
      <p:sp>
        <p:nvSpPr>
          <p:cNvPr id="12" name="شكل بيضاوي 11"/>
          <p:cNvSpPr/>
          <p:nvPr/>
        </p:nvSpPr>
        <p:spPr>
          <a:xfrm>
            <a:off x="642910" y="3929066"/>
            <a:ext cx="4643470" cy="428628"/>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400" b="1" dirty="0"/>
          </a:p>
        </p:txBody>
      </p:sp>
      <p:sp>
        <p:nvSpPr>
          <p:cNvPr id="13" name="شكل بيضاوي 12"/>
          <p:cNvSpPr/>
          <p:nvPr/>
        </p:nvSpPr>
        <p:spPr>
          <a:xfrm>
            <a:off x="642910" y="4429132"/>
            <a:ext cx="4643470" cy="428628"/>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400" b="1" dirty="0"/>
          </a:p>
        </p:txBody>
      </p:sp>
      <p:sp>
        <p:nvSpPr>
          <p:cNvPr id="14" name="شكل بيضاوي 13"/>
          <p:cNvSpPr/>
          <p:nvPr/>
        </p:nvSpPr>
        <p:spPr>
          <a:xfrm>
            <a:off x="642910" y="4929198"/>
            <a:ext cx="4643470" cy="428628"/>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400" b="1" dirty="0"/>
          </a:p>
        </p:txBody>
      </p:sp>
      <p:sp>
        <p:nvSpPr>
          <p:cNvPr id="15" name="شكل بيضاوي 14"/>
          <p:cNvSpPr/>
          <p:nvPr/>
        </p:nvSpPr>
        <p:spPr>
          <a:xfrm>
            <a:off x="642910" y="5429264"/>
            <a:ext cx="4643470" cy="428628"/>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400" b="1" dirty="0"/>
          </a:p>
        </p:txBody>
      </p:sp>
      <p:sp>
        <p:nvSpPr>
          <p:cNvPr id="16" name="مربع نص 15"/>
          <p:cNvSpPr txBox="1"/>
          <p:nvPr/>
        </p:nvSpPr>
        <p:spPr>
          <a:xfrm>
            <a:off x="6215074" y="3977350"/>
            <a:ext cx="1714512" cy="523220"/>
          </a:xfrm>
          <a:prstGeom prst="rect">
            <a:avLst/>
          </a:prstGeom>
          <a:noFill/>
        </p:spPr>
        <p:txBody>
          <a:bodyPr wrap="square" rtlCol="1">
            <a:spAutoFit/>
          </a:bodyPr>
          <a:lstStyle/>
          <a:p>
            <a:pPr algn="ctr"/>
            <a:r>
              <a:rPr lang="ar-SA" sz="2800" b="1" dirty="0" smtClean="0">
                <a:solidFill>
                  <a:srgbClr val="C00000"/>
                </a:solidFill>
              </a:rPr>
              <a:t>يتحملوا</a:t>
            </a:r>
            <a:endParaRPr lang="ar-SA" sz="2800" b="1" dirty="0">
              <a:solidFill>
                <a:srgbClr val="C00000"/>
              </a:solidFill>
            </a:endParaRPr>
          </a:p>
        </p:txBody>
      </p:sp>
      <p:sp>
        <p:nvSpPr>
          <p:cNvPr id="17" name="مربع نص 16"/>
          <p:cNvSpPr txBox="1"/>
          <p:nvPr/>
        </p:nvSpPr>
        <p:spPr>
          <a:xfrm>
            <a:off x="6215074" y="4477416"/>
            <a:ext cx="1714512" cy="523220"/>
          </a:xfrm>
          <a:prstGeom prst="rect">
            <a:avLst/>
          </a:prstGeom>
          <a:noFill/>
        </p:spPr>
        <p:txBody>
          <a:bodyPr wrap="square" rtlCol="1">
            <a:spAutoFit/>
          </a:bodyPr>
          <a:lstStyle/>
          <a:p>
            <a:pPr algn="ctr"/>
            <a:r>
              <a:rPr lang="ar-SA" sz="2800" b="1" dirty="0" smtClean="0">
                <a:solidFill>
                  <a:srgbClr val="C00000"/>
                </a:solidFill>
              </a:rPr>
              <a:t>يقدموا</a:t>
            </a:r>
            <a:endParaRPr lang="ar-SA" sz="2800" b="1" dirty="0">
              <a:solidFill>
                <a:srgbClr val="C00000"/>
              </a:solidFill>
            </a:endParaRPr>
          </a:p>
        </p:txBody>
      </p:sp>
      <p:sp>
        <p:nvSpPr>
          <p:cNvPr id="18" name="مربع نص 17"/>
          <p:cNvSpPr txBox="1"/>
          <p:nvPr/>
        </p:nvSpPr>
        <p:spPr>
          <a:xfrm>
            <a:off x="6215074" y="4977482"/>
            <a:ext cx="1714512" cy="523220"/>
          </a:xfrm>
          <a:prstGeom prst="rect">
            <a:avLst/>
          </a:prstGeom>
          <a:noFill/>
        </p:spPr>
        <p:txBody>
          <a:bodyPr wrap="square" rtlCol="1">
            <a:spAutoFit/>
          </a:bodyPr>
          <a:lstStyle/>
          <a:p>
            <a:pPr algn="ctr"/>
            <a:r>
              <a:rPr lang="ar-SA" sz="2800" b="1" dirty="0" smtClean="0">
                <a:solidFill>
                  <a:srgbClr val="C00000"/>
                </a:solidFill>
              </a:rPr>
              <a:t>يعدوا</a:t>
            </a:r>
            <a:endParaRPr lang="ar-SA" sz="2800" b="1" dirty="0">
              <a:solidFill>
                <a:srgbClr val="C00000"/>
              </a:solidFill>
            </a:endParaRPr>
          </a:p>
        </p:txBody>
      </p:sp>
      <p:sp>
        <p:nvSpPr>
          <p:cNvPr id="19" name="مربع نص 18"/>
          <p:cNvSpPr txBox="1"/>
          <p:nvPr/>
        </p:nvSpPr>
        <p:spPr>
          <a:xfrm>
            <a:off x="6215074" y="5477548"/>
            <a:ext cx="1714512" cy="523220"/>
          </a:xfrm>
          <a:prstGeom prst="rect">
            <a:avLst/>
          </a:prstGeom>
          <a:noFill/>
        </p:spPr>
        <p:txBody>
          <a:bodyPr wrap="square" rtlCol="1">
            <a:spAutoFit/>
          </a:bodyPr>
          <a:lstStyle/>
          <a:p>
            <a:pPr algn="ctr"/>
            <a:r>
              <a:rPr lang="ar-SA" sz="2800" b="1" dirty="0" smtClean="0">
                <a:solidFill>
                  <a:srgbClr val="C00000"/>
                </a:solidFill>
              </a:rPr>
              <a:t>يفرحوا</a:t>
            </a:r>
            <a:endParaRPr lang="ar-SA" sz="2800" b="1" dirty="0">
              <a:solidFill>
                <a:srgbClr val="C00000"/>
              </a:solidFill>
            </a:endParaRPr>
          </a:p>
        </p:txBody>
      </p:sp>
      <p:sp>
        <p:nvSpPr>
          <p:cNvPr id="20" name="مربع نص 19"/>
          <p:cNvSpPr txBox="1"/>
          <p:nvPr/>
        </p:nvSpPr>
        <p:spPr>
          <a:xfrm>
            <a:off x="1428728" y="3905912"/>
            <a:ext cx="2857520" cy="523220"/>
          </a:xfrm>
          <a:prstGeom prst="rect">
            <a:avLst/>
          </a:prstGeom>
          <a:noFill/>
        </p:spPr>
        <p:txBody>
          <a:bodyPr wrap="square" rtlCol="1">
            <a:spAutoFit/>
          </a:bodyPr>
          <a:lstStyle/>
          <a:p>
            <a:pPr algn="ctr"/>
            <a:r>
              <a:rPr lang="ar-SA" sz="2800" b="1" dirty="0" smtClean="0">
                <a:solidFill>
                  <a:srgbClr val="C00000"/>
                </a:solidFill>
              </a:rPr>
              <a:t>لأنه سبق بأداة نصب</a:t>
            </a:r>
            <a:endParaRPr lang="ar-SA" sz="2800" b="1" dirty="0">
              <a:solidFill>
                <a:srgbClr val="C00000"/>
              </a:solidFill>
            </a:endParaRPr>
          </a:p>
        </p:txBody>
      </p:sp>
      <p:sp>
        <p:nvSpPr>
          <p:cNvPr id="21" name="مربع نص 20"/>
          <p:cNvSpPr txBox="1"/>
          <p:nvPr/>
        </p:nvSpPr>
        <p:spPr>
          <a:xfrm>
            <a:off x="1428728" y="4405978"/>
            <a:ext cx="2857520" cy="523220"/>
          </a:xfrm>
          <a:prstGeom prst="rect">
            <a:avLst/>
          </a:prstGeom>
          <a:noFill/>
        </p:spPr>
        <p:txBody>
          <a:bodyPr wrap="square" rtlCol="1">
            <a:spAutoFit/>
          </a:bodyPr>
          <a:lstStyle/>
          <a:p>
            <a:pPr algn="ctr"/>
            <a:r>
              <a:rPr lang="ar-SA" sz="2800" b="1" dirty="0" smtClean="0">
                <a:solidFill>
                  <a:srgbClr val="C00000"/>
                </a:solidFill>
              </a:rPr>
              <a:t>لأنه سبق بحرف جزم</a:t>
            </a:r>
            <a:endParaRPr lang="ar-SA" sz="2800" b="1" dirty="0">
              <a:solidFill>
                <a:srgbClr val="C00000"/>
              </a:solidFill>
            </a:endParaRPr>
          </a:p>
        </p:txBody>
      </p:sp>
      <p:sp>
        <p:nvSpPr>
          <p:cNvPr id="22" name="مربع نص 21"/>
          <p:cNvSpPr txBox="1"/>
          <p:nvPr/>
        </p:nvSpPr>
        <p:spPr>
          <a:xfrm>
            <a:off x="857224" y="4906044"/>
            <a:ext cx="4214842" cy="523220"/>
          </a:xfrm>
          <a:prstGeom prst="rect">
            <a:avLst/>
          </a:prstGeom>
          <a:noFill/>
        </p:spPr>
        <p:txBody>
          <a:bodyPr wrap="square" rtlCol="1">
            <a:spAutoFit/>
          </a:bodyPr>
          <a:lstStyle/>
          <a:p>
            <a:pPr algn="ctr"/>
            <a:r>
              <a:rPr lang="ar-SA" sz="2800" b="1" dirty="0" smtClean="0">
                <a:solidFill>
                  <a:srgbClr val="C00000"/>
                </a:solidFill>
              </a:rPr>
              <a:t>لأن الفعل معطوف على فعل مجزوم</a:t>
            </a:r>
            <a:endParaRPr lang="ar-SA" sz="2800" b="1" dirty="0">
              <a:solidFill>
                <a:srgbClr val="C00000"/>
              </a:solidFill>
            </a:endParaRPr>
          </a:p>
        </p:txBody>
      </p:sp>
      <p:sp>
        <p:nvSpPr>
          <p:cNvPr id="23" name="مربع نص 22"/>
          <p:cNvSpPr txBox="1"/>
          <p:nvPr/>
        </p:nvSpPr>
        <p:spPr>
          <a:xfrm>
            <a:off x="1428728" y="5406110"/>
            <a:ext cx="2857520" cy="523220"/>
          </a:xfrm>
          <a:prstGeom prst="rect">
            <a:avLst/>
          </a:prstGeom>
          <a:noFill/>
        </p:spPr>
        <p:txBody>
          <a:bodyPr wrap="square" rtlCol="1">
            <a:spAutoFit/>
          </a:bodyPr>
          <a:lstStyle/>
          <a:p>
            <a:pPr algn="ctr"/>
            <a:r>
              <a:rPr lang="ar-SA" sz="2800" b="1" dirty="0" smtClean="0">
                <a:solidFill>
                  <a:srgbClr val="C00000"/>
                </a:solidFill>
              </a:rPr>
              <a:t>لأنه سبق بأداة نصب</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ppt_x</p:attrName>
                                        </p:attrNameLst>
                                      </p:cBhvr>
                                      <p:tavLst>
                                        <p:tav tm="0">
                                          <p:val>
                                            <p:strVal val="#ppt_x"/>
                                          </p:val>
                                        </p:tav>
                                        <p:tav tm="100000">
                                          <p:val>
                                            <p:strVal val="#ppt_x"/>
                                          </p:val>
                                        </p:tav>
                                      </p:tavLst>
                                    </p:anim>
                                    <p:anim calcmode="lin" valueType="num">
                                      <p:cBhvr>
                                        <p:cTn id="16" dur="500" fill="hold"/>
                                        <p:tgtEl>
                                          <p:spTgt spid="16"/>
                                        </p:tgtEl>
                                        <p:attrNameLst>
                                          <p:attrName>ppt_y</p:attrName>
                                        </p:attrNameLst>
                                      </p:cBhvr>
                                      <p:tavLst>
                                        <p:tav tm="0">
                                          <p:val>
                                            <p:strVal val="#ppt_y+#ppt_h/2"/>
                                          </p:val>
                                        </p:tav>
                                        <p:tav tm="100000">
                                          <p:val>
                                            <p:strVal val="#ppt_y"/>
                                          </p:val>
                                        </p:tav>
                                      </p:tavLst>
                                    </p:anim>
                                    <p:anim calcmode="lin" valueType="num">
                                      <p:cBhvr>
                                        <p:cTn id="17" dur="500" fill="hold"/>
                                        <p:tgtEl>
                                          <p:spTgt spid="16"/>
                                        </p:tgtEl>
                                        <p:attrNameLst>
                                          <p:attrName>ppt_w</p:attrName>
                                        </p:attrNameLst>
                                      </p:cBhvr>
                                      <p:tavLst>
                                        <p:tav tm="0">
                                          <p:val>
                                            <p:strVal val="#ppt_w"/>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ppt_x</p:attrName>
                                        </p:attrNameLst>
                                      </p:cBhvr>
                                      <p:tavLst>
                                        <p:tav tm="0">
                                          <p:val>
                                            <p:strVal val="#ppt_x"/>
                                          </p:val>
                                        </p:tav>
                                        <p:tav tm="100000">
                                          <p:val>
                                            <p:strVal val="#ppt_x"/>
                                          </p:val>
                                        </p:tav>
                                      </p:tavLst>
                                    </p:anim>
                                    <p:anim calcmode="lin" valueType="num">
                                      <p:cBhvr>
                                        <p:cTn id="24" dur="500" fill="hold"/>
                                        <p:tgtEl>
                                          <p:spTgt spid="20"/>
                                        </p:tgtEl>
                                        <p:attrNameLst>
                                          <p:attrName>ppt_y</p:attrName>
                                        </p:attrNameLst>
                                      </p:cBhvr>
                                      <p:tavLst>
                                        <p:tav tm="0">
                                          <p:val>
                                            <p:strVal val="#ppt_y+#ppt_h/2"/>
                                          </p:val>
                                        </p:tav>
                                        <p:tav tm="100000">
                                          <p:val>
                                            <p:strVal val="#ppt_y"/>
                                          </p:val>
                                        </p:tav>
                                      </p:tavLst>
                                    </p:anim>
                                    <p:anim calcmode="lin" valueType="num">
                                      <p:cBhvr>
                                        <p:cTn id="25" dur="500" fill="hold"/>
                                        <p:tgtEl>
                                          <p:spTgt spid="20"/>
                                        </p:tgtEl>
                                        <p:attrNameLst>
                                          <p:attrName>ppt_w</p:attrName>
                                        </p:attrNameLst>
                                      </p:cBhvr>
                                      <p:tavLst>
                                        <p:tav tm="0">
                                          <p:val>
                                            <p:strVal val="#ppt_w"/>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4"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ppt_x</p:attrName>
                                        </p:attrNameLst>
                                      </p:cBhvr>
                                      <p:tavLst>
                                        <p:tav tm="0">
                                          <p:val>
                                            <p:strVal val="#ppt_x"/>
                                          </p:val>
                                        </p:tav>
                                        <p:tav tm="100000">
                                          <p:val>
                                            <p:strVal val="#ppt_x"/>
                                          </p:val>
                                        </p:tav>
                                      </p:tavLst>
                                    </p:anim>
                                    <p:anim calcmode="lin" valueType="num">
                                      <p:cBhvr>
                                        <p:cTn id="32" dur="500" fill="hold"/>
                                        <p:tgtEl>
                                          <p:spTgt spid="17"/>
                                        </p:tgtEl>
                                        <p:attrNameLst>
                                          <p:attrName>ppt_y</p:attrName>
                                        </p:attrNameLst>
                                      </p:cBhvr>
                                      <p:tavLst>
                                        <p:tav tm="0">
                                          <p:val>
                                            <p:strVal val="#ppt_y+#ppt_h/2"/>
                                          </p:val>
                                        </p:tav>
                                        <p:tav tm="100000">
                                          <p:val>
                                            <p:strVal val="#ppt_y"/>
                                          </p:val>
                                        </p:tav>
                                      </p:tavLst>
                                    </p:anim>
                                    <p:anim calcmode="lin" valueType="num">
                                      <p:cBhvr>
                                        <p:cTn id="33" dur="500" fill="hold"/>
                                        <p:tgtEl>
                                          <p:spTgt spid="17"/>
                                        </p:tgtEl>
                                        <p:attrNameLst>
                                          <p:attrName>ppt_w</p:attrName>
                                        </p:attrNameLst>
                                      </p:cBhvr>
                                      <p:tavLst>
                                        <p:tav tm="0">
                                          <p:val>
                                            <p:strVal val="#ppt_w"/>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4"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ppt_x</p:attrName>
                                        </p:attrNameLst>
                                      </p:cBhvr>
                                      <p:tavLst>
                                        <p:tav tm="0">
                                          <p:val>
                                            <p:strVal val="#ppt_x"/>
                                          </p:val>
                                        </p:tav>
                                        <p:tav tm="100000">
                                          <p:val>
                                            <p:strVal val="#ppt_x"/>
                                          </p:val>
                                        </p:tav>
                                      </p:tavLst>
                                    </p:anim>
                                    <p:anim calcmode="lin" valueType="num">
                                      <p:cBhvr>
                                        <p:cTn id="40" dur="500" fill="hold"/>
                                        <p:tgtEl>
                                          <p:spTgt spid="21"/>
                                        </p:tgtEl>
                                        <p:attrNameLst>
                                          <p:attrName>ppt_y</p:attrName>
                                        </p:attrNameLst>
                                      </p:cBhvr>
                                      <p:tavLst>
                                        <p:tav tm="0">
                                          <p:val>
                                            <p:strVal val="#ppt_y+#ppt_h/2"/>
                                          </p:val>
                                        </p:tav>
                                        <p:tav tm="100000">
                                          <p:val>
                                            <p:strVal val="#ppt_y"/>
                                          </p:val>
                                        </p:tav>
                                      </p:tavLst>
                                    </p:anim>
                                    <p:anim calcmode="lin" valueType="num">
                                      <p:cBhvr>
                                        <p:cTn id="41" dur="500" fill="hold"/>
                                        <p:tgtEl>
                                          <p:spTgt spid="21"/>
                                        </p:tgtEl>
                                        <p:attrNameLst>
                                          <p:attrName>ppt_w</p:attrName>
                                        </p:attrNameLst>
                                      </p:cBhvr>
                                      <p:tavLst>
                                        <p:tav tm="0">
                                          <p:val>
                                            <p:strVal val="#ppt_w"/>
                                          </p:val>
                                        </p:tav>
                                        <p:tav tm="100000">
                                          <p:val>
                                            <p:strVal val="#ppt_w"/>
                                          </p:val>
                                        </p:tav>
                                      </p:tavLst>
                                    </p:anim>
                                    <p:anim calcmode="lin" valueType="num">
                                      <p:cBhvr>
                                        <p:cTn id="42" dur="5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17" presetClass="entr" presetSubtype="4"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ppt_x</p:attrName>
                                        </p:attrNameLst>
                                      </p:cBhvr>
                                      <p:tavLst>
                                        <p:tav tm="0">
                                          <p:val>
                                            <p:strVal val="#ppt_x"/>
                                          </p:val>
                                        </p:tav>
                                        <p:tav tm="100000">
                                          <p:val>
                                            <p:strVal val="#ppt_x"/>
                                          </p:val>
                                        </p:tav>
                                      </p:tavLst>
                                    </p:anim>
                                    <p:anim calcmode="lin" valueType="num">
                                      <p:cBhvr>
                                        <p:cTn id="48" dur="500" fill="hold"/>
                                        <p:tgtEl>
                                          <p:spTgt spid="18"/>
                                        </p:tgtEl>
                                        <p:attrNameLst>
                                          <p:attrName>ppt_y</p:attrName>
                                        </p:attrNameLst>
                                      </p:cBhvr>
                                      <p:tavLst>
                                        <p:tav tm="0">
                                          <p:val>
                                            <p:strVal val="#ppt_y+#ppt_h/2"/>
                                          </p:val>
                                        </p:tav>
                                        <p:tav tm="100000">
                                          <p:val>
                                            <p:strVal val="#ppt_y"/>
                                          </p:val>
                                        </p:tav>
                                      </p:tavLst>
                                    </p:anim>
                                    <p:anim calcmode="lin" valueType="num">
                                      <p:cBhvr>
                                        <p:cTn id="49" dur="500" fill="hold"/>
                                        <p:tgtEl>
                                          <p:spTgt spid="18"/>
                                        </p:tgtEl>
                                        <p:attrNameLst>
                                          <p:attrName>ppt_w</p:attrName>
                                        </p:attrNameLst>
                                      </p:cBhvr>
                                      <p:tavLst>
                                        <p:tav tm="0">
                                          <p:val>
                                            <p:strVal val="#ppt_w"/>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17" presetClass="entr" presetSubtype="4"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ppt_x</p:attrName>
                                        </p:attrNameLst>
                                      </p:cBhvr>
                                      <p:tavLst>
                                        <p:tav tm="0">
                                          <p:val>
                                            <p:strVal val="#ppt_x"/>
                                          </p:val>
                                        </p:tav>
                                        <p:tav tm="100000">
                                          <p:val>
                                            <p:strVal val="#ppt_x"/>
                                          </p:val>
                                        </p:tav>
                                      </p:tavLst>
                                    </p:anim>
                                    <p:anim calcmode="lin" valueType="num">
                                      <p:cBhvr>
                                        <p:cTn id="56" dur="500" fill="hold"/>
                                        <p:tgtEl>
                                          <p:spTgt spid="22"/>
                                        </p:tgtEl>
                                        <p:attrNameLst>
                                          <p:attrName>ppt_y</p:attrName>
                                        </p:attrNameLst>
                                      </p:cBhvr>
                                      <p:tavLst>
                                        <p:tav tm="0">
                                          <p:val>
                                            <p:strVal val="#ppt_y+#ppt_h/2"/>
                                          </p:val>
                                        </p:tav>
                                        <p:tav tm="100000">
                                          <p:val>
                                            <p:strVal val="#ppt_y"/>
                                          </p:val>
                                        </p:tav>
                                      </p:tavLst>
                                    </p:anim>
                                    <p:anim calcmode="lin" valueType="num">
                                      <p:cBhvr>
                                        <p:cTn id="57" dur="500" fill="hold"/>
                                        <p:tgtEl>
                                          <p:spTgt spid="22"/>
                                        </p:tgtEl>
                                        <p:attrNameLst>
                                          <p:attrName>ppt_w</p:attrName>
                                        </p:attrNameLst>
                                      </p:cBhvr>
                                      <p:tavLst>
                                        <p:tav tm="0">
                                          <p:val>
                                            <p:strVal val="#ppt_w"/>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17" presetClass="entr" presetSubtype="4" fill="hold" grpId="0" nodeType="click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500" fill="hold"/>
                                        <p:tgtEl>
                                          <p:spTgt spid="19"/>
                                        </p:tgtEl>
                                        <p:attrNameLst>
                                          <p:attrName>ppt_x</p:attrName>
                                        </p:attrNameLst>
                                      </p:cBhvr>
                                      <p:tavLst>
                                        <p:tav tm="0">
                                          <p:val>
                                            <p:strVal val="#ppt_x"/>
                                          </p:val>
                                        </p:tav>
                                        <p:tav tm="100000">
                                          <p:val>
                                            <p:strVal val="#ppt_x"/>
                                          </p:val>
                                        </p:tav>
                                      </p:tavLst>
                                    </p:anim>
                                    <p:anim calcmode="lin" valueType="num">
                                      <p:cBhvr>
                                        <p:cTn id="64" dur="500" fill="hold"/>
                                        <p:tgtEl>
                                          <p:spTgt spid="19"/>
                                        </p:tgtEl>
                                        <p:attrNameLst>
                                          <p:attrName>ppt_y</p:attrName>
                                        </p:attrNameLst>
                                      </p:cBhvr>
                                      <p:tavLst>
                                        <p:tav tm="0">
                                          <p:val>
                                            <p:strVal val="#ppt_y+#ppt_h/2"/>
                                          </p:val>
                                        </p:tav>
                                        <p:tav tm="100000">
                                          <p:val>
                                            <p:strVal val="#ppt_y"/>
                                          </p:val>
                                        </p:tav>
                                      </p:tavLst>
                                    </p:anim>
                                    <p:anim calcmode="lin" valueType="num">
                                      <p:cBhvr>
                                        <p:cTn id="65" dur="500" fill="hold"/>
                                        <p:tgtEl>
                                          <p:spTgt spid="19"/>
                                        </p:tgtEl>
                                        <p:attrNameLst>
                                          <p:attrName>ppt_w</p:attrName>
                                        </p:attrNameLst>
                                      </p:cBhvr>
                                      <p:tavLst>
                                        <p:tav tm="0">
                                          <p:val>
                                            <p:strVal val="#ppt_w"/>
                                          </p:val>
                                        </p:tav>
                                        <p:tav tm="100000">
                                          <p:val>
                                            <p:strVal val="#ppt_w"/>
                                          </p:val>
                                        </p:tav>
                                      </p:tavLst>
                                    </p:anim>
                                    <p:anim calcmode="lin" valueType="num">
                                      <p:cBhvr>
                                        <p:cTn id="66" dur="500" fill="hold"/>
                                        <p:tgtEl>
                                          <p:spTgt spid="19"/>
                                        </p:tgtEl>
                                        <p:attrNameLst>
                                          <p:attrName>ppt_h</p:attrName>
                                        </p:attrNameLst>
                                      </p:cBhvr>
                                      <p:tavLst>
                                        <p:tav tm="0">
                                          <p:val>
                                            <p:fltVal val="0"/>
                                          </p:val>
                                        </p:tav>
                                        <p:tav tm="100000">
                                          <p:val>
                                            <p:strVal val="#ppt_h"/>
                                          </p:val>
                                        </p:tav>
                                      </p:tavLst>
                                    </p:anim>
                                  </p:childTnLst>
                                </p:cTn>
                              </p:par>
                            </p:childTnLst>
                          </p:cTn>
                        </p:par>
                      </p:childTnLst>
                    </p:cTn>
                  </p:par>
                  <p:par>
                    <p:cTn id="67" fill="hold">
                      <p:stCondLst>
                        <p:cond delay="indefinite"/>
                      </p:stCondLst>
                      <p:childTnLst>
                        <p:par>
                          <p:cTn id="68" fill="hold">
                            <p:stCondLst>
                              <p:cond delay="0"/>
                            </p:stCondLst>
                            <p:childTnLst>
                              <p:par>
                                <p:cTn id="69" presetID="17" presetClass="entr" presetSubtype="4" fill="hold" grpId="0" nodeType="click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p:cTn id="71" dur="500" fill="hold"/>
                                        <p:tgtEl>
                                          <p:spTgt spid="23"/>
                                        </p:tgtEl>
                                        <p:attrNameLst>
                                          <p:attrName>ppt_x</p:attrName>
                                        </p:attrNameLst>
                                      </p:cBhvr>
                                      <p:tavLst>
                                        <p:tav tm="0">
                                          <p:val>
                                            <p:strVal val="#ppt_x"/>
                                          </p:val>
                                        </p:tav>
                                        <p:tav tm="100000">
                                          <p:val>
                                            <p:strVal val="#ppt_x"/>
                                          </p:val>
                                        </p:tav>
                                      </p:tavLst>
                                    </p:anim>
                                    <p:anim calcmode="lin" valueType="num">
                                      <p:cBhvr>
                                        <p:cTn id="72" dur="500" fill="hold"/>
                                        <p:tgtEl>
                                          <p:spTgt spid="23"/>
                                        </p:tgtEl>
                                        <p:attrNameLst>
                                          <p:attrName>ppt_y</p:attrName>
                                        </p:attrNameLst>
                                      </p:cBhvr>
                                      <p:tavLst>
                                        <p:tav tm="0">
                                          <p:val>
                                            <p:strVal val="#ppt_y+#ppt_h/2"/>
                                          </p:val>
                                        </p:tav>
                                        <p:tav tm="100000">
                                          <p:val>
                                            <p:strVal val="#ppt_y"/>
                                          </p:val>
                                        </p:tav>
                                      </p:tavLst>
                                    </p:anim>
                                    <p:anim calcmode="lin" valueType="num">
                                      <p:cBhvr>
                                        <p:cTn id="73" dur="500" fill="hold"/>
                                        <p:tgtEl>
                                          <p:spTgt spid="23"/>
                                        </p:tgtEl>
                                        <p:attrNameLst>
                                          <p:attrName>ppt_w</p:attrName>
                                        </p:attrNameLst>
                                      </p:cBhvr>
                                      <p:tavLst>
                                        <p:tav tm="0">
                                          <p:val>
                                            <p:strVal val="#ppt_w"/>
                                          </p:val>
                                        </p:tav>
                                        <p:tav tm="100000">
                                          <p:val>
                                            <p:strVal val="#ppt_w"/>
                                          </p:val>
                                        </p:tav>
                                      </p:tavLst>
                                    </p:anim>
                                    <p:anim calcmode="lin" valueType="num">
                                      <p:cBhvr>
                                        <p:cTn id="74" dur="500" fill="hold"/>
                                        <p:tgtEl>
                                          <p:spTgt spid="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16" grpId="0"/>
      <p:bldP spid="17" grpId="0"/>
      <p:bldP spid="18" grpId="0"/>
      <p:bldP spid="19" grpId="0"/>
      <p:bldP spid="20" grpId="0"/>
      <p:bldP spid="21" grpId="0"/>
      <p:bldP spid="22" grpId="0"/>
      <p:bldP spid="23"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4429124" y="71414"/>
            <a:ext cx="4071966" cy="523220"/>
          </a:xfrm>
          <a:prstGeom prst="rect">
            <a:avLst/>
          </a:prstGeom>
          <a:noFill/>
        </p:spPr>
        <p:txBody>
          <a:bodyPr wrap="square" rtlCol="1">
            <a:spAutoFit/>
          </a:bodyPr>
          <a:lstStyle/>
          <a:p>
            <a:pPr algn="ctr"/>
            <a:r>
              <a:rPr lang="ar-SA" sz="2800" b="1" dirty="0" smtClean="0">
                <a:solidFill>
                  <a:srgbClr val="4C0000"/>
                </a:solidFill>
              </a:rPr>
              <a:t>2/أكمل العبارة التالية:</a:t>
            </a:r>
          </a:p>
        </p:txBody>
      </p:sp>
      <p:sp>
        <p:nvSpPr>
          <p:cNvPr id="4" name="إطار 3"/>
          <p:cNvSpPr/>
          <p:nvPr/>
        </p:nvSpPr>
        <p:spPr>
          <a:xfrm>
            <a:off x="1928794" y="571480"/>
            <a:ext cx="4786346" cy="142876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ربان السفينة يجب أن يبقى فيها طويلاً</a:t>
            </a:r>
          </a:p>
          <a:p>
            <a:pPr algn="ctr"/>
            <a:r>
              <a:rPr lang="ar-SA" sz="2400" b="1" dirty="0" smtClean="0">
                <a:solidFill>
                  <a:schemeClr val="tx1"/>
                </a:solidFill>
              </a:rPr>
              <a:t>ربابين السفن</a:t>
            </a:r>
            <a:r>
              <a:rPr lang="ar-SA" sz="2400" b="1" dirty="0" smtClean="0">
                <a:solidFill>
                  <a:schemeClr val="bg1">
                    <a:lumMod val="75000"/>
                  </a:schemeClr>
                </a:solidFill>
              </a:rPr>
              <a:t>.............................</a:t>
            </a:r>
            <a:endParaRPr lang="ar-SA" sz="2400" b="1" dirty="0">
              <a:solidFill>
                <a:schemeClr val="bg1">
                  <a:lumMod val="75000"/>
                </a:schemeClr>
              </a:solidFill>
            </a:endParaRPr>
          </a:p>
        </p:txBody>
      </p:sp>
      <p:sp>
        <p:nvSpPr>
          <p:cNvPr id="5" name="مربع نص 4"/>
          <p:cNvSpPr txBox="1"/>
          <p:nvPr/>
        </p:nvSpPr>
        <p:spPr>
          <a:xfrm>
            <a:off x="2357422" y="1214422"/>
            <a:ext cx="2500330" cy="523220"/>
          </a:xfrm>
          <a:prstGeom prst="rect">
            <a:avLst/>
          </a:prstGeom>
          <a:noFill/>
        </p:spPr>
        <p:txBody>
          <a:bodyPr wrap="square" rtlCol="1">
            <a:spAutoFit/>
          </a:bodyPr>
          <a:lstStyle/>
          <a:p>
            <a:pPr algn="ctr"/>
            <a:r>
              <a:rPr lang="ar-SA" sz="2800" b="1" dirty="0" smtClean="0">
                <a:solidFill>
                  <a:srgbClr val="C00000"/>
                </a:solidFill>
              </a:rPr>
              <a:t>أن يبقوا فيها طويلاً</a:t>
            </a:r>
            <a:endParaRPr lang="ar-SA" sz="2800" b="1" dirty="0">
              <a:solidFill>
                <a:srgbClr val="C00000"/>
              </a:solidFill>
            </a:endParaRPr>
          </a:p>
        </p:txBody>
      </p:sp>
      <p:sp>
        <p:nvSpPr>
          <p:cNvPr id="6" name="شكل بيضاوي 5"/>
          <p:cNvSpPr/>
          <p:nvPr/>
        </p:nvSpPr>
        <p:spPr>
          <a:xfrm>
            <a:off x="7786710" y="2143116"/>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رابعاً</a:t>
            </a:r>
            <a:endParaRPr lang="ar-SA" sz="2400" b="1" dirty="0">
              <a:solidFill>
                <a:schemeClr val="tx1"/>
              </a:solidFill>
            </a:endParaRPr>
          </a:p>
        </p:txBody>
      </p:sp>
      <p:sp>
        <p:nvSpPr>
          <p:cNvPr id="7" name="مربع نص 6"/>
          <p:cNvSpPr txBox="1"/>
          <p:nvPr/>
        </p:nvSpPr>
        <p:spPr>
          <a:xfrm>
            <a:off x="571472" y="2143116"/>
            <a:ext cx="7786742" cy="523220"/>
          </a:xfrm>
          <a:prstGeom prst="rect">
            <a:avLst/>
          </a:prstGeom>
          <a:noFill/>
        </p:spPr>
        <p:txBody>
          <a:bodyPr wrap="square" rtlCol="1">
            <a:spAutoFit/>
          </a:bodyPr>
          <a:lstStyle/>
          <a:p>
            <a:pPr algn="ctr"/>
            <a:r>
              <a:rPr lang="ar-SA" sz="2800" b="1" dirty="0" smtClean="0">
                <a:solidFill>
                  <a:srgbClr val="4C0000"/>
                </a:solidFill>
              </a:rPr>
              <a:t>أكمل الشكل بالأفعال الخمسة من الفعل المضارع(يسعى).</a:t>
            </a:r>
          </a:p>
        </p:txBody>
      </p:sp>
      <p:sp>
        <p:nvSpPr>
          <p:cNvPr id="8" name="شكل بيضاوي 7"/>
          <p:cNvSpPr/>
          <p:nvPr/>
        </p:nvSpPr>
        <p:spPr>
          <a:xfrm>
            <a:off x="2786050" y="2571744"/>
            <a:ext cx="1500198" cy="1428760"/>
          </a:xfrm>
          <a:prstGeom prst="ellipse">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800" b="1" dirty="0" smtClean="0"/>
              <a:t>يسعيان</a:t>
            </a:r>
            <a:endParaRPr lang="ar-SA" sz="2800" b="1" dirty="0"/>
          </a:p>
        </p:txBody>
      </p:sp>
      <p:sp>
        <p:nvSpPr>
          <p:cNvPr id="9" name="شكل بيضاوي 8"/>
          <p:cNvSpPr/>
          <p:nvPr/>
        </p:nvSpPr>
        <p:spPr>
          <a:xfrm>
            <a:off x="3929058" y="3714752"/>
            <a:ext cx="1500198" cy="1428760"/>
          </a:xfrm>
          <a:prstGeom prst="ellipse">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800" b="1" dirty="0" smtClean="0"/>
              <a:t>يسعى</a:t>
            </a:r>
            <a:endParaRPr lang="ar-SA" sz="2800" b="1" dirty="0"/>
          </a:p>
        </p:txBody>
      </p:sp>
      <p:sp>
        <p:nvSpPr>
          <p:cNvPr id="10" name="شكل بيضاوي 9"/>
          <p:cNvSpPr/>
          <p:nvPr/>
        </p:nvSpPr>
        <p:spPr>
          <a:xfrm>
            <a:off x="5214942" y="2643182"/>
            <a:ext cx="1500198" cy="1428760"/>
          </a:xfrm>
          <a:prstGeom prst="ellipse">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sz="2800" b="1" dirty="0"/>
          </a:p>
        </p:txBody>
      </p:sp>
      <p:sp>
        <p:nvSpPr>
          <p:cNvPr id="11" name="شكل بيضاوي 10"/>
          <p:cNvSpPr/>
          <p:nvPr/>
        </p:nvSpPr>
        <p:spPr>
          <a:xfrm>
            <a:off x="5367342" y="4572008"/>
            <a:ext cx="1500198" cy="1428760"/>
          </a:xfrm>
          <a:prstGeom prst="ellipse">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sz="2800" b="1" dirty="0"/>
          </a:p>
        </p:txBody>
      </p:sp>
      <p:sp>
        <p:nvSpPr>
          <p:cNvPr id="12" name="شكل بيضاوي 11"/>
          <p:cNvSpPr/>
          <p:nvPr/>
        </p:nvSpPr>
        <p:spPr>
          <a:xfrm>
            <a:off x="2143108" y="4071942"/>
            <a:ext cx="1500198" cy="1428760"/>
          </a:xfrm>
          <a:prstGeom prst="ellipse">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sz="2800" b="1" dirty="0"/>
          </a:p>
        </p:txBody>
      </p:sp>
      <p:sp>
        <p:nvSpPr>
          <p:cNvPr id="13" name="شكل بيضاوي 12"/>
          <p:cNvSpPr/>
          <p:nvPr/>
        </p:nvSpPr>
        <p:spPr>
          <a:xfrm>
            <a:off x="3571868" y="5214950"/>
            <a:ext cx="1500198" cy="1428760"/>
          </a:xfrm>
          <a:prstGeom prst="ellipse">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4"/>
          </a:lnRef>
          <a:fillRef idx="2">
            <a:schemeClr val="accent4"/>
          </a:fillRef>
          <a:effectRef idx="1">
            <a:schemeClr val="accent4"/>
          </a:effectRef>
          <a:fontRef idx="minor">
            <a:schemeClr val="dk1"/>
          </a:fontRef>
        </p:style>
        <p:txBody>
          <a:bodyPr rtlCol="1" anchor="ctr"/>
          <a:lstStyle/>
          <a:p>
            <a:pPr algn="ctr"/>
            <a:endParaRPr lang="ar-SA" sz="2800" b="1" dirty="0"/>
          </a:p>
        </p:txBody>
      </p:sp>
      <p:sp>
        <p:nvSpPr>
          <p:cNvPr id="14" name="مربع نص 13"/>
          <p:cNvSpPr txBox="1"/>
          <p:nvPr/>
        </p:nvSpPr>
        <p:spPr>
          <a:xfrm>
            <a:off x="5214942" y="2977218"/>
            <a:ext cx="1571636" cy="523220"/>
          </a:xfrm>
          <a:prstGeom prst="rect">
            <a:avLst/>
          </a:prstGeom>
          <a:noFill/>
        </p:spPr>
        <p:txBody>
          <a:bodyPr wrap="square" rtlCol="1">
            <a:spAutoFit/>
          </a:bodyPr>
          <a:lstStyle/>
          <a:p>
            <a:pPr algn="ctr"/>
            <a:r>
              <a:rPr lang="ar-SA" sz="2800" b="1" dirty="0" smtClean="0">
                <a:solidFill>
                  <a:srgbClr val="C00000"/>
                </a:solidFill>
              </a:rPr>
              <a:t>تسعيان</a:t>
            </a:r>
            <a:endParaRPr lang="ar-SA" sz="2800" b="1" dirty="0">
              <a:solidFill>
                <a:srgbClr val="C00000"/>
              </a:solidFill>
            </a:endParaRPr>
          </a:p>
        </p:txBody>
      </p:sp>
      <p:sp>
        <p:nvSpPr>
          <p:cNvPr id="15" name="مربع نص 14"/>
          <p:cNvSpPr txBox="1"/>
          <p:nvPr/>
        </p:nvSpPr>
        <p:spPr>
          <a:xfrm>
            <a:off x="5367342" y="4906044"/>
            <a:ext cx="1571636" cy="523220"/>
          </a:xfrm>
          <a:prstGeom prst="rect">
            <a:avLst/>
          </a:prstGeom>
          <a:noFill/>
        </p:spPr>
        <p:txBody>
          <a:bodyPr wrap="square" rtlCol="1">
            <a:spAutoFit/>
          </a:bodyPr>
          <a:lstStyle/>
          <a:p>
            <a:pPr algn="ctr"/>
            <a:r>
              <a:rPr lang="ar-SA" sz="2800" b="1" dirty="0" smtClean="0">
                <a:solidFill>
                  <a:srgbClr val="C00000"/>
                </a:solidFill>
              </a:rPr>
              <a:t>تسعين</a:t>
            </a:r>
            <a:endParaRPr lang="ar-SA" sz="2800" b="1" dirty="0">
              <a:solidFill>
                <a:srgbClr val="C00000"/>
              </a:solidFill>
            </a:endParaRPr>
          </a:p>
        </p:txBody>
      </p:sp>
      <p:sp>
        <p:nvSpPr>
          <p:cNvPr id="16" name="مربع نص 15"/>
          <p:cNvSpPr txBox="1"/>
          <p:nvPr/>
        </p:nvSpPr>
        <p:spPr>
          <a:xfrm>
            <a:off x="3500430" y="5715016"/>
            <a:ext cx="1571636" cy="523220"/>
          </a:xfrm>
          <a:prstGeom prst="rect">
            <a:avLst/>
          </a:prstGeom>
          <a:noFill/>
        </p:spPr>
        <p:txBody>
          <a:bodyPr wrap="square" rtlCol="1">
            <a:spAutoFit/>
          </a:bodyPr>
          <a:lstStyle/>
          <a:p>
            <a:pPr algn="ctr"/>
            <a:r>
              <a:rPr lang="ar-SA" sz="2800" b="1" dirty="0" smtClean="0">
                <a:solidFill>
                  <a:srgbClr val="C00000"/>
                </a:solidFill>
              </a:rPr>
              <a:t>يسعون</a:t>
            </a:r>
            <a:endParaRPr lang="ar-SA" sz="2800" b="1" dirty="0">
              <a:solidFill>
                <a:srgbClr val="C00000"/>
              </a:solidFill>
            </a:endParaRPr>
          </a:p>
        </p:txBody>
      </p:sp>
      <p:sp>
        <p:nvSpPr>
          <p:cNvPr id="17" name="مربع نص 16"/>
          <p:cNvSpPr txBox="1"/>
          <p:nvPr/>
        </p:nvSpPr>
        <p:spPr>
          <a:xfrm>
            <a:off x="2071670" y="4500570"/>
            <a:ext cx="1571636" cy="523220"/>
          </a:xfrm>
          <a:prstGeom prst="rect">
            <a:avLst/>
          </a:prstGeom>
          <a:noFill/>
        </p:spPr>
        <p:txBody>
          <a:bodyPr wrap="square" rtlCol="1">
            <a:spAutoFit/>
          </a:bodyPr>
          <a:lstStyle/>
          <a:p>
            <a:pPr algn="ctr"/>
            <a:r>
              <a:rPr lang="ar-SA" sz="2800" b="1" dirty="0" smtClean="0">
                <a:solidFill>
                  <a:srgbClr val="C00000"/>
                </a:solidFill>
              </a:rPr>
              <a:t>تسعون</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ppt_h/2"/>
                                          </p:val>
                                        </p:tav>
                                        <p:tav tm="100000">
                                          <p:val>
                                            <p:strVal val="#ppt_y"/>
                                          </p:val>
                                        </p:tav>
                                      </p:tavLst>
                                    </p:anim>
                                    <p:anim calcmode="lin" valueType="num">
                                      <p:cBhvr>
                                        <p:cTn id="14" dur="500" fill="hold"/>
                                        <p:tgtEl>
                                          <p:spTgt spid="5"/>
                                        </p:tgtEl>
                                        <p:attrNameLst>
                                          <p:attrName>ppt_w</p:attrName>
                                        </p:attrNameLst>
                                      </p:cBhvr>
                                      <p:tavLst>
                                        <p:tav tm="0">
                                          <p:val>
                                            <p:strVal val="#ppt_w"/>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childTnLst>
                                </p:cTn>
                              </p:par>
                              <p:par>
                                <p:cTn id="16" presetID="6" presetClass="entr" presetSubtype="16"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circle(in)">
                                      <p:cBhvr>
                                        <p:cTn id="18" dur="10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100000">
                                          <p:val>
                                            <p:strVal val="#ppt_x"/>
                                          </p:val>
                                        </p:tav>
                                      </p:tavLst>
                                    </p:anim>
                                    <p:anim calcmode="lin" valueType="num">
                                      <p:cBhvr>
                                        <p:cTn id="24" dur="500" fill="hold"/>
                                        <p:tgtEl>
                                          <p:spTgt spid="14"/>
                                        </p:tgtEl>
                                        <p:attrNameLst>
                                          <p:attrName>ppt_y</p:attrName>
                                        </p:attrNameLst>
                                      </p:cBhvr>
                                      <p:tavLst>
                                        <p:tav tm="0">
                                          <p:val>
                                            <p:strVal val="#ppt_y+#ppt_h/2"/>
                                          </p:val>
                                        </p:tav>
                                        <p:tav tm="100000">
                                          <p:val>
                                            <p:strVal val="#ppt_y"/>
                                          </p:val>
                                        </p:tav>
                                      </p:tavLst>
                                    </p:anim>
                                    <p:anim calcmode="lin" valueType="num">
                                      <p:cBhvr>
                                        <p:cTn id="25" dur="500" fill="hold"/>
                                        <p:tgtEl>
                                          <p:spTgt spid="14"/>
                                        </p:tgtEl>
                                        <p:attrNameLst>
                                          <p:attrName>ppt_w</p:attrName>
                                        </p:attrNameLst>
                                      </p:cBhvr>
                                      <p:tavLst>
                                        <p:tav tm="0">
                                          <p:val>
                                            <p:strVal val="#ppt_w"/>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4"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ppt_x</p:attrName>
                                        </p:attrNameLst>
                                      </p:cBhvr>
                                      <p:tavLst>
                                        <p:tav tm="0">
                                          <p:val>
                                            <p:strVal val="#ppt_x"/>
                                          </p:val>
                                        </p:tav>
                                        <p:tav tm="100000">
                                          <p:val>
                                            <p:strVal val="#ppt_x"/>
                                          </p:val>
                                        </p:tav>
                                      </p:tavLst>
                                    </p:anim>
                                    <p:anim calcmode="lin" valueType="num">
                                      <p:cBhvr>
                                        <p:cTn id="32" dur="500" fill="hold"/>
                                        <p:tgtEl>
                                          <p:spTgt spid="15"/>
                                        </p:tgtEl>
                                        <p:attrNameLst>
                                          <p:attrName>ppt_y</p:attrName>
                                        </p:attrNameLst>
                                      </p:cBhvr>
                                      <p:tavLst>
                                        <p:tav tm="0">
                                          <p:val>
                                            <p:strVal val="#ppt_y+#ppt_h/2"/>
                                          </p:val>
                                        </p:tav>
                                        <p:tav tm="100000">
                                          <p:val>
                                            <p:strVal val="#ppt_y"/>
                                          </p:val>
                                        </p:tav>
                                      </p:tavLst>
                                    </p:anim>
                                    <p:anim calcmode="lin" valueType="num">
                                      <p:cBhvr>
                                        <p:cTn id="33" dur="500" fill="hold"/>
                                        <p:tgtEl>
                                          <p:spTgt spid="15"/>
                                        </p:tgtEl>
                                        <p:attrNameLst>
                                          <p:attrName>ppt_w</p:attrName>
                                        </p:attrNameLst>
                                      </p:cBhvr>
                                      <p:tavLst>
                                        <p:tav tm="0">
                                          <p:val>
                                            <p:strVal val="#ppt_w"/>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4"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ppt_x</p:attrName>
                                        </p:attrNameLst>
                                      </p:cBhvr>
                                      <p:tavLst>
                                        <p:tav tm="0">
                                          <p:val>
                                            <p:strVal val="#ppt_x"/>
                                          </p:val>
                                        </p:tav>
                                        <p:tav tm="100000">
                                          <p:val>
                                            <p:strVal val="#ppt_x"/>
                                          </p:val>
                                        </p:tav>
                                      </p:tavLst>
                                    </p:anim>
                                    <p:anim calcmode="lin" valueType="num">
                                      <p:cBhvr>
                                        <p:cTn id="40" dur="500" fill="hold"/>
                                        <p:tgtEl>
                                          <p:spTgt spid="16"/>
                                        </p:tgtEl>
                                        <p:attrNameLst>
                                          <p:attrName>ppt_y</p:attrName>
                                        </p:attrNameLst>
                                      </p:cBhvr>
                                      <p:tavLst>
                                        <p:tav tm="0">
                                          <p:val>
                                            <p:strVal val="#ppt_y+#ppt_h/2"/>
                                          </p:val>
                                        </p:tav>
                                        <p:tav tm="100000">
                                          <p:val>
                                            <p:strVal val="#ppt_y"/>
                                          </p:val>
                                        </p:tav>
                                      </p:tavLst>
                                    </p:anim>
                                    <p:anim calcmode="lin" valueType="num">
                                      <p:cBhvr>
                                        <p:cTn id="41" dur="500" fill="hold"/>
                                        <p:tgtEl>
                                          <p:spTgt spid="16"/>
                                        </p:tgtEl>
                                        <p:attrNameLst>
                                          <p:attrName>ppt_w</p:attrName>
                                        </p:attrNameLst>
                                      </p:cBhvr>
                                      <p:tavLst>
                                        <p:tav tm="0">
                                          <p:val>
                                            <p:strVal val="#ppt_w"/>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17" presetClass="entr" presetSubtype="4"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ppt_x</p:attrName>
                                        </p:attrNameLst>
                                      </p:cBhvr>
                                      <p:tavLst>
                                        <p:tav tm="0">
                                          <p:val>
                                            <p:strVal val="#ppt_x"/>
                                          </p:val>
                                        </p:tav>
                                        <p:tav tm="100000">
                                          <p:val>
                                            <p:strVal val="#ppt_x"/>
                                          </p:val>
                                        </p:tav>
                                      </p:tavLst>
                                    </p:anim>
                                    <p:anim calcmode="lin" valueType="num">
                                      <p:cBhvr>
                                        <p:cTn id="48" dur="500" fill="hold"/>
                                        <p:tgtEl>
                                          <p:spTgt spid="17"/>
                                        </p:tgtEl>
                                        <p:attrNameLst>
                                          <p:attrName>ppt_y</p:attrName>
                                        </p:attrNameLst>
                                      </p:cBhvr>
                                      <p:tavLst>
                                        <p:tav tm="0">
                                          <p:val>
                                            <p:strVal val="#ppt_y+#ppt_h/2"/>
                                          </p:val>
                                        </p:tav>
                                        <p:tav tm="100000">
                                          <p:val>
                                            <p:strVal val="#ppt_y"/>
                                          </p:val>
                                        </p:tav>
                                      </p:tavLst>
                                    </p:anim>
                                    <p:anim calcmode="lin" valueType="num">
                                      <p:cBhvr>
                                        <p:cTn id="49" dur="500" fill="hold"/>
                                        <p:tgtEl>
                                          <p:spTgt spid="17"/>
                                        </p:tgtEl>
                                        <p:attrNameLst>
                                          <p:attrName>ppt_w</p:attrName>
                                        </p:attrNameLst>
                                      </p:cBhvr>
                                      <p:tavLst>
                                        <p:tav tm="0">
                                          <p:val>
                                            <p:strVal val="#ppt_w"/>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14" grpId="0"/>
      <p:bldP spid="15" grpId="0"/>
      <p:bldP spid="16" grpId="0"/>
      <p:bldP spid="17"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659025" y="1139068"/>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نشاط1</a:t>
            </a:r>
            <a:endParaRPr lang="ar-SA" sz="2400" b="1" dirty="0">
              <a:solidFill>
                <a:schemeClr val="tx1"/>
              </a:solidFill>
            </a:endParaRPr>
          </a:p>
        </p:txBody>
      </p:sp>
      <p:sp>
        <p:nvSpPr>
          <p:cNvPr id="4" name="مربع نص 3"/>
          <p:cNvSpPr txBox="1"/>
          <p:nvPr/>
        </p:nvSpPr>
        <p:spPr>
          <a:xfrm>
            <a:off x="785786" y="1183436"/>
            <a:ext cx="7143800" cy="523220"/>
          </a:xfrm>
          <a:prstGeom prst="rect">
            <a:avLst/>
          </a:prstGeom>
          <a:noFill/>
        </p:spPr>
        <p:txBody>
          <a:bodyPr wrap="square" rtlCol="1">
            <a:spAutoFit/>
          </a:bodyPr>
          <a:lstStyle/>
          <a:p>
            <a:pPr algn="ctr"/>
            <a:r>
              <a:rPr lang="ar-SA" sz="2800" b="1" dirty="0" smtClean="0">
                <a:solidFill>
                  <a:srgbClr val="C00000"/>
                </a:solidFill>
              </a:rPr>
              <a:t>أجري التحويل على الجملة التالية وفق المطلوب:</a:t>
            </a:r>
            <a:endParaRPr lang="ar-SA" sz="2800" b="1" dirty="0">
              <a:solidFill>
                <a:srgbClr val="C00000"/>
              </a:solidFill>
            </a:endParaRPr>
          </a:p>
        </p:txBody>
      </p:sp>
      <p:sp>
        <p:nvSpPr>
          <p:cNvPr id="5" name="سهم إلى اليسار 4"/>
          <p:cNvSpPr/>
          <p:nvPr/>
        </p:nvSpPr>
        <p:spPr>
          <a:xfrm>
            <a:off x="5929322" y="2214554"/>
            <a:ext cx="2786082" cy="1643074"/>
          </a:xfrm>
          <a:prstGeom prst="leftArrow">
            <a:avLst>
              <a:gd name="adj1" fmla="val 67143"/>
              <a:gd name="adj2" fmla="val 32857"/>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ar-SA" sz="2400" b="1" dirty="0" smtClean="0">
                <a:solidFill>
                  <a:schemeClr val="tx1"/>
                </a:solidFill>
              </a:rPr>
              <a:t>هم يطالبون بحقوقهم كل المطالبة</a:t>
            </a:r>
            <a:endParaRPr lang="ar-SA" sz="2400" b="1" dirty="0">
              <a:solidFill>
                <a:schemeClr val="tx1"/>
              </a:solidFill>
            </a:endParaRPr>
          </a:p>
        </p:txBody>
      </p:sp>
      <p:sp>
        <p:nvSpPr>
          <p:cNvPr id="7" name="مستطيل مستدير الزوايا 6"/>
          <p:cNvSpPr/>
          <p:nvPr/>
        </p:nvSpPr>
        <p:spPr>
          <a:xfrm>
            <a:off x="500034" y="2285992"/>
            <a:ext cx="3857652" cy="785818"/>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8" name="مستطيل مستدير الزوايا 7"/>
          <p:cNvSpPr/>
          <p:nvPr/>
        </p:nvSpPr>
        <p:spPr>
          <a:xfrm>
            <a:off x="500034" y="3143248"/>
            <a:ext cx="3857652" cy="785818"/>
          </a:xfrm>
          <a:prstGeom prst="roundRect">
            <a:avLst/>
          </a:prstGeom>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9" name="مربع نص 8"/>
          <p:cNvSpPr txBox="1"/>
          <p:nvPr/>
        </p:nvSpPr>
        <p:spPr>
          <a:xfrm>
            <a:off x="4429124" y="2221048"/>
            <a:ext cx="1285884" cy="707886"/>
          </a:xfrm>
          <a:prstGeom prst="rect">
            <a:avLst/>
          </a:prstGeom>
          <a:noFill/>
        </p:spPr>
        <p:txBody>
          <a:bodyPr wrap="square" rtlCol="1">
            <a:spAutoFit/>
          </a:bodyPr>
          <a:lstStyle/>
          <a:p>
            <a:pPr algn="ctr"/>
            <a:r>
              <a:rPr lang="ar-SA" sz="2000" b="1" dirty="0" smtClean="0">
                <a:solidFill>
                  <a:srgbClr val="C00000"/>
                </a:solidFill>
              </a:rPr>
              <a:t>أسبق الفعل بناصب</a:t>
            </a:r>
            <a:endParaRPr lang="ar-SA" sz="2000" b="1" dirty="0">
              <a:solidFill>
                <a:srgbClr val="C00000"/>
              </a:solidFill>
            </a:endParaRPr>
          </a:p>
        </p:txBody>
      </p:sp>
      <p:sp>
        <p:nvSpPr>
          <p:cNvPr id="10" name="مربع نص 9"/>
          <p:cNvSpPr txBox="1"/>
          <p:nvPr/>
        </p:nvSpPr>
        <p:spPr>
          <a:xfrm>
            <a:off x="4357686" y="3149742"/>
            <a:ext cx="1285884" cy="707886"/>
          </a:xfrm>
          <a:prstGeom prst="rect">
            <a:avLst/>
          </a:prstGeom>
          <a:noFill/>
        </p:spPr>
        <p:txBody>
          <a:bodyPr wrap="square" rtlCol="1">
            <a:spAutoFit/>
          </a:bodyPr>
          <a:lstStyle/>
          <a:p>
            <a:pPr algn="ctr"/>
            <a:r>
              <a:rPr lang="ar-SA" sz="2000" b="1" dirty="0" smtClean="0">
                <a:solidFill>
                  <a:srgbClr val="C00000"/>
                </a:solidFill>
              </a:rPr>
              <a:t>أسبق الفعل بجازم</a:t>
            </a:r>
            <a:endParaRPr lang="ar-SA" sz="2000" b="1" dirty="0">
              <a:solidFill>
                <a:srgbClr val="C00000"/>
              </a:solidFill>
            </a:endParaRPr>
          </a:p>
        </p:txBody>
      </p:sp>
      <p:sp>
        <p:nvSpPr>
          <p:cNvPr id="11" name="مربع نص 10"/>
          <p:cNvSpPr txBox="1"/>
          <p:nvPr/>
        </p:nvSpPr>
        <p:spPr>
          <a:xfrm>
            <a:off x="428596" y="2428868"/>
            <a:ext cx="3929090" cy="523220"/>
          </a:xfrm>
          <a:prstGeom prst="rect">
            <a:avLst/>
          </a:prstGeom>
          <a:noFill/>
        </p:spPr>
        <p:txBody>
          <a:bodyPr wrap="square" rtlCol="1">
            <a:spAutoFit/>
          </a:bodyPr>
          <a:lstStyle/>
          <a:p>
            <a:pPr algn="ctr"/>
            <a:r>
              <a:rPr lang="ar-SA" sz="2800" b="1" dirty="0" smtClean="0">
                <a:solidFill>
                  <a:srgbClr val="C00000"/>
                </a:solidFill>
              </a:rPr>
              <a:t>لن يطالبوا بحقوقهم كل المطالبة</a:t>
            </a:r>
            <a:endParaRPr lang="ar-SA" sz="2800" b="1" dirty="0">
              <a:solidFill>
                <a:srgbClr val="C00000"/>
              </a:solidFill>
            </a:endParaRPr>
          </a:p>
        </p:txBody>
      </p:sp>
      <p:sp>
        <p:nvSpPr>
          <p:cNvPr id="12" name="مربع نص 11"/>
          <p:cNvSpPr txBox="1"/>
          <p:nvPr/>
        </p:nvSpPr>
        <p:spPr>
          <a:xfrm>
            <a:off x="428596" y="3191532"/>
            <a:ext cx="3929090" cy="523220"/>
          </a:xfrm>
          <a:prstGeom prst="rect">
            <a:avLst/>
          </a:prstGeom>
          <a:noFill/>
        </p:spPr>
        <p:txBody>
          <a:bodyPr wrap="square" rtlCol="1">
            <a:spAutoFit/>
          </a:bodyPr>
          <a:lstStyle/>
          <a:p>
            <a:pPr algn="ctr"/>
            <a:r>
              <a:rPr lang="ar-SA" sz="2800" b="1" dirty="0" smtClean="0">
                <a:solidFill>
                  <a:srgbClr val="C00000"/>
                </a:solidFill>
              </a:rPr>
              <a:t>لم يطالبوا بحقوقهم كل المطالبة</a:t>
            </a: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ppt_x</p:attrName>
                                        </p:attrNameLst>
                                      </p:cBhvr>
                                      <p:tavLst>
                                        <p:tav tm="0">
                                          <p:val>
                                            <p:strVal val="#ppt_x"/>
                                          </p:val>
                                        </p:tav>
                                        <p:tav tm="100000">
                                          <p:val>
                                            <p:strVal val="#ppt_x"/>
                                          </p:val>
                                        </p:tav>
                                      </p:tavLst>
                                    </p:anim>
                                    <p:anim calcmode="lin" valueType="num">
                                      <p:cBhvr>
                                        <p:cTn id="16" dur="500" fill="hold"/>
                                        <p:tgtEl>
                                          <p:spTgt spid="11"/>
                                        </p:tgtEl>
                                        <p:attrNameLst>
                                          <p:attrName>ppt_y</p:attrName>
                                        </p:attrNameLst>
                                      </p:cBhvr>
                                      <p:tavLst>
                                        <p:tav tm="0">
                                          <p:val>
                                            <p:strVal val="#ppt_y+#ppt_h/2"/>
                                          </p:val>
                                        </p:tav>
                                        <p:tav tm="100000">
                                          <p:val>
                                            <p:strVal val="#ppt_y"/>
                                          </p:val>
                                        </p:tav>
                                      </p:tavLst>
                                    </p:anim>
                                    <p:anim calcmode="lin" valueType="num">
                                      <p:cBhvr>
                                        <p:cTn id="17" dur="500" fill="hold"/>
                                        <p:tgtEl>
                                          <p:spTgt spid="11"/>
                                        </p:tgtEl>
                                        <p:attrNameLst>
                                          <p:attrName>ppt_w</p:attrName>
                                        </p:attrNameLst>
                                      </p:cBhvr>
                                      <p:tavLst>
                                        <p:tav tm="0">
                                          <p:val>
                                            <p:strVal val="#ppt_w"/>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ppt_x"/>
                                          </p:val>
                                        </p:tav>
                                        <p:tav tm="100000">
                                          <p:val>
                                            <p:strVal val="#ppt_x"/>
                                          </p:val>
                                        </p:tav>
                                      </p:tavLst>
                                    </p:anim>
                                    <p:anim calcmode="lin" valueType="num">
                                      <p:cBhvr>
                                        <p:cTn id="24" dur="500" fill="hold"/>
                                        <p:tgtEl>
                                          <p:spTgt spid="12"/>
                                        </p:tgtEl>
                                        <p:attrNameLst>
                                          <p:attrName>ppt_y</p:attrName>
                                        </p:attrNameLst>
                                      </p:cBhvr>
                                      <p:tavLst>
                                        <p:tav tm="0">
                                          <p:val>
                                            <p:strVal val="#ppt_y+#ppt_h/2"/>
                                          </p:val>
                                        </p:tav>
                                        <p:tav tm="100000">
                                          <p:val>
                                            <p:strVal val="#ppt_y"/>
                                          </p:val>
                                        </p:tav>
                                      </p:tavLst>
                                    </p:anim>
                                    <p:anim calcmode="lin" valueType="num">
                                      <p:cBhvr>
                                        <p:cTn id="25" dur="500" fill="hold"/>
                                        <p:tgtEl>
                                          <p:spTgt spid="12"/>
                                        </p:tgtEl>
                                        <p:attrNameLst>
                                          <p:attrName>ppt_w</p:attrName>
                                        </p:attrNameLst>
                                      </p:cBhvr>
                                      <p:tavLst>
                                        <p:tav tm="0">
                                          <p:val>
                                            <p:strVal val="#ppt_w"/>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p:bldP spid="12"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659025" y="146768"/>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نشاط2</a:t>
            </a:r>
            <a:endParaRPr lang="ar-SA" sz="2400" b="1" dirty="0">
              <a:solidFill>
                <a:schemeClr val="tx1"/>
              </a:solidFill>
            </a:endParaRPr>
          </a:p>
        </p:txBody>
      </p:sp>
      <p:sp>
        <p:nvSpPr>
          <p:cNvPr id="4" name="مربع نص 3"/>
          <p:cNvSpPr txBox="1"/>
          <p:nvPr/>
        </p:nvSpPr>
        <p:spPr>
          <a:xfrm>
            <a:off x="642910" y="191136"/>
            <a:ext cx="7143800" cy="1815882"/>
          </a:xfrm>
          <a:prstGeom prst="rect">
            <a:avLst/>
          </a:prstGeom>
          <a:noFill/>
        </p:spPr>
        <p:txBody>
          <a:bodyPr wrap="square" rtlCol="1">
            <a:spAutoFit/>
          </a:bodyPr>
          <a:lstStyle/>
          <a:p>
            <a:pPr algn="ctr"/>
            <a:r>
              <a:rPr lang="ar-SA" sz="2800" b="1" dirty="0" smtClean="0">
                <a:solidFill>
                  <a:srgbClr val="C00000"/>
                </a:solidFill>
              </a:rPr>
              <a:t>فكر أحمد في كتابة كلمة لأخويه الكبيرين وأخته الصغرى،يقترح فيها قضاء العطلة الصيفية في ربوع الوطن.</a:t>
            </a:r>
          </a:p>
          <a:p>
            <a:pPr algn="ctr"/>
            <a:r>
              <a:rPr lang="ar-SA" sz="2800" b="1" dirty="0" smtClean="0">
                <a:solidFill>
                  <a:srgbClr val="C00000"/>
                </a:solidFill>
              </a:rPr>
              <a:t>أساعد أحمد في كتابة هذه الكلمة مع الاستعانة بالعبارات التالية:</a:t>
            </a:r>
            <a:endParaRPr lang="ar-SA" sz="2800" b="1" dirty="0">
              <a:solidFill>
                <a:srgbClr val="C00000"/>
              </a:solidFill>
            </a:endParaRPr>
          </a:p>
        </p:txBody>
      </p:sp>
      <p:sp>
        <p:nvSpPr>
          <p:cNvPr id="5" name="مستطيل مستدير الزوايا 4"/>
          <p:cNvSpPr/>
          <p:nvPr/>
        </p:nvSpPr>
        <p:spPr>
          <a:xfrm>
            <a:off x="428596" y="2214554"/>
            <a:ext cx="8286808" cy="4071966"/>
          </a:xfrm>
          <a:prstGeom prst="roundRect">
            <a:avLst/>
          </a:prstGeom>
          <a:effectLst>
            <a:glow rad="228600">
              <a:schemeClr val="accent4">
                <a:satMod val="175000"/>
                <a:alpha val="40000"/>
              </a:schemeClr>
            </a:glow>
            <a:outerShdw blurRad="40000" dist="20000" dir="5400000" rotWithShape="0">
              <a:srgbClr val="000000">
                <a:alpha val="38000"/>
              </a:srgbClr>
            </a:outerShdw>
          </a:effectLst>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400" b="1" dirty="0" smtClean="0">
                <a:solidFill>
                  <a:schemeClr val="tx1"/>
                </a:solidFill>
              </a:rPr>
              <a:t>هل تعلمان</a:t>
            </a:r>
            <a:r>
              <a:rPr lang="ar-SA" sz="2400" b="1" dirty="0" smtClean="0">
                <a:solidFill>
                  <a:schemeClr val="bg1">
                    <a:lumMod val="65000"/>
                  </a:schemeClr>
                </a:solidFill>
              </a:rPr>
              <a:t>.........................</a:t>
            </a:r>
            <a:r>
              <a:rPr lang="ar-SA" sz="2400" b="1" dirty="0" smtClean="0">
                <a:solidFill>
                  <a:schemeClr val="tx1"/>
                </a:solidFill>
              </a:rPr>
              <a:t>هل تعلمين</a:t>
            </a:r>
            <a:r>
              <a:rPr lang="ar-SA" sz="2400" b="1" dirty="0" smtClean="0">
                <a:solidFill>
                  <a:schemeClr val="bg1">
                    <a:lumMod val="65000"/>
                  </a:schemeClr>
                </a:solidFill>
              </a:rPr>
              <a:t>.........................</a:t>
            </a:r>
            <a:r>
              <a:rPr lang="ar-SA" sz="2400" b="1" dirty="0" smtClean="0">
                <a:solidFill>
                  <a:schemeClr val="tx1"/>
                </a:solidFill>
              </a:rPr>
              <a:t>                </a:t>
            </a:r>
          </a:p>
          <a:p>
            <a:pPr algn="ctr"/>
            <a:r>
              <a:rPr lang="ar-SA" sz="2400" b="1" dirty="0" smtClean="0">
                <a:solidFill>
                  <a:schemeClr val="tx1"/>
                </a:solidFill>
              </a:rPr>
              <a:t>جمال هذه المصايف يفوق الخيال،</a:t>
            </a:r>
            <a:r>
              <a:rPr lang="ar-SA" sz="2400" b="1" dirty="0" smtClean="0">
                <a:solidFill>
                  <a:schemeClr val="bg1">
                    <a:lumMod val="65000"/>
                  </a:schemeClr>
                </a:solidFill>
              </a:rPr>
              <a:t>........................................</a:t>
            </a:r>
          </a:p>
          <a:p>
            <a:pPr algn="ctr"/>
            <a:r>
              <a:rPr lang="ar-SA" sz="2400" b="1" dirty="0" smtClean="0">
                <a:solidFill>
                  <a:schemeClr val="tx1"/>
                </a:solidFill>
              </a:rPr>
              <a:t>ما أجمل أن تستنشقي</a:t>
            </a:r>
            <a:r>
              <a:rPr lang="ar-SA" sz="2400" b="1" dirty="0" smtClean="0">
                <a:solidFill>
                  <a:schemeClr val="bg1">
                    <a:lumMod val="65000"/>
                  </a:schemeClr>
                </a:solidFill>
              </a:rPr>
              <a:t>......................................................</a:t>
            </a:r>
          </a:p>
          <a:p>
            <a:pPr algn="ctr"/>
            <a:r>
              <a:rPr lang="ar-SA" sz="2400" b="1" dirty="0" smtClean="0">
                <a:solidFill>
                  <a:schemeClr val="tx1"/>
                </a:solidFill>
              </a:rPr>
              <a:t>ما أجمل أن تتذوقا.</a:t>
            </a:r>
            <a:r>
              <a:rPr lang="ar-SA" sz="2400" b="1" dirty="0" smtClean="0">
                <a:solidFill>
                  <a:schemeClr val="bg1">
                    <a:lumMod val="65000"/>
                  </a:schemeClr>
                </a:solidFill>
              </a:rPr>
              <a:t>...................................... </a:t>
            </a:r>
          </a:p>
          <a:p>
            <a:pPr algn="ctr"/>
            <a:r>
              <a:rPr lang="ar-SA" sz="2400" b="1" dirty="0" smtClean="0">
                <a:solidFill>
                  <a:schemeClr val="tx1"/>
                </a:solidFill>
              </a:rPr>
              <a:t>فالطائف جوّها لطيف،نسيمها عليل،خبراتها وفيرة،وفاكهتها حلوة،</a:t>
            </a:r>
            <a:r>
              <a:rPr lang="ar-SA" sz="2400" b="1" dirty="0" smtClean="0">
                <a:solidFill>
                  <a:schemeClr val="bg1">
                    <a:lumMod val="65000"/>
                  </a:schemeClr>
                </a:solidFill>
              </a:rPr>
              <a:t>.................</a:t>
            </a:r>
            <a:r>
              <a:rPr lang="ar-SA" sz="2400" b="1" dirty="0" smtClean="0">
                <a:solidFill>
                  <a:schemeClr val="tx1"/>
                </a:solidFill>
              </a:rPr>
              <a:t>         </a:t>
            </a:r>
          </a:p>
          <a:p>
            <a:pPr algn="ctr"/>
            <a:r>
              <a:rPr lang="ar-SA" sz="2400" b="1" dirty="0" smtClean="0">
                <a:solidFill>
                  <a:schemeClr val="tx1"/>
                </a:solidFill>
              </a:rPr>
              <a:t>التي تتلذذين</a:t>
            </a:r>
            <a:r>
              <a:rPr lang="ar-SA" sz="2400" b="1" dirty="0" smtClean="0">
                <a:solidFill>
                  <a:schemeClr val="bg1">
                    <a:lumMod val="65000"/>
                  </a:schemeClr>
                </a:solidFill>
              </a:rPr>
              <a:t>............................................................</a:t>
            </a:r>
          </a:p>
          <a:p>
            <a:pPr algn="ctr"/>
            <a:r>
              <a:rPr lang="ar-SA" sz="2400" b="1" dirty="0" smtClean="0">
                <a:solidFill>
                  <a:schemeClr val="bg1">
                    <a:lumMod val="65000"/>
                  </a:schemeClr>
                </a:solidFill>
              </a:rPr>
              <a:t>......................................................................................................................................................................................</a:t>
            </a:r>
            <a:endParaRPr lang="ar-SA" sz="2400" b="1" dirty="0">
              <a:solidFill>
                <a:schemeClr val="tx1"/>
              </a:solidFill>
            </a:endParaRPr>
          </a:p>
        </p:txBody>
      </p:sp>
      <p:sp>
        <p:nvSpPr>
          <p:cNvPr id="6" name="مربع نص 5"/>
          <p:cNvSpPr txBox="1"/>
          <p:nvPr/>
        </p:nvSpPr>
        <p:spPr>
          <a:xfrm>
            <a:off x="4572000" y="2500306"/>
            <a:ext cx="1928826" cy="461665"/>
          </a:xfrm>
          <a:prstGeom prst="rect">
            <a:avLst/>
          </a:prstGeom>
          <a:noFill/>
        </p:spPr>
        <p:txBody>
          <a:bodyPr wrap="square" rtlCol="1">
            <a:spAutoFit/>
          </a:bodyPr>
          <a:lstStyle/>
          <a:p>
            <a:pPr algn="ctr"/>
            <a:r>
              <a:rPr lang="ar-SA" sz="2400" b="1" dirty="0" smtClean="0">
                <a:solidFill>
                  <a:srgbClr val="C00000"/>
                </a:solidFill>
              </a:rPr>
              <a:t>أخواي الكبيران</a:t>
            </a:r>
            <a:endParaRPr lang="ar-SA" sz="2400" b="1" dirty="0">
              <a:solidFill>
                <a:srgbClr val="C00000"/>
              </a:solidFill>
            </a:endParaRPr>
          </a:p>
        </p:txBody>
      </p:sp>
      <p:sp>
        <p:nvSpPr>
          <p:cNvPr id="7" name="مربع نص 6"/>
          <p:cNvSpPr txBox="1"/>
          <p:nvPr/>
        </p:nvSpPr>
        <p:spPr>
          <a:xfrm>
            <a:off x="1714480" y="2500306"/>
            <a:ext cx="1928826" cy="461665"/>
          </a:xfrm>
          <a:prstGeom prst="rect">
            <a:avLst/>
          </a:prstGeom>
          <a:noFill/>
        </p:spPr>
        <p:txBody>
          <a:bodyPr wrap="square" rtlCol="1">
            <a:spAutoFit/>
          </a:bodyPr>
          <a:lstStyle/>
          <a:p>
            <a:pPr algn="ctr"/>
            <a:r>
              <a:rPr lang="ar-SA" sz="2400" b="1" dirty="0" smtClean="0">
                <a:solidFill>
                  <a:srgbClr val="C00000"/>
                </a:solidFill>
              </a:rPr>
              <a:t>أختي الصغرى</a:t>
            </a:r>
            <a:endParaRPr lang="ar-SA" sz="2400" b="1" dirty="0">
              <a:solidFill>
                <a:srgbClr val="C00000"/>
              </a:solidFill>
            </a:endParaRPr>
          </a:p>
        </p:txBody>
      </p:sp>
      <p:sp>
        <p:nvSpPr>
          <p:cNvPr id="8" name="مربع نص 7"/>
          <p:cNvSpPr txBox="1"/>
          <p:nvPr/>
        </p:nvSpPr>
        <p:spPr>
          <a:xfrm>
            <a:off x="1214414" y="2895897"/>
            <a:ext cx="3429024" cy="461665"/>
          </a:xfrm>
          <a:prstGeom prst="rect">
            <a:avLst/>
          </a:prstGeom>
          <a:noFill/>
        </p:spPr>
        <p:txBody>
          <a:bodyPr wrap="square" rtlCol="1">
            <a:spAutoFit/>
          </a:bodyPr>
          <a:lstStyle/>
          <a:p>
            <a:pPr algn="ctr"/>
            <a:r>
              <a:rPr lang="ar-SA" sz="2400" b="1" dirty="0" smtClean="0">
                <a:solidFill>
                  <a:srgbClr val="C00000"/>
                </a:solidFill>
              </a:rPr>
              <a:t>لن تفكرا في مدى روعتها الخلابة</a:t>
            </a:r>
            <a:endParaRPr lang="ar-SA" sz="2400" b="1" dirty="0">
              <a:solidFill>
                <a:srgbClr val="C00000"/>
              </a:solidFill>
            </a:endParaRPr>
          </a:p>
        </p:txBody>
      </p:sp>
      <p:sp>
        <p:nvSpPr>
          <p:cNvPr id="9" name="مربع نص 8"/>
          <p:cNvSpPr txBox="1"/>
          <p:nvPr/>
        </p:nvSpPr>
        <p:spPr>
          <a:xfrm>
            <a:off x="2214546" y="3253087"/>
            <a:ext cx="3429024" cy="461665"/>
          </a:xfrm>
          <a:prstGeom prst="rect">
            <a:avLst/>
          </a:prstGeom>
          <a:noFill/>
        </p:spPr>
        <p:txBody>
          <a:bodyPr wrap="square" rtlCol="1">
            <a:spAutoFit/>
          </a:bodyPr>
          <a:lstStyle/>
          <a:p>
            <a:pPr algn="ctr"/>
            <a:r>
              <a:rPr lang="ar-SA" sz="2400" b="1" dirty="0" smtClean="0">
                <a:solidFill>
                  <a:srgbClr val="C00000"/>
                </a:solidFill>
              </a:rPr>
              <a:t>من هوائها ونسيمها العليل</a:t>
            </a:r>
            <a:endParaRPr lang="ar-SA" sz="2400" b="1" dirty="0">
              <a:solidFill>
                <a:srgbClr val="C00000"/>
              </a:solidFill>
            </a:endParaRPr>
          </a:p>
        </p:txBody>
      </p:sp>
      <p:sp>
        <p:nvSpPr>
          <p:cNvPr id="10" name="مربع نص 9"/>
          <p:cNvSpPr txBox="1"/>
          <p:nvPr/>
        </p:nvSpPr>
        <p:spPr>
          <a:xfrm>
            <a:off x="1928794" y="3610277"/>
            <a:ext cx="3429024" cy="461665"/>
          </a:xfrm>
          <a:prstGeom prst="rect">
            <a:avLst/>
          </a:prstGeom>
          <a:noFill/>
        </p:spPr>
        <p:txBody>
          <a:bodyPr wrap="square" rtlCol="1">
            <a:spAutoFit/>
          </a:bodyPr>
          <a:lstStyle/>
          <a:p>
            <a:pPr algn="ctr"/>
            <a:r>
              <a:rPr lang="ar-SA" sz="2400" b="1" dirty="0" smtClean="0">
                <a:solidFill>
                  <a:srgbClr val="C00000"/>
                </a:solidFill>
              </a:rPr>
              <a:t>عصائرها التي تسحر الذائق</a:t>
            </a:r>
            <a:endParaRPr lang="ar-SA" sz="2400" b="1" dirty="0">
              <a:solidFill>
                <a:srgbClr val="C00000"/>
              </a:solidFill>
            </a:endParaRPr>
          </a:p>
        </p:txBody>
      </p:sp>
      <p:sp>
        <p:nvSpPr>
          <p:cNvPr id="11" name="مربع نص 10"/>
          <p:cNvSpPr txBox="1"/>
          <p:nvPr/>
        </p:nvSpPr>
        <p:spPr>
          <a:xfrm>
            <a:off x="3643306" y="4396095"/>
            <a:ext cx="1571636" cy="461665"/>
          </a:xfrm>
          <a:prstGeom prst="rect">
            <a:avLst/>
          </a:prstGeom>
          <a:noFill/>
        </p:spPr>
        <p:txBody>
          <a:bodyPr wrap="square" rtlCol="1">
            <a:spAutoFit/>
          </a:bodyPr>
          <a:lstStyle/>
          <a:p>
            <a:pPr algn="ctr"/>
            <a:r>
              <a:rPr lang="ar-SA" sz="2400" b="1" dirty="0" smtClean="0">
                <a:solidFill>
                  <a:srgbClr val="C00000"/>
                </a:solidFill>
              </a:rPr>
              <a:t>مثل الرمان</a:t>
            </a:r>
            <a:endParaRPr lang="ar-SA" sz="2400" b="1" dirty="0">
              <a:solidFill>
                <a:srgbClr val="C00000"/>
              </a:solidFill>
            </a:endParaRPr>
          </a:p>
        </p:txBody>
      </p:sp>
      <p:sp>
        <p:nvSpPr>
          <p:cNvPr id="12" name="مربع نص 11"/>
          <p:cNvSpPr txBox="1"/>
          <p:nvPr/>
        </p:nvSpPr>
        <p:spPr>
          <a:xfrm>
            <a:off x="1000100" y="4786322"/>
            <a:ext cx="5572164" cy="830997"/>
          </a:xfrm>
          <a:prstGeom prst="rect">
            <a:avLst/>
          </a:prstGeom>
          <a:noFill/>
        </p:spPr>
        <p:txBody>
          <a:bodyPr wrap="square" rtlCol="1">
            <a:spAutoFit/>
          </a:bodyPr>
          <a:lstStyle/>
          <a:p>
            <a:pPr algn="ctr"/>
            <a:r>
              <a:rPr lang="ar-SA" sz="2400" b="1" dirty="0" smtClean="0">
                <a:solidFill>
                  <a:srgbClr val="C00000"/>
                </a:solidFill>
              </a:rPr>
              <a:t>بتذوقها،ويا فاطمة انتبهي لقول الله تعالى(يا أيها الذين آمنوا كلوا ولا تسرفوا إن الله لا يحب المسرفين)</a:t>
            </a:r>
            <a:endParaRPr lang="ar-SA" sz="24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ppt_x</p:attrName>
                                        </p:attrNameLst>
                                      </p:cBhvr>
                                      <p:tavLst>
                                        <p:tav tm="0">
                                          <p:val>
                                            <p:strVal val="#ppt_x-#ppt_w/2"/>
                                          </p:val>
                                        </p:tav>
                                        <p:tav tm="100000">
                                          <p:val>
                                            <p:strVal val="#ppt_x"/>
                                          </p:val>
                                        </p:tav>
                                      </p:tavLst>
                                    </p:anim>
                                    <p:anim calcmode="lin" valueType="num">
                                      <p:cBhvr>
                                        <p:cTn id="16" dur="500" fill="hold"/>
                                        <p:tgtEl>
                                          <p:spTgt spid="6"/>
                                        </p:tgtEl>
                                        <p:attrNameLst>
                                          <p:attrName>ppt_y</p:attrName>
                                        </p:attrNameLst>
                                      </p:cBhvr>
                                      <p:tavLst>
                                        <p:tav tm="0">
                                          <p:val>
                                            <p:strVal val="#ppt_y"/>
                                          </p:val>
                                        </p:tav>
                                        <p:tav tm="100000">
                                          <p:val>
                                            <p:strVal val="#ppt_y"/>
                                          </p:val>
                                        </p:tav>
                                      </p:tavLst>
                                    </p:anim>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8"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ppt_x</p:attrName>
                                        </p:attrNameLst>
                                      </p:cBhvr>
                                      <p:tavLst>
                                        <p:tav tm="0">
                                          <p:val>
                                            <p:strVal val="#ppt_x-#ppt_w/2"/>
                                          </p:val>
                                        </p:tav>
                                        <p:tav tm="100000">
                                          <p:val>
                                            <p:strVal val="#ppt_x"/>
                                          </p:val>
                                        </p:tav>
                                      </p:tavLst>
                                    </p:anim>
                                    <p:anim calcmode="lin" valueType="num">
                                      <p:cBhvr>
                                        <p:cTn id="24" dur="500" fill="hold"/>
                                        <p:tgtEl>
                                          <p:spTgt spid="7"/>
                                        </p:tgtEl>
                                        <p:attrNameLst>
                                          <p:attrName>ppt_y</p:attrName>
                                        </p:attrNameLst>
                                      </p:cBhvr>
                                      <p:tavLst>
                                        <p:tav tm="0">
                                          <p:val>
                                            <p:strVal val="#ppt_y"/>
                                          </p:val>
                                        </p:tav>
                                        <p:tav tm="100000">
                                          <p:val>
                                            <p:strVal val="#ppt_y"/>
                                          </p:val>
                                        </p:tav>
                                      </p:tavLst>
                                    </p:anim>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8"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ppt_x</p:attrName>
                                        </p:attrNameLst>
                                      </p:cBhvr>
                                      <p:tavLst>
                                        <p:tav tm="0">
                                          <p:val>
                                            <p:strVal val="#ppt_x-#ppt_w/2"/>
                                          </p:val>
                                        </p:tav>
                                        <p:tav tm="100000">
                                          <p:val>
                                            <p:strVal val="#ppt_x"/>
                                          </p:val>
                                        </p:tav>
                                      </p:tavLst>
                                    </p:anim>
                                    <p:anim calcmode="lin" valueType="num">
                                      <p:cBhvr>
                                        <p:cTn id="32" dur="500" fill="hold"/>
                                        <p:tgtEl>
                                          <p:spTgt spid="8"/>
                                        </p:tgtEl>
                                        <p:attrNameLst>
                                          <p:attrName>ppt_y</p:attrName>
                                        </p:attrNameLst>
                                      </p:cBhvr>
                                      <p:tavLst>
                                        <p:tav tm="0">
                                          <p:val>
                                            <p:strVal val="#ppt_y"/>
                                          </p:val>
                                        </p:tav>
                                        <p:tav tm="100000">
                                          <p:val>
                                            <p:strVal val="#ppt_y"/>
                                          </p:val>
                                        </p:tav>
                                      </p:tavLst>
                                    </p:anim>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8"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ppt_x</p:attrName>
                                        </p:attrNameLst>
                                      </p:cBhvr>
                                      <p:tavLst>
                                        <p:tav tm="0">
                                          <p:val>
                                            <p:strVal val="#ppt_x-#ppt_w/2"/>
                                          </p:val>
                                        </p:tav>
                                        <p:tav tm="100000">
                                          <p:val>
                                            <p:strVal val="#ppt_x"/>
                                          </p:val>
                                        </p:tav>
                                      </p:tavLst>
                                    </p:anim>
                                    <p:anim calcmode="lin" valueType="num">
                                      <p:cBhvr>
                                        <p:cTn id="40" dur="500" fill="hold"/>
                                        <p:tgtEl>
                                          <p:spTgt spid="9"/>
                                        </p:tgtEl>
                                        <p:attrNameLst>
                                          <p:attrName>ppt_y</p:attrName>
                                        </p:attrNameLst>
                                      </p:cBhvr>
                                      <p:tavLst>
                                        <p:tav tm="0">
                                          <p:val>
                                            <p:strVal val="#ppt_y"/>
                                          </p:val>
                                        </p:tav>
                                        <p:tav tm="100000">
                                          <p:val>
                                            <p:strVal val="#ppt_y"/>
                                          </p:val>
                                        </p:tav>
                                      </p:tavLst>
                                    </p:anim>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17" presetClass="entr" presetSubtype="8"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ppt_x</p:attrName>
                                        </p:attrNameLst>
                                      </p:cBhvr>
                                      <p:tavLst>
                                        <p:tav tm="0">
                                          <p:val>
                                            <p:strVal val="#ppt_x-#ppt_w/2"/>
                                          </p:val>
                                        </p:tav>
                                        <p:tav tm="100000">
                                          <p:val>
                                            <p:strVal val="#ppt_x"/>
                                          </p:val>
                                        </p:tav>
                                      </p:tavLst>
                                    </p:anim>
                                    <p:anim calcmode="lin" valueType="num">
                                      <p:cBhvr>
                                        <p:cTn id="48" dur="500" fill="hold"/>
                                        <p:tgtEl>
                                          <p:spTgt spid="10"/>
                                        </p:tgtEl>
                                        <p:attrNameLst>
                                          <p:attrName>ppt_y</p:attrName>
                                        </p:attrNameLst>
                                      </p:cBhvr>
                                      <p:tavLst>
                                        <p:tav tm="0">
                                          <p:val>
                                            <p:strVal val="#ppt_y"/>
                                          </p:val>
                                        </p:tav>
                                        <p:tav tm="100000">
                                          <p:val>
                                            <p:strVal val="#ppt_y"/>
                                          </p:val>
                                        </p:tav>
                                      </p:tavLst>
                                    </p:anim>
                                    <p:anim calcmode="lin" valueType="num">
                                      <p:cBhvr>
                                        <p:cTn id="49" dur="500" fill="hold"/>
                                        <p:tgtEl>
                                          <p:spTgt spid="10"/>
                                        </p:tgtEl>
                                        <p:attrNameLst>
                                          <p:attrName>ppt_w</p:attrName>
                                        </p:attrNameLst>
                                      </p:cBhvr>
                                      <p:tavLst>
                                        <p:tav tm="0">
                                          <p:val>
                                            <p:fltVal val="0"/>
                                          </p:val>
                                        </p:tav>
                                        <p:tav tm="100000">
                                          <p:val>
                                            <p:strVal val="#ppt_w"/>
                                          </p:val>
                                        </p:tav>
                                      </p:tavLst>
                                    </p:anim>
                                    <p:anim calcmode="lin" valueType="num">
                                      <p:cBhvr>
                                        <p:cTn id="50"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17" presetClass="entr" presetSubtype="8" fill="hold" grpId="0" nodeType="click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p:cTn id="55" dur="500" fill="hold"/>
                                        <p:tgtEl>
                                          <p:spTgt spid="11"/>
                                        </p:tgtEl>
                                        <p:attrNameLst>
                                          <p:attrName>ppt_x</p:attrName>
                                        </p:attrNameLst>
                                      </p:cBhvr>
                                      <p:tavLst>
                                        <p:tav tm="0">
                                          <p:val>
                                            <p:strVal val="#ppt_x-#ppt_w/2"/>
                                          </p:val>
                                        </p:tav>
                                        <p:tav tm="100000">
                                          <p:val>
                                            <p:strVal val="#ppt_x"/>
                                          </p:val>
                                        </p:tav>
                                      </p:tavLst>
                                    </p:anim>
                                    <p:anim calcmode="lin" valueType="num">
                                      <p:cBhvr>
                                        <p:cTn id="56" dur="500" fill="hold"/>
                                        <p:tgtEl>
                                          <p:spTgt spid="11"/>
                                        </p:tgtEl>
                                        <p:attrNameLst>
                                          <p:attrName>ppt_y</p:attrName>
                                        </p:attrNameLst>
                                      </p:cBhvr>
                                      <p:tavLst>
                                        <p:tav tm="0">
                                          <p:val>
                                            <p:strVal val="#ppt_y"/>
                                          </p:val>
                                        </p:tav>
                                        <p:tav tm="100000">
                                          <p:val>
                                            <p:strVal val="#ppt_y"/>
                                          </p:val>
                                        </p:tav>
                                      </p:tavLst>
                                    </p:anim>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17" presetClass="entr" presetSubtype="8"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p:cTn id="63" dur="500" fill="hold"/>
                                        <p:tgtEl>
                                          <p:spTgt spid="12"/>
                                        </p:tgtEl>
                                        <p:attrNameLst>
                                          <p:attrName>ppt_x</p:attrName>
                                        </p:attrNameLst>
                                      </p:cBhvr>
                                      <p:tavLst>
                                        <p:tav tm="0">
                                          <p:val>
                                            <p:strVal val="#ppt_x-#ppt_w/2"/>
                                          </p:val>
                                        </p:tav>
                                        <p:tav tm="100000">
                                          <p:val>
                                            <p:strVal val="#ppt_x"/>
                                          </p:val>
                                        </p:tav>
                                      </p:tavLst>
                                    </p:anim>
                                    <p:anim calcmode="lin" valueType="num">
                                      <p:cBhvr>
                                        <p:cTn id="64" dur="500" fill="hold"/>
                                        <p:tgtEl>
                                          <p:spTgt spid="12"/>
                                        </p:tgtEl>
                                        <p:attrNameLst>
                                          <p:attrName>ppt_y</p:attrName>
                                        </p:attrNameLst>
                                      </p:cBhvr>
                                      <p:tavLst>
                                        <p:tav tm="0">
                                          <p:val>
                                            <p:strVal val="#ppt_y"/>
                                          </p:val>
                                        </p:tav>
                                        <p:tav tm="100000">
                                          <p:val>
                                            <p:strVal val="#ppt_y"/>
                                          </p:val>
                                        </p:tav>
                                      </p:tavLst>
                                    </p:anim>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P spid="7" grpId="0"/>
      <p:bldP spid="8" grpId="0"/>
      <p:bldP spid="9" grpId="0"/>
      <p:bldP spid="10" grpId="0"/>
      <p:bldP spid="11" grpId="0"/>
      <p:bldP spid="12"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659025" y="146768"/>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نشاط3</a:t>
            </a:r>
            <a:endParaRPr lang="ar-SA" sz="2400" b="1" dirty="0">
              <a:solidFill>
                <a:schemeClr val="tx1"/>
              </a:solidFill>
            </a:endParaRPr>
          </a:p>
        </p:txBody>
      </p:sp>
      <p:sp>
        <p:nvSpPr>
          <p:cNvPr id="4" name="مربع نص 3"/>
          <p:cNvSpPr txBox="1"/>
          <p:nvPr/>
        </p:nvSpPr>
        <p:spPr>
          <a:xfrm>
            <a:off x="642910" y="71414"/>
            <a:ext cx="7143800" cy="1384995"/>
          </a:xfrm>
          <a:prstGeom prst="rect">
            <a:avLst/>
          </a:prstGeom>
          <a:noFill/>
        </p:spPr>
        <p:txBody>
          <a:bodyPr wrap="square" rtlCol="1">
            <a:spAutoFit/>
          </a:bodyPr>
          <a:lstStyle/>
          <a:p>
            <a:pPr algn="ctr"/>
            <a:r>
              <a:rPr lang="ar-SA" sz="2800" b="1" dirty="0" smtClean="0">
                <a:solidFill>
                  <a:srgbClr val="C00000"/>
                </a:solidFill>
              </a:rPr>
              <a:t>قرأت حواراً جرى بين الرياض وأحد زائريها </a:t>
            </a:r>
          </a:p>
          <a:p>
            <a:pPr algn="ctr"/>
            <a:r>
              <a:rPr lang="ar-SA" sz="2800" b="1" dirty="0" smtClean="0">
                <a:solidFill>
                  <a:srgbClr val="C00000"/>
                </a:solidFill>
              </a:rPr>
              <a:t>في أيام الاحتفال بمهرجان الجنادرية،أشارك مجموعتي؛لإكمال ما نقص منه باستخدام الأفعال الخمسة من الأفعال التالية:</a:t>
            </a:r>
            <a:endParaRPr lang="ar-SA" sz="2800" b="1" dirty="0">
              <a:solidFill>
                <a:srgbClr val="C00000"/>
              </a:solidFill>
            </a:endParaRPr>
          </a:p>
        </p:txBody>
      </p:sp>
      <p:sp>
        <p:nvSpPr>
          <p:cNvPr id="5" name="مستطيل مستدير الزوايا 4"/>
          <p:cNvSpPr/>
          <p:nvPr/>
        </p:nvSpPr>
        <p:spPr>
          <a:xfrm>
            <a:off x="6858016" y="1357298"/>
            <a:ext cx="1071570" cy="428628"/>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800" b="1" dirty="0" smtClean="0">
                <a:solidFill>
                  <a:schemeClr val="tx1"/>
                </a:solidFill>
              </a:rPr>
              <a:t>يشاهد</a:t>
            </a:r>
            <a:endParaRPr lang="ar-SA" sz="2800" b="1" dirty="0">
              <a:solidFill>
                <a:schemeClr val="tx1"/>
              </a:solidFill>
            </a:endParaRPr>
          </a:p>
        </p:txBody>
      </p:sp>
      <p:sp>
        <p:nvSpPr>
          <p:cNvPr id="6" name="مستطيل مستدير الزوايا 5"/>
          <p:cNvSpPr/>
          <p:nvPr/>
        </p:nvSpPr>
        <p:spPr>
          <a:xfrm>
            <a:off x="5643570" y="1357298"/>
            <a:ext cx="1071570" cy="428628"/>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800" b="1" dirty="0" smtClean="0">
                <a:solidFill>
                  <a:schemeClr val="tx1"/>
                </a:solidFill>
              </a:rPr>
              <a:t>يعرض</a:t>
            </a:r>
            <a:endParaRPr lang="ar-SA" sz="2800" b="1" dirty="0">
              <a:solidFill>
                <a:schemeClr val="tx1"/>
              </a:solidFill>
            </a:endParaRPr>
          </a:p>
        </p:txBody>
      </p:sp>
      <p:sp>
        <p:nvSpPr>
          <p:cNvPr id="7" name="مستطيل مستدير الزوايا 6"/>
          <p:cNvSpPr/>
          <p:nvPr/>
        </p:nvSpPr>
        <p:spPr>
          <a:xfrm>
            <a:off x="4429124" y="1357298"/>
            <a:ext cx="1071570" cy="428628"/>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800" b="1" dirty="0" smtClean="0">
                <a:solidFill>
                  <a:schemeClr val="tx1"/>
                </a:solidFill>
              </a:rPr>
              <a:t>تبرز</a:t>
            </a:r>
            <a:endParaRPr lang="ar-SA" sz="2800" b="1" dirty="0">
              <a:solidFill>
                <a:schemeClr val="tx1"/>
              </a:solidFill>
            </a:endParaRPr>
          </a:p>
        </p:txBody>
      </p:sp>
      <p:sp>
        <p:nvSpPr>
          <p:cNvPr id="8" name="مستطيل مستدير الزوايا 7"/>
          <p:cNvSpPr/>
          <p:nvPr/>
        </p:nvSpPr>
        <p:spPr>
          <a:xfrm>
            <a:off x="3214678" y="1357298"/>
            <a:ext cx="1071570" cy="428628"/>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800" b="1" dirty="0" smtClean="0">
                <a:solidFill>
                  <a:schemeClr val="tx1"/>
                </a:solidFill>
              </a:rPr>
              <a:t>يتسوق</a:t>
            </a:r>
            <a:endParaRPr lang="ar-SA" sz="2800" b="1" dirty="0">
              <a:solidFill>
                <a:schemeClr val="tx1"/>
              </a:solidFill>
            </a:endParaRPr>
          </a:p>
        </p:txBody>
      </p:sp>
      <p:sp>
        <p:nvSpPr>
          <p:cNvPr id="9" name="مستطيل مستدير الزوايا 8"/>
          <p:cNvSpPr/>
          <p:nvPr/>
        </p:nvSpPr>
        <p:spPr>
          <a:xfrm>
            <a:off x="2000232" y="1357298"/>
            <a:ext cx="1071570" cy="428628"/>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800" b="1" dirty="0" smtClean="0">
                <a:solidFill>
                  <a:schemeClr val="tx1"/>
                </a:solidFill>
              </a:rPr>
              <a:t>تربط</a:t>
            </a:r>
            <a:endParaRPr lang="ar-SA" sz="2800" b="1" dirty="0">
              <a:solidFill>
                <a:schemeClr val="tx1"/>
              </a:solidFill>
            </a:endParaRPr>
          </a:p>
        </p:txBody>
      </p:sp>
      <p:sp>
        <p:nvSpPr>
          <p:cNvPr id="10" name="مستطيل مستدير الزوايا 9"/>
          <p:cNvSpPr/>
          <p:nvPr/>
        </p:nvSpPr>
        <p:spPr>
          <a:xfrm>
            <a:off x="785786" y="1357298"/>
            <a:ext cx="1071570" cy="428628"/>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2800" b="1" dirty="0" smtClean="0">
                <a:solidFill>
                  <a:schemeClr val="tx1"/>
                </a:solidFill>
              </a:rPr>
              <a:t>يقيم</a:t>
            </a:r>
            <a:endParaRPr lang="ar-SA" sz="2800" b="1" dirty="0">
              <a:solidFill>
                <a:schemeClr val="tx1"/>
              </a:solidFill>
            </a:endParaRPr>
          </a:p>
        </p:txBody>
      </p:sp>
      <p:sp>
        <p:nvSpPr>
          <p:cNvPr id="11" name="مستطيل مستدير الزوايا 10"/>
          <p:cNvSpPr/>
          <p:nvPr/>
        </p:nvSpPr>
        <p:spPr>
          <a:xfrm>
            <a:off x="571470" y="1928802"/>
            <a:ext cx="7926973" cy="428628"/>
          </a:xfrm>
          <a:prstGeom prst="roundRect">
            <a:avLst>
              <a:gd name="adj" fmla="val 50000"/>
            </a:avLst>
          </a:prstGeom>
          <a:ln w="38100">
            <a:solidFill>
              <a:schemeClr val="accent3">
                <a:lumMod val="50000"/>
              </a:schemeClr>
            </a:solidFill>
          </a:ln>
        </p:spPr>
        <p:style>
          <a:lnRef idx="2">
            <a:schemeClr val="accent3"/>
          </a:lnRef>
          <a:fillRef idx="1">
            <a:schemeClr val="lt1"/>
          </a:fillRef>
          <a:effectRef idx="0">
            <a:schemeClr val="accent3"/>
          </a:effectRef>
          <a:fontRef idx="minor">
            <a:schemeClr val="dk1"/>
          </a:fontRef>
        </p:style>
        <p:txBody>
          <a:bodyPr rtlCol="1" anchor="ctr"/>
          <a:lstStyle/>
          <a:p>
            <a:r>
              <a:rPr lang="ar-SA" sz="2400" b="1" dirty="0" smtClean="0">
                <a:solidFill>
                  <a:schemeClr val="tx1"/>
                </a:solidFill>
              </a:rPr>
              <a:t>  الزائر/ من أنت؟</a:t>
            </a:r>
            <a:endParaRPr lang="ar-SA" sz="2400" b="1" dirty="0">
              <a:solidFill>
                <a:schemeClr val="tx1"/>
              </a:solidFill>
            </a:endParaRPr>
          </a:p>
        </p:txBody>
      </p:sp>
      <p:sp>
        <p:nvSpPr>
          <p:cNvPr id="12" name="مستطيل مستدير الزوايا 11"/>
          <p:cNvSpPr/>
          <p:nvPr/>
        </p:nvSpPr>
        <p:spPr>
          <a:xfrm>
            <a:off x="571472" y="2357430"/>
            <a:ext cx="8001056" cy="428628"/>
          </a:xfrm>
          <a:prstGeom prst="roundRect">
            <a:avLst>
              <a:gd name="adj" fmla="val 50000"/>
            </a:avLst>
          </a:prstGeom>
          <a:ln w="38100">
            <a:solidFill>
              <a:schemeClr val="accent3">
                <a:lumMod val="50000"/>
              </a:schemeClr>
            </a:solidFill>
          </a:ln>
        </p:spPr>
        <p:style>
          <a:lnRef idx="2">
            <a:schemeClr val="accent3"/>
          </a:lnRef>
          <a:fillRef idx="1">
            <a:schemeClr val="lt1"/>
          </a:fillRef>
          <a:effectRef idx="0">
            <a:schemeClr val="accent3"/>
          </a:effectRef>
          <a:fontRef idx="minor">
            <a:schemeClr val="dk1"/>
          </a:fontRef>
        </p:style>
        <p:txBody>
          <a:bodyPr rtlCol="1" anchor="ctr"/>
          <a:lstStyle/>
          <a:p>
            <a:r>
              <a:rPr lang="ar-SA" sz="2400" b="1" dirty="0" smtClean="0">
                <a:solidFill>
                  <a:schemeClr val="tx1"/>
                </a:solidFill>
              </a:rPr>
              <a:t>الرياض/ أنا الرياض على هام العُلى علمي    يقص تاريخ أمجادي على الأمم</a:t>
            </a:r>
            <a:endParaRPr lang="ar-SA" sz="2400" b="1" dirty="0">
              <a:solidFill>
                <a:schemeClr val="tx1"/>
              </a:solidFill>
            </a:endParaRPr>
          </a:p>
        </p:txBody>
      </p:sp>
      <p:sp>
        <p:nvSpPr>
          <p:cNvPr id="13" name="مستطيل مستدير الزوايا 12"/>
          <p:cNvSpPr/>
          <p:nvPr/>
        </p:nvSpPr>
        <p:spPr>
          <a:xfrm>
            <a:off x="571472" y="2786058"/>
            <a:ext cx="8001056" cy="428628"/>
          </a:xfrm>
          <a:prstGeom prst="roundRect">
            <a:avLst>
              <a:gd name="adj" fmla="val 50000"/>
            </a:avLst>
          </a:prstGeom>
          <a:ln w="38100">
            <a:solidFill>
              <a:schemeClr val="accent3">
                <a:lumMod val="50000"/>
              </a:schemeClr>
            </a:solidFill>
          </a:ln>
        </p:spPr>
        <p:style>
          <a:lnRef idx="2">
            <a:schemeClr val="accent3"/>
          </a:lnRef>
          <a:fillRef idx="1">
            <a:schemeClr val="lt1"/>
          </a:fillRef>
          <a:effectRef idx="0">
            <a:schemeClr val="accent3"/>
          </a:effectRef>
          <a:fontRef idx="minor">
            <a:schemeClr val="dk1"/>
          </a:fontRef>
        </p:style>
        <p:txBody>
          <a:bodyPr rtlCol="1" anchor="ctr"/>
          <a:lstStyle/>
          <a:p>
            <a:r>
              <a:rPr lang="ar-SA" sz="2400" b="1" dirty="0" smtClean="0">
                <a:solidFill>
                  <a:schemeClr val="tx1"/>
                </a:solidFill>
              </a:rPr>
              <a:t>الزائر/ لماذا توهجت بقربك هذه الفوانيس؟</a:t>
            </a:r>
            <a:endParaRPr lang="ar-SA" sz="2400" b="1" dirty="0">
              <a:solidFill>
                <a:schemeClr val="tx1"/>
              </a:solidFill>
            </a:endParaRPr>
          </a:p>
        </p:txBody>
      </p:sp>
      <p:sp>
        <p:nvSpPr>
          <p:cNvPr id="14" name="مستطيل مستدير الزوايا 13"/>
          <p:cNvSpPr/>
          <p:nvPr/>
        </p:nvSpPr>
        <p:spPr>
          <a:xfrm>
            <a:off x="571472" y="3214686"/>
            <a:ext cx="8001056" cy="1071570"/>
          </a:xfrm>
          <a:prstGeom prst="roundRect">
            <a:avLst>
              <a:gd name="adj" fmla="val 50000"/>
            </a:avLst>
          </a:prstGeom>
          <a:ln w="38100">
            <a:solidFill>
              <a:schemeClr val="accent3">
                <a:lumMod val="50000"/>
              </a:schemeClr>
            </a:solidFill>
          </a:ln>
        </p:spPr>
        <p:style>
          <a:lnRef idx="2">
            <a:schemeClr val="accent3"/>
          </a:lnRef>
          <a:fillRef idx="1">
            <a:schemeClr val="lt1"/>
          </a:fillRef>
          <a:effectRef idx="0">
            <a:schemeClr val="accent3"/>
          </a:effectRef>
          <a:fontRef idx="minor">
            <a:schemeClr val="dk1"/>
          </a:fontRef>
        </p:style>
        <p:txBody>
          <a:bodyPr rtlCol="1" anchor="ctr"/>
          <a:lstStyle/>
          <a:p>
            <a:endParaRPr lang="ar-SA" sz="2000" b="1" dirty="0" smtClean="0">
              <a:solidFill>
                <a:schemeClr val="tx1"/>
              </a:solidFill>
            </a:endParaRPr>
          </a:p>
          <a:p>
            <a:pPr algn="ctr"/>
            <a:r>
              <a:rPr lang="ar-SA" sz="2400" b="1" dirty="0" smtClean="0">
                <a:solidFill>
                  <a:schemeClr val="tx1"/>
                </a:solidFill>
              </a:rPr>
              <a:t>الرياض/ إنها الفوانيس التراثية التي تضاء كل عام فيأتي المشاركون </a:t>
            </a:r>
          </a:p>
          <a:p>
            <a:pPr algn="ctr"/>
            <a:r>
              <a:rPr lang="ar-SA" sz="2400" b="1" dirty="0" smtClean="0">
                <a:solidFill>
                  <a:schemeClr val="tx1"/>
                </a:solidFill>
              </a:rPr>
              <a:t>لـ              الأمسيات الثقافية والأدبية ولـ             الموروث الشعبي في مختلف جوانبه.      </a:t>
            </a:r>
          </a:p>
          <a:p>
            <a:endParaRPr lang="ar-SA" sz="2000" b="1" dirty="0">
              <a:solidFill>
                <a:schemeClr val="tx1"/>
              </a:solidFill>
            </a:endParaRPr>
          </a:p>
        </p:txBody>
      </p:sp>
      <p:sp>
        <p:nvSpPr>
          <p:cNvPr id="15" name="مستطيل مستدير الزوايا 14"/>
          <p:cNvSpPr/>
          <p:nvPr/>
        </p:nvSpPr>
        <p:spPr>
          <a:xfrm>
            <a:off x="571472" y="4286256"/>
            <a:ext cx="8001056" cy="428628"/>
          </a:xfrm>
          <a:prstGeom prst="roundRect">
            <a:avLst>
              <a:gd name="adj" fmla="val 50000"/>
            </a:avLst>
          </a:prstGeom>
          <a:ln w="38100">
            <a:solidFill>
              <a:schemeClr val="accent3">
                <a:lumMod val="50000"/>
              </a:schemeClr>
            </a:solidFill>
          </a:ln>
        </p:spPr>
        <p:style>
          <a:lnRef idx="2">
            <a:schemeClr val="accent3"/>
          </a:lnRef>
          <a:fillRef idx="1">
            <a:schemeClr val="lt1"/>
          </a:fillRef>
          <a:effectRef idx="0">
            <a:schemeClr val="accent3"/>
          </a:effectRef>
          <a:fontRef idx="minor">
            <a:schemeClr val="dk1"/>
          </a:fontRef>
        </p:style>
        <p:txBody>
          <a:bodyPr rtlCol="1" anchor="ctr"/>
          <a:lstStyle/>
          <a:p>
            <a:r>
              <a:rPr lang="ar-SA" sz="2400" b="1" dirty="0" smtClean="0">
                <a:solidFill>
                  <a:schemeClr val="tx1"/>
                </a:solidFill>
              </a:rPr>
              <a:t>الزائر/ماذا يفعل الزائرون؟</a:t>
            </a:r>
            <a:endParaRPr lang="ar-SA" sz="2400" b="1" dirty="0">
              <a:solidFill>
                <a:schemeClr val="tx1"/>
              </a:solidFill>
            </a:endParaRPr>
          </a:p>
        </p:txBody>
      </p:sp>
      <p:sp>
        <p:nvSpPr>
          <p:cNvPr id="16" name="مستطيل مستدير الزوايا 15"/>
          <p:cNvSpPr/>
          <p:nvPr/>
        </p:nvSpPr>
        <p:spPr>
          <a:xfrm>
            <a:off x="571472" y="4714884"/>
            <a:ext cx="8001056" cy="642942"/>
          </a:xfrm>
          <a:prstGeom prst="roundRect">
            <a:avLst>
              <a:gd name="adj" fmla="val 50000"/>
            </a:avLst>
          </a:prstGeom>
          <a:ln w="38100">
            <a:solidFill>
              <a:schemeClr val="accent3">
                <a:lumMod val="50000"/>
              </a:schemeClr>
            </a:solidFill>
          </a:ln>
        </p:spPr>
        <p:style>
          <a:lnRef idx="2">
            <a:schemeClr val="accent3"/>
          </a:lnRef>
          <a:fillRef idx="1">
            <a:schemeClr val="lt1"/>
          </a:fillRef>
          <a:effectRef idx="0">
            <a:schemeClr val="accent3"/>
          </a:effectRef>
          <a:fontRef idx="minor">
            <a:schemeClr val="dk1"/>
          </a:fontRef>
        </p:style>
        <p:txBody>
          <a:bodyPr rtlCol="1" anchor="ctr"/>
          <a:lstStyle/>
          <a:p>
            <a:pPr algn="ctr"/>
            <a:r>
              <a:rPr lang="ar-SA" sz="2000" b="1" dirty="0" smtClean="0">
                <a:solidFill>
                  <a:schemeClr val="tx1"/>
                </a:solidFill>
              </a:rPr>
              <a:t>الرياض/الزائرون              صوراً أثرية لمناطق مختلفة و                في أسواقها الشعبية.</a:t>
            </a:r>
            <a:endParaRPr lang="ar-SA" sz="2000" b="1" dirty="0">
              <a:solidFill>
                <a:schemeClr val="tx1"/>
              </a:solidFill>
            </a:endParaRPr>
          </a:p>
        </p:txBody>
      </p:sp>
      <p:sp>
        <p:nvSpPr>
          <p:cNvPr id="18" name="مستطيل مستدير الزوايا 17"/>
          <p:cNvSpPr/>
          <p:nvPr/>
        </p:nvSpPr>
        <p:spPr>
          <a:xfrm>
            <a:off x="571472" y="5357826"/>
            <a:ext cx="8001056" cy="1214446"/>
          </a:xfrm>
          <a:prstGeom prst="roundRect">
            <a:avLst>
              <a:gd name="adj" fmla="val 50000"/>
            </a:avLst>
          </a:prstGeom>
          <a:ln w="38100">
            <a:solidFill>
              <a:schemeClr val="accent3">
                <a:lumMod val="50000"/>
              </a:schemeClr>
            </a:solidFill>
          </a:ln>
        </p:spPr>
        <p:style>
          <a:lnRef idx="2">
            <a:schemeClr val="accent3"/>
          </a:lnRef>
          <a:fillRef idx="1">
            <a:schemeClr val="lt1"/>
          </a:fillRef>
          <a:effectRef idx="0">
            <a:schemeClr val="accent3"/>
          </a:effectRef>
          <a:fontRef idx="minor">
            <a:schemeClr val="dk1"/>
          </a:fontRef>
        </p:style>
        <p:txBody>
          <a:bodyPr rtlCol="1" anchor="ctr"/>
          <a:lstStyle/>
          <a:p>
            <a:endParaRPr lang="ar-SA" sz="2400" b="1" dirty="0" smtClean="0">
              <a:solidFill>
                <a:schemeClr val="tx1"/>
              </a:solidFill>
            </a:endParaRPr>
          </a:p>
          <a:p>
            <a:pPr algn="ctr"/>
            <a:r>
              <a:rPr lang="ar-SA" sz="2400" b="1" dirty="0" smtClean="0">
                <a:solidFill>
                  <a:schemeClr val="tx1"/>
                </a:solidFill>
              </a:rPr>
              <a:t>الزائر/حقاً باحتضانك لهذا المهرجان          تراث المملكة و           الأجيال المعاصرة بماضيهم العريق وصدق الشاعر حيث قال عنك:</a:t>
            </a:r>
          </a:p>
          <a:p>
            <a:pPr algn="ctr"/>
            <a:r>
              <a:rPr lang="ar-SA" sz="2400" b="1" dirty="0" smtClean="0">
                <a:solidFill>
                  <a:schemeClr val="tx1"/>
                </a:solidFill>
              </a:rPr>
              <a:t>يضيء في يدها تاريخ مملكة              ومصحف وشعار رائع السيم</a:t>
            </a:r>
          </a:p>
          <a:p>
            <a:endParaRPr lang="ar-SA" sz="2000" b="1" dirty="0">
              <a:solidFill>
                <a:schemeClr val="tx1"/>
              </a:solidFill>
            </a:endParaRPr>
          </a:p>
        </p:txBody>
      </p:sp>
      <p:sp>
        <p:nvSpPr>
          <p:cNvPr id="19" name="مربع نص 18"/>
          <p:cNvSpPr txBox="1"/>
          <p:nvPr/>
        </p:nvSpPr>
        <p:spPr>
          <a:xfrm>
            <a:off x="6858016" y="3500438"/>
            <a:ext cx="1071570" cy="461665"/>
          </a:xfrm>
          <a:prstGeom prst="rect">
            <a:avLst/>
          </a:prstGeom>
          <a:noFill/>
        </p:spPr>
        <p:txBody>
          <a:bodyPr wrap="square" rtlCol="1">
            <a:spAutoFit/>
          </a:bodyPr>
          <a:lstStyle/>
          <a:p>
            <a:pPr algn="ctr"/>
            <a:r>
              <a:rPr lang="ar-SA" sz="2400" b="1" dirty="0" smtClean="0">
                <a:solidFill>
                  <a:srgbClr val="C00000"/>
                </a:solidFill>
              </a:rPr>
              <a:t>ليقيموا</a:t>
            </a:r>
            <a:endParaRPr lang="ar-SA" b="1" dirty="0">
              <a:solidFill>
                <a:srgbClr val="C00000"/>
              </a:solidFill>
            </a:endParaRPr>
          </a:p>
        </p:txBody>
      </p:sp>
      <p:sp>
        <p:nvSpPr>
          <p:cNvPr id="20" name="مربع نص 19"/>
          <p:cNvSpPr txBox="1"/>
          <p:nvPr/>
        </p:nvSpPr>
        <p:spPr>
          <a:xfrm>
            <a:off x="2928926" y="3538839"/>
            <a:ext cx="1071570" cy="461665"/>
          </a:xfrm>
          <a:prstGeom prst="rect">
            <a:avLst/>
          </a:prstGeom>
          <a:noFill/>
        </p:spPr>
        <p:txBody>
          <a:bodyPr wrap="square" rtlCol="1">
            <a:spAutoFit/>
          </a:bodyPr>
          <a:lstStyle/>
          <a:p>
            <a:pPr algn="ctr"/>
            <a:r>
              <a:rPr lang="ar-SA" sz="2400" b="1" dirty="0" smtClean="0">
                <a:solidFill>
                  <a:srgbClr val="C00000"/>
                </a:solidFill>
              </a:rPr>
              <a:t>يعرضوا</a:t>
            </a:r>
            <a:endParaRPr lang="ar-SA" b="1" dirty="0">
              <a:solidFill>
                <a:srgbClr val="C00000"/>
              </a:solidFill>
            </a:endParaRPr>
          </a:p>
        </p:txBody>
      </p:sp>
      <p:sp>
        <p:nvSpPr>
          <p:cNvPr id="21" name="مربع نص 20"/>
          <p:cNvSpPr txBox="1"/>
          <p:nvPr/>
        </p:nvSpPr>
        <p:spPr>
          <a:xfrm>
            <a:off x="5929322" y="4786322"/>
            <a:ext cx="1143008" cy="461665"/>
          </a:xfrm>
          <a:prstGeom prst="rect">
            <a:avLst/>
          </a:prstGeom>
          <a:noFill/>
        </p:spPr>
        <p:txBody>
          <a:bodyPr wrap="square" rtlCol="1">
            <a:spAutoFit/>
          </a:bodyPr>
          <a:lstStyle/>
          <a:p>
            <a:pPr algn="ctr"/>
            <a:r>
              <a:rPr lang="ar-SA" sz="2400" b="1" dirty="0" smtClean="0">
                <a:solidFill>
                  <a:srgbClr val="C00000"/>
                </a:solidFill>
              </a:rPr>
              <a:t>يشاهدون   </a:t>
            </a:r>
            <a:endParaRPr lang="ar-SA" b="1" dirty="0">
              <a:solidFill>
                <a:srgbClr val="C00000"/>
              </a:solidFill>
            </a:endParaRPr>
          </a:p>
        </p:txBody>
      </p:sp>
      <p:sp>
        <p:nvSpPr>
          <p:cNvPr id="22" name="مربع نص 21"/>
          <p:cNvSpPr txBox="1"/>
          <p:nvPr/>
        </p:nvSpPr>
        <p:spPr>
          <a:xfrm>
            <a:off x="2500298" y="4786322"/>
            <a:ext cx="1143008" cy="461665"/>
          </a:xfrm>
          <a:prstGeom prst="rect">
            <a:avLst/>
          </a:prstGeom>
          <a:noFill/>
        </p:spPr>
        <p:txBody>
          <a:bodyPr wrap="square" rtlCol="1">
            <a:spAutoFit/>
          </a:bodyPr>
          <a:lstStyle/>
          <a:p>
            <a:pPr algn="ctr"/>
            <a:r>
              <a:rPr lang="ar-SA" sz="2400" b="1" dirty="0" smtClean="0">
                <a:solidFill>
                  <a:srgbClr val="C00000"/>
                </a:solidFill>
              </a:rPr>
              <a:t>يتسوقون</a:t>
            </a:r>
            <a:endParaRPr lang="ar-SA" b="1" dirty="0">
              <a:solidFill>
                <a:srgbClr val="C00000"/>
              </a:solidFill>
            </a:endParaRPr>
          </a:p>
        </p:txBody>
      </p:sp>
      <p:sp>
        <p:nvSpPr>
          <p:cNvPr id="23" name="مربع نص 22"/>
          <p:cNvSpPr txBox="1"/>
          <p:nvPr/>
        </p:nvSpPr>
        <p:spPr>
          <a:xfrm>
            <a:off x="3786182" y="5429264"/>
            <a:ext cx="1143008" cy="461665"/>
          </a:xfrm>
          <a:prstGeom prst="rect">
            <a:avLst/>
          </a:prstGeom>
          <a:noFill/>
        </p:spPr>
        <p:txBody>
          <a:bodyPr wrap="square" rtlCol="1">
            <a:spAutoFit/>
          </a:bodyPr>
          <a:lstStyle/>
          <a:p>
            <a:pPr algn="ctr"/>
            <a:r>
              <a:rPr lang="ar-SA" sz="2400" b="1" dirty="0" smtClean="0">
                <a:solidFill>
                  <a:srgbClr val="C00000"/>
                </a:solidFill>
              </a:rPr>
              <a:t>تبرز</a:t>
            </a:r>
            <a:endParaRPr lang="ar-SA" b="1" dirty="0">
              <a:solidFill>
                <a:srgbClr val="C00000"/>
              </a:solidFill>
            </a:endParaRPr>
          </a:p>
        </p:txBody>
      </p:sp>
      <p:sp>
        <p:nvSpPr>
          <p:cNvPr id="24" name="مربع نص 23"/>
          <p:cNvSpPr txBox="1"/>
          <p:nvPr/>
        </p:nvSpPr>
        <p:spPr>
          <a:xfrm>
            <a:off x="1500166" y="5429264"/>
            <a:ext cx="1143008" cy="461665"/>
          </a:xfrm>
          <a:prstGeom prst="rect">
            <a:avLst/>
          </a:prstGeom>
          <a:noFill/>
        </p:spPr>
        <p:txBody>
          <a:bodyPr wrap="square" rtlCol="1">
            <a:spAutoFit/>
          </a:bodyPr>
          <a:lstStyle/>
          <a:p>
            <a:pPr algn="ctr"/>
            <a:r>
              <a:rPr lang="ar-SA" sz="2400" b="1" dirty="0" smtClean="0">
                <a:solidFill>
                  <a:srgbClr val="C00000"/>
                </a:solidFill>
              </a:rPr>
              <a:t>تربط</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strips(downLeft)">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strips(downLeft)">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strips(downLeft)">
                                      <p:cBhvr>
                                        <p:cTn id="25" dur="500"/>
                                        <p:tgtEl>
                                          <p:spTgt spid="21"/>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strips(downLeft)">
                                      <p:cBhvr>
                                        <p:cTn id="30" dur="5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strips(downLeft)">
                                      <p:cBhvr>
                                        <p:cTn id="35" dur="500"/>
                                        <p:tgtEl>
                                          <p:spTgt spid="23"/>
                                        </p:tgtEl>
                                      </p:cBhvr>
                                    </p:animEffect>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grpId="0" nodeType="click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strips(downLeft)">
                                      <p:cBhvr>
                                        <p:cTn id="4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9" grpId="0"/>
      <p:bldP spid="20" grpId="0"/>
      <p:bldP spid="21" grpId="0"/>
      <p:bldP spid="22" grpId="0"/>
      <p:bldP spid="23" grpId="0"/>
      <p:bldP spid="24"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شريط مثقب 2"/>
          <p:cNvSpPr/>
          <p:nvPr/>
        </p:nvSpPr>
        <p:spPr>
          <a:xfrm rot="312182">
            <a:off x="857224" y="571480"/>
            <a:ext cx="7429552" cy="5286412"/>
          </a:xfrm>
          <a:prstGeom prst="flowChartPunchedTape">
            <a:avLst/>
          </a:prstGeom>
          <a:solidFill>
            <a:schemeClr val="accent2">
              <a:lumMod val="60000"/>
              <a:lumOff val="40000"/>
            </a:schemeClr>
          </a:solidFill>
          <a:ln w="38100">
            <a:solidFill>
              <a:schemeClr val="accent2">
                <a:lumMod val="50000"/>
              </a:schemeClr>
            </a:solidFill>
            <a:prstDash val="lgDashDotDot"/>
          </a:ln>
        </p:spPr>
        <p:style>
          <a:lnRef idx="1">
            <a:schemeClr val="accent2"/>
          </a:lnRef>
          <a:fillRef idx="3">
            <a:schemeClr val="accent2"/>
          </a:fillRef>
          <a:effectRef idx="2">
            <a:schemeClr val="accent2"/>
          </a:effectRef>
          <a:fontRef idx="minor">
            <a:schemeClr val="lt1"/>
          </a:fontRef>
        </p:style>
        <p:txBody>
          <a:bodyPr rtlCol="1"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9600" b="1" cap="all" dirty="0" smtClean="0">
                <a:ln w="0"/>
                <a:solidFill>
                  <a:schemeClr val="tx1">
                    <a:lumMod val="95000"/>
                    <a:lumOff val="5000"/>
                  </a:schemeClr>
                </a:solidFill>
                <a:effectLst>
                  <a:reflection blurRad="12700" stA="50000" endPos="50000" dist="5000" dir="5400000" sy="-100000" rotWithShape="0"/>
                </a:effectLst>
              </a:rPr>
              <a:t>التمني</a:t>
            </a:r>
            <a:endParaRPr lang="ar-SA" sz="9600" b="1" cap="all" dirty="0">
              <a:ln w="0"/>
              <a:solidFill>
                <a:schemeClr val="tx1">
                  <a:lumMod val="95000"/>
                  <a:lumOff val="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642910" y="191136"/>
            <a:ext cx="7715304" cy="523220"/>
          </a:xfrm>
          <a:prstGeom prst="rect">
            <a:avLst/>
          </a:prstGeom>
          <a:noFill/>
        </p:spPr>
        <p:txBody>
          <a:bodyPr wrap="square" rtlCol="1">
            <a:spAutoFit/>
          </a:bodyPr>
          <a:lstStyle/>
          <a:p>
            <a:pPr algn="ctr"/>
            <a:r>
              <a:rPr lang="ar-SA" sz="2800" b="1" dirty="0" smtClean="0">
                <a:solidFill>
                  <a:srgbClr val="4C0000"/>
                </a:solidFill>
              </a:rPr>
              <a:t>4) أتعاون مع مجموعتي لتنفيذ المهمات التالية:</a:t>
            </a:r>
            <a:endParaRPr lang="ar-SA" sz="2800" b="1" dirty="0">
              <a:solidFill>
                <a:srgbClr val="4C0000"/>
              </a:solidFill>
            </a:endParaRPr>
          </a:p>
        </p:txBody>
      </p:sp>
      <p:sp>
        <p:nvSpPr>
          <p:cNvPr id="4" name="شكل بيضاوي 3"/>
          <p:cNvSpPr/>
          <p:nvPr/>
        </p:nvSpPr>
        <p:spPr>
          <a:xfrm>
            <a:off x="428596" y="714356"/>
            <a:ext cx="8215370" cy="2357454"/>
          </a:xfrm>
          <a:prstGeom prst="ellipse">
            <a:avLst/>
          </a:prstGeom>
          <a:solidFill>
            <a:schemeClr val="accent1">
              <a:lumMod val="20000"/>
              <a:lumOff val="80000"/>
            </a:schemeClr>
          </a:solidFill>
          <a:ln/>
        </p:spPr>
        <p:style>
          <a:lnRef idx="2">
            <a:schemeClr val="accent1"/>
          </a:lnRef>
          <a:fillRef idx="1">
            <a:schemeClr val="lt1"/>
          </a:fillRef>
          <a:effectRef idx="0">
            <a:schemeClr val="accent1"/>
          </a:effectRef>
          <a:fontRef idx="minor">
            <a:schemeClr val="dk1"/>
          </a:fontRef>
        </p:style>
        <p:txBody>
          <a:bodyPr rtlCol="1" anchor="ctr"/>
          <a:lstStyle/>
          <a:p>
            <a:pPr algn="ctr">
              <a:buFontTx/>
              <a:buChar char="-"/>
            </a:pPr>
            <a:r>
              <a:rPr lang="ar-SA" sz="2400" b="1" dirty="0" smtClean="0">
                <a:solidFill>
                  <a:schemeClr val="tx1"/>
                </a:solidFill>
                <a:cs typeface="Akhbar MT" pitchFamily="2" charset="-78"/>
              </a:rPr>
              <a:t>أربط بين الصورة القديمة،وما يناسبها من الصور الحديثة.</a:t>
            </a:r>
          </a:p>
          <a:p>
            <a:pPr algn="ctr">
              <a:buFontTx/>
              <a:buChar char="-"/>
            </a:pPr>
            <a:r>
              <a:rPr lang="ar-SA" sz="2400" b="1" dirty="0" smtClean="0">
                <a:solidFill>
                  <a:schemeClr val="tx1"/>
                </a:solidFill>
                <a:cs typeface="Akhbar MT" pitchFamily="2" charset="-78"/>
              </a:rPr>
              <a:t> نبدي – شفهيا – وجهة نظرنا حول الأسباب التي أدت إلى النقلة الحضارية في بلدنا المعطاء.</a:t>
            </a:r>
          </a:p>
          <a:p>
            <a:pPr algn="ctr">
              <a:buFontTx/>
              <a:buChar char="-"/>
            </a:pPr>
            <a:r>
              <a:rPr lang="ar-SA" sz="2400" b="1" dirty="0" smtClean="0">
                <a:solidFill>
                  <a:schemeClr val="tx1"/>
                </a:solidFill>
                <a:cs typeface="Akhbar MT" pitchFamily="2" charset="-78"/>
              </a:rPr>
              <a:t> نستمع وجهات نظر المجموعات الأخرى ونبدي وجهة نظرنا – شفهيا – حول ما نختلف فيه معهم حول الأسباب في النشاط السابق</a:t>
            </a:r>
            <a:r>
              <a:rPr lang="ar-SA" sz="2400" b="1" dirty="0" smtClean="0">
                <a:solidFill>
                  <a:schemeClr val="tx1"/>
                </a:solidFill>
              </a:rPr>
              <a:t>.</a:t>
            </a:r>
            <a:endParaRPr lang="ar-SA" sz="2400" b="1" dirty="0">
              <a:solidFill>
                <a:schemeClr val="tx1"/>
              </a:solidFill>
            </a:endParaRPr>
          </a:p>
        </p:txBody>
      </p:sp>
      <p:pic>
        <p:nvPicPr>
          <p:cNvPr id="3074" name="Picture 2" descr="C:\Documents and Settings\user\My Documents\صورة٠١٢٣.jpg"/>
          <p:cNvPicPr>
            <a:picLocks noChangeAspect="1" noChangeArrowheads="1"/>
          </p:cNvPicPr>
          <p:nvPr/>
        </p:nvPicPr>
        <p:blipFill>
          <a:blip r:embed="rId3" cstate="print">
            <a:lum bright="10000" contrast="10000"/>
          </a:blip>
          <a:srcRect l="5392" t="58367" r="7629"/>
          <a:stretch>
            <a:fillRect/>
          </a:stretch>
        </p:blipFill>
        <p:spPr bwMode="auto">
          <a:xfrm>
            <a:off x="214282" y="4929198"/>
            <a:ext cx="2000264" cy="15986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075" name="Picture 3" descr="C:\Documents and Settings\user\My Documents\صورة٠١١٨.jpg"/>
          <p:cNvPicPr>
            <a:picLocks noChangeAspect="1" noChangeArrowheads="1"/>
          </p:cNvPicPr>
          <p:nvPr/>
        </p:nvPicPr>
        <p:blipFill>
          <a:blip r:embed="rId4" cstate="print">
            <a:lum bright="10000" contrast="10000"/>
          </a:blip>
          <a:srcRect l="3052" t="22889" b="24465"/>
          <a:stretch>
            <a:fillRect/>
          </a:stretch>
        </p:blipFill>
        <p:spPr bwMode="auto">
          <a:xfrm>
            <a:off x="6715140" y="3357562"/>
            <a:ext cx="2071702" cy="15001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076" name="Picture 4" descr="C:\Documents and Settings\user\My Documents\صورة٠١١٩.jpg"/>
          <p:cNvPicPr>
            <a:picLocks noChangeAspect="1" noChangeArrowheads="1"/>
          </p:cNvPicPr>
          <p:nvPr/>
        </p:nvPicPr>
        <p:blipFill>
          <a:blip r:embed="rId5" cstate="print">
            <a:lum bright="10000" contrast="10000"/>
          </a:blip>
          <a:srcRect l="1526" t="28612" r="5391" b="18743"/>
          <a:stretch>
            <a:fillRect/>
          </a:stretch>
        </p:blipFill>
        <p:spPr bwMode="auto">
          <a:xfrm>
            <a:off x="6715140" y="5000636"/>
            <a:ext cx="2071702" cy="15716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077" name="Picture 5" descr="C:\Documents and Settings\user\My Documents\صورة٠١٢٠.jpg"/>
          <p:cNvPicPr>
            <a:picLocks noChangeAspect="1" noChangeArrowheads="1"/>
          </p:cNvPicPr>
          <p:nvPr/>
        </p:nvPicPr>
        <p:blipFill>
          <a:blip r:embed="rId6" cstate="print">
            <a:lum bright="10000" contrast="10000"/>
          </a:blip>
          <a:srcRect l="3052" t="24033" r="5391" b="30188"/>
          <a:stretch>
            <a:fillRect/>
          </a:stretch>
        </p:blipFill>
        <p:spPr bwMode="auto">
          <a:xfrm>
            <a:off x="4572000" y="3357562"/>
            <a:ext cx="1928826" cy="15001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078" name="Picture 6" descr="C:\Documents and Settings\user\My Documents\صورة٠١٢١.jpg"/>
          <p:cNvPicPr>
            <a:picLocks noChangeAspect="1" noChangeArrowheads="1"/>
          </p:cNvPicPr>
          <p:nvPr/>
        </p:nvPicPr>
        <p:blipFill>
          <a:blip r:embed="rId7" cstate="print">
            <a:lum bright="10000" contrast="10000"/>
          </a:blip>
          <a:srcRect l="6104" t="32833" r="6917" b="22533"/>
          <a:stretch>
            <a:fillRect/>
          </a:stretch>
        </p:blipFill>
        <p:spPr bwMode="auto">
          <a:xfrm>
            <a:off x="4572000" y="5000636"/>
            <a:ext cx="2000264" cy="15716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079" name="Picture 7" descr="C:\Documents and Settings\user\My Documents\صورة٠١٢٢.jpg"/>
          <p:cNvPicPr>
            <a:picLocks noChangeAspect="1" noChangeArrowheads="1"/>
          </p:cNvPicPr>
          <p:nvPr/>
        </p:nvPicPr>
        <p:blipFill>
          <a:blip r:embed="rId8" cstate="print">
            <a:lum bright="10000" contrast="10000"/>
          </a:blip>
          <a:srcRect l="9156" t="57474" r="13021" b="2139"/>
          <a:stretch>
            <a:fillRect/>
          </a:stretch>
        </p:blipFill>
        <p:spPr bwMode="auto">
          <a:xfrm>
            <a:off x="2428860" y="4937770"/>
            <a:ext cx="2000264" cy="163450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080" name="Picture 8" descr="C:\Documents and Settings\user\My Documents\صورة٠١٢٢.jpg"/>
          <p:cNvPicPr>
            <a:picLocks noChangeAspect="1" noChangeArrowheads="1"/>
          </p:cNvPicPr>
          <p:nvPr/>
        </p:nvPicPr>
        <p:blipFill>
          <a:blip r:embed="rId9" cstate="print">
            <a:lum bright="10000" contrast="10000"/>
          </a:blip>
          <a:srcRect l="11868" t="11088" r="17938" b="54578"/>
          <a:stretch>
            <a:fillRect/>
          </a:stretch>
        </p:blipFill>
        <p:spPr bwMode="auto">
          <a:xfrm>
            <a:off x="2500298" y="3357562"/>
            <a:ext cx="1928826" cy="15001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081" name="Picture 9" descr="C:\Documents and Settings\user\My Documents\صورة٠١٢٣.jpg"/>
          <p:cNvPicPr>
            <a:picLocks noChangeAspect="1" noChangeArrowheads="1"/>
          </p:cNvPicPr>
          <p:nvPr/>
        </p:nvPicPr>
        <p:blipFill>
          <a:blip r:embed="rId10" cstate="print">
            <a:lum bright="10000" contrast="10000"/>
          </a:blip>
          <a:srcRect l="5764" t="4221" r="14886" b="55723"/>
          <a:stretch>
            <a:fillRect/>
          </a:stretch>
        </p:blipFill>
        <p:spPr bwMode="auto">
          <a:xfrm>
            <a:off x="214282" y="3357562"/>
            <a:ext cx="2000264" cy="1428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428596" y="188877"/>
            <a:ext cx="7929618" cy="954107"/>
          </a:xfrm>
          <a:prstGeom prst="rect">
            <a:avLst/>
          </a:prstGeom>
          <a:noFill/>
        </p:spPr>
        <p:txBody>
          <a:bodyPr wrap="square" rtlCol="1">
            <a:spAutoFit/>
          </a:bodyPr>
          <a:lstStyle/>
          <a:p>
            <a:pPr algn="ctr"/>
            <a:r>
              <a:rPr lang="ar-SA" sz="2800" b="1" dirty="0" smtClean="0">
                <a:solidFill>
                  <a:schemeClr val="tx2">
                    <a:lumMod val="75000"/>
                  </a:schemeClr>
                </a:solidFill>
                <a:effectLst>
                  <a:glow rad="139700">
                    <a:schemeClr val="accent3">
                      <a:satMod val="175000"/>
                      <a:alpha val="40000"/>
                    </a:schemeClr>
                  </a:glow>
                </a:effectLst>
              </a:rPr>
              <a:t>التهيئة/يعقد المرء في فؤاده أمان كثيرة،أذكر ثلاث أمنيات تمنيتها بعضها تحقق وبعضها لم يتحقق:</a:t>
            </a:r>
            <a:endParaRPr lang="ar-SA" sz="2800" b="1" dirty="0">
              <a:solidFill>
                <a:schemeClr val="tx2">
                  <a:lumMod val="75000"/>
                </a:schemeClr>
              </a:solidFill>
              <a:effectLst>
                <a:glow rad="139700">
                  <a:schemeClr val="accent3">
                    <a:satMod val="175000"/>
                    <a:alpha val="40000"/>
                  </a:schemeClr>
                </a:glow>
              </a:effectLst>
            </a:endParaRPr>
          </a:p>
        </p:txBody>
      </p:sp>
      <p:sp>
        <p:nvSpPr>
          <p:cNvPr id="4" name="مربع نص 3"/>
          <p:cNvSpPr txBox="1"/>
          <p:nvPr/>
        </p:nvSpPr>
        <p:spPr>
          <a:xfrm>
            <a:off x="357158" y="1214422"/>
            <a:ext cx="7358114" cy="954107"/>
          </a:xfrm>
          <a:prstGeom prst="rect">
            <a:avLst/>
          </a:prstGeom>
          <a:noFill/>
        </p:spPr>
        <p:txBody>
          <a:bodyPr wrap="square" rtlCol="1">
            <a:spAutoFit/>
          </a:bodyPr>
          <a:lstStyle/>
          <a:p>
            <a:pPr algn="ctr"/>
            <a:r>
              <a:rPr lang="ar-SA" sz="2800" b="1" dirty="0" smtClean="0">
                <a:solidFill>
                  <a:srgbClr val="4C0000"/>
                </a:solidFill>
              </a:rPr>
              <a:t>أحاكي الجمل الواردة في نصوص الوحدة مع التنبه إلى مفهوم التمني الوارد فيها:</a:t>
            </a:r>
          </a:p>
        </p:txBody>
      </p:sp>
      <p:sp>
        <p:nvSpPr>
          <p:cNvPr id="5" name="شكل بيضاوي 4"/>
          <p:cNvSpPr/>
          <p:nvPr/>
        </p:nvSpPr>
        <p:spPr>
          <a:xfrm>
            <a:off x="7572396" y="1285860"/>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أولاً</a:t>
            </a:r>
            <a:endParaRPr lang="ar-SA" sz="2400" b="1" dirty="0">
              <a:solidFill>
                <a:schemeClr val="tx1"/>
              </a:solidFill>
            </a:endParaRPr>
          </a:p>
        </p:txBody>
      </p:sp>
      <p:sp>
        <p:nvSpPr>
          <p:cNvPr id="6" name="مستطيل مستدير الزوايا 5"/>
          <p:cNvSpPr/>
          <p:nvPr/>
        </p:nvSpPr>
        <p:spPr>
          <a:xfrm>
            <a:off x="428596" y="2214554"/>
            <a:ext cx="7858180" cy="642942"/>
          </a:xfrm>
          <a:prstGeom prst="roundRect">
            <a:avLst/>
          </a:prstGeom>
          <a:effectLst>
            <a:glow rad="139700">
              <a:schemeClr val="accent4">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ctr"/>
            <a:r>
              <a:rPr lang="ar-SA" sz="2500" b="1" dirty="0" smtClean="0"/>
              <a:t>ليت كل مواطن ومواطنة يعلمان أن الوطنية ليست حديثاً عن الوطن</a:t>
            </a:r>
            <a:endParaRPr lang="ar-SA" sz="2500" b="1" dirty="0"/>
          </a:p>
        </p:txBody>
      </p:sp>
      <p:sp>
        <p:nvSpPr>
          <p:cNvPr id="7" name="مستطيل مستدير الزوايا 6"/>
          <p:cNvSpPr/>
          <p:nvPr/>
        </p:nvSpPr>
        <p:spPr>
          <a:xfrm>
            <a:off x="785786" y="3000372"/>
            <a:ext cx="7858180" cy="642942"/>
          </a:xfrm>
          <a:prstGeom prst="roundRect">
            <a:avLst/>
          </a:prstGeom>
          <a:effectLst>
            <a:glow rad="139700">
              <a:schemeClr val="accent4">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r>
              <a:rPr lang="ar-SA" sz="2500" b="1" dirty="0" smtClean="0"/>
              <a:t>ليت المواطنين </a:t>
            </a:r>
            <a:endParaRPr lang="ar-SA" sz="2500" b="1" dirty="0"/>
          </a:p>
        </p:txBody>
      </p:sp>
      <p:sp>
        <p:nvSpPr>
          <p:cNvPr id="8" name="مستطيل مستدير الزوايا 7"/>
          <p:cNvSpPr/>
          <p:nvPr/>
        </p:nvSpPr>
        <p:spPr>
          <a:xfrm>
            <a:off x="428596" y="3857628"/>
            <a:ext cx="7858180" cy="642942"/>
          </a:xfrm>
          <a:prstGeom prst="roundRect">
            <a:avLst/>
          </a:prstGeom>
          <a:effectLst>
            <a:glow rad="139700">
              <a:schemeClr val="accent4">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r>
              <a:rPr lang="ar-SA" sz="2500" b="1" dirty="0" smtClean="0"/>
              <a:t>ليت</a:t>
            </a:r>
            <a:endParaRPr lang="ar-SA" sz="2500" b="1" dirty="0"/>
          </a:p>
        </p:txBody>
      </p:sp>
      <p:sp>
        <p:nvSpPr>
          <p:cNvPr id="9" name="مستطيل مستدير الزوايا 8"/>
          <p:cNvSpPr/>
          <p:nvPr/>
        </p:nvSpPr>
        <p:spPr>
          <a:xfrm>
            <a:off x="785786" y="4643446"/>
            <a:ext cx="7858180" cy="642942"/>
          </a:xfrm>
          <a:prstGeom prst="roundRect">
            <a:avLst/>
          </a:prstGeom>
          <a:effectLst>
            <a:glow rad="139700">
              <a:schemeClr val="accent4">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1" anchor="ctr"/>
          <a:lstStyle/>
          <a:p>
            <a:pPr algn="ctr"/>
            <a:endParaRPr lang="ar-SA" sz="2500" b="1" dirty="0"/>
          </a:p>
        </p:txBody>
      </p:sp>
      <p:sp>
        <p:nvSpPr>
          <p:cNvPr id="10" name="مربع نص 9"/>
          <p:cNvSpPr txBox="1"/>
          <p:nvPr/>
        </p:nvSpPr>
        <p:spPr>
          <a:xfrm>
            <a:off x="2928926" y="3071810"/>
            <a:ext cx="4143404" cy="461665"/>
          </a:xfrm>
          <a:prstGeom prst="rect">
            <a:avLst/>
          </a:prstGeom>
          <a:noFill/>
        </p:spPr>
        <p:txBody>
          <a:bodyPr wrap="square" rtlCol="1">
            <a:spAutoFit/>
          </a:bodyPr>
          <a:lstStyle/>
          <a:p>
            <a:r>
              <a:rPr lang="ar-SA" sz="2400" b="1" dirty="0" smtClean="0">
                <a:solidFill>
                  <a:srgbClr val="C00000"/>
                </a:solidFill>
              </a:rPr>
              <a:t>يحرصون على المرافق العامة للوطن</a:t>
            </a:r>
            <a:endParaRPr lang="ar-SA" sz="2400" b="1" dirty="0">
              <a:solidFill>
                <a:srgbClr val="C00000"/>
              </a:solidFill>
            </a:endParaRPr>
          </a:p>
        </p:txBody>
      </p:sp>
      <p:sp>
        <p:nvSpPr>
          <p:cNvPr id="11" name="مربع نص 10"/>
          <p:cNvSpPr txBox="1"/>
          <p:nvPr/>
        </p:nvSpPr>
        <p:spPr>
          <a:xfrm>
            <a:off x="2071670" y="3929066"/>
            <a:ext cx="5643602" cy="461665"/>
          </a:xfrm>
          <a:prstGeom prst="rect">
            <a:avLst/>
          </a:prstGeom>
          <a:noFill/>
        </p:spPr>
        <p:txBody>
          <a:bodyPr wrap="square" rtlCol="1">
            <a:spAutoFit/>
          </a:bodyPr>
          <a:lstStyle/>
          <a:p>
            <a:r>
              <a:rPr lang="ar-SA" sz="2400" b="1" dirty="0" smtClean="0">
                <a:solidFill>
                  <a:srgbClr val="C00000"/>
                </a:solidFill>
              </a:rPr>
              <a:t>الطلاب والطالبات يحافظون على كتبهم المدرسية </a:t>
            </a:r>
            <a:endParaRPr lang="ar-SA" sz="2400" b="1" dirty="0">
              <a:solidFill>
                <a:srgbClr val="C00000"/>
              </a:solidFill>
            </a:endParaRPr>
          </a:p>
        </p:txBody>
      </p:sp>
      <p:sp>
        <p:nvSpPr>
          <p:cNvPr id="12" name="مربع نص 11"/>
          <p:cNvSpPr txBox="1"/>
          <p:nvPr/>
        </p:nvSpPr>
        <p:spPr>
          <a:xfrm>
            <a:off x="1571604" y="4714884"/>
            <a:ext cx="6643734" cy="461665"/>
          </a:xfrm>
          <a:prstGeom prst="rect">
            <a:avLst/>
          </a:prstGeom>
          <a:noFill/>
        </p:spPr>
        <p:txBody>
          <a:bodyPr wrap="square" rtlCol="1">
            <a:spAutoFit/>
          </a:bodyPr>
          <a:lstStyle/>
          <a:p>
            <a:r>
              <a:rPr lang="ar-SA" sz="2400" b="1" dirty="0" smtClean="0">
                <a:solidFill>
                  <a:srgbClr val="C00000"/>
                </a:solidFill>
              </a:rPr>
              <a:t>ليتك تحفظين أجزاء من القرآن الكريم</a:t>
            </a:r>
            <a:endParaRPr lang="ar-SA" sz="24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strips(down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strips(downLeft)">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strips(downLeft)">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1" grpId="0"/>
      <p:bldP spid="12"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3000364" y="500042"/>
            <a:ext cx="4786346" cy="523220"/>
          </a:xfrm>
          <a:prstGeom prst="rect">
            <a:avLst/>
          </a:prstGeom>
          <a:noFill/>
        </p:spPr>
        <p:txBody>
          <a:bodyPr wrap="square" rtlCol="1">
            <a:spAutoFit/>
          </a:bodyPr>
          <a:lstStyle/>
          <a:p>
            <a:pPr algn="ctr"/>
            <a:r>
              <a:rPr lang="ar-SA" sz="2800" b="1" dirty="0" smtClean="0">
                <a:solidFill>
                  <a:srgbClr val="4C0000"/>
                </a:solidFill>
              </a:rPr>
              <a:t>أكمل الفراغات في الشكل التالي:</a:t>
            </a:r>
          </a:p>
        </p:txBody>
      </p:sp>
      <p:sp>
        <p:nvSpPr>
          <p:cNvPr id="4" name="شكل بيضاوي 3"/>
          <p:cNvSpPr/>
          <p:nvPr/>
        </p:nvSpPr>
        <p:spPr>
          <a:xfrm>
            <a:off x="7500958" y="500042"/>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ثانياً</a:t>
            </a:r>
            <a:endParaRPr lang="ar-SA" sz="2400" b="1" dirty="0">
              <a:solidFill>
                <a:schemeClr val="tx1"/>
              </a:solidFill>
            </a:endParaRPr>
          </a:p>
        </p:txBody>
      </p:sp>
      <p:sp>
        <p:nvSpPr>
          <p:cNvPr id="5" name="مستطيل مستدير الزوايا 4"/>
          <p:cNvSpPr/>
          <p:nvPr/>
        </p:nvSpPr>
        <p:spPr>
          <a:xfrm>
            <a:off x="3571868" y="1214422"/>
            <a:ext cx="1928826" cy="71438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التمني</a:t>
            </a:r>
            <a:endParaRPr lang="ar-SA" b="1" dirty="0">
              <a:solidFill>
                <a:schemeClr val="tx1"/>
              </a:solidFill>
            </a:endParaRPr>
          </a:p>
        </p:txBody>
      </p:sp>
      <p:sp>
        <p:nvSpPr>
          <p:cNvPr id="6" name="مستطيل مستدير الزوايا 5"/>
          <p:cNvSpPr/>
          <p:nvPr/>
        </p:nvSpPr>
        <p:spPr>
          <a:xfrm>
            <a:off x="5643570" y="2357430"/>
            <a:ext cx="1928826" cy="71438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أسلوب</a:t>
            </a:r>
            <a:endParaRPr lang="ar-SA" b="1" dirty="0">
              <a:solidFill>
                <a:schemeClr val="tx1"/>
              </a:solidFill>
            </a:endParaRPr>
          </a:p>
        </p:txBody>
      </p:sp>
      <p:sp>
        <p:nvSpPr>
          <p:cNvPr id="7" name="مستطيل مستدير الزوايا 6"/>
          <p:cNvSpPr/>
          <p:nvPr/>
        </p:nvSpPr>
        <p:spPr>
          <a:xfrm>
            <a:off x="1857356" y="2357430"/>
            <a:ext cx="1928826" cy="71438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a:solidFill>
                <a:schemeClr val="tx1"/>
              </a:solidFill>
            </a:endParaRPr>
          </a:p>
        </p:txBody>
      </p:sp>
      <p:sp>
        <p:nvSpPr>
          <p:cNvPr id="8" name="مربع نص 7"/>
          <p:cNvSpPr txBox="1"/>
          <p:nvPr/>
        </p:nvSpPr>
        <p:spPr>
          <a:xfrm>
            <a:off x="5643570" y="1857364"/>
            <a:ext cx="857256" cy="523220"/>
          </a:xfrm>
          <a:prstGeom prst="rect">
            <a:avLst/>
          </a:prstGeom>
          <a:noFill/>
        </p:spPr>
        <p:txBody>
          <a:bodyPr wrap="square" rtlCol="1">
            <a:spAutoFit/>
          </a:bodyPr>
          <a:lstStyle/>
          <a:p>
            <a:pPr algn="ctr"/>
            <a:r>
              <a:rPr lang="ar-SA" sz="2800" b="1" dirty="0" smtClean="0">
                <a:solidFill>
                  <a:srgbClr val="C00000"/>
                </a:solidFill>
              </a:rPr>
              <a:t>هو</a:t>
            </a:r>
            <a:endParaRPr lang="ar-SA" b="1" dirty="0">
              <a:solidFill>
                <a:srgbClr val="C00000"/>
              </a:solidFill>
            </a:endParaRPr>
          </a:p>
        </p:txBody>
      </p:sp>
      <p:sp>
        <p:nvSpPr>
          <p:cNvPr id="9" name="مربع نص 8"/>
          <p:cNvSpPr txBox="1"/>
          <p:nvPr/>
        </p:nvSpPr>
        <p:spPr>
          <a:xfrm>
            <a:off x="2500298" y="1905648"/>
            <a:ext cx="857256" cy="523220"/>
          </a:xfrm>
          <a:prstGeom prst="rect">
            <a:avLst/>
          </a:prstGeom>
          <a:noFill/>
        </p:spPr>
        <p:txBody>
          <a:bodyPr wrap="square" rtlCol="1">
            <a:spAutoFit/>
          </a:bodyPr>
          <a:lstStyle/>
          <a:p>
            <a:pPr algn="ctr"/>
            <a:r>
              <a:rPr lang="ar-SA" sz="2800" b="1" dirty="0" smtClean="0">
                <a:solidFill>
                  <a:srgbClr val="C00000"/>
                </a:solidFill>
              </a:rPr>
              <a:t>أداته</a:t>
            </a:r>
            <a:endParaRPr lang="ar-SA" b="1" dirty="0">
              <a:solidFill>
                <a:srgbClr val="C00000"/>
              </a:solidFill>
            </a:endParaRPr>
          </a:p>
        </p:txBody>
      </p:sp>
      <p:sp>
        <p:nvSpPr>
          <p:cNvPr id="10" name="مربع نص 9"/>
          <p:cNvSpPr txBox="1"/>
          <p:nvPr/>
        </p:nvSpPr>
        <p:spPr>
          <a:xfrm>
            <a:off x="2071670" y="2428868"/>
            <a:ext cx="1357322" cy="584775"/>
          </a:xfrm>
          <a:prstGeom prst="rect">
            <a:avLst/>
          </a:prstGeom>
          <a:noFill/>
        </p:spPr>
        <p:txBody>
          <a:bodyPr wrap="square" rtlCol="1">
            <a:spAutoFit/>
          </a:bodyPr>
          <a:lstStyle/>
          <a:p>
            <a:pPr algn="ctr"/>
            <a:r>
              <a:rPr lang="ar-SA" sz="3200" b="1" dirty="0" smtClean="0">
                <a:solidFill>
                  <a:srgbClr val="C00000"/>
                </a:solidFill>
              </a:rPr>
              <a:t>ليت</a:t>
            </a:r>
            <a:endParaRPr lang="ar-SA" b="1" dirty="0">
              <a:solidFill>
                <a:srgbClr val="C00000"/>
              </a:solidFill>
            </a:endParaRPr>
          </a:p>
        </p:txBody>
      </p:sp>
      <p:sp>
        <p:nvSpPr>
          <p:cNvPr id="11" name="مربع نص 10"/>
          <p:cNvSpPr txBox="1"/>
          <p:nvPr/>
        </p:nvSpPr>
        <p:spPr>
          <a:xfrm>
            <a:off x="5643570" y="3334408"/>
            <a:ext cx="1285884" cy="523220"/>
          </a:xfrm>
          <a:prstGeom prst="rect">
            <a:avLst/>
          </a:prstGeom>
          <a:noFill/>
        </p:spPr>
        <p:txBody>
          <a:bodyPr wrap="square" rtlCol="1">
            <a:spAutoFit/>
          </a:bodyPr>
          <a:lstStyle/>
          <a:p>
            <a:pPr algn="ctr"/>
            <a:r>
              <a:rPr lang="ar-SA" sz="2800" b="1" dirty="0" smtClean="0">
                <a:solidFill>
                  <a:srgbClr val="C00000"/>
                </a:solidFill>
              </a:rPr>
              <a:t>تعريفه</a:t>
            </a:r>
            <a:endParaRPr lang="ar-SA" b="1" dirty="0">
              <a:solidFill>
                <a:srgbClr val="C00000"/>
              </a:solidFill>
            </a:endParaRPr>
          </a:p>
        </p:txBody>
      </p:sp>
      <p:sp>
        <p:nvSpPr>
          <p:cNvPr id="12" name="مستطيل مستدير الزوايا 11"/>
          <p:cNvSpPr/>
          <p:nvPr/>
        </p:nvSpPr>
        <p:spPr>
          <a:xfrm>
            <a:off x="714348" y="3857628"/>
            <a:ext cx="7215238" cy="1428760"/>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الرغبة في تحقق شيء </a:t>
            </a:r>
            <a:r>
              <a:rPr lang="ar-SA" sz="2800" b="1" dirty="0" smtClean="0">
                <a:solidFill>
                  <a:schemeClr val="bg1">
                    <a:lumMod val="50000"/>
                  </a:schemeClr>
                </a:solidFill>
              </a:rPr>
              <a:t>...................... </a:t>
            </a:r>
            <a:r>
              <a:rPr lang="ar-SA" sz="2800" b="1" dirty="0" smtClean="0">
                <a:solidFill>
                  <a:schemeClr val="tx1"/>
                </a:solidFill>
              </a:rPr>
              <a:t>سواء أكان تحققه </a:t>
            </a:r>
            <a:r>
              <a:rPr lang="ar-SA" sz="2800" b="1" dirty="0" smtClean="0">
                <a:solidFill>
                  <a:schemeClr val="bg1">
                    <a:lumMod val="50000"/>
                  </a:schemeClr>
                </a:solidFill>
              </a:rPr>
              <a:t>..........</a:t>
            </a:r>
            <a:r>
              <a:rPr lang="ar-SA" sz="2800" b="1" dirty="0" smtClean="0">
                <a:solidFill>
                  <a:schemeClr val="tx1"/>
                </a:solidFill>
              </a:rPr>
              <a:t>أو غير ممكن.</a:t>
            </a:r>
            <a:endParaRPr lang="ar-SA" sz="1600" b="1" dirty="0">
              <a:solidFill>
                <a:schemeClr val="tx1"/>
              </a:solidFill>
            </a:endParaRPr>
          </a:p>
        </p:txBody>
      </p:sp>
      <p:cxnSp>
        <p:nvCxnSpPr>
          <p:cNvPr id="14" name="رابط كسهم مستقيم 13"/>
          <p:cNvCxnSpPr/>
          <p:nvPr/>
        </p:nvCxnSpPr>
        <p:spPr>
          <a:xfrm>
            <a:off x="5500694" y="1857364"/>
            <a:ext cx="428628" cy="285752"/>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6" name="رابط كسهم مستقيم 15"/>
          <p:cNvCxnSpPr/>
          <p:nvPr/>
        </p:nvCxnSpPr>
        <p:spPr>
          <a:xfrm rot="10800000" flipV="1">
            <a:off x="3214678" y="1857364"/>
            <a:ext cx="285752" cy="142876"/>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0" name="رابط كسهم مستقيم 19"/>
          <p:cNvCxnSpPr/>
          <p:nvPr/>
        </p:nvCxnSpPr>
        <p:spPr>
          <a:xfrm rot="16200000" flipH="1">
            <a:off x="6107917" y="3250405"/>
            <a:ext cx="428628" cy="7143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23" name="مربع نص 22"/>
          <p:cNvSpPr txBox="1"/>
          <p:nvPr/>
        </p:nvSpPr>
        <p:spPr>
          <a:xfrm>
            <a:off x="2857488" y="4058671"/>
            <a:ext cx="2428892" cy="584775"/>
          </a:xfrm>
          <a:prstGeom prst="rect">
            <a:avLst/>
          </a:prstGeom>
          <a:noFill/>
        </p:spPr>
        <p:txBody>
          <a:bodyPr wrap="square" rtlCol="1">
            <a:spAutoFit/>
          </a:bodyPr>
          <a:lstStyle/>
          <a:p>
            <a:pPr algn="ctr"/>
            <a:r>
              <a:rPr lang="ar-SA" sz="3200" b="1" dirty="0" smtClean="0">
                <a:solidFill>
                  <a:srgbClr val="C00000"/>
                </a:solidFill>
              </a:rPr>
              <a:t>محبوب حصوله</a:t>
            </a:r>
            <a:endParaRPr lang="ar-SA" b="1" dirty="0">
              <a:solidFill>
                <a:srgbClr val="C00000"/>
              </a:solidFill>
            </a:endParaRPr>
          </a:p>
        </p:txBody>
      </p:sp>
      <p:sp>
        <p:nvSpPr>
          <p:cNvPr id="24" name="مربع نص 23"/>
          <p:cNvSpPr txBox="1"/>
          <p:nvPr/>
        </p:nvSpPr>
        <p:spPr>
          <a:xfrm>
            <a:off x="4500562" y="4500570"/>
            <a:ext cx="1214446" cy="584775"/>
          </a:xfrm>
          <a:prstGeom prst="rect">
            <a:avLst/>
          </a:prstGeom>
          <a:noFill/>
        </p:spPr>
        <p:txBody>
          <a:bodyPr wrap="square" rtlCol="1">
            <a:spAutoFit/>
          </a:bodyPr>
          <a:lstStyle/>
          <a:p>
            <a:pPr algn="ctr"/>
            <a:r>
              <a:rPr lang="ar-SA" sz="3200" b="1" dirty="0" smtClean="0">
                <a:solidFill>
                  <a:srgbClr val="C00000"/>
                </a:solidFill>
              </a:rPr>
              <a:t>ممكنا</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plus(in)">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plus(in)">
                                      <p:cBhvr>
                                        <p:cTn id="17" dur="10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plus(in)">
                                      <p:cBhvr>
                                        <p:cTn id="22"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23" grpId="0"/>
      <p:bldP spid="24"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642910" y="214290"/>
            <a:ext cx="7072362" cy="954107"/>
          </a:xfrm>
          <a:prstGeom prst="rect">
            <a:avLst/>
          </a:prstGeom>
          <a:noFill/>
        </p:spPr>
        <p:txBody>
          <a:bodyPr wrap="square" rtlCol="1">
            <a:spAutoFit/>
          </a:bodyPr>
          <a:lstStyle/>
          <a:p>
            <a:pPr algn="ctr"/>
            <a:r>
              <a:rPr lang="ar-SA" sz="2800" b="1" dirty="0" smtClean="0">
                <a:solidFill>
                  <a:srgbClr val="4C0000"/>
                </a:solidFill>
              </a:rPr>
              <a:t>أقرأ الفقرة التالية:وأستخلص منها مع من بجواري أسلوب التمني:</a:t>
            </a:r>
          </a:p>
        </p:txBody>
      </p:sp>
      <p:sp>
        <p:nvSpPr>
          <p:cNvPr id="4" name="شكل بيضاوي 3"/>
          <p:cNvSpPr/>
          <p:nvPr/>
        </p:nvSpPr>
        <p:spPr>
          <a:xfrm>
            <a:off x="7572396" y="357166"/>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ثالثاً</a:t>
            </a:r>
            <a:endParaRPr lang="ar-SA" sz="2400" b="1" dirty="0">
              <a:solidFill>
                <a:schemeClr val="tx1"/>
              </a:solidFill>
            </a:endParaRPr>
          </a:p>
        </p:txBody>
      </p:sp>
      <p:sp>
        <p:nvSpPr>
          <p:cNvPr id="5" name="زاوية مطوية 4"/>
          <p:cNvSpPr/>
          <p:nvPr/>
        </p:nvSpPr>
        <p:spPr>
          <a:xfrm>
            <a:off x="428596" y="1142984"/>
            <a:ext cx="7643866" cy="2214578"/>
          </a:xfrm>
          <a:prstGeom prst="foldedCorner">
            <a:avLst>
              <a:gd name="adj" fmla="val 17312"/>
            </a:avLst>
          </a:prstGeom>
          <a:ln w="38100"/>
        </p:spPr>
        <p:style>
          <a:lnRef idx="2">
            <a:schemeClr val="accent6"/>
          </a:lnRef>
          <a:fillRef idx="1">
            <a:schemeClr val="lt1"/>
          </a:fillRef>
          <a:effectRef idx="0">
            <a:schemeClr val="accent6"/>
          </a:effectRef>
          <a:fontRef idx="minor">
            <a:schemeClr val="dk1"/>
          </a:fontRef>
        </p:style>
        <p:txBody>
          <a:bodyPr rtlCol="1" anchor="ctr"/>
          <a:lstStyle/>
          <a:p>
            <a:pPr algn="ctr"/>
            <a:endParaRPr lang="ar-SA" sz="2200" dirty="0" smtClean="0"/>
          </a:p>
          <a:p>
            <a:pPr algn="ctr"/>
            <a:r>
              <a:rPr lang="ar-SA" sz="2200" dirty="0" smtClean="0"/>
              <a:t>إن حب الوطن غريزة فطرية تستقر في كيان كل مواطن ومواطنة،وتسري في العروق مسرى الدم،لذا نضحي من أجله بأرواحنا وأموالنا،ونبذل في سبيله كل غالٍ ونفيس.ولقد أهدى إلينا وطننا الكثير فيا ليتنا نكون أبناء بررة بهذا الوطن العزيز،لاسيما أننا نعيش في عالم مليء بالتحديات والتغيرات،و يا ليت المحافظة على إرثنا الحضاري تكون نصب أعيننا،ولن يتأتى ذلك إلا من خلال عمل مثمر،وجهد خلاق،وإبداع مستمر،وعطاء دؤوب</a:t>
            </a:r>
            <a:r>
              <a:rPr lang="ar-SA" dirty="0" smtClean="0"/>
              <a:t>. </a:t>
            </a:r>
            <a:endParaRPr lang="ar-SA" dirty="0"/>
          </a:p>
        </p:txBody>
      </p:sp>
      <p:sp>
        <p:nvSpPr>
          <p:cNvPr id="6" name="مربع نص 5"/>
          <p:cNvSpPr txBox="1"/>
          <p:nvPr/>
        </p:nvSpPr>
        <p:spPr>
          <a:xfrm>
            <a:off x="3143240" y="3548722"/>
            <a:ext cx="4500594" cy="523220"/>
          </a:xfrm>
          <a:prstGeom prst="rect">
            <a:avLst/>
          </a:prstGeom>
          <a:noFill/>
        </p:spPr>
        <p:txBody>
          <a:bodyPr wrap="square" rtlCol="1">
            <a:spAutoFit/>
          </a:bodyPr>
          <a:lstStyle/>
          <a:p>
            <a:pPr algn="ctr"/>
            <a:r>
              <a:rPr lang="ar-SA" sz="2800" b="1" dirty="0" smtClean="0">
                <a:solidFill>
                  <a:srgbClr val="4C0000"/>
                </a:solidFill>
              </a:rPr>
              <a:t>أصوغ شفهياً على غرار الأمثلة:</a:t>
            </a:r>
          </a:p>
        </p:txBody>
      </p:sp>
      <p:sp>
        <p:nvSpPr>
          <p:cNvPr id="7" name="شكل بيضاوي 6"/>
          <p:cNvSpPr/>
          <p:nvPr/>
        </p:nvSpPr>
        <p:spPr>
          <a:xfrm>
            <a:off x="7429520" y="3617901"/>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رابعاً</a:t>
            </a:r>
            <a:endParaRPr lang="ar-SA" sz="2400" b="1" dirty="0">
              <a:solidFill>
                <a:schemeClr val="tx1"/>
              </a:solidFill>
            </a:endParaRPr>
          </a:p>
        </p:txBody>
      </p:sp>
      <p:sp>
        <p:nvSpPr>
          <p:cNvPr id="8" name="مستطيل مستدير الزوايا 7"/>
          <p:cNvSpPr/>
          <p:nvPr/>
        </p:nvSpPr>
        <p:spPr>
          <a:xfrm>
            <a:off x="2643174" y="4357694"/>
            <a:ext cx="4857784" cy="50006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400" b="1" dirty="0" smtClean="0">
                <a:solidFill>
                  <a:schemeClr val="accent4">
                    <a:lumMod val="50000"/>
                  </a:schemeClr>
                </a:solidFill>
              </a:rPr>
              <a:t>ليت التضحيات من أجل الوطن</a:t>
            </a:r>
            <a:endParaRPr lang="ar-SA" sz="2400" b="1" dirty="0">
              <a:solidFill>
                <a:schemeClr val="accent4">
                  <a:lumMod val="50000"/>
                </a:schemeClr>
              </a:solidFill>
            </a:endParaRPr>
          </a:p>
        </p:txBody>
      </p:sp>
      <p:sp>
        <p:nvSpPr>
          <p:cNvPr id="9" name="مستطيل مستدير الزوايا 8"/>
          <p:cNvSpPr/>
          <p:nvPr/>
        </p:nvSpPr>
        <p:spPr>
          <a:xfrm>
            <a:off x="2000232" y="4929198"/>
            <a:ext cx="4857784" cy="50006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400" b="1" dirty="0" smtClean="0">
                <a:solidFill>
                  <a:schemeClr val="accent4">
                    <a:lumMod val="50000"/>
                  </a:schemeClr>
                </a:solidFill>
              </a:rPr>
              <a:t>ليتنا نقوم بواجب الوطن على أكمل وجه</a:t>
            </a:r>
            <a:endParaRPr lang="ar-SA" sz="2400" b="1" dirty="0">
              <a:solidFill>
                <a:schemeClr val="accent4">
                  <a:lumMod val="50000"/>
                </a:schemeClr>
              </a:solidFill>
            </a:endParaRPr>
          </a:p>
        </p:txBody>
      </p:sp>
      <p:sp>
        <p:nvSpPr>
          <p:cNvPr id="10" name="مستطيل مستدير الزوايا 9"/>
          <p:cNvSpPr/>
          <p:nvPr/>
        </p:nvSpPr>
        <p:spPr>
          <a:xfrm>
            <a:off x="1000100" y="5500702"/>
            <a:ext cx="5429288" cy="50006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sz="2400" b="1" dirty="0" smtClean="0">
                <a:solidFill>
                  <a:schemeClr val="accent4">
                    <a:lumMod val="50000"/>
                  </a:schemeClr>
                </a:solidFill>
              </a:rPr>
              <a:t>ياليت المواطن السعودي يتبوأ الصدارة بين العالم</a:t>
            </a:r>
            <a:endParaRPr lang="ar-SA" sz="2400" b="1" dirty="0">
              <a:solidFill>
                <a:schemeClr val="accent4">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ircle(in)">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659025" y="210374"/>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نشاط1</a:t>
            </a:r>
            <a:endParaRPr lang="ar-SA" sz="2400" b="1" dirty="0">
              <a:solidFill>
                <a:schemeClr val="tx1"/>
              </a:solidFill>
            </a:endParaRPr>
          </a:p>
        </p:txBody>
      </p:sp>
      <p:sp>
        <p:nvSpPr>
          <p:cNvPr id="4" name="مربع نص 3"/>
          <p:cNvSpPr txBox="1"/>
          <p:nvPr/>
        </p:nvSpPr>
        <p:spPr>
          <a:xfrm>
            <a:off x="571472" y="254742"/>
            <a:ext cx="7143800" cy="954107"/>
          </a:xfrm>
          <a:prstGeom prst="rect">
            <a:avLst/>
          </a:prstGeom>
          <a:noFill/>
        </p:spPr>
        <p:txBody>
          <a:bodyPr wrap="square" rtlCol="1">
            <a:spAutoFit/>
          </a:bodyPr>
          <a:lstStyle/>
          <a:p>
            <a:pPr algn="ctr"/>
            <a:r>
              <a:rPr lang="ar-SA" sz="2800" b="1" dirty="0" smtClean="0">
                <a:solidFill>
                  <a:srgbClr val="C00000"/>
                </a:solidFill>
              </a:rPr>
              <a:t>أسأل مجموعتي وأتعرف على خططهم وتفضيلاتهم في بناء الوطن،ثم أسجلها باستخدام أسلوب التمني: </a:t>
            </a:r>
            <a:endParaRPr lang="ar-SA" sz="2800" b="1" dirty="0">
              <a:solidFill>
                <a:srgbClr val="C00000"/>
              </a:solidFill>
            </a:endParaRPr>
          </a:p>
        </p:txBody>
      </p:sp>
      <p:sp>
        <p:nvSpPr>
          <p:cNvPr id="5" name="سهم إلى اليسار 4"/>
          <p:cNvSpPr/>
          <p:nvPr/>
        </p:nvSpPr>
        <p:spPr>
          <a:xfrm>
            <a:off x="5214942" y="1285860"/>
            <a:ext cx="3143272" cy="1214446"/>
          </a:xfrm>
          <a:prstGeom prst="leftArrow">
            <a:avLst>
              <a:gd name="adj1" fmla="val 71176"/>
              <a:gd name="adj2" fmla="val 50000"/>
            </a:avLst>
          </a:prstGeom>
          <a:ln>
            <a:solidFill>
              <a:srgbClr val="FF3333"/>
            </a:solidFill>
          </a:ln>
        </p:spPr>
        <p:style>
          <a:lnRef idx="2">
            <a:schemeClr val="accent3"/>
          </a:lnRef>
          <a:fillRef idx="1">
            <a:schemeClr val="lt1"/>
          </a:fillRef>
          <a:effectRef idx="0">
            <a:schemeClr val="accent3"/>
          </a:effectRef>
          <a:fontRef idx="minor">
            <a:schemeClr val="dk1"/>
          </a:fontRef>
        </p:style>
        <p:txBody>
          <a:bodyPr rtlCol="1" anchor="ctr"/>
          <a:lstStyle/>
          <a:p>
            <a:pPr algn="ctr"/>
            <a:r>
              <a:rPr lang="ar-SA" sz="2400" b="1" dirty="0" smtClean="0"/>
              <a:t>طموحه أن يصبح طبيباً</a:t>
            </a:r>
            <a:endParaRPr lang="ar-SA" sz="2400" b="1" dirty="0"/>
          </a:p>
        </p:txBody>
      </p:sp>
      <p:sp>
        <p:nvSpPr>
          <p:cNvPr id="6" name="سهم إلى اليسار 5"/>
          <p:cNvSpPr/>
          <p:nvPr/>
        </p:nvSpPr>
        <p:spPr>
          <a:xfrm>
            <a:off x="5214942" y="2571744"/>
            <a:ext cx="3143272" cy="1214446"/>
          </a:xfrm>
          <a:prstGeom prst="leftArrow">
            <a:avLst>
              <a:gd name="adj1" fmla="val 71176"/>
              <a:gd name="adj2" fmla="val 50000"/>
            </a:avLst>
          </a:prstGeom>
          <a:ln>
            <a:solidFill>
              <a:srgbClr val="FF3333"/>
            </a:solidFill>
          </a:ln>
        </p:spPr>
        <p:style>
          <a:lnRef idx="2">
            <a:schemeClr val="accent3"/>
          </a:lnRef>
          <a:fillRef idx="1">
            <a:schemeClr val="lt1"/>
          </a:fillRef>
          <a:effectRef idx="0">
            <a:schemeClr val="accent3"/>
          </a:effectRef>
          <a:fontRef idx="minor">
            <a:schemeClr val="dk1"/>
          </a:fontRef>
        </p:style>
        <p:txBody>
          <a:bodyPr rtlCol="1" anchor="ctr"/>
          <a:lstStyle/>
          <a:p>
            <a:pPr algn="ctr"/>
            <a:r>
              <a:rPr lang="ar-SA" sz="2400" b="1" dirty="0" smtClean="0"/>
              <a:t>يتمنى أن يكون طياراً</a:t>
            </a:r>
            <a:endParaRPr lang="ar-SA" sz="2400" b="1" dirty="0"/>
          </a:p>
        </p:txBody>
      </p:sp>
      <p:sp>
        <p:nvSpPr>
          <p:cNvPr id="7" name="سهم إلى اليسار 6"/>
          <p:cNvSpPr/>
          <p:nvPr/>
        </p:nvSpPr>
        <p:spPr>
          <a:xfrm>
            <a:off x="5143504" y="3857628"/>
            <a:ext cx="3143272" cy="1214446"/>
          </a:xfrm>
          <a:prstGeom prst="leftArrow">
            <a:avLst>
              <a:gd name="adj1" fmla="val 71176"/>
              <a:gd name="adj2" fmla="val 50000"/>
            </a:avLst>
          </a:prstGeom>
          <a:ln>
            <a:solidFill>
              <a:srgbClr val="FF3333"/>
            </a:solidFill>
          </a:ln>
        </p:spPr>
        <p:style>
          <a:lnRef idx="2">
            <a:schemeClr val="accent3"/>
          </a:lnRef>
          <a:fillRef idx="1">
            <a:schemeClr val="lt1"/>
          </a:fillRef>
          <a:effectRef idx="0">
            <a:schemeClr val="accent3"/>
          </a:effectRef>
          <a:fontRef idx="minor">
            <a:schemeClr val="dk1"/>
          </a:fontRef>
        </p:style>
        <p:txBody>
          <a:bodyPr rtlCol="1" anchor="ctr"/>
          <a:lstStyle/>
          <a:p>
            <a:pPr algn="ctr"/>
            <a:endParaRPr lang="ar-SA" sz="2400" b="1" dirty="0"/>
          </a:p>
        </p:txBody>
      </p:sp>
      <p:sp>
        <p:nvSpPr>
          <p:cNvPr id="8" name="سهم إلى اليسار 7"/>
          <p:cNvSpPr/>
          <p:nvPr/>
        </p:nvSpPr>
        <p:spPr>
          <a:xfrm>
            <a:off x="5143504" y="5143512"/>
            <a:ext cx="3143272" cy="1214446"/>
          </a:xfrm>
          <a:prstGeom prst="leftArrow">
            <a:avLst>
              <a:gd name="adj1" fmla="val 71176"/>
              <a:gd name="adj2" fmla="val 50000"/>
            </a:avLst>
          </a:prstGeom>
          <a:ln>
            <a:solidFill>
              <a:srgbClr val="FF3333"/>
            </a:solidFill>
          </a:ln>
        </p:spPr>
        <p:style>
          <a:lnRef idx="2">
            <a:schemeClr val="accent3"/>
          </a:lnRef>
          <a:fillRef idx="1">
            <a:schemeClr val="lt1"/>
          </a:fillRef>
          <a:effectRef idx="0">
            <a:schemeClr val="accent3"/>
          </a:effectRef>
          <a:fontRef idx="minor">
            <a:schemeClr val="dk1"/>
          </a:fontRef>
        </p:style>
        <p:txBody>
          <a:bodyPr rtlCol="1" anchor="ctr"/>
          <a:lstStyle/>
          <a:p>
            <a:pPr algn="ctr"/>
            <a:endParaRPr lang="ar-SA" sz="2400" b="1" dirty="0"/>
          </a:p>
        </p:txBody>
      </p:sp>
      <p:sp>
        <p:nvSpPr>
          <p:cNvPr id="9" name="مستطيل مستدير الزوايا 8"/>
          <p:cNvSpPr/>
          <p:nvPr/>
        </p:nvSpPr>
        <p:spPr>
          <a:xfrm>
            <a:off x="857224" y="1428736"/>
            <a:ext cx="4143404" cy="785818"/>
          </a:xfrm>
          <a:prstGeom prst="roundRect">
            <a:avLst/>
          </a:prstGeom>
          <a:ln w="38100">
            <a:solidFill>
              <a:schemeClr val="accent3">
                <a:lumMod val="50000"/>
              </a:schemeClr>
            </a:solidFill>
          </a:ln>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10" name="مستطيل مستدير الزوايا 9"/>
          <p:cNvSpPr/>
          <p:nvPr/>
        </p:nvSpPr>
        <p:spPr>
          <a:xfrm>
            <a:off x="857224" y="2643182"/>
            <a:ext cx="4143404" cy="785818"/>
          </a:xfrm>
          <a:prstGeom prst="roundRect">
            <a:avLst/>
          </a:prstGeom>
          <a:ln w="38100">
            <a:solidFill>
              <a:schemeClr val="accent3">
                <a:lumMod val="50000"/>
              </a:schemeClr>
            </a:solidFill>
          </a:ln>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11" name="مستطيل مستدير الزوايا 10"/>
          <p:cNvSpPr/>
          <p:nvPr/>
        </p:nvSpPr>
        <p:spPr>
          <a:xfrm>
            <a:off x="857224" y="4000504"/>
            <a:ext cx="4143404" cy="785818"/>
          </a:xfrm>
          <a:prstGeom prst="roundRect">
            <a:avLst/>
          </a:prstGeom>
          <a:ln w="38100">
            <a:solidFill>
              <a:schemeClr val="accent3">
                <a:lumMod val="50000"/>
              </a:schemeClr>
            </a:solidFill>
          </a:ln>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12" name="مستطيل مستدير الزوايا 11"/>
          <p:cNvSpPr/>
          <p:nvPr/>
        </p:nvSpPr>
        <p:spPr>
          <a:xfrm>
            <a:off x="857224" y="5286388"/>
            <a:ext cx="4143404" cy="785818"/>
          </a:xfrm>
          <a:prstGeom prst="roundRect">
            <a:avLst/>
          </a:prstGeom>
          <a:ln w="38100">
            <a:solidFill>
              <a:schemeClr val="accent3">
                <a:lumMod val="50000"/>
              </a:schemeClr>
            </a:solidFill>
          </a:ln>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13" name="مربع نص 12"/>
          <p:cNvSpPr txBox="1"/>
          <p:nvPr/>
        </p:nvSpPr>
        <p:spPr>
          <a:xfrm>
            <a:off x="1285852" y="1571612"/>
            <a:ext cx="3357586" cy="523220"/>
          </a:xfrm>
          <a:prstGeom prst="rect">
            <a:avLst/>
          </a:prstGeom>
          <a:noFill/>
        </p:spPr>
        <p:txBody>
          <a:bodyPr wrap="square" rtlCol="1">
            <a:spAutoFit/>
          </a:bodyPr>
          <a:lstStyle/>
          <a:p>
            <a:pPr algn="ctr"/>
            <a:r>
              <a:rPr lang="ar-SA" sz="2800" b="1" dirty="0" smtClean="0">
                <a:solidFill>
                  <a:srgbClr val="C00000"/>
                </a:solidFill>
              </a:rPr>
              <a:t>ليته يصبح طبيباً ماهر</a:t>
            </a:r>
            <a:endParaRPr lang="ar-SA" sz="2800" b="1" dirty="0">
              <a:solidFill>
                <a:srgbClr val="C00000"/>
              </a:solidFill>
            </a:endParaRPr>
          </a:p>
        </p:txBody>
      </p:sp>
      <p:sp>
        <p:nvSpPr>
          <p:cNvPr id="14" name="مربع نص 13"/>
          <p:cNvSpPr txBox="1"/>
          <p:nvPr/>
        </p:nvSpPr>
        <p:spPr>
          <a:xfrm>
            <a:off x="928662" y="2814576"/>
            <a:ext cx="4071966" cy="430887"/>
          </a:xfrm>
          <a:prstGeom prst="rect">
            <a:avLst/>
          </a:prstGeom>
          <a:noFill/>
        </p:spPr>
        <p:txBody>
          <a:bodyPr wrap="square" rtlCol="1">
            <a:spAutoFit/>
          </a:bodyPr>
          <a:lstStyle/>
          <a:p>
            <a:pPr algn="ctr"/>
            <a:r>
              <a:rPr lang="ar-SA" sz="2200" b="1" dirty="0" smtClean="0">
                <a:solidFill>
                  <a:srgbClr val="C00000"/>
                </a:solidFill>
              </a:rPr>
              <a:t>ليتني أصبح طياراً أرفع رأسي بلدي عالياً</a:t>
            </a:r>
            <a:endParaRPr lang="ar-SA" sz="2200" b="1" dirty="0">
              <a:solidFill>
                <a:srgbClr val="C00000"/>
              </a:solidFill>
            </a:endParaRPr>
          </a:p>
        </p:txBody>
      </p:sp>
      <p:sp>
        <p:nvSpPr>
          <p:cNvPr id="15" name="مربع نص 14"/>
          <p:cNvSpPr txBox="1"/>
          <p:nvPr/>
        </p:nvSpPr>
        <p:spPr>
          <a:xfrm>
            <a:off x="5143504" y="4214818"/>
            <a:ext cx="3357586" cy="523220"/>
          </a:xfrm>
          <a:prstGeom prst="rect">
            <a:avLst/>
          </a:prstGeom>
          <a:noFill/>
        </p:spPr>
        <p:txBody>
          <a:bodyPr wrap="square" rtlCol="1">
            <a:spAutoFit/>
          </a:bodyPr>
          <a:lstStyle/>
          <a:p>
            <a:pPr algn="ctr"/>
            <a:r>
              <a:rPr lang="ar-SA" sz="2800" b="1" dirty="0" smtClean="0">
                <a:solidFill>
                  <a:srgbClr val="C00000"/>
                </a:solidFill>
              </a:rPr>
              <a:t>طموحها أن تكون معلمة</a:t>
            </a:r>
            <a:endParaRPr lang="ar-SA" sz="2800" b="1" dirty="0">
              <a:solidFill>
                <a:srgbClr val="C00000"/>
              </a:solidFill>
            </a:endParaRPr>
          </a:p>
        </p:txBody>
      </p:sp>
      <p:sp>
        <p:nvSpPr>
          <p:cNvPr id="16" name="مربع نص 15"/>
          <p:cNvSpPr txBox="1"/>
          <p:nvPr/>
        </p:nvSpPr>
        <p:spPr>
          <a:xfrm>
            <a:off x="857224" y="4026763"/>
            <a:ext cx="4071966" cy="830997"/>
          </a:xfrm>
          <a:prstGeom prst="rect">
            <a:avLst/>
          </a:prstGeom>
          <a:noFill/>
        </p:spPr>
        <p:txBody>
          <a:bodyPr wrap="square" rtlCol="1">
            <a:spAutoFit/>
          </a:bodyPr>
          <a:lstStyle/>
          <a:p>
            <a:pPr algn="ctr"/>
            <a:r>
              <a:rPr lang="ar-SA" sz="2400" b="1" dirty="0" smtClean="0">
                <a:solidFill>
                  <a:srgbClr val="C00000"/>
                </a:solidFill>
              </a:rPr>
              <a:t>ليت ابنتي تصبح معلمة تسهم في تقدم بلادها</a:t>
            </a:r>
            <a:endParaRPr lang="ar-SA" sz="2400" b="1" dirty="0">
              <a:solidFill>
                <a:srgbClr val="C00000"/>
              </a:solidFill>
            </a:endParaRPr>
          </a:p>
        </p:txBody>
      </p:sp>
      <p:sp>
        <p:nvSpPr>
          <p:cNvPr id="17" name="مربع نص 16"/>
          <p:cNvSpPr txBox="1"/>
          <p:nvPr/>
        </p:nvSpPr>
        <p:spPr>
          <a:xfrm>
            <a:off x="5143504" y="5477548"/>
            <a:ext cx="3357586" cy="523220"/>
          </a:xfrm>
          <a:prstGeom prst="rect">
            <a:avLst/>
          </a:prstGeom>
          <a:noFill/>
        </p:spPr>
        <p:txBody>
          <a:bodyPr wrap="square" rtlCol="1">
            <a:spAutoFit/>
          </a:bodyPr>
          <a:lstStyle/>
          <a:p>
            <a:pPr algn="ctr"/>
            <a:r>
              <a:rPr lang="ar-SA" sz="2800" b="1" dirty="0" smtClean="0">
                <a:solidFill>
                  <a:srgbClr val="C00000"/>
                </a:solidFill>
              </a:rPr>
              <a:t>طموحها أن تكون ممرضة</a:t>
            </a:r>
            <a:endParaRPr lang="ar-SA" sz="2800" b="1" dirty="0">
              <a:solidFill>
                <a:srgbClr val="C00000"/>
              </a:solidFill>
            </a:endParaRPr>
          </a:p>
        </p:txBody>
      </p:sp>
      <p:sp>
        <p:nvSpPr>
          <p:cNvPr id="18" name="مربع نص 17"/>
          <p:cNvSpPr txBox="1"/>
          <p:nvPr/>
        </p:nvSpPr>
        <p:spPr>
          <a:xfrm>
            <a:off x="857224" y="5467665"/>
            <a:ext cx="4143404" cy="461665"/>
          </a:xfrm>
          <a:prstGeom prst="rect">
            <a:avLst/>
          </a:prstGeom>
          <a:noFill/>
        </p:spPr>
        <p:txBody>
          <a:bodyPr wrap="square" rtlCol="1">
            <a:spAutoFit/>
          </a:bodyPr>
          <a:lstStyle/>
          <a:p>
            <a:pPr algn="ctr"/>
            <a:r>
              <a:rPr lang="ar-SA" sz="2400" b="1" dirty="0" smtClean="0">
                <a:solidFill>
                  <a:srgbClr val="C00000"/>
                </a:solidFill>
              </a:rPr>
              <a:t>ليتني أصبح ممرضة أخفف عن المرضى</a:t>
            </a:r>
            <a:endParaRPr lang="ar-SA" sz="24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strips(downLeft)">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strips(downLeft)">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strips(downLeft)">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strips(downLeft)">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12"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strips(downLeft)">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strips(downLeft)">
                                      <p:cBhvr>
                                        <p:cTn id="4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3" grpId="0"/>
      <p:bldP spid="14" grpId="0"/>
      <p:bldP spid="15" grpId="0"/>
      <p:bldP spid="16" grpId="0"/>
      <p:bldP spid="17" grpId="0"/>
      <p:bldP spid="18"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خماسي 2"/>
          <p:cNvSpPr/>
          <p:nvPr/>
        </p:nvSpPr>
        <p:spPr>
          <a:xfrm rot="6363567">
            <a:off x="7659025" y="210374"/>
            <a:ext cx="785818" cy="857256"/>
          </a:xfrm>
          <a:prstGeom prst="homePlate">
            <a:avLst>
              <a:gd name="adj" fmla="val 40910"/>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path path="circle">
              <a:fillToRect l="50000" t="50000" r="50000" b="50000"/>
            </a:path>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400" b="1" dirty="0" smtClean="0">
                <a:solidFill>
                  <a:schemeClr val="tx1"/>
                </a:solidFill>
              </a:rPr>
              <a:t>نشاط2</a:t>
            </a:r>
            <a:endParaRPr lang="ar-SA" sz="2400" b="1" dirty="0">
              <a:solidFill>
                <a:schemeClr val="tx1"/>
              </a:solidFill>
            </a:endParaRPr>
          </a:p>
        </p:txBody>
      </p:sp>
      <p:sp>
        <p:nvSpPr>
          <p:cNvPr id="4" name="مربع نص 3"/>
          <p:cNvSpPr txBox="1"/>
          <p:nvPr/>
        </p:nvSpPr>
        <p:spPr>
          <a:xfrm>
            <a:off x="285720" y="532512"/>
            <a:ext cx="7929618" cy="3970318"/>
          </a:xfrm>
          <a:prstGeom prst="rect">
            <a:avLst/>
          </a:prstGeom>
          <a:noFill/>
        </p:spPr>
        <p:txBody>
          <a:bodyPr wrap="square" rtlCol="1">
            <a:spAutoFit/>
          </a:bodyPr>
          <a:lstStyle/>
          <a:p>
            <a:pPr algn="ctr"/>
            <a:r>
              <a:rPr lang="ar-SA" sz="2800" b="1" dirty="0" smtClean="0">
                <a:solidFill>
                  <a:srgbClr val="C00000"/>
                </a:solidFill>
              </a:rPr>
              <a:t>قال الشاعر:</a:t>
            </a:r>
          </a:p>
          <a:p>
            <a:r>
              <a:rPr lang="ar-SA" sz="2400" b="1" dirty="0" smtClean="0">
                <a:solidFill>
                  <a:srgbClr val="C00000"/>
                </a:solidFill>
              </a:rPr>
              <a:t>       </a:t>
            </a:r>
            <a:r>
              <a:rPr lang="ar-SA" sz="2800" b="1" dirty="0" smtClean="0">
                <a:solidFill>
                  <a:schemeClr val="tx2">
                    <a:lumMod val="50000"/>
                  </a:schemeClr>
                </a:solidFill>
                <a:effectLst>
                  <a:glow rad="228600">
                    <a:schemeClr val="accent3">
                      <a:satMod val="175000"/>
                      <a:alpha val="40000"/>
                    </a:schemeClr>
                  </a:glow>
                </a:effectLst>
              </a:rPr>
              <a:t>ولي وطنٌ آليت ألا أبيعه          وألا أرى غيري له الدهر مالكا </a:t>
            </a:r>
          </a:p>
          <a:p>
            <a:r>
              <a:rPr lang="ar-SA" sz="2800" b="1" dirty="0" smtClean="0">
                <a:solidFill>
                  <a:schemeClr val="tx2">
                    <a:lumMod val="50000"/>
                  </a:schemeClr>
                </a:solidFill>
                <a:effectLst>
                  <a:glow rad="228600">
                    <a:schemeClr val="accent3">
                      <a:satMod val="175000"/>
                      <a:alpha val="40000"/>
                    </a:schemeClr>
                  </a:glow>
                </a:effectLst>
              </a:rPr>
              <a:t>     عمرت به شرخ الشباب منعما    بصحبة قوم أصبحوا في ظلالكا</a:t>
            </a:r>
          </a:p>
          <a:p>
            <a:r>
              <a:rPr lang="ar-SA" sz="2800" b="1" dirty="0" smtClean="0">
                <a:solidFill>
                  <a:schemeClr val="tx2">
                    <a:lumMod val="50000"/>
                  </a:schemeClr>
                </a:solidFill>
                <a:effectLst>
                  <a:glow rad="228600">
                    <a:schemeClr val="accent3">
                      <a:satMod val="175000"/>
                      <a:alpha val="40000"/>
                    </a:schemeClr>
                  </a:glow>
                </a:effectLst>
              </a:rPr>
              <a:t>      وحبب أوطان الرجال إليهم       مآرب قضاها الشباب هنالكا</a:t>
            </a:r>
          </a:p>
          <a:p>
            <a:r>
              <a:rPr lang="ar-SA" sz="2800" b="1" dirty="0" smtClean="0">
                <a:solidFill>
                  <a:schemeClr val="tx2">
                    <a:lumMod val="50000"/>
                  </a:schemeClr>
                </a:solidFill>
                <a:effectLst>
                  <a:glow rad="228600">
                    <a:schemeClr val="accent3">
                      <a:satMod val="175000"/>
                      <a:alpha val="40000"/>
                    </a:schemeClr>
                  </a:glow>
                </a:effectLst>
              </a:rPr>
              <a:t>      وإذا ذكروا أوطانهم ذكرتهم     عهود الصب فيها فحنوا لذالكا</a:t>
            </a:r>
          </a:p>
          <a:p>
            <a:r>
              <a:rPr lang="ar-SA" sz="2800" b="1" dirty="0" smtClean="0">
                <a:solidFill>
                  <a:schemeClr val="tx2">
                    <a:lumMod val="50000"/>
                  </a:schemeClr>
                </a:solidFill>
                <a:effectLst>
                  <a:glow rad="228600">
                    <a:schemeClr val="accent3">
                      <a:satMod val="175000"/>
                      <a:alpha val="40000"/>
                    </a:schemeClr>
                  </a:glow>
                </a:effectLst>
              </a:rPr>
              <a:t>      وقد ألفته النفس حتى كأنه       لها جسد إن بان غودر هالكا</a:t>
            </a:r>
          </a:p>
          <a:p>
            <a:pPr algn="ctr"/>
            <a:r>
              <a:rPr lang="ar-SA" sz="2800" b="1" dirty="0" smtClean="0">
                <a:solidFill>
                  <a:srgbClr val="C00000"/>
                </a:solidFill>
              </a:rPr>
              <a:t>أصوغ ثلاث جمل تشتمل على أسلوب تمنٍّ ،مع الاستفادة من الأبيات السابقة:</a:t>
            </a:r>
          </a:p>
          <a:p>
            <a:pPr algn="ctr"/>
            <a:endParaRPr lang="ar-SA" sz="28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par>
                                <p:cTn id="8" presetID="8" presetClass="entr" presetSubtype="3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out)">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خطط انسيابي: شريط مثقب 2"/>
          <p:cNvSpPr/>
          <p:nvPr/>
        </p:nvSpPr>
        <p:spPr>
          <a:xfrm rot="312182">
            <a:off x="857224" y="571480"/>
            <a:ext cx="7429552" cy="5286412"/>
          </a:xfrm>
          <a:prstGeom prst="flowChartPunchedTape">
            <a:avLst/>
          </a:prstGeom>
          <a:solidFill>
            <a:schemeClr val="accent2">
              <a:lumMod val="60000"/>
              <a:lumOff val="40000"/>
            </a:schemeClr>
          </a:solidFill>
          <a:ln w="38100">
            <a:solidFill>
              <a:schemeClr val="accent2">
                <a:lumMod val="50000"/>
              </a:schemeClr>
            </a:solidFill>
            <a:prstDash val="lgDashDotDot"/>
          </a:ln>
        </p:spPr>
        <p:style>
          <a:lnRef idx="1">
            <a:schemeClr val="accent2"/>
          </a:lnRef>
          <a:fillRef idx="3">
            <a:schemeClr val="accent2"/>
          </a:fillRef>
          <a:effectRef idx="2">
            <a:schemeClr val="accent2"/>
          </a:effectRef>
          <a:fontRef idx="minor">
            <a:schemeClr val="lt1"/>
          </a:fontRef>
        </p:style>
        <p:txBody>
          <a:bodyPr rtlCol="1"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9600" b="1" cap="all" dirty="0" smtClean="0">
                <a:ln w="0"/>
                <a:solidFill>
                  <a:schemeClr val="tx1">
                    <a:lumMod val="95000"/>
                    <a:lumOff val="5000"/>
                  </a:schemeClr>
                </a:solidFill>
                <a:effectLst>
                  <a:reflection blurRad="12700" stA="50000" endPos="50000" dist="5000" dir="5400000" sy="-100000" rotWithShape="0"/>
                </a:effectLst>
              </a:rPr>
              <a:t>المفعول المطلق</a:t>
            </a:r>
            <a:endParaRPr lang="ar-SA" sz="9600" b="1" cap="all" dirty="0">
              <a:ln w="0"/>
              <a:solidFill>
                <a:schemeClr val="tx1">
                  <a:lumMod val="95000"/>
                  <a:lumOff val="5000"/>
                </a:schemeClr>
              </a:soli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4" name="مربع نص 3"/>
          <p:cNvSpPr txBox="1"/>
          <p:nvPr/>
        </p:nvSpPr>
        <p:spPr>
          <a:xfrm>
            <a:off x="642910" y="117439"/>
            <a:ext cx="7572428" cy="523220"/>
          </a:xfrm>
          <a:prstGeom prst="rect">
            <a:avLst/>
          </a:prstGeom>
          <a:noFill/>
        </p:spPr>
        <p:txBody>
          <a:bodyPr wrap="square" rtlCol="1">
            <a:spAutoFit/>
          </a:bodyPr>
          <a:lstStyle/>
          <a:p>
            <a:pPr algn="ctr"/>
            <a:r>
              <a:rPr lang="ar-SA" sz="2800" b="1" dirty="0" smtClean="0">
                <a:solidFill>
                  <a:srgbClr val="4C0000"/>
                </a:solidFill>
              </a:rPr>
              <a:t>أكمل الشكل التالي،مع الاستفادة من دراستي السابقة:</a:t>
            </a:r>
          </a:p>
        </p:txBody>
      </p:sp>
      <p:sp>
        <p:nvSpPr>
          <p:cNvPr id="10" name="سحابة 9"/>
          <p:cNvSpPr/>
          <p:nvPr/>
        </p:nvSpPr>
        <p:spPr>
          <a:xfrm>
            <a:off x="2214546" y="642918"/>
            <a:ext cx="4857784" cy="928694"/>
          </a:xfrm>
          <a:prstGeom prst="cloud">
            <a:avLst/>
          </a:prstGeom>
          <a:ln w="38100"/>
        </p:spPr>
        <p:style>
          <a:lnRef idx="2">
            <a:schemeClr val="accent5"/>
          </a:lnRef>
          <a:fillRef idx="1">
            <a:schemeClr val="lt1"/>
          </a:fillRef>
          <a:effectRef idx="0">
            <a:schemeClr val="accent5"/>
          </a:effectRef>
          <a:fontRef idx="minor">
            <a:schemeClr val="dk1"/>
          </a:fontRef>
        </p:style>
        <p:txBody>
          <a:bodyPr rtlCol="1" anchor="ctr"/>
          <a:lstStyle/>
          <a:p>
            <a:pPr algn="ctr"/>
            <a:r>
              <a:rPr lang="ar-SA" sz="2800" b="1" dirty="0" smtClean="0"/>
              <a:t>من مكملات الجملة الفعلية</a:t>
            </a:r>
            <a:endParaRPr lang="ar-SA" sz="2800" b="1" dirty="0"/>
          </a:p>
        </p:txBody>
      </p:sp>
      <p:sp>
        <p:nvSpPr>
          <p:cNvPr id="11" name="مستطيل مستدير الزوايا 10"/>
          <p:cNvSpPr/>
          <p:nvPr/>
        </p:nvSpPr>
        <p:spPr>
          <a:xfrm>
            <a:off x="5214942" y="1643050"/>
            <a:ext cx="2714644" cy="500066"/>
          </a:xfrm>
          <a:prstGeom prst="roundRect">
            <a:avLst/>
          </a:prstGeom>
          <a:ln w="38100">
            <a:solidFill>
              <a:srgbClr val="D1542D"/>
            </a:solidFill>
          </a:ln>
        </p:spPr>
        <p:style>
          <a:lnRef idx="2">
            <a:schemeClr val="accent5"/>
          </a:lnRef>
          <a:fillRef idx="1">
            <a:schemeClr val="lt1"/>
          </a:fillRef>
          <a:effectRef idx="0">
            <a:schemeClr val="accent5"/>
          </a:effectRef>
          <a:fontRef idx="minor">
            <a:schemeClr val="dk1"/>
          </a:fontRef>
        </p:style>
        <p:txBody>
          <a:bodyPr rtlCol="1" anchor="ctr"/>
          <a:lstStyle/>
          <a:p>
            <a:r>
              <a:rPr lang="ar-SA" sz="2400" b="1" dirty="0" smtClean="0"/>
              <a:t>    المفعول </a:t>
            </a:r>
            <a:endParaRPr lang="ar-SA" b="1" dirty="0"/>
          </a:p>
        </p:txBody>
      </p:sp>
      <p:sp>
        <p:nvSpPr>
          <p:cNvPr id="12" name="مستطيل مستدير الزوايا 11"/>
          <p:cNvSpPr/>
          <p:nvPr/>
        </p:nvSpPr>
        <p:spPr>
          <a:xfrm>
            <a:off x="857224" y="1643050"/>
            <a:ext cx="2714644" cy="500066"/>
          </a:xfrm>
          <a:prstGeom prst="roundRect">
            <a:avLst/>
          </a:prstGeom>
          <a:ln w="38100">
            <a:solidFill>
              <a:srgbClr val="D1542D"/>
            </a:solidFill>
          </a:ln>
        </p:spPr>
        <p:style>
          <a:lnRef idx="2">
            <a:schemeClr val="accent5"/>
          </a:lnRef>
          <a:fillRef idx="1">
            <a:schemeClr val="lt1"/>
          </a:fillRef>
          <a:effectRef idx="0">
            <a:schemeClr val="accent5"/>
          </a:effectRef>
          <a:fontRef idx="minor">
            <a:schemeClr val="dk1"/>
          </a:fontRef>
        </p:style>
        <p:txBody>
          <a:bodyPr rtlCol="1" anchor="ctr"/>
          <a:lstStyle/>
          <a:p>
            <a:r>
              <a:rPr lang="ar-SA" sz="2400" b="1" dirty="0" smtClean="0"/>
              <a:t>    المفعول </a:t>
            </a:r>
            <a:endParaRPr lang="ar-SA" b="1" dirty="0"/>
          </a:p>
        </p:txBody>
      </p:sp>
      <p:sp>
        <p:nvSpPr>
          <p:cNvPr id="13" name="مستطيل مستدير الزوايا 12"/>
          <p:cNvSpPr/>
          <p:nvPr/>
        </p:nvSpPr>
        <p:spPr>
          <a:xfrm>
            <a:off x="5072066" y="2357430"/>
            <a:ext cx="2928958" cy="500066"/>
          </a:xfrm>
          <a:prstGeom prst="roundRect">
            <a:avLst/>
          </a:prstGeom>
          <a:ln w="38100">
            <a:solidFill>
              <a:srgbClr val="D1542D"/>
            </a:solidFill>
          </a:ln>
        </p:spPr>
        <p:style>
          <a:lnRef idx="2">
            <a:schemeClr val="accent5"/>
          </a:lnRef>
          <a:fillRef idx="1">
            <a:schemeClr val="lt1"/>
          </a:fillRef>
          <a:effectRef idx="0">
            <a:schemeClr val="accent5"/>
          </a:effectRef>
          <a:fontRef idx="minor">
            <a:schemeClr val="dk1"/>
          </a:fontRef>
        </p:style>
        <p:txBody>
          <a:bodyPr rtlCol="1" anchor="ctr"/>
          <a:lstStyle/>
          <a:p>
            <a:pPr algn="ctr"/>
            <a:r>
              <a:rPr lang="ar-SA" sz="2400" b="1" dirty="0" smtClean="0"/>
              <a:t>    يحب المواطن وطنه</a:t>
            </a:r>
            <a:endParaRPr lang="ar-SA" b="1" dirty="0"/>
          </a:p>
        </p:txBody>
      </p:sp>
      <p:sp>
        <p:nvSpPr>
          <p:cNvPr id="14" name="مستطيل مستدير الزوايا 13"/>
          <p:cNvSpPr/>
          <p:nvPr/>
        </p:nvSpPr>
        <p:spPr>
          <a:xfrm>
            <a:off x="642910" y="2357430"/>
            <a:ext cx="3143272" cy="500066"/>
          </a:xfrm>
          <a:prstGeom prst="roundRect">
            <a:avLst/>
          </a:prstGeom>
          <a:ln w="38100">
            <a:solidFill>
              <a:srgbClr val="D1542D"/>
            </a:solidFill>
          </a:ln>
        </p:spPr>
        <p:style>
          <a:lnRef idx="2">
            <a:schemeClr val="accent5"/>
          </a:lnRef>
          <a:fillRef idx="1">
            <a:schemeClr val="lt1"/>
          </a:fillRef>
          <a:effectRef idx="0">
            <a:schemeClr val="accent5"/>
          </a:effectRef>
          <a:fontRef idx="minor">
            <a:schemeClr val="dk1"/>
          </a:fontRef>
        </p:style>
        <p:txBody>
          <a:bodyPr rtlCol="1" anchor="ctr"/>
          <a:lstStyle/>
          <a:p>
            <a:pPr algn="ctr"/>
            <a:r>
              <a:rPr lang="ar-SA" sz="2200" b="1" dirty="0" smtClean="0"/>
              <a:t>    يعتز المواطن بوطنه اعتزازاً</a:t>
            </a:r>
            <a:endParaRPr lang="ar-SA" sz="2200" b="1" dirty="0"/>
          </a:p>
        </p:txBody>
      </p:sp>
      <p:sp>
        <p:nvSpPr>
          <p:cNvPr id="15" name="مستطيل مستدير الزوايا 14"/>
          <p:cNvSpPr/>
          <p:nvPr/>
        </p:nvSpPr>
        <p:spPr>
          <a:xfrm>
            <a:off x="4357686" y="3071810"/>
            <a:ext cx="4500594" cy="500066"/>
          </a:xfrm>
          <a:prstGeom prst="roundRect">
            <a:avLst/>
          </a:prstGeom>
          <a:ln w="38100">
            <a:solidFill>
              <a:srgbClr val="D1542D"/>
            </a:solidFill>
          </a:ln>
        </p:spPr>
        <p:style>
          <a:lnRef idx="2">
            <a:schemeClr val="accent5"/>
          </a:lnRef>
          <a:fillRef idx="1">
            <a:schemeClr val="lt1"/>
          </a:fillRef>
          <a:effectRef idx="0">
            <a:schemeClr val="accent5"/>
          </a:effectRef>
          <a:fontRef idx="minor">
            <a:schemeClr val="dk1"/>
          </a:fontRef>
        </p:style>
        <p:txBody>
          <a:bodyPr rtlCol="1" anchor="ctr"/>
          <a:lstStyle/>
          <a:p>
            <a:pPr algn="ctr"/>
            <a:r>
              <a:rPr lang="ar-SA" sz="2000" b="1" dirty="0" smtClean="0"/>
              <a:t>هو:اسم</a:t>
            </a:r>
            <a:r>
              <a:rPr lang="ar-SA" sz="2000" b="1" dirty="0" smtClean="0">
                <a:solidFill>
                  <a:schemeClr val="tx1">
                    <a:lumMod val="50000"/>
                    <a:lumOff val="50000"/>
                  </a:schemeClr>
                </a:solidFill>
              </a:rPr>
              <a:t>..........</a:t>
            </a:r>
            <a:r>
              <a:rPr lang="ar-SA" sz="2000" b="1" dirty="0" smtClean="0"/>
              <a:t>يأتي بعد الفعل يقع عليه</a:t>
            </a:r>
            <a:r>
              <a:rPr lang="ar-SA" sz="2000" b="1" dirty="0" smtClean="0">
                <a:solidFill>
                  <a:schemeClr val="tx1">
                    <a:lumMod val="50000"/>
                    <a:lumOff val="50000"/>
                  </a:schemeClr>
                </a:solidFill>
              </a:rPr>
              <a:t>..............</a:t>
            </a:r>
            <a:endParaRPr lang="ar-SA" sz="1600" b="1" dirty="0">
              <a:solidFill>
                <a:schemeClr val="tx1">
                  <a:lumMod val="50000"/>
                  <a:lumOff val="50000"/>
                </a:schemeClr>
              </a:solidFill>
            </a:endParaRPr>
          </a:p>
        </p:txBody>
      </p:sp>
      <p:sp>
        <p:nvSpPr>
          <p:cNvPr id="16" name="مستطيل مستدير الزوايا 15"/>
          <p:cNvSpPr/>
          <p:nvPr/>
        </p:nvSpPr>
        <p:spPr>
          <a:xfrm>
            <a:off x="428596" y="3071810"/>
            <a:ext cx="3571900" cy="500066"/>
          </a:xfrm>
          <a:prstGeom prst="roundRect">
            <a:avLst/>
          </a:prstGeom>
          <a:ln w="38100">
            <a:solidFill>
              <a:srgbClr val="D1542D"/>
            </a:solidFill>
          </a:ln>
        </p:spPr>
        <p:style>
          <a:lnRef idx="2">
            <a:schemeClr val="accent5"/>
          </a:lnRef>
          <a:fillRef idx="1">
            <a:schemeClr val="lt1"/>
          </a:fillRef>
          <a:effectRef idx="0">
            <a:schemeClr val="accent5"/>
          </a:effectRef>
          <a:fontRef idx="minor">
            <a:schemeClr val="dk1"/>
          </a:fontRef>
        </p:style>
        <p:txBody>
          <a:bodyPr rtlCol="1" anchor="ctr"/>
          <a:lstStyle/>
          <a:p>
            <a:pPr algn="ctr"/>
            <a:r>
              <a:rPr lang="ar-SA" sz="2000" b="1" dirty="0" smtClean="0"/>
              <a:t>هو:اسم منصوب يأتي بعد فعل من لفظه</a:t>
            </a:r>
            <a:endParaRPr lang="ar-SA" sz="1600" b="1" dirty="0"/>
          </a:p>
        </p:txBody>
      </p:sp>
      <p:sp>
        <p:nvSpPr>
          <p:cNvPr id="17" name="شكل بيضاوي 16"/>
          <p:cNvSpPr/>
          <p:nvPr/>
        </p:nvSpPr>
        <p:spPr>
          <a:xfrm>
            <a:off x="6858016" y="3786190"/>
            <a:ext cx="1357322" cy="571504"/>
          </a:xfrm>
          <a:prstGeom prst="ellipse">
            <a:avLst/>
          </a:prstGeom>
          <a:ln w="38100">
            <a:solidFill>
              <a:srgbClr val="00B050"/>
            </a:solidFill>
          </a:ln>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18" name="شكل بيضاوي 17"/>
          <p:cNvSpPr/>
          <p:nvPr/>
        </p:nvSpPr>
        <p:spPr>
          <a:xfrm>
            <a:off x="4714876" y="3786190"/>
            <a:ext cx="1357322" cy="571504"/>
          </a:xfrm>
          <a:prstGeom prst="ellipse">
            <a:avLst/>
          </a:prstGeom>
          <a:ln w="38100">
            <a:solidFill>
              <a:srgbClr val="00B050"/>
            </a:solidFill>
          </a:ln>
        </p:spPr>
        <p:style>
          <a:lnRef idx="2">
            <a:schemeClr val="accent3"/>
          </a:lnRef>
          <a:fillRef idx="1">
            <a:schemeClr val="lt1"/>
          </a:fillRef>
          <a:effectRef idx="0">
            <a:schemeClr val="accent3"/>
          </a:effectRef>
          <a:fontRef idx="minor">
            <a:schemeClr val="dk1"/>
          </a:fontRef>
        </p:style>
        <p:txBody>
          <a:bodyPr rtlCol="1" anchor="ctr"/>
          <a:lstStyle/>
          <a:p>
            <a:pPr algn="ctr"/>
            <a:r>
              <a:rPr lang="ar-SA" sz="2400" b="1" dirty="0" smtClean="0"/>
              <a:t>الياء</a:t>
            </a:r>
            <a:endParaRPr lang="ar-SA" b="1" dirty="0"/>
          </a:p>
        </p:txBody>
      </p:sp>
      <p:sp>
        <p:nvSpPr>
          <p:cNvPr id="19" name="شكل بيضاوي 18"/>
          <p:cNvSpPr/>
          <p:nvPr/>
        </p:nvSpPr>
        <p:spPr>
          <a:xfrm>
            <a:off x="2786050" y="3786190"/>
            <a:ext cx="1357322" cy="571504"/>
          </a:xfrm>
          <a:prstGeom prst="ellipse">
            <a:avLst/>
          </a:prstGeom>
          <a:ln w="38100">
            <a:solidFill>
              <a:srgbClr val="00B050"/>
            </a:solidFill>
          </a:ln>
        </p:spPr>
        <p:style>
          <a:lnRef idx="2">
            <a:schemeClr val="accent3"/>
          </a:lnRef>
          <a:fillRef idx="1">
            <a:schemeClr val="lt1"/>
          </a:fillRef>
          <a:effectRef idx="0">
            <a:schemeClr val="accent3"/>
          </a:effectRef>
          <a:fontRef idx="minor">
            <a:schemeClr val="dk1"/>
          </a:fontRef>
        </p:style>
        <p:txBody>
          <a:bodyPr rtlCol="1" anchor="ctr"/>
          <a:lstStyle/>
          <a:p>
            <a:pPr algn="ctr"/>
            <a:endParaRPr lang="ar-SA" dirty="0"/>
          </a:p>
        </p:txBody>
      </p:sp>
      <p:sp>
        <p:nvSpPr>
          <p:cNvPr id="20" name="شكل بيضاوي 19"/>
          <p:cNvSpPr/>
          <p:nvPr/>
        </p:nvSpPr>
        <p:spPr>
          <a:xfrm>
            <a:off x="785786" y="3786190"/>
            <a:ext cx="1357322" cy="571504"/>
          </a:xfrm>
          <a:prstGeom prst="ellipse">
            <a:avLst/>
          </a:prstGeom>
          <a:ln w="38100">
            <a:solidFill>
              <a:srgbClr val="00B050"/>
            </a:solidFill>
          </a:ln>
        </p:spPr>
        <p:style>
          <a:lnRef idx="2">
            <a:schemeClr val="accent3"/>
          </a:lnRef>
          <a:fillRef idx="1">
            <a:schemeClr val="lt1"/>
          </a:fillRef>
          <a:effectRef idx="0">
            <a:schemeClr val="accent3"/>
          </a:effectRef>
          <a:fontRef idx="minor">
            <a:schemeClr val="dk1"/>
          </a:fontRef>
        </p:style>
        <p:txBody>
          <a:bodyPr rtlCol="1" anchor="ctr"/>
          <a:lstStyle/>
          <a:p>
            <a:pPr algn="ctr"/>
            <a:r>
              <a:rPr lang="ar-SA" sz="2400" b="1" dirty="0" smtClean="0"/>
              <a:t>الألف</a:t>
            </a:r>
            <a:endParaRPr lang="ar-SA" b="1" dirty="0"/>
          </a:p>
        </p:txBody>
      </p:sp>
      <p:sp>
        <p:nvSpPr>
          <p:cNvPr id="21" name="شكل بيضاوي 20"/>
          <p:cNvSpPr/>
          <p:nvPr/>
        </p:nvSpPr>
        <p:spPr>
          <a:xfrm>
            <a:off x="6643702" y="4786322"/>
            <a:ext cx="1928826" cy="1071570"/>
          </a:xfrm>
          <a:prstGeom prst="ellipse">
            <a:avLst/>
          </a:prstGeom>
          <a:ln w="38100">
            <a:solidFill>
              <a:srgbClr val="00B050"/>
            </a:solidFill>
          </a:ln>
        </p:spPr>
        <p:style>
          <a:lnRef idx="2">
            <a:schemeClr val="accent3"/>
          </a:lnRef>
          <a:fillRef idx="1">
            <a:schemeClr val="lt1"/>
          </a:fillRef>
          <a:effectRef idx="0">
            <a:schemeClr val="accent3"/>
          </a:effectRef>
          <a:fontRef idx="minor">
            <a:schemeClr val="dk1"/>
          </a:fontRef>
        </p:style>
        <p:txBody>
          <a:bodyPr rtlCol="1" anchor="ctr"/>
          <a:lstStyle/>
          <a:p>
            <a:pPr algn="ctr"/>
            <a:r>
              <a:rPr lang="ar-SA" sz="2400" b="1" dirty="0" smtClean="0"/>
              <a:t>ردد التلميذ نشيد الوطن</a:t>
            </a:r>
            <a:endParaRPr lang="ar-SA" sz="2400" b="1" dirty="0"/>
          </a:p>
        </p:txBody>
      </p:sp>
      <p:sp>
        <p:nvSpPr>
          <p:cNvPr id="22" name="شكل بيضاوي 21"/>
          <p:cNvSpPr/>
          <p:nvPr/>
        </p:nvSpPr>
        <p:spPr>
          <a:xfrm>
            <a:off x="4572000" y="4786322"/>
            <a:ext cx="1928826" cy="1071570"/>
          </a:xfrm>
          <a:prstGeom prst="ellipse">
            <a:avLst/>
          </a:prstGeom>
          <a:ln w="38100">
            <a:solidFill>
              <a:srgbClr val="00B050"/>
            </a:solidFill>
          </a:ln>
        </p:spPr>
        <p:style>
          <a:lnRef idx="2">
            <a:schemeClr val="accent3"/>
          </a:lnRef>
          <a:fillRef idx="1">
            <a:schemeClr val="lt1"/>
          </a:fillRef>
          <a:effectRef idx="0">
            <a:schemeClr val="accent3"/>
          </a:effectRef>
          <a:fontRef idx="minor">
            <a:schemeClr val="dk1"/>
          </a:fontRef>
        </p:style>
        <p:txBody>
          <a:bodyPr rtlCol="1" anchor="ctr"/>
          <a:lstStyle/>
          <a:p>
            <a:pPr algn="ctr"/>
            <a:endParaRPr lang="ar-SA" b="1" dirty="0"/>
          </a:p>
        </p:txBody>
      </p:sp>
      <p:sp>
        <p:nvSpPr>
          <p:cNvPr id="23" name="شكل بيضاوي 22"/>
          <p:cNvSpPr/>
          <p:nvPr/>
        </p:nvSpPr>
        <p:spPr>
          <a:xfrm>
            <a:off x="2571736" y="4786322"/>
            <a:ext cx="1928826" cy="1071570"/>
          </a:xfrm>
          <a:prstGeom prst="ellipse">
            <a:avLst/>
          </a:prstGeom>
          <a:ln w="38100">
            <a:solidFill>
              <a:srgbClr val="00B050"/>
            </a:solidFill>
          </a:ln>
        </p:spPr>
        <p:style>
          <a:lnRef idx="2">
            <a:schemeClr val="accent3"/>
          </a:lnRef>
          <a:fillRef idx="1">
            <a:schemeClr val="lt1"/>
          </a:fillRef>
          <a:effectRef idx="0">
            <a:schemeClr val="accent3"/>
          </a:effectRef>
          <a:fontRef idx="minor">
            <a:schemeClr val="dk1"/>
          </a:fontRef>
        </p:style>
        <p:txBody>
          <a:bodyPr rtlCol="1" anchor="ctr"/>
          <a:lstStyle/>
          <a:p>
            <a:pPr algn="ctr"/>
            <a:r>
              <a:rPr lang="ar-SA" sz="2000" b="1" dirty="0" smtClean="0"/>
              <a:t>كرمت الدولة أمهات الأبطال</a:t>
            </a:r>
          </a:p>
        </p:txBody>
      </p:sp>
      <p:sp>
        <p:nvSpPr>
          <p:cNvPr id="24" name="شكل بيضاوي 23"/>
          <p:cNvSpPr/>
          <p:nvPr/>
        </p:nvSpPr>
        <p:spPr>
          <a:xfrm>
            <a:off x="500034" y="4714884"/>
            <a:ext cx="1928826" cy="1071570"/>
          </a:xfrm>
          <a:prstGeom prst="ellipse">
            <a:avLst/>
          </a:prstGeom>
          <a:ln w="38100">
            <a:solidFill>
              <a:srgbClr val="00B050"/>
            </a:solidFill>
          </a:ln>
        </p:spPr>
        <p:style>
          <a:lnRef idx="2">
            <a:schemeClr val="accent3"/>
          </a:lnRef>
          <a:fillRef idx="1">
            <a:schemeClr val="lt1"/>
          </a:fillRef>
          <a:effectRef idx="0">
            <a:schemeClr val="accent3"/>
          </a:effectRef>
          <a:fontRef idx="minor">
            <a:schemeClr val="dk1"/>
          </a:fontRef>
        </p:style>
        <p:txBody>
          <a:bodyPr rtlCol="1" anchor="ctr"/>
          <a:lstStyle/>
          <a:p>
            <a:pPr algn="ctr"/>
            <a:endParaRPr lang="ar-SA" b="1" dirty="0"/>
          </a:p>
        </p:txBody>
      </p:sp>
      <p:sp>
        <p:nvSpPr>
          <p:cNvPr id="25" name="مربع نص 24"/>
          <p:cNvSpPr txBox="1"/>
          <p:nvPr/>
        </p:nvSpPr>
        <p:spPr>
          <a:xfrm>
            <a:off x="6072198" y="1619896"/>
            <a:ext cx="785818" cy="523220"/>
          </a:xfrm>
          <a:prstGeom prst="rect">
            <a:avLst/>
          </a:prstGeom>
          <a:noFill/>
        </p:spPr>
        <p:txBody>
          <a:bodyPr wrap="square" rtlCol="1">
            <a:spAutoFit/>
          </a:bodyPr>
          <a:lstStyle/>
          <a:p>
            <a:pPr algn="ctr"/>
            <a:r>
              <a:rPr lang="ar-SA" sz="2800" b="1" dirty="0" smtClean="0">
                <a:solidFill>
                  <a:srgbClr val="C00000"/>
                </a:solidFill>
              </a:rPr>
              <a:t>به</a:t>
            </a:r>
            <a:endParaRPr lang="ar-SA" b="1" dirty="0">
              <a:solidFill>
                <a:srgbClr val="C00000"/>
              </a:solidFill>
            </a:endParaRPr>
          </a:p>
        </p:txBody>
      </p:sp>
      <p:sp>
        <p:nvSpPr>
          <p:cNvPr id="26" name="مربع نص 25"/>
          <p:cNvSpPr txBox="1"/>
          <p:nvPr/>
        </p:nvSpPr>
        <p:spPr>
          <a:xfrm>
            <a:off x="1071538" y="1643050"/>
            <a:ext cx="1214446" cy="523220"/>
          </a:xfrm>
          <a:prstGeom prst="rect">
            <a:avLst/>
          </a:prstGeom>
          <a:noFill/>
        </p:spPr>
        <p:txBody>
          <a:bodyPr wrap="square" rtlCol="1">
            <a:spAutoFit/>
          </a:bodyPr>
          <a:lstStyle/>
          <a:p>
            <a:pPr algn="ctr"/>
            <a:r>
              <a:rPr lang="ar-SA" sz="2800" b="1" dirty="0" smtClean="0">
                <a:solidFill>
                  <a:srgbClr val="C00000"/>
                </a:solidFill>
              </a:rPr>
              <a:t>المطلق</a:t>
            </a:r>
            <a:endParaRPr lang="ar-SA" b="1" dirty="0">
              <a:solidFill>
                <a:srgbClr val="C00000"/>
              </a:solidFill>
            </a:endParaRPr>
          </a:p>
        </p:txBody>
      </p:sp>
      <p:sp>
        <p:nvSpPr>
          <p:cNvPr id="27" name="مربع نص 26"/>
          <p:cNvSpPr txBox="1"/>
          <p:nvPr/>
        </p:nvSpPr>
        <p:spPr>
          <a:xfrm>
            <a:off x="7286644" y="3048656"/>
            <a:ext cx="1000132" cy="400110"/>
          </a:xfrm>
          <a:prstGeom prst="rect">
            <a:avLst/>
          </a:prstGeom>
          <a:noFill/>
        </p:spPr>
        <p:txBody>
          <a:bodyPr wrap="square" rtlCol="1">
            <a:spAutoFit/>
          </a:bodyPr>
          <a:lstStyle/>
          <a:p>
            <a:pPr algn="ctr"/>
            <a:r>
              <a:rPr lang="ar-SA" sz="2000" b="1" dirty="0" smtClean="0">
                <a:solidFill>
                  <a:srgbClr val="C00000"/>
                </a:solidFill>
              </a:rPr>
              <a:t>منصوب</a:t>
            </a:r>
            <a:endParaRPr lang="ar-SA" b="1" dirty="0">
              <a:solidFill>
                <a:srgbClr val="C00000"/>
              </a:solidFill>
            </a:endParaRPr>
          </a:p>
        </p:txBody>
      </p:sp>
      <p:sp>
        <p:nvSpPr>
          <p:cNvPr id="28" name="مربع نص 27"/>
          <p:cNvSpPr txBox="1"/>
          <p:nvPr/>
        </p:nvSpPr>
        <p:spPr>
          <a:xfrm>
            <a:off x="4357686" y="3100328"/>
            <a:ext cx="1143008" cy="400110"/>
          </a:xfrm>
          <a:prstGeom prst="rect">
            <a:avLst/>
          </a:prstGeom>
          <a:noFill/>
        </p:spPr>
        <p:txBody>
          <a:bodyPr wrap="square" rtlCol="1">
            <a:spAutoFit/>
          </a:bodyPr>
          <a:lstStyle/>
          <a:p>
            <a:pPr algn="ctr"/>
            <a:r>
              <a:rPr lang="ar-SA" sz="2000" b="1" dirty="0" smtClean="0">
                <a:solidFill>
                  <a:srgbClr val="C00000"/>
                </a:solidFill>
              </a:rPr>
              <a:t>فعل الفاعل</a:t>
            </a:r>
            <a:endParaRPr lang="ar-SA" b="1" dirty="0">
              <a:solidFill>
                <a:srgbClr val="C00000"/>
              </a:solidFill>
            </a:endParaRPr>
          </a:p>
        </p:txBody>
      </p:sp>
      <p:sp>
        <p:nvSpPr>
          <p:cNvPr id="29" name="مربع نص 28"/>
          <p:cNvSpPr txBox="1"/>
          <p:nvPr/>
        </p:nvSpPr>
        <p:spPr>
          <a:xfrm>
            <a:off x="7072330" y="3834474"/>
            <a:ext cx="1000132" cy="523220"/>
          </a:xfrm>
          <a:prstGeom prst="rect">
            <a:avLst/>
          </a:prstGeom>
          <a:noFill/>
        </p:spPr>
        <p:txBody>
          <a:bodyPr wrap="square" rtlCol="1">
            <a:spAutoFit/>
          </a:bodyPr>
          <a:lstStyle/>
          <a:p>
            <a:pPr algn="ctr"/>
            <a:r>
              <a:rPr lang="ar-SA" sz="2800" b="1" dirty="0" smtClean="0">
                <a:solidFill>
                  <a:srgbClr val="C00000"/>
                </a:solidFill>
              </a:rPr>
              <a:t>الفتحة</a:t>
            </a:r>
            <a:endParaRPr lang="ar-SA" b="1" dirty="0">
              <a:solidFill>
                <a:srgbClr val="C00000"/>
              </a:solidFill>
            </a:endParaRPr>
          </a:p>
        </p:txBody>
      </p:sp>
      <p:sp>
        <p:nvSpPr>
          <p:cNvPr id="30" name="مربع نص 29"/>
          <p:cNvSpPr txBox="1"/>
          <p:nvPr/>
        </p:nvSpPr>
        <p:spPr>
          <a:xfrm>
            <a:off x="2928926" y="3834474"/>
            <a:ext cx="1000132" cy="523220"/>
          </a:xfrm>
          <a:prstGeom prst="rect">
            <a:avLst/>
          </a:prstGeom>
          <a:noFill/>
        </p:spPr>
        <p:txBody>
          <a:bodyPr wrap="square" rtlCol="1">
            <a:spAutoFit/>
          </a:bodyPr>
          <a:lstStyle/>
          <a:p>
            <a:pPr algn="ctr"/>
            <a:r>
              <a:rPr lang="ar-SA" sz="2800" b="1" dirty="0" smtClean="0">
                <a:solidFill>
                  <a:srgbClr val="C00000"/>
                </a:solidFill>
              </a:rPr>
              <a:t>الكسرة</a:t>
            </a:r>
            <a:endParaRPr lang="ar-SA" b="1" dirty="0">
              <a:solidFill>
                <a:srgbClr val="C00000"/>
              </a:solidFill>
            </a:endParaRPr>
          </a:p>
        </p:txBody>
      </p:sp>
      <p:sp>
        <p:nvSpPr>
          <p:cNvPr id="31" name="مربع نص 30"/>
          <p:cNvSpPr txBox="1"/>
          <p:nvPr/>
        </p:nvSpPr>
        <p:spPr>
          <a:xfrm>
            <a:off x="4714876" y="4929198"/>
            <a:ext cx="1571636" cy="830997"/>
          </a:xfrm>
          <a:prstGeom prst="rect">
            <a:avLst/>
          </a:prstGeom>
          <a:noFill/>
        </p:spPr>
        <p:txBody>
          <a:bodyPr wrap="square" rtlCol="1">
            <a:spAutoFit/>
          </a:bodyPr>
          <a:lstStyle/>
          <a:p>
            <a:pPr algn="ctr"/>
            <a:r>
              <a:rPr lang="ar-SA" sz="2400" b="1" dirty="0" smtClean="0">
                <a:solidFill>
                  <a:srgbClr val="C00000"/>
                </a:solidFill>
              </a:rPr>
              <a:t>رأيت المهندسين</a:t>
            </a:r>
          </a:p>
        </p:txBody>
      </p:sp>
      <p:sp>
        <p:nvSpPr>
          <p:cNvPr id="32" name="مربع نص 31"/>
          <p:cNvSpPr txBox="1"/>
          <p:nvPr/>
        </p:nvSpPr>
        <p:spPr>
          <a:xfrm>
            <a:off x="642910" y="4857760"/>
            <a:ext cx="1571636" cy="830997"/>
          </a:xfrm>
          <a:prstGeom prst="rect">
            <a:avLst/>
          </a:prstGeom>
          <a:noFill/>
        </p:spPr>
        <p:txBody>
          <a:bodyPr wrap="square" rtlCol="1">
            <a:spAutoFit/>
          </a:bodyPr>
          <a:lstStyle/>
          <a:p>
            <a:pPr algn="ctr"/>
            <a:r>
              <a:rPr lang="ar-SA" sz="2400" b="1" dirty="0" smtClean="0">
                <a:solidFill>
                  <a:srgbClr val="C00000"/>
                </a:solidFill>
              </a:rPr>
              <a:t>كرمت الدولة أباك البطل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circle(in)">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circle(in)">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circle(in)">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circle(in)">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circle(in)">
                                      <p:cBhvr>
                                        <p:cTn id="32" dur="50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circle(in)">
                                      <p:cBhvr>
                                        <p:cTn id="37" dur="500"/>
                                        <p:tgtEl>
                                          <p:spTgt spid="30"/>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circle(in)">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circle(in)">
                                      <p:cBhvr>
                                        <p:cTn id="4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5" grpId="0"/>
      <p:bldP spid="26" grpId="0"/>
      <p:bldP spid="27" grpId="0"/>
      <p:bldP spid="28" grpId="0"/>
      <p:bldP spid="29" grpId="0"/>
      <p:bldP spid="30" grpId="0"/>
      <p:bldP spid="31" grpId="0"/>
      <p:bldP spid="32"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ربع نص 2"/>
          <p:cNvSpPr txBox="1"/>
          <p:nvPr/>
        </p:nvSpPr>
        <p:spPr>
          <a:xfrm>
            <a:off x="285720" y="214290"/>
            <a:ext cx="7429552" cy="954107"/>
          </a:xfrm>
          <a:prstGeom prst="rect">
            <a:avLst/>
          </a:prstGeom>
          <a:noFill/>
        </p:spPr>
        <p:txBody>
          <a:bodyPr wrap="square" rtlCol="1">
            <a:spAutoFit/>
          </a:bodyPr>
          <a:lstStyle/>
          <a:p>
            <a:pPr algn="ctr"/>
            <a:r>
              <a:rPr lang="ar-SA" sz="2800" b="1" dirty="0" smtClean="0">
                <a:solidFill>
                  <a:srgbClr val="4C0000"/>
                </a:solidFill>
              </a:rPr>
              <a:t>1)أتأمل الكلمات الملونة في التراكيب التالية،ثم أشارك مجموعتي للإجابة وفق المطلوب:</a:t>
            </a:r>
          </a:p>
        </p:txBody>
      </p:sp>
      <p:sp>
        <p:nvSpPr>
          <p:cNvPr id="4" name="شكل بيضاوي 3"/>
          <p:cNvSpPr/>
          <p:nvPr/>
        </p:nvSpPr>
        <p:spPr>
          <a:xfrm>
            <a:off x="7572396" y="357166"/>
            <a:ext cx="1000132" cy="50006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smtClean="0">
                <a:solidFill>
                  <a:schemeClr val="tx1"/>
                </a:solidFill>
              </a:rPr>
              <a:t>أولاً</a:t>
            </a:r>
            <a:endParaRPr lang="ar-SA" sz="2400" b="1" dirty="0">
              <a:solidFill>
                <a:schemeClr val="tx1"/>
              </a:solidFill>
            </a:endParaRPr>
          </a:p>
        </p:txBody>
      </p:sp>
      <p:sp>
        <p:nvSpPr>
          <p:cNvPr id="5" name="مربع نص 4"/>
          <p:cNvSpPr txBox="1"/>
          <p:nvPr/>
        </p:nvSpPr>
        <p:spPr>
          <a:xfrm>
            <a:off x="928662" y="1071546"/>
            <a:ext cx="6858048" cy="2308324"/>
          </a:xfrm>
          <a:prstGeom prst="rect">
            <a:avLst/>
          </a:prstGeom>
          <a:noFill/>
          <a:ln>
            <a:noFill/>
          </a:ln>
        </p:spPr>
        <p:txBody>
          <a:bodyPr wrap="square" rtlCol="1">
            <a:spAutoFit/>
          </a:bodyPr>
          <a:lstStyle/>
          <a:p>
            <a:pPr marL="342900" indent="-342900" algn="ctr">
              <a:buFont typeface="+mj-lt"/>
              <a:buAutoNum type="arabicParenR"/>
            </a:pPr>
            <a:r>
              <a:rPr lang="ar-SA" sz="2400" b="1" dirty="0" smtClean="0">
                <a:solidFill>
                  <a:srgbClr val="C00000"/>
                </a:solidFill>
              </a:rPr>
              <a:t>القاضي العادل يضطر اضطراراً إلى الحكم على صديقه أو قريبه.</a:t>
            </a:r>
          </a:p>
          <a:p>
            <a:pPr marL="342900" indent="-342900" algn="ctr">
              <a:buFont typeface="+mj-lt"/>
              <a:buAutoNum type="arabicParenR"/>
            </a:pPr>
            <a:r>
              <a:rPr lang="ar-SA" sz="2400" b="1" dirty="0" smtClean="0">
                <a:solidFill>
                  <a:srgbClr val="C00000"/>
                </a:solidFill>
              </a:rPr>
              <a:t>يحب المواطنون حباً صادقاً.</a:t>
            </a:r>
          </a:p>
          <a:p>
            <a:pPr marL="342900" indent="-342900" algn="ctr">
              <a:buFont typeface="+mj-lt"/>
              <a:buAutoNum type="arabicParenR"/>
            </a:pPr>
            <a:r>
              <a:rPr lang="ar-SA" sz="2400" b="1" dirty="0" smtClean="0">
                <a:solidFill>
                  <a:srgbClr val="C00000"/>
                </a:solidFill>
              </a:rPr>
              <a:t>يقف الجندي في ميدان القتال وقوف المعرض نفسه للموت.</a:t>
            </a:r>
          </a:p>
          <a:p>
            <a:pPr marL="342900" indent="-342900" algn="ctr">
              <a:buFont typeface="+mj-lt"/>
              <a:buAutoNum type="arabicParenR"/>
            </a:pPr>
            <a:r>
              <a:rPr lang="ar-SA" sz="2400" b="1" dirty="0" smtClean="0">
                <a:solidFill>
                  <a:srgbClr val="C00000"/>
                </a:solidFill>
              </a:rPr>
              <a:t>اغتربت غربتين.</a:t>
            </a:r>
          </a:p>
          <a:p>
            <a:pPr marL="342900" indent="-342900" algn="ctr">
              <a:buFont typeface="+mj-lt"/>
              <a:buAutoNum type="arabicParenR"/>
            </a:pPr>
            <a:r>
              <a:rPr lang="ar-SA" sz="2400" b="1" dirty="0" smtClean="0">
                <a:solidFill>
                  <a:srgbClr val="C00000"/>
                </a:solidFill>
              </a:rPr>
              <a:t>نضحي من أجل الوطن تضحيات.</a:t>
            </a:r>
          </a:p>
          <a:p>
            <a:pPr marL="342900" indent="-342900" algn="ctr">
              <a:buFont typeface="+mj-lt"/>
              <a:buAutoNum type="arabicParenR"/>
            </a:pPr>
            <a:r>
              <a:rPr lang="ar-SA" sz="2400" b="1" dirty="0" smtClean="0">
                <a:solidFill>
                  <a:srgbClr val="C00000"/>
                </a:solidFill>
              </a:rPr>
              <a:t>حمداً لله رب العالمين.</a:t>
            </a:r>
            <a:endParaRPr lang="ar-SA" sz="2400" b="1" dirty="0">
              <a:solidFill>
                <a:srgbClr val="C00000"/>
              </a:solidFill>
            </a:endParaRPr>
          </a:p>
        </p:txBody>
      </p:sp>
      <p:sp>
        <p:nvSpPr>
          <p:cNvPr id="6" name="مستطيل مستدير الزوايا 5"/>
          <p:cNvSpPr/>
          <p:nvPr/>
        </p:nvSpPr>
        <p:spPr>
          <a:xfrm>
            <a:off x="714348" y="3357562"/>
            <a:ext cx="7715304" cy="1143008"/>
          </a:xfrm>
          <a:prstGeom prst="roundRect">
            <a:avLst/>
          </a:prstGeom>
          <a:ln w="38100">
            <a:solidFill>
              <a:srgbClr val="FFC000"/>
            </a:solidFill>
          </a:ln>
        </p:spPr>
        <p:style>
          <a:lnRef idx="2">
            <a:schemeClr val="accent2"/>
          </a:lnRef>
          <a:fillRef idx="1">
            <a:schemeClr val="lt1"/>
          </a:fillRef>
          <a:effectRef idx="0">
            <a:schemeClr val="accent2"/>
          </a:effectRef>
          <a:fontRef idx="minor">
            <a:schemeClr val="dk1"/>
          </a:fontRef>
        </p:style>
        <p:txBody>
          <a:bodyPr rtlCol="1" anchor="ctr"/>
          <a:lstStyle/>
          <a:p>
            <a:pPr algn="ctr"/>
            <a:endParaRPr lang="ar-SA" sz="2400" b="1" dirty="0" smtClean="0">
              <a:solidFill>
                <a:schemeClr val="tx1"/>
              </a:solidFill>
            </a:endParaRPr>
          </a:p>
          <a:p>
            <a:pPr algn="ctr"/>
            <a:r>
              <a:rPr lang="ar-SA" sz="2400" b="1" dirty="0" smtClean="0">
                <a:solidFill>
                  <a:schemeClr val="tx1"/>
                </a:solidFill>
              </a:rPr>
              <a:t>أ)أضع علامة( ) تحت التعبير الأقوى:</a:t>
            </a:r>
          </a:p>
          <a:p>
            <a:pPr algn="ctr"/>
            <a:r>
              <a:rPr lang="ar-SA" sz="2400" b="1" dirty="0" smtClean="0">
                <a:solidFill>
                  <a:schemeClr val="tx1"/>
                </a:solidFill>
              </a:rPr>
              <a:t>يضطر القاضي                 يضطر القاضي اضطراراً</a:t>
            </a:r>
          </a:p>
          <a:p>
            <a:r>
              <a:rPr lang="ar-SA" dirty="0" smtClean="0"/>
              <a:t>.                     ............                                  ................</a:t>
            </a:r>
          </a:p>
          <a:p>
            <a:pPr algn="ctr"/>
            <a:endParaRPr lang="ar-SA" dirty="0"/>
          </a:p>
        </p:txBody>
      </p:sp>
      <p:sp>
        <p:nvSpPr>
          <p:cNvPr id="7" name="مربع نص 6"/>
          <p:cNvSpPr txBox="1"/>
          <p:nvPr/>
        </p:nvSpPr>
        <p:spPr>
          <a:xfrm>
            <a:off x="3071802" y="4048788"/>
            <a:ext cx="500066" cy="523220"/>
          </a:xfrm>
          <a:prstGeom prst="rect">
            <a:avLst/>
          </a:prstGeom>
          <a:noFill/>
        </p:spPr>
        <p:txBody>
          <a:bodyPr wrap="square" rtlCol="1">
            <a:spAutoFit/>
          </a:bodyPr>
          <a:lstStyle/>
          <a:p>
            <a:pPr algn="ctr"/>
            <a:r>
              <a:rPr lang="ar-SA" sz="2800" b="1" dirty="0" smtClean="0">
                <a:solidFill>
                  <a:srgbClr val="C00000"/>
                </a:solidFill>
                <a:sym typeface="Wingdings"/>
              </a:rPr>
              <a:t></a:t>
            </a:r>
            <a:endParaRPr lang="ar-SA" b="1" dirty="0">
              <a:solidFill>
                <a:srgbClr val="C00000"/>
              </a:solidFill>
            </a:endParaRPr>
          </a:p>
        </p:txBody>
      </p:sp>
      <p:sp>
        <p:nvSpPr>
          <p:cNvPr id="8" name="مستطيل مستدير الزوايا 7"/>
          <p:cNvSpPr/>
          <p:nvPr/>
        </p:nvSpPr>
        <p:spPr>
          <a:xfrm>
            <a:off x="714348" y="4643446"/>
            <a:ext cx="7715304" cy="1143008"/>
          </a:xfrm>
          <a:prstGeom prst="roundRect">
            <a:avLst/>
          </a:prstGeom>
          <a:ln w="38100">
            <a:solidFill>
              <a:srgbClr val="FFC000"/>
            </a:solidFill>
          </a:ln>
        </p:spPr>
        <p:style>
          <a:lnRef idx="2">
            <a:schemeClr val="accent2"/>
          </a:lnRef>
          <a:fillRef idx="1">
            <a:schemeClr val="lt1"/>
          </a:fillRef>
          <a:effectRef idx="0">
            <a:schemeClr val="accent2"/>
          </a:effectRef>
          <a:fontRef idx="minor">
            <a:schemeClr val="dk1"/>
          </a:fontRef>
        </p:style>
        <p:txBody>
          <a:bodyPr rtlCol="1" anchor="ctr"/>
          <a:lstStyle/>
          <a:p>
            <a:pPr algn="ctr"/>
            <a:endParaRPr lang="ar-SA" sz="2400" b="1" dirty="0" smtClean="0">
              <a:solidFill>
                <a:schemeClr val="tx1"/>
              </a:solidFill>
            </a:endParaRPr>
          </a:p>
          <a:p>
            <a:pPr algn="ctr"/>
            <a:r>
              <a:rPr lang="ar-SA" sz="2400" b="1" dirty="0" smtClean="0">
                <a:solidFill>
                  <a:schemeClr val="tx1"/>
                </a:solidFill>
              </a:rPr>
              <a:t>ب) ما الفائدة التي أضافها المفعول المطلق للجملة الثانية:</a:t>
            </a:r>
          </a:p>
          <a:p>
            <a:r>
              <a:rPr lang="ar-SA" dirty="0" smtClean="0"/>
              <a:t>                                        ........................................</a:t>
            </a:r>
          </a:p>
          <a:p>
            <a:pPr algn="ctr"/>
            <a:endParaRPr lang="ar-SA" dirty="0"/>
          </a:p>
        </p:txBody>
      </p:sp>
      <p:sp>
        <p:nvSpPr>
          <p:cNvPr id="9" name="مربع نص 8"/>
          <p:cNvSpPr txBox="1"/>
          <p:nvPr/>
        </p:nvSpPr>
        <p:spPr>
          <a:xfrm>
            <a:off x="3643306" y="5191796"/>
            <a:ext cx="1500198" cy="523220"/>
          </a:xfrm>
          <a:prstGeom prst="rect">
            <a:avLst/>
          </a:prstGeom>
          <a:noFill/>
        </p:spPr>
        <p:txBody>
          <a:bodyPr wrap="square" rtlCol="1">
            <a:spAutoFit/>
          </a:bodyPr>
          <a:lstStyle/>
          <a:p>
            <a:pPr algn="ctr"/>
            <a:r>
              <a:rPr lang="ar-SA" sz="2800" b="1" dirty="0" smtClean="0">
                <a:solidFill>
                  <a:srgbClr val="C00000"/>
                </a:solidFill>
                <a:sym typeface="Wingdings"/>
              </a:rPr>
              <a:t>أكد الفعل</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3"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
                                        <p:tgtEl>
                                          <p:spTgt spid="7"/>
                                        </p:tgtEl>
                                      </p:cBhvr>
                                    </p:animEffect>
                                    <p:anim calcmode="lin" valueType="num">
                                      <p:cBhvr>
                                        <p:cTn id="13" dur="200" fill="hold"/>
                                        <p:tgtEl>
                                          <p:spTgt spid="7"/>
                                        </p:tgtEl>
                                        <p:attrNameLst>
                                          <p:attrName>ppt_x</p:attrName>
                                        </p:attrNameLst>
                                      </p:cBhvr>
                                      <p:tavLst>
                                        <p:tav tm="0">
                                          <p:val>
                                            <p:strVal val="#ppt_x"/>
                                          </p:val>
                                        </p:tav>
                                        <p:tav tm="100000">
                                          <p:val>
                                            <p:strVal val="#ppt_x"/>
                                          </p:val>
                                        </p:tav>
                                      </p:tavLst>
                                    </p:anim>
                                    <p:anim calcmode="lin" valueType="num">
                                      <p:cBhvr>
                                        <p:cTn id="14" dur="200" fill="hold"/>
                                        <p:tgtEl>
                                          <p:spTgt spid="7"/>
                                        </p:tgtEl>
                                        <p:attrNameLst>
                                          <p:attrName>ppt_y</p:attrName>
                                        </p:attrNameLst>
                                      </p:cBhvr>
                                      <p:tavLst>
                                        <p:tav tm="0">
                                          <p:val>
                                            <p:strVal val="#ppt_y+0.31"/>
                                          </p:val>
                                        </p:tav>
                                        <p:tav tm="100000">
                                          <p:val>
                                            <p:strVal val="#ppt_y+0.31"/>
                                          </p:val>
                                        </p:tav>
                                      </p:tavLst>
                                    </p:anim>
                                    <p:anim calcmode="lin" valueType="num">
                                      <p:cBhvr>
                                        <p:cTn id="15" dur="300" decel="50000" fill="hold">
                                          <p:stCondLst>
                                            <p:cond delay="2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300" decel="50000" fill="hold">
                                          <p:stCondLst>
                                            <p:cond delay="2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3"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
                                        <p:tgtEl>
                                          <p:spTgt spid="9"/>
                                        </p:tgtEl>
                                      </p:cBhvr>
                                    </p:animEffect>
                                    <p:anim calcmode="lin" valueType="num">
                                      <p:cBhvr>
                                        <p:cTn id="22" dur="200" fill="hold"/>
                                        <p:tgtEl>
                                          <p:spTgt spid="9"/>
                                        </p:tgtEl>
                                        <p:attrNameLst>
                                          <p:attrName>ppt_x</p:attrName>
                                        </p:attrNameLst>
                                      </p:cBhvr>
                                      <p:tavLst>
                                        <p:tav tm="0">
                                          <p:val>
                                            <p:strVal val="#ppt_x"/>
                                          </p:val>
                                        </p:tav>
                                        <p:tav tm="100000">
                                          <p:val>
                                            <p:strVal val="#ppt_x"/>
                                          </p:val>
                                        </p:tav>
                                      </p:tavLst>
                                    </p:anim>
                                    <p:anim calcmode="lin" valueType="num">
                                      <p:cBhvr>
                                        <p:cTn id="23" dur="200" fill="hold"/>
                                        <p:tgtEl>
                                          <p:spTgt spid="9"/>
                                        </p:tgtEl>
                                        <p:attrNameLst>
                                          <p:attrName>ppt_y</p:attrName>
                                        </p:attrNameLst>
                                      </p:cBhvr>
                                      <p:tavLst>
                                        <p:tav tm="0">
                                          <p:val>
                                            <p:strVal val="#ppt_y+0.31"/>
                                          </p:val>
                                        </p:tav>
                                        <p:tav tm="100000">
                                          <p:val>
                                            <p:strVal val="#ppt_y+0.31"/>
                                          </p:val>
                                        </p:tav>
                                      </p:tavLst>
                                    </p:anim>
                                    <p:anim calcmode="lin" valueType="num">
                                      <p:cBhvr>
                                        <p:cTn id="24" dur="300" decel="50000" fill="hold">
                                          <p:stCondLst>
                                            <p:cond delay="200"/>
                                          </p:stCondLst>
                                        </p:cTn>
                                        <p:tgtEl>
                                          <p:spTgt spid="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300" decel="50000" fill="hold">
                                          <p:stCondLst>
                                            <p:cond delay="200"/>
                                          </p:stCondLst>
                                        </p:cTn>
                                        <p:tgtEl>
                                          <p:spTgt spid="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9"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ستطيل مستدير الزوايا 2"/>
          <p:cNvSpPr/>
          <p:nvPr/>
        </p:nvSpPr>
        <p:spPr>
          <a:xfrm>
            <a:off x="571472" y="714356"/>
            <a:ext cx="7715304" cy="1143008"/>
          </a:xfrm>
          <a:prstGeom prst="roundRect">
            <a:avLst/>
          </a:prstGeom>
          <a:ln w="38100">
            <a:solidFill>
              <a:srgbClr val="FFC000"/>
            </a:solidFill>
          </a:ln>
        </p:spPr>
        <p:style>
          <a:lnRef idx="2">
            <a:schemeClr val="accent2"/>
          </a:lnRef>
          <a:fillRef idx="1">
            <a:schemeClr val="lt1"/>
          </a:fillRef>
          <a:effectRef idx="0">
            <a:schemeClr val="accent2"/>
          </a:effectRef>
          <a:fontRef idx="minor">
            <a:schemeClr val="dk1"/>
          </a:fontRef>
        </p:style>
        <p:txBody>
          <a:bodyPr rtlCol="1" anchor="ctr"/>
          <a:lstStyle/>
          <a:p>
            <a:pPr algn="ctr"/>
            <a:endParaRPr lang="ar-SA" sz="2400" b="1" dirty="0" smtClean="0">
              <a:solidFill>
                <a:schemeClr val="tx1"/>
              </a:solidFill>
            </a:endParaRPr>
          </a:p>
          <a:p>
            <a:pPr algn="ctr"/>
            <a:r>
              <a:rPr lang="ar-SA" sz="2400" b="1" dirty="0" smtClean="0">
                <a:solidFill>
                  <a:schemeClr val="tx1"/>
                </a:solidFill>
              </a:rPr>
              <a:t>ج)ما الذي حدد نوع الفعل(يحب)في المثال الثاني؟</a:t>
            </a:r>
          </a:p>
          <a:p>
            <a:r>
              <a:rPr lang="ar-SA" dirty="0" smtClean="0"/>
              <a:t>                                        ........................................</a:t>
            </a:r>
          </a:p>
          <a:p>
            <a:pPr algn="ctr"/>
            <a:endParaRPr lang="ar-SA" dirty="0"/>
          </a:p>
        </p:txBody>
      </p:sp>
      <p:sp>
        <p:nvSpPr>
          <p:cNvPr id="4" name="مستطيل مستدير الزوايا 3"/>
          <p:cNvSpPr/>
          <p:nvPr/>
        </p:nvSpPr>
        <p:spPr>
          <a:xfrm>
            <a:off x="571472" y="2000240"/>
            <a:ext cx="7715304" cy="1143008"/>
          </a:xfrm>
          <a:prstGeom prst="roundRect">
            <a:avLst/>
          </a:prstGeom>
          <a:ln w="38100">
            <a:solidFill>
              <a:srgbClr val="FFC000"/>
            </a:solidFill>
          </a:ln>
        </p:spPr>
        <p:style>
          <a:lnRef idx="2">
            <a:schemeClr val="accent2"/>
          </a:lnRef>
          <a:fillRef idx="1">
            <a:schemeClr val="lt1"/>
          </a:fillRef>
          <a:effectRef idx="0">
            <a:schemeClr val="accent2"/>
          </a:effectRef>
          <a:fontRef idx="minor">
            <a:schemeClr val="dk1"/>
          </a:fontRef>
        </p:style>
        <p:txBody>
          <a:bodyPr rtlCol="1" anchor="ctr"/>
          <a:lstStyle/>
          <a:p>
            <a:pPr algn="ctr"/>
            <a:endParaRPr lang="ar-SA" sz="2400" b="1" dirty="0" smtClean="0">
              <a:solidFill>
                <a:schemeClr val="tx1"/>
              </a:solidFill>
            </a:endParaRPr>
          </a:p>
          <a:p>
            <a:pPr algn="ctr"/>
            <a:r>
              <a:rPr lang="ar-SA" sz="2400" b="1" dirty="0" smtClean="0">
                <a:solidFill>
                  <a:schemeClr val="tx1"/>
                </a:solidFill>
              </a:rPr>
              <a:t>د)كيف عرفت نوع وقوف الجندي في ميدان القتال؟</a:t>
            </a:r>
          </a:p>
          <a:p>
            <a:r>
              <a:rPr lang="ar-SA" dirty="0" smtClean="0"/>
              <a:t>                                        ........................................</a:t>
            </a:r>
          </a:p>
          <a:p>
            <a:pPr algn="ctr"/>
            <a:endParaRPr lang="ar-SA" dirty="0"/>
          </a:p>
        </p:txBody>
      </p:sp>
      <p:sp>
        <p:nvSpPr>
          <p:cNvPr id="5" name="مستطيل مستدير الزوايا 4"/>
          <p:cNvSpPr/>
          <p:nvPr/>
        </p:nvSpPr>
        <p:spPr>
          <a:xfrm>
            <a:off x="571472" y="3286124"/>
            <a:ext cx="7715304" cy="1143008"/>
          </a:xfrm>
          <a:prstGeom prst="roundRect">
            <a:avLst/>
          </a:prstGeom>
          <a:ln w="38100">
            <a:solidFill>
              <a:srgbClr val="FFC000"/>
            </a:solidFill>
          </a:ln>
        </p:spPr>
        <p:style>
          <a:lnRef idx="2">
            <a:schemeClr val="accent2"/>
          </a:lnRef>
          <a:fillRef idx="1">
            <a:schemeClr val="lt1"/>
          </a:fillRef>
          <a:effectRef idx="0">
            <a:schemeClr val="accent2"/>
          </a:effectRef>
          <a:fontRef idx="minor">
            <a:schemeClr val="dk1"/>
          </a:fontRef>
        </p:style>
        <p:txBody>
          <a:bodyPr rtlCol="1" anchor="ctr"/>
          <a:lstStyle/>
          <a:p>
            <a:pPr algn="ctr"/>
            <a:endParaRPr lang="ar-SA" sz="2400" b="1" dirty="0" smtClean="0">
              <a:solidFill>
                <a:schemeClr val="tx1"/>
              </a:solidFill>
            </a:endParaRPr>
          </a:p>
          <a:p>
            <a:pPr algn="ctr"/>
            <a:r>
              <a:rPr lang="ar-SA" sz="2400" b="1" dirty="0" smtClean="0">
                <a:solidFill>
                  <a:schemeClr val="tx1"/>
                </a:solidFill>
              </a:rPr>
              <a:t>هـ)ما الفائدة التي أضافها المفعول المطلق في المثالين الثاني والثالث؟</a:t>
            </a:r>
          </a:p>
          <a:p>
            <a:r>
              <a:rPr lang="ar-SA" dirty="0" smtClean="0"/>
              <a:t>                                        ........................................</a:t>
            </a:r>
          </a:p>
          <a:p>
            <a:pPr algn="ctr"/>
            <a:endParaRPr lang="ar-SA" dirty="0"/>
          </a:p>
        </p:txBody>
      </p:sp>
      <p:sp>
        <p:nvSpPr>
          <p:cNvPr id="6" name="مستطيل مستدير الزوايا 5"/>
          <p:cNvSpPr/>
          <p:nvPr/>
        </p:nvSpPr>
        <p:spPr>
          <a:xfrm>
            <a:off x="571472" y="4572008"/>
            <a:ext cx="7715304" cy="1143008"/>
          </a:xfrm>
          <a:prstGeom prst="roundRect">
            <a:avLst/>
          </a:prstGeom>
          <a:ln w="38100">
            <a:solidFill>
              <a:srgbClr val="FFC000"/>
            </a:solidFill>
          </a:ln>
        </p:spPr>
        <p:style>
          <a:lnRef idx="2">
            <a:schemeClr val="accent2"/>
          </a:lnRef>
          <a:fillRef idx="1">
            <a:schemeClr val="lt1"/>
          </a:fillRef>
          <a:effectRef idx="0">
            <a:schemeClr val="accent2"/>
          </a:effectRef>
          <a:fontRef idx="minor">
            <a:schemeClr val="dk1"/>
          </a:fontRef>
        </p:style>
        <p:txBody>
          <a:bodyPr rtlCol="1" anchor="ctr"/>
          <a:lstStyle/>
          <a:p>
            <a:pPr algn="ctr"/>
            <a:endParaRPr lang="ar-SA" sz="2400" b="1" dirty="0" smtClean="0">
              <a:solidFill>
                <a:schemeClr val="tx1"/>
              </a:solidFill>
            </a:endParaRPr>
          </a:p>
          <a:p>
            <a:pPr algn="ctr"/>
            <a:r>
              <a:rPr lang="ar-SA" sz="2400" b="1" dirty="0" smtClean="0">
                <a:solidFill>
                  <a:schemeClr val="tx1"/>
                </a:solidFill>
              </a:rPr>
              <a:t>و)كم غربة اغتربها المسافر؟</a:t>
            </a:r>
          </a:p>
          <a:p>
            <a:r>
              <a:rPr lang="ar-SA" dirty="0" smtClean="0"/>
              <a:t>                                        ........................................</a:t>
            </a:r>
          </a:p>
          <a:p>
            <a:pPr algn="ctr"/>
            <a:endParaRPr lang="ar-SA" dirty="0"/>
          </a:p>
        </p:txBody>
      </p:sp>
      <p:sp>
        <p:nvSpPr>
          <p:cNvPr id="8" name="مربع نص 7"/>
          <p:cNvSpPr txBox="1"/>
          <p:nvPr/>
        </p:nvSpPr>
        <p:spPr>
          <a:xfrm>
            <a:off x="3500430" y="1285860"/>
            <a:ext cx="1500198" cy="523220"/>
          </a:xfrm>
          <a:prstGeom prst="rect">
            <a:avLst/>
          </a:prstGeom>
          <a:noFill/>
        </p:spPr>
        <p:txBody>
          <a:bodyPr wrap="square" rtlCol="1">
            <a:spAutoFit/>
          </a:bodyPr>
          <a:lstStyle/>
          <a:p>
            <a:pPr algn="ctr"/>
            <a:r>
              <a:rPr lang="ar-SA" sz="2800" b="1" dirty="0" smtClean="0">
                <a:solidFill>
                  <a:srgbClr val="C00000"/>
                </a:solidFill>
                <a:sym typeface="Wingdings"/>
              </a:rPr>
              <a:t>حباً صادقاً</a:t>
            </a:r>
            <a:endParaRPr lang="ar-SA" b="1" dirty="0">
              <a:solidFill>
                <a:srgbClr val="C00000"/>
              </a:solidFill>
            </a:endParaRPr>
          </a:p>
        </p:txBody>
      </p:sp>
      <p:sp>
        <p:nvSpPr>
          <p:cNvPr id="9" name="مربع نص 8"/>
          <p:cNvSpPr txBox="1"/>
          <p:nvPr/>
        </p:nvSpPr>
        <p:spPr>
          <a:xfrm>
            <a:off x="2071670" y="2571744"/>
            <a:ext cx="4143404" cy="523220"/>
          </a:xfrm>
          <a:prstGeom prst="rect">
            <a:avLst/>
          </a:prstGeom>
          <a:noFill/>
        </p:spPr>
        <p:txBody>
          <a:bodyPr wrap="square" rtlCol="1">
            <a:spAutoFit/>
          </a:bodyPr>
          <a:lstStyle/>
          <a:p>
            <a:pPr algn="ctr"/>
            <a:r>
              <a:rPr lang="ar-SA" sz="2800" b="1" dirty="0" smtClean="0">
                <a:solidFill>
                  <a:srgbClr val="C00000"/>
                </a:solidFill>
                <a:sym typeface="Wingdings"/>
              </a:rPr>
              <a:t>وقوف المعرض نفسه للموت</a:t>
            </a:r>
            <a:endParaRPr lang="ar-SA" b="1" dirty="0">
              <a:solidFill>
                <a:srgbClr val="C00000"/>
              </a:solidFill>
            </a:endParaRPr>
          </a:p>
        </p:txBody>
      </p:sp>
      <p:sp>
        <p:nvSpPr>
          <p:cNvPr id="10" name="مربع نص 9"/>
          <p:cNvSpPr txBox="1"/>
          <p:nvPr/>
        </p:nvSpPr>
        <p:spPr>
          <a:xfrm>
            <a:off x="2071670" y="3834474"/>
            <a:ext cx="4143404" cy="523220"/>
          </a:xfrm>
          <a:prstGeom prst="rect">
            <a:avLst/>
          </a:prstGeom>
          <a:noFill/>
        </p:spPr>
        <p:txBody>
          <a:bodyPr wrap="square" rtlCol="1">
            <a:spAutoFit/>
          </a:bodyPr>
          <a:lstStyle/>
          <a:p>
            <a:pPr algn="ctr"/>
            <a:r>
              <a:rPr lang="ar-SA" sz="2800" b="1" dirty="0" smtClean="0">
                <a:solidFill>
                  <a:srgbClr val="C00000"/>
                </a:solidFill>
                <a:sym typeface="Wingdings"/>
              </a:rPr>
              <a:t>بين نوع الفعل</a:t>
            </a:r>
            <a:endParaRPr lang="ar-SA" b="1" dirty="0">
              <a:solidFill>
                <a:srgbClr val="C00000"/>
              </a:solidFill>
            </a:endParaRPr>
          </a:p>
        </p:txBody>
      </p:sp>
      <p:sp>
        <p:nvSpPr>
          <p:cNvPr id="11" name="مربع نص 10"/>
          <p:cNvSpPr txBox="1"/>
          <p:nvPr/>
        </p:nvSpPr>
        <p:spPr>
          <a:xfrm>
            <a:off x="2071670" y="5120358"/>
            <a:ext cx="4143404" cy="523220"/>
          </a:xfrm>
          <a:prstGeom prst="rect">
            <a:avLst/>
          </a:prstGeom>
          <a:noFill/>
        </p:spPr>
        <p:txBody>
          <a:bodyPr wrap="square" rtlCol="1">
            <a:spAutoFit/>
          </a:bodyPr>
          <a:lstStyle/>
          <a:p>
            <a:pPr algn="ctr"/>
            <a:r>
              <a:rPr lang="ar-SA" sz="2800" b="1" dirty="0" smtClean="0">
                <a:solidFill>
                  <a:srgbClr val="C00000"/>
                </a:solidFill>
                <a:sym typeface="Wingdings"/>
              </a:rPr>
              <a:t>غربتين</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
                                        <p:tgtEl>
                                          <p:spTgt spid="8"/>
                                        </p:tgtEl>
                                      </p:cBhvr>
                                    </p:animEffect>
                                    <p:anim calcmode="lin" valueType="num">
                                      <p:cBhvr>
                                        <p:cTn id="8" dur="200" fill="hold"/>
                                        <p:tgtEl>
                                          <p:spTgt spid="8"/>
                                        </p:tgtEl>
                                        <p:attrNameLst>
                                          <p:attrName>ppt_x</p:attrName>
                                        </p:attrNameLst>
                                      </p:cBhvr>
                                      <p:tavLst>
                                        <p:tav tm="0">
                                          <p:val>
                                            <p:strVal val="#ppt_x"/>
                                          </p:val>
                                        </p:tav>
                                        <p:tav tm="100000">
                                          <p:val>
                                            <p:strVal val="#ppt_x"/>
                                          </p:val>
                                        </p:tav>
                                      </p:tavLst>
                                    </p:anim>
                                    <p:anim calcmode="lin" valueType="num">
                                      <p:cBhvr>
                                        <p:cTn id="9" dur="200" fill="hold"/>
                                        <p:tgtEl>
                                          <p:spTgt spid="8"/>
                                        </p:tgtEl>
                                        <p:attrNameLst>
                                          <p:attrName>ppt_y</p:attrName>
                                        </p:attrNameLst>
                                      </p:cBhvr>
                                      <p:tavLst>
                                        <p:tav tm="0">
                                          <p:val>
                                            <p:strVal val="#ppt_y+0.31"/>
                                          </p:val>
                                        </p:tav>
                                        <p:tav tm="100000">
                                          <p:val>
                                            <p:strVal val="#ppt_y+0.31"/>
                                          </p:val>
                                        </p:tav>
                                      </p:tavLst>
                                    </p:anim>
                                    <p:anim calcmode="lin" valueType="num">
                                      <p:cBhvr>
                                        <p:cTn id="10" dur="300" decel="50000" fill="hold">
                                          <p:stCondLst>
                                            <p:cond delay="200"/>
                                          </p:stCondLst>
                                        </p:cTn>
                                        <p:tgtEl>
                                          <p:spTgt spid="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300" decel="50000" fill="hold">
                                          <p:stCondLst>
                                            <p:cond delay="200"/>
                                          </p:stCondLst>
                                        </p:cTn>
                                        <p:tgtEl>
                                          <p:spTgt spid="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
                                        <p:tgtEl>
                                          <p:spTgt spid="9"/>
                                        </p:tgtEl>
                                      </p:cBhvr>
                                    </p:animEffect>
                                    <p:anim calcmode="lin" valueType="num">
                                      <p:cBhvr>
                                        <p:cTn id="17" dur="200" fill="hold"/>
                                        <p:tgtEl>
                                          <p:spTgt spid="9"/>
                                        </p:tgtEl>
                                        <p:attrNameLst>
                                          <p:attrName>ppt_x</p:attrName>
                                        </p:attrNameLst>
                                      </p:cBhvr>
                                      <p:tavLst>
                                        <p:tav tm="0">
                                          <p:val>
                                            <p:strVal val="#ppt_x"/>
                                          </p:val>
                                        </p:tav>
                                        <p:tav tm="100000">
                                          <p:val>
                                            <p:strVal val="#ppt_x"/>
                                          </p:val>
                                        </p:tav>
                                      </p:tavLst>
                                    </p:anim>
                                    <p:anim calcmode="lin" valueType="num">
                                      <p:cBhvr>
                                        <p:cTn id="18" dur="200" fill="hold"/>
                                        <p:tgtEl>
                                          <p:spTgt spid="9"/>
                                        </p:tgtEl>
                                        <p:attrNameLst>
                                          <p:attrName>ppt_y</p:attrName>
                                        </p:attrNameLst>
                                      </p:cBhvr>
                                      <p:tavLst>
                                        <p:tav tm="0">
                                          <p:val>
                                            <p:strVal val="#ppt_y+0.31"/>
                                          </p:val>
                                        </p:tav>
                                        <p:tav tm="100000">
                                          <p:val>
                                            <p:strVal val="#ppt_y+0.31"/>
                                          </p:val>
                                        </p:tav>
                                      </p:tavLst>
                                    </p:anim>
                                    <p:anim calcmode="lin" valueType="num">
                                      <p:cBhvr>
                                        <p:cTn id="19" dur="300" decel="50000" fill="hold">
                                          <p:stCondLst>
                                            <p:cond delay="200"/>
                                          </p:stCondLst>
                                        </p:cTn>
                                        <p:tgtEl>
                                          <p:spTgt spid="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300" decel="50000" fill="hold">
                                          <p:stCondLst>
                                            <p:cond delay="200"/>
                                          </p:stCondLst>
                                        </p:cTn>
                                        <p:tgtEl>
                                          <p:spTgt spid="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
                                        <p:tgtEl>
                                          <p:spTgt spid="10"/>
                                        </p:tgtEl>
                                      </p:cBhvr>
                                    </p:animEffect>
                                    <p:anim calcmode="lin" valueType="num">
                                      <p:cBhvr>
                                        <p:cTn id="26" dur="200" fill="hold"/>
                                        <p:tgtEl>
                                          <p:spTgt spid="10"/>
                                        </p:tgtEl>
                                        <p:attrNameLst>
                                          <p:attrName>ppt_x</p:attrName>
                                        </p:attrNameLst>
                                      </p:cBhvr>
                                      <p:tavLst>
                                        <p:tav tm="0">
                                          <p:val>
                                            <p:strVal val="#ppt_x"/>
                                          </p:val>
                                        </p:tav>
                                        <p:tav tm="100000">
                                          <p:val>
                                            <p:strVal val="#ppt_x"/>
                                          </p:val>
                                        </p:tav>
                                      </p:tavLst>
                                    </p:anim>
                                    <p:anim calcmode="lin" valueType="num">
                                      <p:cBhvr>
                                        <p:cTn id="27" dur="200" fill="hold"/>
                                        <p:tgtEl>
                                          <p:spTgt spid="10"/>
                                        </p:tgtEl>
                                        <p:attrNameLst>
                                          <p:attrName>ppt_y</p:attrName>
                                        </p:attrNameLst>
                                      </p:cBhvr>
                                      <p:tavLst>
                                        <p:tav tm="0">
                                          <p:val>
                                            <p:strVal val="#ppt_y+0.31"/>
                                          </p:val>
                                        </p:tav>
                                        <p:tav tm="100000">
                                          <p:val>
                                            <p:strVal val="#ppt_y+0.31"/>
                                          </p:val>
                                        </p:tav>
                                      </p:tavLst>
                                    </p:anim>
                                    <p:anim calcmode="lin" valueType="num">
                                      <p:cBhvr>
                                        <p:cTn id="28" dur="300" decel="50000" fill="hold">
                                          <p:stCondLst>
                                            <p:cond delay="200"/>
                                          </p:stCondLst>
                                        </p:cTn>
                                        <p:tgtEl>
                                          <p:spTgt spid="1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300" decel="50000" fill="hold">
                                          <p:stCondLst>
                                            <p:cond delay="200"/>
                                          </p:stCondLst>
                                        </p:cTn>
                                        <p:tgtEl>
                                          <p:spTgt spid="1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
                                        <p:tgtEl>
                                          <p:spTgt spid="11"/>
                                        </p:tgtEl>
                                      </p:cBhvr>
                                    </p:animEffect>
                                    <p:anim calcmode="lin" valueType="num">
                                      <p:cBhvr>
                                        <p:cTn id="35" dur="200" fill="hold"/>
                                        <p:tgtEl>
                                          <p:spTgt spid="11"/>
                                        </p:tgtEl>
                                        <p:attrNameLst>
                                          <p:attrName>ppt_x</p:attrName>
                                        </p:attrNameLst>
                                      </p:cBhvr>
                                      <p:tavLst>
                                        <p:tav tm="0">
                                          <p:val>
                                            <p:strVal val="#ppt_x"/>
                                          </p:val>
                                        </p:tav>
                                        <p:tav tm="100000">
                                          <p:val>
                                            <p:strVal val="#ppt_x"/>
                                          </p:val>
                                        </p:tav>
                                      </p:tavLst>
                                    </p:anim>
                                    <p:anim calcmode="lin" valueType="num">
                                      <p:cBhvr>
                                        <p:cTn id="36" dur="200" fill="hold"/>
                                        <p:tgtEl>
                                          <p:spTgt spid="11"/>
                                        </p:tgtEl>
                                        <p:attrNameLst>
                                          <p:attrName>ppt_y</p:attrName>
                                        </p:attrNameLst>
                                      </p:cBhvr>
                                      <p:tavLst>
                                        <p:tav tm="0">
                                          <p:val>
                                            <p:strVal val="#ppt_y+0.31"/>
                                          </p:val>
                                        </p:tav>
                                        <p:tav tm="100000">
                                          <p:val>
                                            <p:strVal val="#ppt_y+0.31"/>
                                          </p:val>
                                        </p:tav>
                                      </p:tavLst>
                                    </p:anim>
                                    <p:anim calcmode="lin" valueType="num">
                                      <p:cBhvr>
                                        <p:cTn id="37" dur="300" decel="50000" fill="hold">
                                          <p:stCondLst>
                                            <p:cond delay="200"/>
                                          </p:stCondLst>
                                        </p:cTn>
                                        <p:tgtEl>
                                          <p:spTgt spid="1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300" decel="50000" fill="hold">
                                          <p:stCondLst>
                                            <p:cond delay="200"/>
                                          </p:stCondLst>
                                        </p:cTn>
                                        <p:tgtEl>
                                          <p:spTgt spid="11"/>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G:\45.jpg"/>
          <p:cNvPicPr>
            <a:picLocks noChangeAspect="1" noChangeArrowheads="1"/>
          </p:cNvPicPr>
          <p:nvPr/>
        </p:nvPicPr>
        <p:blipFill>
          <a:blip r:embed="rId2">
            <a:lum bright="10000" contrast="-30000"/>
          </a:blip>
          <a:srcRect l="7031" b="7291"/>
          <a:stretch>
            <a:fillRect/>
          </a:stretch>
        </p:blipFill>
        <p:spPr bwMode="auto">
          <a:xfrm>
            <a:off x="0" y="-24"/>
            <a:ext cx="9144000" cy="6858024"/>
          </a:xfrm>
          <a:prstGeom prst="rect">
            <a:avLst/>
          </a:prstGeom>
          <a:noFill/>
        </p:spPr>
      </p:pic>
      <p:sp>
        <p:nvSpPr>
          <p:cNvPr id="3" name="مستطيل مستدير الزوايا 2"/>
          <p:cNvSpPr/>
          <p:nvPr/>
        </p:nvSpPr>
        <p:spPr>
          <a:xfrm>
            <a:off x="642910" y="2500306"/>
            <a:ext cx="7715304" cy="1143008"/>
          </a:xfrm>
          <a:prstGeom prst="roundRect">
            <a:avLst/>
          </a:prstGeom>
          <a:ln w="38100">
            <a:solidFill>
              <a:srgbClr val="FFC000"/>
            </a:solidFill>
          </a:ln>
        </p:spPr>
        <p:style>
          <a:lnRef idx="2">
            <a:schemeClr val="accent2"/>
          </a:lnRef>
          <a:fillRef idx="1">
            <a:schemeClr val="lt1"/>
          </a:fillRef>
          <a:effectRef idx="0">
            <a:schemeClr val="accent2"/>
          </a:effectRef>
          <a:fontRef idx="minor">
            <a:schemeClr val="dk1"/>
          </a:fontRef>
        </p:style>
        <p:txBody>
          <a:bodyPr rtlCol="1" anchor="ctr"/>
          <a:lstStyle/>
          <a:p>
            <a:pPr algn="ctr"/>
            <a:endParaRPr lang="ar-SA" sz="2400" b="1" dirty="0" smtClean="0">
              <a:solidFill>
                <a:schemeClr val="tx1"/>
              </a:solidFill>
            </a:endParaRPr>
          </a:p>
          <a:p>
            <a:pPr algn="ctr"/>
            <a:r>
              <a:rPr lang="ar-SA" sz="2400" b="1" dirty="0" smtClean="0">
                <a:solidFill>
                  <a:schemeClr val="tx1"/>
                </a:solidFill>
              </a:rPr>
              <a:t>ح)ما لوظيفة أو الفائدة التي أضافها المفعول المطلق في المثالين الرابع والخامس؟</a:t>
            </a:r>
          </a:p>
          <a:p>
            <a:r>
              <a:rPr lang="ar-SA" dirty="0" smtClean="0"/>
              <a:t>                                        ........................................</a:t>
            </a:r>
          </a:p>
          <a:p>
            <a:pPr algn="ctr"/>
            <a:endParaRPr lang="ar-SA" dirty="0"/>
          </a:p>
        </p:txBody>
      </p:sp>
      <p:sp>
        <p:nvSpPr>
          <p:cNvPr id="4" name="مستطيل مستدير الزوايا 3"/>
          <p:cNvSpPr/>
          <p:nvPr/>
        </p:nvSpPr>
        <p:spPr>
          <a:xfrm>
            <a:off x="642910" y="3786190"/>
            <a:ext cx="7715304" cy="1143008"/>
          </a:xfrm>
          <a:prstGeom prst="roundRect">
            <a:avLst/>
          </a:prstGeom>
          <a:ln w="38100">
            <a:solidFill>
              <a:srgbClr val="FFC000"/>
            </a:solidFill>
          </a:ln>
        </p:spPr>
        <p:style>
          <a:lnRef idx="2">
            <a:schemeClr val="accent2"/>
          </a:lnRef>
          <a:fillRef idx="1">
            <a:schemeClr val="lt1"/>
          </a:fillRef>
          <a:effectRef idx="0">
            <a:schemeClr val="accent2"/>
          </a:effectRef>
          <a:fontRef idx="minor">
            <a:schemeClr val="dk1"/>
          </a:fontRef>
        </p:style>
        <p:txBody>
          <a:bodyPr rtlCol="1" anchor="ctr"/>
          <a:lstStyle/>
          <a:p>
            <a:pPr algn="ctr"/>
            <a:endParaRPr lang="ar-SA" sz="2400" b="1" dirty="0" smtClean="0">
              <a:solidFill>
                <a:schemeClr val="tx1"/>
              </a:solidFill>
            </a:endParaRPr>
          </a:p>
          <a:p>
            <a:pPr algn="ctr"/>
            <a:r>
              <a:rPr lang="ar-SA" sz="2400" b="1" dirty="0" smtClean="0">
                <a:solidFill>
                  <a:schemeClr val="tx1"/>
                </a:solidFill>
              </a:rPr>
              <a:t>ط)أين الفعل الذي أخذ منه المفعول المطلق(حمداً)في المثال الأخير؟</a:t>
            </a:r>
          </a:p>
          <a:p>
            <a:r>
              <a:rPr lang="ar-SA" dirty="0" smtClean="0"/>
              <a:t>                                        ........................................</a:t>
            </a:r>
          </a:p>
          <a:p>
            <a:pPr algn="ctr"/>
            <a:endParaRPr lang="ar-SA" dirty="0"/>
          </a:p>
        </p:txBody>
      </p:sp>
      <p:sp>
        <p:nvSpPr>
          <p:cNvPr id="5" name="مستطيل مستدير الزوايا 4"/>
          <p:cNvSpPr/>
          <p:nvPr/>
        </p:nvSpPr>
        <p:spPr>
          <a:xfrm>
            <a:off x="642910" y="1142984"/>
            <a:ext cx="7715304" cy="1143008"/>
          </a:xfrm>
          <a:prstGeom prst="roundRect">
            <a:avLst/>
          </a:prstGeom>
          <a:ln w="38100">
            <a:solidFill>
              <a:srgbClr val="FFC000"/>
            </a:solidFill>
          </a:ln>
        </p:spPr>
        <p:style>
          <a:lnRef idx="2">
            <a:schemeClr val="accent2"/>
          </a:lnRef>
          <a:fillRef idx="1">
            <a:schemeClr val="lt1"/>
          </a:fillRef>
          <a:effectRef idx="0">
            <a:schemeClr val="accent2"/>
          </a:effectRef>
          <a:fontRef idx="minor">
            <a:schemeClr val="dk1"/>
          </a:fontRef>
        </p:style>
        <p:txBody>
          <a:bodyPr rtlCol="1" anchor="ctr"/>
          <a:lstStyle/>
          <a:p>
            <a:pPr algn="ctr"/>
            <a:endParaRPr lang="ar-SA" sz="2400" b="1" dirty="0" smtClean="0">
              <a:solidFill>
                <a:schemeClr val="tx1"/>
              </a:solidFill>
            </a:endParaRPr>
          </a:p>
          <a:p>
            <a:pPr algn="ctr"/>
            <a:r>
              <a:rPr lang="ar-SA" sz="2400" b="1" dirty="0" smtClean="0">
                <a:solidFill>
                  <a:schemeClr val="tx1"/>
                </a:solidFill>
              </a:rPr>
              <a:t>ز)ما الذي دل على عدد مرات حصول الفعل(نضحي)في المثال الأخير؟</a:t>
            </a:r>
          </a:p>
          <a:p>
            <a:r>
              <a:rPr lang="ar-SA" dirty="0" smtClean="0"/>
              <a:t>                                        ........................................</a:t>
            </a:r>
          </a:p>
          <a:p>
            <a:pPr algn="ctr"/>
            <a:endParaRPr lang="ar-SA" dirty="0"/>
          </a:p>
        </p:txBody>
      </p:sp>
      <p:sp>
        <p:nvSpPr>
          <p:cNvPr id="6" name="مربع نص 5"/>
          <p:cNvSpPr txBox="1"/>
          <p:nvPr/>
        </p:nvSpPr>
        <p:spPr>
          <a:xfrm>
            <a:off x="2143108" y="1714488"/>
            <a:ext cx="4143404" cy="523220"/>
          </a:xfrm>
          <a:prstGeom prst="rect">
            <a:avLst/>
          </a:prstGeom>
          <a:noFill/>
        </p:spPr>
        <p:txBody>
          <a:bodyPr wrap="square" rtlCol="1">
            <a:spAutoFit/>
          </a:bodyPr>
          <a:lstStyle/>
          <a:p>
            <a:pPr algn="ctr"/>
            <a:r>
              <a:rPr lang="ar-SA" sz="2800" b="1" dirty="0" smtClean="0">
                <a:solidFill>
                  <a:srgbClr val="C00000"/>
                </a:solidFill>
                <a:sym typeface="Wingdings"/>
              </a:rPr>
              <a:t>تضحيات</a:t>
            </a:r>
            <a:endParaRPr lang="ar-SA" b="1" dirty="0">
              <a:solidFill>
                <a:srgbClr val="C00000"/>
              </a:solidFill>
            </a:endParaRPr>
          </a:p>
        </p:txBody>
      </p:sp>
      <p:sp>
        <p:nvSpPr>
          <p:cNvPr id="7" name="مربع نص 6"/>
          <p:cNvSpPr txBox="1"/>
          <p:nvPr/>
        </p:nvSpPr>
        <p:spPr>
          <a:xfrm>
            <a:off x="2143108" y="3214686"/>
            <a:ext cx="4143404" cy="523220"/>
          </a:xfrm>
          <a:prstGeom prst="rect">
            <a:avLst/>
          </a:prstGeom>
          <a:noFill/>
        </p:spPr>
        <p:txBody>
          <a:bodyPr wrap="square" rtlCol="1">
            <a:spAutoFit/>
          </a:bodyPr>
          <a:lstStyle/>
          <a:p>
            <a:pPr algn="ctr"/>
            <a:r>
              <a:rPr lang="ar-SA" sz="2800" b="1" dirty="0" smtClean="0">
                <a:solidFill>
                  <a:srgbClr val="C00000"/>
                </a:solidFill>
                <a:sym typeface="Wingdings"/>
              </a:rPr>
              <a:t>بين عدد مرات وقوع الفعل</a:t>
            </a:r>
            <a:endParaRPr lang="ar-SA" b="1" dirty="0">
              <a:solidFill>
                <a:srgbClr val="C00000"/>
              </a:solidFill>
            </a:endParaRPr>
          </a:p>
        </p:txBody>
      </p:sp>
      <p:sp>
        <p:nvSpPr>
          <p:cNvPr id="8" name="مربع نص 7"/>
          <p:cNvSpPr txBox="1"/>
          <p:nvPr/>
        </p:nvSpPr>
        <p:spPr>
          <a:xfrm>
            <a:off x="1785918" y="4357694"/>
            <a:ext cx="5214974" cy="523220"/>
          </a:xfrm>
          <a:prstGeom prst="rect">
            <a:avLst/>
          </a:prstGeom>
          <a:noFill/>
        </p:spPr>
        <p:txBody>
          <a:bodyPr wrap="square" rtlCol="1">
            <a:spAutoFit/>
          </a:bodyPr>
          <a:lstStyle/>
          <a:p>
            <a:pPr algn="ctr"/>
            <a:r>
              <a:rPr lang="ar-SA" sz="2800" b="1" dirty="0" smtClean="0">
                <a:solidFill>
                  <a:srgbClr val="C00000"/>
                </a:solidFill>
                <a:sym typeface="Wingdings"/>
              </a:rPr>
              <a:t>محذوف غير موجود تقديره(حمدت)</a:t>
            </a:r>
            <a:endParaRPr lang="ar-SA"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
                                        <p:tgtEl>
                                          <p:spTgt spid="6"/>
                                        </p:tgtEl>
                                      </p:cBhvr>
                                    </p:animEffect>
                                    <p:anim calcmode="lin" valueType="num">
                                      <p:cBhvr>
                                        <p:cTn id="8" dur="200" fill="hold"/>
                                        <p:tgtEl>
                                          <p:spTgt spid="6"/>
                                        </p:tgtEl>
                                        <p:attrNameLst>
                                          <p:attrName>ppt_x</p:attrName>
                                        </p:attrNameLst>
                                      </p:cBhvr>
                                      <p:tavLst>
                                        <p:tav tm="0">
                                          <p:val>
                                            <p:strVal val="#ppt_x"/>
                                          </p:val>
                                        </p:tav>
                                        <p:tav tm="100000">
                                          <p:val>
                                            <p:strVal val="#ppt_x"/>
                                          </p:val>
                                        </p:tav>
                                      </p:tavLst>
                                    </p:anim>
                                    <p:anim calcmode="lin" valueType="num">
                                      <p:cBhvr>
                                        <p:cTn id="9" dur="200" fill="hold"/>
                                        <p:tgtEl>
                                          <p:spTgt spid="6"/>
                                        </p:tgtEl>
                                        <p:attrNameLst>
                                          <p:attrName>ppt_y</p:attrName>
                                        </p:attrNameLst>
                                      </p:cBhvr>
                                      <p:tavLst>
                                        <p:tav tm="0">
                                          <p:val>
                                            <p:strVal val="#ppt_y+0.31"/>
                                          </p:val>
                                        </p:tav>
                                        <p:tav tm="100000">
                                          <p:val>
                                            <p:strVal val="#ppt_y+0.31"/>
                                          </p:val>
                                        </p:tav>
                                      </p:tavLst>
                                    </p:anim>
                                    <p:anim calcmode="lin" valueType="num">
                                      <p:cBhvr>
                                        <p:cTn id="10" dur="300" decel="50000" fill="hold">
                                          <p:stCondLst>
                                            <p:cond delay="2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300" decel="50000" fill="hold">
                                          <p:stCondLst>
                                            <p:cond delay="2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
                                        <p:tgtEl>
                                          <p:spTgt spid="7"/>
                                        </p:tgtEl>
                                      </p:cBhvr>
                                    </p:animEffect>
                                    <p:anim calcmode="lin" valueType="num">
                                      <p:cBhvr>
                                        <p:cTn id="17" dur="200" fill="hold"/>
                                        <p:tgtEl>
                                          <p:spTgt spid="7"/>
                                        </p:tgtEl>
                                        <p:attrNameLst>
                                          <p:attrName>ppt_x</p:attrName>
                                        </p:attrNameLst>
                                      </p:cBhvr>
                                      <p:tavLst>
                                        <p:tav tm="0">
                                          <p:val>
                                            <p:strVal val="#ppt_x"/>
                                          </p:val>
                                        </p:tav>
                                        <p:tav tm="100000">
                                          <p:val>
                                            <p:strVal val="#ppt_x"/>
                                          </p:val>
                                        </p:tav>
                                      </p:tavLst>
                                    </p:anim>
                                    <p:anim calcmode="lin" valueType="num">
                                      <p:cBhvr>
                                        <p:cTn id="18" dur="200" fill="hold"/>
                                        <p:tgtEl>
                                          <p:spTgt spid="7"/>
                                        </p:tgtEl>
                                        <p:attrNameLst>
                                          <p:attrName>ppt_y</p:attrName>
                                        </p:attrNameLst>
                                      </p:cBhvr>
                                      <p:tavLst>
                                        <p:tav tm="0">
                                          <p:val>
                                            <p:strVal val="#ppt_y+0.31"/>
                                          </p:val>
                                        </p:tav>
                                        <p:tav tm="100000">
                                          <p:val>
                                            <p:strVal val="#ppt_y+0.31"/>
                                          </p:val>
                                        </p:tav>
                                      </p:tavLst>
                                    </p:anim>
                                    <p:anim calcmode="lin" valueType="num">
                                      <p:cBhvr>
                                        <p:cTn id="19" dur="300" decel="50000" fill="hold">
                                          <p:stCondLst>
                                            <p:cond delay="2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300" decel="50000" fill="hold">
                                          <p:stCondLst>
                                            <p:cond delay="2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
                                        <p:tgtEl>
                                          <p:spTgt spid="8"/>
                                        </p:tgtEl>
                                      </p:cBhvr>
                                    </p:animEffect>
                                    <p:anim calcmode="lin" valueType="num">
                                      <p:cBhvr>
                                        <p:cTn id="26" dur="200" fill="hold"/>
                                        <p:tgtEl>
                                          <p:spTgt spid="8"/>
                                        </p:tgtEl>
                                        <p:attrNameLst>
                                          <p:attrName>ppt_x</p:attrName>
                                        </p:attrNameLst>
                                      </p:cBhvr>
                                      <p:tavLst>
                                        <p:tav tm="0">
                                          <p:val>
                                            <p:strVal val="#ppt_x"/>
                                          </p:val>
                                        </p:tav>
                                        <p:tav tm="100000">
                                          <p:val>
                                            <p:strVal val="#ppt_x"/>
                                          </p:val>
                                        </p:tav>
                                      </p:tavLst>
                                    </p:anim>
                                    <p:anim calcmode="lin" valueType="num">
                                      <p:cBhvr>
                                        <p:cTn id="27" dur="200" fill="hold"/>
                                        <p:tgtEl>
                                          <p:spTgt spid="8"/>
                                        </p:tgtEl>
                                        <p:attrNameLst>
                                          <p:attrName>ppt_y</p:attrName>
                                        </p:attrNameLst>
                                      </p:cBhvr>
                                      <p:tavLst>
                                        <p:tav tm="0">
                                          <p:val>
                                            <p:strVal val="#ppt_y+0.31"/>
                                          </p:val>
                                        </p:tav>
                                        <p:tav tm="100000">
                                          <p:val>
                                            <p:strVal val="#ppt_y+0.31"/>
                                          </p:val>
                                        </p:tav>
                                      </p:tavLst>
                                    </p:anim>
                                    <p:anim calcmode="lin" valueType="num">
                                      <p:cBhvr>
                                        <p:cTn id="28" dur="300" decel="50000" fill="hold">
                                          <p:stCondLst>
                                            <p:cond delay="200"/>
                                          </p:stCondLst>
                                        </p:cTn>
                                        <p:tgtEl>
                                          <p:spTgt spid="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300" decel="50000" fill="hold">
                                          <p:stCondLst>
                                            <p:cond delay="200"/>
                                          </p:stCondLst>
                                        </p:cTn>
                                        <p:tgtEl>
                                          <p:spTgt spid="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1870</TotalTime>
  <Words>7792</Words>
  <Application>Microsoft Office PowerPoint</Application>
  <PresentationFormat>عرض على الشاشة (3:4)‏</PresentationFormat>
  <Paragraphs>1547</Paragraphs>
  <Slides>136</Slides>
  <Notes>1</Notes>
  <HiddenSlides>0</HiddenSlides>
  <MMClips>0</MMClips>
  <ScaleCrop>false</ScaleCrop>
  <HeadingPairs>
    <vt:vector size="4" baseType="variant">
      <vt:variant>
        <vt:lpstr>سمة</vt:lpstr>
      </vt:variant>
      <vt:variant>
        <vt:i4>1</vt:i4>
      </vt:variant>
      <vt:variant>
        <vt:lpstr>عناوين الشرائح</vt:lpstr>
      </vt:variant>
      <vt:variant>
        <vt:i4>136</vt:i4>
      </vt:variant>
    </vt:vector>
  </HeadingPairs>
  <TitlesOfParts>
    <vt:vector size="137"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lpstr>الشريحة 64</vt:lpstr>
      <vt:lpstr>الشريحة 65</vt:lpstr>
      <vt:lpstr>الشريحة 66</vt:lpstr>
      <vt:lpstr>الشريحة 67</vt:lpstr>
      <vt:lpstr>الشريحة 68</vt:lpstr>
      <vt:lpstr>الشريحة 69</vt:lpstr>
      <vt:lpstr>الشريحة 70</vt:lpstr>
      <vt:lpstr>الشريحة 71</vt:lpstr>
      <vt:lpstr>الشريحة 72</vt:lpstr>
      <vt:lpstr>الشريحة 73</vt:lpstr>
      <vt:lpstr>الشريحة 74</vt:lpstr>
      <vt:lpstr>الشريحة 75</vt:lpstr>
      <vt:lpstr>الشريحة 76</vt:lpstr>
      <vt:lpstr>الشريحة 77</vt:lpstr>
      <vt:lpstr>الشريحة 78</vt:lpstr>
      <vt:lpstr>الشريحة 79</vt:lpstr>
      <vt:lpstr>الشريحة 80</vt:lpstr>
      <vt:lpstr>الشريحة 81</vt:lpstr>
      <vt:lpstr>الشريحة 82</vt:lpstr>
      <vt:lpstr>الشريحة 83</vt:lpstr>
      <vt:lpstr>الشريحة 84</vt:lpstr>
      <vt:lpstr>الشريحة 85</vt:lpstr>
      <vt:lpstr>الشريحة 86</vt:lpstr>
      <vt:lpstr>الشريحة 87</vt:lpstr>
      <vt:lpstr>الشريحة 88</vt:lpstr>
      <vt:lpstr>الشريحة 89</vt:lpstr>
      <vt:lpstr>الشريحة 90</vt:lpstr>
      <vt:lpstr>الشريحة 91</vt:lpstr>
      <vt:lpstr>الشريحة 92</vt:lpstr>
      <vt:lpstr>الشريحة 93</vt:lpstr>
      <vt:lpstr>الشريحة 94</vt:lpstr>
      <vt:lpstr>الشريحة 95</vt:lpstr>
      <vt:lpstr>الشريحة 96</vt:lpstr>
      <vt:lpstr>الشريحة 97</vt:lpstr>
      <vt:lpstr>الشريحة 98</vt:lpstr>
      <vt:lpstr>الشريحة 99</vt:lpstr>
      <vt:lpstr>الشريحة 100</vt:lpstr>
      <vt:lpstr>الشريحة 101</vt:lpstr>
      <vt:lpstr>الشريحة 102</vt:lpstr>
      <vt:lpstr>الشريحة 103</vt:lpstr>
      <vt:lpstr>الشريحة 104</vt:lpstr>
      <vt:lpstr>الشريحة 105</vt:lpstr>
      <vt:lpstr>الشريحة 106</vt:lpstr>
      <vt:lpstr>الشريحة 107</vt:lpstr>
      <vt:lpstr>الشريحة 108</vt:lpstr>
      <vt:lpstr>الشريحة 109</vt:lpstr>
      <vt:lpstr>الشريحة 110</vt:lpstr>
      <vt:lpstr>الشريحة 111</vt:lpstr>
      <vt:lpstr>الشريحة 112</vt:lpstr>
      <vt:lpstr>الشريحة 113</vt:lpstr>
      <vt:lpstr>الشريحة 114</vt:lpstr>
      <vt:lpstr>الشريحة 115</vt:lpstr>
      <vt:lpstr>الشريحة 116</vt:lpstr>
      <vt:lpstr>الشريحة 117</vt:lpstr>
      <vt:lpstr>الشريحة 118</vt:lpstr>
      <vt:lpstr>الشريحة 119</vt:lpstr>
      <vt:lpstr>الشريحة 120</vt:lpstr>
      <vt:lpstr>الشريحة 121</vt:lpstr>
      <vt:lpstr>الشريحة 122</vt:lpstr>
      <vt:lpstr>الشريحة 123</vt:lpstr>
      <vt:lpstr>الشريحة 124</vt:lpstr>
      <vt:lpstr>الشريحة 125</vt:lpstr>
      <vt:lpstr>الشريحة 126</vt:lpstr>
      <vt:lpstr>الشريحة 127</vt:lpstr>
      <vt:lpstr>الشريحة 128</vt:lpstr>
      <vt:lpstr>الشريحة 129</vt:lpstr>
      <vt:lpstr>الشريحة 130</vt:lpstr>
      <vt:lpstr>الشريحة 131</vt:lpstr>
      <vt:lpstr>الشريحة 132</vt:lpstr>
      <vt:lpstr>الشريحة 133</vt:lpstr>
      <vt:lpstr>الشريحة 134</vt:lpstr>
      <vt:lpstr>الشريحة 135</vt:lpstr>
      <vt:lpstr>الشريحة 136</vt:lpstr>
    </vt:vector>
  </TitlesOfParts>
  <Company>makkah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abonoaf</dc:creator>
  <cp:lastModifiedBy>ABUMADA</cp:lastModifiedBy>
  <cp:revision>220</cp:revision>
  <dcterms:created xsi:type="dcterms:W3CDTF">2009-12-14T14:59:18Z</dcterms:created>
  <dcterms:modified xsi:type="dcterms:W3CDTF">2010-02-17T00:45:39Z</dcterms:modified>
</cp:coreProperties>
</file>