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47" r:id="rId7"/>
    <p:sldId id="352" r:id="rId8"/>
    <p:sldId id="349" r:id="rId9"/>
    <p:sldId id="353" r:id="rId10"/>
    <p:sldId id="354" r:id="rId11"/>
    <p:sldId id="259" r:id="rId12"/>
    <p:sldId id="342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-192" y="-270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الدّال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2" t="-1921" r="570" b="57327"/>
          <a:stretch/>
        </p:blipFill>
        <p:spPr bwMode="auto">
          <a:xfrm>
            <a:off x="10556437" y="2743529"/>
            <a:ext cx="2618928" cy="11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دُب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أحّلِّل الكلمَة :</a:t>
              </a:r>
              <a:endParaRPr lang="en-US" sz="2400" b="1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دُ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474324" y="-28226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</a:t>
            </a:r>
            <a:endParaRPr lang="ar-SY" sz="4000" dirty="0"/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بَا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</a:t>
            </a:r>
            <a:endParaRPr lang="ar-SY" sz="4000" dirty="0"/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7601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26624" y="1734104"/>
            <a:ext cx="5237356" cy="2239728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830817"/>
            <a:ext cx="5022086" cy="202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52681" cy="2376810"/>
            <a:chOff x="2362987" y="3154407"/>
            <a:chExt cx="2752681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01174" y="4067032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بِالتَّعَاون معَاً 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32000" y="527123"/>
            <a:ext cx="2340000" cy="226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ebf0ea202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24" y="38865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505904" y="971763"/>
            <a:ext cx="3319973" cy="2629432"/>
            <a:chOff x="4350351" y="1076435"/>
            <a:chExt cx="3319973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350351" y="1439397"/>
              <a:ext cx="2863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قَالَ فَوَّازٌ : 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أُمِّيْ تَسْقِي وَرْ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دَ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الح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َدِ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يْقَةِ , و أَبِي يَقْرَأُ الجَرِيْ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د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َةَ , و أخِي يَرْكَبُ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دّ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َرَّاجَةَ , و أُختِي تَحْمُلُ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دُ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مِيَتَها , و أَنَا ألْعَبُ مَعْ صَدِيْقِي خَالِ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دٍ</a:t>
              </a:r>
              <a:r>
                <a:rPr lang="ar-SY" sz="2000" dirty="0" smtClean="0">
                  <a:latin typeface="Century Gothic" panose="020B0502020202020204" pitchFamily="34" charset="0"/>
                </a:rPr>
                <a:t>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314268"/>
            <a:ext cx="1331313" cy="11837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531762"/>
            <a:ext cx="1439145" cy="14325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34" y="4364681"/>
            <a:ext cx="1349753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243475" y="-7114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د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500484" y="2476596"/>
            <a:ext cx="1840823" cy="184082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72185"/>
            <a:ext cx="1338587" cy="12666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7" y="4830787"/>
            <a:ext cx="1412007" cy="14218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ح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َدِ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يْقَة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دُ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مْيَة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دَ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رَّاجَة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دَ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دُ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دِ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د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دِ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دُ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دَ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دِيـ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دُو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دَا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1727815" y="1541883"/>
            <a:ext cx="3445665" cy="376029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6037514" y="1624365"/>
            <a:ext cx="3362484" cy="399180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071 w 2541621"/>
              <a:gd name="connsiteY0" fmla="*/ 1494797 h 2643335"/>
              <a:gd name="connsiteX1" fmla="*/ 403507 w 2541621"/>
              <a:gd name="connsiteY1" fmla="*/ 332029 h 2643335"/>
              <a:gd name="connsiteX2" fmla="*/ 2152753 w 2541621"/>
              <a:gd name="connsiteY2" fmla="*/ 219487 h 2643335"/>
              <a:gd name="connsiteX3" fmla="*/ 2509053 w 2541621"/>
              <a:gd name="connsiteY3" fmla="*/ 1522933 h 2643335"/>
              <a:gd name="connsiteX4" fmla="*/ 1857331 w 2541621"/>
              <a:gd name="connsiteY4" fmla="*/ 2404346 h 2643335"/>
              <a:gd name="connsiteX5" fmla="*/ 792286 w 2541621"/>
              <a:gd name="connsiteY5" fmla="*/ 2463364 h 2643335"/>
              <a:gd name="connsiteX6" fmla="*/ 19071 w 2541621"/>
              <a:gd name="connsiteY6" fmla="*/ 1494797 h 2643335"/>
              <a:gd name="connsiteX0" fmla="*/ 19071 w 2541621"/>
              <a:gd name="connsiteY0" fmla="*/ 1494797 h 2547039"/>
              <a:gd name="connsiteX1" fmla="*/ 403507 w 2541621"/>
              <a:gd name="connsiteY1" fmla="*/ 332029 h 2547039"/>
              <a:gd name="connsiteX2" fmla="*/ 2152753 w 2541621"/>
              <a:gd name="connsiteY2" fmla="*/ 219487 h 2547039"/>
              <a:gd name="connsiteX3" fmla="*/ 2509053 w 2541621"/>
              <a:gd name="connsiteY3" fmla="*/ 1522933 h 2547039"/>
              <a:gd name="connsiteX4" fmla="*/ 1857331 w 2541621"/>
              <a:gd name="connsiteY4" fmla="*/ 2404346 h 2547039"/>
              <a:gd name="connsiteX5" fmla="*/ 792286 w 2541621"/>
              <a:gd name="connsiteY5" fmla="*/ 2463364 h 2547039"/>
              <a:gd name="connsiteX6" fmla="*/ 19071 w 2541621"/>
              <a:gd name="connsiteY6" fmla="*/ 1494797 h 2547039"/>
              <a:gd name="connsiteX0" fmla="*/ 19071 w 2541621"/>
              <a:gd name="connsiteY0" fmla="*/ 1494797 h 2676963"/>
              <a:gd name="connsiteX1" fmla="*/ 403507 w 2541621"/>
              <a:gd name="connsiteY1" fmla="*/ 332029 h 2676963"/>
              <a:gd name="connsiteX2" fmla="*/ 2152753 w 2541621"/>
              <a:gd name="connsiteY2" fmla="*/ 219487 h 2676963"/>
              <a:gd name="connsiteX3" fmla="*/ 2509053 w 2541621"/>
              <a:gd name="connsiteY3" fmla="*/ 1522933 h 2676963"/>
              <a:gd name="connsiteX4" fmla="*/ 1857331 w 2541621"/>
              <a:gd name="connsiteY4" fmla="*/ 2404346 h 2676963"/>
              <a:gd name="connsiteX5" fmla="*/ 792286 w 2541621"/>
              <a:gd name="connsiteY5" fmla="*/ 2626751 h 2676963"/>
              <a:gd name="connsiteX6" fmla="*/ 19071 w 2541621"/>
              <a:gd name="connsiteY6" fmla="*/ 1494797 h 267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621" h="2676963">
                <a:moveTo>
                  <a:pt x="19071" y="1494797"/>
                </a:moveTo>
                <a:cubicBezTo>
                  <a:pt x="-45726" y="1112343"/>
                  <a:pt x="47893" y="544581"/>
                  <a:pt x="403507" y="332029"/>
                </a:cubicBezTo>
                <a:cubicBezTo>
                  <a:pt x="759121" y="119477"/>
                  <a:pt x="1689288" y="-232216"/>
                  <a:pt x="2152753" y="219487"/>
                </a:cubicBezTo>
                <a:cubicBezTo>
                  <a:pt x="2616218" y="671190"/>
                  <a:pt x="2558290" y="1158790"/>
                  <a:pt x="2509053" y="1522933"/>
                </a:cubicBezTo>
                <a:cubicBezTo>
                  <a:pt x="2459816" y="1887076"/>
                  <a:pt x="2133228" y="2280890"/>
                  <a:pt x="1857331" y="2404346"/>
                </a:cubicBezTo>
                <a:cubicBezTo>
                  <a:pt x="1581434" y="2527802"/>
                  <a:pt x="1424780" y="2785576"/>
                  <a:pt x="792286" y="2626751"/>
                </a:cubicBezTo>
                <a:cubicBezTo>
                  <a:pt x="159792" y="2467926"/>
                  <a:pt x="83868" y="1877251"/>
                  <a:pt x="19071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CF3D5BE-5349-4C3C-AECD-58BB761B8CB9}"/>
              </a:ext>
            </a:extLst>
          </p:cNvPr>
          <p:cNvSpPr/>
          <p:nvPr/>
        </p:nvSpPr>
        <p:spPr>
          <a:xfrm>
            <a:off x="8629950" y="3067550"/>
            <a:ext cx="1613172" cy="16131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B46D5886-5822-4A2B-9337-DBB07C4F4543}"/>
              </a:ext>
            </a:extLst>
          </p:cNvPr>
          <p:cNvSpPr/>
          <p:nvPr/>
        </p:nvSpPr>
        <p:spPr>
          <a:xfrm>
            <a:off x="2988654" y="238116"/>
            <a:ext cx="2219875" cy="22198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E95E682-CA57-4201-AA6D-7F6586E25098}"/>
              </a:ext>
            </a:extLst>
          </p:cNvPr>
          <p:cNvSpPr/>
          <p:nvPr/>
        </p:nvSpPr>
        <p:spPr>
          <a:xfrm>
            <a:off x="5253571" y="3017722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E60D1D4-7C1B-4A02-A31A-D45F38C54D46}"/>
              </a:ext>
            </a:extLst>
          </p:cNvPr>
          <p:cNvSpPr/>
          <p:nvPr/>
        </p:nvSpPr>
        <p:spPr>
          <a:xfrm>
            <a:off x="6173983" y="4960322"/>
            <a:ext cx="1840823" cy="18408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peech Bubble: Oval 63">
            <a:extLst>
              <a:ext uri="{FF2B5EF4-FFF2-40B4-BE49-F238E27FC236}">
                <a16:creationId xmlns="" xmlns:a16="http://schemas.microsoft.com/office/drawing/2014/main" id="{CB30A57F-7811-4C5E-B337-8DF2F80D879F}"/>
              </a:ext>
            </a:extLst>
          </p:cNvPr>
          <p:cNvSpPr/>
          <p:nvPr/>
        </p:nvSpPr>
        <p:spPr>
          <a:xfrm rot="837819">
            <a:off x="4990121" y="1052847"/>
            <a:ext cx="1705745" cy="1680671"/>
          </a:xfrm>
          <a:prstGeom prst="wedgeEllipseCallout">
            <a:avLst>
              <a:gd name="adj1" fmla="val -88598"/>
              <a:gd name="adj2" fmla="val -3259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6C59E40-3306-41FE-98C4-7FF0239EC624}"/>
              </a:ext>
            </a:extLst>
          </p:cNvPr>
          <p:cNvSpPr txBox="1"/>
          <p:nvPr/>
        </p:nvSpPr>
        <p:spPr>
          <a:xfrm>
            <a:off x="4880277" y="1801570"/>
            <a:ext cx="176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أنْتِ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بِنْتٌ نَظِيْفَةٌ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Speech Bubble: Oval 61">
            <a:extLst>
              <a:ext uri="{FF2B5EF4-FFF2-40B4-BE49-F238E27FC236}">
                <a16:creationId xmlns="" xmlns:a16="http://schemas.microsoft.com/office/drawing/2014/main" id="{A9996957-B703-4E81-8CCD-AD1905290AD9}"/>
              </a:ext>
            </a:extLst>
          </p:cNvPr>
          <p:cNvSpPr/>
          <p:nvPr/>
        </p:nvSpPr>
        <p:spPr>
          <a:xfrm rot="837819">
            <a:off x="7909166" y="4679619"/>
            <a:ext cx="1688409" cy="1657335"/>
          </a:xfrm>
          <a:prstGeom prst="wedgeEllipseCallout">
            <a:avLst>
              <a:gd name="adj1" fmla="val -50853"/>
              <a:gd name="adj2" fmla="val 5941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4B33B5C-764F-4CCA-A541-54CF0117CCD0}"/>
              </a:ext>
            </a:extLst>
          </p:cNvPr>
          <p:cNvSpPr txBox="1"/>
          <p:nvPr/>
        </p:nvSpPr>
        <p:spPr>
          <a:xfrm>
            <a:off x="7877834" y="5277453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أنْتَ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وَلَدٌ مُجْتَهِدٌ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="" xmlns:a16="http://schemas.microsoft.com/office/drawing/2014/main" id="{902585B5-9E9F-4BFA-87D3-091704E7FD25}"/>
              </a:ext>
            </a:extLst>
          </p:cNvPr>
          <p:cNvSpPr/>
          <p:nvPr/>
        </p:nvSpPr>
        <p:spPr>
          <a:xfrm rot="837819">
            <a:off x="3440859" y="2612813"/>
            <a:ext cx="1688409" cy="1657335"/>
          </a:xfrm>
          <a:prstGeom prst="wedgeEllipseCallout">
            <a:avLst>
              <a:gd name="adj1" fmla="val 77956"/>
              <a:gd name="adj2" fmla="val 2531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7652DCF-0D86-4975-A891-CAF00EF596ED}"/>
              </a:ext>
            </a:extLst>
          </p:cNvPr>
          <p:cNvSpPr txBox="1"/>
          <p:nvPr/>
        </p:nvSpPr>
        <p:spPr>
          <a:xfrm>
            <a:off x="3358251" y="3017722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أنْتَ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صَدِيْقٌ مُخْلِصٌ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</a:t>
              </a:r>
              <a:r>
                <a:rPr lang="ar-SY" sz="2400" b="1" dirty="0" smtClean="0"/>
                <a:t>بِاسْتِخْدَام الضَّمِيْرَيْن (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أَنْتَ</a:t>
              </a:r>
              <a:r>
                <a:rPr lang="ar-SY" sz="2400" b="1" dirty="0" smtClean="0"/>
                <a:t> , 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أَنْتِ</a:t>
              </a:r>
              <a:r>
                <a:rPr lang="ar-SY" sz="2400" b="1" dirty="0" smtClean="0"/>
                <a:t> ):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8451076" y="1644610"/>
            <a:ext cx="1688409" cy="1657335"/>
          </a:xfrm>
          <a:prstGeom prst="wedgeEllipseCallout">
            <a:avLst>
              <a:gd name="adj1" fmla="val 1992"/>
              <a:gd name="adj2" fmla="val 6958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8398811" y="2263235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أنْتَ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وَلَدٌ نَظِيْف</a:t>
            </a:r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ٌ</a:t>
            </a:r>
            <a:endParaRPr lang="ar-SY" sz="2400" b="1" dirty="0" smtClean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CC200DC-0091-4D44-B6E1-DD42DA2CA208}"/>
              </a:ext>
            </a:extLst>
          </p:cNvPr>
          <p:cNvSpPr txBox="1"/>
          <p:nvPr/>
        </p:nvSpPr>
        <p:spPr>
          <a:xfrm>
            <a:off x="1607180" y="1893903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يَشْرَبُ الجَدُّ بِيَدَيْهِ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Oval 49">
            <a:extLst>
              <a:ext uri="{FF2B5EF4-FFF2-40B4-BE49-F238E27FC236}">
                <a16:creationId xmlns="" xmlns:a16="http://schemas.microsoft.com/office/drawing/2014/main" id="{5E95E682-CA57-4201-AA6D-7F6586E25098}"/>
              </a:ext>
            </a:extLst>
          </p:cNvPr>
          <p:cNvSpPr/>
          <p:nvPr/>
        </p:nvSpPr>
        <p:spPr>
          <a:xfrm flipH="1">
            <a:off x="564920" y="4794548"/>
            <a:ext cx="1840823" cy="184082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peech Bubble: Oval 56">
            <a:extLst>
              <a:ext uri="{FF2B5EF4-FFF2-40B4-BE49-F238E27FC236}">
                <a16:creationId xmlns="" xmlns:a16="http://schemas.microsoft.com/office/drawing/2014/main" id="{902585B5-9E9F-4BFA-87D3-091704E7FD25}"/>
              </a:ext>
            </a:extLst>
          </p:cNvPr>
          <p:cNvSpPr/>
          <p:nvPr/>
        </p:nvSpPr>
        <p:spPr>
          <a:xfrm rot="20762181" flipH="1">
            <a:off x="1908236" y="4003722"/>
            <a:ext cx="1688409" cy="1657335"/>
          </a:xfrm>
          <a:prstGeom prst="wedgeEllipseCallout">
            <a:avLst>
              <a:gd name="adj1" fmla="val 50258"/>
              <a:gd name="adj2" fmla="val 5373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57">
            <a:extLst>
              <a:ext uri="{FF2B5EF4-FFF2-40B4-BE49-F238E27FC236}">
                <a16:creationId xmlns="" xmlns:a16="http://schemas.microsoft.com/office/drawing/2014/main" id="{A7652DCF-0D86-4975-A891-CAF00EF596ED}"/>
              </a:ext>
            </a:extLst>
          </p:cNvPr>
          <p:cNvSpPr txBox="1"/>
          <p:nvPr/>
        </p:nvSpPr>
        <p:spPr>
          <a:xfrm flipH="1">
            <a:off x="1800703" y="4620377"/>
            <a:ext cx="189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أنْتِ</a:t>
            </a:r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بِنْتٌ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مُهَذَّبَةٌ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1" grpId="0" animBg="1"/>
      <p:bldP spid="50" grpId="0" animBg="1"/>
      <p:bldP spid="60" grpId="0" animBg="1"/>
      <p:bldP spid="64" grpId="0" animBg="1"/>
      <p:bldP spid="77" grpId="0"/>
      <p:bldP spid="62" grpId="0" animBg="1"/>
      <p:bldP spid="63" grpId="0"/>
      <p:bldP spid="57" grpId="0" animBg="1"/>
      <p:bldP spid="58" grpId="0"/>
      <p:bldP spid="31" grpId="0" animBg="1"/>
      <p:bldP spid="32" grpId="0"/>
      <p:bldP spid="56" grpId="0"/>
      <p:bldP spid="33" grpId="0" animBg="1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مَدِيْنَة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أَسَدْ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7" y="2686958"/>
              <a:ext cx="1496783" cy="1484087"/>
              <a:chOff x="8091715" y="3008086"/>
              <a:chExt cx="1698064" cy="168366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106122" y="3849916"/>
                <a:ext cx="1683657" cy="841830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دُرْج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دُ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ـدْ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ـدِ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د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نَادِر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دِ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784996" y="28152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368383" y="28240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71700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573876" y="2948739"/>
            <a:ext cx="331778" cy="331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9" t="57710" b="10563"/>
          <a:stretch/>
        </p:blipFill>
        <p:spPr bwMode="auto">
          <a:xfrm>
            <a:off x="10505637" y="2889372"/>
            <a:ext cx="2589364" cy="7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بَاب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أحّلِّل الكلمَة :</a:t>
              </a:r>
              <a:endParaRPr lang="en-US" sz="2400" b="1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دُ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474324" y="-28226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</a:t>
            </a:r>
            <a:endParaRPr lang="ar-SY" sz="4000" dirty="0"/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بَا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ب</a:t>
            </a:r>
            <a:endParaRPr lang="ar-SY" sz="4000" dirty="0"/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5221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175</Words>
  <Application>Microsoft Office PowerPoint</Application>
  <PresentationFormat>مخصص</PresentationFormat>
  <Paragraphs>63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325</cp:revision>
  <dcterms:created xsi:type="dcterms:W3CDTF">2020-09-22T10:26:44Z</dcterms:created>
  <dcterms:modified xsi:type="dcterms:W3CDTF">2021-04-23T17:10:40Z</dcterms:modified>
</cp:coreProperties>
</file>