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9" r:id="rId2"/>
    <p:sldId id="766" r:id="rId3"/>
    <p:sldId id="784" r:id="rId4"/>
    <p:sldId id="768" r:id="rId5"/>
    <p:sldId id="769" r:id="rId6"/>
    <p:sldId id="785" r:id="rId7"/>
    <p:sldId id="786" r:id="rId8"/>
    <p:sldId id="787" r:id="rId9"/>
    <p:sldId id="772" r:id="rId10"/>
    <p:sldId id="788" r:id="rId11"/>
    <p:sldId id="774" r:id="rId12"/>
    <p:sldId id="775" r:id="rId13"/>
    <p:sldId id="776" r:id="rId14"/>
    <p:sldId id="789" r:id="rId15"/>
    <p:sldId id="782" r:id="rId16"/>
    <p:sldId id="781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99"/>
    <a:srgbClr val="9933FF"/>
    <a:srgbClr val="33CC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60"/>
  </p:normalViewPr>
  <p:slideViewPr>
    <p:cSldViewPr snapToGrid="0">
      <p:cViewPr>
        <p:scale>
          <a:sx n="75" d="100"/>
          <a:sy n="75" d="100"/>
        </p:scale>
        <p:origin x="-588" y="-66"/>
      </p:cViewPr>
      <p:guideLst>
        <p:guide orient="horz" pos="1333"/>
        <p:guide pos="6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15/10/1442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15/10/1442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17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14287" y="2680769"/>
            <a:ext cx="8124047" cy="1265254"/>
            <a:chOff x="9198889" y="2670931"/>
            <a:chExt cx="8124047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023712" y="3082968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أنشطة تمهيدية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3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2202546" y="1882051"/>
            <a:ext cx="7070139" cy="1387769"/>
            <a:chOff x="597825" y="3873003"/>
            <a:chExt cx="3348851" cy="657332"/>
          </a:xfrm>
        </p:grpSpPr>
        <p:sp>
          <p:nvSpPr>
            <p:cNvPr id="3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30803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3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076933" y="1364730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34418" y="4024255"/>
              <a:ext cx="2744214" cy="39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ذكَرَ مَاجِدٌ أنَّ تَصَرُّفَه يعُدُّ شُكْراً لِلنعِّمِ،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وحِفَاظاً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عَلىَ البِيئةَ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أعُدِّدُ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جَوَانبَ أخُرى إيِّجَابِيَّةً لِهَذا التَّصَرُّفِ غَيرَ مَا ذُكِرَ</a:t>
              </a:r>
            </a:p>
          </p:txBody>
        </p:sp>
      </p:grpSp>
      <p:grpSp>
        <p:nvGrpSpPr>
          <p:cNvPr id="3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3124287" y="3742827"/>
            <a:ext cx="5505517" cy="1079755"/>
            <a:chOff x="951706" y="5078166"/>
            <a:chExt cx="4007839" cy="622764"/>
          </a:xfrm>
        </p:grpSpPr>
        <p:sp>
          <p:nvSpPr>
            <p:cNvPr id="39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064764" y="5143182"/>
              <a:ext cx="3860586" cy="47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مساعدته للمحتاجين – إطعامه للحيوانات – فعله قد يجعل أصدقاءه يقتدون به </a:t>
              </a:r>
            </a:p>
          </p:txBody>
        </p:sp>
      </p:grpSp>
      <p:grpSp>
        <p:nvGrpSpPr>
          <p:cNvPr id="51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778802" y="1955031"/>
            <a:ext cx="1295037" cy="1295037"/>
            <a:chOff x="3608900" y="1227358"/>
            <a:chExt cx="822423" cy="822423"/>
          </a:xfrm>
        </p:grpSpPr>
        <p:sp>
          <p:nvSpPr>
            <p:cNvPr id="52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61670" y="2460086"/>
            <a:ext cx="365760" cy="365760"/>
          </a:xfrm>
          <a:prstGeom prst="rect">
            <a:avLst/>
          </a:prstGeom>
        </p:spPr>
      </p:pic>
      <p:grpSp>
        <p:nvGrpSpPr>
          <p:cNvPr id="24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344234" y="323854"/>
            <a:ext cx="2992766" cy="693204"/>
            <a:chOff x="676027" y="3890007"/>
            <a:chExt cx="2992766" cy="693204"/>
          </a:xfrm>
        </p:grpSpPr>
        <p:sp>
          <p:nvSpPr>
            <p:cNvPr id="25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2717088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28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57537" y="4014558"/>
              <a:ext cx="228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تفكير إبداعي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7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98" y="1589992"/>
            <a:ext cx="7524827" cy="361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5008651" y="2267757"/>
            <a:ext cx="217182" cy="217182"/>
            <a:chOff x="9158514" y="1814286"/>
            <a:chExt cx="435429" cy="435429"/>
          </a:xfrm>
        </p:grpSpPr>
        <p:sp>
          <p:nvSpPr>
            <p:cNvPr id="13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5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5036989" y="3005998"/>
            <a:ext cx="217182" cy="217182"/>
            <a:chOff x="9158514" y="1814286"/>
            <a:chExt cx="435429" cy="435429"/>
          </a:xfrm>
        </p:grpSpPr>
        <p:sp>
          <p:nvSpPr>
            <p:cNvPr id="16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8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8242583" y="3785673"/>
            <a:ext cx="217182" cy="217182"/>
            <a:chOff x="9158514" y="1814286"/>
            <a:chExt cx="435429" cy="435429"/>
          </a:xfrm>
        </p:grpSpPr>
        <p:sp>
          <p:nvSpPr>
            <p:cNvPr id="19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sp>
        <p:nvSpPr>
          <p:cNvPr id="23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564243" y="2460816"/>
            <a:ext cx="289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الخبز ليس من انواع الفواكه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658053" y="3272022"/>
            <a:ext cx="289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النباتات ليست من ملوِّثات البيئة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135086" y="4014909"/>
            <a:ext cx="433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المشروبات الغازية من الأشربة غير الصّحية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26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2608957" y="380052"/>
            <a:ext cx="6238803" cy="928048"/>
            <a:chOff x="676027" y="5063739"/>
            <a:chExt cx="4283518" cy="637191"/>
          </a:xfrm>
        </p:grpSpPr>
        <p:sp>
          <p:nvSpPr>
            <p:cNvPr id="27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30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4" y="5238081"/>
              <a:ext cx="3752120" cy="31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5.اَرْسمُ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دَائِرةً حَوْلَ الكَلِمَةِ المُخْتَلِفَةِ وأَذْكُرُ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السبَبَ :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8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530364" y="997577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7" y="1398621"/>
            <a:ext cx="7524827" cy="281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119453" y="2869684"/>
            <a:ext cx="72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باب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380567" y="2895211"/>
            <a:ext cx="817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أبواب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5997942" y="3309265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زهرتان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6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365737" y="3317155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أزهار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064067" y="3787707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مرض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5997942" y="3787707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مرضان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35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2809715" y="217477"/>
            <a:ext cx="6435885" cy="928048"/>
            <a:chOff x="676027" y="5063739"/>
            <a:chExt cx="4418833" cy="637191"/>
          </a:xfrm>
        </p:grpSpPr>
        <p:sp>
          <p:nvSpPr>
            <p:cNvPr id="36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51">
              <a:extLst>
                <a:ext uri="{FF2B5EF4-FFF2-40B4-BE49-F238E27FC236}">
                  <a16:creationId xmlns=""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39" name="Teardrop 52">
                <a:extLst>
                  <a:ext uri="{FF2B5EF4-FFF2-40B4-BE49-F238E27FC236}">
                    <a16:creationId xmlns=""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53">
                <a:extLst>
                  <a:ext uri="{FF2B5EF4-FFF2-40B4-BE49-F238E27FC236}">
                    <a16:creationId xmlns=""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4" y="5238081"/>
              <a:ext cx="3887436" cy="31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6. أُكْمِلُ الجَدْولَ الآتِي وَمَا بَعْدَهُ مُستعينًا بِالمِثَالِ الأَوَّلِ :</a:t>
              </a:r>
            </a:p>
          </p:txBody>
        </p:sp>
      </p:grpSp>
      <p:grpSp>
        <p:nvGrpSpPr>
          <p:cNvPr id="41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129875" y="4447171"/>
            <a:ext cx="4076567" cy="645820"/>
            <a:chOff x="676027" y="1378890"/>
            <a:chExt cx="4076567" cy="645820"/>
          </a:xfrm>
        </p:grpSpPr>
        <p:sp>
          <p:nvSpPr>
            <p:cNvPr id="42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09581" y="1495139"/>
              <a:ext cx="3454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الاسمُ الذِي يَدُلُّ عَلَى وَاحِدٍ يُسَمَّى</a:t>
              </a:r>
            </a:p>
          </p:txBody>
        </p:sp>
      </p:grpSp>
      <p:grpSp>
        <p:nvGrpSpPr>
          <p:cNvPr id="49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517300" y="4409424"/>
            <a:ext cx="3807910" cy="683566"/>
            <a:chOff x="706682" y="2556516"/>
            <a:chExt cx="3275691" cy="588026"/>
          </a:xfrm>
        </p:grpSpPr>
        <p:sp>
          <p:nvSpPr>
            <p:cNvPr id="50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5" y="2583328"/>
              <a:ext cx="2996250" cy="56121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706682" y="2556516"/>
              <a:ext cx="477054" cy="474474"/>
              <a:chOff x="11080642" y="1258377"/>
              <a:chExt cx="477054" cy="474474"/>
            </a:xfrm>
          </p:grpSpPr>
          <p:sp>
            <p:nvSpPr>
              <p:cNvPr id="53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80642" y="1258377"/>
                <a:ext cx="477054" cy="474474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986123" y="2678190"/>
              <a:ext cx="2996250" cy="334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الاسمُ الذِي يَدُلُّ عَلَى اثْنَينِ يُسَمَّى</a:t>
              </a:r>
            </a:p>
          </p:txBody>
        </p:sp>
      </p:grpSp>
      <p:grpSp>
        <p:nvGrpSpPr>
          <p:cNvPr id="55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4034900" y="5671967"/>
            <a:ext cx="4456372" cy="693204"/>
            <a:chOff x="676027" y="3890007"/>
            <a:chExt cx="4456372" cy="693204"/>
          </a:xfrm>
        </p:grpSpPr>
        <p:sp>
          <p:nvSpPr>
            <p:cNvPr id="56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4180694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5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814032" y="4045336"/>
              <a:ext cx="33145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الاسمُ الذِي يَدُلُّ عَلَى ثَلَاثَةٍ فَأَكْثَرَ يُسَمَّى</a:t>
              </a:r>
            </a:p>
          </p:txBody>
        </p:sp>
      </p:grpSp>
      <p:sp>
        <p:nvSpPr>
          <p:cNvPr id="61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663429" y="4581554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مفرد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2046450" y="4535021"/>
            <a:ext cx="60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مثنَّى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3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4520481" y="5827296"/>
            <a:ext cx="83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جمع</a:t>
            </a:r>
            <a:endParaRPr lang="en-US" sz="3200" b="1" dirty="0">
              <a:solidFill>
                <a:srgbClr val="C000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1" y="2026327"/>
            <a:ext cx="8844241" cy="321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242583" y="256570"/>
            <a:ext cx="1146806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7. أَسردُ</a:t>
            </a:r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: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3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4597400" y="981495"/>
            <a:ext cx="4791989" cy="637097"/>
            <a:chOff x="6230753" y="2568995"/>
            <a:chExt cx="4791989" cy="637097"/>
          </a:xfrm>
        </p:grpSpPr>
        <p:sp>
          <p:nvSpPr>
            <p:cNvPr id="14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6522853" y="2583328"/>
              <a:ext cx="418085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17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6230753" y="2657968"/>
              <a:ext cx="4252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أَسردُ شفَهيّاً قِصّةً , سَمِعْتُها أوْ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قَرَأْتُها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3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63" l="0" r="100000">
                        <a14:foregroundMark x1="93917" y1="27511" x2="72892" y2="23581"/>
                        <a14:foregroundMark x1="83458" y1="25764" x2="92956" y2="10917"/>
                        <a14:foregroundMark x1="93597" y1="18777" x2="72892" y2="17031"/>
                        <a14:foregroundMark x1="92743" y1="59389" x2="64888" y2="57205"/>
                        <a14:foregroundMark x1="93703" y1="89956" x2="76948" y2="90830"/>
                        <a14:foregroundMark x1="75560" y1="90830" x2="70011" y2="90830"/>
                        <a14:foregroundMark x1="45464" y1="26638" x2="21985" y2="30568"/>
                        <a14:foregroundMark x1="45144" y1="59389" x2="12166" y2="57205"/>
                        <a14:foregroundMark x1="45358" y1="89083" x2="2028" y2="88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" y="1622647"/>
            <a:ext cx="8844241" cy="2161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385733" y="-1"/>
            <a:ext cx="7743269" cy="1226708"/>
            <a:chOff x="676027" y="1378890"/>
            <a:chExt cx="4076567" cy="645820"/>
          </a:xfrm>
        </p:grpSpPr>
        <p:sp>
          <p:nvSpPr>
            <p:cNvPr id="15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18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107981" y="1460414"/>
              <a:ext cx="3437802" cy="43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8. اُرَتِّبُ الجُمَلَ الآتِيةَ؛ لِأَحْصلَ عَلَى فِقْرةٍ مُتَرابطةٍ، واَكْتبُها في المَكَانِ المُخَصَّص، مَعَ مُرَاعَاةِ الالتِزامِ بِعَلَاماتِ التَّرْقيمِ </a:t>
              </a:r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8759567" y="109725"/>
            <a:ext cx="1078305" cy="1078305"/>
            <a:chOff x="3608900" y="1227358"/>
            <a:chExt cx="822423" cy="822423"/>
          </a:xfrm>
        </p:grpSpPr>
        <p:sp>
          <p:nvSpPr>
            <p:cNvPr id="21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6666" y="409098"/>
            <a:ext cx="479560" cy="479560"/>
          </a:xfrm>
          <a:prstGeom prst="rect">
            <a:avLst/>
          </a:prstGeom>
        </p:spPr>
      </p:pic>
      <p:grpSp>
        <p:nvGrpSpPr>
          <p:cNvPr id="24" name="Group 87">
            <a:extLst>
              <a:ext uri="{FF2B5EF4-FFF2-40B4-BE49-F238E27FC236}">
                <a16:creationId xmlns="" xmlns:a16="http://schemas.microsoft.com/office/drawing/2014/main" id="{C3AD7D9E-3942-4DD4-AC38-B9D1A9AC0FB3}"/>
              </a:ext>
            </a:extLst>
          </p:cNvPr>
          <p:cNvGrpSpPr/>
          <p:nvPr/>
        </p:nvGrpSpPr>
        <p:grpSpPr>
          <a:xfrm>
            <a:off x="484104" y="4120514"/>
            <a:ext cx="8426477" cy="1476057"/>
            <a:chOff x="7019609" y="5009715"/>
            <a:chExt cx="3945994" cy="691215"/>
          </a:xfrm>
        </p:grpSpPr>
        <p:sp>
          <p:nvSpPr>
            <p:cNvPr id="25" name="Rectangle 35">
              <a:extLst>
                <a:ext uri="{FF2B5EF4-FFF2-40B4-BE49-F238E27FC236}">
                  <a16:creationId xmlns="" xmlns:a16="http://schemas.microsoft.com/office/drawing/2014/main" id="{75F38BB3-6A51-4C77-8C35-8D3E2454CDEE}"/>
                </a:ext>
              </a:extLst>
            </p:cNvPr>
            <p:cNvSpPr/>
            <p:nvPr/>
          </p:nvSpPr>
          <p:spPr>
            <a:xfrm>
              <a:off x="7019609" y="5078166"/>
              <a:ext cx="36774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="" xmlns:a16="http://schemas.microsoft.com/office/drawing/2014/main" id="{B3D166D6-D7E1-4A1F-AA96-B76699AB7892}"/>
                </a:ext>
              </a:extLst>
            </p:cNvPr>
            <p:cNvGrpSpPr/>
            <p:nvPr/>
          </p:nvGrpSpPr>
          <p:grpSpPr>
            <a:xfrm>
              <a:off x="10428500" y="5009715"/>
              <a:ext cx="537103" cy="534197"/>
              <a:chOff x="10992848" y="1216832"/>
              <a:chExt cx="537103" cy="534197"/>
            </a:xfrm>
          </p:grpSpPr>
          <p:sp>
            <p:nvSpPr>
              <p:cNvPr id="28" name="Teardrop 49">
                <a:extLst>
                  <a:ext uri="{FF2B5EF4-FFF2-40B4-BE49-F238E27FC236}">
                    <a16:creationId xmlns="" xmlns:a16="http://schemas.microsoft.com/office/drawing/2014/main" id="{B930088A-1038-4387-B4FF-38D61966927B}"/>
                  </a:ext>
                </a:extLst>
              </p:cNvPr>
              <p:cNvSpPr/>
              <p:nvPr/>
            </p:nvSpPr>
            <p:spPr>
              <a:xfrm rot="8141980">
                <a:off x="10992848" y="121683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50">
                <a:extLst>
                  <a:ext uri="{FF2B5EF4-FFF2-40B4-BE49-F238E27FC236}">
                    <a16:creationId xmlns="" xmlns:a16="http://schemas.microsoft.com/office/drawing/2014/main" id="{672360E4-99B8-4CAB-B355-886793963526}"/>
                  </a:ext>
                </a:extLst>
              </p:cNvPr>
              <p:cNvSpPr/>
              <p:nvPr/>
            </p:nvSpPr>
            <p:spPr>
              <a:xfrm>
                <a:off x="11105456" y="1353368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81">
              <a:extLst>
                <a:ext uri="{FF2B5EF4-FFF2-40B4-BE49-F238E27FC236}">
                  <a16:creationId xmlns="" xmlns:a16="http://schemas.microsoft.com/office/drawing/2014/main" id="{34C71521-DCCE-468F-BA00-4545E1251D1F}"/>
                </a:ext>
              </a:extLst>
            </p:cNvPr>
            <p:cNvSpPr txBox="1"/>
            <p:nvPr/>
          </p:nvSpPr>
          <p:spPr>
            <a:xfrm>
              <a:off x="7576247" y="5108500"/>
              <a:ext cx="3026538" cy="56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ذهبت مع أبي في فصل الخريف لمشاهدة بستان عمِّي , فرأيتُ شجرةً كبيرةً ليس لها أوراق ٌ, فسألتُ أبي عنها , فقالَ : إنَّها شجرةُ التِّينِ .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128386" y="4243113"/>
            <a:ext cx="1377030" cy="1377030"/>
            <a:chOff x="3608900" y="1227358"/>
            <a:chExt cx="822423" cy="822423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Graphic 73" descr="Target">
            <a:extLst>
              <a:ext uri="{FF2B5EF4-FFF2-40B4-BE49-F238E27FC236}">
                <a16:creationId xmlns=""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5508" y="4535424"/>
            <a:ext cx="781063" cy="7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sp>
        <p:nvSpPr>
          <p:cNvPr id="4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8242801" y="657202"/>
            <a:ext cx="1605497" cy="4001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أُنجِزُ مشرُوعِي</a:t>
            </a: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3847704" y="364758"/>
            <a:ext cx="355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مُعَاهدةُ الحِفَاظِ عَلَى البِيئَةِ</a:t>
            </a:r>
            <a:endParaRPr lang="en-US" sz="4000" b="1" dirty="0">
              <a:solidFill>
                <a:srgbClr val="FFFF0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67" y="1057312"/>
            <a:ext cx="4216399" cy="525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21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27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D37B73-8F67-4C82-89CA-E5C6D900362F}"/>
              </a:ext>
            </a:extLst>
          </p:cNvPr>
          <p:cNvGrpSpPr/>
          <p:nvPr/>
        </p:nvGrpSpPr>
        <p:grpSpPr>
          <a:xfrm>
            <a:off x="6603667" y="1156701"/>
            <a:ext cx="1796476" cy="4549295"/>
            <a:chOff x="6603667" y="1156701"/>
            <a:chExt cx="1796476" cy="4549295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E9ED09DA-853F-4295-A9E4-FD266201D6AB}"/>
                </a:ext>
              </a:extLst>
            </p:cNvPr>
            <p:cNvSpPr/>
            <p:nvPr/>
          </p:nvSpPr>
          <p:spPr>
            <a:xfrm flipH="1">
              <a:off x="6705602" y="1209013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="" xmlns:a16="http://schemas.microsoft.com/office/drawing/2014/main" id="{BA362CCE-8297-4170-B783-8F88CD9D8150}"/>
                </a:ext>
              </a:extLst>
            </p:cNvPr>
            <p:cNvSpPr/>
            <p:nvPr/>
          </p:nvSpPr>
          <p:spPr>
            <a:xfrm rot="16200000" flipH="1">
              <a:off x="6604995" y="1166410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="" xmlns:a16="http://schemas.microsoft.com/office/drawing/2014/main" id="{A32028E2-7452-4FDF-9986-E558219DF9C9}"/>
                </a:ext>
              </a:extLst>
            </p:cNvPr>
            <p:cNvSpPr/>
            <p:nvPr/>
          </p:nvSpPr>
          <p:spPr>
            <a:xfrm rot="16200000" flipH="1">
              <a:off x="6593958" y="5574927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8EC01B7-14B8-4BF8-A94A-403E0A6324A2}"/>
              </a:ext>
            </a:extLst>
          </p:cNvPr>
          <p:cNvGrpSpPr/>
          <p:nvPr/>
        </p:nvGrpSpPr>
        <p:grpSpPr>
          <a:xfrm>
            <a:off x="3791859" y="1152216"/>
            <a:ext cx="1817304" cy="4549295"/>
            <a:chOff x="3791859" y="1152216"/>
            <a:chExt cx="1817304" cy="4549295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332D84D-1A04-4CA8-9492-2C56BBC1712A}"/>
                </a:ext>
              </a:extLst>
            </p:cNvPr>
            <p:cNvSpPr/>
            <p:nvPr/>
          </p:nvSpPr>
          <p:spPr>
            <a:xfrm>
              <a:off x="3791859" y="1209014"/>
              <a:ext cx="1694541" cy="4439974"/>
            </a:xfrm>
            <a:custGeom>
              <a:avLst/>
              <a:gdLst>
                <a:gd name="connsiteX0" fmla="*/ 1694541 w 1694541"/>
                <a:gd name="connsiteY0" fmla="*/ 0 h 4439974"/>
                <a:gd name="connsiteX1" fmla="*/ 1694541 w 1694541"/>
                <a:gd name="connsiteY1" fmla="*/ 34796 h 4439974"/>
                <a:gd name="connsiteX2" fmla="*/ 1628993 w 1694541"/>
                <a:gd name="connsiteY2" fmla="*/ 51650 h 4439974"/>
                <a:gd name="connsiteX3" fmla="*/ 33733 w 1694541"/>
                <a:gd name="connsiteY3" fmla="*/ 2219987 h 4439974"/>
                <a:gd name="connsiteX4" fmla="*/ 1628993 w 1694541"/>
                <a:gd name="connsiteY4" fmla="*/ 4388324 h 4439974"/>
                <a:gd name="connsiteX5" fmla="*/ 1694541 w 1694541"/>
                <a:gd name="connsiteY5" fmla="*/ 4405178 h 4439974"/>
                <a:gd name="connsiteX6" fmla="*/ 1694541 w 1694541"/>
                <a:gd name="connsiteY6" fmla="*/ 4439974 h 4439974"/>
                <a:gd name="connsiteX7" fmla="*/ 1618962 w 1694541"/>
                <a:gd name="connsiteY7" fmla="*/ 4420541 h 4439974"/>
                <a:gd name="connsiteX8" fmla="*/ 0 w 1694541"/>
                <a:gd name="connsiteY8" fmla="*/ 2219987 h 4439974"/>
                <a:gd name="connsiteX9" fmla="*/ 1618962 w 1694541"/>
                <a:gd name="connsiteY9" fmla="*/ 19434 h 443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4541" h="4439974">
                  <a:moveTo>
                    <a:pt x="1694541" y="0"/>
                  </a:moveTo>
                  <a:lnTo>
                    <a:pt x="1694541" y="34796"/>
                  </a:lnTo>
                  <a:lnTo>
                    <a:pt x="1628993" y="51650"/>
                  </a:lnTo>
                  <a:cubicBezTo>
                    <a:pt x="704780" y="339110"/>
                    <a:pt x="33733" y="1201183"/>
                    <a:pt x="33733" y="2219987"/>
                  </a:cubicBezTo>
                  <a:cubicBezTo>
                    <a:pt x="33733" y="3238792"/>
                    <a:pt x="704780" y="4100864"/>
                    <a:pt x="1628993" y="4388324"/>
                  </a:cubicBezTo>
                  <a:lnTo>
                    <a:pt x="1694541" y="4405178"/>
                  </a:lnTo>
                  <a:lnTo>
                    <a:pt x="1694541" y="4439974"/>
                  </a:lnTo>
                  <a:lnTo>
                    <a:pt x="1618962" y="4420541"/>
                  </a:lnTo>
                  <a:cubicBezTo>
                    <a:pt x="681017" y="4128810"/>
                    <a:pt x="0" y="3253928"/>
                    <a:pt x="0" y="2219987"/>
                  </a:cubicBezTo>
                  <a:cubicBezTo>
                    <a:pt x="0" y="1186046"/>
                    <a:pt x="681017" y="311165"/>
                    <a:pt x="1618962" y="19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BBABFF97-B618-4BE6-89C4-022F19AB0F4D}"/>
                </a:ext>
              </a:extLst>
            </p:cNvPr>
            <p:cNvSpPr/>
            <p:nvPr/>
          </p:nvSpPr>
          <p:spPr>
            <a:xfrm rot="5400000">
              <a:off x="5478094" y="1161925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="" xmlns:a16="http://schemas.microsoft.com/office/drawing/2014/main" id="{4BA663C7-098A-4137-86E7-0E9D27D7D81A}"/>
                </a:ext>
              </a:extLst>
            </p:cNvPr>
            <p:cNvSpPr/>
            <p:nvPr/>
          </p:nvSpPr>
          <p:spPr>
            <a:xfrm rot="5400000">
              <a:off x="5467057" y="5570442"/>
              <a:ext cx="140778" cy="121360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B57975F-AE1C-4464-BC85-5B9483882708}"/>
              </a:ext>
            </a:extLst>
          </p:cNvPr>
          <p:cNvSpPr/>
          <p:nvPr/>
        </p:nvSpPr>
        <p:spPr>
          <a:xfrm rot="20257163">
            <a:off x="4921534" y="5270087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C00320-63A7-4BF7-AEE1-5A54BB11F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58" y="2675638"/>
            <a:ext cx="4608286" cy="1584097"/>
          </a:xfrm>
          <a:custGeom>
            <a:avLst/>
            <a:gdLst>
              <a:gd name="connsiteX0" fmla="*/ 546159 w 4608286"/>
              <a:gd name="connsiteY0" fmla="*/ 0 h 3052689"/>
              <a:gd name="connsiteX1" fmla="*/ 4062128 w 4608286"/>
              <a:gd name="connsiteY1" fmla="*/ 0 h 3052689"/>
              <a:gd name="connsiteX2" fmla="*/ 4082132 w 4608286"/>
              <a:gd name="connsiteY2" fmla="*/ 22010 h 3052689"/>
              <a:gd name="connsiteX3" fmla="*/ 4608286 w 4608286"/>
              <a:gd name="connsiteY3" fmla="*/ 1487659 h 3052689"/>
              <a:gd name="connsiteX4" fmla="*/ 4082132 w 4608286"/>
              <a:gd name="connsiteY4" fmla="*/ 2953308 h 3052689"/>
              <a:gd name="connsiteX5" fmla="*/ 3991808 w 4608286"/>
              <a:gd name="connsiteY5" fmla="*/ 3052689 h 3052689"/>
              <a:gd name="connsiteX6" fmla="*/ 616478 w 4608286"/>
              <a:gd name="connsiteY6" fmla="*/ 3052689 h 3052689"/>
              <a:gd name="connsiteX7" fmla="*/ 526155 w 4608286"/>
              <a:gd name="connsiteY7" fmla="*/ 2953308 h 3052689"/>
              <a:gd name="connsiteX8" fmla="*/ 0 w 4608286"/>
              <a:gd name="connsiteY8" fmla="*/ 1487659 h 3052689"/>
              <a:gd name="connsiteX9" fmla="*/ 526155 w 4608286"/>
              <a:gd name="connsiteY9" fmla="*/ 22010 h 305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286" h="3052689">
                <a:moveTo>
                  <a:pt x="546159" y="0"/>
                </a:moveTo>
                <a:lnTo>
                  <a:pt x="4062128" y="0"/>
                </a:lnTo>
                <a:lnTo>
                  <a:pt x="4082132" y="22010"/>
                </a:lnTo>
                <a:cubicBezTo>
                  <a:pt x="4410832" y="420302"/>
                  <a:pt x="4608286" y="930922"/>
                  <a:pt x="4608286" y="1487659"/>
                </a:cubicBezTo>
                <a:cubicBezTo>
                  <a:pt x="4608286" y="2044397"/>
                  <a:pt x="4410832" y="2555016"/>
                  <a:pt x="4082132" y="2953308"/>
                </a:cubicBezTo>
                <a:lnTo>
                  <a:pt x="3991808" y="3052689"/>
                </a:lnTo>
                <a:lnTo>
                  <a:pt x="616478" y="3052689"/>
                </a:lnTo>
                <a:lnTo>
                  <a:pt x="526155" y="2953308"/>
                </a:lnTo>
                <a:cubicBezTo>
                  <a:pt x="197455" y="2555016"/>
                  <a:pt x="0" y="2044397"/>
                  <a:pt x="0" y="1487659"/>
                </a:cubicBezTo>
                <a:cubicBezTo>
                  <a:pt x="0" y="930922"/>
                  <a:pt x="197455" y="420302"/>
                  <a:pt x="526155" y="22010"/>
                </a:cubicBez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B21547A-D3F8-45AF-8544-AF4301808F61}"/>
              </a:ext>
            </a:extLst>
          </p:cNvPr>
          <p:cNvSpPr/>
          <p:nvPr/>
        </p:nvSpPr>
        <p:spPr>
          <a:xfrm>
            <a:off x="4767944" y="5270708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DF1BCC18-126A-471A-9A3C-425A911FC320}"/>
              </a:ext>
            </a:extLst>
          </p:cNvPr>
          <p:cNvSpPr/>
          <p:nvPr/>
        </p:nvSpPr>
        <p:spPr>
          <a:xfrm rot="20257163">
            <a:off x="7990496" y="448585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F78409C-3DC1-490F-B72E-7CFDBD95F261}"/>
              </a:ext>
            </a:extLst>
          </p:cNvPr>
          <p:cNvSpPr/>
          <p:nvPr/>
        </p:nvSpPr>
        <p:spPr>
          <a:xfrm flipH="1">
            <a:off x="7873417" y="4521865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Bullseye">
            <a:extLst>
              <a:ext uri="{FF2B5EF4-FFF2-40B4-BE49-F238E27FC236}">
                <a16:creationId xmlns="" xmlns:a16="http://schemas.microsoft.com/office/drawing/2014/main" id="{2629585B-453E-4E77-906B-66803F8F2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506" y="1037791"/>
            <a:ext cx="548640" cy="548640"/>
          </a:xfrm>
          <a:prstGeom prst="rect">
            <a:avLst/>
          </a:prstGeom>
        </p:spPr>
      </p:pic>
      <p:pic>
        <p:nvPicPr>
          <p:cNvPr id="27" name="Graphic 26" descr="Presentation with bar chart">
            <a:extLst>
              <a:ext uri="{FF2B5EF4-FFF2-40B4-BE49-F238E27FC236}">
                <a16:creationId xmlns="" xmlns:a16="http://schemas.microsoft.com/office/drawing/2014/main" id="{10F732E0-2149-4642-B70D-B309D6C8C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506" y="2114366"/>
            <a:ext cx="548640" cy="548640"/>
          </a:xfrm>
          <a:prstGeom prst="rect">
            <a:avLst/>
          </a:prstGeom>
        </p:spPr>
      </p:pic>
      <p:pic>
        <p:nvPicPr>
          <p:cNvPr id="29" name="Graphic 28" descr="Head with gears">
            <a:extLst>
              <a:ext uri="{FF2B5EF4-FFF2-40B4-BE49-F238E27FC236}">
                <a16:creationId xmlns="" xmlns:a16="http://schemas.microsoft.com/office/drawing/2014/main" id="{36B3A429-166C-4B35-B641-69E119D67C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506" y="3190941"/>
            <a:ext cx="548640" cy="548640"/>
          </a:xfrm>
          <a:prstGeom prst="rect">
            <a:avLst/>
          </a:prstGeom>
        </p:spPr>
      </p:pic>
      <p:pic>
        <p:nvPicPr>
          <p:cNvPr id="31" name="Graphic 30" descr="Stopwatch">
            <a:extLst>
              <a:ext uri="{FF2B5EF4-FFF2-40B4-BE49-F238E27FC236}">
                <a16:creationId xmlns="" xmlns:a16="http://schemas.microsoft.com/office/drawing/2014/main" id="{371060B7-4CFF-4843-BE48-306A94DEB7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43506" y="4267516"/>
            <a:ext cx="548640" cy="548640"/>
          </a:xfrm>
          <a:prstGeom prst="rect">
            <a:avLst/>
          </a:prstGeom>
        </p:spPr>
      </p:pic>
      <p:pic>
        <p:nvPicPr>
          <p:cNvPr id="33" name="Graphic 32" descr="Bank">
            <a:extLst>
              <a:ext uri="{FF2B5EF4-FFF2-40B4-BE49-F238E27FC236}">
                <a16:creationId xmlns="" xmlns:a16="http://schemas.microsoft.com/office/drawing/2014/main" id="{F67E934B-E602-4D8B-BE51-E961DC478C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43506" y="5344092"/>
            <a:ext cx="548640" cy="548640"/>
          </a:xfrm>
          <a:prstGeom prst="rect">
            <a:avLst/>
          </a:prstGeom>
        </p:spPr>
      </p:pic>
      <p:pic>
        <p:nvPicPr>
          <p:cNvPr id="35" name="Graphic 34" descr="Dance">
            <a:extLst>
              <a:ext uri="{FF2B5EF4-FFF2-40B4-BE49-F238E27FC236}">
                <a16:creationId xmlns="" xmlns:a16="http://schemas.microsoft.com/office/drawing/2014/main" id="{98AA3C8C-9316-4124-93A6-00E7BE12A8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83682" y="2023278"/>
            <a:ext cx="548640" cy="548640"/>
          </a:xfrm>
          <a:prstGeom prst="rect">
            <a:avLst/>
          </a:prstGeom>
        </p:spPr>
      </p:pic>
      <p:pic>
        <p:nvPicPr>
          <p:cNvPr id="37" name="Graphic 36" descr="Podium">
            <a:extLst>
              <a:ext uri="{FF2B5EF4-FFF2-40B4-BE49-F238E27FC236}">
                <a16:creationId xmlns="" xmlns:a16="http://schemas.microsoft.com/office/drawing/2014/main" id="{001FC6CA-DAE4-475E-AF50-5201BC2370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783682" y="934693"/>
            <a:ext cx="548640" cy="548640"/>
          </a:xfrm>
          <a:prstGeom prst="rect">
            <a:avLst/>
          </a:prstGeom>
        </p:spPr>
      </p:pic>
      <p:pic>
        <p:nvPicPr>
          <p:cNvPr id="39" name="Graphic 38" descr="Wedding cake">
            <a:extLst>
              <a:ext uri="{FF2B5EF4-FFF2-40B4-BE49-F238E27FC236}">
                <a16:creationId xmlns="" xmlns:a16="http://schemas.microsoft.com/office/drawing/2014/main" id="{52E4A0AC-7DEB-4618-8D35-1EA3552C0BC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83682" y="3070440"/>
            <a:ext cx="548640" cy="548640"/>
          </a:xfrm>
          <a:prstGeom prst="rect">
            <a:avLst/>
          </a:prstGeom>
        </p:spPr>
      </p:pic>
      <p:pic>
        <p:nvPicPr>
          <p:cNvPr id="41" name="Graphic 40" descr="Present">
            <a:extLst>
              <a:ext uri="{FF2B5EF4-FFF2-40B4-BE49-F238E27FC236}">
                <a16:creationId xmlns="" xmlns:a16="http://schemas.microsoft.com/office/drawing/2014/main" id="{81526DC7-A1DE-4E01-98C2-7A8F81760B7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97842" y="4191692"/>
            <a:ext cx="548640" cy="548640"/>
          </a:xfrm>
          <a:prstGeom prst="rect">
            <a:avLst/>
          </a:prstGeom>
        </p:spPr>
      </p:pic>
      <p:pic>
        <p:nvPicPr>
          <p:cNvPr id="43" name="Graphic 42" descr="Clapping hands">
            <a:extLst>
              <a:ext uri="{FF2B5EF4-FFF2-40B4-BE49-F238E27FC236}">
                <a16:creationId xmlns="" xmlns:a16="http://schemas.microsoft.com/office/drawing/2014/main" id="{F741D9C4-2DAB-48E3-A37A-63CF7F04361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83682" y="5177178"/>
            <a:ext cx="548640" cy="5486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D6B54E3-4402-4D08-8F4A-D8EC70696589}"/>
              </a:ext>
            </a:extLst>
          </p:cNvPr>
          <p:cNvGrpSpPr/>
          <p:nvPr/>
        </p:nvGrpSpPr>
        <p:grpSpPr>
          <a:xfrm>
            <a:off x="494577" y="967478"/>
            <a:ext cx="2032246" cy="757261"/>
            <a:chOff x="494577" y="967478"/>
            <a:chExt cx="2032246" cy="757261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4D20C26-4F31-4EE4-9139-81ECED3E9BB8}"/>
                </a:ext>
              </a:extLst>
            </p:cNvPr>
            <p:cNvSpPr txBox="1"/>
            <p:nvPr/>
          </p:nvSpPr>
          <p:spPr>
            <a:xfrm>
              <a:off x="1182856" y="96747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مدخل الوحدة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EB3BF16E-B875-4525-8F20-03445249D946}"/>
                </a:ext>
              </a:extLst>
            </p:cNvPr>
            <p:cNvSpPr txBox="1"/>
            <p:nvPr/>
          </p:nvSpPr>
          <p:spPr>
            <a:xfrm>
              <a:off x="494577" y="135540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أنشطة تمهيدية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8229025-31E7-4B8E-A512-AF128FABAE68}"/>
              </a:ext>
            </a:extLst>
          </p:cNvPr>
          <p:cNvGrpSpPr/>
          <p:nvPr/>
        </p:nvGrpSpPr>
        <p:grpSpPr>
          <a:xfrm>
            <a:off x="519491" y="1966653"/>
            <a:ext cx="2032247" cy="825435"/>
            <a:chOff x="519491" y="1966653"/>
            <a:chExt cx="2032247" cy="82543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5808F06-E532-481A-A022-92622020D281}"/>
                </a:ext>
              </a:extLst>
            </p:cNvPr>
            <p:cNvSpPr txBox="1"/>
            <p:nvPr/>
          </p:nvSpPr>
          <p:spPr>
            <a:xfrm>
              <a:off x="594234" y="1966653"/>
              <a:ext cx="195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مشروع </a:t>
              </a:r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179B74-6BB7-4432-9FA8-1D7AA219BD84}"/>
                </a:ext>
              </a:extLst>
            </p:cNvPr>
            <p:cNvSpPr txBox="1"/>
            <p:nvPr/>
          </p:nvSpPr>
          <p:spPr>
            <a:xfrm>
              <a:off x="519491" y="2422756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التعريف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بالمشروع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61D9F80-B6F7-4793-B2AC-44970236AF68}"/>
              </a:ext>
            </a:extLst>
          </p:cNvPr>
          <p:cNvGrpSpPr/>
          <p:nvPr/>
        </p:nvGrpSpPr>
        <p:grpSpPr>
          <a:xfrm>
            <a:off x="485318" y="2965828"/>
            <a:ext cx="2091333" cy="882321"/>
            <a:chOff x="485318" y="2965828"/>
            <a:chExt cx="2091333" cy="882321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C9C65583-DAAD-4DD3-8331-E25B9CFCF256}"/>
                </a:ext>
              </a:extLst>
            </p:cNvPr>
            <p:cNvSpPr txBox="1"/>
            <p:nvPr/>
          </p:nvSpPr>
          <p:spPr>
            <a:xfrm>
              <a:off x="1232684" y="2965828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الاستماع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EBB7A66-276A-4DEE-8A34-B37A6AAD2600}"/>
                </a:ext>
              </a:extLst>
            </p:cNvPr>
            <p:cNvSpPr txBox="1"/>
            <p:nvPr/>
          </p:nvSpPr>
          <p:spPr>
            <a:xfrm>
              <a:off x="485318" y="3478817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ناقلُ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الأمراض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AD3DC40-FE6A-44B1-BB6A-015C154E8C72}"/>
              </a:ext>
            </a:extLst>
          </p:cNvPr>
          <p:cNvGrpSpPr/>
          <p:nvPr/>
        </p:nvGrpSpPr>
        <p:grpSpPr>
          <a:xfrm>
            <a:off x="569319" y="3888145"/>
            <a:ext cx="2032247" cy="819336"/>
            <a:chOff x="569319" y="3888145"/>
            <a:chExt cx="2032247" cy="819336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38A6448-BBA9-4A78-991E-91C831395023}"/>
                </a:ext>
              </a:extLst>
            </p:cNvPr>
            <p:cNvSpPr txBox="1"/>
            <p:nvPr/>
          </p:nvSpPr>
          <p:spPr>
            <a:xfrm>
              <a:off x="594233" y="3888145"/>
              <a:ext cx="2007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نص الفهم</a:t>
              </a:r>
              <a:r>
                <a:rPr lang="ar-SY" sz="2000" b="1" dirty="0">
                  <a:latin typeface="Century Gothic" panose="020B0502020202020204" pitchFamily="34" charset="0"/>
                </a:rPr>
                <a:t> القرائي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7F5636D-BF6C-469B-B5AD-437BC6A5807F}"/>
                </a:ext>
              </a:extLst>
            </p:cNvPr>
            <p:cNvSpPr txBox="1"/>
            <p:nvPr/>
          </p:nvSpPr>
          <p:spPr>
            <a:xfrm>
              <a:off x="569319" y="4338149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التَّصحُّر وأثرُه في البيئةِ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CE22CC0-EFC5-4CFF-864D-859982C7244B}"/>
              </a:ext>
            </a:extLst>
          </p:cNvPr>
          <p:cNvGrpSpPr/>
          <p:nvPr/>
        </p:nvGrpSpPr>
        <p:grpSpPr>
          <a:xfrm>
            <a:off x="0" y="4882771"/>
            <a:ext cx="2626480" cy="999175"/>
            <a:chOff x="0" y="4882771"/>
            <a:chExt cx="2626480" cy="99917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5B50E0D9-558C-424B-9E5E-1E428B1BD0BC}"/>
                </a:ext>
              </a:extLst>
            </p:cNvPr>
            <p:cNvSpPr txBox="1"/>
            <p:nvPr/>
          </p:nvSpPr>
          <p:spPr>
            <a:xfrm>
              <a:off x="856344" y="4882771"/>
              <a:ext cx="1770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latin typeface="Century Gothic" panose="020B0502020202020204" pitchFamily="34" charset="0"/>
                </a:rPr>
                <a:t>الظاهرة</a:t>
              </a:r>
              <a:r>
                <a:rPr lang="ar-SY" sz="2000" b="1" dirty="0">
                  <a:latin typeface="Century Gothic" panose="020B0502020202020204" pitchFamily="34" charset="0"/>
                </a:rPr>
                <a:t> الإملائية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1D5DE68-C8E8-4D26-B4FA-8AB0B4C64887}"/>
                </a:ext>
              </a:extLst>
            </p:cNvPr>
            <p:cNvSpPr txBox="1"/>
            <p:nvPr/>
          </p:nvSpPr>
          <p:spPr>
            <a:xfrm>
              <a:off x="0" y="5235615"/>
              <a:ext cx="2626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كلماتٌ حذفت الألفُ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وسطِها</a:t>
              </a:r>
            </a:p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همزتا القطع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والوصل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8A0E03CF-23B5-45F7-8724-1790956E1455}"/>
              </a:ext>
            </a:extLst>
          </p:cNvPr>
          <p:cNvGrpSpPr/>
          <p:nvPr/>
        </p:nvGrpSpPr>
        <p:grpSpPr>
          <a:xfrm>
            <a:off x="8511822" y="5018246"/>
            <a:ext cx="2896654" cy="1119584"/>
            <a:chOff x="8511822" y="5018246"/>
            <a:chExt cx="2896654" cy="1119584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0EE3AC7-1166-4CF8-94EE-9976875DB3DC}"/>
                </a:ext>
              </a:extLst>
            </p:cNvPr>
            <p:cNvSpPr txBox="1"/>
            <p:nvPr/>
          </p:nvSpPr>
          <p:spPr>
            <a:xfrm>
              <a:off x="9564883" y="5018246"/>
              <a:ext cx="1567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الكتابي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E07EFF8-6AED-4547-8635-F0D14451B0A0}"/>
                </a:ext>
              </a:extLst>
            </p:cNvPr>
            <p:cNvSpPr txBox="1"/>
            <p:nvPr/>
          </p:nvSpPr>
          <p:spPr>
            <a:xfrm>
              <a:off x="8511822" y="5491499"/>
              <a:ext cx="2896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كتابة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قصة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مشاهد معروضة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بناء فقرتين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687B8D2-74B7-4304-9227-983D84DBF996}"/>
              </a:ext>
            </a:extLst>
          </p:cNvPr>
          <p:cNvGrpSpPr/>
          <p:nvPr/>
        </p:nvGrpSpPr>
        <p:grpSpPr>
          <a:xfrm>
            <a:off x="9058002" y="3819100"/>
            <a:ext cx="2346122" cy="1063671"/>
            <a:chOff x="9058002" y="3819100"/>
            <a:chExt cx="2346122" cy="1063671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3F1D1D0B-826C-4A2A-A243-3A88454116ED}"/>
                </a:ext>
              </a:extLst>
            </p:cNvPr>
            <p:cNvSpPr txBox="1"/>
            <p:nvPr/>
          </p:nvSpPr>
          <p:spPr>
            <a:xfrm>
              <a:off x="9058002" y="3819100"/>
              <a:ext cx="165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التواصل</a:t>
              </a:r>
              <a:r>
                <a:rPr lang="ar-SY" sz="2000" b="1" dirty="0">
                  <a:latin typeface="Century Gothic" panose="020B0502020202020204" pitchFamily="34" charset="0"/>
                </a:rPr>
                <a:t> الشفهي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215521E-18BB-4E15-B613-7637973B04D7}"/>
                </a:ext>
              </a:extLst>
            </p:cNvPr>
            <p:cNvSpPr txBox="1"/>
            <p:nvPr/>
          </p:nvSpPr>
          <p:spPr>
            <a:xfrm>
              <a:off x="9371878" y="4236440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إبداء الرأي</a:t>
              </a:r>
            </a:p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وصف مشاهدات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666481-2F5E-41E5-8906-8037FF1A4BDE}"/>
              </a:ext>
            </a:extLst>
          </p:cNvPr>
          <p:cNvGrpSpPr/>
          <p:nvPr/>
        </p:nvGrpSpPr>
        <p:grpSpPr>
          <a:xfrm>
            <a:off x="9332322" y="2970377"/>
            <a:ext cx="2032246" cy="640769"/>
            <a:chOff x="9332322" y="2970377"/>
            <a:chExt cx="2032246" cy="640769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1E798B48-C546-4740-903B-9FE6949592D8}"/>
                </a:ext>
              </a:extLst>
            </p:cNvPr>
            <p:cNvSpPr txBox="1"/>
            <p:nvPr/>
          </p:nvSpPr>
          <p:spPr>
            <a:xfrm>
              <a:off x="9332322" y="2970377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النص الشعري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F2DD72F-DB6B-4E9A-91B9-50A085600F4E}"/>
                </a:ext>
              </a:extLst>
            </p:cNvPr>
            <p:cNvSpPr txBox="1"/>
            <p:nvPr/>
          </p:nvSpPr>
          <p:spPr>
            <a:xfrm>
              <a:off x="9332322" y="3241814"/>
              <a:ext cx="2032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لِمَ تأتِ الفراشةُ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؟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AC6ABDD-BAF0-49E6-BD00-C6F939C8BFF7}"/>
              </a:ext>
            </a:extLst>
          </p:cNvPr>
          <p:cNvGrpSpPr/>
          <p:nvPr/>
        </p:nvGrpSpPr>
        <p:grpSpPr>
          <a:xfrm>
            <a:off x="8886011" y="1975624"/>
            <a:ext cx="2478557" cy="917768"/>
            <a:chOff x="8886011" y="1975624"/>
            <a:chExt cx="2478557" cy="917768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5DE1C71B-43C0-4E29-929D-902D65F318BA}"/>
                </a:ext>
              </a:extLst>
            </p:cNvPr>
            <p:cNvSpPr txBox="1"/>
            <p:nvPr/>
          </p:nvSpPr>
          <p:spPr>
            <a:xfrm>
              <a:off x="9332322" y="1975624"/>
              <a:ext cx="1343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 smtClean="0">
                  <a:latin typeface="Century Gothic" panose="020B0502020202020204" pitchFamily="34" charset="0"/>
                </a:rPr>
                <a:t>الرسم </a:t>
              </a:r>
              <a:r>
                <a:rPr lang="ar-SY" sz="2000" b="1" dirty="0">
                  <a:latin typeface="Century Gothic" panose="020B0502020202020204" pitchFamily="34" charset="0"/>
                </a:rPr>
                <a:t>الكتابي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AA41D9EB-62CC-49F3-BF0F-5F5601F7BBD4}"/>
                </a:ext>
              </a:extLst>
            </p:cNvPr>
            <p:cNvSpPr txBox="1"/>
            <p:nvPr/>
          </p:nvSpPr>
          <p:spPr>
            <a:xfrm>
              <a:off x="8886011" y="2247061"/>
              <a:ext cx="24785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الحروف المرتكزة على السطر</a:t>
              </a:r>
            </a:p>
            <a:p>
              <a:pPr algn="ctr"/>
              <a:r>
                <a:rPr lang="ar-SY" dirty="0">
                  <a:solidFill>
                    <a:schemeClr val="bg1"/>
                  </a:solidFill>
                </a:rPr>
                <a:t>[</a:t>
              </a:r>
              <a:r>
                <a:rPr lang="ar-SY" b="1" dirty="0">
                  <a:solidFill>
                    <a:schemeClr val="bg1"/>
                  </a:solidFill>
                </a:rPr>
                <a:t>ب  د  ط  ف</a:t>
              </a:r>
              <a:r>
                <a:rPr lang="ar-SY" dirty="0">
                  <a:solidFill>
                    <a:schemeClr val="bg1"/>
                  </a:solidFill>
                </a:rPr>
                <a:t>]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CED76C2-F94A-45BD-B596-08E93EA33A26}"/>
              </a:ext>
            </a:extLst>
          </p:cNvPr>
          <p:cNvGrpSpPr/>
          <p:nvPr/>
        </p:nvGrpSpPr>
        <p:grpSpPr>
          <a:xfrm>
            <a:off x="8886011" y="958334"/>
            <a:ext cx="2057340" cy="1015679"/>
            <a:chOff x="8886011" y="958334"/>
            <a:chExt cx="2057340" cy="1015679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76F5A9E3-84F6-4295-B0FF-6E4314EED273}"/>
                </a:ext>
              </a:extLst>
            </p:cNvPr>
            <p:cNvSpPr txBox="1"/>
            <p:nvPr/>
          </p:nvSpPr>
          <p:spPr>
            <a:xfrm>
              <a:off x="9153073" y="958334"/>
              <a:ext cx="1790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الوظيفة</a:t>
              </a:r>
              <a:r>
                <a:rPr lang="ar-SY" sz="2000" b="1" dirty="0">
                  <a:latin typeface="Century Gothic" panose="020B0502020202020204" pitchFamily="34" charset="0"/>
                </a:rPr>
                <a:t> النحوية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04003622-D990-4175-A5A3-24FA2BA5F32C}"/>
                </a:ext>
              </a:extLst>
            </p:cNvPr>
            <p:cNvSpPr txBox="1"/>
            <p:nvPr/>
          </p:nvSpPr>
          <p:spPr>
            <a:xfrm>
              <a:off x="8886011" y="1327682"/>
              <a:ext cx="2032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أنواع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الكلمة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 لجملة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المبتدأ و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الخبر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61AC4F01-6A3C-491F-A4C7-891A6B46686A}"/>
              </a:ext>
            </a:extLst>
          </p:cNvPr>
          <p:cNvSpPr/>
          <p:nvPr/>
        </p:nvSpPr>
        <p:spPr>
          <a:xfrm rot="20257163">
            <a:off x="4147312" y="4533280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D4825A81-CEB1-41A4-A4AA-74D5D98DEED6}"/>
              </a:ext>
            </a:extLst>
          </p:cNvPr>
          <p:cNvSpPr/>
          <p:nvPr/>
        </p:nvSpPr>
        <p:spPr>
          <a:xfrm rot="20257163">
            <a:off x="3802578" y="330207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DA9875F3-5543-48BB-8005-2AB372F192C1}"/>
              </a:ext>
            </a:extLst>
          </p:cNvPr>
          <p:cNvSpPr/>
          <p:nvPr/>
        </p:nvSpPr>
        <p:spPr>
          <a:xfrm rot="20257163">
            <a:off x="4056154" y="214637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671EC0C-4617-4856-8237-7D0E7EBD6879}"/>
              </a:ext>
            </a:extLst>
          </p:cNvPr>
          <p:cNvSpPr/>
          <p:nvPr/>
        </p:nvSpPr>
        <p:spPr>
          <a:xfrm rot="20257163">
            <a:off x="4934857" y="1310359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682F6EBC-A56C-4835-81AB-81AAD676BE18}"/>
              </a:ext>
            </a:extLst>
          </p:cNvPr>
          <p:cNvSpPr/>
          <p:nvPr/>
        </p:nvSpPr>
        <p:spPr>
          <a:xfrm rot="20257163">
            <a:off x="7157159" y="1216641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B3C82B20-3DF3-47C5-9482-CAA043B0CFB7}"/>
              </a:ext>
            </a:extLst>
          </p:cNvPr>
          <p:cNvSpPr/>
          <p:nvPr/>
        </p:nvSpPr>
        <p:spPr>
          <a:xfrm rot="20257163">
            <a:off x="8057315" y="215348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7CC8C3AA-02C9-4770-BC73-EA17F260B9AF}"/>
              </a:ext>
            </a:extLst>
          </p:cNvPr>
          <p:cNvSpPr/>
          <p:nvPr/>
        </p:nvSpPr>
        <p:spPr>
          <a:xfrm rot="20257163">
            <a:off x="8364686" y="3276532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9C032F6E-1CA8-4A33-9CEE-39EB950A1A05}"/>
              </a:ext>
            </a:extLst>
          </p:cNvPr>
          <p:cNvSpPr/>
          <p:nvPr/>
        </p:nvSpPr>
        <p:spPr>
          <a:xfrm rot="20257163">
            <a:off x="7203880" y="5242276"/>
            <a:ext cx="333828" cy="105090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alpha val="49000"/>
                </a:schemeClr>
              </a:gs>
              <a:gs pos="100000">
                <a:srgbClr val="F2F2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A45E0E5-04CD-474E-826B-4784975D0D6E}"/>
              </a:ext>
            </a:extLst>
          </p:cNvPr>
          <p:cNvSpPr/>
          <p:nvPr/>
        </p:nvSpPr>
        <p:spPr>
          <a:xfrm flipH="1">
            <a:off x="7043059" y="528458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018BDAE-A2F2-49A5-B773-AC9FB8FDA8C4}"/>
              </a:ext>
            </a:extLst>
          </p:cNvPr>
          <p:cNvSpPr/>
          <p:nvPr/>
        </p:nvSpPr>
        <p:spPr>
          <a:xfrm flipH="1">
            <a:off x="8215784" y="3266011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A287BA4-FC3D-4C4D-80BD-3648266BB674}"/>
              </a:ext>
            </a:extLst>
          </p:cNvPr>
          <p:cNvSpPr/>
          <p:nvPr/>
        </p:nvSpPr>
        <p:spPr>
          <a:xfrm flipH="1">
            <a:off x="7928430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C87A3A2-EA03-4E97-B902-FC6E06FBC7D8}"/>
              </a:ext>
            </a:extLst>
          </p:cNvPr>
          <p:cNvSpPr/>
          <p:nvPr/>
        </p:nvSpPr>
        <p:spPr>
          <a:xfrm flipH="1">
            <a:off x="7043059" y="120901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92033CC-8649-4399-8EF9-0D597C621398}"/>
              </a:ext>
            </a:extLst>
          </p:cNvPr>
          <p:cNvSpPr/>
          <p:nvPr/>
        </p:nvSpPr>
        <p:spPr>
          <a:xfrm>
            <a:off x="4767944" y="1311302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1D9F66C-8A53-4110-B56F-26F8DEB5D44A}"/>
              </a:ext>
            </a:extLst>
          </p:cNvPr>
          <p:cNvSpPr/>
          <p:nvPr/>
        </p:nvSpPr>
        <p:spPr>
          <a:xfrm>
            <a:off x="3924085" y="2142143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7A5301F-55FA-4863-AA9E-68837FF24BA4}"/>
              </a:ext>
            </a:extLst>
          </p:cNvPr>
          <p:cNvSpPr/>
          <p:nvPr/>
        </p:nvSpPr>
        <p:spPr>
          <a:xfrm>
            <a:off x="3652561" y="3262086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DD1AE2-87FC-4676-A0D5-7A42E420C9B7}"/>
              </a:ext>
            </a:extLst>
          </p:cNvPr>
          <p:cNvSpPr/>
          <p:nvPr/>
        </p:nvSpPr>
        <p:spPr>
          <a:xfrm>
            <a:off x="3988085" y="4518164"/>
            <a:ext cx="333828" cy="33382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71" grpId="0" animBg="1"/>
      <p:bldP spid="19" grpId="0" animBg="1"/>
      <p:bldP spid="58" grpId="0" animBg="1"/>
      <p:bldP spid="59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18" grpId="0" animBg="1"/>
      <p:bldP spid="20" grpId="0" animBg="1"/>
      <p:bldP spid="21" grpId="0" animBg="1"/>
      <p:bldP spid="22" grpId="0" animBg="1"/>
      <p:bldP spid="17" grpId="0" animBg="1"/>
      <p:bldP spid="16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3" y="443100"/>
            <a:ext cx="1991741" cy="112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08" y="0"/>
            <a:ext cx="1050882" cy="177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21" y="320433"/>
            <a:ext cx="2120574" cy="126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6" y="363633"/>
            <a:ext cx="2023427" cy="11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8534509" y="1736948"/>
            <a:ext cx="566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 smtClean="0">
                <a:solidFill>
                  <a:schemeClr val="bg1"/>
                </a:solidFill>
              </a:rPr>
              <a:t>1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141220" y="1846862"/>
            <a:ext cx="566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 smtClean="0">
                <a:solidFill>
                  <a:schemeClr val="bg1"/>
                </a:solidFill>
              </a:rPr>
              <a:t>2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708479" y="1700167"/>
            <a:ext cx="566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 smtClean="0">
                <a:solidFill>
                  <a:schemeClr val="bg1"/>
                </a:solidFill>
              </a:rPr>
              <a:t>3</a:t>
            </a:r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934412" y="1625683"/>
            <a:ext cx="5660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 smtClean="0">
                <a:solidFill>
                  <a:schemeClr val="bg1"/>
                </a:solidFill>
              </a:rPr>
              <a:t>4</a:t>
            </a:r>
            <a:endParaRPr lang="ar-SY" sz="2000" dirty="0">
              <a:solidFill>
                <a:schemeClr val="bg1"/>
              </a:solidFill>
            </a:endParaRPr>
          </a:p>
        </p:txBody>
      </p:sp>
      <p:grpSp>
        <p:nvGrpSpPr>
          <p:cNvPr id="24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2185366" y="2235325"/>
            <a:ext cx="7911708" cy="1253393"/>
            <a:chOff x="676027" y="1378890"/>
            <a:chExt cx="4076567" cy="645820"/>
          </a:xfrm>
        </p:grpSpPr>
        <p:sp>
          <p:nvSpPr>
            <p:cNvPr id="25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8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056176" y="1615309"/>
              <a:ext cx="3684922" cy="23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أَتَأمَّلُ الصُّورَ فِي الأَعْلى، ثُمّ اَكْتُبُ رَقْمَ الصورةِ َأمَامَ الكَلِمَةِ الدّالةِ عَلَيها</a:t>
              </a:r>
            </a:p>
          </p:txBody>
        </p:sp>
      </p:grpSp>
      <p:grpSp>
        <p:nvGrpSpPr>
          <p:cNvPr id="3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2049853" y="4102290"/>
            <a:ext cx="3351760" cy="637097"/>
            <a:chOff x="676027" y="2568995"/>
            <a:chExt cx="3351760" cy="637097"/>
          </a:xfrm>
        </p:grpSpPr>
        <p:sp>
          <p:nvSpPr>
            <p:cNvPr id="3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4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31537" y="2677812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غِذَاءٌ ص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حِّيٌّ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مُتَوازنٌ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6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2036556" y="5722974"/>
            <a:ext cx="3365057" cy="640328"/>
            <a:chOff x="676027" y="3890007"/>
            <a:chExt cx="3365057" cy="640328"/>
          </a:xfrm>
        </p:grpSpPr>
        <p:sp>
          <p:nvSpPr>
            <p:cNvPr id="37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0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44834" y="4013153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عَاداتٌ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ِصحِّيَّةٌ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2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7061962" y="4087957"/>
            <a:ext cx="2902605" cy="637097"/>
            <a:chOff x="8120137" y="2568995"/>
            <a:chExt cx="2902605" cy="637097"/>
          </a:xfrm>
        </p:grpSpPr>
        <p:sp>
          <p:nvSpPr>
            <p:cNvPr id="47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58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8264722" y="2713963"/>
              <a:ext cx="2294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بِيئَةٌ نَظِيفةٌ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0" name="Group 88">
            <a:extLst>
              <a:ext uri="{FF2B5EF4-FFF2-40B4-BE49-F238E27FC236}">
                <a16:creationId xmlns=""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6796104" y="5680369"/>
            <a:ext cx="3128715" cy="640328"/>
            <a:chOff x="7894027" y="3890007"/>
            <a:chExt cx="3128715" cy="640328"/>
          </a:xfrm>
        </p:grpSpPr>
        <p:sp>
          <p:nvSpPr>
            <p:cNvPr id="61" name="Rectangle 34">
              <a:extLst>
                <a:ext uri="{FF2B5EF4-FFF2-40B4-BE49-F238E27FC236}">
                  <a16:creationId xmlns=""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45">
              <a:extLst>
                <a:ext uri="{FF2B5EF4-FFF2-40B4-BE49-F238E27FC236}">
                  <a16:creationId xmlns=""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46">
                <a:extLst>
                  <a:ext uri="{FF2B5EF4-FFF2-40B4-BE49-F238E27FC236}">
                    <a16:creationId xmlns=""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47">
                <a:extLst>
                  <a:ext uri="{FF2B5EF4-FFF2-40B4-BE49-F238E27FC236}">
                    <a16:creationId xmlns=""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80">
              <a:extLst>
                <a:ext uri="{FF2B5EF4-FFF2-40B4-BE49-F238E27FC236}">
                  <a16:creationId xmlns=""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7894027" y="4005436"/>
              <a:ext cx="2696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رُمُوزُ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اَحْوالِ الطقْسِ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6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9314662" y="4159956"/>
            <a:ext cx="76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D60093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1</a:t>
            </a:r>
            <a:endParaRPr lang="en-US" sz="3600" b="1" dirty="0">
              <a:solidFill>
                <a:srgbClr val="D60093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1912488" y="5795798"/>
            <a:ext cx="76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D60093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2</a:t>
            </a:r>
            <a:endParaRPr lang="en-US" sz="3600" b="1" dirty="0">
              <a:solidFill>
                <a:srgbClr val="D60093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9265478" y="5722887"/>
            <a:ext cx="76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D60093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3</a:t>
            </a:r>
            <a:endParaRPr lang="en-US" sz="3600" b="1" dirty="0">
              <a:solidFill>
                <a:srgbClr val="D60093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69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1923754" y="4138555"/>
            <a:ext cx="76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D60093"/>
                </a:solidFill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4</a:t>
            </a:r>
            <a:endParaRPr lang="en-US" sz="3600" b="1" dirty="0">
              <a:solidFill>
                <a:srgbClr val="D60093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0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51" grpId="0"/>
      <p:bldP spid="52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1" y="1481646"/>
            <a:ext cx="5345218" cy="3131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 flipH="1">
            <a:off x="2330380" y="179145"/>
            <a:ext cx="7182494" cy="1137869"/>
            <a:chOff x="676027" y="1378890"/>
            <a:chExt cx="4076567" cy="645820"/>
          </a:xfrm>
        </p:grpSpPr>
        <p:sp>
          <p:nvSpPr>
            <p:cNvPr id="15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18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056176" y="1499240"/>
              <a:ext cx="3684922" cy="428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أَخْتَارُ مَعَ مَجْمُوعَتي إِحْدَى الصّورِ السابِقةِ؛ لِنَصفَ ما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نُشاهِدُهُ</a:t>
              </a:r>
            </a:p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ثُمَّ نُبْدِي رَأينَا فِيها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شَفَهيّاً</a:t>
              </a:r>
              <a:endParaRPr lang="ar-SY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0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 flipH="1">
            <a:off x="5055297" y="3681755"/>
            <a:ext cx="4940241" cy="988824"/>
            <a:chOff x="676027" y="2568995"/>
            <a:chExt cx="3182992" cy="637098"/>
          </a:xfrm>
        </p:grpSpPr>
        <p:sp>
          <p:nvSpPr>
            <p:cNvPr id="21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9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93458" y="2672691"/>
              <a:ext cx="2665561" cy="48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الصُّورة الرابعة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أُشاهد أطعمة متنوعة – أرى أنَّه وجبة فطور صحيَّة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9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6" y="955056"/>
            <a:ext cx="8699281" cy="224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7771595" y="294786"/>
            <a:ext cx="176869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أَستَمِعُ وأَتَدَبَّرُ</a:t>
            </a:r>
            <a:endParaRPr lang="en-US" sz="36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grpSp>
        <p:nvGrpSpPr>
          <p:cNvPr id="19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1329534" y="3361886"/>
            <a:ext cx="4076567" cy="738064"/>
            <a:chOff x="676027" y="1378890"/>
            <a:chExt cx="4076567" cy="738064"/>
          </a:xfrm>
        </p:grpSpPr>
        <p:sp>
          <p:nvSpPr>
            <p:cNvPr id="20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3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06272" y="1409068"/>
              <a:ext cx="34548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مُشتَبِهًا وَغَير مُتَشابِهٍ :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يَتَشابَهُ فِي وَرَقِهِ وَيَخْتَلِفُ فِي ثَمَرِهِ</a:t>
              </a:r>
            </a:p>
          </p:txBody>
        </p:sp>
      </p:grpSp>
      <p:grpSp>
        <p:nvGrpSpPr>
          <p:cNvPr id="26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1439596" y="4551991"/>
            <a:ext cx="4117628" cy="761304"/>
            <a:chOff x="676027" y="2568995"/>
            <a:chExt cx="3445836" cy="637097"/>
          </a:xfrm>
        </p:grpSpPr>
        <p:sp>
          <p:nvSpPr>
            <p:cNvPr id="2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30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25613" y="2736440"/>
              <a:ext cx="2996250" cy="334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آَيَاتٌ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: دَلَلَتٌ عَلَى كَمَالِ قُدرَةِ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اللهِ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1439597" y="5873003"/>
            <a:ext cx="3926084" cy="709327"/>
            <a:chOff x="676027" y="3890007"/>
            <a:chExt cx="3926084" cy="709327"/>
          </a:xfrm>
        </p:grpSpPr>
        <p:sp>
          <p:nvSpPr>
            <p:cNvPr id="3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3650406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3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3891448"/>
              <a:ext cx="3314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قِنْوانٌ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: جَمْعُ قِنْوٍ وَهُوَ عِذْقُ النَّخْلةِ المُحْتوي عَلَى التَّمْرِ</a:t>
              </a:r>
            </a:p>
          </p:txBody>
        </p:sp>
      </p:grpSp>
      <p:grpSp>
        <p:nvGrpSpPr>
          <p:cNvPr id="38" name="Group 90">
            <a:extLst>
              <a:ext uri="{FF2B5EF4-FFF2-40B4-BE49-F238E27FC236}">
                <a16:creationId xmlns=""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5707606" y="3361886"/>
            <a:ext cx="4102878" cy="645820"/>
            <a:chOff x="6919864" y="1378890"/>
            <a:chExt cx="4102878" cy="645820"/>
          </a:xfrm>
        </p:grpSpPr>
        <p:sp>
          <p:nvSpPr>
            <p:cNvPr id="39" name="Rectangle 32">
              <a:extLst>
                <a:ext uri="{FF2B5EF4-FFF2-40B4-BE49-F238E27FC236}">
                  <a16:creationId xmlns=""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1">
              <a:extLst>
                <a:ext uri="{FF2B5EF4-FFF2-40B4-BE49-F238E27FC236}">
                  <a16:creationId xmlns=""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42" name="Teardrop 36">
                <a:extLst>
                  <a:ext uri="{FF2B5EF4-FFF2-40B4-BE49-F238E27FC236}">
                    <a16:creationId xmlns=""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37">
                <a:extLst>
                  <a:ext uri="{FF2B5EF4-FFF2-40B4-BE49-F238E27FC236}">
                    <a16:creationId xmlns=""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8">
              <a:extLst>
                <a:ext uri="{FF2B5EF4-FFF2-40B4-BE49-F238E27FC236}">
                  <a16:creationId xmlns=""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7496247" y="1521557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خَضراً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: زَرْعًاً وَشجراً اَخْضر</a:t>
              </a:r>
            </a:p>
          </p:txBody>
        </p:sp>
      </p:grpSp>
      <p:grpSp>
        <p:nvGrpSpPr>
          <p:cNvPr id="44" name="Group 89">
            <a:extLst>
              <a:ext uri="{FF2B5EF4-FFF2-40B4-BE49-F238E27FC236}">
                <a16:creationId xmlns=""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5666955" y="4551991"/>
            <a:ext cx="4143529" cy="777635"/>
            <a:chOff x="7507754" y="2568995"/>
            <a:chExt cx="3514988" cy="659674"/>
          </a:xfrm>
        </p:grpSpPr>
        <p:sp>
          <p:nvSpPr>
            <p:cNvPr id="45" name="Rectangle 33">
              <a:extLst>
                <a:ext uri="{FF2B5EF4-FFF2-40B4-BE49-F238E27FC236}">
                  <a16:creationId xmlns=""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7507754" y="2583329"/>
              <a:ext cx="319594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2">
              <a:extLst>
                <a:ext uri="{FF2B5EF4-FFF2-40B4-BE49-F238E27FC236}">
                  <a16:creationId xmlns=""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50" name="Teardrop 43">
                <a:extLst>
                  <a:ext uri="{FF2B5EF4-FFF2-40B4-BE49-F238E27FC236}">
                    <a16:creationId xmlns=""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44">
                <a:extLst>
                  <a:ext uri="{FF2B5EF4-FFF2-40B4-BE49-F238E27FC236}">
                    <a16:creationId xmlns=""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79">
              <a:extLst>
                <a:ext uri="{FF2B5EF4-FFF2-40B4-BE49-F238E27FC236}">
                  <a16:creationId xmlns=""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507754" y="2628164"/>
              <a:ext cx="2996250" cy="60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مُتراكِبًا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 : بَعْضهُ فَوْقَ بَعْض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كَسَنَابِلِ</a:t>
              </a:r>
            </a:p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القَمْحِ وَالشعير</a:t>
              </a:r>
            </a:p>
          </p:txBody>
        </p:sp>
      </p:grpSp>
      <p:grpSp>
        <p:nvGrpSpPr>
          <p:cNvPr id="52" name="Group 88">
            <a:extLst>
              <a:ext uri="{FF2B5EF4-FFF2-40B4-BE49-F238E27FC236}">
                <a16:creationId xmlns=""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6820220" y="5873003"/>
            <a:ext cx="2990264" cy="640328"/>
            <a:chOff x="8032478" y="3890007"/>
            <a:chExt cx="2990264" cy="640328"/>
          </a:xfrm>
        </p:grpSpPr>
        <p:sp>
          <p:nvSpPr>
            <p:cNvPr id="53" name="Rectangle 34">
              <a:extLst>
                <a:ext uri="{FF2B5EF4-FFF2-40B4-BE49-F238E27FC236}">
                  <a16:creationId xmlns=""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45">
              <a:extLst>
                <a:ext uri="{FF2B5EF4-FFF2-40B4-BE49-F238E27FC236}">
                  <a16:creationId xmlns=""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56" name="Teardrop 46">
                <a:extLst>
                  <a:ext uri="{FF2B5EF4-FFF2-40B4-BE49-F238E27FC236}">
                    <a16:creationId xmlns=""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47">
                <a:extLst>
                  <a:ext uri="{FF2B5EF4-FFF2-40B4-BE49-F238E27FC236}">
                    <a16:creationId xmlns=""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80">
              <a:extLst>
                <a:ext uri="{FF2B5EF4-FFF2-40B4-BE49-F238E27FC236}">
                  <a16:creationId xmlns=""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8647686" y="4038446"/>
              <a:ext cx="1821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يَنْعِهِ</a:t>
              </a:r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: </a:t>
              </a:r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نُضجِهِ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1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17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2915787" y="1392979"/>
            <a:ext cx="6335551" cy="1003694"/>
            <a:chOff x="676027" y="1378890"/>
            <a:chExt cx="4076567" cy="645820"/>
          </a:xfrm>
        </p:grpSpPr>
        <p:sp>
          <p:nvSpPr>
            <p:cNvPr id="18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=""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23" name="Teardrop 61">
                <a:extLst>
                  <a:ext uri="{FF2B5EF4-FFF2-40B4-BE49-F238E27FC236}">
                    <a16:creationId xmlns=""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62">
                <a:extLst>
                  <a:ext uri="{FF2B5EF4-FFF2-40B4-BE49-F238E27FC236}">
                    <a16:creationId xmlns=""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09376" y="1460415"/>
              <a:ext cx="3336407" cy="53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 - 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وَرَدَ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في الآيةِ الكَرِيمةِ ذِكْرُ أَسماءِ أ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طْعِمةٍ مَعْرُوفَةٍ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هِيَ:</a:t>
              </a:r>
            </a:p>
          </p:txBody>
        </p:sp>
      </p:grpSp>
      <p:grpSp>
        <p:nvGrpSpPr>
          <p:cNvPr id="26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4210978" y="2790434"/>
            <a:ext cx="4252653" cy="840149"/>
            <a:chOff x="951708" y="2583328"/>
            <a:chExt cx="3152298" cy="622764"/>
          </a:xfrm>
        </p:grpSpPr>
        <p:sp>
          <p:nvSpPr>
            <p:cNvPr id="27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107756" y="2736440"/>
              <a:ext cx="2996250" cy="342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العنب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– </a:t>
              </a:r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الزيتون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- </a:t>
              </a:r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الرُّمان</a:t>
              </a:r>
            </a:p>
          </p:txBody>
        </p:sp>
      </p:grpSp>
      <p:grpSp>
        <p:nvGrpSpPr>
          <p:cNvPr id="3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2367647" y="3939542"/>
            <a:ext cx="6905038" cy="1351870"/>
            <a:chOff x="676027" y="3890007"/>
            <a:chExt cx="3270649" cy="640328"/>
          </a:xfrm>
        </p:grpSpPr>
        <p:sp>
          <p:nvSpPr>
            <p:cNvPr id="3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3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86076" y="3957209"/>
              <a:ext cx="2744214" cy="568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ب -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وَرَدَتْ فِي الآيةِ الكَرِيمةِ نِعْمةٌ مِنْ أ</a:t>
              </a:r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عْظَمِ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النِّعَمِ، بِدُونها لَا تحْيَا الكَائِناتُ قِيلَ عَنْها:   </a:t>
              </a:r>
              <a:endParaRPr lang="ar-SY" sz="2400" b="1" dirty="0" smtClean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ar-SY" sz="24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        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أَغْلى مَفْقودٍ وأَرْخَص مَوْجُودٍ</a:t>
              </a:r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) فَمَا هَذِهِ النِّعْمةُ؟ </a:t>
              </a:r>
            </a:p>
          </p:txBody>
        </p:sp>
      </p:grpSp>
      <p:grpSp>
        <p:nvGrpSpPr>
          <p:cNvPr id="3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4900294" y="5487163"/>
            <a:ext cx="2495316" cy="622764"/>
            <a:chOff x="951706" y="5078166"/>
            <a:chExt cx="4007839" cy="622764"/>
          </a:xfrm>
        </p:grpSpPr>
        <p:sp>
          <p:nvSpPr>
            <p:cNvPr id="39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5" y="5238081"/>
              <a:ext cx="299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الماء</a:t>
              </a:r>
              <a:endParaRPr lang="en-US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4" name="Group 10">
            <a:extLst>
              <a:ext uri="{FF2B5EF4-FFF2-40B4-BE49-F238E27FC236}">
                <a16:creationId xmlns=""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8881903" y="1483706"/>
            <a:ext cx="822423" cy="822423"/>
            <a:chOff x="3608900" y="1227358"/>
            <a:chExt cx="822423" cy="822423"/>
          </a:xfrm>
        </p:grpSpPr>
        <p:sp>
          <p:nvSpPr>
            <p:cNvPr id="45" name="Oval 9">
              <a:extLst>
                <a:ext uri="{FF2B5EF4-FFF2-40B4-BE49-F238E27FC236}">
                  <a16:creationId xmlns=""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8">
              <a:extLst>
                <a:ext uri="{FF2B5EF4-FFF2-40B4-BE49-F238E27FC236}">
                  <a16:creationId xmlns=""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778802" y="3976622"/>
            <a:ext cx="1295037" cy="1295037"/>
            <a:chOff x="3608900" y="1227358"/>
            <a:chExt cx="822423" cy="822423"/>
          </a:xfrm>
        </p:grpSpPr>
        <p:sp>
          <p:nvSpPr>
            <p:cNvPr id="52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Graphic 63" descr="Downward trend">
            <a:extLst>
              <a:ext uri="{FF2B5EF4-FFF2-40B4-BE49-F238E27FC236}">
                <a16:creationId xmlns=""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9002" y="1713659"/>
            <a:ext cx="365760" cy="365760"/>
          </a:xfrm>
          <a:prstGeom prst="rect">
            <a:avLst/>
          </a:prstGeom>
        </p:spPr>
      </p:pic>
      <p:pic>
        <p:nvPicPr>
          <p:cNvPr id="60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26968" y="4527124"/>
            <a:ext cx="365760" cy="365760"/>
          </a:xfrm>
          <a:prstGeom prst="rect">
            <a:avLst/>
          </a:prstGeom>
        </p:spPr>
      </p:pic>
      <p:grpSp>
        <p:nvGrpSpPr>
          <p:cNvPr id="40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375347" y="177663"/>
            <a:ext cx="2992766" cy="693204"/>
            <a:chOff x="676027" y="3890007"/>
            <a:chExt cx="2992766" cy="693204"/>
          </a:xfrm>
        </p:grpSpPr>
        <p:sp>
          <p:nvSpPr>
            <p:cNvPr id="42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2717088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49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57537" y="4014558"/>
              <a:ext cx="228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أَستَمِعُ وأَتَدَبَّرُ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1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grpSp>
        <p:nvGrpSpPr>
          <p:cNvPr id="32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2202546" y="1882051"/>
            <a:ext cx="7070139" cy="1387769"/>
            <a:chOff x="597825" y="3873003"/>
            <a:chExt cx="3348851" cy="657332"/>
          </a:xfrm>
        </p:grpSpPr>
        <p:sp>
          <p:nvSpPr>
            <p:cNvPr id="33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866376" y="3907571"/>
              <a:ext cx="308030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597825" y="3873003"/>
              <a:ext cx="537103" cy="534197"/>
              <a:chOff x="10971785" y="1253852"/>
              <a:chExt cx="537103" cy="534197"/>
            </a:xfrm>
          </p:grpSpPr>
          <p:sp>
            <p:nvSpPr>
              <p:cNvPr id="36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971785" y="1253852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34418" y="4024255"/>
              <a:ext cx="2744214" cy="39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خَلَقَنا اللهُ سبْحَانهُ وتَعَالى، وهَيَّأَ لَنا الأَرْضَ؛ لِنَعِيشَ عَلَيها بِأمانٍ، ونُعَمِّرَها بِسَلَامٍ وغَمَرَنا بِالنِّعَمِ، فَمَا وَاجِبُنا نَحْوهَا؟</a:t>
              </a:r>
            </a:p>
          </p:txBody>
        </p:sp>
      </p:grpSp>
      <p:grpSp>
        <p:nvGrpSpPr>
          <p:cNvPr id="38" name="Group 86">
            <a:extLst>
              <a:ext uri="{FF2B5EF4-FFF2-40B4-BE49-F238E27FC236}">
                <a16:creationId xmlns=""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4303394" y="3742835"/>
            <a:ext cx="4326410" cy="1079756"/>
            <a:chOff x="951706" y="5078166"/>
            <a:chExt cx="4007839" cy="622764"/>
          </a:xfrm>
        </p:grpSpPr>
        <p:sp>
          <p:nvSpPr>
            <p:cNvPr id="39" name="Rectangle 41">
              <a:extLst>
                <a:ext uri="{FF2B5EF4-FFF2-40B4-BE49-F238E27FC236}">
                  <a16:creationId xmlns=""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77">
              <a:extLst>
                <a:ext uri="{FF2B5EF4-FFF2-40B4-BE49-F238E27FC236}">
                  <a16:creationId xmlns=""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5" y="5238081"/>
              <a:ext cx="2996250" cy="37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المحافظة عليها</a:t>
              </a:r>
            </a:p>
            <a:p>
              <a:pPr algn="ctr"/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1" name="Group 14">
            <a:extLst>
              <a:ext uri="{FF2B5EF4-FFF2-40B4-BE49-F238E27FC236}">
                <a16:creationId xmlns=""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8778802" y="1955031"/>
            <a:ext cx="1295037" cy="1295037"/>
            <a:chOff x="3608900" y="1227358"/>
            <a:chExt cx="822423" cy="822423"/>
          </a:xfrm>
        </p:grpSpPr>
        <p:sp>
          <p:nvSpPr>
            <p:cNvPr id="52" name="Oval 15">
              <a:extLst>
                <a:ext uri="{FF2B5EF4-FFF2-40B4-BE49-F238E27FC236}">
                  <a16:creationId xmlns=""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Graphic 69" descr="Research">
            <a:extLst>
              <a:ext uri="{FF2B5EF4-FFF2-40B4-BE49-F238E27FC236}">
                <a16:creationId xmlns=""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61670" y="2460086"/>
            <a:ext cx="365760" cy="365760"/>
          </a:xfrm>
          <a:prstGeom prst="rect">
            <a:avLst/>
          </a:prstGeom>
        </p:spPr>
      </p:pic>
      <p:grpSp>
        <p:nvGrpSpPr>
          <p:cNvPr id="24" name="Group 85">
            <a:extLst>
              <a:ext uri="{FF2B5EF4-FFF2-40B4-BE49-F238E27FC236}">
                <a16:creationId xmlns=""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 flipH="1">
            <a:off x="6344234" y="323854"/>
            <a:ext cx="2992766" cy="693204"/>
            <a:chOff x="676027" y="3890007"/>
            <a:chExt cx="2992766" cy="693204"/>
          </a:xfrm>
        </p:grpSpPr>
        <p:sp>
          <p:nvSpPr>
            <p:cNvPr id="25" name="Rectangle 40">
              <a:extLst>
                <a:ext uri="{FF2B5EF4-FFF2-40B4-BE49-F238E27FC236}">
                  <a16:creationId xmlns=""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5" y="3907571"/>
              <a:ext cx="2717088" cy="6756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54">
              <a:extLst>
                <a:ext uri="{FF2B5EF4-FFF2-40B4-BE49-F238E27FC236}">
                  <a16:creationId xmlns=""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28" name="Teardrop 55">
                <a:extLst>
                  <a:ext uri="{FF2B5EF4-FFF2-40B4-BE49-F238E27FC236}">
                    <a16:creationId xmlns=""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56">
                <a:extLst>
                  <a:ext uri="{FF2B5EF4-FFF2-40B4-BE49-F238E27FC236}">
                    <a16:creationId xmlns=""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76">
              <a:extLst>
                <a:ext uri="{FF2B5EF4-FFF2-40B4-BE49-F238E27FC236}">
                  <a16:creationId xmlns=""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057537" y="4014558"/>
              <a:ext cx="2283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أَستَمِعُ وأَتَدَبَّرُ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6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52" y="934834"/>
            <a:ext cx="4870948" cy="5732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3172385" y="87271"/>
            <a:ext cx="7147481" cy="566741"/>
            <a:chOff x="957833" y="1401946"/>
            <a:chExt cx="3794760" cy="471603"/>
          </a:xfrm>
        </p:grpSpPr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3" y="1401946"/>
              <a:ext cx="3794760" cy="47160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957834" y="1460415"/>
              <a:ext cx="3587950" cy="38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4.أَقْراُ الحِوَارَ الآتِي مَعَ مَجْموعتِي، ثُمَّ أُجِيبُ عَنِ الأَسئِلةِ الآتِيةِ :</a:t>
              </a:r>
            </a:p>
          </p:txBody>
        </p:sp>
      </p:grpSp>
      <p:sp>
        <p:nvSpPr>
          <p:cNvPr id="22" name="Teardrop 43">
            <a:extLst>
              <a:ext uri="{FF2B5EF4-FFF2-40B4-BE49-F238E27FC236}">
                <a16:creationId xmlns="" xmlns:a16="http://schemas.microsoft.com/office/drawing/2014/main" id="{3CF776BB-CEA5-4584-9B43-9E24BEDEA4EB}"/>
              </a:ext>
            </a:extLst>
          </p:cNvPr>
          <p:cNvSpPr/>
          <p:nvPr/>
        </p:nvSpPr>
        <p:spPr>
          <a:xfrm rot="8141980">
            <a:off x="9948067" y="8192"/>
            <a:ext cx="537103" cy="534197"/>
          </a:xfrm>
          <a:prstGeom prst="teardrop">
            <a:avLst>
              <a:gd name="adj" fmla="val 114035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44">
            <a:extLst>
              <a:ext uri="{FF2B5EF4-FFF2-40B4-BE49-F238E27FC236}">
                <a16:creationId xmlns="" xmlns:a16="http://schemas.microsoft.com/office/drawing/2014/main" id="{A6414DF3-6DF5-4B0F-848F-F01776EE1EE1}"/>
              </a:ext>
            </a:extLst>
          </p:cNvPr>
          <p:cNvSpPr/>
          <p:nvPr/>
        </p:nvSpPr>
        <p:spPr>
          <a:xfrm>
            <a:off x="10053216" y="111888"/>
            <a:ext cx="326805" cy="326805"/>
          </a:xfrm>
          <a:prstGeom prst="ellipse">
            <a:avLst/>
          </a:prstGeom>
          <a:solidFill>
            <a:schemeClr val="bg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8C8F9E2C-CEDB-4E13-8883-B6D5A986CF28}"/>
              </a:ext>
            </a:extLst>
          </p:cNvPr>
          <p:cNvSpPr/>
          <p:nvPr/>
        </p:nvSpPr>
        <p:spPr>
          <a:xfrm>
            <a:off x="9837872" y="3696261"/>
            <a:ext cx="2084771" cy="3099229"/>
          </a:xfrm>
          <a:prstGeom prst="ellipse">
            <a:avLst/>
          </a:prstGeom>
          <a:solidFill>
            <a:schemeClr val="tx1">
              <a:lumMod val="85000"/>
              <a:lumOff val="15000"/>
              <a:alpha val="54000"/>
            </a:scheme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FEDB2E88-2286-4E43-8847-6EDD80A1E625}"/>
              </a:ext>
            </a:extLst>
          </p:cNvPr>
          <p:cNvSpPr/>
          <p:nvPr/>
        </p:nvSpPr>
        <p:spPr>
          <a:xfrm rot="8037153">
            <a:off x="9264248" y="750601"/>
            <a:ext cx="3016323" cy="3362074"/>
          </a:xfrm>
          <a:custGeom>
            <a:avLst/>
            <a:gdLst>
              <a:gd name="connsiteX0" fmla="*/ 479118 w 3007111"/>
              <a:gd name="connsiteY0" fmla="*/ 3100942 h 3210454"/>
              <a:gd name="connsiteX1" fmla="*/ 529597 w 3007111"/>
              <a:gd name="connsiteY1" fmla="*/ 2842397 h 3210454"/>
              <a:gd name="connsiteX2" fmla="*/ 192497 w 3007111"/>
              <a:gd name="connsiteY2" fmla="*/ 2776582 h 3210454"/>
              <a:gd name="connsiteX3" fmla="*/ 246712 w 3007111"/>
              <a:gd name="connsiteY3" fmla="*/ 2498901 h 3210454"/>
              <a:gd name="connsiteX4" fmla="*/ 0 w 3007111"/>
              <a:gd name="connsiteY4" fmla="*/ 2450733 h 3210454"/>
              <a:gd name="connsiteX5" fmla="*/ 69834 w 3007111"/>
              <a:gd name="connsiteY5" fmla="*/ 2093048 h 3210454"/>
              <a:gd name="connsiteX6" fmla="*/ 304470 w 3007111"/>
              <a:gd name="connsiteY6" fmla="*/ 2138859 h 3210454"/>
              <a:gd name="connsiteX7" fmla="*/ 380179 w 3007111"/>
              <a:gd name="connsiteY7" fmla="*/ 1751081 h 3210454"/>
              <a:gd name="connsiteX8" fmla="*/ 645309 w 3007111"/>
              <a:gd name="connsiteY8" fmla="*/ 1802845 h 3210454"/>
              <a:gd name="connsiteX9" fmla="*/ 721793 w 3007111"/>
              <a:gd name="connsiteY9" fmla="*/ 1411097 h 3210454"/>
              <a:gd name="connsiteX10" fmla="*/ 986923 w 3007111"/>
              <a:gd name="connsiteY10" fmla="*/ 1462861 h 3210454"/>
              <a:gd name="connsiteX11" fmla="*/ 1063407 w 3007111"/>
              <a:gd name="connsiteY11" fmla="*/ 1071114 h 3210454"/>
              <a:gd name="connsiteX12" fmla="*/ 1328537 w 3007111"/>
              <a:gd name="connsiteY12" fmla="*/ 1122878 h 3210454"/>
              <a:gd name="connsiteX13" fmla="*/ 1397147 w 3007111"/>
              <a:gd name="connsiteY13" fmla="*/ 771464 h 3210454"/>
              <a:gd name="connsiteX14" fmla="*/ 1463202 w 3007111"/>
              <a:gd name="connsiteY14" fmla="*/ 784360 h 3210454"/>
              <a:gd name="connsiteX15" fmla="*/ 1467543 w 3007111"/>
              <a:gd name="connsiteY15" fmla="*/ 626746 h 3210454"/>
              <a:gd name="connsiteX16" fmla="*/ 2336791 w 3007111"/>
              <a:gd name="connsiteY16" fmla="*/ 650689 h 3210454"/>
              <a:gd name="connsiteX17" fmla="*/ 1963146 w 3007111"/>
              <a:gd name="connsiteY17" fmla="*/ 199263 h 3210454"/>
              <a:gd name="connsiteX18" fmla="*/ 2197281 w 3007111"/>
              <a:gd name="connsiteY18" fmla="*/ 5469 h 3210454"/>
              <a:gd name="connsiteX19" fmla="*/ 2197281 w 3007111"/>
              <a:gd name="connsiteY19" fmla="*/ 1439 h 3210454"/>
              <a:gd name="connsiteX20" fmla="*/ 2202151 w 3007111"/>
              <a:gd name="connsiteY20" fmla="*/ 1439 h 3210454"/>
              <a:gd name="connsiteX21" fmla="*/ 2203889 w 3007111"/>
              <a:gd name="connsiteY21" fmla="*/ 0 h 3210454"/>
              <a:gd name="connsiteX22" fmla="*/ 2205079 w 3007111"/>
              <a:gd name="connsiteY22" fmla="*/ 1439 h 3210454"/>
              <a:gd name="connsiteX23" fmla="*/ 3007111 w 3007111"/>
              <a:gd name="connsiteY23" fmla="*/ 1439 h 3210454"/>
              <a:gd name="connsiteX24" fmla="*/ 3007111 w 3007111"/>
              <a:gd name="connsiteY24" fmla="*/ 266529 h 3210454"/>
              <a:gd name="connsiteX25" fmla="*/ 2424494 w 3007111"/>
              <a:gd name="connsiteY25" fmla="*/ 266529 h 3210454"/>
              <a:gd name="connsiteX26" fmla="*/ 2751927 w 3007111"/>
              <a:gd name="connsiteY26" fmla="*/ 662123 h 3210454"/>
              <a:gd name="connsiteX27" fmla="*/ 2754699 w 3007111"/>
              <a:gd name="connsiteY27" fmla="*/ 662199 h 3210454"/>
              <a:gd name="connsiteX28" fmla="*/ 2754611 w 3007111"/>
              <a:gd name="connsiteY28" fmla="*/ 665367 h 3210454"/>
              <a:gd name="connsiteX29" fmla="*/ 2755763 w 3007111"/>
              <a:gd name="connsiteY29" fmla="*/ 666757 h 3210454"/>
              <a:gd name="connsiteX30" fmla="*/ 2754545 w 3007111"/>
              <a:gd name="connsiteY30" fmla="*/ 667765 h 3210454"/>
              <a:gd name="connsiteX31" fmla="*/ 2746824 w 3007111"/>
              <a:gd name="connsiteY31" fmla="*/ 948072 h 3210454"/>
              <a:gd name="connsiteX32" fmla="*/ 2228607 w 3007111"/>
              <a:gd name="connsiteY32" fmla="*/ 933798 h 3210454"/>
              <a:gd name="connsiteX33" fmla="*/ 2871273 w 3007111"/>
              <a:gd name="connsiteY33" fmla="*/ 1059272 h 3210454"/>
              <a:gd name="connsiteX34" fmla="*/ 2799028 w 3007111"/>
              <a:gd name="connsiteY34" fmla="*/ 1429303 h 3210454"/>
              <a:gd name="connsiteX35" fmla="*/ 2533898 w 3007111"/>
              <a:gd name="connsiteY35" fmla="*/ 1377539 h 3210454"/>
              <a:gd name="connsiteX36" fmla="*/ 2457414 w 3007111"/>
              <a:gd name="connsiteY36" fmla="*/ 1769287 h 3210454"/>
              <a:gd name="connsiteX37" fmla="*/ 2192284 w 3007111"/>
              <a:gd name="connsiteY37" fmla="*/ 1717523 h 3210454"/>
              <a:gd name="connsiteX38" fmla="*/ 2115800 w 3007111"/>
              <a:gd name="connsiteY38" fmla="*/ 2109271 h 3210454"/>
              <a:gd name="connsiteX39" fmla="*/ 1850670 w 3007111"/>
              <a:gd name="connsiteY39" fmla="*/ 2057507 h 3210454"/>
              <a:gd name="connsiteX40" fmla="*/ 1774186 w 3007111"/>
              <a:gd name="connsiteY40" fmla="*/ 2449255 h 3210454"/>
              <a:gd name="connsiteX41" fmla="*/ 1539551 w 3007111"/>
              <a:gd name="connsiteY41" fmla="*/ 2403444 h 3210454"/>
              <a:gd name="connsiteX42" fmla="*/ 1474126 w 3007111"/>
              <a:gd name="connsiteY42" fmla="*/ 2738541 h 3210454"/>
              <a:gd name="connsiteX43" fmla="*/ 1325757 w 3007111"/>
              <a:gd name="connsiteY43" fmla="*/ 2709573 h 3210454"/>
              <a:gd name="connsiteX44" fmla="*/ 1271542 w 3007111"/>
              <a:gd name="connsiteY44" fmla="*/ 2987254 h 3210454"/>
              <a:gd name="connsiteX45" fmla="*/ 1090506 w 3007111"/>
              <a:gd name="connsiteY45" fmla="*/ 2951909 h 3210454"/>
              <a:gd name="connsiteX46" fmla="*/ 1040028 w 3007111"/>
              <a:gd name="connsiteY46" fmla="*/ 3210454 h 321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111" h="3210454">
                <a:moveTo>
                  <a:pt x="479118" y="3100942"/>
                </a:moveTo>
                <a:lnTo>
                  <a:pt x="529597" y="2842397"/>
                </a:lnTo>
                <a:lnTo>
                  <a:pt x="192497" y="2776582"/>
                </a:lnTo>
                <a:lnTo>
                  <a:pt x="246712" y="2498901"/>
                </a:lnTo>
                <a:lnTo>
                  <a:pt x="0" y="2450733"/>
                </a:lnTo>
                <a:lnTo>
                  <a:pt x="69834" y="2093048"/>
                </a:lnTo>
                <a:lnTo>
                  <a:pt x="304470" y="2138859"/>
                </a:lnTo>
                <a:lnTo>
                  <a:pt x="380179" y="1751081"/>
                </a:lnTo>
                <a:lnTo>
                  <a:pt x="645309" y="1802845"/>
                </a:lnTo>
                <a:lnTo>
                  <a:pt x="721793" y="1411097"/>
                </a:lnTo>
                <a:lnTo>
                  <a:pt x="986923" y="1462861"/>
                </a:lnTo>
                <a:lnTo>
                  <a:pt x="1063407" y="1071114"/>
                </a:lnTo>
                <a:lnTo>
                  <a:pt x="1328537" y="1122878"/>
                </a:lnTo>
                <a:lnTo>
                  <a:pt x="1397147" y="771464"/>
                </a:lnTo>
                <a:lnTo>
                  <a:pt x="1463202" y="784360"/>
                </a:lnTo>
                <a:lnTo>
                  <a:pt x="1467543" y="626746"/>
                </a:lnTo>
                <a:lnTo>
                  <a:pt x="2336791" y="650689"/>
                </a:lnTo>
                <a:lnTo>
                  <a:pt x="1963146" y="199263"/>
                </a:lnTo>
                <a:lnTo>
                  <a:pt x="2197281" y="5469"/>
                </a:lnTo>
                <a:lnTo>
                  <a:pt x="2197281" y="1439"/>
                </a:lnTo>
                <a:lnTo>
                  <a:pt x="2202151" y="1439"/>
                </a:lnTo>
                <a:lnTo>
                  <a:pt x="2203889" y="0"/>
                </a:lnTo>
                <a:lnTo>
                  <a:pt x="2205079" y="1439"/>
                </a:lnTo>
                <a:lnTo>
                  <a:pt x="3007111" y="1439"/>
                </a:lnTo>
                <a:lnTo>
                  <a:pt x="3007111" y="266529"/>
                </a:lnTo>
                <a:lnTo>
                  <a:pt x="2424494" y="266529"/>
                </a:lnTo>
                <a:lnTo>
                  <a:pt x="2751927" y="662123"/>
                </a:lnTo>
                <a:lnTo>
                  <a:pt x="2754699" y="662199"/>
                </a:lnTo>
                <a:lnTo>
                  <a:pt x="2754611" y="665367"/>
                </a:lnTo>
                <a:lnTo>
                  <a:pt x="2755763" y="666757"/>
                </a:lnTo>
                <a:lnTo>
                  <a:pt x="2754545" y="667765"/>
                </a:lnTo>
                <a:lnTo>
                  <a:pt x="2746824" y="948072"/>
                </a:lnTo>
                <a:lnTo>
                  <a:pt x="2228607" y="933798"/>
                </a:lnTo>
                <a:lnTo>
                  <a:pt x="2871273" y="1059272"/>
                </a:lnTo>
                <a:lnTo>
                  <a:pt x="2799028" y="1429303"/>
                </a:lnTo>
                <a:lnTo>
                  <a:pt x="2533898" y="1377539"/>
                </a:lnTo>
                <a:lnTo>
                  <a:pt x="2457414" y="1769287"/>
                </a:lnTo>
                <a:lnTo>
                  <a:pt x="2192284" y="1717523"/>
                </a:lnTo>
                <a:lnTo>
                  <a:pt x="2115800" y="2109271"/>
                </a:lnTo>
                <a:lnTo>
                  <a:pt x="1850670" y="2057507"/>
                </a:lnTo>
                <a:lnTo>
                  <a:pt x="1774186" y="2449255"/>
                </a:lnTo>
                <a:lnTo>
                  <a:pt x="1539551" y="2403444"/>
                </a:lnTo>
                <a:lnTo>
                  <a:pt x="1474126" y="2738541"/>
                </a:lnTo>
                <a:lnTo>
                  <a:pt x="1325757" y="2709573"/>
                </a:lnTo>
                <a:lnTo>
                  <a:pt x="1271542" y="2987254"/>
                </a:lnTo>
                <a:lnTo>
                  <a:pt x="1090506" y="2951909"/>
                </a:lnTo>
                <a:lnTo>
                  <a:pt x="1040028" y="3210454"/>
                </a:lnTo>
                <a:close/>
              </a:path>
            </a:pathLst>
          </a:custGeom>
          <a:solidFill>
            <a:srgbClr val="65C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xmlns="" id="{3579DB3D-8265-4806-8B0F-6D64218EBCEC}"/>
              </a:ext>
            </a:extLst>
          </p:cNvPr>
          <p:cNvSpPr/>
          <p:nvPr/>
        </p:nvSpPr>
        <p:spPr>
          <a:xfrm>
            <a:off x="10421179" y="4679806"/>
            <a:ext cx="1104027" cy="623206"/>
          </a:xfrm>
          <a:custGeom>
            <a:avLst/>
            <a:gdLst>
              <a:gd name="connsiteX0" fmla="*/ 410168 w 1114511"/>
              <a:gd name="connsiteY0" fmla="*/ 0 h 656823"/>
              <a:gd name="connsiteX1" fmla="*/ 706577 w 1114511"/>
              <a:gd name="connsiteY1" fmla="*/ 0 h 656823"/>
              <a:gd name="connsiteX2" fmla="*/ 710924 w 1114511"/>
              <a:gd name="connsiteY2" fmla="*/ 43123 h 656823"/>
              <a:gd name="connsiteX3" fmla="*/ 983535 w 1114511"/>
              <a:gd name="connsiteY3" fmla="*/ 548758 h 656823"/>
              <a:gd name="connsiteX4" fmla="*/ 1114511 w 1114511"/>
              <a:gd name="connsiteY4" fmla="*/ 656823 h 656823"/>
              <a:gd name="connsiteX5" fmla="*/ 0 w 1114511"/>
              <a:gd name="connsiteY5" fmla="*/ 656823 h 656823"/>
              <a:gd name="connsiteX6" fmla="*/ 130976 w 1114511"/>
              <a:gd name="connsiteY6" fmla="*/ 548758 h 656823"/>
              <a:gd name="connsiteX7" fmla="*/ 403586 w 1114511"/>
              <a:gd name="connsiteY7" fmla="*/ 43123 h 65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511" h="656823">
                <a:moveTo>
                  <a:pt x="410168" y="0"/>
                </a:moveTo>
                <a:lnTo>
                  <a:pt x="706577" y="0"/>
                </a:lnTo>
                <a:lnTo>
                  <a:pt x="710924" y="43123"/>
                </a:lnTo>
                <a:cubicBezTo>
                  <a:pt x="750892" y="238441"/>
                  <a:pt x="847795" y="413018"/>
                  <a:pt x="983535" y="548758"/>
                </a:cubicBezTo>
                <a:lnTo>
                  <a:pt x="1114511" y="656823"/>
                </a:lnTo>
                <a:lnTo>
                  <a:pt x="0" y="656823"/>
                </a:lnTo>
                <a:lnTo>
                  <a:pt x="130976" y="548758"/>
                </a:lnTo>
                <a:cubicBezTo>
                  <a:pt x="266716" y="413018"/>
                  <a:pt x="363619" y="238441"/>
                  <a:pt x="403586" y="4312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143465A6-1ACB-4CC6-9595-C36CA657744A}"/>
              </a:ext>
            </a:extLst>
          </p:cNvPr>
          <p:cNvSpPr/>
          <p:nvPr/>
        </p:nvSpPr>
        <p:spPr>
          <a:xfrm>
            <a:off x="10421192" y="5247875"/>
            <a:ext cx="1103941" cy="27112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F40DF49-1F58-4541-9FF6-91BCDBF54570}"/>
              </a:ext>
            </a:extLst>
          </p:cNvPr>
          <p:cNvSpPr/>
          <p:nvPr/>
        </p:nvSpPr>
        <p:spPr>
          <a:xfrm>
            <a:off x="10879949" y="4545328"/>
            <a:ext cx="294855" cy="15258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1864">
                <a:schemeClr val="tx1">
                  <a:lumMod val="85000"/>
                  <a:lumOff val="15000"/>
                </a:schemeClr>
              </a:gs>
              <a:gs pos="19000">
                <a:schemeClr val="tx1">
                  <a:lumMod val="65000"/>
                  <a:lumOff val="35000"/>
                </a:schemeClr>
              </a:gs>
              <a:gs pos="69909">
                <a:schemeClr val="tx1">
                  <a:lumMod val="85000"/>
                  <a:lumOff val="15000"/>
                </a:schemeClr>
              </a:gs>
              <a:gs pos="8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90BF7ED5-5379-4AE2-ACF1-84A557328275}"/>
              </a:ext>
            </a:extLst>
          </p:cNvPr>
          <p:cNvSpPr/>
          <p:nvPr/>
        </p:nvSpPr>
        <p:spPr>
          <a:xfrm>
            <a:off x="10912282" y="4237601"/>
            <a:ext cx="235885" cy="337647"/>
          </a:xfrm>
          <a:custGeom>
            <a:avLst/>
            <a:gdLst>
              <a:gd name="connsiteX0" fmla="*/ 238125 w 238125"/>
              <a:gd name="connsiteY0" fmla="*/ 0 h 355861"/>
              <a:gd name="connsiteX1" fmla="*/ 238125 w 238125"/>
              <a:gd name="connsiteY1" fmla="*/ 355861 h 355861"/>
              <a:gd name="connsiteX2" fmla="*/ 0 w 238125"/>
              <a:gd name="connsiteY2" fmla="*/ 355861 h 355861"/>
              <a:gd name="connsiteX3" fmla="*/ 0 w 238125"/>
              <a:gd name="connsiteY3" fmla="*/ 98707 h 35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355861">
                <a:moveTo>
                  <a:pt x="238125" y="0"/>
                </a:moveTo>
                <a:lnTo>
                  <a:pt x="238125" y="355861"/>
                </a:lnTo>
                <a:lnTo>
                  <a:pt x="0" y="355861"/>
                </a:lnTo>
                <a:lnTo>
                  <a:pt x="0" y="98707"/>
                </a:lnTo>
                <a:close/>
              </a:path>
            </a:pathLst>
          </a:custGeom>
          <a:solidFill>
            <a:srgbClr val="35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D5EED04B-B57A-4A2D-990F-82C7DDEF76B2}"/>
              </a:ext>
            </a:extLst>
          </p:cNvPr>
          <p:cNvSpPr/>
          <p:nvPr/>
        </p:nvSpPr>
        <p:spPr>
          <a:xfrm>
            <a:off x="10421118" y="5487055"/>
            <a:ext cx="1103941" cy="1079152"/>
          </a:xfrm>
          <a:prstGeom prst="rect">
            <a:avLst/>
          </a:prstGeom>
          <a:gradFill flip="none" rotWithShape="1">
            <a:gsLst>
              <a:gs pos="0">
                <a:srgbClr val="35A2AD"/>
              </a:gs>
              <a:gs pos="19000">
                <a:srgbClr val="65C7D0"/>
              </a:gs>
              <a:gs pos="83000">
                <a:srgbClr val="65C7D0"/>
              </a:gs>
              <a:gs pos="100000">
                <a:srgbClr val="35A2A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2CD37CFF-B73E-4F6A-91E2-AE4D7F74997A}"/>
              </a:ext>
            </a:extLst>
          </p:cNvPr>
          <p:cNvSpPr txBox="1"/>
          <p:nvPr/>
        </p:nvSpPr>
        <p:spPr>
          <a:xfrm>
            <a:off x="9924819" y="1108199"/>
            <a:ext cx="1601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 smtClean="0">
                <a:latin typeface="Bahnschrift SemiBold SemiConden" panose="020B0502040204020203" pitchFamily="34" charset="0"/>
                <a:ea typeface="Adobe Gothic Std B" panose="020B0800000000000000" pitchFamily="34" charset="-128"/>
              </a:rPr>
              <a:t>1</a:t>
            </a:r>
            <a:endParaRPr lang="en-US" sz="2000" spc="300" dirty="0">
              <a:latin typeface="Bahnschrift SemiBold SemiConden" panose="020B0502040204020203" pitchFamily="34" charset="0"/>
              <a:ea typeface="Adobe Gothic Std B" panose="020B0800000000000000" pitchFamily="34" charset="-128"/>
            </a:endParaRP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مدخل الوحدة</a:t>
            </a:r>
          </a:p>
          <a:p>
            <a:pPr algn="ctr"/>
            <a:endParaRPr lang="ar-SY" sz="2000" b="1" dirty="0" smtClean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  <a:p>
            <a:pPr algn="ctr"/>
            <a:r>
              <a:rPr lang="ar-SY" sz="2000" b="1" dirty="0" smtClean="0">
                <a:latin typeface="Economica" panose="02000506040000020004" pitchFamily="2" charset="0"/>
                <a:ea typeface="Adobe Fan Heiti Std B" panose="020B0700000000000000" pitchFamily="34" charset="-128"/>
              </a:rPr>
              <a:t>أنشطة </a:t>
            </a:r>
            <a:r>
              <a:rPr lang="ar-SY" sz="2000" b="1" dirty="0">
                <a:latin typeface="Economica" panose="02000506040000020004" pitchFamily="2" charset="0"/>
                <a:ea typeface="Adobe Fan Heiti Std B" panose="020B0700000000000000" pitchFamily="34" charset="-128"/>
              </a:rPr>
              <a:t>تمهيدية</a:t>
            </a:r>
          </a:p>
          <a:p>
            <a:pPr algn="ctr"/>
            <a:endParaRPr lang="ar-SY" sz="2000" b="1" dirty="0">
              <a:latin typeface="Economica" panose="02000506040000020004" pitchFamily="2" charset="0"/>
              <a:ea typeface="Adobe Fan Heiti Std B" panose="020B0700000000000000" pitchFamily="34" charset="-128"/>
            </a:endParaRPr>
          </a:p>
        </p:txBody>
      </p:sp>
      <p:pic>
        <p:nvPicPr>
          <p:cNvPr id="46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26" y="765273"/>
            <a:ext cx="7524827" cy="5261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4546167" y="2593834"/>
            <a:ext cx="217182" cy="217182"/>
            <a:chOff x="9158514" y="1814286"/>
            <a:chExt cx="435429" cy="435429"/>
          </a:xfrm>
        </p:grpSpPr>
        <p:sp>
          <p:nvSpPr>
            <p:cNvPr id="13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5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6367710" y="3479079"/>
            <a:ext cx="217182" cy="217182"/>
            <a:chOff x="9158514" y="1814286"/>
            <a:chExt cx="435429" cy="435429"/>
          </a:xfrm>
        </p:grpSpPr>
        <p:sp>
          <p:nvSpPr>
            <p:cNvPr id="16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18" name="Group 68">
            <a:extLst>
              <a:ext uri="{FF2B5EF4-FFF2-40B4-BE49-F238E27FC236}">
                <a16:creationId xmlns="" xmlns:a16="http://schemas.microsoft.com/office/drawing/2014/main" id="{D8DDD24A-E7C5-413E-A4FD-ABC252AF1438}"/>
              </a:ext>
            </a:extLst>
          </p:cNvPr>
          <p:cNvGrpSpPr/>
          <p:nvPr/>
        </p:nvGrpSpPr>
        <p:grpSpPr>
          <a:xfrm>
            <a:off x="8015148" y="4406424"/>
            <a:ext cx="217182" cy="217182"/>
            <a:chOff x="9158514" y="1814286"/>
            <a:chExt cx="435429" cy="435429"/>
          </a:xfrm>
        </p:grpSpPr>
        <p:sp>
          <p:nvSpPr>
            <p:cNvPr id="19" name="Oval 69">
              <a:extLst>
                <a:ext uri="{FF2B5EF4-FFF2-40B4-BE49-F238E27FC236}">
                  <a16:creationId xmlns="" xmlns:a16="http://schemas.microsoft.com/office/drawing/2014/main" id="{EA359E4D-3BB4-4949-A830-34D51AF673C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70" descr="Checkmark">
              <a:extLst>
                <a:ext uri="{FF2B5EF4-FFF2-40B4-BE49-F238E27FC236}">
                  <a16:creationId xmlns="" xmlns:a16="http://schemas.microsoft.com/office/drawing/2014/main" id="{07EDF757-405A-4B8B-A8A0-3571B29F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4880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21" name="Group 83">
            <a:extLst>
              <a:ext uri="{FF2B5EF4-FFF2-40B4-BE49-F238E27FC236}">
                <a16:creationId xmlns=""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4023505" y="116584"/>
            <a:ext cx="5638748" cy="520292"/>
            <a:chOff x="746202" y="1401946"/>
            <a:chExt cx="3587950" cy="518886"/>
          </a:xfrm>
        </p:grpSpPr>
        <p:sp>
          <p:nvSpPr>
            <p:cNvPr id="22" name="Rectangle 38">
              <a:extLst>
                <a:ext uri="{FF2B5EF4-FFF2-40B4-BE49-F238E27FC236}">
                  <a16:creationId xmlns=""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3" y="1401946"/>
              <a:ext cx="3376319" cy="47160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74">
              <a:extLst>
                <a:ext uri="{FF2B5EF4-FFF2-40B4-BE49-F238E27FC236}">
                  <a16:creationId xmlns=""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746202" y="1460415"/>
              <a:ext cx="3363238" cy="46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أُعَيّنُ الإِجَابةَ الصحِيحَةَ فِيمَا يأتي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6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503</Words>
  <Application>Microsoft Office PowerPoint</Application>
  <PresentationFormat>مخصص</PresentationFormat>
  <Paragraphs>153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5171</cp:revision>
  <dcterms:created xsi:type="dcterms:W3CDTF">2020-10-10T04:32:51Z</dcterms:created>
  <dcterms:modified xsi:type="dcterms:W3CDTF">2021-05-26T14:44:37Z</dcterms:modified>
</cp:coreProperties>
</file>