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9" r:id="rId2"/>
    <p:sldId id="776" r:id="rId3"/>
    <p:sldId id="838" r:id="rId4"/>
    <p:sldId id="841" r:id="rId5"/>
    <p:sldId id="859" r:id="rId6"/>
    <p:sldId id="861" r:id="rId7"/>
    <p:sldId id="860" r:id="rId8"/>
    <p:sldId id="862" r:id="rId9"/>
    <p:sldId id="863" r:id="rId10"/>
    <p:sldId id="864" r:id="rId11"/>
    <p:sldId id="846" r:id="rId12"/>
    <p:sldId id="865" r:id="rId13"/>
    <p:sldId id="866" r:id="rId14"/>
    <p:sldId id="867" r:id="rId15"/>
    <p:sldId id="823" r:id="rId16"/>
    <p:sldId id="868" r:id="rId17"/>
    <p:sldId id="869" r:id="rId18"/>
    <p:sldId id="870" r:id="rId19"/>
    <p:sldId id="792" r:id="rId20"/>
    <p:sldId id="871" r:id="rId21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9933FF"/>
    <a:srgbClr val="00CC99"/>
    <a:srgbClr val="33CCFF"/>
    <a:srgbClr val="8E8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9" autoAdjust="0"/>
    <p:restoredTop sz="94660"/>
  </p:normalViewPr>
  <p:slideViewPr>
    <p:cSldViewPr snapToGrid="0">
      <p:cViewPr>
        <p:scale>
          <a:sx n="75" d="100"/>
          <a:sy n="75" d="100"/>
        </p:scale>
        <p:origin x="198" y="-72"/>
      </p:cViewPr>
      <p:guideLst>
        <p:guide orient="horz" pos="1470"/>
        <p:guide pos="70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27C2867-E55A-4D78-9560-5A67FEF13D76}" type="datetimeFigureOut">
              <a:rPr lang="ar-SY" smtClean="0"/>
              <a:t>02/10/1442</a:t>
            </a:fld>
            <a:endParaRPr lang="ar-SY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Y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B6B5D0-A538-4549-A260-0F35CF253692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88050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83EFD-F5C3-4596-A6BE-F013D50D6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468507-E48F-4DFA-A829-9E6850D48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7824D-4963-4AEF-8845-A701F897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41B5A5-C580-4BAD-AC31-F7A349DB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BBE145-E0FE-4869-BAF5-29326744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3417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1E142B-EB09-40AC-9C1C-70743FB2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EA1A42-6E36-4F8A-9BCD-E5822A637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2035B9-E8D9-446C-8B0C-E620EEF00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16E3D1-50C0-4730-B528-A8C498A1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01073B-158B-4AE9-AC92-1749BAAD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7133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FCCA734-14EF-4383-A502-FEEE5AB73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058EF1C-264D-4088-B5C0-E9BA4DD77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8DE1C0-E5B4-4EFD-8F40-86BB2BF5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EAE23B-BEDB-44BD-881B-6810A511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C8A00-691D-4222-9E4C-27AD8ED9A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9180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00268D-5087-4782-83A0-7BDCE442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08DDF0-95F6-4C2C-A69B-084351F85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B8CA33-BB33-4277-B612-C9E1D05C2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62F7DA-877C-4013-8071-00B9B560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B75940-3DE1-408F-A3A8-F3079DA5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1651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215D6-DABE-4EC1-8EF8-3F28AB65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8B973C-3DE2-4442-9F61-6A3A0A83B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331303-8694-4202-AE62-13D8BF19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B5A991-FED7-4761-9FDA-4EBFAFD0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1CE27E-CAB6-4676-A299-F8F0CCE7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512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28406D-B68F-4492-B411-544EA1CB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E685C1-6582-4548-93B0-CF389488E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F7209E-CA2B-4E0C-9F58-D23832130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576C25-EB1A-493E-925A-54DD261A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F1A648-573E-4D1C-9B37-0DD38B2D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F7FD76-E72B-4103-8C08-909F8FBD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2428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FDE9F3-0B73-451E-B1FD-E57763CA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B3FAC8-02A7-41C1-9E47-10A3D4A77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29AC79-7E73-4D20-9646-DD236F0F1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4C11032-0B34-41CF-82A2-9AAD8DAFA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41945D-B03E-426C-B2EB-660A2A4AF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99AB5B1-37E9-452C-A859-82C73F4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081A46B-C692-42B8-B5F4-F6A2F41B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A570D41-E0D1-4D60-AA1B-C4505C1C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15949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8361EA-BB4F-4812-AB3B-6DC8D655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AE787D-937F-45D7-9F0A-676E9128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537004-576D-4A7C-BC07-BA35536E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18AD639-5ABD-4DF9-93B0-B163F399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2740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4F1BB8-A163-4517-B61E-339E9D08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9DAE9B0-8279-4D95-A8E5-FF1861DC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575CDE-48B3-4C4B-9133-0DEBA82C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87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420E49-9673-4926-A845-7934D29D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6EE9FC-96EA-426D-AECE-D5ACC8AD1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D3148F-7D9E-4DC2-983C-2DF4EBEF9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9902337-E20A-44D7-A4A2-B3288160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49D80C-F2AF-4541-B72F-72163887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4AF57B-78A1-4C8D-95D2-21E26FC4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7176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D991A2-4774-4E31-AFD1-81C095387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CFEBE6-1F40-49F1-A26B-A1D2783FF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37DDD43-DD00-49D2-8755-6B6C04FE9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A31415-AD63-4380-B0A5-449277CC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B7B878-3C64-4AD3-B496-BCCE1B05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1A505B-7E14-40DC-8215-424EE71AA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19381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8DEDDA3-59C3-47C3-A9FC-BDF8CA8C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A632CC-E3B5-4518-BA05-A11A2C020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84713C-4252-4E02-8094-3312FC7AB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4A506-A0B2-4DE1-B069-A8C9CB89B5D1}" type="datetimeFigureOut">
              <a:rPr lang="ar-SY" smtClean="0"/>
              <a:t>02/10/1442</a:t>
            </a:fld>
            <a:endParaRPr lang="ar-S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9C7B0F-1CEF-46C7-A7CA-EB23C98DB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67A0E8-86E0-4785-A23D-63C27EBC3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6113-F40E-4E10-AEB9-94A51125845C}" type="slidenum">
              <a:rPr lang="ar-SY" smtClean="0"/>
              <a:t>‹#›</a:t>
            </a:fld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42405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.gif"/><Relationship Id="rId7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5.jpg"/><Relationship Id="rId4" Type="http://schemas.openxmlformats.org/officeDocument/2006/relationships/image" Target="../media/image5.gif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4.gif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5.gif"/><Relationship Id="rId9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4.gi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4.gif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4.gif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5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3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gif"/><Relationship Id="rId7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xmlns="" id="{6B593B20-1F5C-431F-8B71-BF5257FC17D7}"/>
              </a:ext>
            </a:extLst>
          </p:cNvPr>
          <p:cNvGrpSpPr/>
          <p:nvPr/>
        </p:nvGrpSpPr>
        <p:grpSpPr>
          <a:xfrm>
            <a:off x="10922756" y="2680769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xmlns="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="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xmlns="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xmlns="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xmlns="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xmlns="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xmlns="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xmlns="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xmlns="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xmlns="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xmlns="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xmlns="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xmlns="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xmlns="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xmlns="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xmlns="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xmlns="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xmlns="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xmlns="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xmlns="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xmlns="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xmlns="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xmlns="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xmlns="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xmlns="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xmlns="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xmlns="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xmlns="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xmlns="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xmlns="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xmlns="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xmlns="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xmlns="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xmlns="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xmlns="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xmlns="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xmlns="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xmlns="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xmlns="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xmlns="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xmlns="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xmlns="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xmlns="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xmlns="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xmlns="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xmlns="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xmlns="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xmlns="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xmlns="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xmlns="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xmlns="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xmlns="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xmlns="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xmlns="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xmlns="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xmlns="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xmlns="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xmlns="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xmlns="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xmlns="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xmlns="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xmlns="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xmlns="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xmlns="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xmlns="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xmlns="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xmlns="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xmlns="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xmlns="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xmlns="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xmlns="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xmlns="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xmlns="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xmlns="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xmlns="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xmlns="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xmlns="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xmlns="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xmlns="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xmlns="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xmlns="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xmlns="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xmlns="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xmlns="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xmlns="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xmlns="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xmlns="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xmlns="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xmlns="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xmlns="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xmlns="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xmlns="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xmlns="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xmlns="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xmlns="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xmlns="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xmlns="" id="{DECF6CD6-3A3C-4226-8039-3E6001337D48}"/>
                  </a:ext>
                </a:extLst>
              </p:cNvPr>
              <p:cNvSpPr/>
              <p:nvPr/>
            </p:nvSpPr>
            <p:spPr>
              <a:xfrm>
                <a:off x="7951579" y="3519956"/>
                <a:ext cx="6029231" cy="3191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xmlns="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xmlns="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xmlns="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xmlns="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xmlns="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xmlns="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xmlns="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xmlns="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xmlns="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xmlns="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xmlns="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xmlns="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xmlns="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xmlns="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xmlns="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xmlns="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xmlns="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xmlns="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xmlns="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xmlns="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xmlns="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xmlns="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xmlns="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xmlns="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xmlns="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xmlns="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xmlns="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xmlns="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xmlns="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xmlns="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xmlns="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xmlns="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xmlns="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xmlns="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xmlns="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xmlns="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xmlns="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xmlns="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xmlns="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xmlns="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xmlns="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xmlns="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xmlns="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xmlns="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xmlns="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xmlns="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xmlns="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xmlns="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xmlns="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xmlns="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xmlns="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xmlns="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xmlns="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xmlns="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xmlns="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xmlns="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xmlns="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xmlns="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xmlns="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xmlns="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xmlns="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xmlns="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xmlns="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xmlns="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xmlns="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xmlns="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xmlns="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xmlns="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xmlns="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xmlns="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xmlns="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xmlns="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xmlns="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xmlns="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xmlns="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xmlns="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xmlns="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xmlns="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xmlns="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xmlns="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xmlns="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xmlns="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xmlns="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xmlns="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xmlns="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xmlns="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xmlns="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xmlns="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xmlns="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xmlns="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xmlns="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xmlns="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xmlns="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xmlns="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xmlns="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xmlns="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xmlns="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xmlns="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xmlns="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xmlns="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xmlns="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xmlns="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xmlns="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xmlns="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xmlns="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xmlns="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xmlns="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xmlns="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xmlns="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xmlns="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xmlns="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xmlns="" id="{5F1E1639-F48D-4D01-80D9-2058D7799887}"/>
                </a:ext>
              </a:extLst>
            </p:cNvPr>
            <p:cNvSpPr txBox="1"/>
            <p:nvPr/>
          </p:nvSpPr>
          <p:spPr>
            <a:xfrm>
              <a:off x="11632291" y="3082968"/>
              <a:ext cx="5299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3200" b="1" dirty="0">
                  <a:solidFill>
                    <a:srgbClr val="FF0000"/>
                  </a:solidFill>
                  <a:latin typeface="Cooper Black" panose="0208090404030B020404" pitchFamily="18" charset="0"/>
                </a:rPr>
                <a:t>مجموعات الحيوانات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8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018223" cy="573392"/>
            <a:chOff x="4513710" y="3661856"/>
            <a:chExt cx="3018223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338860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98928" y="4605530"/>
            <a:ext cx="2131285" cy="735741"/>
            <a:chOff x="4591956" y="4605530"/>
            <a:chExt cx="2131285" cy="73574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56" y="4605530"/>
              <a:ext cx="842451" cy="735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829300" y="458365"/>
            <a:ext cx="550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أمثلة متعدّدة عن الفقاريات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511949" y="2102792"/>
            <a:ext cx="431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الضب و السحلية </a:t>
            </a:r>
            <a:r>
              <a:rPr lang="ar-SY" sz="2400" b="1" dirty="0" smtClean="0">
                <a:solidFill>
                  <a:schemeClr val="bg1"/>
                </a:solidFill>
              </a:rPr>
              <a:t>من الزواحف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38" name="Picture 136">
            <a:extLst>
              <a:ext uri="{FF2B5EF4-FFF2-40B4-BE49-F238E27FC236}">
                <a16:creationId xmlns:a16="http://schemas.microsoft.com/office/drawing/2014/main" xmlns="" id="{BF44CCAC-E4AE-4BF1-830E-367A218CF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67" y="1529071"/>
            <a:ext cx="1240595" cy="1649775"/>
          </a:xfrm>
          <a:prstGeom prst="rect">
            <a:avLst/>
          </a:prstGeom>
          <a:effectLst/>
        </p:spPr>
      </p:pic>
      <p:sp>
        <p:nvSpPr>
          <p:cNvPr id="29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898996" y="4308566"/>
            <a:ext cx="5163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جلد السحليَّة خشن و مُغطَّى بالحراشف لحمايتها .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30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7" y="3389738"/>
            <a:ext cx="3078763" cy="803155"/>
          </a:xfrm>
          <a:prstGeom prst="rect">
            <a:avLst/>
          </a:prstGeom>
          <a:effectLst/>
        </p:spPr>
      </p:pic>
      <p:pic>
        <p:nvPicPr>
          <p:cNvPr id="31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35" y="4880839"/>
            <a:ext cx="2367261" cy="12735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707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6967" y="2501855"/>
            <a:ext cx="3057202" cy="747505"/>
            <a:chOff x="4387914" y="2577375"/>
            <a:chExt cx="3057202" cy="7475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14" y="2577375"/>
              <a:ext cx="1028975" cy="689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14529" y="2647772"/>
              <a:ext cx="203058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07482"/>
            <a:ext cx="3277368" cy="615854"/>
            <a:chOff x="4409760" y="3607482"/>
            <a:chExt cx="3277368" cy="61585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07482"/>
              <a:ext cx="1092645" cy="615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18788" y="3768390"/>
              <a:ext cx="2268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82176" y="4539399"/>
            <a:ext cx="2223055" cy="824692"/>
            <a:chOff x="4549490" y="4591662"/>
            <a:chExt cx="2223055" cy="82469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490" y="4591662"/>
              <a:ext cx="872335" cy="761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6691" y="5047022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63054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965395" y="4518690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636919" y="755073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997724" y="980071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426200" y="5597461"/>
            <a:ext cx="475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يُغطي جسمه الشعر و يتنفَّس عن طريق الرئتين و ترضع صغارها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86" y="4500715"/>
            <a:ext cx="2083190" cy="1172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8104905" y="100731"/>
            <a:ext cx="375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FF00"/>
                </a:solidFill>
              </a:rPr>
              <a:t>لماذا يُصنَّف الجمل من الثدييَّات ؟</a:t>
            </a:r>
          </a:p>
        </p:txBody>
      </p:sp>
      <p:pic>
        <p:nvPicPr>
          <p:cNvPr id="26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35" y="2757465"/>
            <a:ext cx="2539951" cy="2421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0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51" grpId="0" animBg="1"/>
      <p:bldP spid="52" grpId="0" animBg="1"/>
      <p:bldP spid="53" grpId="0" animBg="1"/>
      <p:bldP spid="55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6967" y="2501855"/>
            <a:ext cx="3057202" cy="747505"/>
            <a:chOff x="4387914" y="2577375"/>
            <a:chExt cx="3057202" cy="7475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14" y="2577375"/>
              <a:ext cx="1028975" cy="689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14529" y="2647772"/>
              <a:ext cx="203058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07482"/>
            <a:ext cx="3277368" cy="615854"/>
            <a:chOff x="4409760" y="3607482"/>
            <a:chExt cx="3277368" cy="61585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07482"/>
              <a:ext cx="1092645" cy="615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18788" y="3818492"/>
              <a:ext cx="2268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95301" y="4675964"/>
            <a:ext cx="2209930" cy="710110"/>
            <a:chOff x="4562615" y="4728227"/>
            <a:chExt cx="2209930" cy="71011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615" y="4728227"/>
              <a:ext cx="813102" cy="7101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6691" y="5047022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63054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965395" y="4518690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636919" y="755073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997724" y="980071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5207000" y="5687781"/>
            <a:ext cx="6430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الطيور ليست الحيوانات الوحيدة التي تبيض فهناك حيوانات أخرى منها التماسيح و الثعابين تتكاثر بالبيض أيضاً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4" name="Graphic 18">
            <a:extLst>
              <a:ext uri="{FF2B5EF4-FFF2-40B4-BE49-F238E27FC236}">
                <a16:creationId xmlns:a16="http://schemas.microsoft.com/office/drawing/2014/main" xmlns="" id="{6C7C30C0-CCD4-4403-95A4-28EB50C91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2819958"/>
            <a:ext cx="1779510" cy="199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887449" y="202331"/>
            <a:ext cx="375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حقيقة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25" y="4223336"/>
            <a:ext cx="2209481" cy="124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7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51" grpId="0" animBg="1"/>
      <p:bldP spid="52" grpId="0" animBg="1"/>
      <p:bldP spid="53" grpId="0" animBg="1"/>
      <p:bldP spid="5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210382" cy="573392"/>
            <a:chOff x="4513710" y="3661856"/>
            <a:chExt cx="3210382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1019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44500" y="4630128"/>
            <a:ext cx="2185713" cy="783275"/>
            <a:chOff x="4537528" y="4630128"/>
            <a:chExt cx="2185713" cy="78327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7528" y="4630128"/>
              <a:ext cx="896879" cy="783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207702" y="694827"/>
            <a:ext cx="550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اللافقاريات </a:t>
            </a:r>
            <a:r>
              <a:rPr lang="ar-SY" sz="2400" b="1" dirty="0" smtClean="0">
                <a:solidFill>
                  <a:schemeClr val="bg1"/>
                </a:solidFill>
              </a:rPr>
              <a:t>حيوانات ليس لها </a:t>
            </a:r>
            <a:r>
              <a:rPr lang="ar-SY" sz="2400" b="1" dirty="0">
                <a:solidFill>
                  <a:schemeClr val="bg1"/>
                </a:solidFill>
              </a:rPr>
              <a:t>عمود فقري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397067" y="1423910"/>
            <a:ext cx="431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هي </a:t>
            </a:r>
            <a:r>
              <a:rPr lang="ar-SY" sz="2400" b="1" dirty="0" smtClean="0">
                <a:solidFill>
                  <a:srgbClr val="FFFF00"/>
                </a:solidFill>
              </a:rPr>
              <a:t>أكثر</a:t>
            </a:r>
            <a:r>
              <a:rPr lang="ar-SY" sz="2400" b="1" dirty="0" smtClean="0">
                <a:solidFill>
                  <a:schemeClr val="bg1"/>
                </a:solidFill>
              </a:rPr>
              <a:t> من الحيوانات الفقارية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29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598397" y="2213121"/>
            <a:ext cx="611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بعض اللافقاريّات و منها الحشرات يُغطي جسمها غطاء صلب يُوفر لها الحماية و الأمان 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6" name="Picture 75">
            <a:extLst>
              <a:ext uri="{FF2B5EF4-FFF2-40B4-BE49-F238E27FC236}">
                <a16:creationId xmlns="" xmlns:a16="http://schemas.microsoft.com/office/drawing/2014/main" id="{D8EE5648-5CEE-43FA-9D50-1FB717FC7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7506" y="1172255"/>
            <a:ext cx="1296864" cy="97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76">
            <a:extLst>
              <a:ext uri="{FF2B5EF4-FFF2-40B4-BE49-F238E27FC236}">
                <a16:creationId xmlns="" xmlns:a16="http://schemas.microsoft.com/office/drawing/2014/main" id="{17E32D72-95C3-494B-97D1-8FFD2162A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9734"/>
          <a:stretch/>
        </p:blipFill>
        <p:spPr>
          <a:xfrm>
            <a:off x="5003978" y="902542"/>
            <a:ext cx="1188837" cy="983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77">
            <a:extLst>
              <a:ext uri="{FF2B5EF4-FFF2-40B4-BE49-F238E27FC236}">
                <a16:creationId xmlns="" xmlns:a16="http://schemas.microsoft.com/office/drawing/2014/main" id="{94F29AE7-7AF8-44F5-B438-268D1D7524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144" y="1601590"/>
            <a:ext cx="1249735" cy="937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78">
            <a:extLst>
              <a:ext uri="{FF2B5EF4-FFF2-40B4-BE49-F238E27FC236}">
                <a16:creationId xmlns="" xmlns:a16="http://schemas.microsoft.com/office/drawing/2014/main" id="{FBB9E307-8EC7-4278-9F1F-6474BC7D59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b="10845"/>
          <a:stretch/>
        </p:blipFill>
        <p:spPr>
          <a:xfrm>
            <a:off x="6192815" y="3008821"/>
            <a:ext cx="1479929" cy="1058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77">
            <a:extLst>
              <a:ext uri="{FF2B5EF4-FFF2-40B4-BE49-F238E27FC236}">
                <a16:creationId xmlns="" xmlns:a16="http://schemas.microsoft.com/office/drawing/2014/main" id="{94F29AE7-7AF8-44F5-B438-268D1D7524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32780"/>
            <a:ext cx="1290163" cy="1861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77">
            <a:extLst>
              <a:ext uri="{FF2B5EF4-FFF2-40B4-BE49-F238E27FC236}">
                <a16:creationId xmlns="" xmlns:a16="http://schemas.microsoft.com/office/drawing/2014/main" id="{94F29AE7-7AF8-44F5-B438-268D1D752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04" y="4577831"/>
            <a:ext cx="1290163" cy="1174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03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6967" y="2501855"/>
            <a:ext cx="3057202" cy="747505"/>
            <a:chOff x="4387914" y="2577375"/>
            <a:chExt cx="3057202" cy="7475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14" y="2577375"/>
              <a:ext cx="1028975" cy="689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14529" y="2647772"/>
              <a:ext cx="203058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07482"/>
            <a:ext cx="3277368" cy="615854"/>
            <a:chOff x="4409760" y="3607482"/>
            <a:chExt cx="3277368" cy="61585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07482"/>
              <a:ext cx="1092645" cy="615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18788" y="3818492"/>
              <a:ext cx="2268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68729" y="4566699"/>
            <a:ext cx="2236502" cy="797392"/>
            <a:chOff x="4536043" y="4618962"/>
            <a:chExt cx="2236502" cy="79739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6043" y="4618962"/>
              <a:ext cx="902002" cy="787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6691" y="5047022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63054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965395" y="4518690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636919" y="755073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997724" y="980071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5207000" y="5687781"/>
            <a:ext cx="643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b="1" dirty="0" smtClean="0">
                <a:solidFill>
                  <a:schemeClr val="bg1"/>
                </a:solidFill>
              </a:rPr>
              <a:t>قناديل البحر من اللافقاريّات و ليس لها غطاء خارجي صلب , إنها تلسع الحيوانات الأخرى لكن تبقى في أمان و تحصل على الغذاء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887449" y="202331"/>
            <a:ext cx="375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حقيقة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24" y="3701353"/>
            <a:ext cx="1457633" cy="189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73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51" grpId="0" animBg="1"/>
      <p:bldP spid="52" grpId="0" animBg="1"/>
      <p:bldP spid="53" grpId="0" animBg="1"/>
      <p:bldP spid="55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6967" y="2491992"/>
            <a:ext cx="3013659" cy="699082"/>
            <a:chOff x="4387914" y="2567512"/>
            <a:chExt cx="3013659" cy="69908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14" y="2577375"/>
              <a:ext cx="1028975" cy="689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70986" y="2567512"/>
              <a:ext cx="203058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07482"/>
            <a:ext cx="3224577" cy="615854"/>
            <a:chOff x="4409760" y="3607482"/>
            <a:chExt cx="3224577" cy="61585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07482"/>
              <a:ext cx="1092645" cy="615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02405" y="3794676"/>
              <a:ext cx="21319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36067" y="4613839"/>
            <a:ext cx="2269164" cy="761840"/>
            <a:chOff x="4503381" y="4666102"/>
            <a:chExt cx="2269164" cy="76184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81" y="4666102"/>
              <a:ext cx="872335" cy="761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6691" y="5047022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63054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37">
            <a:extLst>
              <a:ext uri="{FF2B5EF4-FFF2-40B4-BE49-F238E27FC236}">
                <a16:creationId xmlns:a16="http://schemas.microsoft.com/office/drawing/2014/main" xmlns="" id="{E0673B62-28E7-435F-81AC-2973E74EB7D7}"/>
              </a:ext>
            </a:extLst>
          </p:cNvPr>
          <p:cNvSpPr txBox="1"/>
          <p:nvPr/>
        </p:nvSpPr>
        <p:spPr>
          <a:xfrm>
            <a:off x="5524501" y="448720"/>
            <a:ext cx="654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كيف تستفيد الخنفساء من أجزاء جسمها في توفير حاجاتها ؟</a:t>
            </a:r>
            <a:endParaRPr lang="ar-SY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09" y="2579351"/>
            <a:ext cx="3022600" cy="3230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TextBox 37">
            <a:extLst>
              <a:ext uri="{FF2B5EF4-FFF2-40B4-BE49-F238E27FC236}">
                <a16:creationId xmlns:a16="http://schemas.microsoft.com/office/drawing/2014/main" xmlns="" id="{E0673B62-28E7-435F-81AC-2973E74EB7D7}"/>
              </a:ext>
            </a:extLst>
          </p:cNvPr>
          <p:cNvSpPr txBox="1"/>
          <p:nvPr/>
        </p:nvSpPr>
        <p:spPr>
          <a:xfrm>
            <a:off x="6563909" y="1685520"/>
            <a:ext cx="529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قرون الاستشعار : تساعده على الإحساس و التذوق و الشَّم .</a:t>
            </a:r>
            <a:endParaRPr lang="ar-SY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37">
            <a:extLst>
              <a:ext uri="{FF2B5EF4-FFF2-40B4-BE49-F238E27FC236}">
                <a16:creationId xmlns:a16="http://schemas.microsoft.com/office/drawing/2014/main" xmlns="" id="{E0673B62-28E7-435F-81AC-2973E74EB7D7}"/>
              </a:ext>
            </a:extLst>
          </p:cNvPr>
          <p:cNvSpPr txBox="1"/>
          <p:nvPr/>
        </p:nvSpPr>
        <p:spPr>
          <a:xfrm>
            <a:off x="7302500" y="3005528"/>
            <a:ext cx="4489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الغطاء الخارجي الصلب : يُوفّر الحماية .</a:t>
            </a:r>
            <a:endParaRPr lang="ar-SY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xmlns="" id="{E0673B62-28E7-435F-81AC-2973E74EB7D7}"/>
              </a:ext>
            </a:extLst>
          </p:cNvPr>
          <p:cNvSpPr txBox="1"/>
          <p:nvPr/>
        </p:nvSpPr>
        <p:spPr>
          <a:xfrm>
            <a:off x="6668040" y="4261844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الأرجل : تساعد الحشرة على التسلق و المشي . </a:t>
            </a:r>
            <a:endParaRPr lang="ar-SY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1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6967" y="2501855"/>
            <a:ext cx="3057202" cy="747505"/>
            <a:chOff x="4387914" y="2577375"/>
            <a:chExt cx="3057202" cy="7475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14" y="2577375"/>
              <a:ext cx="1028975" cy="689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14529" y="2647772"/>
              <a:ext cx="203058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07482"/>
            <a:ext cx="3277368" cy="615854"/>
            <a:chOff x="4409760" y="3607482"/>
            <a:chExt cx="3277368" cy="61585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07482"/>
              <a:ext cx="1092645" cy="615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18788" y="3818492"/>
              <a:ext cx="2268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37042" y="4593210"/>
            <a:ext cx="2168189" cy="770881"/>
            <a:chOff x="4604356" y="4645473"/>
            <a:chExt cx="2168189" cy="77088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356" y="4645473"/>
              <a:ext cx="872335" cy="761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6691" y="5047022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63054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965395" y="4518690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636919" y="755073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997724" y="980071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413500" y="5687781"/>
            <a:ext cx="4970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لليعسوب غطاء صلب , و له أجنحة يطير بها , و يهرب من أعدائه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887449" y="202331"/>
            <a:ext cx="375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حقيقة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196" y="4231663"/>
            <a:ext cx="1976723" cy="1365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253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51" grpId="0" animBg="1"/>
      <p:bldP spid="52" grpId="0" animBg="1"/>
      <p:bldP spid="53" grpId="0" animBg="1"/>
      <p:bldP spid="55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6967" y="2501855"/>
            <a:ext cx="3057202" cy="747505"/>
            <a:chOff x="4387914" y="2577375"/>
            <a:chExt cx="3057202" cy="7475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14" y="2577375"/>
              <a:ext cx="1028975" cy="689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14529" y="2647772"/>
              <a:ext cx="203058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07482"/>
            <a:ext cx="3277368" cy="615854"/>
            <a:chOff x="4409760" y="3607482"/>
            <a:chExt cx="3277368" cy="61585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07482"/>
              <a:ext cx="1092645" cy="615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18788" y="3818492"/>
              <a:ext cx="2268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11565" y="4571746"/>
            <a:ext cx="2193666" cy="792346"/>
            <a:chOff x="4578879" y="4624009"/>
            <a:chExt cx="2193666" cy="79234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879" y="4624009"/>
              <a:ext cx="907266" cy="7923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6691" y="5047022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63054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965395" y="4518690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636919" y="755073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997724" y="980071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413500" y="5687781"/>
            <a:ext cx="4970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العصفور يمتلك جناحان و رجلان و منقار ليتمكَّن من الحصول على حاجاته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887449" y="202331"/>
            <a:ext cx="375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نشاط : </a:t>
            </a:r>
            <a:r>
              <a:rPr lang="ar-SY" sz="2400" b="1" dirty="0" smtClean="0">
                <a:solidFill>
                  <a:schemeClr val="bg1"/>
                </a:solidFill>
              </a:rPr>
              <a:t>حيواني المفضَّل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81" y="3447825"/>
            <a:ext cx="1937119" cy="198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1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51" grpId="0" animBg="1"/>
      <p:bldP spid="52" grpId="0" animBg="1"/>
      <p:bldP spid="53" grpId="0" animBg="1"/>
      <p:bldP spid="5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6967" y="2501855"/>
            <a:ext cx="3057202" cy="747505"/>
            <a:chOff x="4387914" y="2577375"/>
            <a:chExt cx="3057202" cy="74750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14" y="2577375"/>
              <a:ext cx="1028975" cy="6892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14529" y="2647772"/>
              <a:ext cx="203058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316732" y="3607482"/>
            <a:ext cx="3277368" cy="615854"/>
            <a:chOff x="4409760" y="3607482"/>
            <a:chExt cx="3277368" cy="615854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9760" y="3607482"/>
              <a:ext cx="1092645" cy="6158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18788" y="3818492"/>
              <a:ext cx="2268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36067" y="4617235"/>
            <a:ext cx="2269164" cy="761840"/>
            <a:chOff x="4503381" y="4669498"/>
            <a:chExt cx="2269164" cy="76184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381" y="4669498"/>
              <a:ext cx="872335" cy="761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76691" y="5047022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63054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xmlns="" id="{259160B0-F5EE-4D33-83DB-85DD427D34B6}"/>
              </a:ext>
            </a:extLst>
          </p:cNvPr>
          <p:cNvSpPr/>
          <p:nvPr/>
        </p:nvSpPr>
        <p:spPr>
          <a:xfrm>
            <a:off x="6965395" y="4518690"/>
            <a:ext cx="3336492" cy="11541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xmlns="" id="{1CE2429F-59A9-49F0-8A2B-FD11822D9495}"/>
              </a:ext>
            </a:extLst>
          </p:cNvPr>
          <p:cNvSpPr/>
          <p:nvPr/>
        </p:nvSpPr>
        <p:spPr>
          <a:xfrm>
            <a:off x="9636919" y="755073"/>
            <a:ext cx="380957" cy="38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apezoid 6">
            <a:extLst>
              <a:ext uri="{FF2B5EF4-FFF2-40B4-BE49-F238E27FC236}">
                <a16:creationId xmlns:a16="http://schemas.microsoft.com/office/drawing/2014/main" xmlns="" id="{AC3F29F7-669B-419E-89A0-EE2485AD4DE4}"/>
              </a:ext>
            </a:extLst>
          </p:cNvPr>
          <p:cNvSpPr/>
          <p:nvPr/>
        </p:nvSpPr>
        <p:spPr>
          <a:xfrm>
            <a:off x="6997724" y="980071"/>
            <a:ext cx="3271834" cy="4115686"/>
          </a:xfrm>
          <a:custGeom>
            <a:avLst/>
            <a:gdLst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1585689 w 2598057"/>
              <a:gd name="connsiteY2" fmla="*/ 0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540000 h 2540000"/>
              <a:gd name="connsiteX1" fmla="*/ 1012368 w 2598057"/>
              <a:gd name="connsiteY1" fmla="*/ 0 h 2540000"/>
              <a:gd name="connsiteX2" fmla="*/ 2398489 w 2598057"/>
              <a:gd name="connsiteY2" fmla="*/ 145143 h 2540000"/>
              <a:gd name="connsiteX3" fmla="*/ 2598057 w 2598057"/>
              <a:gd name="connsiteY3" fmla="*/ 2540000 h 2540000"/>
              <a:gd name="connsiteX4" fmla="*/ 0 w 2598057"/>
              <a:gd name="connsiteY4" fmla="*/ 2540000 h 2540000"/>
              <a:gd name="connsiteX0" fmla="*/ 0 w 2598057"/>
              <a:gd name="connsiteY0" fmla="*/ 2423886 h 2423886"/>
              <a:gd name="connsiteX1" fmla="*/ 2071911 w 2598057"/>
              <a:gd name="connsiteY1" fmla="*/ 0 h 2423886"/>
              <a:gd name="connsiteX2" fmla="*/ 2398489 w 2598057"/>
              <a:gd name="connsiteY2" fmla="*/ 29029 h 2423886"/>
              <a:gd name="connsiteX3" fmla="*/ 2598057 w 2598057"/>
              <a:gd name="connsiteY3" fmla="*/ 2423886 h 2423886"/>
              <a:gd name="connsiteX4" fmla="*/ 0 w 2598057"/>
              <a:gd name="connsiteY4" fmla="*/ 2423886 h 2423886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98489 w 2598057"/>
              <a:gd name="connsiteY2" fmla="*/ 428274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2823131 h 2823131"/>
              <a:gd name="connsiteX1" fmla="*/ 2116987 w 2598057"/>
              <a:gd name="connsiteY1" fmla="*/ 0 h 2823131"/>
              <a:gd name="connsiteX2" fmla="*/ 2372731 w 2598057"/>
              <a:gd name="connsiteY2" fmla="*/ 41908 h 2823131"/>
              <a:gd name="connsiteX3" fmla="*/ 2598057 w 2598057"/>
              <a:gd name="connsiteY3" fmla="*/ 2823131 h 2823131"/>
              <a:gd name="connsiteX4" fmla="*/ 0 w 2598057"/>
              <a:gd name="connsiteY4" fmla="*/ 2823131 h 2823131"/>
              <a:gd name="connsiteX0" fmla="*/ 0 w 2598057"/>
              <a:gd name="connsiteY0" fmla="*/ 3341060 h 3341060"/>
              <a:gd name="connsiteX1" fmla="*/ 2116987 w 2598057"/>
              <a:gd name="connsiteY1" fmla="*/ 517929 h 3341060"/>
              <a:gd name="connsiteX2" fmla="*/ 2376463 w 2598057"/>
              <a:gd name="connsiteY2" fmla="*/ 0 h 3341060"/>
              <a:gd name="connsiteX3" fmla="*/ 2598057 w 2598057"/>
              <a:gd name="connsiteY3" fmla="*/ 3341060 h 3341060"/>
              <a:gd name="connsiteX4" fmla="*/ 0 w 2598057"/>
              <a:gd name="connsiteY4" fmla="*/ 3341060 h 3341060"/>
              <a:gd name="connsiteX0" fmla="*/ 0 w 2598057"/>
              <a:gd name="connsiteY0" fmla="*/ 3371771 h 3371771"/>
              <a:gd name="connsiteX1" fmla="*/ 2087129 w 2598057"/>
              <a:gd name="connsiteY1" fmla="*/ 0 h 3371771"/>
              <a:gd name="connsiteX2" fmla="*/ 2376463 w 2598057"/>
              <a:gd name="connsiteY2" fmla="*/ 30711 h 3371771"/>
              <a:gd name="connsiteX3" fmla="*/ 2598057 w 2598057"/>
              <a:gd name="connsiteY3" fmla="*/ 3371771 h 3371771"/>
              <a:gd name="connsiteX4" fmla="*/ 0 w 2598057"/>
              <a:gd name="connsiteY4" fmla="*/ 3371771 h 337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8057" h="3371771">
                <a:moveTo>
                  <a:pt x="0" y="3371771"/>
                </a:moveTo>
                <a:lnTo>
                  <a:pt x="2087129" y="0"/>
                </a:lnTo>
                <a:lnTo>
                  <a:pt x="2376463" y="30711"/>
                </a:lnTo>
                <a:lnTo>
                  <a:pt x="2598057" y="3371771"/>
                </a:lnTo>
                <a:lnTo>
                  <a:pt x="0" y="3371771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xmlns="" id="{C575320E-D4E8-47F0-A5BE-580A36F5EE20}"/>
              </a:ext>
            </a:extLst>
          </p:cNvPr>
          <p:cNvSpPr txBox="1"/>
          <p:nvPr/>
        </p:nvSpPr>
        <p:spPr>
          <a:xfrm>
            <a:off x="6413500" y="5687781"/>
            <a:ext cx="497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جراد البحر  و دودة الأرض من اللافقاريَّات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887449" y="202331"/>
            <a:ext cx="375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حقيقة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7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60587">
            <a:off x="8034170" y="3196984"/>
            <a:ext cx="1729120" cy="1989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raphic 204">
            <a:extLst>
              <a:ext uri="{FF2B5EF4-FFF2-40B4-BE49-F238E27FC236}">
                <a16:creationId xmlns:a16="http://schemas.microsoft.com/office/drawing/2014/main" xmlns="" id="{12A15261-21FF-4C3F-BFF2-B647A658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60587">
            <a:off x="7903071" y="3986879"/>
            <a:ext cx="1729120" cy="1791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50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51" grpId="0" animBg="1"/>
      <p:bldP spid="52" grpId="0" animBg="1"/>
      <p:bldP spid="53" grpId="0" animBg="1"/>
      <p:bldP spid="55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74902"/>
            <a:ext cx="2835777" cy="677108"/>
            <a:chOff x="4562485" y="2574902"/>
            <a:chExt cx="2835777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433199" y="2574902"/>
              <a:ext cx="196506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الأول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8561" y="3671143"/>
            <a:ext cx="3304738" cy="595983"/>
            <a:chOff x="4469069" y="3678322"/>
            <a:chExt cx="3304738" cy="595983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069" y="3678322"/>
              <a:ext cx="1057390" cy="59598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26458" y="3831750"/>
              <a:ext cx="22473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حاجات المخلوقات الحيّة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20700" y="4654787"/>
            <a:ext cx="2071105" cy="755805"/>
            <a:chOff x="4613728" y="4654787"/>
            <a:chExt cx="2071105" cy="75580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728" y="4654787"/>
              <a:ext cx="865425" cy="755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388979" y="488743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xmlns="" id="{97DB3C04-E536-4EB7-ABCE-64E37DBC02E0}"/>
              </a:ext>
            </a:extLst>
          </p:cNvPr>
          <p:cNvSpPr txBox="1"/>
          <p:nvPr/>
        </p:nvSpPr>
        <p:spPr>
          <a:xfrm>
            <a:off x="8241237" y="2480278"/>
            <a:ext cx="318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000" b="1" dirty="0"/>
          </a:p>
        </p:txBody>
      </p:sp>
      <p:sp>
        <p:nvSpPr>
          <p:cNvPr id="21" name="Freeform: Shape 5">
            <a:extLst>
              <a:ext uri="{FF2B5EF4-FFF2-40B4-BE49-F238E27FC236}">
                <a16:creationId xmlns:a16="http://schemas.microsoft.com/office/drawing/2014/main" xmlns="" id="{38FE7F47-D248-4947-93AD-EFD88C6C6250}"/>
              </a:ext>
            </a:extLst>
          </p:cNvPr>
          <p:cNvSpPr/>
          <p:nvPr/>
        </p:nvSpPr>
        <p:spPr>
          <a:xfrm>
            <a:off x="6365888" y="1379397"/>
            <a:ext cx="5438915" cy="5290458"/>
          </a:xfrm>
          <a:custGeom>
            <a:avLst/>
            <a:gdLst>
              <a:gd name="connsiteX0" fmla="*/ 781368 w 5849258"/>
              <a:gd name="connsiteY0" fmla="*/ 0 h 5689601"/>
              <a:gd name="connsiteX1" fmla="*/ 5067890 w 5849258"/>
              <a:gd name="connsiteY1" fmla="*/ 0 h 5689601"/>
              <a:gd name="connsiteX2" fmla="*/ 5849258 w 5849258"/>
              <a:gd name="connsiteY2" fmla="*/ 781368 h 5689601"/>
              <a:gd name="connsiteX3" fmla="*/ 5849258 w 5849258"/>
              <a:gd name="connsiteY3" fmla="*/ 3906747 h 5689601"/>
              <a:gd name="connsiteX4" fmla="*/ 5067890 w 5849258"/>
              <a:gd name="connsiteY4" fmla="*/ 4688115 h 5689601"/>
              <a:gd name="connsiteX5" fmla="*/ 4651681 w 5849258"/>
              <a:gd name="connsiteY5" fmla="*/ 4688115 h 5689601"/>
              <a:gd name="connsiteX6" fmla="*/ 3425372 w 5849258"/>
              <a:gd name="connsiteY6" fmla="*/ 5689601 h 5689601"/>
              <a:gd name="connsiteX7" fmla="*/ 3425372 w 5849258"/>
              <a:gd name="connsiteY7" fmla="*/ 4688115 h 5689601"/>
              <a:gd name="connsiteX8" fmla="*/ 781368 w 5849258"/>
              <a:gd name="connsiteY8" fmla="*/ 4688115 h 5689601"/>
              <a:gd name="connsiteX9" fmla="*/ 0 w 5849258"/>
              <a:gd name="connsiteY9" fmla="*/ 3906747 h 5689601"/>
              <a:gd name="connsiteX10" fmla="*/ 0 w 5849258"/>
              <a:gd name="connsiteY10" fmla="*/ 781368 h 5689601"/>
              <a:gd name="connsiteX11" fmla="*/ 781368 w 5849258"/>
              <a:gd name="connsiteY11" fmla="*/ 0 h 56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9258" h="5689601">
                <a:moveTo>
                  <a:pt x="781368" y="0"/>
                </a:moveTo>
                <a:lnTo>
                  <a:pt x="5067890" y="0"/>
                </a:lnTo>
                <a:cubicBezTo>
                  <a:pt x="5499428" y="0"/>
                  <a:pt x="5849258" y="349830"/>
                  <a:pt x="5849258" y="781368"/>
                </a:cubicBezTo>
                <a:lnTo>
                  <a:pt x="5849258" y="3906747"/>
                </a:lnTo>
                <a:cubicBezTo>
                  <a:pt x="5849258" y="4338285"/>
                  <a:pt x="5499428" y="4688115"/>
                  <a:pt x="5067890" y="4688115"/>
                </a:cubicBezTo>
                <a:lnTo>
                  <a:pt x="4651681" y="4688115"/>
                </a:lnTo>
                <a:lnTo>
                  <a:pt x="3425372" y="5689601"/>
                </a:lnTo>
                <a:lnTo>
                  <a:pt x="3425372" y="4688115"/>
                </a:lnTo>
                <a:lnTo>
                  <a:pt x="781368" y="4688115"/>
                </a:lnTo>
                <a:cubicBezTo>
                  <a:pt x="349830" y="4688115"/>
                  <a:pt x="0" y="4338285"/>
                  <a:pt x="0" y="3906747"/>
                </a:cubicBezTo>
                <a:lnTo>
                  <a:pt x="0" y="781368"/>
                </a:lnTo>
                <a:cubicBezTo>
                  <a:pt x="0" y="349830"/>
                  <a:pt x="349830" y="0"/>
                  <a:pt x="78136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244475">
            <a:solidFill>
              <a:schemeClr val="tx1">
                <a:alpha val="20000"/>
              </a:schemeClr>
            </a:solidFill>
          </a:ln>
          <a:scene3d>
            <a:camera prst="perspectiveLeft"/>
            <a:lightRig rig="brightRoom" dir="t"/>
          </a:scene3d>
          <a:sp3d prstMaterial="matte">
            <a:bevelT w="0" h="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3">
            <a:extLst>
              <a:ext uri="{FF2B5EF4-FFF2-40B4-BE49-F238E27FC236}">
                <a16:creationId xmlns:a16="http://schemas.microsoft.com/office/drawing/2014/main" xmlns="" id="{05DD7B41-9B38-4767-944F-EC69296CFC48}"/>
              </a:ext>
            </a:extLst>
          </p:cNvPr>
          <p:cNvSpPr/>
          <p:nvPr/>
        </p:nvSpPr>
        <p:spPr>
          <a:xfrm>
            <a:off x="5894636" y="1016540"/>
            <a:ext cx="5438915" cy="5290458"/>
          </a:xfrm>
          <a:custGeom>
            <a:avLst/>
            <a:gdLst>
              <a:gd name="connsiteX0" fmla="*/ 781368 w 5849258"/>
              <a:gd name="connsiteY0" fmla="*/ 0 h 5689601"/>
              <a:gd name="connsiteX1" fmla="*/ 5067890 w 5849258"/>
              <a:gd name="connsiteY1" fmla="*/ 0 h 5689601"/>
              <a:gd name="connsiteX2" fmla="*/ 5849258 w 5849258"/>
              <a:gd name="connsiteY2" fmla="*/ 781368 h 5689601"/>
              <a:gd name="connsiteX3" fmla="*/ 5849258 w 5849258"/>
              <a:gd name="connsiteY3" fmla="*/ 3906747 h 5689601"/>
              <a:gd name="connsiteX4" fmla="*/ 5067890 w 5849258"/>
              <a:gd name="connsiteY4" fmla="*/ 4688115 h 5689601"/>
              <a:gd name="connsiteX5" fmla="*/ 4651681 w 5849258"/>
              <a:gd name="connsiteY5" fmla="*/ 4688115 h 5689601"/>
              <a:gd name="connsiteX6" fmla="*/ 3425372 w 5849258"/>
              <a:gd name="connsiteY6" fmla="*/ 5689601 h 5689601"/>
              <a:gd name="connsiteX7" fmla="*/ 3425372 w 5849258"/>
              <a:gd name="connsiteY7" fmla="*/ 4688115 h 5689601"/>
              <a:gd name="connsiteX8" fmla="*/ 781368 w 5849258"/>
              <a:gd name="connsiteY8" fmla="*/ 4688115 h 5689601"/>
              <a:gd name="connsiteX9" fmla="*/ 0 w 5849258"/>
              <a:gd name="connsiteY9" fmla="*/ 3906747 h 5689601"/>
              <a:gd name="connsiteX10" fmla="*/ 0 w 5849258"/>
              <a:gd name="connsiteY10" fmla="*/ 781368 h 5689601"/>
              <a:gd name="connsiteX11" fmla="*/ 781368 w 5849258"/>
              <a:gd name="connsiteY11" fmla="*/ 0 h 568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49258" h="5689601">
                <a:moveTo>
                  <a:pt x="781368" y="0"/>
                </a:moveTo>
                <a:lnTo>
                  <a:pt x="5067890" y="0"/>
                </a:lnTo>
                <a:cubicBezTo>
                  <a:pt x="5499428" y="0"/>
                  <a:pt x="5849258" y="349830"/>
                  <a:pt x="5849258" y="781368"/>
                </a:cubicBezTo>
                <a:lnTo>
                  <a:pt x="5849258" y="3906747"/>
                </a:lnTo>
                <a:cubicBezTo>
                  <a:pt x="5849258" y="4338285"/>
                  <a:pt x="5499428" y="4688115"/>
                  <a:pt x="5067890" y="4688115"/>
                </a:cubicBezTo>
                <a:lnTo>
                  <a:pt x="4651681" y="4688115"/>
                </a:lnTo>
                <a:lnTo>
                  <a:pt x="3425372" y="5689601"/>
                </a:lnTo>
                <a:lnTo>
                  <a:pt x="3425372" y="4688115"/>
                </a:lnTo>
                <a:lnTo>
                  <a:pt x="781368" y="4688115"/>
                </a:lnTo>
                <a:cubicBezTo>
                  <a:pt x="349830" y="4688115"/>
                  <a:pt x="0" y="4338285"/>
                  <a:pt x="0" y="3906747"/>
                </a:cubicBezTo>
                <a:lnTo>
                  <a:pt x="0" y="781368"/>
                </a:lnTo>
                <a:cubicBezTo>
                  <a:pt x="0" y="349830"/>
                  <a:pt x="349830" y="0"/>
                  <a:pt x="781368" y="0"/>
                </a:cubicBezTo>
                <a:close/>
              </a:path>
            </a:pathLst>
          </a:custGeom>
          <a:noFill/>
          <a:ln w="152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4000">
                  <a:schemeClr val="bg1"/>
                </a:gs>
                <a:gs pos="6000">
                  <a:schemeClr val="bg1"/>
                </a:gs>
                <a:gs pos="78000">
                  <a:srgbClr val="FFFFFF"/>
                </a:gs>
                <a:gs pos="87000">
                  <a:srgbClr val="FFFFFF"/>
                </a:gs>
                <a:gs pos="91000">
                  <a:schemeClr val="bg1">
                    <a:lumMod val="95000"/>
                  </a:schemeClr>
                </a:gs>
                <a:gs pos="98000">
                  <a:schemeClr val="bg1"/>
                </a:gs>
              </a:gsLst>
              <a:lin ang="18900000" scaled="1"/>
              <a:tileRect/>
            </a:gradFill>
          </a:ln>
          <a:scene3d>
            <a:camera prst="perspectiveLeft"/>
            <a:lightRig rig="twoPt" dir="t"/>
          </a:scene3d>
          <a:sp3d prstMaterial="powder">
            <a:bevelT w="0" h="647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4 Points 16">
            <a:extLst>
              <a:ext uri="{FF2B5EF4-FFF2-40B4-BE49-F238E27FC236}">
                <a16:creationId xmlns:a16="http://schemas.microsoft.com/office/drawing/2014/main" xmlns="" id="{350D6AFD-4C02-4906-937B-C3011CB2581B}"/>
              </a:ext>
            </a:extLst>
          </p:cNvPr>
          <p:cNvSpPr/>
          <p:nvPr/>
        </p:nvSpPr>
        <p:spPr>
          <a:xfrm>
            <a:off x="8679794" y="4072186"/>
            <a:ext cx="2336413" cy="2336413"/>
          </a:xfrm>
          <a:prstGeom prst="star4">
            <a:avLst>
              <a:gd name="adj" fmla="val 6271"/>
            </a:avLst>
          </a:prstGeom>
          <a:solidFill>
            <a:schemeClr val="bg1"/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">
            <a:extLst>
              <a:ext uri="{FF2B5EF4-FFF2-40B4-BE49-F238E27FC236}">
                <a16:creationId xmlns:a16="http://schemas.microsoft.com/office/drawing/2014/main" xmlns="" id="{6FE97CA9-EEB8-4F25-905F-F46466192B23}"/>
              </a:ext>
            </a:extLst>
          </p:cNvPr>
          <p:cNvGrpSpPr/>
          <p:nvPr/>
        </p:nvGrpSpPr>
        <p:grpSpPr>
          <a:xfrm>
            <a:off x="7309317" y="1447887"/>
            <a:ext cx="3627273" cy="1349553"/>
            <a:chOff x="4392542" y="1215118"/>
            <a:chExt cx="3627273" cy="1349553"/>
          </a:xfrm>
        </p:grpSpPr>
        <p:sp>
          <p:nvSpPr>
            <p:cNvPr id="29" name="TextBox 6">
              <a:extLst>
                <a:ext uri="{FF2B5EF4-FFF2-40B4-BE49-F238E27FC236}">
                  <a16:creationId xmlns:a16="http://schemas.microsoft.com/office/drawing/2014/main" xmlns="" id="{85F6043C-396C-498A-A0A0-BA201A7ADC10}"/>
                </a:ext>
              </a:extLst>
            </p:cNvPr>
            <p:cNvSpPr txBox="1"/>
            <p:nvPr/>
          </p:nvSpPr>
          <p:spPr>
            <a:xfrm>
              <a:off x="4565205" y="1699157"/>
              <a:ext cx="22642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dirty="0">
                <a:latin typeface="Arial Nova" panose="020B0504020202020204" pitchFamily="34" charset="0"/>
                <a:ea typeface="Verdana" panose="020B060403050404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xmlns="" id="{52C665CB-E2B3-49D8-A1A8-3DFF8AD9800D}"/>
                </a:ext>
              </a:extLst>
            </p:cNvPr>
            <p:cNvSpPr txBox="1"/>
            <p:nvPr/>
          </p:nvSpPr>
          <p:spPr>
            <a:xfrm>
              <a:off x="4392542" y="1364342"/>
              <a:ext cx="8326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7200" dirty="0"/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xmlns="" id="{D60F5F48-A5B2-4A46-8D88-01279B6641FE}"/>
                </a:ext>
              </a:extLst>
            </p:cNvPr>
            <p:cNvSpPr txBox="1"/>
            <p:nvPr/>
          </p:nvSpPr>
          <p:spPr>
            <a:xfrm>
              <a:off x="5960351" y="1215118"/>
              <a:ext cx="20594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xmlns="" id="{393E9811-67FC-4C3C-B752-072534E2A030}"/>
              </a:ext>
            </a:extLst>
          </p:cNvPr>
          <p:cNvSpPr txBox="1"/>
          <p:nvPr/>
        </p:nvSpPr>
        <p:spPr>
          <a:xfrm>
            <a:off x="6645121" y="1678688"/>
            <a:ext cx="46884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000" b="1" dirty="0" smtClean="0">
                <a:solidFill>
                  <a:srgbClr val="C00000"/>
                </a:solidFill>
              </a:rPr>
              <a:t>1- أصنِّف. كيف يمكن أن أُصنِّف كلَّاً من الأسد و الضفدع؟</a:t>
            </a:r>
          </a:p>
          <a:p>
            <a:pPr algn="r"/>
            <a:r>
              <a:rPr lang="ar-SY" sz="2000" b="1" dirty="0" smtClean="0"/>
              <a:t>الأسد من الثدييَّات , الضفدع من البرمائيَّات</a:t>
            </a:r>
          </a:p>
          <a:p>
            <a:pPr algn="r"/>
            <a:r>
              <a:rPr lang="ar-SY" sz="2000" b="1" dirty="0" smtClean="0">
                <a:solidFill>
                  <a:srgbClr val="C00000"/>
                </a:solidFill>
              </a:rPr>
              <a:t>2- ما الذي تحتاج إليه الحيوانات لكي تعيش؟</a:t>
            </a:r>
          </a:p>
          <a:p>
            <a:pPr algn="r"/>
            <a:r>
              <a:rPr lang="ar-SY" sz="2000" b="1" dirty="0" smtClean="0"/>
              <a:t>تحتاج إلى الماء و الهواء و الغذاء و مكان مناسب للعيش</a:t>
            </a:r>
            <a:endParaRPr lang="ar-SY" sz="2000" b="1" dirty="0"/>
          </a:p>
          <a:p>
            <a:pPr algn="r"/>
            <a:r>
              <a:rPr lang="ar-SY" sz="2000" b="1" dirty="0" smtClean="0">
                <a:solidFill>
                  <a:srgbClr val="C00000"/>
                </a:solidFill>
              </a:rPr>
              <a:t>3- </a:t>
            </a:r>
            <a:r>
              <a:rPr lang="ar-SY" sz="2000" b="1" dirty="0">
                <a:solidFill>
                  <a:srgbClr val="C00000"/>
                </a:solidFill>
              </a:rPr>
              <a:t>السؤال الأساسي , كيف </a:t>
            </a:r>
            <a:r>
              <a:rPr lang="ar-SY" sz="2000" b="1" dirty="0" smtClean="0">
                <a:solidFill>
                  <a:srgbClr val="C00000"/>
                </a:solidFill>
              </a:rPr>
              <a:t>تُصنَّف الحيوانات ؟</a:t>
            </a:r>
          </a:p>
          <a:p>
            <a:pPr algn="r"/>
            <a:r>
              <a:rPr lang="ar-SY" sz="2000" b="1" dirty="0" smtClean="0"/>
              <a:t>تُصنَّف الحيوانات إلى : حيوانات لها عمود فقري تُسمَّى </a:t>
            </a:r>
            <a:r>
              <a:rPr lang="en-US" sz="2000" b="1" dirty="0" smtClean="0"/>
              <a:t> </a:t>
            </a:r>
            <a:r>
              <a:rPr lang="ar-SY" sz="2000" b="1" dirty="0"/>
              <a:t>الفقاريَّات , </a:t>
            </a:r>
            <a:r>
              <a:rPr lang="ar-SY" sz="2000" b="1" dirty="0" smtClean="0"/>
              <a:t>حيوانات ليس  </a:t>
            </a:r>
            <a:r>
              <a:rPr lang="ar-SY" sz="2000" b="1" dirty="0"/>
              <a:t>لها عمود فقري تُسمَّى </a:t>
            </a:r>
            <a:r>
              <a:rPr lang="en-US" sz="2000" b="1" dirty="0"/>
              <a:t> </a:t>
            </a:r>
            <a:r>
              <a:rPr lang="ar-SY" sz="2000" b="1" dirty="0" smtClean="0"/>
              <a:t>اللافقاريَّات . </a:t>
            </a:r>
          </a:p>
        </p:txBody>
      </p:sp>
      <p:pic>
        <p:nvPicPr>
          <p:cNvPr id="34" name="Graphic 86">
            <a:extLst>
              <a:ext uri="{FF2B5EF4-FFF2-40B4-BE49-F238E27FC236}">
                <a16:creationId xmlns="" xmlns:a16="http://schemas.microsoft.com/office/drawing/2014/main" id="{B374C174-712E-460D-9DF0-243F17674F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45" y="1638515"/>
            <a:ext cx="642761" cy="46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TextBox 62">
            <a:extLst>
              <a:ext uri="{FF2B5EF4-FFF2-40B4-BE49-F238E27FC236}">
                <a16:creationId xmlns="" xmlns:a16="http://schemas.microsoft.com/office/drawing/2014/main" id="{35E145AC-8310-404F-B878-A8958A67D11A}"/>
              </a:ext>
            </a:extLst>
          </p:cNvPr>
          <p:cNvSpPr txBox="1"/>
          <p:nvPr/>
        </p:nvSpPr>
        <p:spPr>
          <a:xfrm>
            <a:off x="10079888" y="160010"/>
            <a:ext cx="187263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Y" sz="2800" b="1" dirty="0" smtClean="0">
                <a:solidFill>
                  <a:srgbClr val="C00000"/>
                </a:solidFill>
              </a:rPr>
              <a:t>أفكّر و أتحدّث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6" name="Graphic 86">
            <a:extLst>
              <a:ext uri="{FF2B5EF4-FFF2-40B4-BE49-F238E27FC236}">
                <a16:creationId xmlns="" xmlns:a16="http://schemas.microsoft.com/office/drawing/2014/main" id="{B374C174-712E-460D-9DF0-243F17674F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99" y="3252010"/>
            <a:ext cx="625005" cy="590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Graphic 86">
            <a:extLst>
              <a:ext uri="{FF2B5EF4-FFF2-40B4-BE49-F238E27FC236}">
                <a16:creationId xmlns="" xmlns:a16="http://schemas.microsoft.com/office/drawing/2014/main" id="{B374C174-712E-460D-9DF0-243F17674F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30" y="4242199"/>
            <a:ext cx="878155" cy="1168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Graphic 86">
            <a:extLst>
              <a:ext uri="{FF2B5EF4-FFF2-40B4-BE49-F238E27FC236}">
                <a16:creationId xmlns="" xmlns:a16="http://schemas.microsoft.com/office/drawing/2014/main" id="{B374C174-712E-460D-9DF0-243F17674F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67" y="4466636"/>
            <a:ext cx="1019070" cy="764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Graphic 86">
            <a:extLst>
              <a:ext uri="{FF2B5EF4-FFF2-40B4-BE49-F238E27FC236}">
                <a16:creationId xmlns="" xmlns:a16="http://schemas.microsoft.com/office/drawing/2014/main" id="{B374C174-712E-460D-9DF0-243F17674F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35" y="2254907"/>
            <a:ext cx="582464" cy="606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74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21" grpId="0" animBg="1"/>
      <p:bldP spid="26" grpId="0" animBg="1"/>
      <p:bldP spid="27" grpId="0" animBg="1"/>
      <p:bldP spid="27" grpId="1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06">
            <a:extLst>
              <a:ext uri="{FF2B5EF4-FFF2-40B4-BE49-F238E27FC236}">
                <a16:creationId xmlns:a16="http://schemas.microsoft.com/office/drawing/2014/main" xmlns="" id="{6E006741-4755-427C-898D-9339BED68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56" y="1988515"/>
            <a:ext cx="5629263" cy="360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53062" y="2533507"/>
            <a:ext cx="2818393" cy="682035"/>
            <a:chOff x="4346090" y="2533507"/>
            <a:chExt cx="2818393" cy="68203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90" y="2628620"/>
              <a:ext cx="876250" cy="58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123542" y="2533507"/>
              <a:ext cx="204094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</a:p>
            <a:p>
              <a:pPr algn="ctr"/>
              <a:r>
                <a:rPr lang="ar-SY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  <a:endParaRPr lang="ar-SY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53061" y="3616134"/>
            <a:ext cx="3346482" cy="630702"/>
            <a:chOff x="4346089" y="3616134"/>
            <a:chExt cx="3346482" cy="63070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089" y="3616134"/>
              <a:ext cx="1118989" cy="6307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403533" y="3702770"/>
              <a:ext cx="22890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89467" y="4696893"/>
            <a:ext cx="2078438" cy="641244"/>
            <a:chOff x="4682495" y="4696893"/>
            <a:chExt cx="2078438" cy="641244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495" y="4696893"/>
              <a:ext cx="734249" cy="641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65079" y="4968805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907582" y="1851466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Freeform: Shape 12">
            <a:extLst>
              <a:ext uri="{FF2B5EF4-FFF2-40B4-BE49-F238E27FC236}">
                <a16:creationId xmlns:a16="http://schemas.microsoft.com/office/drawing/2014/main" xmlns="" id="{66AAAF00-546E-4D11-A9DF-771E4009B418}"/>
              </a:ext>
            </a:extLst>
          </p:cNvPr>
          <p:cNvSpPr/>
          <p:nvPr/>
        </p:nvSpPr>
        <p:spPr>
          <a:xfrm flipH="1" flipV="1">
            <a:off x="6637148" y="3111055"/>
            <a:ext cx="5363169" cy="2906071"/>
          </a:xfrm>
          <a:custGeom>
            <a:avLst/>
            <a:gdLst>
              <a:gd name="connsiteX0" fmla="*/ 5551158 w 8221786"/>
              <a:gd name="connsiteY0" fmla="*/ 0 h 4210712"/>
              <a:gd name="connsiteX1" fmla="*/ 8221786 w 8221786"/>
              <a:gd name="connsiteY1" fmla="*/ 1473200 h 4210712"/>
              <a:gd name="connsiteX2" fmla="*/ 5551158 w 8221786"/>
              <a:gd name="connsiteY2" fmla="*/ 2946400 h 4210712"/>
              <a:gd name="connsiteX3" fmla="*/ 5551158 w 8221786"/>
              <a:gd name="connsiteY3" fmla="*/ 2510970 h 4210712"/>
              <a:gd name="connsiteX4" fmla="*/ 1997332 w 8221786"/>
              <a:gd name="connsiteY4" fmla="*/ 2510970 h 4210712"/>
              <a:gd name="connsiteX5" fmla="*/ 1145518 w 8221786"/>
              <a:gd name="connsiteY5" fmla="*/ 3362784 h 4210712"/>
              <a:gd name="connsiteX6" fmla="*/ 1145518 w 8221786"/>
              <a:gd name="connsiteY6" fmla="*/ 3516984 h 4210712"/>
              <a:gd name="connsiteX7" fmla="*/ 1395009 w 8221786"/>
              <a:gd name="connsiteY7" fmla="*/ 4119308 h 4210712"/>
              <a:gd name="connsiteX8" fmla="*/ 1505792 w 8221786"/>
              <a:gd name="connsiteY8" fmla="*/ 4210712 h 4210712"/>
              <a:gd name="connsiteX9" fmla="*/ 1505546 w 8221786"/>
              <a:gd name="connsiteY9" fmla="*/ 4210700 h 4210712"/>
              <a:gd name="connsiteX10" fmla="*/ 0 w 8221786"/>
              <a:gd name="connsiteY10" fmla="*/ 2542348 h 4210712"/>
              <a:gd name="connsiteX11" fmla="*/ 0 w 8221786"/>
              <a:gd name="connsiteY11" fmla="*/ 2238768 h 4210712"/>
              <a:gd name="connsiteX12" fmla="*/ 1677010 w 8221786"/>
              <a:gd name="connsiteY12" fmla="*/ 561758 h 4210712"/>
              <a:gd name="connsiteX13" fmla="*/ 5551158 w 8221786"/>
              <a:gd name="connsiteY13" fmla="*/ 561758 h 421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21786" h="4210712">
                <a:moveTo>
                  <a:pt x="5551158" y="0"/>
                </a:moveTo>
                <a:lnTo>
                  <a:pt x="8221786" y="1473200"/>
                </a:lnTo>
                <a:lnTo>
                  <a:pt x="5551158" y="2946400"/>
                </a:lnTo>
                <a:lnTo>
                  <a:pt x="5551158" y="2510970"/>
                </a:lnTo>
                <a:lnTo>
                  <a:pt x="1997332" y="2510970"/>
                </a:lnTo>
                <a:cubicBezTo>
                  <a:pt x="1526888" y="2510970"/>
                  <a:pt x="1145518" y="2892340"/>
                  <a:pt x="1145518" y="3362784"/>
                </a:cubicBezTo>
                <a:lnTo>
                  <a:pt x="1145518" y="3516984"/>
                </a:lnTo>
                <a:cubicBezTo>
                  <a:pt x="1145518" y="3752206"/>
                  <a:pt x="1240861" y="3965160"/>
                  <a:pt x="1395009" y="4119308"/>
                </a:cubicBezTo>
                <a:lnTo>
                  <a:pt x="1505792" y="4210712"/>
                </a:lnTo>
                <a:lnTo>
                  <a:pt x="1505546" y="4210700"/>
                </a:lnTo>
                <a:cubicBezTo>
                  <a:pt x="659903" y="4124820"/>
                  <a:pt x="0" y="3410649"/>
                  <a:pt x="0" y="2542348"/>
                </a:cubicBezTo>
                <a:lnTo>
                  <a:pt x="0" y="2238768"/>
                </a:lnTo>
                <a:cubicBezTo>
                  <a:pt x="0" y="1312581"/>
                  <a:pt x="750823" y="561758"/>
                  <a:pt x="1677010" y="561758"/>
                </a:cubicBezTo>
                <a:lnTo>
                  <a:pt x="5551158" y="561758"/>
                </a:lnTo>
                <a:close/>
              </a:path>
            </a:pathLst>
          </a:custGeom>
          <a:gradFill flip="none" rotWithShape="1">
            <a:gsLst>
              <a:gs pos="0">
                <a:srgbClr val="00CCFF"/>
              </a:gs>
              <a:gs pos="100000">
                <a:srgbClr val="0033CC"/>
              </a:gs>
            </a:gsLst>
            <a:lin ang="10800000" scaled="1"/>
            <a:tileRect/>
          </a:gradFill>
          <a:ln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13">
            <a:extLst>
              <a:ext uri="{FF2B5EF4-FFF2-40B4-BE49-F238E27FC236}">
                <a16:creationId xmlns:a16="http://schemas.microsoft.com/office/drawing/2014/main" xmlns="" id="{D2922E7D-05B2-4196-B387-C88EDA7D7FE0}"/>
              </a:ext>
            </a:extLst>
          </p:cNvPr>
          <p:cNvSpPr/>
          <p:nvPr/>
        </p:nvSpPr>
        <p:spPr>
          <a:xfrm flipH="1" flipV="1">
            <a:off x="6473935" y="2900818"/>
            <a:ext cx="5363168" cy="2906072"/>
          </a:xfrm>
          <a:custGeom>
            <a:avLst/>
            <a:gdLst>
              <a:gd name="connsiteX0" fmla="*/ 5551158 w 8221786"/>
              <a:gd name="connsiteY0" fmla="*/ 0 h 4210712"/>
              <a:gd name="connsiteX1" fmla="*/ 8221786 w 8221786"/>
              <a:gd name="connsiteY1" fmla="*/ 1473200 h 4210712"/>
              <a:gd name="connsiteX2" fmla="*/ 5551158 w 8221786"/>
              <a:gd name="connsiteY2" fmla="*/ 2946400 h 4210712"/>
              <a:gd name="connsiteX3" fmla="*/ 5551158 w 8221786"/>
              <a:gd name="connsiteY3" fmla="*/ 2510970 h 4210712"/>
              <a:gd name="connsiteX4" fmla="*/ 1997332 w 8221786"/>
              <a:gd name="connsiteY4" fmla="*/ 2510970 h 4210712"/>
              <a:gd name="connsiteX5" fmla="*/ 1145518 w 8221786"/>
              <a:gd name="connsiteY5" fmla="*/ 3362784 h 4210712"/>
              <a:gd name="connsiteX6" fmla="*/ 1145518 w 8221786"/>
              <a:gd name="connsiteY6" fmla="*/ 3516984 h 4210712"/>
              <a:gd name="connsiteX7" fmla="*/ 1395009 w 8221786"/>
              <a:gd name="connsiteY7" fmla="*/ 4119308 h 4210712"/>
              <a:gd name="connsiteX8" fmla="*/ 1505792 w 8221786"/>
              <a:gd name="connsiteY8" fmla="*/ 4210712 h 4210712"/>
              <a:gd name="connsiteX9" fmla="*/ 1505546 w 8221786"/>
              <a:gd name="connsiteY9" fmla="*/ 4210700 h 4210712"/>
              <a:gd name="connsiteX10" fmla="*/ 0 w 8221786"/>
              <a:gd name="connsiteY10" fmla="*/ 2542348 h 4210712"/>
              <a:gd name="connsiteX11" fmla="*/ 0 w 8221786"/>
              <a:gd name="connsiteY11" fmla="*/ 2238768 h 4210712"/>
              <a:gd name="connsiteX12" fmla="*/ 1677010 w 8221786"/>
              <a:gd name="connsiteY12" fmla="*/ 561758 h 4210712"/>
              <a:gd name="connsiteX13" fmla="*/ 5551158 w 8221786"/>
              <a:gd name="connsiteY13" fmla="*/ 561758 h 421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221786" h="4210712">
                <a:moveTo>
                  <a:pt x="5551158" y="0"/>
                </a:moveTo>
                <a:lnTo>
                  <a:pt x="8221786" y="1473200"/>
                </a:lnTo>
                <a:lnTo>
                  <a:pt x="5551158" y="2946400"/>
                </a:lnTo>
                <a:lnTo>
                  <a:pt x="5551158" y="2510970"/>
                </a:lnTo>
                <a:lnTo>
                  <a:pt x="1997332" y="2510970"/>
                </a:lnTo>
                <a:cubicBezTo>
                  <a:pt x="1526888" y="2510970"/>
                  <a:pt x="1145518" y="2892340"/>
                  <a:pt x="1145518" y="3362784"/>
                </a:cubicBezTo>
                <a:lnTo>
                  <a:pt x="1145518" y="3516984"/>
                </a:lnTo>
                <a:cubicBezTo>
                  <a:pt x="1145518" y="3752206"/>
                  <a:pt x="1240861" y="3965160"/>
                  <a:pt x="1395009" y="4119308"/>
                </a:cubicBezTo>
                <a:lnTo>
                  <a:pt x="1505792" y="4210712"/>
                </a:lnTo>
                <a:lnTo>
                  <a:pt x="1505546" y="4210700"/>
                </a:lnTo>
                <a:cubicBezTo>
                  <a:pt x="659903" y="4124820"/>
                  <a:pt x="0" y="3410649"/>
                  <a:pt x="0" y="2542348"/>
                </a:cubicBezTo>
                <a:lnTo>
                  <a:pt x="0" y="2238768"/>
                </a:lnTo>
                <a:cubicBezTo>
                  <a:pt x="0" y="1312581"/>
                  <a:pt x="750823" y="561758"/>
                  <a:pt x="1677010" y="561758"/>
                </a:cubicBezTo>
                <a:lnTo>
                  <a:pt x="5551158" y="561758"/>
                </a:lnTo>
                <a:close/>
              </a:path>
            </a:pathLst>
          </a:custGeom>
          <a:gradFill>
            <a:gsLst>
              <a:gs pos="47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xmlns="" id="{DE6A379F-7BDE-447D-BA19-E77AE351583C}"/>
              </a:ext>
            </a:extLst>
          </p:cNvPr>
          <p:cNvGrpSpPr/>
          <p:nvPr/>
        </p:nvGrpSpPr>
        <p:grpSpPr>
          <a:xfrm>
            <a:off x="8112647" y="4367401"/>
            <a:ext cx="3311058" cy="846064"/>
            <a:chOff x="6566706" y="4208772"/>
            <a:chExt cx="2834299" cy="846064"/>
          </a:xfrm>
        </p:grpSpPr>
        <p:sp>
          <p:nvSpPr>
            <p:cNvPr id="48" name="TextBox 22">
              <a:extLst>
                <a:ext uri="{FF2B5EF4-FFF2-40B4-BE49-F238E27FC236}">
                  <a16:creationId xmlns:a16="http://schemas.microsoft.com/office/drawing/2014/main" xmlns="" id="{3656659C-DE48-4A4A-8918-D6B6FE244D42}"/>
                </a:ext>
              </a:extLst>
            </p:cNvPr>
            <p:cNvSpPr txBox="1"/>
            <p:nvPr/>
          </p:nvSpPr>
          <p:spPr>
            <a:xfrm>
              <a:off x="6566706" y="4208772"/>
              <a:ext cx="25765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rgbClr val="0033CC"/>
                  </a:solidFill>
                  <a:latin typeface="Century Gothic" panose="020B0502020202020204" pitchFamily="34" charset="0"/>
                </a:rPr>
                <a:t>تختلف الحيوانات في الشكل وتتشابه في حاجتها للغذاء</a:t>
              </a:r>
            </a:p>
          </p:txBody>
        </p:sp>
        <p:sp>
          <p:nvSpPr>
            <p:cNvPr id="49" name="TextBox 23">
              <a:extLst>
                <a:ext uri="{FF2B5EF4-FFF2-40B4-BE49-F238E27FC236}">
                  <a16:creationId xmlns:a16="http://schemas.microsoft.com/office/drawing/2014/main" xmlns="" id="{C2363FE4-D677-4806-9FF1-D3FD9513713E}"/>
                </a:ext>
              </a:extLst>
            </p:cNvPr>
            <p:cNvSpPr txBox="1"/>
            <p:nvPr/>
          </p:nvSpPr>
          <p:spPr>
            <a:xfrm>
              <a:off x="6566706" y="4654726"/>
              <a:ext cx="2834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2000" b="1" dirty="0"/>
            </a:p>
          </p:txBody>
        </p:sp>
      </p:grpSp>
      <p:sp>
        <p:nvSpPr>
          <p:cNvPr id="26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849559" y="182735"/>
            <a:ext cx="505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800" b="1" dirty="0" smtClean="0">
                <a:solidFill>
                  <a:schemeClr val="bg1"/>
                </a:solidFill>
              </a:rPr>
              <a:t>مجموعات الحيوانات</a:t>
            </a:r>
            <a:endParaRPr lang="ar-SY" sz="2800" b="1" dirty="0">
              <a:solidFill>
                <a:schemeClr val="bg1"/>
              </a:solidFill>
            </a:endParaRPr>
          </a:p>
        </p:txBody>
      </p:sp>
      <p:sp>
        <p:nvSpPr>
          <p:cNvPr id="28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3898900" y="1386630"/>
            <a:ext cx="80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 smtClean="0">
                <a:solidFill>
                  <a:schemeClr val="bg1"/>
                </a:solidFill>
              </a:rPr>
              <a:t>توجد آلاف الأنواع </a:t>
            </a:r>
            <a:r>
              <a:rPr lang="ar-SY" sz="2400" b="1" dirty="0">
                <a:solidFill>
                  <a:schemeClr val="bg1"/>
                </a:solidFill>
              </a:rPr>
              <a:t>مختلفة من الحيوانات ، فيم تختلف الحيوانات و فيم تتشابه ؟</a:t>
            </a:r>
          </a:p>
        </p:txBody>
      </p:sp>
    </p:spTree>
    <p:extLst>
      <p:ext uri="{BB962C8B-B14F-4D97-AF65-F5344CB8AC3E}">
        <p14:creationId xmlns:p14="http://schemas.microsoft.com/office/powerpoint/2010/main" val="20855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40" grpId="0" animBg="1"/>
      <p:bldP spid="41" grpId="0" animBg="1"/>
      <p:bldP spid="26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xmlns="" id="{6B593B20-1F5C-431F-8B71-BF5257FC17D7}"/>
              </a:ext>
            </a:extLst>
          </p:cNvPr>
          <p:cNvGrpSpPr/>
          <p:nvPr/>
        </p:nvGrpSpPr>
        <p:grpSpPr>
          <a:xfrm flipH="1">
            <a:off x="-4987587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xmlns="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xmlns="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xmlns="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xmlns="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xmlns="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xmlns="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xmlns="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xmlns="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xmlns="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xmlns="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xmlns="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xmlns="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xmlns="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xmlns="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xmlns="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xmlns="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xmlns="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xmlns="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xmlns="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xmlns="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xmlns="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xmlns="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xmlns="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xmlns="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xmlns="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xmlns="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xmlns="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xmlns="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xmlns="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xmlns="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xmlns="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xmlns="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xmlns="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xmlns="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xmlns="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xmlns="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xmlns="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xmlns="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xmlns="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xmlns="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xmlns="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xmlns="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xmlns="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xmlns="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xmlns="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xmlns="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xmlns="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xmlns="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xmlns="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xmlns="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xmlns="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xmlns="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xmlns="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xmlns="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xmlns="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xmlns="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xmlns="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xmlns="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xmlns="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xmlns="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xmlns="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xmlns="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xmlns="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xmlns="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xmlns="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xmlns="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xmlns="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xmlns="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xmlns="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xmlns="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xmlns="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xmlns="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xmlns="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xmlns="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xmlns="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xmlns="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xmlns="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xmlns="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xmlns="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xmlns="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xmlns="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xmlns="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xmlns="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xmlns="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xmlns="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xmlns="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xmlns="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xmlns="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xmlns="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xmlns="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xmlns="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xmlns="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xmlns="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xmlns="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xmlns="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xmlns="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xmlns="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xmlns="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xmlns="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xmlns="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xmlns="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xmlns="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xmlns="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xmlns="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xmlns="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xmlns="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xmlns="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xmlns="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xmlns="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xmlns="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xmlns="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xmlns="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xmlns="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xmlns="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xmlns="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xmlns="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xmlns="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xmlns="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xmlns="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xmlns="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xmlns="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xmlns="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xmlns="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xmlns="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xmlns="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xmlns="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xmlns="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xmlns="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xmlns="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xmlns="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xmlns="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xmlns="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xmlns="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xmlns="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xmlns="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xmlns="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xmlns="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xmlns="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xmlns="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xmlns="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xmlns="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xmlns="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xmlns="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xmlns="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xmlns="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xmlns="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xmlns="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xmlns="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xmlns="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xmlns="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xmlns="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xmlns="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xmlns="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xmlns="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xmlns="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xmlns="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xmlns="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xmlns="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xmlns="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xmlns="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xmlns="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xmlns="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xmlns="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xmlns="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xmlns="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xmlns="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xmlns="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xmlns="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xmlns="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xmlns="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xmlns="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xmlns="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xmlns="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xmlns="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xmlns="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xmlns="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xmlns="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xmlns="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xmlns="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xmlns="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xmlns="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xmlns="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xmlns="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xmlns="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xmlns="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xmlns="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xmlns="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xmlns="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xmlns="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xmlns="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xmlns="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xmlns="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xmlns="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xmlns="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xmlns="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xmlns="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xmlns="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xmlns="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xmlns="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xmlns="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xmlns="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xmlns="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xmlns="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xmlns="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xmlns="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xmlns="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xmlns="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xmlns="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xmlns="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xmlns="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xmlns="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xmlns="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xmlns="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xmlns="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xmlns="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xmlns="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xmlns="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xmlns="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xmlns="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xmlns="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xmlns="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xmlns="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xmlns="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xmlns="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xmlns="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xmlns="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xmlns="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xmlns="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xmlns="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xmlns="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xmlns="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xmlns="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xmlns="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b="1" dirty="0">
                  <a:solidFill>
                    <a:srgbClr val="FF0000"/>
                  </a:solidFill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6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1.48148E-6 L 1.23737 -0.0025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210382" cy="573392"/>
            <a:chOff x="4513710" y="3661856"/>
            <a:chExt cx="3210382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1019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33400" y="4702063"/>
            <a:ext cx="2096813" cy="705636"/>
            <a:chOff x="4626428" y="4702063"/>
            <a:chExt cx="2096813" cy="705636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428" y="4702063"/>
              <a:ext cx="807979" cy="7056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360886" y="976834"/>
            <a:ext cx="505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كيف تُصنَّف الحيوانات في مجموعات ؟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3238669" y="1839408"/>
            <a:ext cx="8771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تشترك</a:t>
            </a:r>
            <a:r>
              <a:rPr lang="ar-SY" sz="2400" b="1" dirty="0" smtClean="0">
                <a:solidFill>
                  <a:schemeClr val="bg1"/>
                </a:solidFill>
              </a:rPr>
              <a:t> جميع الحيوانات في حاجتها إلى الغذاء و الماء و الهواء و إلى مكان لتعيش فيه.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40" name="Picture 33">
            <a:extLst>
              <a:ext uri="{FF2B5EF4-FFF2-40B4-BE49-F238E27FC236}">
                <a16:creationId xmlns="" xmlns:a16="http://schemas.microsoft.com/office/drawing/2014/main" id="{8886DCA8-E0EA-4D3E-8B71-1068BA1B3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60" y="3588330"/>
            <a:ext cx="2052781" cy="1154998"/>
          </a:xfrm>
          <a:prstGeom prst="rect">
            <a:avLst/>
          </a:prstGeom>
        </p:spPr>
      </p:pic>
      <p:pic>
        <p:nvPicPr>
          <p:cNvPr id="41" name="Picture 55">
            <a:extLst>
              <a:ext uri="{FF2B5EF4-FFF2-40B4-BE49-F238E27FC236}">
                <a16:creationId xmlns="" xmlns:a16="http://schemas.microsoft.com/office/drawing/2014/main" id="{16917799-9A16-4930-AFE2-104897D0D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435" y="3461769"/>
            <a:ext cx="2273735" cy="1281559"/>
          </a:xfrm>
          <a:prstGeom prst="rect">
            <a:avLst/>
          </a:prstGeom>
        </p:spPr>
      </p:pic>
      <p:pic>
        <p:nvPicPr>
          <p:cNvPr id="42" name="Picture 25">
            <a:extLst>
              <a:ext uri="{FF2B5EF4-FFF2-40B4-BE49-F238E27FC236}">
                <a16:creationId xmlns="" xmlns:a16="http://schemas.microsoft.com/office/drawing/2014/main" id="{508B8B5B-C4A6-4E34-A6D9-AD702392A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54" y="3592497"/>
            <a:ext cx="1550984" cy="1146663"/>
          </a:xfrm>
          <a:prstGeom prst="rect">
            <a:avLst/>
          </a:prstGeom>
        </p:spPr>
      </p:pic>
      <p:sp>
        <p:nvSpPr>
          <p:cNvPr id="26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3672685" y="2784068"/>
            <a:ext cx="833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تختلف </a:t>
            </a:r>
            <a:r>
              <a:rPr lang="ar-SY" sz="2400" b="1" dirty="0" smtClean="0">
                <a:solidFill>
                  <a:schemeClr val="bg1"/>
                </a:solidFill>
              </a:rPr>
              <a:t>في كيفيّة الحصول عليها , و لكل منها إجزاء تُساعدها على ذلك .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27" name="Picture 25">
            <a:extLst>
              <a:ext uri="{FF2B5EF4-FFF2-40B4-BE49-F238E27FC236}">
                <a16:creationId xmlns="" xmlns:a16="http://schemas.microsoft.com/office/drawing/2014/main" id="{508B8B5B-C4A6-4E34-A6D9-AD702392A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5" y="5093318"/>
            <a:ext cx="1860997" cy="1557319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="" xmlns:a16="http://schemas.microsoft.com/office/drawing/2014/main" id="{508B8B5B-C4A6-4E34-A6D9-AD702392A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547" y="4918195"/>
            <a:ext cx="1496114" cy="1557319"/>
          </a:xfrm>
          <a:prstGeom prst="rect">
            <a:avLst/>
          </a:prstGeom>
        </p:spPr>
      </p:pic>
      <p:pic>
        <p:nvPicPr>
          <p:cNvPr id="29" name="Picture 25">
            <a:extLst>
              <a:ext uri="{FF2B5EF4-FFF2-40B4-BE49-F238E27FC236}">
                <a16:creationId xmlns="" xmlns:a16="http://schemas.microsoft.com/office/drawing/2014/main" id="{508B8B5B-C4A6-4E34-A6D9-AD702392A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706" y="5091609"/>
            <a:ext cx="1496114" cy="1383905"/>
          </a:xfrm>
          <a:prstGeom prst="rect">
            <a:avLst/>
          </a:prstGeom>
        </p:spPr>
      </p:pic>
      <p:pic>
        <p:nvPicPr>
          <p:cNvPr id="30" name="Picture 25">
            <a:extLst>
              <a:ext uri="{FF2B5EF4-FFF2-40B4-BE49-F238E27FC236}">
                <a16:creationId xmlns="" xmlns:a16="http://schemas.microsoft.com/office/drawing/2014/main" id="{508B8B5B-C4A6-4E34-A6D9-AD702392A4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65" y="5369660"/>
            <a:ext cx="1860997" cy="1001216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="" xmlns:a16="http://schemas.microsoft.com/office/drawing/2014/main" id="{508B8B5B-C4A6-4E34-A6D9-AD702392A4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44" y="3661856"/>
            <a:ext cx="1116204" cy="11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2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210382" cy="573392"/>
            <a:chOff x="4513710" y="3661856"/>
            <a:chExt cx="3210382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1019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98928" y="4597815"/>
            <a:ext cx="2131285" cy="735741"/>
            <a:chOff x="4591956" y="4597815"/>
            <a:chExt cx="2131285" cy="73574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56" y="4597815"/>
              <a:ext cx="842451" cy="735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406900" y="375469"/>
            <a:ext cx="711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صنَّف العلماء الحيوانات إلى مجموعتين رئيستين  :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688830" y="1155287"/>
            <a:ext cx="578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مجموعة لها عمود فقري تُسمَّى </a:t>
            </a:r>
            <a:r>
              <a:rPr lang="ar-SY" sz="2400" b="1" dirty="0" smtClean="0">
                <a:solidFill>
                  <a:srgbClr val="FFFF00"/>
                </a:solidFill>
              </a:rPr>
              <a:t>الفقاريَّات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9832" y="3003474"/>
            <a:ext cx="1962029" cy="1456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5" descr="38_01WaspOnFlower-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094" y="4926978"/>
            <a:ext cx="2009818" cy="1145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688831" y="1989965"/>
            <a:ext cx="5784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مجموعة أخرى ليس  لها عمود فقري تُسمَّى </a:t>
            </a:r>
            <a:r>
              <a:rPr lang="ar-SY" sz="2400" b="1" dirty="0" smtClean="0">
                <a:solidFill>
                  <a:srgbClr val="FFFF00"/>
                </a:solidFill>
              </a:rPr>
              <a:t>اللافقاريَّات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8" name="Picture 75">
            <a:extLst>
              <a:ext uri="{FF2B5EF4-FFF2-40B4-BE49-F238E27FC236}">
                <a16:creationId xmlns:a16="http://schemas.microsoft.com/office/drawing/2014/main" xmlns="" id="{D8EE5648-5CEE-43FA-9D50-1FB717FC7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7094" y="3033762"/>
            <a:ext cx="1959202" cy="142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76">
            <a:extLst>
              <a:ext uri="{FF2B5EF4-FFF2-40B4-BE49-F238E27FC236}">
                <a16:creationId xmlns:a16="http://schemas.microsoft.com/office/drawing/2014/main" xmlns="" id="{17E32D72-95C3-494B-97D1-8FFD2162A0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r="21206"/>
          <a:stretch/>
        </p:blipFill>
        <p:spPr>
          <a:xfrm>
            <a:off x="5783302" y="4830407"/>
            <a:ext cx="1534219" cy="1268625"/>
          </a:xfrm>
          <a:prstGeom prst="rect">
            <a:avLst/>
          </a:prstGeom>
          <a:effectLst/>
        </p:spPr>
      </p:pic>
      <p:pic>
        <p:nvPicPr>
          <p:cNvPr id="30" name="Picture 77">
            <a:extLst>
              <a:ext uri="{FF2B5EF4-FFF2-40B4-BE49-F238E27FC236}">
                <a16:creationId xmlns:a16="http://schemas.microsoft.com/office/drawing/2014/main" xmlns="" id="{94F29AE7-7AF8-44F5-B438-268D1D7524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4024" y="4803491"/>
            <a:ext cx="1773646" cy="1330234"/>
          </a:xfrm>
          <a:prstGeom prst="rect">
            <a:avLst/>
          </a:prstGeom>
          <a:effectLst/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1551" y="2915193"/>
            <a:ext cx="2675970" cy="150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6">
            <a:extLst>
              <a:ext uri="{FF2B5EF4-FFF2-40B4-BE49-F238E27FC236}">
                <a16:creationId xmlns:a16="http://schemas.microsoft.com/office/drawing/2014/main" xmlns="" id="{17E32D72-95C3-494B-97D1-8FFD2162A0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12" y="5061081"/>
            <a:ext cx="1534219" cy="81505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02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1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210382" cy="573392"/>
            <a:chOff x="4513710" y="3661856"/>
            <a:chExt cx="3210382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1019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13680" y="4610574"/>
            <a:ext cx="2116533" cy="716727"/>
            <a:chOff x="4606708" y="4610574"/>
            <a:chExt cx="2116533" cy="7167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708" y="4610574"/>
              <a:ext cx="820679" cy="716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9475821" y="354533"/>
            <a:ext cx="1857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FF00"/>
                </a:solidFill>
              </a:rPr>
              <a:t>الفقاريات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9935370" y="1102543"/>
            <a:ext cx="146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1- الطيور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21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9935369" y="2471115"/>
            <a:ext cx="146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2- الأسماك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10020299" y="4148909"/>
            <a:ext cx="146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3- الثدييات</a:t>
            </a:r>
            <a:endParaRPr lang="ar-SY" sz="2400" b="1" dirty="0">
              <a:solidFill>
                <a:schemeClr val="bg1"/>
              </a:solidFill>
            </a:endParaRPr>
          </a:p>
        </p:txBody>
      </p:sp>
      <p:sp>
        <p:nvSpPr>
          <p:cNvPr id="36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10020299" y="5720261"/>
            <a:ext cx="146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4- الزواحف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38" name="Picture 136">
            <a:extLst>
              <a:ext uri="{FF2B5EF4-FFF2-40B4-BE49-F238E27FC236}">
                <a16:creationId xmlns:a16="http://schemas.microsoft.com/office/drawing/2014/main" xmlns="" id="{BF44CCAC-E4AE-4BF1-830E-367A218CF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31" y="856194"/>
            <a:ext cx="1299312" cy="954361"/>
          </a:xfrm>
          <a:prstGeom prst="rect">
            <a:avLst/>
          </a:prstGeom>
          <a:effectLst/>
        </p:spPr>
      </p:pic>
      <p:pic>
        <p:nvPicPr>
          <p:cNvPr id="39" name="Picture 137">
            <a:extLst>
              <a:ext uri="{FF2B5EF4-FFF2-40B4-BE49-F238E27FC236}">
                <a16:creationId xmlns:a16="http://schemas.microsoft.com/office/drawing/2014/main" xmlns="" id="{D2D65263-ED24-43A3-BDF9-D7CD7C13A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r="15987"/>
          <a:stretch/>
        </p:blipFill>
        <p:spPr>
          <a:xfrm>
            <a:off x="7588844" y="2393101"/>
            <a:ext cx="1188837" cy="983033"/>
          </a:xfrm>
          <a:prstGeom prst="rect">
            <a:avLst/>
          </a:prstGeom>
          <a:effectLst/>
        </p:spPr>
      </p:pic>
      <p:pic>
        <p:nvPicPr>
          <p:cNvPr id="40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7503" y="3821184"/>
            <a:ext cx="1247433" cy="935575"/>
          </a:xfrm>
          <a:prstGeom prst="rect">
            <a:avLst/>
          </a:prstGeom>
          <a:effectLst/>
        </p:spPr>
      </p:pic>
      <p:pic>
        <p:nvPicPr>
          <p:cNvPr id="41" name="Picture 139">
            <a:extLst>
              <a:ext uri="{FF2B5EF4-FFF2-40B4-BE49-F238E27FC236}">
                <a16:creationId xmlns:a16="http://schemas.microsoft.com/office/drawing/2014/main" xmlns="" id="{4EB3521F-EEB9-4106-8046-1C98684583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" b="1604"/>
          <a:stretch/>
        </p:blipFill>
        <p:spPr>
          <a:xfrm>
            <a:off x="7588844" y="5487539"/>
            <a:ext cx="1296092" cy="9271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71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1" grpId="0"/>
      <p:bldP spid="34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210382" cy="573392"/>
            <a:chOff x="4513710" y="3661856"/>
            <a:chExt cx="3210382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1019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20700" y="4702062"/>
            <a:ext cx="2109513" cy="716727"/>
            <a:chOff x="4613728" y="4702062"/>
            <a:chExt cx="2109513" cy="716727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728" y="4702062"/>
              <a:ext cx="820679" cy="716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167134" y="476695"/>
            <a:ext cx="550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أمثلة متعدّدة عن الفقاريات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937914" y="1144696"/>
            <a:ext cx="69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الجمال</a:t>
            </a:r>
            <a:r>
              <a:rPr lang="ar-SY" sz="2400" b="1" dirty="0" smtClean="0">
                <a:solidFill>
                  <a:schemeClr val="bg1"/>
                </a:solidFill>
              </a:rPr>
              <a:t> من الثدييَّات و هي حيوانات يُغطي جسمها الشعر أو الفرو .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38" name="Picture 136">
            <a:extLst>
              <a:ext uri="{FF2B5EF4-FFF2-40B4-BE49-F238E27FC236}">
                <a16:creationId xmlns:a16="http://schemas.microsoft.com/office/drawing/2014/main" xmlns="" id="{BF44CCAC-E4AE-4BF1-830E-367A218CF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15" y="1994744"/>
            <a:ext cx="2651939" cy="1765906"/>
          </a:xfrm>
          <a:prstGeom prst="rect">
            <a:avLst/>
          </a:prstGeom>
          <a:effectLst/>
        </p:spPr>
      </p:pic>
      <p:pic>
        <p:nvPicPr>
          <p:cNvPr id="40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15" y="3989170"/>
            <a:ext cx="2651939" cy="2528745"/>
          </a:xfrm>
          <a:prstGeom prst="rect">
            <a:avLst/>
          </a:prstGeom>
          <a:effectLst/>
        </p:spPr>
      </p:pic>
      <p:sp>
        <p:nvSpPr>
          <p:cNvPr id="26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8919065" y="2208693"/>
            <a:ext cx="2984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تتنفَّس عن طريق الرئتين .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2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8256373" y="4319249"/>
            <a:ext cx="375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أُنثى الثدييّات تُرضع صغارها الحليب</a:t>
            </a:r>
            <a:endParaRPr lang="ar-SY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210382" cy="573392"/>
            <a:chOff x="4513710" y="3661856"/>
            <a:chExt cx="3210382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1019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98928" y="4593966"/>
            <a:ext cx="2131285" cy="735741"/>
            <a:chOff x="4591956" y="4593966"/>
            <a:chExt cx="2131285" cy="73574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56" y="4593966"/>
              <a:ext cx="842451" cy="735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829300" y="458365"/>
            <a:ext cx="550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أمثلة متعدّدة عن الفقاريات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013200" y="1144696"/>
            <a:ext cx="769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البجع </a:t>
            </a:r>
            <a:r>
              <a:rPr lang="ar-SY" sz="2400" b="1" dirty="0" smtClean="0">
                <a:solidFill>
                  <a:schemeClr val="bg1"/>
                </a:solidFill>
              </a:rPr>
              <a:t>من الطيور.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38" name="Picture 136">
            <a:extLst>
              <a:ext uri="{FF2B5EF4-FFF2-40B4-BE49-F238E27FC236}">
                <a16:creationId xmlns:a16="http://schemas.microsoft.com/office/drawing/2014/main" xmlns="" id="{BF44CCAC-E4AE-4BF1-830E-367A218CF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79" y="878313"/>
            <a:ext cx="1285958" cy="1342485"/>
          </a:xfrm>
          <a:prstGeom prst="rect">
            <a:avLst/>
          </a:prstGeom>
          <a:effectLst/>
        </p:spPr>
      </p:pic>
      <p:pic>
        <p:nvPicPr>
          <p:cNvPr id="40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80" y="3559415"/>
            <a:ext cx="2651939" cy="2285295"/>
          </a:xfrm>
          <a:prstGeom prst="rect">
            <a:avLst/>
          </a:prstGeom>
          <a:effectLst/>
        </p:spPr>
      </p:pic>
      <p:sp>
        <p:nvSpPr>
          <p:cNvPr id="26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8571265" y="4016160"/>
            <a:ext cx="344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جميع الطيور لها جناحان و منقار 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2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8806000" y="5781072"/>
            <a:ext cx="3210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تضع بيضاً يفقس منه الصغار 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8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76" y="5145112"/>
            <a:ext cx="1839545" cy="145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317270" y="2440337"/>
            <a:ext cx="769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الطيور هي الحيوانات الوحيدة التي يُغطي جسمها الريش .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30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74" y="1928060"/>
            <a:ext cx="2651939" cy="1947884"/>
          </a:xfrm>
          <a:prstGeom prst="rect">
            <a:avLst/>
          </a:prstGeom>
          <a:effectLst/>
        </p:spPr>
      </p:pic>
      <p:pic>
        <p:nvPicPr>
          <p:cNvPr id="31" name="Graphic 19">
            <a:extLst>
              <a:ext uri="{FF2B5EF4-FFF2-40B4-BE49-F238E27FC236}">
                <a16:creationId xmlns:a16="http://schemas.microsoft.com/office/drawing/2014/main" xmlns="" id="{AA39F4FA-BA9A-4E43-961E-030BF1C8A0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4719313"/>
            <a:ext cx="1587500" cy="187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7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6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210382" cy="573392"/>
            <a:chOff x="4513710" y="3661856"/>
            <a:chExt cx="3210382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1019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498928" y="4573774"/>
            <a:ext cx="2131285" cy="735741"/>
            <a:chOff x="4591956" y="4573774"/>
            <a:chExt cx="2131285" cy="73574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956" y="4573774"/>
              <a:ext cx="842451" cy="735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829300" y="458365"/>
            <a:ext cx="550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أمثلة متعدّدة عن الفقاريات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397649" y="1144696"/>
            <a:ext cx="431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الشّعري و الكنْعَد و الهامور </a:t>
            </a:r>
            <a:r>
              <a:rPr lang="ar-SY" sz="2400" b="1" dirty="0" smtClean="0">
                <a:solidFill>
                  <a:schemeClr val="bg1"/>
                </a:solidFill>
              </a:rPr>
              <a:t>من الأسماك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38" name="Picture 136">
            <a:extLst>
              <a:ext uri="{FF2B5EF4-FFF2-40B4-BE49-F238E27FC236}">
                <a16:creationId xmlns:a16="http://schemas.microsoft.com/office/drawing/2014/main" xmlns="" id="{BF44CCAC-E4AE-4BF1-830E-367A218CF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775087"/>
            <a:ext cx="2381037" cy="1138756"/>
          </a:xfrm>
          <a:prstGeom prst="rect">
            <a:avLst/>
          </a:prstGeom>
          <a:effectLst/>
        </p:spPr>
      </p:pic>
      <p:pic>
        <p:nvPicPr>
          <p:cNvPr id="40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3846977"/>
            <a:ext cx="1507042" cy="1065530"/>
          </a:xfrm>
          <a:prstGeom prst="rect">
            <a:avLst/>
          </a:prstGeom>
          <a:effectLst/>
        </p:spPr>
      </p:pic>
      <p:sp>
        <p:nvSpPr>
          <p:cNvPr id="26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8507778" y="4030730"/>
            <a:ext cx="344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chemeClr val="bg1"/>
                </a:solidFill>
              </a:rPr>
              <a:t>تعيش في الماء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2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800618" y="5489492"/>
            <a:ext cx="62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تستخدم الأسماك خياشيمها لتتنفَّس , و زعانفها لتسبح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28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5227540"/>
            <a:ext cx="1683440" cy="1055290"/>
          </a:xfrm>
          <a:prstGeom prst="rect">
            <a:avLst/>
          </a:prstGeom>
          <a:effectLst/>
        </p:spPr>
      </p:pic>
      <p:sp>
        <p:nvSpPr>
          <p:cNvPr id="29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317270" y="2440337"/>
            <a:ext cx="769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الأسماك فقاريَّات يُغطي أجسامها قشور.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30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80923"/>
            <a:ext cx="1880332" cy="16421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48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6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48F32E-39F9-4D07-96EA-56D7DA65915B}"/>
              </a:ext>
            </a:extLst>
          </p:cNvPr>
          <p:cNvSpPr/>
          <p:nvPr/>
        </p:nvSpPr>
        <p:spPr>
          <a:xfrm>
            <a:off x="316732" y="3302112"/>
            <a:ext cx="2693337" cy="159657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D804484-BF19-4819-80CB-71AD9BAC07ED}"/>
              </a:ext>
            </a:extLst>
          </p:cNvPr>
          <p:cNvSpPr/>
          <p:nvPr/>
        </p:nvSpPr>
        <p:spPr>
          <a:xfrm>
            <a:off x="253062" y="4379742"/>
            <a:ext cx="2693337" cy="159657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515C3B-8D30-495A-8FC4-AC42D18DE61A}"/>
              </a:ext>
            </a:extLst>
          </p:cNvPr>
          <p:cNvSpPr/>
          <p:nvPr/>
        </p:nvSpPr>
        <p:spPr>
          <a:xfrm>
            <a:off x="809374" y="5437804"/>
            <a:ext cx="1708052" cy="159657"/>
          </a:xfrm>
          <a:prstGeom prst="rect">
            <a:avLst/>
          </a:prstGeom>
          <a:solidFill>
            <a:srgbClr val="00C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C9CBE63-972B-48F2-A7EE-4C709BAEDB0D}"/>
              </a:ext>
            </a:extLst>
          </p:cNvPr>
          <p:cNvSpPr/>
          <p:nvPr/>
        </p:nvSpPr>
        <p:spPr>
          <a:xfrm>
            <a:off x="253062" y="2220798"/>
            <a:ext cx="2693337" cy="1596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1E8F48-9F58-4FBB-A4B7-53B54DBACA35}"/>
              </a:ext>
            </a:extLst>
          </p:cNvPr>
          <p:cNvGrpSpPr/>
          <p:nvPr/>
        </p:nvGrpSpPr>
        <p:grpSpPr>
          <a:xfrm>
            <a:off x="233703" y="2594226"/>
            <a:ext cx="2854314" cy="677108"/>
            <a:chOff x="4562485" y="2594226"/>
            <a:chExt cx="2854314" cy="677108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AA39F4FA-BA9A-4E43-961E-030BF1C8A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85" y="2628620"/>
              <a:ext cx="876250" cy="5869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9A3F2A4-523A-43EC-AC42-26A0A704049B}"/>
                </a:ext>
              </a:extLst>
            </p:cNvPr>
            <p:cNvSpPr txBox="1"/>
            <p:nvPr/>
          </p:nvSpPr>
          <p:spPr>
            <a:xfrm>
              <a:off x="5354429" y="2594226"/>
              <a:ext cx="20623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الفصل </a:t>
              </a:r>
              <a:r>
                <a:rPr lang="ar-SY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الثاني</a:t>
              </a:r>
              <a:endParaRPr lang="ar-SY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النباتات و الحيوانات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F303D07-23DA-4876-B2A3-A06F7DC65C2B}"/>
              </a:ext>
            </a:extLst>
          </p:cNvPr>
          <p:cNvGrpSpPr/>
          <p:nvPr/>
        </p:nvGrpSpPr>
        <p:grpSpPr>
          <a:xfrm>
            <a:off x="233703" y="3661856"/>
            <a:ext cx="3210382" cy="573392"/>
            <a:chOff x="4513710" y="3661856"/>
            <a:chExt cx="3210382" cy="57339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xmlns="" id="{EDCBF742-B6EE-479B-AF49-1AD6A0D7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710" y="3661856"/>
              <a:ext cx="1017309" cy="573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C37B15B-FA09-41D5-A480-D1B298E85BDB}"/>
                </a:ext>
              </a:extLst>
            </p:cNvPr>
            <p:cNvSpPr txBox="1"/>
            <p:nvPr/>
          </p:nvSpPr>
          <p:spPr>
            <a:xfrm>
              <a:off x="5531019" y="3749979"/>
              <a:ext cx="21930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مجموعات الحيوانات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1E03BA-7738-4C4C-89EB-8D002A8F37C3}"/>
              </a:ext>
            </a:extLst>
          </p:cNvPr>
          <p:cNvGrpSpPr/>
          <p:nvPr/>
        </p:nvGrpSpPr>
        <p:grpSpPr>
          <a:xfrm>
            <a:off x="503981" y="4610953"/>
            <a:ext cx="2126232" cy="735741"/>
            <a:chOff x="4597009" y="4610953"/>
            <a:chExt cx="2126232" cy="73574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6922EC8F-53CB-4616-AB79-9EC000C3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009" y="4610953"/>
              <a:ext cx="842451" cy="7357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422625F-6678-4DD5-97FA-758F4C6B6913}"/>
                </a:ext>
              </a:extLst>
            </p:cNvPr>
            <p:cNvSpPr txBox="1"/>
            <p:nvPr/>
          </p:nvSpPr>
          <p:spPr>
            <a:xfrm>
              <a:off x="5427387" y="4906943"/>
              <a:ext cx="1295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الدرس الأول</a:t>
              </a:r>
              <a:endParaRPr lang="en-US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2A1F8F9-6D07-4783-AA05-2B10C255BCC9}"/>
              </a:ext>
            </a:extLst>
          </p:cNvPr>
          <p:cNvSpPr txBox="1"/>
          <p:nvPr/>
        </p:nvSpPr>
        <p:spPr>
          <a:xfrm>
            <a:off x="804517" y="1885575"/>
            <a:ext cx="171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الوحدة الأولى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5829300" y="458365"/>
            <a:ext cx="550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أمثلة متعدّدة عن الفقاريات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7397649" y="1144696"/>
            <a:ext cx="4314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rgbClr val="FFFF00"/>
                </a:solidFill>
              </a:rPr>
              <a:t>الضفدع و السلمندر </a:t>
            </a:r>
            <a:r>
              <a:rPr lang="ar-SY" sz="2400" b="1" dirty="0" smtClean="0">
                <a:solidFill>
                  <a:schemeClr val="bg1"/>
                </a:solidFill>
              </a:rPr>
              <a:t>من البرمائيات</a:t>
            </a:r>
            <a:endParaRPr lang="ar-SY" sz="2400" b="1" dirty="0">
              <a:solidFill>
                <a:schemeClr val="bg1"/>
              </a:solidFill>
            </a:endParaRPr>
          </a:p>
        </p:txBody>
      </p:sp>
      <p:pic>
        <p:nvPicPr>
          <p:cNvPr id="38" name="Picture 136">
            <a:extLst>
              <a:ext uri="{FF2B5EF4-FFF2-40B4-BE49-F238E27FC236}">
                <a16:creationId xmlns:a16="http://schemas.microsoft.com/office/drawing/2014/main" xmlns="" id="{BF44CCAC-E4AE-4BF1-830E-367A218CF0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746819"/>
            <a:ext cx="1333031" cy="1138756"/>
          </a:xfrm>
          <a:prstGeom prst="rect">
            <a:avLst/>
          </a:prstGeom>
          <a:effectLst/>
        </p:spPr>
      </p:pic>
      <p:sp>
        <p:nvSpPr>
          <p:cNvPr id="26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6604732" y="4030730"/>
            <a:ext cx="5347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جلد البرمائيات رطب يساعدها على العيش على اليابسة و في الماء</a:t>
            </a:r>
            <a:endParaRPr lang="ar-SY" sz="2400" b="1" dirty="0">
              <a:solidFill>
                <a:srgbClr val="FFFF00"/>
              </a:solidFill>
            </a:endParaRPr>
          </a:p>
        </p:txBody>
      </p:sp>
      <p:sp>
        <p:nvSpPr>
          <p:cNvPr id="29" name="TextBox 34">
            <a:extLst>
              <a:ext uri="{FF2B5EF4-FFF2-40B4-BE49-F238E27FC236}">
                <a16:creationId xmlns="" xmlns:a16="http://schemas.microsoft.com/office/drawing/2014/main" id="{73C4F4A6-C756-4101-A3F0-248D63C16A03}"/>
              </a:ext>
            </a:extLst>
          </p:cNvPr>
          <p:cNvSpPr txBox="1"/>
          <p:nvPr/>
        </p:nvSpPr>
        <p:spPr>
          <a:xfrm>
            <a:off x="4317270" y="2440337"/>
            <a:ext cx="769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 smtClean="0">
                <a:solidFill>
                  <a:schemeClr val="bg1"/>
                </a:solidFill>
              </a:rPr>
              <a:t>معظم البرمائيات تبدأ حياتها في الماء</a:t>
            </a:r>
            <a:endParaRPr lang="ar-SY" sz="2400" b="1" dirty="0">
              <a:solidFill>
                <a:srgbClr val="FFFF00"/>
              </a:solidFill>
            </a:endParaRPr>
          </a:p>
        </p:txBody>
      </p:sp>
      <p:pic>
        <p:nvPicPr>
          <p:cNvPr id="30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2158174"/>
            <a:ext cx="1880332" cy="1198164"/>
          </a:xfrm>
          <a:prstGeom prst="rect">
            <a:avLst/>
          </a:prstGeom>
          <a:effectLst/>
        </p:spPr>
      </p:pic>
      <p:pic>
        <p:nvPicPr>
          <p:cNvPr id="31" name="Picture 138">
            <a:extLst>
              <a:ext uri="{FF2B5EF4-FFF2-40B4-BE49-F238E27FC236}">
                <a16:creationId xmlns:a16="http://schemas.microsoft.com/office/drawing/2014/main" xmlns="" id="{BF97B114-6C24-4BFA-8A04-E22B7BA364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98" y="3780660"/>
            <a:ext cx="801203" cy="1198164"/>
          </a:xfrm>
          <a:prstGeom prst="rect">
            <a:avLst/>
          </a:prstGeom>
          <a:effectLst/>
        </p:spPr>
      </p:pic>
      <p:pic>
        <p:nvPicPr>
          <p:cNvPr id="33" name="Picture 136">
            <a:extLst>
              <a:ext uri="{FF2B5EF4-FFF2-40B4-BE49-F238E27FC236}">
                <a16:creationId xmlns:a16="http://schemas.microsoft.com/office/drawing/2014/main" xmlns="" id="{BF44CCAC-E4AE-4BF1-830E-367A218CF0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84" y="890361"/>
            <a:ext cx="1333031" cy="9703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70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2" grpId="0" animBg="1"/>
      <p:bldP spid="32" grpId="0"/>
      <p:bldP spid="37" grpId="0"/>
      <p:bldP spid="35" grpId="0"/>
      <p:bldP spid="26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8416</TotalTime>
  <Words>648</Words>
  <Application>Microsoft Office PowerPoint</Application>
  <PresentationFormat>مخصص</PresentationFormat>
  <Paragraphs>153</Paragraphs>
  <Slides>20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1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Win7</cp:lastModifiedBy>
  <cp:revision>5888</cp:revision>
  <dcterms:created xsi:type="dcterms:W3CDTF">2020-10-10T04:32:51Z</dcterms:created>
  <dcterms:modified xsi:type="dcterms:W3CDTF">2021-05-13T13:14:54Z</dcterms:modified>
</cp:coreProperties>
</file>