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1236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664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203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676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032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15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12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415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389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732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139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584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4C57A-B83A-42F0-BF7D-B84E26B0A322}" type="datetimeFigureOut">
              <a:rPr lang="ar-SA" smtClean="0"/>
              <a:t>04/12/35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500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5940152" y="617295"/>
            <a:ext cx="318931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المملكة العربية السعودية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وزارة التربية والتعليم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الإدارة العامة للتربية والتعليم بالرياض</a:t>
            </a:r>
          </a:p>
          <a:p>
            <a:r>
              <a:rPr lang="ar-SA" sz="20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المدرسة   المتوسطة الثامنة</a:t>
            </a:r>
            <a:endParaRPr lang="ar-SA" sz="2000" b="1" dirty="0">
              <a:latin typeface="Al-QuranAlKareem" panose="02000000000000000000" pitchFamily="2" charset="-78"/>
              <a:cs typeface="Al-QuranAlKareem" panose="02000000000000000000" pitchFamily="2" charset="-78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8" y="786572"/>
            <a:ext cx="2197387" cy="1252790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3799947" y="2039362"/>
            <a:ext cx="18002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1600" dirty="0" smtClean="0">
                <a:cs typeface="Old Antic Decorative" panose="02010400000000000000" pitchFamily="2" charset="-78"/>
              </a:rPr>
              <a:t>التخطيط اليومي للدروس</a:t>
            </a:r>
            <a:endParaRPr lang="ar-SA" sz="1600" dirty="0">
              <a:cs typeface="Old Antic Decorative" panose="02010400000000000000" pitchFamily="2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041499"/>
              </p:ext>
            </p:extLst>
          </p:nvPr>
        </p:nvGraphicFramePr>
        <p:xfrm>
          <a:off x="146496" y="2732306"/>
          <a:ext cx="8954592" cy="19659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520032"/>
                <a:gridCol w="3987737"/>
                <a:gridCol w="651023"/>
                <a:gridCol w="664473"/>
                <a:gridCol w="598094"/>
                <a:gridCol w="533233"/>
              </a:tblGrid>
              <a:tr h="156017">
                <a:tc gridSpan="2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عنوان </a:t>
                      </a:r>
                      <a:r>
                        <a:rPr lang="ar-SA" sz="1200" b="1" dirty="0" smtClean="0"/>
                        <a:t>الدرس     </a:t>
                      </a:r>
                      <a:r>
                        <a:rPr lang="ar-SA" sz="1200" b="1" dirty="0" smtClean="0"/>
                        <a:t> </a:t>
                      </a:r>
                      <a:r>
                        <a:rPr lang="ar-SA" sz="1050" b="1" dirty="0" smtClean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Times New Roman"/>
                          <a:cs typeface="Monotype Koufi"/>
                        </a:rPr>
                        <a:t>الشرك في الربوبية                       </a:t>
                      </a:r>
                      <a:r>
                        <a:rPr lang="ar-SA" sz="1050" b="1" dirty="0" smtClean="0"/>
                        <a:t>مكان </a:t>
                      </a:r>
                      <a:r>
                        <a:rPr lang="ar-SA" sz="1050" b="1" dirty="0" smtClean="0"/>
                        <a:t>تنفيذ الدرس: الفصل -  المعمل - غرفة المصادر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الوحدة: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56017">
                <a:tc rowSpan="5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kumimoji="0" lang="ar-SA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الأهداف الاجرائية والسلوكية 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يحدد الطالب الأساس الذي تقوم عليه العبودية الخاصة.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kumimoji="0" lang="ar-SA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يعرف الطالب المراد بالشرك في الربوبية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kumimoji="0" lang="ar-SA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يوضح الطالب المقصود بالتوحيد شرعا.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kumimoji="0" lang="ar-SA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يعدد الطالب أقسام التوحيد .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kumimoji="0" lang="ar-SA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اليوم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التاريخ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الصف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الحصة</a:t>
                      </a:r>
                      <a:endParaRPr lang="ar-SA" sz="1050" b="1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700" b="1" dirty="0" smtClean="0"/>
                        <a:t>     /</a:t>
                      </a:r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156017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مربع نص 9"/>
          <p:cNvSpPr txBox="1"/>
          <p:nvPr/>
        </p:nvSpPr>
        <p:spPr>
          <a:xfrm>
            <a:off x="2069590" y="786572"/>
            <a:ext cx="351052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b="1" dirty="0" smtClean="0">
                <a:cs typeface="DecoType Thuluth" panose="02010000000000000000" pitchFamily="2" charset="-78"/>
              </a:rPr>
              <a:t>بسم الله الرحمن الرحيم</a:t>
            </a:r>
            <a:endParaRPr lang="ar-SA" sz="1400" b="1" dirty="0">
              <a:cs typeface="DecoType Thuluth" panose="0201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33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778535"/>
              </p:ext>
            </p:extLst>
          </p:nvPr>
        </p:nvGraphicFramePr>
        <p:xfrm>
          <a:off x="0" y="836712"/>
          <a:ext cx="9060270" cy="5797543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44938"/>
                <a:gridCol w="529638"/>
                <a:gridCol w="4912048"/>
                <a:gridCol w="1265064"/>
                <a:gridCol w="1708582"/>
              </a:tblGrid>
              <a:tr h="504056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خطوات الدرس: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المدة الزمنية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سير الدرس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الوسائل التعليمية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استراتيجية التدريس</a:t>
                      </a:r>
                      <a:r>
                        <a:rPr lang="ar-SA" sz="1200" b="1" baseline="0" dirty="0" smtClean="0"/>
                        <a:t> </a:t>
                      </a:r>
                      <a:r>
                        <a:rPr lang="ar-SA" sz="1200" b="1" dirty="0" smtClean="0"/>
                        <a:t>المستخدمة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التقديم (التركيز)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5د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solidFill>
                            <a:srgbClr val="003366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س :  ما أقسام التوحيد  ؟          ثلاث دقائق</a:t>
                      </a:r>
                      <a:endParaRPr lang="ar-SA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التدريس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المراد بالشرك في الربوبية :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جعل شريك مع الله تعالى في ربوبيته 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EG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مثل :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Low" rtl="1">
                        <a:spcAft>
                          <a:spcPts val="0"/>
                        </a:spcAft>
                        <a:buClr>
                          <a:srgbClr val="0000FF"/>
                        </a:buClr>
                        <a:buSzPts val="1100"/>
                        <a:buFont typeface="+mj-lt"/>
                        <a:buAutoNum type="arabicPeriod"/>
                        <a:tabLst>
                          <a:tab pos="2857500" algn="l"/>
                        </a:tabLst>
                      </a:pPr>
                      <a:r>
                        <a:rPr lang="ar-EG" sz="1400" b="1" dirty="0">
                          <a:solidFill>
                            <a:srgbClr val="003366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اعتقاد وجود خالق غير الله 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28600"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en-US" sz="1400" b="1" dirty="0">
                          <a:solidFill>
                            <a:srgbClr val="003366"/>
                          </a:solidFill>
                          <a:effectLst/>
                          <a:latin typeface="Traditional Arabic"/>
                          <a:ea typeface="Times New Roman"/>
                        </a:rPr>
                        <a:t>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Low" rtl="1">
                        <a:spcAft>
                          <a:spcPts val="0"/>
                        </a:spcAft>
                        <a:buClr>
                          <a:srgbClr val="0000FF"/>
                        </a:buClr>
                        <a:buSzPts val="1100"/>
                        <a:buFont typeface="+mj-lt"/>
                        <a:buAutoNum type="arabicPeriod"/>
                        <a:tabLst>
                          <a:tab pos="2857500" algn="l"/>
                        </a:tabLst>
                      </a:pPr>
                      <a:r>
                        <a:rPr lang="ar-EG" sz="1400" b="1" dirty="0">
                          <a:solidFill>
                            <a:srgbClr val="003366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اعتقاد أن لأحد القدرة على التصرف في الكون غير الله تعالى 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28600"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en-US" sz="1400" b="1" dirty="0">
                          <a:solidFill>
                            <a:srgbClr val="003366"/>
                          </a:solidFill>
                          <a:effectLst/>
                          <a:latin typeface="Traditional Arabic"/>
                          <a:ea typeface="Times New Roman"/>
                        </a:rPr>
                        <a:t>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Low" rtl="1">
                        <a:spcAft>
                          <a:spcPts val="0"/>
                        </a:spcAft>
                        <a:buClr>
                          <a:srgbClr val="0000FF"/>
                        </a:buClr>
                        <a:buSzPts val="1100"/>
                        <a:buFont typeface="+mj-lt"/>
                        <a:buAutoNum type="arabicPeriod"/>
                        <a:tabLst>
                          <a:tab pos="2857500" algn="l"/>
                        </a:tabLst>
                      </a:pPr>
                      <a:r>
                        <a:rPr lang="ar-EG" sz="1400" b="1" dirty="0">
                          <a:solidFill>
                            <a:srgbClr val="003366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اعتقاد ان لأحد القدرة على النفع والضر غير الله تعالى 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Low" rtl="1">
                        <a:spcAft>
                          <a:spcPts val="0"/>
                        </a:spcAft>
                        <a:buClr>
                          <a:srgbClr val="0000FF"/>
                        </a:buClr>
                        <a:buSzPts val="1100"/>
                        <a:buFont typeface="+mj-lt"/>
                        <a:buAutoNum type="arabicPeriod"/>
                        <a:tabLst>
                          <a:tab pos="2857500" algn="l"/>
                        </a:tabLst>
                      </a:pPr>
                      <a:r>
                        <a:rPr lang="ar-EG" sz="1400" b="1" dirty="0">
                          <a:solidFill>
                            <a:srgbClr val="003366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اعتقاد أن أحدا يعلم الغيب غير الله تعالى 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عروض </a:t>
                      </a:r>
                      <a:r>
                        <a:rPr lang="ar-SA" sz="1200" b="1" dirty="0" err="1" smtClean="0"/>
                        <a:t>البوربونت</a:t>
                      </a:r>
                      <a:r>
                        <a:rPr lang="ar-SA" sz="1200" b="1" dirty="0" smtClean="0"/>
                        <a:t> 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err="1" smtClean="0"/>
                        <a:t>البروجكتر</a:t>
                      </a:r>
                      <a:endParaRPr lang="ar-SA" sz="1200" b="1" dirty="0" smtClean="0"/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بطاقات -أقلام ملونة-السبورة-الكتاب المدرسي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(استراتيجية التعلم النشط)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التعلم التعاوني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الحوار والمناقشة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smtClean="0"/>
                        <a:t>20د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 - أسأل  الطلاب السؤال </a:t>
                      </a:r>
                      <a:r>
                        <a:rPr lang="ar-SA" sz="1200" b="1" dirty="0" err="1" smtClean="0">
                          <a:effectLst/>
                          <a:latin typeface="Traditional Arabic"/>
                          <a:ea typeface="Times New Roman"/>
                        </a:rPr>
                        <a:t>التالى</a:t>
                      </a: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 :ما أقسام التوحيد  ؟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 أستمع إلى إجابات الطلاب و أسجلها على السبورة .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-ثم أناقشهم في بقية عناصر الدرس .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-أستنتج مع الطلاب </a:t>
                      </a:r>
                      <a:r>
                        <a:rPr lang="ar-SA" sz="1200" b="1" dirty="0" err="1" smtClean="0">
                          <a:effectLst/>
                          <a:latin typeface="Traditional Arabic"/>
                          <a:ea typeface="Times New Roman"/>
                        </a:rPr>
                        <a:t>فى</a:t>
                      </a: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 النهاية إلى أقسام  </a:t>
                      </a:r>
                      <a:r>
                        <a:rPr lang="ar-SA" sz="1200" b="1" dirty="0" err="1" smtClean="0">
                          <a:effectLst/>
                          <a:latin typeface="Traditional Arabic"/>
                          <a:ea typeface="Times New Roman"/>
                        </a:rPr>
                        <a:t>التوحيدوخطورة</a:t>
                      </a:r>
                      <a:r>
                        <a:rPr lang="ar-SA" sz="1200" b="1" dirty="0" smtClean="0">
                          <a:effectLst/>
                          <a:latin typeface="Traditional Arabic"/>
                          <a:ea typeface="Times New Roman"/>
                        </a:rPr>
                        <a:t> الشرك في الألوهية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>
                          <a:solidFill>
                            <a:srgbClr val="FF0000"/>
                          </a:solidFill>
                        </a:rPr>
                        <a:t>أقلام ملونة-السبورة-الكتاب المدرسي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التبادلي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الذاتي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الابداعي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التقويم: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2857500" algn="l"/>
                        </a:tabLst>
                      </a:pPr>
                      <a:r>
                        <a:rPr lang="ar-SA" sz="14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س/ حدد الأساس الذي تقوم عليه العبودية الخاصة </a:t>
                      </a:r>
                      <a:r>
                        <a:rPr lang="ar-SA" sz="1400" b="1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2857500" algn="l"/>
                        </a:tabLst>
                      </a:pPr>
                      <a:r>
                        <a:rPr lang="ar-SA" sz="14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س/ ما المقصود بالشرك في الربوبية  </a:t>
                      </a:r>
                      <a:r>
                        <a:rPr lang="ar-SA" sz="1400" b="1" dirty="0" smtClean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2857500" algn="l"/>
                        </a:tabLst>
                      </a:pPr>
                      <a:r>
                        <a:rPr lang="ar-SA" sz="14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س/ وضح المقصود بالتوحيد 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2857500" algn="l"/>
                        </a:tabLst>
                      </a:pPr>
                      <a:r>
                        <a:rPr lang="ar-SA" sz="1400" b="1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س/ عدّد أقسام  التوحيد 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2857500" algn="l"/>
                        </a:tabLst>
                      </a:pPr>
                      <a:r>
                        <a:rPr lang="en-US" sz="1200" dirty="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Times New Roman"/>
                          <a:cs typeface="Traditional Arabic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الواجب: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الكتاب  صـ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مديرة المدرسة:                                                                                                    المشرفة التربوية:</a:t>
                      </a:r>
                    </a:p>
                    <a:p>
                      <a:pPr rtl="1"/>
                      <a:endParaRPr lang="ar-SA" sz="105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47003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3311</TotalTime>
  <Words>274</Words>
  <Application>Microsoft Office PowerPoint</Application>
  <PresentationFormat>عرض على الشاشة (3:4)‏</PresentationFormat>
  <Paragraphs>68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البنفسجية .</dc:creator>
  <cp:lastModifiedBy>skyy</cp:lastModifiedBy>
  <cp:revision>42</cp:revision>
  <cp:lastPrinted>2014-09-28T11:08:32Z</cp:lastPrinted>
  <dcterms:created xsi:type="dcterms:W3CDTF">2014-02-12T13:17:48Z</dcterms:created>
  <dcterms:modified xsi:type="dcterms:W3CDTF">2014-09-28T11:08:57Z</dcterms:modified>
</cp:coreProperties>
</file>