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10858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7300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11428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3712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06971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20193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02334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59011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4809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2060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891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020B1-8914-4619-B58D-D4BEA6F5CCC3}" type="datetimeFigureOut">
              <a:rPr lang="ar-SA" smtClean="0"/>
              <a:t>14/04/34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A7D7-8A0C-4D1F-9E29-7850117A3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0446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b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mp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عنصر نائب للمحتوى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496944" cy="6408712"/>
          </a:xfrm>
        </p:spPr>
      </p:pic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6000" b="1" dirty="0" smtClean="0"/>
              <a:t>الزراعة والرعي وصيد الاسماك</a:t>
            </a:r>
            <a:endParaRPr lang="ar-SA" sz="6000" b="1" dirty="0"/>
          </a:p>
        </p:txBody>
      </p:sp>
    </p:spTree>
    <p:extLst>
      <p:ext uri="{BB962C8B-B14F-4D97-AF65-F5344CB8AC3E}">
        <p14:creationId xmlns:p14="http://schemas.microsoft.com/office/powerpoint/2010/main" val="336082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640960" cy="6336704"/>
          </a:xfr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SA" sz="7200" b="1" dirty="0" smtClean="0"/>
              <a:t>الرعـــــــــــــــــي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269911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29" y="260648"/>
            <a:ext cx="8544949" cy="6408712"/>
          </a:xfr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ar-SA" sz="2800" b="1" dirty="0" smtClean="0"/>
              <a:t>كان الرعي أهمية بالغة في حياة المملكة قديما إلا أنها </a:t>
            </a:r>
            <a:r>
              <a:rPr lang="ar-SA" sz="2800" b="1" dirty="0" smtClean="0">
                <a:solidFill>
                  <a:srgbClr val="FF0000"/>
                </a:solidFill>
              </a:rPr>
              <a:t>قلت الغطاء النباتي وتحسن الاوضاع الاقتصادية </a:t>
            </a:r>
            <a:br>
              <a:rPr lang="ar-SA" sz="2800" b="1" dirty="0" smtClean="0">
                <a:solidFill>
                  <a:srgbClr val="FF0000"/>
                </a:solidFill>
              </a:rPr>
            </a:br>
            <a:r>
              <a:rPr lang="ar-SA" sz="2800" b="1" dirty="0" smtClean="0">
                <a:solidFill>
                  <a:srgbClr val="FF0000"/>
                </a:solidFill>
              </a:rPr>
              <a:t>فانتقل سكان البادية للمدن</a:t>
            </a:r>
            <a:endParaRPr lang="ar-SA" sz="2800" b="1" dirty="0"/>
          </a:p>
        </p:txBody>
      </p:sp>
    </p:spTree>
    <p:extLst>
      <p:ext uri="{BB962C8B-B14F-4D97-AF65-F5344CB8AC3E}">
        <p14:creationId xmlns:p14="http://schemas.microsoft.com/office/powerpoint/2010/main" val="126647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ar-SA" sz="5400" b="1" dirty="0" smtClean="0"/>
              <a:t>أساليب الرعي في المملكة</a:t>
            </a:r>
            <a:endParaRPr lang="ar-SA" sz="5400" b="1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ar-SA" sz="3200" dirty="0" smtClean="0"/>
              <a:t>الرعي التجاري</a:t>
            </a:r>
            <a:endParaRPr lang="ar-SA" sz="3200" dirty="0"/>
          </a:p>
        </p:txBody>
      </p:sp>
      <p:pic>
        <p:nvPicPr>
          <p:cNvPr id="8" name="عنصر نائب للمحتوى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04865"/>
            <a:ext cx="4248472" cy="4248472"/>
          </a:xfrm>
        </p:spPr>
      </p:pic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ar-SA" sz="3600" dirty="0" smtClean="0"/>
              <a:t>الرعي التقليدي</a:t>
            </a:r>
            <a:endParaRPr lang="ar-SA" sz="3600" dirty="0"/>
          </a:p>
        </p:txBody>
      </p:sp>
      <p:pic>
        <p:nvPicPr>
          <p:cNvPr id="7" name="عنصر نائب للمحتوى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2204865"/>
            <a:ext cx="4176464" cy="4248472"/>
          </a:xfrm>
        </p:spPr>
      </p:pic>
    </p:spTree>
    <p:extLst>
      <p:ext uri="{BB962C8B-B14F-4D97-AF65-F5344CB8AC3E}">
        <p14:creationId xmlns:p14="http://schemas.microsoft.com/office/powerpoint/2010/main" val="381055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195736" y="404664"/>
            <a:ext cx="5040560" cy="93610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6000" b="1" dirty="0" smtClean="0"/>
              <a:t>أقسام الرعي</a:t>
            </a:r>
            <a:endParaRPr lang="ar-SA" sz="6000" b="1" dirty="0"/>
          </a:p>
        </p:txBody>
      </p:sp>
      <p:cxnSp>
        <p:nvCxnSpPr>
          <p:cNvPr id="4" name="رابط كسهم مستقيم 3"/>
          <p:cNvCxnSpPr/>
          <p:nvPr/>
        </p:nvCxnSpPr>
        <p:spPr>
          <a:xfrm>
            <a:off x="6516216" y="1340768"/>
            <a:ext cx="864096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flipH="1">
            <a:off x="1979712" y="1340768"/>
            <a:ext cx="1008112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مستطيل مستدير الزوايا 6"/>
          <p:cNvSpPr/>
          <p:nvPr/>
        </p:nvSpPr>
        <p:spPr>
          <a:xfrm>
            <a:off x="5292080" y="2276872"/>
            <a:ext cx="3456384" cy="43924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/>
              <a:t>الرعي التقليدي</a:t>
            </a:r>
          </a:p>
          <a:p>
            <a:pPr algn="ctr"/>
            <a:r>
              <a:rPr lang="ar-SA" sz="2800" b="1" dirty="0" smtClean="0"/>
              <a:t>أقدم أساليب الرعي ويسمى بالرعي المتنقل حيث يتنقل الرعاة بين المناطق .لماذا ؟</a:t>
            </a:r>
            <a:endParaRPr lang="ar-SA" sz="2800" b="1" dirty="0"/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11560" y="2276872"/>
            <a:ext cx="4248472" cy="43924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/>
              <a:t>الرعي التجاري</a:t>
            </a:r>
          </a:p>
          <a:p>
            <a:pPr algn="ctr"/>
            <a:r>
              <a:rPr lang="ar-SA" sz="2400" b="1" dirty="0" smtClean="0"/>
              <a:t>بالقرب من المراكز العمرانية مثل الرياض ، جدة ، الدمام ، الجوف ، القصيم ، حائل</a:t>
            </a:r>
          </a:p>
          <a:p>
            <a:pPr algn="ctr"/>
            <a:r>
              <a:rPr lang="ar-SA" sz="2400" b="1" dirty="0" smtClean="0"/>
              <a:t>يتميز </a:t>
            </a:r>
          </a:p>
          <a:p>
            <a:pPr algn="ctr"/>
            <a:r>
              <a:rPr lang="ar-SA" sz="2400" b="1" dirty="0" smtClean="0"/>
              <a:t>1-الاستقرار في حظائر خاصة</a:t>
            </a:r>
          </a:p>
          <a:p>
            <a:pPr algn="ctr"/>
            <a:r>
              <a:rPr lang="ar-SA" sz="2400" b="1" dirty="0" smtClean="0"/>
              <a:t>2- أعلاف جيدة ذات قيمة غذائية عالية</a:t>
            </a:r>
          </a:p>
          <a:p>
            <a:pPr algn="ctr"/>
            <a:r>
              <a:rPr lang="ar-SA" sz="2400" b="1" dirty="0" smtClean="0"/>
              <a:t>3- عناية بيطرية</a:t>
            </a:r>
          </a:p>
          <a:p>
            <a:pPr algn="ctr"/>
            <a:r>
              <a:rPr lang="ar-SA" sz="2400" b="1" dirty="0" smtClean="0"/>
              <a:t>ويهدف لتربية الحيوانات لأغراض تجارية</a:t>
            </a:r>
            <a:endParaRPr lang="ar-SA" sz="2400" b="1" dirty="0"/>
          </a:p>
        </p:txBody>
      </p:sp>
    </p:spTree>
    <p:extLst>
      <p:ext uri="{BB962C8B-B14F-4D97-AF65-F5344CB8AC3E}">
        <p14:creationId xmlns:p14="http://schemas.microsoft.com/office/powerpoint/2010/main" val="143285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7"/>
            <a:ext cx="8640959" cy="6264696"/>
          </a:xfrm>
          <a:prstGeom prst="rect">
            <a:avLst/>
          </a:prstGeom>
        </p:spPr>
      </p:pic>
      <p:sp>
        <p:nvSpPr>
          <p:cNvPr id="3" name="مستطيل مستدير الزوايا 2"/>
          <p:cNvSpPr/>
          <p:nvPr/>
        </p:nvSpPr>
        <p:spPr>
          <a:xfrm>
            <a:off x="5868144" y="5877272"/>
            <a:ext cx="2880320" cy="72008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400" b="1" dirty="0" smtClean="0"/>
              <a:t>نشاط (3)</a:t>
            </a:r>
            <a:endParaRPr lang="ar-SA" sz="4400" b="1" dirty="0"/>
          </a:p>
        </p:txBody>
      </p:sp>
    </p:spTree>
    <p:extLst>
      <p:ext uri="{BB962C8B-B14F-4D97-AF65-F5344CB8AC3E}">
        <p14:creationId xmlns:p14="http://schemas.microsoft.com/office/powerpoint/2010/main" val="394397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r"/>
            <a:r>
              <a:rPr lang="ar-SA" dirty="0" smtClean="0"/>
              <a:t>صيد السمك</a:t>
            </a:r>
            <a:br>
              <a:rPr lang="ar-SA" dirty="0" smtClean="0"/>
            </a:br>
            <a:r>
              <a:rPr lang="ar-SA" sz="2800" dirty="0" smtClean="0"/>
              <a:t>تطل المملكة على الخليج العربي والبحر الاحمر بسواحل تصل 4000 كم </a:t>
            </a:r>
            <a:br>
              <a:rPr lang="ar-SA" sz="2800" dirty="0" smtClean="0"/>
            </a:br>
            <a:r>
              <a:rPr lang="ar-SA" sz="2800" dirty="0" smtClean="0"/>
              <a:t>تتميز بكثرة تعاريجها .</a:t>
            </a:r>
            <a:br>
              <a:rPr lang="ar-SA" sz="2800" dirty="0" smtClean="0"/>
            </a:br>
            <a:r>
              <a:rPr lang="ar-SA" sz="2800" dirty="0" smtClean="0"/>
              <a:t>ولذا تكثر الاسماك حيث توجد الخلجان والاخوار كما توجد الشعاب المرجانية في البحر الاحمر</a:t>
            </a:r>
            <a:endParaRPr lang="ar-SA" dirty="0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708920"/>
            <a:ext cx="8856984" cy="3960440"/>
          </a:xfrm>
        </p:spPr>
      </p:pic>
    </p:spTree>
    <p:extLst>
      <p:ext uri="{BB962C8B-B14F-4D97-AF65-F5344CB8AC3E}">
        <p14:creationId xmlns:p14="http://schemas.microsoft.com/office/powerpoint/2010/main" val="30272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عنصر نائب للمحتوى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8856984" cy="6409010"/>
          </a:xfrm>
        </p:spPr>
      </p:pic>
      <p:sp>
        <p:nvSpPr>
          <p:cNvPr id="6" name="مستطيل مستدير الزوايا 5"/>
          <p:cNvSpPr/>
          <p:nvPr/>
        </p:nvSpPr>
        <p:spPr>
          <a:xfrm>
            <a:off x="5436096" y="188640"/>
            <a:ext cx="3528392" cy="63367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</a:rPr>
              <a:t>الصيد في البحر الاحمر</a:t>
            </a:r>
          </a:p>
          <a:p>
            <a:pPr algn="ctr"/>
            <a:r>
              <a:rPr lang="ar-SA" sz="3200" b="1" dirty="0" smtClean="0"/>
              <a:t>تعد من أهم مصائد الاسماك في المملكة. لماذا؟</a:t>
            </a:r>
          </a:p>
          <a:p>
            <a:pPr algn="ctr"/>
            <a:r>
              <a:rPr lang="ar-SA" sz="3200" b="1" dirty="0" smtClean="0"/>
              <a:t>1- طول السواحل وامتدادها من الشمال والجنوب</a:t>
            </a:r>
          </a:p>
          <a:p>
            <a:pPr algn="ctr"/>
            <a:r>
              <a:rPr lang="ar-SA" sz="3200" b="1" dirty="0" smtClean="0"/>
              <a:t>2- تنوع الاسماك وكثرتها</a:t>
            </a:r>
          </a:p>
          <a:p>
            <a:pPr algn="ctr"/>
            <a:r>
              <a:rPr lang="ar-SA" sz="3200" b="1" dirty="0" smtClean="0"/>
              <a:t>من أهم الموانئ :-</a:t>
            </a:r>
          </a:p>
          <a:p>
            <a:pPr algn="ctr"/>
            <a:r>
              <a:rPr lang="ar-SA" sz="3200" b="1" dirty="0" smtClean="0"/>
              <a:t>حقل ، أملج ، رابغ ، ضبا</a:t>
            </a:r>
          </a:p>
          <a:p>
            <a:pPr algn="ctr"/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val="36995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5760640" cy="6624736"/>
          </a:xfrm>
          <a:prstGeom prst="rect">
            <a:avLst/>
          </a:prstGeom>
        </p:spPr>
      </p:pic>
      <p:sp>
        <p:nvSpPr>
          <p:cNvPr id="3" name="مستطيل مستدير الزوايا 2"/>
          <p:cNvSpPr/>
          <p:nvPr/>
        </p:nvSpPr>
        <p:spPr>
          <a:xfrm>
            <a:off x="4716016" y="260648"/>
            <a:ext cx="4176464" cy="64807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الصيد في الخليج العربي</a:t>
            </a:r>
          </a:p>
          <a:p>
            <a:pPr algn="ctr"/>
            <a:r>
              <a:rPr lang="ar-SA" sz="3600" b="1" dirty="0" smtClean="0"/>
              <a:t>تتركز في الشقوق وتشتهر بالروبيان</a:t>
            </a:r>
          </a:p>
          <a:p>
            <a:pPr algn="ctr"/>
            <a:r>
              <a:rPr lang="ar-SA" sz="3600" b="1" dirty="0" smtClean="0"/>
              <a:t>أهم موانئها :-</a:t>
            </a:r>
          </a:p>
          <a:p>
            <a:pPr algn="ctr"/>
            <a:r>
              <a:rPr lang="ar-SA" sz="3600" b="1" dirty="0" smtClean="0"/>
              <a:t>رأس الخفجي ، رأس </a:t>
            </a:r>
            <a:r>
              <a:rPr lang="ar-SA" sz="3600" b="1" dirty="0" err="1" smtClean="0"/>
              <a:t>السفيانية</a:t>
            </a:r>
            <a:r>
              <a:rPr lang="ar-SA" sz="3600" b="1" dirty="0" smtClean="0"/>
              <a:t>  ، القطيف ، العقير </a:t>
            </a:r>
          </a:p>
          <a:p>
            <a:pPr algn="ctr"/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val="142061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60648"/>
            <a:ext cx="4176464" cy="6408712"/>
          </a:xfrm>
          <a:prstGeom prst="rect">
            <a:avLst/>
          </a:prstGeom>
        </p:spPr>
      </p:pic>
      <p:sp>
        <p:nvSpPr>
          <p:cNvPr id="3" name="مستطيل مستدير الزوايا 2"/>
          <p:cNvSpPr/>
          <p:nvPr/>
        </p:nvSpPr>
        <p:spPr>
          <a:xfrm>
            <a:off x="4572000" y="260648"/>
            <a:ext cx="4392488" cy="64087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انتاج الاسماك:-</a:t>
            </a:r>
          </a:p>
          <a:p>
            <a:pPr algn="ctr"/>
            <a:r>
              <a:rPr lang="ar-SA" sz="2800" b="1" dirty="0" smtClean="0"/>
              <a:t>ينتج البحر الاحمر 72٪ من المصائد البحرية والباقي من مياه الخليج العربي</a:t>
            </a:r>
          </a:p>
          <a:p>
            <a:pPr algn="ctr"/>
            <a:r>
              <a:rPr lang="ar-SA" sz="2800" b="1" dirty="0" smtClean="0"/>
              <a:t>ويحتل الصيد التقليدي حوالي 80٪ من الانتاج و20٪ من الصيد الصناعي</a:t>
            </a:r>
          </a:p>
          <a:p>
            <a:pPr algn="ctr"/>
            <a:r>
              <a:rPr lang="ar-SA" sz="2800" b="1" dirty="0" smtClean="0"/>
              <a:t>سعت المملكة إلى تطوير صناعة  سفن الصيد المجهزة بوسائل صيد الاسماك و وفرزها وحفظها في برادات </a:t>
            </a:r>
          </a:p>
          <a:p>
            <a:pPr algn="ctr"/>
            <a:r>
              <a:rPr lang="ar-SA" sz="2800" b="1" dirty="0" smtClean="0"/>
              <a:t>لذا تم انشاء الشركة السعودية للأسماك  </a:t>
            </a:r>
            <a:endParaRPr lang="ar-SA" sz="2800" b="1" dirty="0"/>
          </a:p>
        </p:txBody>
      </p:sp>
    </p:spTree>
    <p:extLst>
      <p:ext uri="{BB962C8B-B14F-4D97-AF65-F5344CB8AC3E}">
        <p14:creationId xmlns:p14="http://schemas.microsoft.com/office/powerpoint/2010/main" val="34402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4664"/>
            <a:ext cx="3168351" cy="626469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04665"/>
            <a:ext cx="2880319" cy="6264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04664"/>
            <a:ext cx="2664296" cy="6264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8644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868144" y="6237312"/>
            <a:ext cx="3024336" cy="6206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/>
              <a:t>نشاط  (1)</a:t>
            </a:r>
            <a:endParaRPr lang="ar-SA" sz="4000" b="1" dirty="0"/>
          </a:p>
        </p:txBody>
      </p:sp>
    </p:spTree>
    <p:extLst>
      <p:ext uri="{BB962C8B-B14F-4D97-AF65-F5344CB8AC3E}">
        <p14:creationId xmlns:p14="http://schemas.microsoft.com/office/powerpoint/2010/main" val="253991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123728" y="332656"/>
            <a:ext cx="4752528" cy="8640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الأراضي الزراعية في المملكة</a:t>
            </a:r>
            <a:endParaRPr lang="ar-SA" sz="3600" b="1" dirty="0"/>
          </a:p>
        </p:txBody>
      </p:sp>
      <p:cxnSp>
        <p:nvCxnSpPr>
          <p:cNvPr id="4" name="رابط كسهم مستقيم 3"/>
          <p:cNvCxnSpPr/>
          <p:nvPr/>
        </p:nvCxnSpPr>
        <p:spPr>
          <a:xfrm>
            <a:off x="6516216" y="1196752"/>
            <a:ext cx="122413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مستطيل مستدير الزوايا 4"/>
          <p:cNvSpPr/>
          <p:nvPr/>
        </p:nvSpPr>
        <p:spPr>
          <a:xfrm>
            <a:off x="6948264" y="2060848"/>
            <a:ext cx="1800200" cy="151216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/>
              <a:t>الواحات</a:t>
            </a:r>
            <a:endParaRPr lang="ar-SA" b="1" dirty="0"/>
          </a:p>
        </p:txBody>
      </p:sp>
      <p:cxnSp>
        <p:nvCxnSpPr>
          <p:cNvPr id="8" name="رابط كسهم مستقيم 7"/>
          <p:cNvCxnSpPr>
            <a:endCxn id="9" idx="0"/>
          </p:cNvCxnSpPr>
          <p:nvPr/>
        </p:nvCxnSpPr>
        <p:spPr>
          <a:xfrm>
            <a:off x="5796136" y="1196752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مستطيل مستدير الزوايا 8"/>
          <p:cNvSpPr/>
          <p:nvPr/>
        </p:nvSpPr>
        <p:spPr>
          <a:xfrm>
            <a:off x="4860032" y="2060848"/>
            <a:ext cx="1872208" cy="15121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b="1" dirty="0" smtClean="0"/>
              <a:t>السهول</a:t>
            </a:r>
            <a:endParaRPr lang="ar-SA" b="1" dirty="0"/>
          </a:p>
        </p:txBody>
      </p:sp>
      <p:cxnSp>
        <p:nvCxnSpPr>
          <p:cNvPr id="11" name="رابط كسهم مستقيم 10"/>
          <p:cNvCxnSpPr>
            <a:endCxn id="12" idx="0"/>
          </p:cNvCxnSpPr>
          <p:nvPr/>
        </p:nvCxnSpPr>
        <p:spPr>
          <a:xfrm>
            <a:off x="3563888" y="1196752"/>
            <a:ext cx="0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مستطيل مستدير الزوايا 11"/>
          <p:cNvSpPr/>
          <p:nvPr/>
        </p:nvSpPr>
        <p:spPr>
          <a:xfrm>
            <a:off x="2627784" y="2060848"/>
            <a:ext cx="1872208" cy="151216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جوانب الأودية</a:t>
            </a:r>
            <a:endParaRPr lang="ar-SA" sz="3200" b="1" dirty="0"/>
          </a:p>
        </p:txBody>
      </p:sp>
      <p:cxnSp>
        <p:nvCxnSpPr>
          <p:cNvPr id="14" name="رابط كسهم مستقيم 13"/>
          <p:cNvCxnSpPr>
            <a:endCxn id="15" idx="0"/>
          </p:cNvCxnSpPr>
          <p:nvPr/>
        </p:nvCxnSpPr>
        <p:spPr>
          <a:xfrm flipH="1">
            <a:off x="1331640" y="1196752"/>
            <a:ext cx="1296144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مستطيل مستدير الزوايا 14"/>
          <p:cNvSpPr/>
          <p:nvPr/>
        </p:nvSpPr>
        <p:spPr>
          <a:xfrm>
            <a:off x="395536" y="2060848"/>
            <a:ext cx="1872208" cy="151216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المدرجات الجبلية</a:t>
            </a:r>
            <a:endParaRPr lang="ar-SA" sz="3200" b="1" dirty="0"/>
          </a:p>
        </p:txBody>
      </p:sp>
      <p:sp>
        <p:nvSpPr>
          <p:cNvPr id="26" name="مستطيل مستدير الزوايا 25"/>
          <p:cNvSpPr/>
          <p:nvPr/>
        </p:nvSpPr>
        <p:spPr>
          <a:xfrm>
            <a:off x="6732240" y="4221088"/>
            <a:ext cx="2160240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لمـــــــــــــاذا ؟</a:t>
            </a:r>
            <a:endParaRPr lang="ar-SA" sz="3200" b="1" dirty="0"/>
          </a:p>
        </p:txBody>
      </p:sp>
      <p:sp>
        <p:nvSpPr>
          <p:cNvPr id="27" name="مستطيل مستدير الزوايا 26"/>
          <p:cNvSpPr/>
          <p:nvPr/>
        </p:nvSpPr>
        <p:spPr>
          <a:xfrm>
            <a:off x="827584" y="5085184"/>
            <a:ext cx="7704856" cy="136815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800" b="1" dirty="0" smtClean="0"/>
              <a:t>لتوفر المياه </a:t>
            </a:r>
            <a:r>
              <a:rPr lang="ar-SA" sz="2800" b="1" dirty="0" err="1" smtClean="0"/>
              <a:t>والتربه</a:t>
            </a:r>
            <a:r>
              <a:rPr lang="ar-SA" sz="2800" b="1" dirty="0" smtClean="0"/>
              <a:t> .</a:t>
            </a:r>
          </a:p>
          <a:p>
            <a:r>
              <a:rPr lang="ar-SA" sz="2800" b="1" dirty="0" smtClean="0"/>
              <a:t>وعلى الرغم من ذلك فإن الأراضي الزراعية صغيرة بالمقارنة بمساحتها</a:t>
            </a:r>
            <a:endParaRPr lang="ar-SA" sz="2800" b="1" dirty="0"/>
          </a:p>
        </p:txBody>
      </p:sp>
    </p:spTree>
    <p:extLst>
      <p:ext uri="{BB962C8B-B14F-4D97-AF65-F5344CB8AC3E}">
        <p14:creationId xmlns:p14="http://schemas.microsoft.com/office/powerpoint/2010/main" val="75615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2123728" y="260648"/>
            <a:ext cx="5400600" cy="12241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من أسباب اهتمام المملكة بالزراعة</a:t>
            </a:r>
            <a:endParaRPr lang="ar-SA" sz="3200" b="1" dirty="0"/>
          </a:p>
        </p:txBody>
      </p:sp>
      <p:cxnSp>
        <p:nvCxnSpPr>
          <p:cNvPr id="4" name="رابط كسهم مستقيم 3"/>
          <p:cNvCxnSpPr/>
          <p:nvPr/>
        </p:nvCxnSpPr>
        <p:spPr>
          <a:xfrm>
            <a:off x="7020272" y="1484784"/>
            <a:ext cx="79208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>
            <a:stCxn id="2" idx="2"/>
          </p:cNvCxnSpPr>
          <p:nvPr/>
        </p:nvCxnSpPr>
        <p:spPr>
          <a:xfrm>
            <a:off x="4824028" y="1484784"/>
            <a:ext cx="0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>
            <a:endCxn id="11" idx="0"/>
          </p:cNvCxnSpPr>
          <p:nvPr/>
        </p:nvCxnSpPr>
        <p:spPr>
          <a:xfrm flipH="1">
            <a:off x="1655676" y="1484784"/>
            <a:ext cx="972108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مستطيل مستدير الزوايا 8"/>
          <p:cNvSpPr/>
          <p:nvPr/>
        </p:nvSpPr>
        <p:spPr>
          <a:xfrm>
            <a:off x="6300192" y="2636912"/>
            <a:ext cx="2664296" cy="25202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تنويع الاقتصاد وعدم الاعتماد على مصدر واحد وهو ( النفط )</a:t>
            </a:r>
            <a:endParaRPr lang="ar-SA" sz="3200" b="1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3347864" y="2708920"/>
            <a:ext cx="2664296" cy="24482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زيادة الانتاج المحلي</a:t>
            </a:r>
            <a:endParaRPr lang="ar-SA" sz="3200" b="1" dirty="0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323528" y="2708920"/>
            <a:ext cx="2664296" cy="24482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/>
              <a:t>توفير فرص العمل</a:t>
            </a:r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val="58104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763688" y="240454"/>
            <a:ext cx="6120680" cy="10081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dirty="0" smtClean="0"/>
              <a:t>الانتاج الزراعي في المملكة</a:t>
            </a:r>
            <a:endParaRPr lang="ar-SA" sz="4400" b="1" dirty="0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412776"/>
            <a:ext cx="3384375" cy="5328591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556792"/>
            <a:ext cx="2808312" cy="5184575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6792"/>
            <a:ext cx="273630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42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16632"/>
            <a:ext cx="3168352" cy="6624736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095" y="116632"/>
            <a:ext cx="2723810" cy="662473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6632"/>
            <a:ext cx="303058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23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60649"/>
            <a:ext cx="3024336" cy="6336704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60649"/>
            <a:ext cx="2664296" cy="6336703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60650"/>
            <a:ext cx="3024336" cy="3168352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60650"/>
            <a:ext cx="3024336" cy="352839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04664"/>
            <a:ext cx="2664295" cy="3024337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4" y="3429001"/>
            <a:ext cx="3024336" cy="316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0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16632"/>
            <a:ext cx="3240360" cy="6408712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5" y="116632"/>
            <a:ext cx="2808312" cy="640871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2808313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8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856984" cy="6552728"/>
          </a:xfrm>
          <a:prstGeom prst="rect">
            <a:avLst/>
          </a:prstGeom>
        </p:spPr>
      </p:pic>
      <p:sp>
        <p:nvSpPr>
          <p:cNvPr id="3" name="مستطيل مستدير الزوايا 2"/>
          <p:cNvSpPr/>
          <p:nvPr/>
        </p:nvSpPr>
        <p:spPr>
          <a:xfrm>
            <a:off x="1835696" y="5877272"/>
            <a:ext cx="2232248" cy="50405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نشاط (2)</a:t>
            </a:r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val="336098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259</Words>
  <Application>Microsoft Office PowerPoint</Application>
  <PresentationFormat>عرض على الشاشة (3:4)‏</PresentationFormat>
  <Paragraphs>48</Paragraphs>
  <Slides>19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نسق Office</vt:lpstr>
      <vt:lpstr>الزراعة والرعي وصيد الاسماك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الرعـــــــــــــــــي</vt:lpstr>
      <vt:lpstr>كان الرعي أهمية بالغة في حياة المملكة قديما إلا أنها قلت الغطاء النباتي وتحسن الاوضاع الاقتصادية  فانتقل سكان البادية للمدن</vt:lpstr>
      <vt:lpstr>أساليب الرعي في المملكة</vt:lpstr>
      <vt:lpstr>عرض تقديمي في PowerPoint</vt:lpstr>
      <vt:lpstr>عرض تقديمي في PowerPoint</vt:lpstr>
      <vt:lpstr>صيد السمك تطل المملكة على الخليج العربي والبحر الاحمر بسواحل تصل 4000 كم  تتميز بكثرة تعاريجها . ولذا تكثر الاسماك حيث توجد الخلجان والاخوار كما توجد الشعاب المرجانية في البحر الاحمر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الزراعة والرعي وصيد الاسماك</dc:title>
  <dc:creator>toshiba</dc:creator>
  <cp:lastModifiedBy>toshiba</cp:lastModifiedBy>
  <cp:revision>22</cp:revision>
  <dcterms:created xsi:type="dcterms:W3CDTF">2013-02-20T19:53:22Z</dcterms:created>
  <dcterms:modified xsi:type="dcterms:W3CDTF">2013-02-24T05:23:34Z</dcterms:modified>
</cp:coreProperties>
</file>