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>
  <p:sldMasterIdLst>
    <p:sldMasterId id="2147483648" r:id="rId1"/>
  </p:sldMasterIdLst>
  <p:notesMasterIdLst>
    <p:notesMasterId r:id="rId24"/>
  </p:notesMasterIdLst>
  <p:sldIdLst>
    <p:sldId id="256" r:id="rId2"/>
    <p:sldId id="259" r:id="rId3"/>
    <p:sldId id="260" r:id="rId4"/>
    <p:sldId id="267" r:id="rId5"/>
    <p:sldId id="284" r:id="rId6"/>
    <p:sldId id="285" r:id="rId7"/>
    <p:sldId id="263" r:id="rId8"/>
    <p:sldId id="266" r:id="rId9"/>
    <p:sldId id="268" r:id="rId10"/>
    <p:sldId id="273" r:id="rId11"/>
    <p:sldId id="274" r:id="rId12"/>
    <p:sldId id="272" r:id="rId13"/>
    <p:sldId id="276" r:id="rId14"/>
    <p:sldId id="279" r:id="rId15"/>
    <p:sldId id="278" r:id="rId16"/>
    <p:sldId id="277" r:id="rId17"/>
    <p:sldId id="281" r:id="rId18"/>
    <p:sldId id="280" r:id="rId19"/>
    <p:sldId id="282" r:id="rId20"/>
    <p:sldId id="283" r:id="rId21"/>
    <p:sldId id="270" r:id="rId22"/>
    <p:sldId id="271" r:id="rId2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67" d="100"/>
          <a:sy n="67" d="100"/>
        </p:scale>
        <p:origin x="8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6501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latinLnBrk="0">
      <a:defRPr sz="1200">
        <a:latin typeface="+mj-lt"/>
        <a:ea typeface="+mj-ea"/>
        <a:cs typeface="+mj-cs"/>
        <a:sym typeface="Calibri"/>
      </a:defRPr>
    </a:lvl1pPr>
    <a:lvl2pPr indent="228600" algn="r" rtl="1" latinLnBrk="0">
      <a:defRPr sz="1200">
        <a:latin typeface="+mj-lt"/>
        <a:ea typeface="+mj-ea"/>
        <a:cs typeface="+mj-cs"/>
        <a:sym typeface="Calibri"/>
      </a:defRPr>
    </a:lvl2pPr>
    <a:lvl3pPr indent="457200" algn="r" rtl="1" latinLnBrk="0">
      <a:defRPr sz="1200">
        <a:latin typeface="+mj-lt"/>
        <a:ea typeface="+mj-ea"/>
        <a:cs typeface="+mj-cs"/>
        <a:sym typeface="Calibri"/>
      </a:defRPr>
    </a:lvl3pPr>
    <a:lvl4pPr indent="685800" algn="r" rtl="1" latinLnBrk="0">
      <a:defRPr sz="1200">
        <a:latin typeface="+mj-lt"/>
        <a:ea typeface="+mj-ea"/>
        <a:cs typeface="+mj-cs"/>
        <a:sym typeface="Calibri"/>
      </a:defRPr>
    </a:lvl4pPr>
    <a:lvl5pPr indent="914400" algn="r" rtl="1" latinLnBrk="0">
      <a:defRPr sz="1200">
        <a:latin typeface="+mj-lt"/>
        <a:ea typeface="+mj-ea"/>
        <a:cs typeface="+mj-cs"/>
        <a:sym typeface="Calibri"/>
      </a:defRPr>
    </a:lvl5pPr>
    <a:lvl6pPr indent="1143000" algn="r" rtl="1" latinLnBrk="0">
      <a:defRPr sz="1200">
        <a:latin typeface="+mj-lt"/>
        <a:ea typeface="+mj-ea"/>
        <a:cs typeface="+mj-cs"/>
        <a:sym typeface="Calibri"/>
      </a:defRPr>
    </a:lvl6pPr>
    <a:lvl7pPr indent="1371600" algn="r" rtl="1" latinLnBrk="0">
      <a:defRPr sz="1200">
        <a:latin typeface="+mj-lt"/>
        <a:ea typeface="+mj-ea"/>
        <a:cs typeface="+mj-cs"/>
        <a:sym typeface="Calibri"/>
      </a:defRPr>
    </a:lvl7pPr>
    <a:lvl8pPr indent="1600200" algn="r" rtl="1" latinLnBrk="0">
      <a:defRPr sz="1200">
        <a:latin typeface="+mj-lt"/>
        <a:ea typeface="+mj-ea"/>
        <a:cs typeface="+mj-cs"/>
        <a:sym typeface="Calibri"/>
      </a:defRPr>
    </a:lvl8pPr>
    <a:lvl9pPr indent="1828800" algn="r" rtl="1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3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9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عنصر نائب للنص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 rtl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نص العنوان</a:t>
            </a:r>
          </a:p>
        </p:txBody>
      </p:sp>
      <p:sp>
        <p:nvSpPr>
          <p:cNvPr id="73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عنصر نائب للنص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 rtl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نص العنوان</a:t>
            </a:r>
          </a:p>
        </p:txBody>
      </p:sp>
      <p:sp>
        <p:nvSpPr>
          <p:cNvPr id="83" name="عنصر نائب للصورة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82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38200" y="6414760"/>
            <a:ext cx="258922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l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</p:sldLayoutIdLst>
  <p:transition spd="med"/>
  <p:txStyles>
    <p:titleStyle>
      <a:lvl1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1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2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3.wdp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4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15.wdp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7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1.JP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8.wdp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microsoft.com/office/2007/relationships/hdphoto" Target="../media/hdphoto20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hdphoto" Target="../media/hdphoto19.wdp"/><Relationship Id="rId10" Type="http://schemas.openxmlformats.org/officeDocument/2006/relationships/image" Target="../media/image33.png"/><Relationship Id="rId4" Type="http://schemas.openxmlformats.org/officeDocument/2006/relationships/image" Target="../media/image36.png"/><Relationship Id="rId9" Type="http://schemas.microsoft.com/office/2007/relationships/hdphoto" Target="../media/hdphoto2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90" y="735838"/>
            <a:ext cx="2372131" cy="5357745"/>
          </a:xfrm>
          <a:prstGeom prst="rect">
            <a:avLst/>
          </a:prstGeom>
        </p:spPr>
      </p:pic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9196" y="825346"/>
            <a:ext cx="1213636" cy="2146454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500" y="735837"/>
            <a:ext cx="4241899" cy="5357746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7" y="735838"/>
            <a:ext cx="2518198" cy="535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9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استراتيجية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قراءة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الصور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14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66" y="405465"/>
            <a:ext cx="9480822" cy="6023909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4135369" y="3906698"/>
            <a:ext cx="3921266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لأنه اشتاق إليه ، وليطمئن </a:t>
            </a:r>
            <a:r>
              <a:rPr lang="ar-SA" sz="2800" b="1" dirty="0">
                <a:solidFill>
                  <a:srgbClr val="FF0000"/>
                </a:solidFill>
              </a:rPr>
              <a:t>عليه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2519815" y="5520392"/>
            <a:ext cx="6638356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لسوء استقبال زياد له رغم طول مدة غيابهما عن بعض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3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استراتيجية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قراءة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الصور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15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85"/>
          <a:stretch/>
        </p:blipFill>
        <p:spPr>
          <a:xfrm>
            <a:off x="571499" y="476548"/>
            <a:ext cx="9272865" cy="5143500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6366092" y="1117496"/>
            <a:ext cx="3193503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الثانية : </a:t>
            </a:r>
            <a:r>
              <a:rPr lang="ar-SA" sz="2800" b="1" dirty="0">
                <a:solidFill>
                  <a:srgbClr val="0070C0"/>
                </a:solidFill>
              </a:rPr>
              <a:t>طرق أحمد الباب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2996191" y="2415618"/>
            <a:ext cx="6338595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السلوك الإيجابي / </a:t>
            </a:r>
            <a:r>
              <a:rPr lang="ar-SA" sz="2400" b="1" dirty="0" smtClean="0">
                <a:solidFill>
                  <a:srgbClr val="0070C0"/>
                </a:solidFill>
              </a:rPr>
              <a:t>زيارة أحمد لزياد – الاستئذان بطرق الباب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6694301" y="3671322"/>
            <a:ext cx="2348720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تصرفه ليس حسنًا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3731200" y="2796527"/>
            <a:ext cx="558358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السلوك السلبي / </a:t>
            </a:r>
            <a:r>
              <a:rPr lang="ar-SA" sz="2400" b="1" dirty="0" smtClean="0">
                <a:solidFill>
                  <a:srgbClr val="0070C0"/>
                </a:solidFill>
              </a:rPr>
              <a:t>العبوس – عدم استقبال زياد لأحمد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3643912" y="1511489"/>
            <a:ext cx="59394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الرابعة : </a:t>
            </a:r>
            <a:r>
              <a:rPr lang="ar-SA" sz="2800" b="1" dirty="0">
                <a:solidFill>
                  <a:srgbClr val="0070C0"/>
                </a:solidFill>
              </a:rPr>
              <a:t>استغراب أحمد من عدم ترحيب زياد به</a:t>
            </a:r>
          </a:p>
        </p:txBody>
      </p:sp>
      <p:sp>
        <p:nvSpPr>
          <p:cNvPr id="18" name="مستطيل 17"/>
          <p:cNvSpPr/>
          <p:nvPr/>
        </p:nvSpPr>
        <p:spPr>
          <a:xfrm>
            <a:off x="738470" y="5314283"/>
            <a:ext cx="8959504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أُحسن استقبال صديقي ، وأقوم معه بواجب الضيافة ، وأشكره على زيارته </a:t>
            </a:r>
          </a:p>
          <a:p>
            <a:pPr algn="ctr"/>
            <a:r>
              <a:rPr lang="ar-SA" sz="2800" b="1" dirty="0">
                <a:solidFill>
                  <a:srgbClr val="FF0000"/>
                </a:solidFill>
              </a:rPr>
              <a:t>لأن </a:t>
            </a:r>
            <a:r>
              <a:rPr lang="ar-SA" sz="2800" b="1" dirty="0" smtClean="0">
                <a:solidFill>
                  <a:srgbClr val="FF0000"/>
                </a:solidFill>
              </a:rPr>
              <a:t>الإسلام حث </a:t>
            </a:r>
            <a:r>
              <a:rPr lang="ar-SA" sz="2800" b="1" dirty="0">
                <a:solidFill>
                  <a:srgbClr val="FF0000"/>
                </a:solidFill>
              </a:rPr>
              <a:t>على مكارم </a:t>
            </a:r>
            <a:r>
              <a:rPr lang="ar-SA" sz="2800" b="1" dirty="0" smtClean="0">
                <a:solidFill>
                  <a:srgbClr val="FF0000"/>
                </a:solidFill>
              </a:rPr>
              <a:t>الأخلاق ، وحث على إكرام الضيف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4597761" y="4177874"/>
            <a:ext cx="423705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لأن للضيف حقوقًا يجب أن تُؤدى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35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استراتيجية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قراءة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الصور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15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3" y="509188"/>
            <a:ext cx="9108032" cy="5811046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8965251" y="1814512"/>
            <a:ext cx="649287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ar-SA" sz="4800" b="1" dirty="0">
              <a:solidFill>
                <a:srgbClr val="FF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988407" y="2891491"/>
            <a:ext cx="1664238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أخلاق أحمد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2098690" y="3444079"/>
            <a:ext cx="91884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الهمزة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6188368" y="4226859"/>
            <a:ext cx="2502608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أخلاق / </a:t>
            </a:r>
            <a:r>
              <a:rPr lang="ar-SA" sz="2800" b="1" dirty="0" smtClean="0">
                <a:solidFill>
                  <a:srgbClr val="0070C0"/>
                </a:solidFill>
              </a:rPr>
              <a:t>همزة قطع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3266605" y="4235451"/>
            <a:ext cx="2561920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احترام / </a:t>
            </a:r>
            <a:r>
              <a:rPr lang="ar-SA" sz="2800" b="1" dirty="0" smtClean="0">
                <a:solidFill>
                  <a:srgbClr val="0070C0"/>
                </a:solidFill>
              </a:rPr>
              <a:t>همزة وصل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5526359" y="4996190"/>
            <a:ext cx="152317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خط النسخ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5652645" y="5782002"/>
            <a:ext cx="1535998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خط الرقعة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78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استراتيجية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قراءة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الصور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16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8" y="405466"/>
            <a:ext cx="9011184" cy="6009622"/>
          </a:xfrm>
          <a:prstGeom prst="rect">
            <a:avLst/>
          </a:prstGeom>
        </p:spPr>
      </p:pic>
      <p:sp>
        <p:nvSpPr>
          <p:cNvPr id="10" name="Oval 2">
            <a:extLst>
              <a:ext uri="{FF2B5EF4-FFF2-40B4-BE49-F238E27FC236}">
                <a16:creationId xmlns="" xmlns:a16="http://schemas.microsoft.com/office/drawing/2014/main" id="{F2034BB0-47F0-47C8-BFDE-C93C0A1E07FE}"/>
              </a:ext>
            </a:extLst>
          </p:cNvPr>
          <p:cNvSpPr/>
          <p:nvPr/>
        </p:nvSpPr>
        <p:spPr>
          <a:xfrm rot="20804334">
            <a:off x="8032511" y="5184053"/>
            <a:ext cx="441133" cy="337205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algn="ctr" rtl="0">
              <a:defRPr/>
            </a:pPr>
            <a:r>
              <a:rPr lang="ar-SA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2">
            <a:extLst>
              <a:ext uri="{FF2B5EF4-FFF2-40B4-BE49-F238E27FC236}">
                <a16:creationId xmlns="" xmlns:a16="http://schemas.microsoft.com/office/drawing/2014/main" id="{F2034BB0-47F0-47C8-BFDE-C93C0A1E07FE}"/>
              </a:ext>
            </a:extLst>
          </p:cNvPr>
          <p:cNvSpPr/>
          <p:nvPr/>
        </p:nvSpPr>
        <p:spPr>
          <a:xfrm rot="19854707">
            <a:off x="6233327" y="5369400"/>
            <a:ext cx="441133" cy="337205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algn="ctr" rtl="0">
              <a:defRPr/>
            </a:pPr>
            <a:r>
              <a:rPr lang="ar-SA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ar-SA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2">
            <a:extLst>
              <a:ext uri="{FF2B5EF4-FFF2-40B4-BE49-F238E27FC236}">
                <a16:creationId xmlns="" xmlns:a16="http://schemas.microsoft.com/office/drawing/2014/main" id="{F2034BB0-47F0-47C8-BFDE-C93C0A1E07FE}"/>
              </a:ext>
            </a:extLst>
          </p:cNvPr>
          <p:cNvSpPr/>
          <p:nvPr/>
        </p:nvSpPr>
        <p:spPr>
          <a:xfrm rot="21145267">
            <a:off x="4199398" y="5398756"/>
            <a:ext cx="441133" cy="337205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algn="ctr" rtl="0">
              <a:defRPr/>
            </a:pPr>
            <a:r>
              <a:rPr lang="ar-SA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ar-SA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2">
            <a:extLst>
              <a:ext uri="{FF2B5EF4-FFF2-40B4-BE49-F238E27FC236}">
                <a16:creationId xmlns="" xmlns:a16="http://schemas.microsoft.com/office/drawing/2014/main" id="{F2034BB0-47F0-47C8-BFDE-C93C0A1E07FE}"/>
              </a:ext>
            </a:extLst>
          </p:cNvPr>
          <p:cNvSpPr/>
          <p:nvPr/>
        </p:nvSpPr>
        <p:spPr>
          <a:xfrm rot="20977706">
            <a:off x="1687368" y="5282390"/>
            <a:ext cx="375899" cy="362191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algn="ctr" rtl="0">
              <a:defRPr/>
            </a:pPr>
            <a:r>
              <a:rPr lang="ar-SA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ar-SA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60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التحدث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16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6" b="3271"/>
          <a:stretch/>
        </p:blipFill>
        <p:spPr>
          <a:xfrm>
            <a:off x="651607" y="478490"/>
            <a:ext cx="9122706" cy="2357439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3961869" y="3984790"/>
            <a:ext cx="295786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متروك لطلاقة الطلاب </a:t>
            </a:r>
          </a:p>
        </p:txBody>
      </p:sp>
    </p:spTree>
    <p:extLst>
      <p:ext uri="{BB962C8B-B14F-4D97-AF65-F5344CB8AC3E}">
        <p14:creationId xmlns:p14="http://schemas.microsoft.com/office/powerpoint/2010/main" val="318010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الاستماع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16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5"/>
          <a:stretch/>
        </p:blipFill>
        <p:spPr>
          <a:xfrm>
            <a:off x="452558" y="405466"/>
            <a:ext cx="9489630" cy="6023909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6973885" y="3456249"/>
            <a:ext cx="170431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الحل والحرم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7371556" y="4701334"/>
            <a:ext cx="649287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ar-SA" sz="4800" b="1" dirty="0">
              <a:solidFill>
                <a:srgbClr val="FF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4706472" y="3456249"/>
            <a:ext cx="1904689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العرب والعجم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2611777" y="3465447"/>
            <a:ext cx="1903085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تعرف - أنكرت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772917" y="1572043"/>
            <a:ext cx="6088947" cy="1692771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r>
              <a:rPr lang="ar-SA" sz="2600" b="1" dirty="0">
                <a:solidFill>
                  <a:srgbClr val="FF0000"/>
                </a:solidFill>
              </a:rPr>
              <a:t>هَذا الّذي تَعرِفُ البَطْحاءُ </a:t>
            </a:r>
            <a:r>
              <a:rPr lang="ar-SA" sz="2600" b="1" dirty="0" smtClean="0">
                <a:solidFill>
                  <a:srgbClr val="FF0000"/>
                </a:solidFill>
              </a:rPr>
              <a:t>وَطْأتَهُ</a:t>
            </a:r>
            <a:endParaRPr lang="ar-SA" sz="2600" b="1" dirty="0">
              <a:solidFill>
                <a:srgbClr val="FF0000"/>
              </a:solidFill>
            </a:endParaRPr>
          </a:p>
          <a:p>
            <a:r>
              <a:rPr lang="ar-SA" sz="2600" b="1" dirty="0" smtClean="0">
                <a:solidFill>
                  <a:srgbClr val="FF0000"/>
                </a:solidFill>
              </a:rPr>
              <a:t>                                وَالبَيْـــتُ يعْـرِفُهُ وَالحِــلُّ وَالـــحَـــرَمُ</a:t>
            </a:r>
          </a:p>
          <a:p>
            <a:r>
              <a:rPr lang="ar-SA" sz="2600" b="1" dirty="0">
                <a:solidFill>
                  <a:srgbClr val="FF0000"/>
                </a:solidFill>
              </a:rPr>
              <a:t>لَيْسَ </a:t>
            </a:r>
            <a:r>
              <a:rPr lang="ar-SA" sz="2600" b="1" dirty="0" smtClean="0">
                <a:solidFill>
                  <a:srgbClr val="FF0000"/>
                </a:solidFill>
              </a:rPr>
              <a:t>قَوْلُكَ : </a:t>
            </a:r>
            <a:r>
              <a:rPr lang="ar-SA" sz="2600" b="1" dirty="0">
                <a:solidFill>
                  <a:srgbClr val="FF0000"/>
                </a:solidFill>
              </a:rPr>
              <a:t>مَن </a:t>
            </a:r>
            <a:r>
              <a:rPr lang="ar-SA" sz="2600" b="1" dirty="0" smtClean="0">
                <a:solidFill>
                  <a:srgbClr val="FF0000"/>
                </a:solidFill>
              </a:rPr>
              <a:t>هذا ؟ بضَائرِه</a:t>
            </a:r>
            <a:endParaRPr lang="ar-SA" sz="2600" b="1" dirty="0">
              <a:solidFill>
                <a:srgbClr val="FF0000"/>
              </a:solidFill>
            </a:endParaRPr>
          </a:p>
          <a:p>
            <a:r>
              <a:rPr lang="ar-SA" sz="2600" b="1" dirty="0" smtClean="0">
                <a:solidFill>
                  <a:srgbClr val="FF0000"/>
                </a:solidFill>
              </a:rPr>
              <a:t>                              العُرْبُ </a:t>
            </a:r>
            <a:r>
              <a:rPr lang="ar-SA" sz="2600" b="1" dirty="0">
                <a:solidFill>
                  <a:srgbClr val="FF0000"/>
                </a:solidFill>
              </a:rPr>
              <a:t>تَعرِفُ من أنكَرْتَ وَالعَجمُ</a:t>
            </a:r>
            <a:endParaRPr lang="ar-SA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40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التصنيف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17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" y="457198"/>
            <a:ext cx="9370688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1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التصنيف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17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49"/>
          <a:stretch/>
        </p:blipFill>
        <p:spPr>
          <a:xfrm>
            <a:off x="461366" y="405466"/>
            <a:ext cx="9489630" cy="5981047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3606033" y="3046201"/>
            <a:ext cx="982962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الكذب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2584895" y="3055799"/>
            <a:ext cx="888385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الفتنة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514935" y="3039057"/>
            <a:ext cx="864340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الظلم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505748" y="3077977"/>
            <a:ext cx="1465466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بر الوالدين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5822725" y="3062509"/>
            <a:ext cx="909223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الحياء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3495873" y="3691678"/>
            <a:ext cx="1144865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الفضول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1647106" y="3704285"/>
            <a:ext cx="1399742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سوء الظن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3107503" y="4288835"/>
            <a:ext cx="1821332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التفاخر بالآباء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8074902" y="3708465"/>
            <a:ext cx="1156086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السكينة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1109813" y="4315577"/>
            <a:ext cx="1967206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التنابز بالألقاب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7027893" y="3656582"/>
            <a:ext cx="95571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المودة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5868815" y="3702261"/>
            <a:ext cx="89479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الإيثار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3477734" y="4873858"/>
            <a:ext cx="952505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الجفاء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7422630" y="4273735"/>
            <a:ext cx="1819729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بشاشة الوجه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5757554" y="4288835"/>
            <a:ext cx="1510350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حسن النية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8" name="مستطيل 27"/>
          <p:cNvSpPr/>
          <p:nvPr/>
        </p:nvSpPr>
        <p:spPr>
          <a:xfrm>
            <a:off x="1745851" y="4903300"/>
            <a:ext cx="946093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العنف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3186851" y="5469313"/>
            <a:ext cx="1662636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بذاءة اللسان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7730169" y="4903300"/>
            <a:ext cx="1241045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السماحة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1568083" y="5487880"/>
            <a:ext cx="89479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الثرثرة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32" name="مستطيل 31"/>
          <p:cNvSpPr/>
          <p:nvPr/>
        </p:nvSpPr>
        <p:spPr>
          <a:xfrm>
            <a:off x="6102028" y="4911194"/>
            <a:ext cx="1037465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الصدق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75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إضاءة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17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07" y="501265"/>
            <a:ext cx="3691984" cy="5826891"/>
          </a:xfrm>
          <a:prstGeom prst="rect">
            <a:avLst/>
          </a:prstGeom>
        </p:spPr>
      </p:pic>
      <p:pic>
        <p:nvPicPr>
          <p:cNvPr id="1028" name="Picture 4" descr="بذرة خير в Twitter: „👈#بطاقة_جديدة_بذرة_خير • إنما بعثت لأتمم مكارم  الأخلاق. #الأخلاق_المحمودة #حسن_الخلق #مكارم_الأخلاق #الخلق_الحسن  #ابن_عثيمين https://t.co/344qvzccGH“ / Twitte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7" b="10768"/>
          <a:stretch/>
        </p:blipFill>
        <p:spPr bwMode="auto">
          <a:xfrm>
            <a:off x="4474024" y="501265"/>
            <a:ext cx="5351548" cy="582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67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44750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المناقشة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والحوار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18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66" y="405466"/>
            <a:ext cx="9382999" cy="4669400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6968125" y="5036451"/>
            <a:ext cx="2828017" cy="1384995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سلوك حسن من صبي</a:t>
            </a:r>
          </a:p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يساعد رجلاً مسنًا على</a:t>
            </a:r>
          </a:p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عبور الطريق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011681" y="4166796"/>
            <a:ext cx="2869696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سوء أدب من طالب</a:t>
            </a:r>
          </a:p>
          <a:p>
            <a:pPr algn="ctr"/>
            <a:r>
              <a:rPr lang="ar-SA" sz="2800" b="1" dirty="0">
                <a:solidFill>
                  <a:srgbClr val="FF0000"/>
                </a:solidFill>
              </a:rPr>
              <a:t>ب</a:t>
            </a:r>
            <a:r>
              <a:rPr lang="ar-SA" sz="2800" b="1" dirty="0" smtClean="0">
                <a:solidFill>
                  <a:srgbClr val="FF0000"/>
                </a:solidFill>
              </a:rPr>
              <a:t>رفع صوته على معلمه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818148" y="5036450"/>
            <a:ext cx="2778326" cy="1384995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>
                <a:solidFill>
                  <a:srgbClr val="FF0000"/>
                </a:solidFill>
              </a:rPr>
              <a:t>سلوك </a:t>
            </a:r>
            <a:r>
              <a:rPr lang="ar-SA" sz="2800" b="1" smtClean="0">
                <a:solidFill>
                  <a:srgbClr val="FF0000"/>
                </a:solidFill>
              </a:rPr>
              <a:t>حسن </a:t>
            </a:r>
            <a:r>
              <a:rPr lang="ar-SA" sz="2800" b="1" dirty="0">
                <a:solidFill>
                  <a:srgbClr val="FF0000"/>
                </a:solidFill>
              </a:rPr>
              <a:t>من </a:t>
            </a:r>
            <a:r>
              <a:rPr lang="ar-SA" sz="2800" b="1" dirty="0" smtClean="0">
                <a:solidFill>
                  <a:srgbClr val="FF0000"/>
                </a:solidFill>
              </a:rPr>
              <a:t>فتاة </a:t>
            </a:r>
            <a:endParaRPr lang="ar-SA" sz="2800" b="1" dirty="0">
              <a:solidFill>
                <a:srgbClr val="FF0000"/>
              </a:solidFill>
            </a:endParaRPr>
          </a:p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تساعد والدتها في</a:t>
            </a:r>
          </a:p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أعمال المنزل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9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النشيد الوطني السعودي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WhatsApp Video 2020-11-01 at 12.02.44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5259" y="635524"/>
            <a:ext cx="9043987" cy="5050901"/>
          </a:xfrm>
          <a:prstGeom prst="rect">
            <a:avLst/>
          </a:prstGeom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2626A26A-6BB0-4F8E-AF93-2890ACA362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670" y="2212879"/>
            <a:ext cx="1717305" cy="129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النشيد الوطني السعودي مكتوب - موقع المرجع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59" y="594581"/>
            <a:ext cx="9125257" cy="50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43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استراتيجية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التعلم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التعاوني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18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57" y="514350"/>
            <a:ext cx="9015690" cy="5757864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3037149" y="1700801"/>
            <a:ext cx="305885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احتقار الناس خلق ذميم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5442228" y="3118701"/>
            <a:ext cx="4193776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احترام حق الآخرين في الاصطفاف</a:t>
            </a:r>
          </a:p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يكسبني احترامهم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524000" y="4957775"/>
            <a:ext cx="3339376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حسن التعامل مع الوافدين</a:t>
            </a:r>
          </a:p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يدل على حسن تربيتي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32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غلق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الدرس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="" xmlns:a16="http://schemas.microsoft.com/office/drawing/2014/main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صورة 1">
            <a:extLst>
              <a:ext uri="{FF2B5EF4-FFF2-40B4-BE49-F238E27FC236}">
                <a16:creationId xmlns="" xmlns:a16="http://schemas.microsoft.com/office/drawing/2014/main" id="{D1E6AD98-6D7E-4F07-98B0-9194EFC9C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250" y="1756990"/>
            <a:ext cx="2036349" cy="271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صورة 15">
            <a:extLst>
              <a:ext uri="{FF2B5EF4-FFF2-40B4-BE49-F238E27FC236}">
                <a16:creationId xmlns="" xmlns:a16="http://schemas.microsoft.com/office/drawing/2014/main" id="{C6B4D3F9-F876-4614-A354-5374925B5B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0" y="2373241"/>
            <a:ext cx="1152361" cy="1016308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4" descr="post It&amp;#39; Note With Push Pin Clipart 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142" y="754094"/>
            <a:ext cx="396240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3851AFA9-76C1-4440-B818-29ED7A6080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4845">
            <a:off x="678358" y="1846154"/>
            <a:ext cx="2786240" cy="272348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مربع نص 18">
            <a:extLst>
              <a:ext uri="{FF2B5EF4-FFF2-40B4-BE49-F238E27FC236}">
                <a16:creationId xmlns="" xmlns:a16="http://schemas.microsoft.com/office/drawing/2014/main" id="{E47EE280-4F43-3449-913F-DC77DD39A18D}"/>
              </a:ext>
            </a:extLst>
          </p:cNvPr>
          <p:cNvSpPr txBox="1"/>
          <p:nvPr/>
        </p:nvSpPr>
        <p:spPr>
          <a:xfrm>
            <a:off x="4165543" y="1839258"/>
            <a:ext cx="2468510" cy="2062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3200" b="1" dirty="0" smtClean="0">
                <a:solidFill>
                  <a:schemeClr val="tx1"/>
                </a:solidFill>
              </a:rPr>
              <a:t>لنلخص سويًا جميع المعلومات التي تعرفنا عليها في الدردشة</a:t>
            </a:r>
            <a:endParaRPr kumimoji="0" lang="ar-SA" sz="32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83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oogle Shape;160;p19">
            <a:extLst>
              <a:ext uri="{FF2B5EF4-FFF2-40B4-BE49-F238E27FC236}">
                <a16:creationId xmlns="" xmlns:a16="http://schemas.microsoft.com/office/drawing/2014/main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رسوم متحركة غرفة الدراسة الكرتون دراسة ركن من الدراسة, غرفة فنية, بسيط,  دراسة بسيطة PNG والمتجهات للتحميل مجان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47" t="11525" r="13593" b="10769"/>
          <a:stretch/>
        </p:blipFill>
        <p:spPr bwMode="auto">
          <a:xfrm>
            <a:off x="863143" y="810006"/>
            <a:ext cx="8962429" cy="520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3432"/>
          <a:stretch/>
        </p:blipFill>
        <p:spPr>
          <a:xfrm>
            <a:off x="1524000" y="2346123"/>
            <a:ext cx="3590925" cy="1163839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7050555" y="1188426"/>
            <a:ext cx="1359877" cy="650832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u="sng" dirty="0">
                <a:solidFill>
                  <a:schemeClr val="tx1"/>
                </a:solidFill>
              </a:rPr>
              <a:t>الواجب </a:t>
            </a:r>
            <a:r>
              <a:rPr lang="ar-SA" sz="2800" b="1" u="sng" dirty="0" smtClean="0">
                <a:solidFill>
                  <a:schemeClr val="tx1"/>
                </a:solidFill>
              </a:rPr>
              <a:t>:</a:t>
            </a:r>
            <a:endParaRPr lang="ar-SA" sz="2800" b="1" u="sng" dirty="0">
              <a:solidFill>
                <a:schemeClr val="tx1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2194015" y="2602626"/>
            <a:ext cx="2250894" cy="650832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smtClean="0">
                <a:solidFill>
                  <a:schemeClr val="tx1"/>
                </a:solidFill>
              </a:rPr>
              <a:t>في منصة مدرستي</a:t>
            </a:r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3010273" y="6119500"/>
            <a:ext cx="4405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 smtClean="0">
                <a:solidFill>
                  <a:schemeClr val="tx1">
                    <a:lumMod val="75000"/>
                  </a:schemeClr>
                </a:solidFill>
                <a:latin typeface="AGA Arabesque" panose="05010101010101010101" pitchFamily="2" charset="2"/>
                <a:cs typeface="Arabic Typesetting" panose="03020402040406030203" pitchFamily="66" charset="-78"/>
              </a:rPr>
              <a:t>« </a:t>
            </a:r>
            <a:r>
              <a:rPr lang="ar-SA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اللهمَّ </a:t>
            </a:r>
            <a:r>
              <a:rPr lang="ar-SA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اجعلْ عملِي كلُّهُ صالحًا واجعلُهُ لوجهكَ </a:t>
            </a:r>
            <a:r>
              <a:rPr lang="ar-SA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خالصًا "</a:t>
            </a:r>
            <a:endParaRPr lang="ar-SA" b="1" dirty="0"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5EB22C2F-96F0-4A9C-A673-B394D2332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429" y="522137"/>
            <a:ext cx="1274272" cy="1200450"/>
          </a:xfrm>
          <a:prstGeom prst="rect">
            <a:avLst/>
          </a:prstGeom>
          <a:ln w="38100">
            <a:noFill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C6B4D3F9-F876-4614-A354-5374925B5B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73971" y="2366309"/>
            <a:ext cx="1152361" cy="1016308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مستطيل 19"/>
          <p:cNvSpPr/>
          <p:nvPr/>
        </p:nvSpPr>
        <p:spPr>
          <a:xfrm>
            <a:off x="728550" y="6103201"/>
            <a:ext cx="146546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r>
              <a:rPr lang="ar-SA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أ / عفاف الحربي</a:t>
            </a:r>
            <a:endParaRPr lang="ar-SA" b="1" dirty="0"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00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القوانين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الصفية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9" t="4281" b="8184"/>
          <a:stretch/>
        </p:blipFill>
        <p:spPr>
          <a:xfrm>
            <a:off x="471488" y="442912"/>
            <a:ext cx="9402886" cy="595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0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96054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التمهيد</a:t>
            </a: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53681" y="2859976"/>
            <a:ext cx="1181945" cy="6533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من خارج الكتاب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9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6579" y="543483"/>
            <a:ext cx="9072762" cy="5257242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10" name="Picture 2" descr="ÙØªÙØ¬Ø© Ø¨Ø­Ø« Ø§ÙØµÙØ± Ø¹Ù Ø³ÙØ±Ø§Ø¨Ø² ÙÙØ¯ÙÙ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2"/>
          <a:stretch/>
        </p:blipFill>
        <p:spPr bwMode="auto">
          <a:xfrm>
            <a:off x="10548689" y="1444004"/>
            <a:ext cx="1036223" cy="137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05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التمهيد</a:t>
            </a: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6533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من خارج الكتاب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مستطيل: زوايا مستديرة 28">
            <a:extLst>
              <a:ext uri="{FF2B5EF4-FFF2-40B4-BE49-F238E27FC236}">
                <a16:creationId xmlns:a16="http://schemas.microsoft.com/office/drawing/2014/main" xmlns="" id="{C1D37DAD-FD67-484E-A688-4AA842E7CD34}"/>
              </a:ext>
            </a:extLst>
          </p:cNvPr>
          <p:cNvSpPr/>
          <p:nvPr/>
        </p:nvSpPr>
        <p:spPr>
          <a:xfrm>
            <a:off x="2885020" y="547735"/>
            <a:ext cx="4870890" cy="742709"/>
          </a:xfrm>
          <a:prstGeom prst="roundRect">
            <a:avLst/>
          </a:prstGeom>
          <a:solidFill>
            <a:srgbClr val="C8DFEC"/>
          </a:solidFill>
          <a:ln>
            <a:solidFill>
              <a:srgbClr val="C8DFE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  <a:cs typeface="PT Bold Heading" panose="02010400000000000000" pitchFamily="2" charset="-78"/>
              </a:rPr>
              <a:t>مفهوم </a:t>
            </a:r>
            <a:r>
              <a:rPr lang="ar-SA" sz="3600" dirty="0" smtClean="0">
                <a:solidFill>
                  <a:schemeClr val="tx1"/>
                </a:solidFill>
                <a:cs typeface="PT Bold Heading" panose="02010400000000000000" pitchFamily="2" charset="-78"/>
              </a:rPr>
              <a:t>كلمة قيم</a:t>
            </a:r>
            <a:endParaRPr lang="ar-SA" sz="3600" dirty="0">
              <a:solidFill>
                <a:schemeClr val="tx1"/>
              </a:solidFill>
              <a:cs typeface="PT Bold Heading" panose="02010400000000000000" pitchFamily="2" charset="-78"/>
            </a:endParaRPr>
          </a:p>
        </p:txBody>
      </p:sp>
      <p:sp>
        <p:nvSpPr>
          <p:cNvPr id="10" name="مستطيل: زوايا مستديرة 10">
            <a:extLst>
              <a:ext uri="{FF2B5EF4-FFF2-40B4-BE49-F238E27FC236}">
                <a16:creationId xmlns:a16="http://schemas.microsoft.com/office/drawing/2014/main" xmlns="" id="{EFF4BE8F-0029-430B-A5A9-D5C383255394}"/>
              </a:ext>
            </a:extLst>
          </p:cNvPr>
          <p:cNvSpPr/>
          <p:nvPr/>
        </p:nvSpPr>
        <p:spPr>
          <a:xfrm>
            <a:off x="3746003" y="1553902"/>
            <a:ext cx="5977238" cy="4704023"/>
          </a:xfrm>
          <a:prstGeom prst="roundRect">
            <a:avLst/>
          </a:prstGeom>
          <a:noFill/>
          <a:ln w="38100">
            <a:solidFill>
              <a:srgbClr val="C8DFEC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lvl="0" hangingPunct="1">
              <a:defRPr/>
            </a:pPr>
            <a:r>
              <a:rPr lang="ar-SA" sz="2400" b="1" kern="1200" dirty="0" smtClean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القيم الإنسانية :</a:t>
            </a:r>
          </a:p>
          <a:p>
            <a:pPr lvl="0" algn="ctr" hangingPunct="1">
              <a:defRPr/>
            </a:pPr>
            <a:endParaRPr lang="ar-SA" sz="800" b="1" kern="1200" dirty="0" smtClean="0">
              <a:solidFill>
                <a:schemeClr val="tx1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lvl="0" algn="ctr" hangingPunct="1">
              <a:defRPr/>
            </a:pPr>
            <a:r>
              <a:rPr lang="ar-SA" sz="2000" b="1" kern="1200" dirty="0" smtClean="0">
                <a:solidFill>
                  <a:schemeClr val="tx1"/>
                </a:solidFill>
                <a:latin typeface="Calibri" panose="020F0502020204030204"/>
                <a:cs typeface="Times New Roman" panose="02020603050405020304" pitchFamily="18" charset="0"/>
              </a:rPr>
              <a:t>هي </a:t>
            </a:r>
            <a:r>
              <a:rPr lang="ar-SA" sz="2000" b="1" kern="1200" dirty="0">
                <a:solidFill>
                  <a:schemeClr val="tx1"/>
                </a:solidFill>
                <a:latin typeface="Calibri" panose="020F0502020204030204"/>
                <a:cs typeface="Times New Roman" panose="02020603050405020304" pitchFamily="18" charset="0"/>
              </a:rPr>
              <a:t>مجموعة من الالتزامات الأخلاقية المستخلصة مما هو مقبول حسب الفطرة الإنسانية </a:t>
            </a:r>
            <a:r>
              <a:rPr lang="ar-SA" sz="2000" b="1" kern="1200" dirty="0" smtClean="0">
                <a:solidFill>
                  <a:schemeClr val="tx1"/>
                </a:solidFill>
                <a:latin typeface="Calibri" panose="020F0502020204030204"/>
                <a:cs typeface="Times New Roman" panose="02020603050405020304" pitchFamily="18" charset="0"/>
              </a:rPr>
              <a:t>السليمة ، </a:t>
            </a:r>
            <a:r>
              <a:rPr lang="ar-SA" sz="2000" b="1" kern="1200" dirty="0">
                <a:solidFill>
                  <a:schemeClr val="tx1"/>
                </a:solidFill>
                <a:latin typeface="Calibri" panose="020F0502020204030204"/>
                <a:cs typeface="Times New Roman" panose="02020603050405020304" pitchFamily="18" charset="0"/>
              </a:rPr>
              <a:t>ومنها القيم </a:t>
            </a:r>
            <a:r>
              <a:rPr lang="ar-SA" sz="2000" b="1" kern="1200" dirty="0" smtClean="0">
                <a:solidFill>
                  <a:schemeClr val="tx1"/>
                </a:solidFill>
                <a:latin typeface="Calibri" panose="020F0502020204030204"/>
                <a:cs typeface="Times New Roman" panose="02020603050405020304" pitchFamily="18" charset="0"/>
              </a:rPr>
              <a:t>الفردية ، والقيم المجتمعية ، والقيم المهنية ، والقيم الأخلاقية ، والقيم </a:t>
            </a:r>
            <a:r>
              <a:rPr lang="ar-SA" sz="2000" b="1" kern="1200" dirty="0">
                <a:solidFill>
                  <a:schemeClr val="tx1"/>
                </a:solidFill>
                <a:latin typeface="Calibri" panose="020F0502020204030204"/>
                <a:cs typeface="Times New Roman" panose="02020603050405020304" pitchFamily="18" charset="0"/>
              </a:rPr>
              <a:t>الروحية والقيم </a:t>
            </a:r>
            <a:r>
              <a:rPr lang="ar-SA" sz="2000" b="1" kern="1200" dirty="0" smtClean="0">
                <a:solidFill>
                  <a:schemeClr val="tx1"/>
                </a:solidFill>
                <a:latin typeface="Calibri" panose="020F0502020204030204"/>
                <a:cs typeface="Times New Roman" panose="02020603050405020304" pitchFamily="18" charset="0"/>
              </a:rPr>
              <a:t>العالمية .</a:t>
            </a:r>
          </a:p>
          <a:p>
            <a:pPr lvl="0" algn="ctr" hangingPunct="1">
              <a:defRPr/>
            </a:pPr>
            <a:endParaRPr lang="ar-SA" sz="800" b="1" kern="1200" dirty="0" smtClean="0">
              <a:solidFill>
                <a:schemeClr val="tx1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lvl="0" hangingPunct="1">
              <a:defRPr/>
            </a:pPr>
            <a:r>
              <a:rPr lang="ar-SA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ما </a:t>
            </a:r>
            <a:r>
              <a:rPr lang="ar-SA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معنى القيم في </a:t>
            </a:r>
            <a:r>
              <a:rPr lang="ar-SA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القرآن</a:t>
            </a:r>
            <a:r>
              <a:rPr lang="ar-SA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؟</a:t>
            </a:r>
          </a:p>
          <a:p>
            <a:pPr lvl="0" hangingPunct="1">
              <a:defRPr/>
            </a:pPr>
            <a:endParaRPr lang="ar-SA" sz="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lvl="0" algn="ctr" hangingPunct="1">
              <a:defRPr/>
            </a:pPr>
            <a:r>
              <a:rPr lang="ar-SA" b="1" dirty="0">
                <a:solidFill>
                  <a:schemeClr val="tx1"/>
                </a:solidFill>
                <a:cs typeface="Times New Roman" panose="02020603050405020304" pitchFamily="18" charset="0"/>
              </a:rPr>
              <a:t>القِيَم الإسلاميةُ هي مجموعة الأخلاق والأحكام والضوابط المستوحاة من </a:t>
            </a:r>
            <a:r>
              <a:rPr lang="ar-SA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القرآن </a:t>
            </a:r>
            <a:r>
              <a:rPr lang="ar-SA" b="1" dirty="0">
                <a:solidFill>
                  <a:schemeClr val="tx1"/>
                </a:solidFill>
                <a:cs typeface="Times New Roman" panose="02020603050405020304" pitchFamily="18" charset="0"/>
              </a:rPr>
              <a:t>والسنة والتي تصنع نسيجَ الشخصية </a:t>
            </a:r>
            <a:r>
              <a:rPr lang="ar-SA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الإسلامية ، </a:t>
            </a:r>
            <a:r>
              <a:rPr lang="ar-SA" b="1" dirty="0">
                <a:solidFill>
                  <a:schemeClr val="tx1"/>
                </a:solidFill>
                <a:cs typeface="Times New Roman" panose="02020603050405020304" pitchFamily="18" charset="0"/>
              </a:rPr>
              <a:t>وتجعَلُها متكاملة قادرةً على التفاعل الحيِّ مع </a:t>
            </a:r>
            <a:r>
              <a:rPr lang="ar-SA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المجتمع ، </a:t>
            </a:r>
            <a:r>
              <a:rPr lang="ar-SA" b="1" dirty="0">
                <a:solidFill>
                  <a:schemeClr val="tx1"/>
                </a:solidFill>
                <a:cs typeface="Times New Roman" panose="02020603050405020304" pitchFamily="18" charset="0"/>
              </a:rPr>
              <a:t>وعلى التوافُقِ مع </a:t>
            </a:r>
            <a:r>
              <a:rPr lang="ar-SA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أعضائه ، </a:t>
            </a:r>
            <a:r>
              <a:rPr lang="ar-SA" b="1" dirty="0">
                <a:solidFill>
                  <a:schemeClr val="tx1"/>
                </a:solidFill>
                <a:cs typeface="Times New Roman" panose="02020603050405020304" pitchFamily="18" charset="0"/>
              </a:rPr>
              <a:t>وعلى العملِ من أجلِ النَّفْس والأُسرة </a:t>
            </a:r>
            <a:r>
              <a:rPr lang="ar-SA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والعقيدة . </a:t>
            </a:r>
          </a:p>
          <a:p>
            <a:pPr lvl="0" algn="ctr" hangingPunct="1">
              <a:defRPr/>
            </a:pPr>
            <a:r>
              <a:rPr lang="ar-SA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ولقد </a:t>
            </a:r>
            <a:r>
              <a:rPr lang="ar-SA" b="1" dirty="0">
                <a:solidFill>
                  <a:schemeClr val="tx1"/>
                </a:solidFill>
                <a:cs typeface="Times New Roman" panose="02020603050405020304" pitchFamily="18" charset="0"/>
              </a:rPr>
              <a:t>كانت شخصية النبي عليه السلام نموذجاً حياً لمنظومة القيم التي جاء بها </a:t>
            </a:r>
            <a:r>
              <a:rPr lang="ar-SA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الدين ، </a:t>
            </a:r>
            <a:r>
              <a:rPr lang="ar-SA" b="1" dirty="0">
                <a:solidFill>
                  <a:schemeClr val="tx1"/>
                </a:solidFill>
                <a:cs typeface="Times New Roman" panose="02020603050405020304" pitchFamily="18" charset="0"/>
              </a:rPr>
              <a:t>ولهذا فقد قالت السيدة عائشة </a:t>
            </a:r>
            <a:r>
              <a:rPr lang="ar-SA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رضي الله عنها عندما </a:t>
            </a:r>
            <a:r>
              <a:rPr lang="ar-SA" b="1" dirty="0">
                <a:solidFill>
                  <a:schemeClr val="tx1"/>
                </a:solidFill>
                <a:cs typeface="Times New Roman" panose="02020603050405020304" pitchFamily="18" charset="0"/>
              </a:rPr>
              <a:t>ُسئلت عن أخلاق </a:t>
            </a:r>
            <a:r>
              <a:rPr lang="ar-SA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النبي عليه السلام فقالت : </a:t>
            </a:r>
            <a:r>
              <a:rPr lang="ar-SA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( </a:t>
            </a:r>
            <a:r>
              <a:rPr lang="ar-SA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كان </a:t>
            </a:r>
            <a:r>
              <a:rPr lang="ar-SA" b="1" dirty="0">
                <a:solidFill>
                  <a:srgbClr val="FF0000"/>
                </a:solidFill>
                <a:cs typeface="Times New Roman" panose="02020603050405020304" pitchFamily="18" charset="0"/>
              </a:rPr>
              <a:t>خلقه </a:t>
            </a:r>
            <a:r>
              <a:rPr lang="ar-SA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القرآن</a:t>
            </a:r>
            <a:r>
              <a:rPr lang="ar-SA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ar-SA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)</a:t>
            </a:r>
            <a:r>
              <a:rPr lang="ar-SA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ar-SA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endParaRPr lang="ar-SA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Picture 32" descr="حصة تربية وطنية .. الصدق قوة - مجلة حواء">
            <a:extLst>
              <a:ext uri="{FF2B5EF4-FFF2-40B4-BE49-F238E27FC236}">
                <a16:creationId xmlns="" xmlns:a16="http://schemas.microsoft.com/office/drawing/2014/main" id="{57A6A96B-034A-445A-913A-971233C2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" y="2119360"/>
            <a:ext cx="2984184" cy="390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98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هيكلة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بناء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الوحدة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</a:t>
            </a:r>
            <a:r>
              <a:rPr lang="ar-SA" sz="2000" b="1" dirty="0" smtClean="0">
                <a:solidFill>
                  <a:schemeClr val="tx1"/>
                </a:solidFill>
              </a:rPr>
              <a:t>6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708"/>
          <a:stretch/>
        </p:blipFill>
        <p:spPr>
          <a:xfrm>
            <a:off x="1449372" y="405466"/>
            <a:ext cx="7669754" cy="605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0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20595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703" y="572113"/>
            <a:ext cx="1315405" cy="1291882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9E532D75-2C5B-42D0-81E7-5CAF548CF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81" y="641420"/>
            <a:ext cx="1026403" cy="86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3"/>
          <a:stretch/>
        </p:blipFill>
        <p:spPr>
          <a:xfrm>
            <a:off x="3463794" y="619740"/>
            <a:ext cx="3784173" cy="639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6" descr="Qop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617" y="1336237"/>
            <a:ext cx="3462525" cy="82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1382245A-E9F4-4376-8746-0B724A625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750" y="2316162"/>
            <a:ext cx="27923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التاريخ</a:t>
            </a:r>
            <a:r>
              <a:rPr lang="ar-SA" altLang="ar-SA" sz="2800" b="1" dirty="0">
                <a:solidFill>
                  <a:schemeClr val="bg1"/>
                </a:solidFill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: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2800" b="1" dirty="0" smtClean="0">
                <a:latin typeface="Arial" panose="020B0604020202020204" pitchFamily="34" charset="0"/>
                <a:cs typeface="Akhbar MT" pitchFamily="2" charset="-78"/>
              </a:rPr>
              <a:t>  /    / 1444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هـ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المادة :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لغتي </a:t>
            </a:r>
            <a:r>
              <a:rPr lang="ar-SA" altLang="ar-SA" sz="2800" b="1" dirty="0" smtClean="0">
                <a:latin typeface="Arial" panose="020B0604020202020204" pitchFamily="34" charset="0"/>
                <a:cs typeface="Akhbar MT" pitchFamily="2" charset="-78"/>
              </a:rPr>
              <a:t>الخالدة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.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5DC2814C-6E9C-4E2E-B0C2-F54D7C598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2404" y="3126540"/>
            <a:ext cx="57139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الوحدة </a:t>
            </a:r>
            <a:r>
              <a:rPr lang="ar-SA" altLang="ar-SA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الثانية  </a:t>
            </a: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: </a:t>
            </a:r>
            <a:r>
              <a:rPr lang="ar-SA" altLang="ar-SA" b="1" dirty="0" smtClean="0">
                <a:latin typeface="Arial" panose="020B0604020202020204" pitchFamily="34" charset="0"/>
                <a:cs typeface="Akhbar MT" pitchFamily="2" charset="-78"/>
              </a:rPr>
              <a:t>القيم الإسلامية</a:t>
            </a:r>
            <a:endParaRPr lang="ar-SA" altLang="ar-SA" b="1" dirty="0">
              <a:latin typeface="Arial" panose="020B0604020202020204" pitchFamily="34" charset="0"/>
              <a:cs typeface="Akhbar MT" pitchFamily="2" charset="-7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المكون :  </a:t>
            </a:r>
            <a:r>
              <a:rPr lang="ar-SA" altLang="ar-SA" b="1" dirty="0" smtClean="0">
                <a:latin typeface="Arial" panose="020B0604020202020204" pitchFamily="34" charset="0"/>
                <a:cs typeface="Akhbar MT" pitchFamily="2" charset="-78"/>
              </a:rPr>
              <a:t>مدخل الوحدة</a:t>
            </a:r>
            <a:endParaRPr lang="ar-SA" altLang="ar-SA" b="1" dirty="0">
              <a:latin typeface="Arial" panose="020B0604020202020204" pitchFamily="34" charset="0"/>
              <a:cs typeface="Akhbar MT" pitchFamily="2" charset="-78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D40344B0-CCCA-4068-9065-5BB6A86B0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8400" y="4809051"/>
            <a:ext cx="738553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ar-SA" altLang="ar-SA" sz="3600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الموضوع </a:t>
            </a:r>
            <a:r>
              <a:rPr lang="ar-SA" altLang="ar-SA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/  </a:t>
            </a:r>
            <a:r>
              <a:rPr lang="ar-SA" altLang="ar-SA" sz="3600" b="1" dirty="0" smtClean="0">
                <a:latin typeface="Arial" panose="020B0604020202020204" pitchFamily="34" charset="0"/>
                <a:cs typeface="Akhbar MT" pitchFamily="2" charset="-78"/>
              </a:rPr>
              <a:t>أنشطة وتدريبات</a:t>
            </a:r>
            <a:endParaRPr lang="ar-SA" altLang="ar-SA" sz="3600" b="1" dirty="0">
              <a:latin typeface="Arial" panose="020B0604020202020204" pitchFamily="34" charset="0"/>
              <a:cs typeface="Akhbar MT" pitchFamily="2" charset="-7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3600" b="1" dirty="0"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من </a:t>
            </a:r>
            <a:r>
              <a:rPr lang="ar-SA" altLang="ar-SA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صفحة 14 إلى صفحة 18</a:t>
            </a:r>
            <a:r>
              <a:rPr lang="ar-SA" altLang="ar-SA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 </a:t>
            </a:r>
            <a:endParaRPr lang="ar-SA" altLang="ar-SA" sz="4000" b="1" dirty="0">
              <a:latin typeface="Arial" panose="020B0604020202020204" pitchFamily="34" charset="0"/>
              <a:cs typeface="Akhbar MT" pitchFamily="2" charset="-78"/>
            </a:endParaRPr>
          </a:p>
        </p:txBody>
      </p:sp>
      <p:pic>
        <p:nvPicPr>
          <p:cNvPr id="20" name="صورة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9196" y="825346"/>
            <a:ext cx="1213636" cy="2146454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3706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008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الكفايات والأهداف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ستطيل 8"/>
          <p:cNvSpPr/>
          <p:nvPr/>
        </p:nvSpPr>
        <p:spPr>
          <a:xfrm>
            <a:off x="10480706" y="2013358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يتوقع من </a:t>
            </a:r>
            <a:r>
              <a:rPr lang="ar-SA" sz="2000" b="1" dirty="0" smtClean="0">
                <a:solidFill>
                  <a:schemeClr val="tx1"/>
                </a:solidFill>
              </a:rPr>
              <a:t>الطالب </a:t>
            </a:r>
            <a:r>
              <a:rPr lang="ar-SA" sz="2000" b="1" dirty="0" smtClean="0">
                <a:solidFill>
                  <a:schemeClr val="tx1"/>
                </a:solidFill>
              </a:rPr>
              <a:t>في نهاية المكون :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مستطيل: زوايا مستديرة 1">
            <a:extLst>
              <a:ext uri="{FF2B5EF4-FFF2-40B4-BE49-F238E27FC236}">
                <a16:creationId xmlns:a16="http://schemas.microsoft.com/office/drawing/2014/main" xmlns="" id="{0253EDE4-F2D7-436D-BF66-315675417A51}"/>
              </a:ext>
            </a:extLst>
          </p:cNvPr>
          <p:cNvSpPr/>
          <p:nvPr/>
        </p:nvSpPr>
        <p:spPr>
          <a:xfrm>
            <a:off x="8648819" y="1805550"/>
            <a:ext cx="1028870" cy="44972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الكفايات :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1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916308" y="873541"/>
            <a:ext cx="7307516" cy="4377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اكتساب اتجاهات </a:t>
            </a:r>
            <a:r>
              <a:rPr lang="ar-SA" sz="2000" b="1" dirty="0" smtClean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وقيم إسلامية</a:t>
            </a:r>
            <a:endParaRPr lang="ar-SA" sz="2000" b="1" dirty="0">
              <a:solidFill>
                <a:srgbClr val="000000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12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916307" y="1483961"/>
            <a:ext cx="7307517" cy="4377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اكتساب رصيد معرفي ولغوي </a:t>
            </a: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متصل بمجال القيم الإسلامية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16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905902" y="2077931"/>
            <a:ext cx="7317922" cy="412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الاقتداء بسلوك وآداب من سيرة النبي عليه الصلاة والسلام وهديه</a:t>
            </a:r>
            <a:endParaRPr lang="ar-SA" sz="2000" b="1" dirty="0">
              <a:solidFill>
                <a:srgbClr val="000000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17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916307" y="2623173"/>
            <a:ext cx="7307518" cy="4377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تجاوز الصعوبات القرائية ، واكتساب مهارات القراءة السليمة</a:t>
            </a:r>
          </a:p>
        </p:txBody>
      </p:sp>
      <p:sp>
        <p:nvSpPr>
          <p:cNvPr id="18" name="مستطيل: زوايا مستديرة 1">
            <a:extLst>
              <a:ext uri="{FF2B5EF4-FFF2-40B4-BE49-F238E27FC236}">
                <a16:creationId xmlns:a16="http://schemas.microsoft.com/office/drawing/2014/main" xmlns="" id="{0253EDE4-F2D7-436D-BF66-315675417A51}"/>
              </a:ext>
            </a:extLst>
          </p:cNvPr>
          <p:cNvSpPr/>
          <p:nvPr/>
        </p:nvSpPr>
        <p:spPr>
          <a:xfrm>
            <a:off x="8646132" y="4612288"/>
            <a:ext cx="1089800" cy="44972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الأهداف :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9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916309" y="3931082"/>
            <a:ext cx="7307517" cy="4377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إغناء الرصيد اللغوي ، واستعماله في التواصل الشفهي والكتابي</a:t>
            </a:r>
          </a:p>
        </p:txBody>
      </p:sp>
      <p:sp>
        <p:nvSpPr>
          <p:cNvPr id="20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916308" y="4474661"/>
            <a:ext cx="7307518" cy="4377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القراءة السليمة ، وفهم المقروء ، واستيعاب جوانبه واستثمارها</a:t>
            </a:r>
          </a:p>
        </p:txBody>
      </p:sp>
      <p:sp>
        <p:nvSpPr>
          <p:cNvPr id="21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916308" y="5032653"/>
            <a:ext cx="7317924" cy="4377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فهم </a:t>
            </a:r>
            <a:r>
              <a:rPr lang="ar-SA" sz="2000" b="1" dirty="0" smtClean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نصوص الوحدة المقروءة والمسموعة وتحليلها وتذوقها ونقدها</a:t>
            </a:r>
            <a:endParaRPr lang="ar-SA" sz="2000" b="1" dirty="0">
              <a:solidFill>
                <a:srgbClr val="000000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22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916310" y="5576232"/>
            <a:ext cx="7317922" cy="4377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الإجابة عن الإجابة على الأسئلة التفصيلية الموجودة بالأنشطة</a:t>
            </a:r>
          </a:p>
        </p:txBody>
      </p:sp>
    </p:spTree>
    <p:extLst>
      <p:ext uri="{BB962C8B-B14F-4D97-AF65-F5344CB8AC3E}">
        <p14:creationId xmlns:p14="http://schemas.microsoft.com/office/powerpoint/2010/main" val="255095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استراتيجية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قراءة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الصور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14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993" y="405466"/>
            <a:ext cx="7358063" cy="592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3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نسق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نسق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نسق Office">
  <a:themeElements>
    <a:clrScheme name="نسق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نسق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539</Words>
  <Application>Microsoft Office PowerPoint</Application>
  <PresentationFormat>ملء الشاشة</PresentationFormat>
  <Paragraphs>151</Paragraphs>
  <Slides>22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5" baseType="lpstr">
      <vt:lpstr>Arial Unicode MS</vt:lpstr>
      <vt:lpstr>AGA Arabesque</vt:lpstr>
      <vt:lpstr>Akhbar MT</vt:lpstr>
      <vt:lpstr>Arabic Typesetting</vt:lpstr>
      <vt:lpstr>Arial</vt:lpstr>
      <vt:lpstr>Calibri</vt:lpstr>
      <vt:lpstr>Calibri Light</vt:lpstr>
      <vt:lpstr>Helvetica</vt:lpstr>
      <vt:lpstr>Microsoft Sans Serif</vt:lpstr>
      <vt:lpstr>PT Bold Heading</vt:lpstr>
      <vt:lpstr>Times New Roman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Hp</cp:lastModifiedBy>
  <cp:revision>109</cp:revision>
  <dcterms:modified xsi:type="dcterms:W3CDTF">2022-08-25T21:37:29Z</dcterms:modified>
</cp:coreProperties>
</file>