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89" r:id="rId2"/>
    <p:sldId id="876" r:id="rId3"/>
    <p:sldId id="899" r:id="rId4"/>
    <p:sldId id="897" r:id="rId5"/>
    <p:sldId id="890" r:id="rId6"/>
    <p:sldId id="900" r:id="rId7"/>
    <p:sldId id="901" r:id="rId8"/>
    <p:sldId id="902" r:id="rId9"/>
    <p:sldId id="903" r:id="rId10"/>
    <p:sldId id="792" r:id="rId11"/>
    <p:sldId id="904" r:id="rId12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933FF"/>
    <a:srgbClr val="00CC99"/>
    <a:srgbClr val="33CCFF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7" autoAdjust="0"/>
    <p:restoredTop sz="94660"/>
  </p:normalViewPr>
  <p:slideViewPr>
    <p:cSldViewPr snapToGrid="0">
      <p:cViewPr>
        <p:scale>
          <a:sx n="75" d="100"/>
          <a:sy n="75" d="100"/>
        </p:scale>
        <p:origin x="-480" y="-66"/>
      </p:cViewPr>
      <p:guideLst>
        <p:guide orient="horz" pos="1462"/>
        <p:guide pos="7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27C2867-E55A-4D78-9560-5A67FEF13D76}" type="datetimeFigureOut">
              <a:rPr lang="ar-SY" smtClean="0"/>
              <a:t>05/10/1442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B6B5D0-A538-4549-A260-0F35CF25369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805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83EFD-F5C3-4596-A6BE-F013D50D6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468507-E48F-4DFA-A829-9E6850D48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7824D-4963-4AEF-8845-A701F897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41B5A5-C580-4BAD-AC31-F7A349DB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BE145-E0FE-4869-BAF5-29326744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341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E142B-EB09-40AC-9C1C-70743FB2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EA1A42-6E36-4F8A-9BCD-E5822A637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2035B9-E8D9-446C-8B0C-E620EEF0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16E3D1-50C0-4730-B528-A8C498A1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1073B-158B-4AE9-AC92-1749BAAD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7133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CCA734-14EF-4383-A502-FEEE5AB7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58EF1C-264D-4088-B5C0-E9BA4DD77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DE1C0-E5B4-4EFD-8F40-86BB2BF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AE23B-BEDB-44BD-881B-6810A511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C8A00-691D-4222-9E4C-27AD8ED9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9180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00268D-5087-4782-83A0-7BDCE44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08DDF0-95F6-4C2C-A69B-084351F8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B8CA33-BB33-4277-B612-C9E1D05C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62F7DA-877C-4013-8071-00B9B560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B75940-3DE1-408F-A3A8-F3079DA5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1651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215D6-DABE-4EC1-8EF8-3F28AB65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8B973C-3DE2-4442-9F61-6A3A0A83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31303-8694-4202-AE62-13D8BF19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B5A991-FED7-4761-9FDA-4EBFAFD0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1CE27E-CAB6-4676-A299-F8F0CCE7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512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8406D-B68F-4492-B411-544EA1CB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E685C1-6582-4548-93B0-CF389488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F7209E-CA2B-4E0C-9F58-D23832130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576C25-EB1A-493E-925A-54DD261A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F1A648-573E-4D1C-9B37-0DD38B2D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F7FD76-E72B-4103-8C08-909F8FBD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242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FDE9F3-0B73-451E-B1FD-E57763CA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B3FAC8-02A7-41C1-9E47-10A3D4A7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29AC79-7E73-4D20-9646-DD236F0F1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C11032-0B34-41CF-82A2-9AAD8DAF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41945D-B03E-426C-B2EB-660A2A4AF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9AB5B1-37E9-452C-A859-82C73F4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81A46B-C692-42B8-B5F4-F6A2F41B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570D41-E0D1-4D60-AA1B-C4505C1C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15949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361EA-BB4F-4812-AB3B-6DC8D655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AE787D-937F-45D7-9F0A-676E9128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537004-576D-4A7C-BC07-BA35536E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8AD639-5ABD-4DF9-93B0-B163F399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274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4F1BB8-A163-4517-B61E-339E9D08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DAE9B0-8279-4D95-A8E5-FF1861DC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575CDE-48B3-4C4B-9133-0DEBA82C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87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20E49-9673-4926-A845-7934D29D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6EE9FC-96EA-426D-AECE-D5ACC8AD1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D3148F-7D9E-4DC2-983C-2DF4EBEF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902337-E20A-44D7-A4A2-B3288160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49D80C-F2AF-4541-B72F-72163887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4AF57B-78A1-4C8D-95D2-21E26FC4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7176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D991A2-4774-4E31-AFD1-81C09538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CFEBE6-1F40-49F1-A26B-A1D2783F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7DDD43-DD00-49D2-8755-6B6C04FE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A31415-AD63-4380-B0A5-449277CC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B7B878-3C64-4AD3-B496-BCCE1B05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1A505B-7E14-40DC-8215-424EE71A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1938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DEDDA3-59C3-47C3-A9FC-BDF8CA8C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A632CC-E3B5-4518-BA05-A11A2C02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4713C-4252-4E02-8094-3312FC7AB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A506-A0B2-4DE1-B069-A8C9CB89B5D1}" type="datetimeFigureOut">
              <a:rPr lang="ar-SY" smtClean="0"/>
              <a:t>05/10/1442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7B0F-1CEF-46C7-A7CA-EB23C98D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67A0E8-86E0-4785-A23D-63C27EBC3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4240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.g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gif"/><Relationship Id="rId3" Type="http://schemas.openxmlformats.org/officeDocument/2006/relationships/image" Target="../media/image4.jpeg"/><Relationship Id="rId7" Type="http://schemas.openxmlformats.org/officeDocument/2006/relationships/image" Target="../media/image28.gif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5.gi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sa/url?sa=i&amp;rct=j&amp;q=%D8%A7%D9%84%D8%A8%D8%BA%D8%A8%D8%BA%D8%A7%D8%A1&amp;source=images&amp;cd=&amp;cad=rja&amp;docid=FMDyN2FHeF7-7M&amp;tbnid=fz3ShjWzArGbuM:&amp;ved=0CAUQjRw&amp;url=http://wwww.moroccofree.com/t36-topic&amp;ei=6YovUY60MsODhQesloG4CA&amp;psig=AFQjCNGIa98Tg7qHN7zRxrkdoiACzMCR_Q&amp;ust=1362156576442210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jp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xmlns="" id="{6B593B20-1F5C-431F-8B71-BF5257FC17D7}"/>
              </a:ext>
            </a:extLst>
          </p:cNvPr>
          <p:cNvGrpSpPr/>
          <p:nvPr/>
        </p:nvGrpSpPr>
        <p:grpSpPr>
          <a:xfrm>
            <a:off x="10982686" y="2680769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xmlns="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xmlns="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xmlns="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xmlns="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xmlns="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xmlns="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xmlns="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xmlns="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xmlns="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xmlns="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xmlns="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xmlns="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xmlns="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xmlns="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xmlns="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xmlns="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xmlns="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xmlns="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xmlns="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xmlns="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xmlns="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xmlns="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xmlns="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xmlns="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xmlns="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xmlns="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xmlns="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xmlns="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xmlns="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xmlns="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xmlns="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xmlns="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xmlns="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xmlns="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xmlns="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xmlns="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xmlns="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xmlns="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xmlns="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xmlns="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xmlns="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xmlns="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xmlns="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xmlns="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xmlns="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xmlns="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xmlns="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xmlns="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xmlns="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xmlns="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xmlns="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xmlns="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xmlns="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xmlns="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xmlns="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xmlns="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xmlns="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xmlns="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xmlns="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xmlns="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xmlns="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xmlns="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xmlns="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xmlns="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xmlns="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xmlns="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xmlns="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xmlns="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xmlns="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xmlns="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xmlns="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xmlns="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xmlns="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xmlns="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xmlns="" id="{DECF6CD6-3A3C-4226-8039-3E6001337D48}"/>
                  </a:ext>
                </a:extLst>
              </p:cNvPr>
              <p:cNvSpPr/>
              <p:nvPr/>
            </p:nvSpPr>
            <p:spPr>
              <a:xfrm>
                <a:off x="7951579" y="3519956"/>
                <a:ext cx="6029231" cy="3191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xmlns="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xmlns="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xmlns="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xmlns="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xmlns="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xmlns="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xmlns="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xmlns="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xmlns="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xmlns="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xmlns="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xmlns="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xmlns="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xmlns="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xmlns="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xmlns="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xmlns="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xmlns="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xmlns="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xmlns="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xmlns="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xmlns="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xmlns="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xmlns="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xmlns="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xmlns="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xmlns="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xmlns="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xmlns="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xmlns="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xmlns="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xmlns="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xmlns="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xmlns="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xmlns="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xmlns="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xmlns="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xmlns="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xmlns="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xmlns="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xmlns="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xmlns="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xmlns="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xmlns="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xmlns="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xmlns="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xmlns="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xmlns="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xmlns="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xmlns="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xmlns="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xmlns="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xmlns="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xmlns="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xmlns="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xmlns="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xmlns="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xmlns="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xmlns="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xmlns="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xmlns="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xmlns="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xmlns="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xmlns="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xmlns="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xmlns="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xmlns="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xmlns="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xmlns="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xmlns="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xmlns="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xmlns="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xmlns="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xmlns="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xmlns="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xmlns="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xmlns="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xmlns="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xmlns="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xmlns="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xmlns="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xmlns="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xmlns="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xmlns="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xmlns="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xmlns="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xmlns="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xmlns="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xmlns="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5F1E1639-F48D-4D01-80D9-2058D7799887}"/>
                </a:ext>
              </a:extLst>
            </p:cNvPr>
            <p:cNvSpPr txBox="1"/>
            <p:nvPr/>
          </p:nvSpPr>
          <p:spPr>
            <a:xfrm>
              <a:off x="11339572" y="3082968"/>
              <a:ext cx="38692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32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الغابات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8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74902"/>
            <a:ext cx="2835777" cy="738664"/>
            <a:chOff x="4562485" y="2574902"/>
            <a:chExt cx="2835777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33199" y="2574902"/>
              <a:ext cx="19650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69934" y="3671143"/>
            <a:ext cx="2761070" cy="615093"/>
            <a:chOff x="4600442" y="3678322"/>
            <a:chExt cx="2761070" cy="61509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442" y="3678322"/>
              <a:ext cx="794644" cy="5959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114163" y="3831750"/>
              <a:ext cx="2247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69932" y="4698665"/>
            <a:ext cx="2252673" cy="794267"/>
            <a:chOff x="4380544" y="4698665"/>
            <a:chExt cx="2333578" cy="109339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544" y="4698665"/>
              <a:ext cx="1064347" cy="1093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18268" y="5031262"/>
              <a:ext cx="1295854" cy="50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xmlns="" id="{97DB3C04-E536-4EB7-ABCE-64E37DBC02E0}"/>
              </a:ext>
            </a:extLst>
          </p:cNvPr>
          <p:cNvSpPr txBox="1"/>
          <p:nvPr/>
        </p:nvSpPr>
        <p:spPr>
          <a:xfrm>
            <a:off x="8241237" y="2480278"/>
            <a:ext cx="318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b="1" dirty="0"/>
          </a:p>
        </p:txBody>
      </p:sp>
      <p:sp>
        <p:nvSpPr>
          <p:cNvPr id="21" name="Freeform: Shape 5">
            <a:extLst>
              <a:ext uri="{FF2B5EF4-FFF2-40B4-BE49-F238E27FC236}">
                <a16:creationId xmlns:a16="http://schemas.microsoft.com/office/drawing/2014/main" xmlns="" id="{38FE7F47-D248-4947-93AD-EFD88C6C6250}"/>
              </a:ext>
            </a:extLst>
          </p:cNvPr>
          <p:cNvSpPr/>
          <p:nvPr/>
        </p:nvSpPr>
        <p:spPr>
          <a:xfrm>
            <a:off x="6365888" y="1379397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244475">
            <a:solidFill>
              <a:schemeClr val="tx1">
                <a:alpha val="20000"/>
              </a:schemeClr>
            </a:solidFill>
          </a:ln>
          <a:scene3d>
            <a:camera prst="perspectiveLeft"/>
            <a:lightRig rig="brightRoom" dir="t"/>
          </a:scene3d>
          <a:sp3d prstMaterial="matte">
            <a:bevelT w="0" h="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3">
            <a:extLst>
              <a:ext uri="{FF2B5EF4-FFF2-40B4-BE49-F238E27FC236}">
                <a16:creationId xmlns:a16="http://schemas.microsoft.com/office/drawing/2014/main" xmlns="" id="{05DD7B41-9B38-4767-944F-EC69296CFC48}"/>
              </a:ext>
            </a:extLst>
          </p:cNvPr>
          <p:cNvSpPr/>
          <p:nvPr/>
        </p:nvSpPr>
        <p:spPr>
          <a:xfrm>
            <a:off x="6110577" y="1016540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noFill/>
          <a:ln w="152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4000">
                  <a:schemeClr val="bg1"/>
                </a:gs>
                <a:gs pos="6000">
                  <a:schemeClr val="bg1"/>
                </a:gs>
                <a:gs pos="78000">
                  <a:srgbClr val="FFFFFF"/>
                </a:gs>
                <a:gs pos="87000">
                  <a:srgbClr val="FFFFFF"/>
                </a:gs>
                <a:gs pos="91000">
                  <a:schemeClr val="bg1">
                    <a:lumMod val="95000"/>
                  </a:schemeClr>
                </a:gs>
                <a:gs pos="98000">
                  <a:schemeClr val="bg1"/>
                </a:gs>
              </a:gsLst>
              <a:lin ang="18900000" scaled="1"/>
              <a:tileRect/>
            </a:gradFill>
          </a:ln>
          <a:scene3d>
            <a:camera prst="perspectiveLeft"/>
            <a:lightRig rig="twoPt" dir="t"/>
          </a:scene3d>
          <a:sp3d prstMaterial="powder">
            <a:bevelT w="0" h="647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xmlns="" id="{6FE97CA9-EEB8-4F25-905F-F46466192B23}"/>
              </a:ext>
            </a:extLst>
          </p:cNvPr>
          <p:cNvGrpSpPr/>
          <p:nvPr/>
        </p:nvGrpSpPr>
        <p:grpSpPr>
          <a:xfrm>
            <a:off x="7309317" y="1447887"/>
            <a:ext cx="3627273" cy="1349553"/>
            <a:chOff x="4392542" y="1215118"/>
            <a:chExt cx="3627273" cy="1349553"/>
          </a:xfrm>
        </p:grpSpPr>
        <p:sp>
          <p:nvSpPr>
            <p:cNvPr id="29" name="TextBox 6">
              <a:extLst>
                <a:ext uri="{FF2B5EF4-FFF2-40B4-BE49-F238E27FC236}">
                  <a16:creationId xmlns:a16="http://schemas.microsoft.com/office/drawing/2014/main" xmlns="" id="{85F6043C-396C-498A-A0A0-BA201A7ADC10}"/>
                </a:ext>
              </a:extLst>
            </p:cNvPr>
            <p:cNvSpPr txBox="1"/>
            <p:nvPr/>
          </p:nvSpPr>
          <p:spPr>
            <a:xfrm>
              <a:off x="4565205" y="1699157"/>
              <a:ext cx="2264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>
                <a:latin typeface="Arial Nova" panose="020B0504020202020204" pitchFamily="34" charset="0"/>
                <a:ea typeface="Verdana" panose="020B060403050404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xmlns="" id="{52C665CB-E2B3-49D8-A1A8-3DFF8AD9800D}"/>
                </a:ext>
              </a:extLst>
            </p:cNvPr>
            <p:cNvSpPr txBox="1"/>
            <p:nvPr/>
          </p:nvSpPr>
          <p:spPr>
            <a:xfrm>
              <a:off x="4392542" y="1364342"/>
              <a:ext cx="8326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dirty="0"/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xmlns="" id="{D60F5F48-A5B2-4A46-8D88-01279B6641FE}"/>
                </a:ext>
              </a:extLst>
            </p:cNvPr>
            <p:cNvSpPr txBox="1"/>
            <p:nvPr/>
          </p:nvSpPr>
          <p:spPr>
            <a:xfrm>
              <a:off x="5960351" y="1215118"/>
              <a:ext cx="20594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xmlns="" id="{393E9811-67FC-4C3C-B752-072534E2A030}"/>
              </a:ext>
            </a:extLst>
          </p:cNvPr>
          <p:cNvSpPr txBox="1"/>
          <p:nvPr/>
        </p:nvSpPr>
        <p:spPr>
          <a:xfrm>
            <a:off x="6616700" y="1306909"/>
            <a:ext cx="4932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 smtClean="0">
                <a:solidFill>
                  <a:srgbClr val="C00000"/>
                </a:solidFill>
              </a:rPr>
              <a:t>1- </a:t>
            </a:r>
            <a:r>
              <a:rPr lang="ar-SY" sz="2000" b="1" dirty="0">
                <a:solidFill>
                  <a:srgbClr val="C00000"/>
                </a:solidFill>
              </a:rPr>
              <a:t> </a:t>
            </a:r>
            <a:r>
              <a:rPr lang="ar-SY" sz="2000" b="1" dirty="0" smtClean="0">
                <a:solidFill>
                  <a:srgbClr val="C00000"/>
                </a:solidFill>
              </a:rPr>
              <a:t>أُقارن. </a:t>
            </a:r>
            <a:r>
              <a:rPr lang="ar-SY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فيم تتشابه الغابات و فيم تختلف</a:t>
            </a:r>
            <a:r>
              <a:rPr lang="ar-SY" sz="2000" b="1" dirty="0" smtClean="0">
                <a:solidFill>
                  <a:srgbClr val="C00000"/>
                </a:solidFill>
              </a:rPr>
              <a:t>؟</a:t>
            </a:r>
          </a:p>
          <a:p>
            <a:pPr algn="r"/>
            <a:r>
              <a:rPr lang="ar-SY" sz="2000" b="1" dirty="0" smtClean="0"/>
              <a:t>تتشابه الغابات في كثرة الأشجار و نباتات و أنواع مختلفة من الحيوانات و تختلف في طول الأشجار و نوعها و مناخ الغابة</a:t>
            </a:r>
          </a:p>
          <a:p>
            <a:pPr algn="r"/>
            <a:r>
              <a:rPr lang="ar-SY" sz="2000" b="1" dirty="0">
                <a:solidFill>
                  <a:srgbClr val="C00000"/>
                </a:solidFill>
              </a:rPr>
              <a:t>2- </a:t>
            </a:r>
            <a:r>
              <a:rPr lang="ar-SY" sz="2000" b="1" dirty="0" smtClean="0">
                <a:solidFill>
                  <a:srgbClr val="C00000"/>
                </a:solidFill>
              </a:rPr>
              <a:t>أُسمِّي حيوانات تعيش في الغابة؟</a:t>
            </a:r>
          </a:p>
          <a:p>
            <a:pPr algn="r"/>
            <a:r>
              <a:rPr lang="ar-SY" sz="2000" b="1" dirty="0" smtClean="0"/>
              <a:t>الأسد و النمر و نقّار الخشب و الغزال و السنجاب والببغاء</a:t>
            </a:r>
          </a:p>
          <a:p>
            <a:pPr algn="r"/>
            <a:r>
              <a:rPr lang="ar-SY" sz="2000" b="1" dirty="0" smtClean="0">
                <a:solidFill>
                  <a:srgbClr val="C00000"/>
                </a:solidFill>
              </a:rPr>
              <a:t>3- </a:t>
            </a:r>
            <a:r>
              <a:rPr lang="ar-SY" sz="2000" b="1" dirty="0">
                <a:solidFill>
                  <a:srgbClr val="C00000"/>
                </a:solidFill>
              </a:rPr>
              <a:t>السؤال الأساسي , </a:t>
            </a:r>
            <a:r>
              <a:rPr lang="ar-SY" sz="2000" b="1" dirty="0" smtClean="0">
                <a:solidFill>
                  <a:srgbClr val="C00000"/>
                </a:solidFill>
              </a:rPr>
              <a:t>كيف تعيش المخلوقات الحية في موطن الغابة؟</a:t>
            </a:r>
          </a:p>
          <a:p>
            <a:pPr algn="r"/>
            <a:r>
              <a:rPr lang="ar-SY" sz="2000" b="1" dirty="0" smtClean="0"/>
              <a:t>عندما يتوفّر الظروف المناسبة كالأمطار و ضوء الشمس في الغابات تنمو الأشجار العالية و بعض الحيوانات تعيش على قمم بعض الأشجار و بعضها يعيش على الأرض كما أن بعض الحيوانات تتغذّى على النباتات في الغابة</a:t>
            </a:r>
          </a:p>
        </p:txBody>
      </p:sp>
      <p:sp>
        <p:nvSpPr>
          <p:cNvPr id="35" name="TextBox 62">
            <a:extLst>
              <a:ext uri="{FF2B5EF4-FFF2-40B4-BE49-F238E27FC236}">
                <a16:creationId xmlns="" xmlns:a16="http://schemas.microsoft.com/office/drawing/2014/main" id="{35E145AC-8310-404F-B878-A8958A67D11A}"/>
              </a:ext>
            </a:extLst>
          </p:cNvPr>
          <p:cNvSpPr txBox="1"/>
          <p:nvPr/>
        </p:nvSpPr>
        <p:spPr>
          <a:xfrm>
            <a:off x="10079888" y="160010"/>
            <a:ext cx="187263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 smtClean="0">
                <a:solidFill>
                  <a:srgbClr val="C00000"/>
                </a:solidFill>
              </a:rPr>
              <a:t>أفكّر و أتحدّث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6" name="Picture 9">
            <a:extLst>
              <a:ext uri="{FF2B5EF4-FFF2-40B4-BE49-F238E27FC236}">
                <a16:creationId xmlns=""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15" y="1306909"/>
            <a:ext cx="2627862" cy="174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22">
            <a:extLst>
              <a:ext uri="{FF2B5EF4-FFF2-40B4-BE49-F238E27FC236}">
                <a16:creationId xmlns="" xmlns:a16="http://schemas.microsoft.com/office/drawing/2014/main" id="{493E3294-B1F1-4237-A5FA-4D19F5A5E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720" y="3824572"/>
            <a:ext cx="2363852" cy="17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801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301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1" grpId="0" animBg="1"/>
      <p:bldP spid="26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=""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=""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=""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=""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=""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=""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=""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=""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=""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=""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=""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=""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=""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=""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=""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=""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=""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=""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=""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=""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=""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=""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=""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=""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=""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=""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=""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=""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=""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=""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=""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=""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=""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=""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=""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=""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=""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=""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=""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=""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=""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=""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=""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=""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=""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=""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=""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=""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=""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=""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=""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=""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=""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=""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=""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=""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=""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=""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=""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=""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=""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=""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=""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=""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=""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=""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=""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=""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=""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=""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=""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=""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=""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=""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=""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=""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=""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=""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=""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=""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=""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=""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=""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=""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=""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=""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=""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=""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=""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=""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=""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=""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=""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=""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=""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=""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=""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=""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=""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=""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=""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=""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=""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=""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=""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=""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=""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=""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=""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=""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=""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=""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=""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=""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=""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=""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=""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=""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=""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=""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=""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=""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=""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=""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=""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=""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=""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=""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=""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=""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=""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=""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=""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=""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=""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=""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=""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=""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=""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=""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=""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=""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=""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=""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=""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=""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=""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=""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=""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=""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=""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=""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=""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=""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=""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=""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=""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=""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=""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=""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=""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=""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=""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=""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=""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=""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=""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=""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=""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=""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=""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=""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=""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=""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=""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=""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=""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=""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=""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=""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=""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=""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=""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=""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=""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=""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=""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=""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=""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=""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=""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=""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=""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=""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=""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=""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=""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=""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=""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=""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=""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=""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=""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=""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=""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=""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=""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=""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=""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=""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=""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=""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=""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=""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=""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=""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=""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=""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=""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=""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=""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=""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=""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=""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=""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=""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=""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=""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=""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=""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=""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=""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=""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=""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=""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=""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=""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1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>
            <a:extLst>
              <a:ext uri="{FF2B5EF4-FFF2-40B4-BE49-F238E27FC236}">
                <a16:creationId xmlns=""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52" y="1683657"/>
            <a:ext cx="7279966" cy="484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506789" cy="630702"/>
            <a:chOff x="4485115" y="3616134"/>
            <a:chExt cx="2506789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234107" y="3700652"/>
              <a:ext cx="1757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92087" y="4701089"/>
            <a:ext cx="2275818" cy="896334"/>
            <a:chOff x="4485115" y="4701089"/>
            <a:chExt cx="2275818" cy="89633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4701089"/>
              <a:ext cx="872525" cy="896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Freeform: Shape 12">
            <a:extLst>
              <a:ext uri="{FF2B5EF4-FFF2-40B4-BE49-F238E27FC236}">
                <a16:creationId xmlns:a16="http://schemas.microsoft.com/office/drawing/2014/main" xmlns="" id="{66AAAF00-546E-4D11-A9DF-771E4009B418}"/>
              </a:ext>
            </a:extLst>
          </p:cNvPr>
          <p:cNvSpPr/>
          <p:nvPr/>
        </p:nvSpPr>
        <p:spPr>
          <a:xfrm flipH="1" flipV="1">
            <a:off x="6637148" y="3343936"/>
            <a:ext cx="5363169" cy="2906071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 flip="none" rotWithShape="1">
            <a:gsLst>
              <a:gs pos="0">
                <a:srgbClr val="00CCFF"/>
              </a:gs>
              <a:gs pos="100000">
                <a:srgbClr val="0033CC"/>
              </a:gs>
            </a:gsLst>
            <a:lin ang="10800000" scaled="1"/>
            <a:tileRect/>
          </a:gradFill>
          <a:ln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13">
            <a:extLst>
              <a:ext uri="{FF2B5EF4-FFF2-40B4-BE49-F238E27FC236}">
                <a16:creationId xmlns:a16="http://schemas.microsoft.com/office/drawing/2014/main" xmlns="" id="{D2922E7D-05B2-4196-B387-C88EDA7D7FE0}"/>
              </a:ext>
            </a:extLst>
          </p:cNvPr>
          <p:cNvSpPr/>
          <p:nvPr/>
        </p:nvSpPr>
        <p:spPr>
          <a:xfrm flipH="1" flipV="1">
            <a:off x="6473935" y="3133699"/>
            <a:ext cx="5363168" cy="2906072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>
            <a:gsLst>
              <a:gs pos="47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xmlns="" id="{DE6A379F-7BDE-447D-BA19-E77AE351583C}"/>
              </a:ext>
            </a:extLst>
          </p:cNvPr>
          <p:cNvGrpSpPr/>
          <p:nvPr/>
        </p:nvGrpSpPr>
        <p:grpSpPr>
          <a:xfrm>
            <a:off x="7023821" y="4417350"/>
            <a:ext cx="4813282" cy="1360524"/>
            <a:chOff x="5386173" y="4063644"/>
            <a:chExt cx="4120218" cy="1360524"/>
          </a:xfrm>
        </p:grpSpPr>
        <p:sp>
          <p:nvSpPr>
            <p:cNvPr id="48" name="TextBox 22">
              <a:extLst>
                <a:ext uri="{FF2B5EF4-FFF2-40B4-BE49-F238E27FC236}">
                  <a16:creationId xmlns:a16="http://schemas.microsoft.com/office/drawing/2014/main" xmlns="" id="{3656659C-DE48-4A4A-8918-D6B6FE244D42}"/>
                </a:ext>
              </a:extLst>
            </p:cNvPr>
            <p:cNvSpPr txBox="1"/>
            <p:nvPr/>
          </p:nvSpPr>
          <p:spPr>
            <a:xfrm>
              <a:off x="5386173" y="4063644"/>
              <a:ext cx="4120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 smtClean="0">
                  <a:solidFill>
                    <a:srgbClr val="0033CC"/>
                  </a:solidFill>
                  <a:latin typeface="Century Gothic" panose="020B0502020202020204" pitchFamily="34" charset="0"/>
                </a:rPr>
                <a:t>تتشابه الغابات في كثرة الأشجار و نباتات و أنواع مختلفة من الحيوانات و تختلف في طول الأشجار و نوعها و مناخ الغابة</a:t>
              </a:r>
              <a:endParaRPr lang="ar-SY" sz="24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23">
              <a:extLst>
                <a:ext uri="{FF2B5EF4-FFF2-40B4-BE49-F238E27FC236}">
                  <a16:creationId xmlns:a16="http://schemas.microsoft.com/office/drawing/2014/main" xmlns="" id="{C2363FE4-D677-4806-9FF1-D3FD9513713E}"/>
                </a:ext>
              </a:extLst>
            </p:cNvPr>
            <p:cNvSpPr txBox="1"/>
            <p:nvPr/>
          </p:nvSpPr>
          <p:spPr>
            <a:xfrm>
              <a:off x="6566706" y="5024058"/>
              <a:ext cx="2834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2000" b="1" dirty="0"/>
            </a:p>
          </p:txBody>
        </p:sp>
      </p:grpSp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849559" y="182735"/>
            <a:ext cx="5058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SY" sz="3200" b="1" dirty="0" smtClean="0">
                <a:solidFill>
                  <a:schemeClr val="bg1"/>
                </a:solidFill>
              </a:rPr>
              <a:t>الغابات</a:t>
            </a:r>
            <a:endParaRPr lang="ar-SY" sz="2800" b="1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pPr algn="ctr"/>
            <a:endParaRPr lang="ar-SY" sz="2800" b="1" dirty="0">
              <a:solidFill>
                <a:schemeClr val="bg1"/>
              </a:solidFill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473935" y="906009"/>
            <a:ext cx="55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فيم تتشابه الغابات و فيم تختلف ؟</a:t>
            </a:r>
            <a:endParaRPr lang="ar-SY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40" grpId="0" animBg="1"/>
      <p:bldP spid="41" grpId="0" animBg="1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803416" cy="630702"/>
            <a:chOff x="4485115" y="3616134"/>
            <a:chExt cx="2803416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4999493" y="3732702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05676" y="4627782"/>
            <a:ext cx="2362229" cy="1051378"/>
            <a:chOff x="4398704" y="4627782"/>
            <a:chExt cx="2362229" cy="105137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704" y="4627782"/>
              <a:ext cx="1023451" cy="1051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9361714" y="502036"/>
            <a:ext cx="253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 smtClean="0">
                <a:solidFill>
                  <a:schemeClr val="bg1"/>
                </a:solidFill>
              </a:rPr>
              <a:t>كيف تبدو الْغابَةُ ؟ 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4059124" y="1099206"/>
            <a:ext cx="783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 smtClean="0">
                <a:solidFill>
                  <a:schemeClr val="bg1"/>
                </a:solidFill>
              </a:rPr>
              <a:t>الغابة مَوْطِنُ تتوافر فيه </a:t>
            </a:r>
            <a:r>
              <a:rPr lang="ar-SY" sz="2400" b="1" dirty="0">
                <a:solidFill>
                  <a:schemeClr val="bg1"/>
                </a:solidFill>
              </a:rPr>
              <a:t>الأَمْطارِ</a:t>
            </a:r>
            <a:r>
              <a:rPr lang="ar-SY" sz="2400" b="1" dirty="0" smtClean="0">
                <a:solidFill>
                  <a:schemeClr val="bg1"/>
                </a:solidFill>
              </a:rPr>
              <a:t> و </a:t>
            </a:r>
            <a:r>
              <a:rPr lang="ar-SY" sz="2400" b="1" dirty="0">
                <a:solidFill>
                  <a:schemeClr val="bg1"/>
                </a:solidFill>
              </a:rPr>
              <a:t>ضَوْءِ الشَّمْسِ </a:t>
            </a:r>
            <a:r>
              <a:rPr lang="ar-SY" sz="2400" b="1" dirty="0" smtClean="0">
                <a:solidFill>
                  <a:schemeClr val="bg1"/>
                </a:solidFill>
              </a:rPr>
              <a:t>لذا تَنْمُو </a:t>
            </a:r>
            <a:r>
              <a:rPr lang="ar-SY" sz="2400" b="1" dirty="0">
                <a:solidFill>
                  <a:schemeClr val="bg1"/>
                </a:solidFill>
              </a:rPr>
              <a:t>فِيهِ </a:t>
            </a:r>
            <a:r>
              <a:rPr lang="ar-SY" sz="2400" b="1" dirty="0" smtClean="0">
                <a:solidFill>
                  <a:schemeClr val="bg1"/>
                </a:solidFill>
              </a:rPr>
              <a:t>أَشْجارُ كثيرة  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82">
            <a:extLst>
              <a:ext uri="{FF2B5EF4-FFF2-40B4-BE49-F238E27FC236}">
                <a16:creationId xmlns="" xmlns:a16="http://schemas.microsoft.com/office/drawing/2014/main" id="{70EA20BE-A8BF-4EF4-8548-789D40F0F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9" t="-1" r="-1" b="659"/>
          <a:stretch/>
        </p:blipFill>
        <p:spPr>
          <a:xfrm>
            <a:off x="5423540" y="1769090"/>
            <a:ext cx="2554573" cy="2154324"/>
          </a:xfrm>
          <a:prstGeom prst="rect">
            <a:avLst/>
          </a:prstGeom>
        </p:spPr>
      </p:pic>
      <p:pic>
        <p:nvPicPr>
          <p:cNvPr id="38" name="Picture 22">
            <a:extLst>
              <a:ext uri="{FF2B5EF4-FFF2-40B4-BE49-F238E27FC236}">
                <a16:creationId xmlns="" xmlns:a16="http://schemas.microsoft.com/office/drawing/2014/main" id="{493E3294-B1F1-4237-A5FA-4D19F5A5E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460" y="1769090"/>
            <a:ext cx="2959936" cy="2219953"/>
          </a:xfrm>
          <a:prstGeom prst="rect">
            <a:avLst/>
          </a:prstGeom>
        </p:spPr>
      </p:pic>
      <p:sp>
        <p:nvSpPr>
          <p:cNvPr id="26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5374277" y="4124846"/>
            <a:ext cx="6401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</a:rPr>
              <a:t>مُعْظَمُ الأَشْجارِ لَهَا أَوْراقٌ يَتَغَيَّرُ لَوْنُهَا، وَتَتَسَاقَطُ في فَصْلِ الْخَرِيفِ، وَلَكِنَّ بَعْضَها يَبْقَى أَخْضَرَ طَوَالَ السَّنَةِ</a:t>
            </a:r>
          </a:p>
        </p:txBody>
      </p:sp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DD36D5CD-3D0B-4E1A-936E-1C5FB46DA6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641"/>
          <a:stretch/>
        </p:blipFill>
        <p:spPr>
          <a:xfrm>
            <a:off x="8959356" y="5210876"/>
            <a:ext cx="2323355" cy="1400090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="" xmlns:a16="http://schemas.microsoft.com/office/drawing/2014/main" id="{DD36D5CD-3D0B-4E1A-936E-1C5FB46DA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7" y="5153471"/>
            <a:ext cx="2591103" cy="145749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="" xmlns:a16="http://schemas.microsoft.com/office/drawing/2014/main" id="{DD36D5CD-3D0B-4E1A-936E-1C5FB46DA6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7" y="5104761"/>
            <a:ext cx="2224691" cy="15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7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9" grpId="0"/>
      <p:bldP spid="3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709506" cy="630702"/>
            <a:chOff x="4485115" y="3616134"/>
            <a:chExt cx="2709506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4905583" y="3708618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16732" y="4701089"/>
            <a:ext cx="2351173" cy="985971"/>
            <a:chOff x="4409760" y="4701089"/>
            <a:chExt cx="2351173" cy="98597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4701089"/>
              <a:ext cx="959781" cy="98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5588735" y="1026853"/>
            <a:ext cx="6401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</a:rPr>
              <a:t>فِي الْغاباتِ تَعيشُ الْغِزْلانُ وَالدِّبَبَةُ السَّوْداءُ وَالثَّعالِبُ.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="" xmlns:a16="http://schemas.microsoft.com/office/drawing/2014/main" id="{8078B3A2-3B60-4495-842D-64D1E3684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085" y="1675657"/>
            <a:ext cx="2665639" cy="1554402"/>
          </a:xfrm>
          <a:prstGeom prst="rect">
            <a:avLst/>
          </a:prstGeom>
        </p:spPr>
      </p:pic>
      <p:pic>
        <p:nvPicPr>
          <p:cNvPr id="44" name="Picture 15">
            <a:extLst>
              <a:ext uri="{FF2B5EF4-FFF2-40B4-BE49-F238E27FC236}">
                <a16:creationId xmlns="" xmlns:a16="http://schemas.microsoft.com/office/drawing/2014/main" id="{49727126-BB69-4611-8310-F58A1222E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667" y="1675657"/>
            <a:ext cx="2787193" cy="1554402"/>
          </a:xfrm>
          <a:prstGeom prst="rect">
            <a:avLst/>
          </a:prstGeom>
        </p:spPr>
      </p:pic>
      <p:pic>
        <p:nvPicPr>
          <p:cNvPr id="45" name="Picture 20">
            <a:extLst>
              <a:ext uri="{FF2B5EF4-FFF2-40B4-BE49-F238E27FC236}">
                <a16:creationId xmlns="" xmlns:a16="http://schemas.microsoft.com/office/drawing/2014/main" id="{75D09BE1-D151-4901-987B-F693DBE5A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457" y="1664717"/>
            <a:ext cx="2802278" cy="1576281"/>
          </a:xfrm>
          <a:prstGeom prst="rect">
            <a:avLst/>
          </a:prstGeom>
        </p:spPr>
      </p:pic>
      <p:sp>
        <p:nvSpPr>
          <p:cNvPr id="47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4063676" y="3469820"/>
            <a:ext cx="783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فِي الْغاباتِ تَعيشُ الطُّيُورُ وَالْحَشَراتُ وَالدِّيدانُ</a:t>
            </a:r>
          </a:p>
        </p:txBody>
      </p:sp>
      <p:pic>
        <p:nvPicPr>
          <p:cNvPr id="48" name="Picture 6">
            <a:extLst>
              <a:ext uri="{FF2B5EF4-FFF2-40B4-BE49-F238E27FC236}">
                <a16:creationId xmlns="" xmlns:a16="http://schemas.microsoft.com/office/drawing/2014/main" id="{5092B53D-342B-42E9-A642-1D64943F0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158" y="4360132"/>
            <a:ext cx="1974077" cy="1314766"/>
          </a:xfrm>
          <a:prstGeom prst="rect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="" xmlns:a16="http://schemas.microsoft.com/office/drawing/2014/main" id="{7B659CC4-BAE2-4EF7-B86C-49F9F060A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0994" y="4222080"/>
            <a:ext cx="2018924" cy="1391866"/>
          </a:xfrm>
          <a:prstGeom prst="rect">
            <a:avLst/>
          </a:prstGeom>
        </p:spPr>
      </p:pic>
      <p:pic>
        <p:nvPicPr>
          <p:cNvPr id="50" name="Picture 5">
            <a:extLst>
              <a:ext uri="{FF2B5EF4-FFF2-40B4-BE49-F238E27FC236}">
                <a16:creationId xmlns="" xmlns:a16="http://schemas.microsoft.com/office/drawing/2014/main" id="{76163CC6-F6BA-4D1A-B7A1-C02FE12299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837"/>
          <a:stretch/>
        </p:blipFill>
        <p:spPr>
          <a:xfrm>
            <a:off x="6484800" y="4414439"/>
            <a:ext cx="2019623" cy="11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42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804533" cy="658079"/>
            <a:chOff x="4485115" y="3616134"/>
            <a:chExt cx="2804533" cy="6580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000610" y="3812548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32664" y="4521031"/>
            <a:ext cx="2335241" cy="985971"/>
            <a:chOff x="4425692" y="4521031"/>
            <a:chExt cx="2335241" cy="98597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692" y="4521031"/>
              <a:ext cx="959781" cy="98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9347837" y="251563"/>
            <a:ext cx="234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800" b="1" dirty="0">
                <a:solidFill>
                  <a:schemeClr val="bg1"/>
                </a:solidFill>
              </a:rPr>
              <a:t>الحياة في الغابة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469173" y="1099206"/>
            <a:ext cx="822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rgbClr val="FFFF00"/>
                </a:solidFill>
              </a:rPr>
              <a:t>اَلْبُومُ</a:t>
            </a:r>
            <a:r>
              <a:rPr lang="ar-SY" sz="2400" b="1" dirty="0">
                <a:solidFill>
                  <a:schemeClr val="bg1"/>
                </a:solidFill>
              </a:rPr>
              <a:t> لَهُ عَيْنانِ </a:t>
            </a:r>
            <a:r>
              <a:rPr lang="ar-SY" sz="2400" b="1" dirty="0" smtClean="0">
                <a:solidFill>
                  <a:schemeClr val="bg1"/>
                </a:solidFill>
              </a:rPr>
              <a:t>كَبيرَتانِ</a:t>
            </a:r>
            <a:r>
              <a:rPr lang="ar-SY" sz="2400" b="1" dirty="0">
                <a:solidFill>
                  <a:schemeClr val="bg1"/>
                </a:solidFill>
              </a:rPr>
              <a:t> يَصْطادُ الْبُومُ فِي اللَّيْلِ، مُسْتَخْدِمًا حاسَّتَيِ السَّمْعِ وَالْبَصَرِ</a:t>
            </a:r>
            <a:r>
              <a:rPr lang="ar-SY" sz="2400" b="1" dirty="0" smtClean="0">
                <a:solidFill>
                  <a:schemeClr val="bg1"/>
                </a:solidFill>
              </a:rPr>
              <a:t>.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875054" y="1810045"/>
            <a:ext cx="7819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rgbClr val="FFFF00"/>
                </a:solidFill>
              </a:rPr>
              <a:t>نَقّارُ الْخَشَبِ </a:t>
            </a:r>
            <a:r>
              <a:rPr lang="ar-SA" sz="2400" b="1" dirty="0">
                <a:solidFill>
                  <a:schemeClr val="bg1"/>
                </a:solidFill>
              </a:rPr>
              <a:t>لَهُ مِنْقارٌ طَوِيلٌ حَادٌّ يَنْقُرُ بهِ الأَشْجارَ بَحْثًا عَنِ الْحَشَراتِ لِيَأْكُلَها.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991689" y="2628620"/>
            <a:ext cx="770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rgbClr val="FFFF00"/>
                </a:solidFill>
              </a:rPr>
              <a:t>السِّنْجَابُ</a:t>
            </a:r>
            <a:r>
              <a:rPr lang="ar-SY" sz="2400" b="1" dirty="0">
                <a:solidFill>
                  <a:schemeClr val="bg1"/>
                </a:solidFill>
              </a:rPr>
              <a:t> لَهُ خُدُودٌ كَبيرَةٌ تُساعِدُهُ في حَمْلِ </a:t>
            </a:r>
            <a:r>
              <a:rPr lang="ar-SY" sz="2400" b="1" dirty="0" smtClean="0">
                <a:solidFill>
                  <a:schemeClr val="bg1"/>
                </a:solidFill>
              </a:rPr>
              <a:t>الْكَثِيرِ مِنَ </a:t>
            </a:r>
            <a:r>
              <a:rPr lang="ar-SY" sz="2400" b="1" dirty="0">
                <a:solidFill>
                  <a:schemeClr val="bg1"/>
                </a:solidFill>
              </a:rPr>
              <a:t>الْجَوْزِ.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2242CFEE-B646-4C98-88A4-07E146751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872" y="4462210"/>
            <a:ext cx="1890155" cy="1245398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="" xmlns:a16="http://schemas.microsoft.com/office/drawing/2014/main" id="{66895310-C4F3-40BF-869D-78EF5A9005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8" r="24069"/>
          <a:stretch/>
        </p:blipFill>
        <p:spPr>
          <a:xfrm>
            <a:off x="9700562" y="4391318"/>
            <a:ext cx="1993600" cy="1245398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="" xmlns:a16="http://schemas.microsoft.com/office/drawing/2014/main" id="{A3C2AC52-1386-46A0-8EB1-CD1B3C68F7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763"/>
          <a:stretch/>
        </p:blipFill>
        <p:spPr>
          <a:xfrm>
            <a:off x="5281169" y="4391318"/>
            <a:ext cx="2133073" cy="1262822"/>
          </a:xfrm>
          <a:prstGeom prst="rect">
            <a:avLst/>
          </a:prstGeom>
        </p:spPr>
      </p:pic>
      <p:sp>
        <p:nvSpPr>
          <p:cNvPr id="37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991689" y="3350883"/>
            <a:ext cx="770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rgbClr val="FFFF00"/>
                </a:solidFill>
              </a:rPr>
              <a:t>اَلْغَزَالُ</a:t>
            </a:r>
            <a:r>
              <a:rPr lang="ar-SY" sz="2400" b="1" dirty="0">
                <a:solidFill>
                  <a:schemeClr val="bg1"/>
                </a:solidFill>
              </a:rPr>
              <a:t> مُلَوَّنٌ وَمُنَقَّطٌ مِمّا يُساعِدُهُ عَلى الاخْتِبَاءِ في الْغابَةِ</a:t>
            </a:r>
            <a:r>
              <a:rPr lang="ar-SY" sz="2400" b="1" dirty="0" smtClean="0">
                <a:solidFill>
                  <a:schemeClr val="bg1"/>
                </a:solidFill>
              </a:rPr>
              <a:t>.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="" xmlns:a16="http://schemas.microsoft.com/office/drawing/2014/main" id="{A111BF0F-3DF4-4CC5-BE87-47BA9F2071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98" r="16996" b="5546"/>
          <a:stretch/>
        </p:blipFill>
        <p:spPr>
          <a:xfrm>
            <a:off x="3189587" y="4380890"/>
            <a:ext cx="1861690" cy="12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9" grpId="0"/>
      <p:bldP spid="33" grpId="0"/>
      <p:bldP spid="34" grpId="0"/>
      <p:bldP spid="28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652593" cy="630702"/>
            <a:chOff x="4485115" y="3616134"/>
            <a:chExt cx="2652593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4848670" y="3731430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392088" y="4701089"/>
            <a:ext cx="2275817" cy="908559"/>
            <a:chOff x="4485116" y="4701089"/>
            <a:chExt cx="2275817" cy="90855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6" y="4701089"/>
              <a:ext cx="884426" cy="9085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9231202" y="251563"/>
            <a:ext cx="234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800" b="1" dirty="0">
                <a:solidFill>
                  <a:schemeClr val="bg1"/>
                </a:solidFill>
              </a:rPr>
              <a:t>ما الْغابَةُ الْمَطَرِيَّةُ؟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4432300" y="1099206"/>
            <a:ext cx="7261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هي مُوْطِنٌ تَتَساقَطُ فِيهِ الأَمْطارُ كُلَّ يَوْمٍ تَقْريبًا لِذَا تَنْمُو فِيهَا الأَشْجَارُ عَالِيًا، وَتَكونُ لَها أَوْراقٌ ضَخْمَةٌ</a:t>
            </a:r>
          </a:p>
        </p:txBody>
      </p:sp>
      <p:pic>
        <p:nvPicPr>
          <p:cNvPr id="31" name="Picture 7">
            <a:extLst>
              <a:ext uri="{FF2B5EF4-FFF2-40B4-BE49-F238E27FC236}">
                <a16:creationId xmlns="" xmlns:a16="http://schemas.microsoft.com/office/drawing/2014/main" id="{5BCBFD8A-5368-4505-A6CB-C4C3922AB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401158" y="4443087"/>
            <a:ext cx="1614887" cy="2149089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="" xmlns:a16="http://schemas.microsoft.com/office/drawing/2014/main" id="{B2802D53-1145-44A3-8CE7-73B011525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8097824" y="4720359"/>
            <a:ext cx="2324970" cy="159454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CA097D4A-2B71-428C-8B82-2FF0D8F61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684" y="2735149"/>
            <a:ext cx="2523918" cy="1677435"/>
          </a:xfrm>
          <a:prstGeom prst="rect">
            <a:avLst/>
          </a:prstGeom>
        </p:spPr>
      </p:pic>
      <p:pic>
        <p:nvPicPr>
          <p:cNvPr id="40" name="Picture 1">
            <a:extLst>
              <a:ext uri="{FF2B5EF4-FFF2-40B4-BE49-F238E27FC236}">
                <a16:creationId xmlns="" xmlns:a16="http://schemas.microsoft.com/office/drawing/2014/main" id="{09B07056-0A3D-4F1B-B18E-32F0B2A29C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34"/>
          <a:stretch/>
        </p:blipFill>
        <p:spPr>
          <a:xfrm>
            <a:off x="6783991" y="2719103"/>
            <a:ext cx="2447211" cy="1693481"/>
          </a:xfrm>
          <a:prstGeom prst="rect">
            <a:avLst/>
          </a:prstGeom>
        </p:spPr>
      </p:pic>
      <p:pic>
        <p:nvPicPr>
          <p:cNvPr id="41" name="Picture 109">
            <a:extLst>
              <a:ext uri="{FF2B5EF4-FFF2-40B4-BE49-F238E27FC236}">
                <a16:creationId xmlns=""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29"/>
          <a:stretch/>
        </p:blipFill>
        <p:spPr>
          <a:xfrm>
            <a:off x="9720614" y="2669464"/>
            <a:ext cx="2237395" cy="17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803416" cy="630702"/>
            <a:chOff x="4485115" y="3616134"/>
            <a:chExt cx="2803416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4999493" y="3731430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88878" y="4683058"/>
            <a:ext cx="2179027" cy="860258"/>
            <a:chOff x="4581906" y="4683058"/>
            <a:chExt cx="2179027" cy="86025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906" y="4683058"/>
              <a:ext cx="837407" cy="860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5281169" y="390320"/>
            <a:ext cx="6412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rgbClr val="FFFF00"/>
                </a:solidFill>
              </a:rPr>
              <a:t>فِي الْغَابَةِ الْمَطَرِيَّةِ</a:t>
            </a:r>
            <a:r>
              <a:rPr lang="ar-SY" sz="2400" b="1" dirty="0">
                <a:solidFill>
                  <a:schemeClr val="bg1"/>
                </a:solidFill>
              </a:rPr>
              <a:t>، تَعيشُ أَنْواعٌ </a:t>
            </a:r>
            <a:r>
              <a:rPr lang="ar-SY" sz="2400" b="1" dirty="0">
                <a:solidFill>
                  <a:srgbClr val="FFFF00"/>
                </a:solidFill>
              </a:rPr>
              <a:t>كَثيرَةٌ</a:t>
            </a:r>
            <a:r>
              <a:rPr lang="ar-SY" sz="2400" b="1" dirty="0">
                <a:solidFill>
                  <a:schemeClr val="bg1"/>
                </a:solidFill>
              </a:rPr>
              <a:t> مِنَ النَّباتاتِ وَالْحَيَواناتِ.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496400" y="1108730"/>
            <a:ext cx="822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اَلْخَفافيشُ وَالْحَشَراتُ وَالطّيورُ الْمُلَوَّنَةُ </a:t>
            </a:r>
            <a:r>
              <a:rPr lang="ar-SY" sz="2400" b="1" dirty="0" smtClean="0">
                <a:solidFill>
                  <a:schemeClr val="bg1"/>
                </a:solidFill>
              </a:rPr>
              <a:t>وَحَيَواناتٌ </a:t>
            </a:r>
            <a:r>
              <a:rPr lang="ar-SY" sz="2400" b="1" dirty="0">
                <a:solidFill>
                  <a:schemeClr val="bg1"/>
                </a:solidFill>
              </a:rPr>
              <a:t>أُخْرى تَعيشُ عَلى قِمَمِ </a:t>
            </a:r>
            <a:r>
              <a:rPr lang="ar-SY" sz="2400" b="1" dirty="0" smtClean="0">
                <a:solidFill>
                  <a:schemeClr val="bg1"/>
                </a:solidFill>
              </a:rPr>
              <a:t>الأَشْجَارِ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3875054" y="2050402"/>
            <a:ext cx="7819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chemeClr val="bg1"/>
                </a:solidFill>
              </a:rPr>
              <a:t>أَمَّا النُّمُورُ وَآكِلاتُ النَّمْلِ فَتَعيشُ عَلَى الأَرْضِ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7AFBBC8B-74CC-4DFD-9907-95F2B920F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994" y="4883199"/>
            <a:ext cx="2359406" cy="1240143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="" xmlns:a16="http://schemas.microsoft.com/office/drawing/2014/main" id="{72274AD3-A10A-44AA-AA22-6A0F9A857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400" y="3296597"/>
            <a:ext cx="1784769" cy="1110871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9B2D8FA2-E297-4608-9366-EC50C43AE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9" y="1762272"/>
            <a:ext cx="1520670" cy="1317447"/>
          </a:xfrm>
          <a:prstGeom prst="rect">
            <a:avLst/>
          </a:prstGeom>
        </p:spPr>
      </p:pic>
      <p:pic>
        <p:nvPicPr>
          <p:cNvPr id="40" name="Picture 109">
            <a:extLst>
              <a:ext uri="{FF2B5EF4-FFF2-40B4-BE49-F238E27FC236}">
                <a16:creationId xmlns="" xmlns:a16="http://schemas.microsoft.com/office/drawing/2014/main" id="{8B139F20-26B2-4C5E-8B09-F5E33069D9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9"/>
          <a:stretch/>
        </p:blipFill>
        <p:spPr>
          <a:xfrm>
            <a:off x="9826406" y="4883199"/>
            <a:ext cx="2102217" cy="1240143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="" xmlns:a16="http://schemas.microsoft.com/office/drawing/2014/main" id="{5092B53D-342B-42E9-A642-1D64943F0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267" y="3358055"/>
            <a:ext cx="1978025" cy="104941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="" xmlns:a16="http://schemas.microsoft.com/office/drawing/2014/main" id="{76163CC6-F6BA-4D1A-B7A1-C02FE12299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837"/>
          <a:stretch/>
        </p:blipFill>
        <p:spPr>
          <a:xfrm>
            <a:off x="5535276" y="3365083"/>
            <a:ext cx="1901279" cy="1042385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="" xmlns:a16="http://schemas.microsoft.com/office/drawing/2014/main" id="{49727126-BB69-4611-8310-F58A1222E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2050" y="4968806"/>
            <a:ext cx="2253332" cy="115453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9B2D8FA2-E297-4608-9366-EC50C43AE4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6406" y="3327278"/>
            <a:ext cx="2197737" cy="1084961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9B2D8FA2-E297-4608-9366-EC50C43AE4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75" y="1900458"/>
            <a:ext cx="1520670" cy="11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804533" cy="630702"/>
            <a:chOff x="4485115" y="3616134"/>
            <a:chExt cx="2804533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000610" y="3731430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82600" y="4701089"/>
            <a:ext cx="2185305" cy="815577"/>
            <a:chOff x="4575628" y="4701089"/>
            <a:chExt cx="2185305" cy="81557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628" y="4701089"/>
              <a:ext cx="793913" cy="815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7289800" y="931344"/>
            <a:ext cx="46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 النمر يبحث عن غذائه على الأرض 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6886484" y="2527171"/>
            <a:ext cx="520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>
                <a:solidFill>
                  <a:schemeClr val="bg1"/>
                </a:solidFill>
              </a:rPr>
              <a:t>هذه الببغاء تأكل الثمار والبذور من الأشجار العالية 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="" xmlns:a16="http://schemas.microsoft.com/office/drawing/2014/main" id="{31342E7C-7C98-4120-9EB1-829848C38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82"/>
          <a:stretch/>
        </p:blipFill>
        <p:spPr>
          <a:xfrm>
            <a:off x="3946200" y="554378"/>
            <a:ext cx="2940285" cy="1677265"/>
          </a:xfrm>
          <a:prstGeom prst="rect">
            <a:avLst/>
          </a:prstGeom>
        </p:spPr>
      </p:pic>
      <p:pic>
        <p:nvPicPr>
          <p:cNvPr id="28" name="Picture 2" descr="http://img244.imageshack.us/img244/209/hhheu6.png">
            <a:hlinkClick r:id="rId6"/>
            <a:extLst>
              <a:ext uri="{FF2B5EF4-FFF2-40B4-BE49-F238E27FC236}">
                <a16:creationId xmlns="" xmlns:a16="http://schemas.microsoft.com/office/drawing/2014/main" id="{1F13BFE4-8A69-4DF0-B149-7CF49EB59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85"/>
          <a:stretch/>
        </p:blipFill>
        <p:spPr bwMode="auto">
          <a:xfrm>
            <a:off x="3946200" y="2447961"/>
            <a:ext cx="2940284" cy="21437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38664"/>
            <a:chOff x="4346090" y="2533507"/>
            <a:chExt cx="2818393" cy="73866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الرابع</a:t>
              </a:r>
            </a:p>
            <a:p>
              <a:pPr algn="ctr"/>
              <a:r>
                <a:rPr lang="ar-SY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المَوَاطِنُ</a:t>
              </a:r>
              <a:endParaRPr lang="ar-SY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92087" y="3616134"/>
            <a:ext cx="2795087" cy="630702"/>
            <a:chOff x="4485115" y="3616134"/>
            <a:chExt cx="2795087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115" y="3616134"/>
              <a:ext cx="840936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4991164" y="3731430"/>
              <a:ext cx="2289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الغابات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46100" y="4701089"/>
            <a:ext cx="2121805" cy="750344"/>
            <a:chOff x="4639128" y="4701089"/>
            <a:chExt cx="2121805" cy="75034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128" y="4701089"/>
              <a:ext cx="730413" cy="750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</a:t>
              </a:r>
              <a:r>
                <a:rPr lang="ar-SY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7035800" y="575744"/>
            <a:ext cx="467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 smtClean="0">
                <a:solidFill>
                  <a:schemeClr val="bg1"/>
                </a:solidFill>
              </a:rPr>
              <a:t>كيف تبقى النباتات حيَّة في الغابة المطيرة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="" xmlns:a16="http://schemas.microsoft.com/office/drawing/2014/main" id="{D8F9E3FD-B5D3-4B86-8653-8703D951B48D}"/>
              </a:ext>
            </a:extLst>
          </p:cNvPr>
          <p:cNvSpPr txBox="1"/>
          <p:nvPr/>
        </p:nvSpPr>
        <p:spPr>
          <a:xfrm>
            <a:off x="4924988" y="1435967"/>
            <a:ext cx="689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2400" b="1" dirty="0" smtClean="0">
                <a:solidFill>
                  <a:schemeClr val="bg1"/>
                </a:solidFill>
              </a:rPr>
              <a:t>الأشجار العالية تنمو في </a:t>
            </a:r>
            <a:r>
              <a:rPr lang="ar-SY" sz="2400" b="1" dirty="0">
                <a:solidFill>
                  <a:schemeClr val="bg1"/>
                </a:solidFill>
              </a:rPr>
              <a:t>الغابة </a:t>
            </a:r>
            <a:r>
              <a:rPr lang="ar-SY" sz="2400" b="1" dirty="0" smtClean="0">
                <a:solidFill>
                  <a:schemeClr val="bg1"/>
                </a:solidFill>
              </a:rPr>
              <a:t>المطيرة و ذات أوراق ضخمة لتستطيع العيش في ظروف الغابة  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732994"/>
            <a:ext cx="3858262" cy="256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4">
            <a:extLst>
              <a:ext uri="{FF2B5EF4-FFF2-40B4-BE49-F238E27FC236}">
                <a16:creationId xmlns="" xmlns:a16="http://schemas.microsoft.com/office/drawing/2014/main" id="{B2802D53-1145-44A3-8CE7-73B011525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920474" y="2820581"/>
            <a:ext cx="3514602" cy="24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3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8824</TotalTime>
  <Words>394</Words>
  <Application>Microsoft Office PowerPoint</Application>
  <PresentationFormat>مخصص</PresentationFormat>
  <Paragraphs>76</Paragraphs>
  <Slides>11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Win7</cp:lastModifiedBy>
  <cp:revision>6230</cp:revision>
  <dcterms:created xsi:type="dcterms:W3CDTF">2020-10-10T04:32:51Z</dcterms:created>
  <dcterms:modified xsi:type="dcterms:W3CDTF">2021-05-16T08:24:54Z</dcterms:modified>
</cp:coreProperties>
</file>