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1"/>
  </p:sldMasterIdLst>
  <p:sldIdLst>
    <p:sldId id="381" r:id="rId2"/>
    <p:sldId id="292" r:id="rId3"/>
    <p:sldId id="382" r:id="rId4"/>
    <p:sldId id="383" r:id="rId5"/>
    <p:sldId id="384" r:id="rId6"/>
    <p:sldId id="385" r:id="rId7"/>
    <p:sldId id="386" r:id="rId8"/>
    <p:sldId id="387" r:id="rId9"/>
    <p:sldId id="388" r:id="rId10"/>
    <p:sldId id="389" r:id="rId11"/>
    <p:sldId id="390" r:id="rId12"/>
    <p:sldId id="391" r:id="rId13"/>
    <p:sldId id="392" r:id="rId14"/>
    <p:sldId id="393" r:id="rId15"/>
    <p:sldId id="394" r:id="rId16"/>
    <p:sldId id="395" r:id="rId17"/>
    <p:sldId id="396" r:id="rId18"/>
    <p:sldId id="397" r:id="rId19"/>
    <p:sldId id="398" r:id="rId20"/>
    <p:sldId id="399" r:id="rId21"/>
    <p:sldId id="400" r:id="rId22"/>
  </p:sldIdLst>
  <p:sldSz cx="9144000" cy="6858000" type="screen4x3"/>
  <p:notesSz cx="6858000" cy="9144000"/>
  <p:custDataLst>
    <p:tags r:id="rId23"/>
  </p:custData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4E67C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922" autoAdjust="0"/>
    <p:restoredTop sz="94660"/>
  </p:normalViewPr>
  <p:slideViewPr>
    <p:cSldViewPr>
      <p:cViewPr varScale="1">
        <p:scale>
          <a:sx n="66" d="100"/>
          <a:sy n="66" d="100"/>
        </p:scale>
        <p:origin x="-127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pic>
        <p:nvPicPr>
          <p:cNvPr id="8" name="صورة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9" name="مستطيل 8"/>
          <p:cNvSpPr/>
          <p:nvPr userDrawn="1"/>
        </p:nvSpPr>
        <p:spPr>
          <a:xfrm>
            <a:off x="683568" y="764704"/>
            <a:ext cx="7776864" cy="504056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028" name="Picture 4" descr="C:\Users\NORALMOALEM\Documents\12778318332.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33645" y="548680"/>
            <a:ext cx="8676710" cy="57981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163547"/>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a:xfrm>
            <a:off x="6553200" y="5949280"/>
            <a:ext cx="2133600" cy="365125"/>
          </a:xfrm>
          <a:prstGeom prst="rect">
            <a:avLst/>
          </a:prstGeom>
        </p:spPr>
        <p:txBody>
          <a:bodyPr/>
          <a:lstStyle/>
          <a:p>
            <a:fld id="{C9B26DDC-D403-4938-9866-B8767864D004}" type="datetimeFigureOut">
              <a:rPr lang="ar-SA" smtClean="0"/>
              <a:t>05/12/1440</a:t>
            </a:fld>
            <a:endParaRPr lang="ar-SA"/>
          </a:p>
        </p:txBody>
      </p:sp>
      <p:sp>
        <p:nvSpPr>
          <p:cNvPr id="5" name="عنصر نائب للتذييل 4"/>
          <p:cNvSpPr>
            <a:spLocks noGrp="1"/>
          </p:cNvSpPr>
          <p:nvPr>
            <p:ph type="ftr" sz="quarter" idx="11"/>
          </p:nvPr>
        </p:nvSpPr>
        <p:spPr>
          <a:xfrm>
            <a:off x="3124200" y="5944195"/>
            <a:ext cx="2895600" cy="365125"/>
          </a:xfrm>
          <a:prstGeom prst="rect">
            <a:avLst/>
          </a:prstGeom>
        </p:spPr>
        <p:txBody>
          <a:bodyPr/>
          <a:lstStyle/>
          <a:p>
            <a:endParaRPr lang="ar-SA"/>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p>
            <a:fld id="{2EB31B77-466A-471A-A02C-68D504488239}" type="slidenum">
              <a:rPr lang="ar-SA" smtClean="0"/>
              <a:t>‹#›</a:t>
            </a:fld>
            <a:endParaRPr lang="ar-SA"/>
          </a:p>
        </p:txBody>
      </p:sp>
    </p:spTree>
    <p:extLst>
      <p:ext uri="{BB962C8B-B14F-4D97-AF65-F5344CB8AC3E}">
        <p14:creationId xmlns:p14="http://schemas.microsoft.com/office/powerpoint/2010/main" val="2113743156"/>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a:xfrm>
            <a:off x="6553200" y="5949280"/>
            <a:ext cx="2133600" cy="365125"/>
          </a:xfrm>
          <a:prstGeom prst="rect">
            <a:avLst/>
          </a:prstGeom>
        </p:spPr>
        <p:txBody>
          <a:bodyPr/>
          <a:lstStyle/>
          <a:p>
            <a:fld id="{C9B26DDC-D403-4938-9866-B8767864D004}" type="datetimeFigureOut">
              <a:rPr lang="ar-SA" smtClean="0"/>
              <a:t>05/12/1440</a:t>
            </a:fld>
            <a:endParaRPr lang="ar-SA"/>
          </a:p>
        </p:txBody>
      </p:sp>
      <p:sp>
        <p:nvSpPr>
          <p:cNvPr id="5" name="عنصر نائب للتذييل 4"/>
          <p:cNvSpPr>
            <a:spLocks noGrp="1"/>
          </p:cNvSpPr>
          <p:nvPr>
            <p:ph type="ftr" sz="quarter" idx="11"/>
          </p:nvPr>
        </p:nvSpPr>
        <p:spPr>
          <a:xfrm>
            <a:off x="3124200" y="5944195"/>
            <a:ext cx="2895600" cy="365125"/>
          </a:xfrm>
          <a:prstGeom prst="rect">
            <a:avLst/>
          </a:prstGeom>
        </p:spPr>
        <p:txBody>
          <a:bodyPr/>
          <a:lstStyle/>
          <a:p>
            <a:endParaRPr lang="ar-SA"/>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p>
            <a:fld id="{2EB31B77-466A-471A-A02C-68D504488239}" type="slidenum">
              <a:rPr lang="ar-SA" smtClean="0"/>
              <a:t>‹#›</a:t>
            </a:fld>
            <a:endParaRPr lang="ar-SA"/>
          </a:p>
        </p:txBody>
      </p:sp>
    </p:spTree>
    <p:extLst>
      <p:ext uri="{BB962C8B-B14F-4D97-AF65-F5344CB8AC3E}">
        <p14:creationId xmlns:p14="http://schemas.microsoft.com/office/powerpoint/2010/main" val="2512755613"/>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ar-SA" dirty="0"/>
          </a:p>
        </p:txBody>
      </p:sp>
      <p:sp>
        <p:nvSpPr>
          <p:cNvPr id="4" name="عنصر نائب للتاريخ 3"/>
          <p:cNvSpPr>
            <a:spLocks noGrp="1"/>
          </p:cNvSpPr>
          <p:nvPr>
            <p:ph type="dt" sz="half" idx="10"/>
          </p:nvPr>
        </p:nvSpPr>
        <p:spPr>
          <a:xfrm>
            <a:off x="6553200" y="5949280"/>
            <a:ext cx="2133600" cy="365125"/>
          </a:xfrm>
          <a:prstGeom prst="rect">
            <a:avLst/>
          </a:prstGeom>
        </p:spPr>
        <p:txBody>
          <a:bodyPr/>
          <a:lstStyle/>
          <a:p>
            <a:fld id="{C9B26DDC-D403-4938-9866-B8767864D004}" type="datetimeFigureOut">
              <a:rPr lang="ar-SA" smtClean="0"/>
              <a:t>05/12/1440</a:t>
            </a:fld>
            <a:endParaRPr lang="ar-SA"/>
          </a:p>
        </p:txBody>
      </p:sp>
      <p:sp>
        <p:nvSpPr>
          <p:cNvPr id="5" name="عنصر نائب للتذييل 4"/>
          <p:cNvSpPr>
            <a:spLocks noGrp="1"/>
          </p:cNvSpPr>
          <p:nvPr>
            <p:ph type="ftr" sz="quarter" idx="11"/>
          </p:nvPr>
        </p:nvSpPr>
        <p:spPr>
          <a:xfrm>
            <a:off x="3124200" y="5944195"/>
            <a:ext cx="2895600" cy="365125"/>
          </a:xfrm>
          <a:prstGeom prst="rect">
            <a:avLst/>
          </a:prstGeom>
        </p:spPr>
        <p:txBody>
          <a:bodyPr/>
          <a:lstStyle/>
          <a:p>
            <a:endParaRPr lang="ar-SA"/>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p>
            <a:fld id="{2EB31B77-466A-471A-A02C-68D504488239}" type="slidenum">
              <a:rPr lang="ar-SA" smtClean="0"/>
              <a:t>‹#›</a:t>
            </a:fld>
            <a:endParaRPr lang="ar-SA"/>
          </a:p>
        </p:txBody>
      </p:sp>
      <p:sp>
        <p:nvSpPr>
          <p:cNvPr id="15" name="عنوان 14"/>
          <p:cNvSpPr>
            <a:spLocks noGrp="1"/>
          </p:cNvSpPr>
          <p:nvPr>
            <p:ph type="title"/>
          </p:nvPr>
        </p:nvSpPr>
        <p:spPr>
          <a:xfrm>
            <a:off x="4139952" y="476672"/>
            <a:ext cx="4176464" cy="864096"/>
          </a:xfrm>
        </p:spPr>
        <p:txBody>
          <a:bodyPr>
            <a:noAutofit/>
          </a:bodyPr>
          <a:lstStyle>
            <a:lvl1pPr>
              <a:defRPr sz="2800"/>
            </a:lvl1pPr>
          </a:lstStyle>
          <a:p>
            <a:r>
              <a:rPr lang="ar-SA" smtClean="0"/>
              <a:t>انقر لتحرير نمط العنوان الرئيسي</a:t>
            </a:r>
            <a:endParaRPr lang="ar-SA"/>
          </a:p>
        </p:txBody>
      </p:sp>
    </p:spTree>
    <p:extLst>
      <p:ext uri="{BB962C8B-B14F-4D97-AF65-F5344CB8AC3E}">
        <p14:creationId xmlns:p14="http://schemas.microsoft.com/office/powerpoint/2010/main" val="2445470618"/>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عنوان المقطع">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a:xfrm>
            <a:off x="6553200" y="5949280"/>
            <a:ext cx="2133600" cy="365125"/>
          </a:xfrm>
          <a:prstGeom prst="rect">
            <a:avLst/>
          </a:prstGeom>
        </p:spPr>
        <p:txBody>
          <a:bodyPr/>
          <a:lstStyle/>
          <a:p>
            <a:fld id="{C9B26DDC-D403-4938-9866-B8767864D004}" type="datetimeFigureOut">
              <a:rPr lang="ar-SA" smtClean="0"/>
              <a:t>05/12/1440</a:t>
            </a:fld>
            <a:endParaRPr lang="ar-SA"/>
          </a:p>
        </p:txBody>
      </p:sp>
      <p:sp>
        <p:nvSpPr>
          <p:cNvPr id="5" name="عنصر نائب للتذييل 4"/>
          <p:cNvSpPr>
            <a:spLocks noGrp="1"/>
          </p:cNvSpPr>
          <p:nvPr>
            <p:ph type="ftr" sz="quarter" idx="11"/>
          </p:nvPr>
        </p:nvSpPr>
        <p:spPr>
          <a:xfrm>
            <a:off x="3124200" y="5944195"/>
            <a:ext cx="2895600" cy="365125"/>
          </a:xfrm>
          <a:prstGeom prst="rect">
            <a:avLst/>
          </a:prstGeom>
        </p:spPr>
        <p:txBody>
          <a:bodyPr/>
          <a:lstStyle/>
          <a:p>
            <a:endParaRPr lang="ar-SA"/>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p>
            <a:fld id="{2EB31B77-466A-471A-A02C-68D504488239}" type="slidenum">
              <a:rPr lang="ar-SA" smtClean="0"/>
              <a:t>‹#›</a:t>
            </a:fld>
            <a:endParaRPr lang="ar-SA"/>
          </a:p>
        </p:txBody>
      </p:sp>
      <p:sp>
        <p:nvSpPr>
          <p:cNvPr id="13" name="عنوان 12"/>
          <p:cNvSpPr>
            <a:spLocks noGrp="1"/>
          </p:cNvSpPr>
          <p:nvPr>
            <p:ph type="title"/>
          </p:nvPr>
        </p:nvSpPr>
        <p:spPr/>
        <p:txBody>
          <a:bodyPr/>
          <a:lstStyle/>
          <a:p>
            <a:r>
              <a:rPr lang="ar-SA" smtClean="0"/>
              <a:t>انقر لتحرير نمط العنوان الرئيسي</a:t>
            </a:r>
            <a:endParaRPr lang="ar-SA"/>
          </a:p>
        </p:txBody>
      </p:sp>
    </p:spTree>
    <p:extLst>
      <p:ext uri="{BB962C8B-B14F-4D97-AF65-F5344CB8AC3E}">
        <p14:creationId xmlns:p14="http://schemas.microsoft.com/office/powerpoint/2010/main" val="573652973"/>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a:xfrm>
            <a:off x="6553200" y="5949280"/>
            <a:ext cx="2133600" cy="365125"/>
          </a:xfrm>
          <a:prstGeom prst="rect">
            <a:avLst/>
          </a:prstGeom>
        </p:spPr>
        <p:txBody>
          <a:bodyPr/>
          <a:lstStyle/>
          <a:p>
            <a:fld id="{C9B26DDC-D403-4938-9866-B8767864D004}" type="datetimeFigureOut">
              <a:rPr lang="ar-SA" smtClean="0"/>
              <a:t>05/12/1440</a:t>
            </a:fld>
            <a:endParaRPr lang="ar-SA"/>
          </a:p>
        </p:txBody>
      </p:sp>
      <p:sp>
        <p:nvSpPr>
          <p:cNvPr id="6" name="عنصر نائب للتذييل 5"/>
          <p:cNvSpPr>
            <a:spLocks noGrp="1"/>
          </p:cNvSpPr>
          <p:nvPr>
            <p:ph type="ftr" sz="quarter" idx="11"/>
          </p:nvPr>
        </p:nvSpPr>
        <p:spPr>
          <a:xfrm>
            <a:off x="3124200" y="5944195"/>
            <a:ext cx="2895600" cy="365125"/>
          </a:xfrm>
          <a:prstGeom prst="rect">
            <a:avLst/>
          </a:prstGeom>
        </p:spPr>
        <p:txBody>
          <a:bodyPr/>
          <a:lstStyle/>
          <a:p>
            <a:endParaRPr lang="ar-SA"/>
          </a:p>
        </p:txBody>
      </p:sp>
      <p:sp>
        <p:nvSpPr>
          <p:cNvPr id="7" name="عنصر نائب لرقم الشريحة 6"/>
          <p:cNvSpPr>
            <a:spLocks noGrp="1"/>
          </p:cNvSpPr>
          <p:nvPr>
            <p:ph type="sldNum" sz="quarter" idx="12"/>
          </p:nvPr>
        </p:nvSpPr>
        <p:spPr>
          <a:xfrm>
            <a:off x="457200" y="6356350"/>
            <a:ext cx="2133600" cy="365125"/>
          </a:xfrm>
          <a:prstGeom prst="rect">
            <a:avLst/>
          </a:prstGeom>
        </p:spPr>
        <p:txBody>
          <a:bodyPr/>
          <a:lstStyle/>
          <a:p>
            <a:fld id="{2EB31B77-466A-471A-A02C-68D504488239}" type="slidenum">
              <a:rPr lang="ar-SA" smtClean="0"/>
              <a:t>‹#›</a:t>
            </a:fld>
            <a:endParaRPr lang="ar-SA"/>
          </a:p>
        </p:txBody>
      </p:sp>
    </p:spTree>
    <p:extLst>
      <p:ext uri="{BB962C8B-B14F-4D97-AF65-F5344CB8AC3E}">
        <p14:creationId xmlns:p14="http://schemas.microsoft.com/office/powerpoint/2010/main" val="2191960057"/>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a:xfrm>
            <a:off x="6553200" y="5949280"/>
            <a:ext cx="2133600" cy="365125"/>
          </a:xfrm>
          <a:prstGeom prst="rect">
            <a:avLst/>
          </a:prstGeom>
        </p:spPr>
        <p:txBody>
          <a:bodyPr/>
          <a:lstStyle/>
          <a:p>
            <a:fld id="{C9B26DDC-D403-4938-9866-B8767864D004}" type="datetimeFigureOut">
              <a:rPr lang="ar-SA" smtClean="0"/>
              <a:t>05/12/1440</a:t>
            </a:fld>
            <a:endParaRPr lang="ar-SA"/>
          </a:p>
        </p:txBody>
      </p:sp>
      <p:sp>
        <p:nvSpPr>
          <p:cNvPr id="8" name="عنصر نائب للتذييل 7"/>
          <p:cNvSpPr>
            <a:spLocks noGrp="1"/>
          </p:cNvSpPr>
          <p:nvPr>
            <p:ph type="ftr" sz="quarter" idx="11"/>
          </p:nvPr>
        </p:nvSpPr>
        <p:spPr>
          <a:xfrm>
            <a:off x="3124200" y="5944195"/>
            <a:ext cx="2895600" cy="365125"/>
          </a:xfrm>
          <a:prstGeom prst="rect">
            <a:avLst/>
          </a:prstGeom>
        </p:spPr>
        <p:txBody>
          <a:bodyPr/>
          <a:lstStyle/>
          <a:p>
            <a:endParaRPr lang="ar-SA"/>
          </a:p>
        </p:txBody>
      </p:sp>
      <p:sp>
        <p:nvSpPr>
          <p:cNvPr id="9" name="عنصر نائب لرقم الشريحة 8"/>
          <p:cNvSpPr>
            <a:spLocks noGrp="1"/>
          </p:cNvSpPr>
          <p:nvPr>
            <p:ph type="sldNum" sz="quarter" idx="12"/>
          </p:nvPr>
        </p:nvSpPr>
        <p:spPr>
          <a:xfrm>
            <a:off x="457200" y="6356350"/>
            <a:ext cx="2133600" cy="365125"/>
          </a:xfrm>
          <a:prstGeom prst="rect">
            <a:avLst/>
          </a:prstGeom>
        </p:spPr>
        <p:txBody>
          <a:bodyPr/>
          <a:lstStyle/>
          <a:p>
            <a:fld id="{2EB31B77-466A-471A-A02C-68D504488239}" type="slidenum">
              <a:rPr lang="ar-SA" smtClean="0"/>
              <a:t>‹#›</a:t>
            </a:fld>
            <a:endParaRPr lang="ar-SA"/>
          </a:p>
        </p:txBody>
      </p:sp>
    </p:spTree>
    <p:extLst>
      <p:ext uri="{BB962C8B-B14F-4D97-AF65-F5344CB8AC3E}">
        <p14:creationId xmlns:p14="http://schemas.microsoft.com/office/powerpoint/2010/main" val="2262113500"/>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a:xfrm>
            <a:off x="6553200" y="5949280"/>
            <a:ext cx="2133600" cy="365125"/>
          </a:xfrm>
          <a:prstGeom prst="rect">
            <a:avLst/>
          </a:prstGeom>
        </p:spPr>
        <p:txBody>
          <a:bodyPr/>
          <a:lstStyle/>
          <a:p>
            <a:fld id="{C9B26DDC-D403-4938-9866-B8767864D004}" type="datetimeFigureOut">
              <a:rPr lang="ar-SA" smtClean="0"/>
              <a:t>05/12/1440</a:t>
            </a:fld>
            <a:endParaRPr lang="ar-SA"/>
          </a:p>
        </p:txBody>
      </p:sp>
      <p:sp>
        <p:nvSpPr>
          <p:cNvPr id="4" name="عنصر نائب للتذييل 3"/>
          <p:cNvSpPr>
            <a:spLocks noGrp="1"/>
          </p:cNvSpPr>
          <p:nvPr>
            <p:ph type="ftr" sz="quarter" idx="11"/>
          </p:nvPr>
        </p:nvSpPr>
        <p:spPr>
          <a:xfrm>
            <a:off x="3124200" y="5944195"/>
            <a:ext cx="2895600" cy="365125"/>
          </a:xfrm>
          <a:prstGeom prst="rect">
            <a:avLst/>
          </a:prstGeom>
        </p:spPr>
        <p:txBody>
          <a:bodyPr/>
          <a:lstStyle/>
          <a:p>
            <a:endParaRPr lang="ar-SA"/>
          </a:p>
        </p:txBody>
      </p:sp>
      <p:sp>
        <p:nvSpPr>
          <p:cNvPr id="5" name="عنصر نائب لرقم الشريحة 4"/>
          <p:cNvSpPr>
            <a:spLocks noGrp="1"/>
          </p:cNvSpPr>
          <p:nvPr>
            <p:ph type="sldNum" sz="quarter" idx="12"/>
          </p:nvPr>
        </p:nvSpPr>
        <p:spPr>
          <a:xfrm>
            <a:off x="457200" y="6356350"/>
            <a:ext cx="2133600" cy="365125"/>
          </a:xfrm>
          <a:prstGeom prst="rect">
            <a:avLst/>
          </a:prstGeom>
        </p:spPr>
        <p:txBody>
          <a:bodyPr/>
          <a:lstStyle/>
          <a:p>
            <a:fld id="{2EB31B77-466A-471A-A02C-68D504488239}" type="slidenum">
              <a:rPr lang="ar-SA" smtClean="0"/>
              <a:t>‹#›</a:t>
            </a:fld>
            <a:endParaRPr lang="ar-SA"/>
          </a:p>
        </p:txBody>
      </p:sp>
    </p:spTree>
    <p:extLst>
      <p:ext uri="{BB962C8B-B14F-4D97-AF65-F5344CB8AC3E}">
        <p14:creationId xmlns:p14="http://schemas.microsoft.com/office/powerpoint/2010/main" val="2452726281"/>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6553200" y="5949280"/>
            <a:ext cx="2133600" cy="365125"/>
          </a:xfrm>
          <a:prstGeom prst="rect">
            <a:avLst/>
          </a:prstGeom>
        </p:spPr>
        <p:txBody>
          <a:bodyPr/>
          <a:lstStyle/>
          <a:p>
            <a:fld id="{C9B26DDC-D403-4938-9866-B8767864D004}" type="datetimeFigureOut">
              <a:rPr lang="ar-SA" smtClean="0"/>
              <a:t>05/12/1440</a:t>
            </a:fld>
            <a:endParaRPr lang="ar-SA"/>
          </a:p>
        </p:txBody>
      </p:sp>
      <p:sp>
        <p:nvSpPr>
          <p:cNvPr id="3" name="عنصر نائب للتذييل 2"/>
          <p:cNvSpPr>
            <a:spLocks noGrp="1"/>
          </p:cNvSpPr>
          <p:nvPr>
            <p:ph type="ftr" sz="quarter" idx="11"/>
          </p:nvPr>
        </p:nvSpPr>
        <p:spPr>
          <a:xfrm>
            <a:off x="3124200" y="5944195"/>
            <a:ext cx="2895600" cy="365125"/>
          </a:xfrm>
          <a:prstGeom prst="rect">
            <a:avLst/>
          </a:prstGeom>
        </p:spPr>
        <p:txBody>
          <a:bodyPr/>
          <a:lstStyle/>
          <a:p>
            <a:endParaRPr lang="ar-SA"/>
          </a:p>
        </p:txBody>
      </p:sp>
      <p:sp>
        <p:nvSpPr>
          <p:cNvPr id="4" name="عنصر نائب لرقم الشريحة 3"/>
          <p:cNvSpPr>
            <a:spLocks noGrp="1"/>
          </p:cNvSpPr>
          <p:nvPr>
            <p:ph type="sldNum" sz="quarter" idx="12"/>
          </p:nvPr>
        </p:nvSpPr>
        <p:spPr>
          <a:xfrm>
            <a:off x="457200" y="6356350"/>
            <a:ext cx="2133600" cy="365125"/>
          </a:xfrm>
          <a:prstGeom prst="rect">
            <a:avLst/>
          </a:prstGeom>
        </p:spPr>
        <p:txBody>
          <a:bodyPr/>
          <a:lstStyle/>
          <a:p>
            <a:fld id="{2EB31B77-466A-471A-A02C-68D504488239}" type="slidenum">
              <a:rPr lang="ar-SA" smtClean="0"/>
              <a:t>‹#›</a:t>
            </a:fld>
            <a:endParaRPr lang="ar-SA"/>
          </a:p>
        </p:txBody>
      </p:sp>
      <p:sp>
        <p:nvSpPr>
          <p:cNvPr id="5" name="عنوان 4"/>
          <p:cNvSpPr>
            <a:spLocks noGrp="1"/>
          </p:cNvSpPr>
          <p:nvPr>
            <p:ph type="title"/>
          </p:nvPr>
        </p:nvSpPr>
        <p:spPr/>
        <p:txBody>
          <a:bodyPr/>
          <a:lstStyle/>
          <a:p>
            <a:r>
              <a:rPr lang="ar-SA" smtClean="0"/>
              <a:t>انقر لتحرير نمط العنوان الرئيسي</a:t>
            </a:r>
            <a:endParaRPr lang="ar-SA"/>
          </a:p>
        </p:txBody>
      </p:sp>
    </p:spTree>
    <p:extLst>
      <p:ext uri="{BB962C8B-B14F-4D97-AF65-F5344CB8AC3E}">
        <p14:creationId xmlns:p14="http://schemas.microsoft.com/office/powerpoint/2010/main" val="4006929727"/>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a:xfrm>
            <a:off x="6553200" y="5949280"/>
            <a:ext cx="2133600" cy="365125"/>
          </a:xfrm>
          <a:prstGeom prst="rect">
            <a:avLst/>
          </a:prstGeom>
        </p:spPr>
        <p:txBody>
          <a:bodyPr/>
          <a:lstStyle/>
          <a:p>
            <a:fld id="{C9B26DDC-D403-4938-9866-B8767864D004}" type="datetimeFigureOut">
              <a:rPr lang="ar-SA" smtClean="0"/>
              <a:t>05/12/1440</a:t>
            </a:fld>
            <a:endParaRPr lang="ar-SA"/>
          </a:p>
        </p:txBody>
      </p:sp>
      <p:sp>
        <p:nvSpPr>
          <p:cNvPr id="6" name="عنصر نائب للتذييل 5"/>
          <p:cNvSpPr>
            <a:spLocks noGrp="1"/>
          </p:cNvSpPr>
          <p:nvPr>
            <p:ph type="ftr" sz="quarter" idx="11"/>
          </p:nvPr>
        </p:nvSpPr>
        <p:spPr>
          <a:xfrm>
            <a:off x="3124200" y="5944195"/>
            <a:ext cx="2895600" cy="365125"/>
          </a:xfrm>
          <a:prstGeom prst="rect">
            <a:avLst/>
          </a:prstGeom>
        </p:spPr>
        <p:txBody>
          <a:bodyPr/>
          <a:lstStyle/>
          <a:p>
            <a:endParaRPr lang="ar-SA"/>
          </a:p>
        </p:txBody>
      </p:sp>
      <p:sp>
        <p:nvSpPr>
          <p:cNvPr id="7" name="عنصر نائب لرقم الشريحة 6"/>
          <p:cNvSpPr>
            <a:spLocks noGrp="1"/>
          </p:cNvSpPr>
          <p:nvPr>
            <p:ph type="sldNum" sz="quarter" idx="12"/>
          </p:nvPr>
        </p:nvSpPr>
        <p:spPr>
          <a:xfrm>
            <a:off x="457200" y="6356350"/>
            <a:ext cx="2133600" cy="365125"/>
          </a:xfrm>
          <a:prstGeom prst="rect">
            <a:avLst/>
          </a:prstGeom>
        </p:spPr>
        <p:txBody>
          <a:bodyPr/>
          <a:lstStyle/>
          <a:p>
            <a:fld id="{2EB31B77-466A-471A-A02C-68D504488239}" type="slidenum">
              <a:rPr lang="ar-SA" smtClean="0"/>
              <a:t>‹#›</a:t>
            </a:fld>
            <a:endParaRPr lang="ar-SA"/>
          </a:p>
        </p:txBody>
      </p:sp>
    </p:spTree>
    <p:extLst>
      <p:ext uri="{BB962C8B-B14F-4D97-AF65-F5344CB8AC3E}">
        <p14:creationId xmlns:p14="http://schemas.microsoft.com/office/powerpoint/2010/main" val="1581075355"/>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a:xfrm>
            <a:off x="6553200" y="5949280"/>
            <a:ext cx="2133600" cy="365125"/>
          </a:xfrm>
          <a:prstGeom prst="rect">
            <a:avLst/>
          </a:prstGeom>
        </p:spPr>
        <p:txBody>
          <a:bodyPr/>
          <a:lstStyle/>
          <a:p>
            <a:fld id="{C9B26DDC-D403-4938-9866-B8767864D004}" type="datetimeFigureOut">
              <a:rPr lang="ar-SA" smtClean="0"/>
              <a:t>05/12/1440</a:t>
            </a:fld>
            <a:endParaRPr lang="ar-SA"/>
          </a:p>
        </p:txBody>
      </p:sp>
      <p:sp>
        <p:nvSpPr>
          <p:cNvPr id="6" name="عنصر نائب للتذييل 5"/>
          <p:cNvSpPr>
            <a:spLocks noGrp="1"/>
          </p:cNvSpPr>
          <p:nvPr>
            <p:ph type="ftr" sz="quarter" idx="11"/>
          </p:nvPr>
        </p:nvSpPr>
        <p:spPr>
          <a:xfrm>
            <a:off x="3124200" y="5944195"/>
            <a:ext cx="2895600" cy="365125"/>
          </a:xfrm>
          <a:prstGeom prst="rect">
            <a:avLst/>
          </a:prstGeom>
        </p:spPr>
        <p:txBody>
          <a:bodyPr/>
          <a:lstStyle/>
          <a:p>
            <a:endParaRPr lang="ar-SA"/>
          </a:p>
        </p:txBody>
      </p:sp>
      <p:sp>
        <p:nvSpPr>
          <p:cNvPr id="7" name="عنصر نائب لرقم الشريحة 6"/>
          <p:cNvSpPr>
            <a:spLocks noGrp="1"/>
          </p:cNvSpPr>
          <p:nvPr>
            <p:ph type="sldNum" sz="quarter" idx="12"/>
          </p:nvPr>
        </p:nvSpPr>
        <p:spPr>
          <a:xfrm>
            <a:off x="457200" y="6356350"/>
            <a:ext cx="2133600" cy="365125"/>
          </a:xfrm>
          <a:prstGeom prst="rect">
            <a:avLst/>
          </a:prstGeom>
        </p:spPr>
        <p:txBody>
          <a:bodyPr/>
          <a:lstStyle/>
          <a:p>
            <a:fld id="{2EB31B77-466A-471A-A02C-68D504488239}" type="slidenum">
              <a:rPr lang="ar-SA" smtClean="0"/>
              <a:t>‹#›</a:t>
            </a:fld>
            <a:endParaRPr lang="ar-SA"/>
          </a:p>
        </p:txBody>
      </p:sp>
    </p:spTree>
    <p:extLst>
      <p:ext uri="{BB962C8B-B14F-4D97-AF65-F5344CB8AC3E}">
        <p14:creationId xmlns:p14="http://schemas.microsoft.com/office/powerpoint/2010/main" val="3475318585"/>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46122" y="511176"/>
            <a:ext cx="3744416" cy="88434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none"/>
        </p:style>
        <p:txBody>
          <a:bodyPr vert="horz" lIns="91440" tIns="45720" rIns="91440" bIns="45720" rtlCol="1" anchor="ctr">
            <a:normAutofit/>
          </a:bodyPr>
          <a:lstStyle/>
          <a:p>
            <a:r>
              <a:rPr lang="ar-SA" dirty="0" smtClean="0"/>
              <a:t>عنوان الدرس</a:t>
            </a:r>
            <a:endParaRPr lang="ar-SA" dirty="0"/>
          </a:p>
        </p:txBody>
      </p:sp>
      <p:sp>
        <p:nvSpPr>
          <p:cNvPr id="3" name="عنصر نائب للنص 2"/>
          <p:cNvSpPr>
            <a:spLocks noGrp="1"/>
          </p:cNvSpPr>
          <p:nvPr>
            <p:ph type="body" idx="1"/>
          </p:nvPr>
        </p:nvSpPr>
        <p:spPr>
          <a:xfrm>
            <a:off x="457200" y="1600201"/>
            <a:ext cx="8229600" cy="4277072"/>
          </a:xfrm>
          <a:prstGeom prst="rect">
            <a:avLst/>
          </a:prstGeom>
        </p:spPr>
        <p:txBody>
          <a:bodyPr vert="horz" lIns="91440" tIns="45720" rIns="91440" bIns="45720" rtlCol="1">
            <a:normAutofit/>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ar-SA" dirty="0"/>
          </a:p>
        </p:txBody>
      </p:sp>
      <p:sp>
        <p:nvSpPr>
          <p:cNvPr id="7" name="خماسي 6">
            <a:hlinkClick r:id="" action="ppaction://hlinkshowjump?jump=previousslide"/>
          </p:cNvPr>
          <p:cNvSpPr/>
          <p:nvPr/>
        </p:nvSpPr>
        <p:spPr>
          <a:xfrm>
            <a:off x="5940152" y="6021288"/>
            <a:ext cx="2016224" cy="504056"/>
          </a:xfrm>
          <a:prstGeom prst="homePlat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400" b="1" dirty="0" smtClean="0">
                <a:solidFill>
                  <a:sysClr val="windowText" lastClr="000000"/>
                </a:solidFill>
                <a:effectLst>
                  <a:outerShdw blurRad="38100" dist="38100" dir="2700000" algn="tl">
                    <a:srgbClr val="000000">
                      <a:alpha val="43137"/>
                    </a:srgbClr>
                  </a:outerShdw>
                </a:effectLst>
              </a:rPr>
              <a:t>السابق</a:t>
            </a:r>
            <a:endParaRPr lang="ar-SA" sz="2400" b="1" dirty="0">
              <a:solidFill>
                <a:sysClr val="windowText" lastClr="000000"/>
              </a:solidFill>
              <a:effectLst>
                <a:outerShdw blurRad="38100" dist="38100" dir="2700000" algn="tl">
                  <a:srgbClr val="000000">
                    <a:alpha val="43137"/>
                  </a:srgbClr>
                </a:outerShdw>
              </a:effectLst>
            </a:endParaRPr>
          </a:p>
        </p:txBody>
      </p:sp>
      <p:sp>
        <p:nvSpPr>
          <p:cNvPr id="8" name="شارة رتبة 7"/>
          <p:cNvSpPr/>
          <p:nvPr/>
        </p:nvSpPr>
        <p:spPr>
          <a:xfrm>
            <a:off x="7714474" y="6012662"/>
            <a:ext cx="504056" cy="504056"/>
          </a:xfrm>
          <a:prstGeom prst="chevron">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SA">
              <a:solidFill>
                <a:schemeClr val="tx1"/>
              </a:solidFill>
            </a:endParaRPr>
          </a:p>
        </p:txBody>
      </p:sp>
      <p:sp>
        <p:nvSpPr>
          <p:cNvPr id="9" name="خماسي 8">
            <a:hlinkClick r:id="" action="ppaction://hlinkshowjump?jump=nextslide"/>
          </p:cNvPr>
          <p:cNvSpPr/>
          <p:nvPr/>
        </p:nvSpPr>
        <p:spPr>
          <a:xfrm flipH="1">
            <a:off x="1259632" y="6021288"/>
            <a:ext cx="2016224" cy="504056"/>
          </a:xfrm>
          <a:prstGeom prst="homePlate">
            <a:avLst/>
          </a:prstGeom>
          <a:ln>
            <a:noFill/>
          </a:ln>
          <a:effectLst/>
          <a:scene3d>
            <a:camera prst="orthographicFront">
              <a:rot lat="0" lon="0" rev="0"/>
            </a:camera>
            <a:lightRig rig="glow" dir="t">
              <a:rot lat="0" lon="0" rev="14100000"/>
            </a:lightRig>
          </a:scene3d>
          <a:sp3d prstMaterial="softEdge">
            <a:bevelT w="127000" prst="artDeco"/>
          </a:sp3d>
        </p:spPr>
        <p:style>
          <a:lnRef idx="0">
            <a:schemeClr val="accent6"/>
          </a:lnRef>
          <a:fillRef idx="3">
            <a:schemeClr val="accent6"/>
          </a:fillRef>
          <a:effectRef idx="3">
            <a:schemeClr val="accent6"/>
          </a:effectRef>
          <a:fontRef idx="minor">
            <a:schemeClr val="lt1"/>
          </a:fontRef>
        </p:style>
        <p:txBody>
          <a:bodyPr rtlCol="1" anchor="ctr"/>
          <a:lstStyle/>
          <a:p>
            <a:pPr algn="ctr"/>
            <a:r>
              <a:rPr lang="ar-SA" sz="2400" b="1" dirty="0" smtClean="0">
                <a:solidFill>
                  <a:sysClr val="windowText" lastClr="000000"/>
                </a:solidFill>
                <a:effectLst>
                  <a:outerShdw blurRad="38100" dist="38100" dir="2700000" algn="tl">
                    <a:srgbClr val="000000">
                      <a:alpha val="43137"/>
                    </a:srgbClr>
                  </a:outerShdw>
                </a:effectLst>
              </a:rPr>
              <a:t>التالي</a:t>
            </a:r>
            <a:endParaRPr lang="ar-SA" sz="2400" b="1" dirty="0">
              <a:solidFill>
                <a:sysClr val="windowText" lastClr="000000"/>
              </a:solidFill>
              <a:effectLst>
                <a:outerShdw blurRad="38100" dist="38100" dir="2700000" algn="tl">
                  <a:srgbClr val="000000">
                    <a:alpha val="43137"/>
                  </a:srgbClr>
                </a:outerShdw>
              </a:effectLst>
            </a:endParaRPr>
          </a:p>
        </p:txBody>
      </p:sp>
      <p:sp>
        <p:nvSpPr>
          <p:cNvPr id="10" name="شارة رتبة 9"/>
          <p:cNvSpPr/>
          <p:nvPr/>
        </p:nvSpPr>
        <p:spPr>
          <a:xfrm flipH="1">
            <a:off x="1006104" y="6023200"/>
            <a:ext cx="504056" cy="504056"/>
          </a:xfrm>
          <a:prstGeom prst="chevron">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SA">
              <a:solidFill>
                <a:schemeClr val="tx1"/>
              </a:solidFill>
            </a:endParaRPr>
          </a:p>
        </p:txBody>
      </p:sp>
      <p:sp>
        <p:nvSpPr>
          <p:cNvPr id="11" name="مستطيل 10"/>
          <p:cNvSpPr/>
          <p:nvPr/>
        </p:nvSpPr>
        <p:spPr>
          <a:xfrm>
            <a:off x="3275856" y="6029914"/>
            <a:ext cx="2664296" cy="497342"/>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smtClean="0">
                <a:solidFill>
                  <a:sysClr val="windowText" lastClr="000000"/>
                </a:solidFill>
                <a:effectLst>
                  <a:outerShdw blurRad="38100" dist="38100" dir="2700000" algn="tl">
                    <a:srgbClr val="000000">
                      <a:alpha val="43137"/>
                    </a:srgbClr>
                  </a:outerShdw>
                </a:effectLst>
              </a:rPr>
              <a:t>الرئيسية</a:t>
            </a:r>
            <a:endParaRPr lang="ar-SA" sz="2400" b="1" dirty="0">
              <a:solidFill>
                <a:sysClr val="windowText" lastClr="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096191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par>
    </p:tnLst>
  </p:timing>
  <p:txStyles>
    <p:titleStyle>
      <a:lvl1pPr algn="ctr" defTabSz="914400" rtl="1"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699073" y="435443"/>
            <a:ext cx="3816424" cy="940966"/>
          </a:xfrm>
        </p:spPr>
        <p:txBody>
          <a:bodyPr/>
          <a:lstStyle/>
          <a:p>
            <a:r>
              <a:rPr lang="ar-SA" sz="4400" dirty="0" smtClean="0"/>
              <a:t>التقويم الهجري</a:t>
            </a:r>
            <a:endParaRPr lang="ar-SA" sz="4400" dirty="0"/>
          </a:p>
        </p:txBody>
      </p:sp>
      <p:sp>
        <p:nvSpPr>
          <p:cNvPr id="6" name="مربع نص 5"/>
          <p:cNvSpPr txBox="1"/>
          <p:nvPr/>
        </p:nvSpPr>
        <p:spPr>
          <a:xfrm>
            <a:off x="899592" y="692696"/>
            <a:ext cx="3600400" cy="769441"/>
          </a:xfrm>
          <a:prstGeom prst="rect">
            <a:avLst/>
          </a:prstGeom>
          <a:noFill/>
        </p:spPr>
        <p:txBody>
          <a:bodyPr wrap="square" rtlCol="1">
            <a:spAutoFit/>
          </a:bodyPr>
          <a:lstStyle/>
          <a:p>
            <a:pPr algn="ctr"/>
            <a:r>
              <a:rPr lang="ar-SA" sz="4400" b="1" dirty="0" smtClean="0">
                <a:ln w="10541" cmpd="sng">
                  <a:solidFill>
                    <a:srgbClr val="4E67C8">
                      <a:shade val="88000"/>
                      <a:satMod val="110000"/>
                    </a:srgb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التمهيد</a:t>
            </a:r>
            <a:endParaRPr lang="ar-EG" sz="4400" b="1" dirty="0" smtClean="0">
              <a:ln w="10541" cmpd="sng">
                <a:solidFill>
                  <a:srgbClr val="4E67C8">
                    <a:shade val="88000"/>
                    <a:satMod val="110000"/>
                  </a:srgb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2" name="Rectangle 1"/>
          <p:cNvSpPr/>
          <p:nvPr/>
        </p:nvSpPr>
        <p:spPr>
          <a:xfrm>
            <a:off x="162704" y="5301208"/>
            <a:ext cx="42484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3600" b="1" dirty="0" smtClean="0">
                <a:solidFill>
                  <a:prstClr val="white"/>
                </a:solidFill>
              </a:rPr>
              <a:t>في شهر رمضان </a:t>
            </a:r>
            <a:endParaRPr lang="en-US" sz="3600" b="1" dirty="0">
              <a:solidFill>
                <a:prstClr val="white"/>
              </a:solidFill>
            </a:endParaRPr>
          </a:p>
        </p:txBody>
      </p:sp>
      <p:grpSp>
        <p:nvGrpSpPr>
          <p:cNvPr id="8" name="مجموعة 7"/>
          <p:cNvGrpSpPr/>
          <p:nvPr/>
        </p:nvGrpSpPr>
        <p:grpSpPr>
          <a:xfrm>
            <a:off x="30793" y="111128"/>
            <a:ext cx="2082876" cy="756636"/>
            <a:chOff x="179512" y="692696"/>
            <a:chExt cx="2082876" cy="756636"/>
          </a:xfrm>
        </p:grpSpPr>
        <p:pic>
          <p:nvPicPr>
            <p:cNvPr id="9"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59</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355208"/>
            <a:ext cx="1888979" cy="178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4812799" y="1391212"/>
            <a:ext cx="3672408" cy="707886"/>
          </a:xfrm>
          <a:prstGeom prst="rect">
            <a:avLst/>
          </a:prstGeom>
          <a:noFill/>
        </p:spPr>
        <p:txBody>
          <a:bodyPr wrap="square" rtlCol="1">
            <a:spAutoFit/>
          </a:bodyPr>
          <a:lstStyle/>
          <a:p>
            <a:r>
              <a:rPr lang="ar-SA" sz="4000" dirty="0" smtClean="0">
                <a:solidFill>
                  <a:schemeClr val="accent6"/>
                </a:solidFill>
              </a:rPr>
              <a:t>فيم يستعمل التقويم ؟</a:t>
            </a:r>
            <a:endParaRPr lang="ar-EG" sz="4000" dirty="0">
              <a:solidFill>
                <a:schemeClr val="accent6"/>
              </a:solidFill>
            </a:endParaRPr>
          </a:p>
        </p:txBody>
      </p:sp>
      <p:sp>
        <p:nvSpPr>
          <p:cNvPr id="12" name="مربع نص 11"/>
          <p:cNvSpPr txBox="1"/>
          <p:nvPr/>
        </p:nvSpPr>
        <p:spPr>
          <a:xfrm>
            <a:off x="3707904" y="2026583"/>
            <a:ext cx="4951609" cy="2554545"/>
          </a:xfrm>
          <a:prstGeom prst="rect">
            <a:avLst/>
          </a:prstGeom>
          <a:noFill/>
        </p:spPr>
        <p:txBody>
          <a:bodyPr wrap="square" rtlCol="1">
            <a:spAutoFit/>
          </a:bodyPr>
          <a:lstStyle/>
          <a:p>
            <a:r>
              <a:rPr lang="ar-SA" sz="4000" dirty="0" smtClean="0"/>
              <a:t>بالتقويم نعرف اليوم والتاريخ</a:t>
            </a:r>
          </a:p>
          <a:p>
            <a:r>
              <a:rPr lang="ar-SA" sz="4000" dirty="0" smtClean="0"/>
              <a:t>يرمز للسنة الهجرية بحرف ه) والسنة الميلادية بحرف (م)</a:t>
            </a:r>
            <a:endParaRPr lang="ar-EG" sz="4000" dirty="0"/>
          </a:p>
        </p:txBody>
      </p:sp>
    </p:spTree>
    <p:custDataLst>
      <p:tags r:id="rId1"/>
    </p:custDataLst>
    <p:extLst>
      <p:ext uri="{BB962C8B-B14F-4D97-AF65-F5344CB8AC3E}">
        <p14:creationId xmlns:p14="http://schemas.microsoft.com/office/powerpoint/2010/main" val="849750479"/>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2699792" y="332656"/>
            <a:ext cx="3816424" cy="940966"/>
          </a:xfrm>
        </p:spPr>
        <p:txBody>
          <a:bodyPr/>
          <a:lstStyle/>
          <a:p>
            <a:r>
              <a:rPr lang="ar-SA" sz="4400" dirty="0" smtClean="0"/>
              <a:t>التقويم الميلادي</a:t>
            </a:r>
            <a:endParaRPr lang="ar-SA" sz="4400" dirty="0"/>
          </a:p>
        </p:txBody>
      </p:sp>
      <p:grpSp>
        <p:nvGrpSpPr>
          <p:cNvPr id="8" name="مجموعة 7"/>
          <p:cNvGrpSpPr/>
          <p:nvPr/>
        </p:nvGrpSpPr>
        <p:grpSpPr>
          <a:xfrm>
            <a:off x="30793" y="111128"/>
            <a:ext cx="2082876" cy="756636"/>
            <a:chOff x="179512" y="692696"/>
            <a:chExt cx="2082876" cy="756636"/>
          </a:xfrm>
        </p:grpSpPr>
        <p:pic>
          <p:nvPicPr>
            <p:cNvPr id="9"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59</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510" y="1268760"/>
            <a:ext cx="8772489" cy="475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4662967"/>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مجموعة 7"/>
          <p:cNvGrpSpPr/>
          <p:nvPr/>
        </p:nvGrpSpPr>
        <p:grpSpPr>
          <a:xfrm>
            <a:off x="30793" y="111128"/>
            <a:ext cx="2082876" cy="756636"/>
            <a:chOff x="179512" y="692696"/>
            <a:chExt cx="2082876" cy="756636"/>
          </a:xfrm>
        </p:grpSpPr>
        <p:pic>
          <p:nvPicPr>
            <p:cNvPr id="9"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59</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510" y="867764"/>
            <a:ext cx="8772489" cy="5009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2113670" y="5013176"/>
            <a:ext cx="4947318" cy="461665"/>
          </a:xfrm>
          <a:prstGeom prst="rect">
            <a:avLst/>
          </a:prstGeom>
          <a:noFill/>
        </p:spPr>
        <p:txBody>
          <a:bodyPr wrap="square" rtlCol="1">
            <a:spAutoFit/>
          </a:bodyPr>
          <a:lstStyle/>
          <a:p>
            <a:r>
              <a:rPr lang="ar-EG" sz="2400" b="1" dirty="0" smtClean="0"/>
              <a:t>نسبة لميلاد المسيح عيسى ابن مريم عليه السلام </a:t>
            </a:r>
            <a:endParaRPr lang="ar-EG" sz="2400" b="1" dirty="0"/>
          </a:p>
        </p:txBody>
      </p:sp>
    </p:spTree>
    <p:custDataLst>
      <p:tags r:id="rId1"/>
    </p:custDataLst>
    <p:extLst>
      <p:ext uri="{BB962C8B-B14F-4D97-AF65-F5344CB8AC3E}">
        <p14:creationId xmlns:p14="http://schemas.microsoft.com/office/powerpoint/2010/main" val="895672032"/>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مجموعة 7"/>
          <p:cNvGrpSpPr/>
          <p:nvPr/>
        </p:nvGrpSpPr>
        <p:grpSpPr>
          <a:xfrm>
            <a:off x="30793" y="111128"/>
            <a:ext cx="2082876" cy="756636"/>
            <a:chOff x="179512" y="692696"/>
            <a:chExt cx="2082876" cy="756636"/>
          </a:xfrm>
        </p:grpSpPr>
        <p:pic>
          <p:nvPicPr>
            <p:cNvPr id="9"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59</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764704"/>
            <a:ext cx="792163" cy="407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659" y="867764"/>
            <a:ext cx="8136829" cy="508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62902911"/>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مجموعة 7"/>
          <p:cNvGrpSpPr/>
          <p:nvPr/>
        </p:nvGrpSpPr>
        <p:grpSpPr>
          <a:xfrm>
            <a:off x="30793" y="111128"/>
            <a:ext cx="2082876" cy="756636"/>
            <a:chOff x="179512" y="692696"/>
            <a:chExt cx="2082876" cy="756636"/>
          </a:xfrm>
        </p:grpSpPr>
        <p:pic>
          <p:nvPicPr>
            <p:cNvPr id="9"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59</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3" y="867764"/>
            <a:ext cx="9113207" cy="515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7812360" y="4859868"/>
            <a:ext cx="489781" cy="523220"/>
          </a:xfrm>
          <a:prstGeom prst="rect">
            <a:avLst/>
          </a:prstGeom>
          <a:noFill/>
        </p:spPr>
        <p:txBody>
          <a:bodyPr wrap="square" rtlCol="1">
            <a:spAutoFit/>
          </a:bodyPr>
          <a:lstStyle/>
          <a:p>
            <a:r>
              <a:rPr lang="ar-EG" sz="2800" b="1" dirty="0" smtClean="0">
                <a:solidFill>
                  <a:srgbClr val="FF0000"/>
                </a:solidFill>
              </a:rPr>
              <a:t>4</a:t>
            </a:r>
            <a:endParaRPr lang="ar-EG" sz="2800" b="1" dirty="0">
              <a:solidFill>
                <a:srgbClr val="FF0000"/>
              </a:solidFill>
            </a:endParaRPr>
          </a:p>
        </p:txBody>
      </p:sp>
      <p:sp>
        <p:nvSpPr>
          <p:cNvPr id="12" name="مربع نص 11"/>
          <p:cNvSpPr txBox="1"/>
          <p:nvPr/>
        </p:nvSpPr>
        <p:spPr>
          <a:xfrm>
            <a:off x="4716016" y="4836664"/>
            <a:ext cx="633797" cy="523220"/>
          </a:xfrm>
          <a:prstGeom prst="rect">
            <a:avLst/>
          </a:prstGeom>
          <a:noFill/>
        </p:spPr>
        <p:txBody>
          <a:bodyPr wrap="square" rtlCol="1">
            <a:spAutoFit/>
          </a:bodyPr>
          <a:lstStyle/>
          <a:p>
            <a:r>
              <a:rPr lang="ar-EG" sz="2800" b="1" dirty="0" smtClean="0">
                <a:solidFill>
                  <a:srgbClr val="FF0000"/>
                </a:solidFill>
              </a:rPr>
              <a:t>10</a:t>
            </a:r>
            <a:endParaRPr lang="ar-EG" sz="2800" b="1" dirty="0">
              <a:solidFill>
                <a:srgbClr val="FF0000"/>
              </a:solidFill>
            </a:endParaRPr>
          </a:p>
        </p:txBody>
      </p:sp>
      <p:sp>
        <p:nvSpPr>
          <p:cNvPr id="13" name="مربع نص 12"/>
          <p:cNvSpPr txBox="1"/>
          <p:nvPr/>
        </p:nvSpPr>
        <p:spPr>
          <a:xfrm>
            <a:off x="6372200" y="4859868"/>
            <a:ext cx="489781" cy="523220"/>
          </a:xfrm>
          <a:prstGeom prst="rect">
            <a:avLst/>
          </a:prstGeom>
          <a:noFill/>
        </p:spPr>
        <p:txBody>
          <a:bodyPr wrap="square" rtlCol="1">
            <a:spAutoFit/>
          </a:bodyPr>
          <a:lstStyle/>
          <a:p>
            <a:r>
              <a:rPr lang="ar-EG" sz="2800" b="1" dirty="0" smtClean="0">
                <a:solidFill>
                  <a:srgbClr val="FF0000"/>
                </a:solidFill>
              </a:rPr>
              <a:t>1</a:t>
            </a:r>
            <a:endParaRPr lang="ar-EG" sz="2800" b="1" dirty="0">
              <a:solidFill>
                <a:srgbClr val="FF0000"/>
              </a:solidFill>
            </a:endParaRPr>
          </a:p>
        </p:txBody>
      </p:sp>
      <p:sp>
        <p:nvSpPr>
          <p:cNvPr id="14" name="مربع نص 13"/>
          <p:cNvSpPr txBox="1"/>
          <p:nvPr/>
        </p:nvSpPr>
        <p:spPr>
          <a:xfrm>
            <a:off x="3491880" y="4902204"/>
            <a:ext cx="489781" cy="523220"/>
          </a:xfrm>
          <a:prstGeom prst="rect">
            <a:avLst/>
          </a:prstGeom>
          <a:noFill/>
        </p:spPr>
        <p:txBody>
          <a:bodyPr wrap="square" rtlCol="1">
            <a:spAutoFit/>
          </a:bodyPr>
          <a:lstStyle/>
          <a:p>
            <a:r>
              <a:rPr lang="ar-EG" sz="2800" b="1" dirty="0" smtClean="0">
                <a:solidFill>
                  <a:srgbClr val="FF0000"/>
                </a:solidFill>
              </a:rPr>
              <a:t>3</a:t>
            </a:r>
            <a:endParaRPr lang="ar-EG" sz="2800" b="1" dirty="0">
              <a:solidFill>
                <a:srgbClr val="FF0000"/>
              </a:solidFill>
            </a:endParaRPr>
          </a:p>
        </p:txBody>
      </p:sp>
      <p:sp>
        <p:nvSpPr>
          <p:cNvPr id="15" name="مربع نص 14"/>
          <p:cNvSpPr txBox="1"/>
          <p:nvPr/>
        </p:nvSpPr>
        <p:spPr>
          <a:xfrm>
            <a:off x="2267744" y="4837846"/>
            <a:ext cx="489781" cy="523220"/>
          </a:xfrm>
          <a:prstGeom prst="rect">
            <a:avLst/>
          </a:prstGeom>
          <a:noFill/>
        </p:spPr>
        <p:txBody>
          <a:bodyPr wrap="square" rtlCol="1">
            <a:spAutoFit/>
          </a:bodyPr>
          <a:lstStyle/>
          <a:p>
            <a:r>
              <a:rPr lang="ar-EG" sz="2800" b="1" dirty="0" smtClean="0">
                <a:solidFill>
                  <a:srgbClr val="FF0000"/>
                </a:solidFill>
              </a:rPr>
              <a:t>6</a:t>
            </a:r>
            <a:endParaRPr lang="ar-EG" sz="2800" b="1" dirty="0">
              <a:solidFill>
                <a:srgbClr val="FF0000"/>
              </a:solidFill>
            </a:endParaRPr>
          </a:p>
        </p:txBody>
      </p:sp>
      <p:sp>
        <p:nvSpPr>
          <p:cNvPr id="16" name="مربع نص 15"/>
          <p:cNvSpPr txBox="1"/>
          <p:nvPr/>
        </p:nvSpPr>
        <p:spPr>
          <a:xfrm>
            <a:off x="539552" y="4933751"/>
            <a:ext cx="777569" cy="523220"/>
          </a:xfrm>
          <a:prstGeom prst="rect">
            <a:avLst/>
          </a:prstGeom>
          <a:noFill/>
        </p:spPr>
        <p:txBody>
          <a:bodyPr wrap="square" rtlCol="1">
            <a:spAutoFit/>
          </a:bodyPr>
          <a:lstStyle/>
          <a:p>
            <a:r>
              <a:rPr lang="ar-EG" sz="2800" b="1" dirty="0" smtClean="0">
                <a:solidFill>
                  <a:srgbClr val="FF0000"/>
                </a:solidFill>
              </a:rPr>
              <a:t>12</a:t>
            </a:r>
            <a:endParaRPr lang="ar-EG" sz="2800" b="1" dirty="0">
              <a:solidFill>
                <a:srgbClr val="FF0000"/>
              </a:solidFill>
            </a:endParaRPr>
          </a:p>
        </p:txBody>
      </p:sp>
    </p:spTree>
    <p:custDataLst>
      <p:tags r:id="rId1"/>
    </p:custDataLst>
    <p:extLst>
      <p:ext uri="{BB962C8B-B14F-4D97-AF65-F5344CB8AC3E}">
        <p14:creationId xmlns:p14="http://schemas.microsoft.com/office/powerpoint/2010/main" val="1906743401"/>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مجموعة 7"/>
          <p:cNvGrpSpPr/>
          <p:nvPr/>
        </p:nvGrpSpPr>
        <p:grpSpPr>
          <a:xfrm>
            <a:off x="30793" y="111128"/>
            <a:ext cx="2082876" cy="756636"/>
            <a:chOff x="179512" y="692696"/>
            <a:chExt cx="2082876" cy="756636"/>
          </a:xfrm>
        </p:grpSpPr>
        <p:pic>
          <p:nvPicPr>
            <p:cNvPr id="9"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59</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7" name="مستطيل 6"/>
          <p:cNvSpPr/>
          <p:nvPr/>
        </p:nvSpPr>
        <p:spPr>
          <a:xfrm>
            <a:off x="1107255" y="823875"/>
            <a:ext cx="7532083" cy="769441"/>
          </a:xfrm>
          <a:prstGeom prst="rect">
            <a:avLst/>
          </a:prstGeom>
        </p:spPr>
        <p:txBody>
          <a:bodyPr wrap="square">
            <a:spAutoFit/>
          </a:bodyPr>
          <a:lstStyle/>
          <a:p>
            <a:r>
              <a:rPr lang="ar-EG" sz="2200" b="1" dirty="0" smtClean="0">
                <a:solidFill>
                  <a:prstClr val="black"/>
                </a:solidFill>
              </a:rPr>
              <a:t>تسمي السنة الميلادية بالسنة الشمسية لأنها تدل علي اكمال الأرض لدورة كاملة حول الشمس.</a:t>
            </a: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556792"/>
            <a:ext cx="8892479"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6444208" y="4653136"/>
            <a:ext cx="1440160" cy="646331"/>
          </a:xfrm>
          <a:prstGeom prst="rect">
            <a:avLst/>
          </a:prstGeom>
          <a:noFill/>
        </p:spPr>
        <p:txBody>
          <a:bodyPr wrap="square" rtlCol="1">
            <a:spAutoFit/>
          </a:bodyPr>
          <a:lstStyle/>
          <a:p>
            <a:r>
              <a:rPr lang="ar-EG" b="1" dirty="0" smtClean="0">
                <a:solidFill>
                  <a:srgbClr val="FF0000"/>
                </a:solidFill>
              </a:rPr>
              <a:t>تعتمد على ميلاد المسيح</a:t>
            </a:r>
            <a:endParaRPr lang="ar-EG" b="1" dirty="0">
              <a:solidFill>
                <a:srgbClr val="FF0000"/>
              </a:solidFill>
            </a:endParaRPr>
          </a:p>
        </p:txBody>
      </p:sp>
      <p:sp>
        <p:nvSpPr>
          <p:cNvPr id="13" name="مربع نص 12"/>
          <p:cNvSpPr txBox="1"/>
          <p:nvPr/>
        </p:nvSpPr>
        <p:spPr>
          <a:xfrm>
            <a:off x="4283968" y="4586634"/>
            <a:ext cx="1440160" cy="369332"/>
          </a:xfrm>
          <a:prstGeom prst="rect">
            <a:avLst/>
          </a:prstGeom>
          <a:noFill/>
        </p:spPr>
        <p:txBody>
          <a:bodyPr wrap="square" rtlCol="1">
            <a:spAutoFit/>
          </a:bodyPr>
          <a:lstStyle/>
          <a:p>
            <a:r>
              <a:rPr lang="ar-EG" b="1" dirty="0" smtClean="0">
                <a:solidFill>
                  <a:srgbClr val="FF0000"/>
                </a:solidFill>
              </a:rPr>
              <a:t>عدد الأيام</a:t>
            </a:r>
            <a:endParaRPr lang="ar-EG" b="1" dirty="0">
              <a:solidFill>
                <a:srgbClr val="FF0000"/>
              </a:solidFill>
            </a:endParaRPr>
          </a:p>
        </p:txBody>
      </p:sp>
      <p:sp>
        <p:nvSpPr>
          <p:cNvPr id="14" name="مربع نص 13"/>
          <p:cNvSpPr txBox="1"/>
          <p:nvPr/>
        </p:nvSpPr>
        <p:spPr>
          <a:xfrm>
            <a:off x="1993238" y="4396306"/>
            <a:ext cx="1440160" cy="646331"/>
          </a:xfrm>
          <a:prstGeom prst="rect">
            <a:avLst/>
          </a:prstGeom>
          <a:noFill/>
        </p:spPr>
        <p:txBody>
          <a:bodyPr wrap="square" rtlCol="1">
            <a:spAutoFit/>
          </a:bodyPr>
          <a:lstStyle/>
          <a:p>
            <a:r>
              <a:rPr lang="ar-EG" b="1" dirty="0" smtClean="0">
                <a:solidFill>
                  <a:srgbClr val="FF0000"/>
                </a:solidFill>
              </a:rPr>
              <a:t>تعتمد على هجرة الرسول</a:t>
            </a:r>
            <a:endParaRPr lang="ar-EG" b="1" dirty="0">
              <a:solidFill>
                <a:srgbClr val="FF0000"/>
              </a:solidFill>
            </a:endParaRPr>
          </a:p>
        </p:txBody>
      </p:sp>
    </p:spTree>
    <p:custDataLst>
      <p:tags r:id="rId1"/>
    </p:custDataLst>
    <p:extLst>
      <p:ext uri="{BB962C8B-B14F-4D97-AF65-F5344CB8AC3E}">
        <p14:creationId xmlns:p14="http://schemas.microsoft.com/office/powerpoint/2010/main" val="2861402786"/>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مجموعة 7"/>
          <p:cNvGrpSpPr/>
          <p:nvPr/>
        </p:nvGrpSpPr>
        <p:grpSpPr>
          <a:xfrm>
            <a:off x="30793" y="111128"/>
            <a:ext cx="2082876" cy="756636"/>
            <a:chOff x="179512" y="692696"/>
            <a:chExt cx="2082876" cy="756636"/>
          </a:xfrm>
        </p:grpSpPr>
        <p:pic>
          <p:nvPicPr>
            <p:cNvPr id="9"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59</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3669" y="698078"/>
            <a:ext cx="7030331" cy="244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94" y="2034335"/>
            <a:ext cx="2047875"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ستطيل 11"/>
          <p:cNvSpPr/>
          <p:nvPr/>
        </p:nvSpPr>
        <p:spPr>
          <a:xfrm>
            <a:off x="65794" y="867764"/>
            <a:ext cx="2047875" cy="1107996"/>
          </a:xfrm>
          <a:prstGeom prst="rect">
            <a:avLst/>
          </a:prstGeom>
        </p:spPr>
        <p:txBody>
          <a:bodyPr wrap="square">
            <a:spAutoFit/>
          </a:bodyPr>
          <a:lstStyle/>
          <a:p>
            <a:r>
              <a:rPr lang="ar-SA" sz="2200" b="1" dirty="0" smtClean="0">
                <a:solidFill>
                  <a:prstClr val="black"/>
                </a:solidFill>
              </a:rPr>
              <a:t>توزيع الشهور الميلادية بين الفصول </a:t>
            </a:r>
            <a:r>
              <a:rPr lang="ar-SA" sz="2200" b="1" dirty="0" smtClean="0">
                <a:solidFill>
                  <a:prstClr val="black"/>
                </a:solidFill>
              </a:rPr>
              <a:t>الاربعة </a:t>
            </a:r>
            <a:r>
              <a:rPr lang="ar-SA" sz="2200" b="1" dirty="0" smtClean="0">
                <a:solidFill>
                  <a:prstClr val="black"/>
                </a:solidFill>
              </a:rPr>
              <a:t>:</a:t>
            </a:r>
          </a:p>
        </p:txBody>
      </p:sp>
      <p:sp>
        <p:nvSpPr>
          <p:cNvPr id="13" name="عنوان 2"/>
          <p:cNvSpPr>
            <a:spLocks noGrp="1"/>
          </p:cNvSpPr>
          <p:nvPr>
            <p:ph type="title"/>
          </p:nvPr>
        </p:nvSpPr>
        <p:spPr>
          <a:xfrm>
            <a:off x="5294040" y="3140968"/>
            <a:ext cx="3816424" cy="940966"/>
          </a:xfrm>
        </p:spPr>
        <p:txBody>
          <a:bodyPr/>
          <a:lstStyle/>
          <a:p>
            <a:r>
              <a:rPr lang="ar-SA" sz="4400" dirty="0" smtClean="0"/>
              <a:t>نشاط (5)</a:t>
            </a:r>
            <a:endParaRPr lang="ar-SA" sz="4400" dirty="0"/>
          </a:p>
        </p:txBody>
      </p:sp>
      <p:sp>
        <p:nvSpPr>
          <p:cNvPr id="14" name="مستطيل 13"/>
          <p:cNvSpPr/>
          <p:nvPr/>
        </p:nvSpPr>
        <p:spPr>
          <a:xfrm>
            <a:off x="1946010" y="4192251"/>
            <a:ext cx="7050129" cy="2400657"/>
          </a:xfrm>
          <a:prstGeom prst="rect">
            <a:avLst/>
          </a:prstGeom>
        </p:spPr>
        <p:txBody>
          <a:bodyPr wrap="square">
            <a:spAutoFit/>
          </a:bodyPr>
          <a:lstStyle/>
          <a:p>
            <a:r>
              <a:rPr lang="ar-SA" sz="3000" b="1" dirty="0" smtClean="0">
                <a:solidFill>
                  <a:schemeClr val="accent6"/>
                </a:solidFill>
              </a:rPr>
              <a:t>ماذا يحدث لو لم يكن هناك تعاقب في فصول السنة وضحي أثر ذلك علينا </a:t>
            </a:r>
            <a:r>
              <a:rPr lang="ar-SA" sz="3000" b="1" dirty="0" smtClean="0">
                <a:solidFill>
                  <a:schemeClr val="accent6"/>
                </a:solidFill>
              </a:rPr>
              <a:t>؟</a:t>
            </a:r>
          </a:p>
          <a:p>
            <a:r>
              <a:rPr lang="ar-SA" sz="3000" b="1" dirty="0" smtClean="0"/>
              <a:t>لتعطلت الحياة وتأثرنا بذلك في حياتنا وحياة النبات والحيوان</a:t>
            </a:r>
            <a:endParaRPr lang="ar-SA" sz="3000" b="1" dirty="0" smtClean="0"/>
          </a:p>
          <a:p>
            <a:endParaRPr lang="ar-SA" sz="3000" b="1" dirty="0" smtClean="0">
              <a:solidFill>
                <a:schemeClr val="accent6"/>
              </a:solidFill>
            </a:endParaRPr>
          </a:p>
        </p:txBody>
      </p:sp>
    </p:spTree>
    <p:custDataLst>
      <p:tags r:id="rId1"/>
    </p:custDataLst>
    <p:extLst>
      <p:ext uri="{BB962C8B-B14F-4D97-AF65-F5344CB8AC3E}">
        <p14:creationId xmlns:p14="http://schemas.microsoft.com/office/powerpoint/2010/main" val="4198584213"/>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مجموعة 7"/>
          <p:cNvGrpSpPr/>
          <p:nvPr/>
        </p:nvGrpSpPr>
        <p:grpSpPr>
          <a:xfrm>
            <a:off x="30793" y="111128"/>
            <a:ext cx="2082876" cy="756636"/>
            <a:chOff x="179512" y="692696"/>
            <a:chExt cx="2082876" cy="756636"/>
          </a:xfrm>
        </p:grpSpPr>
        <p:pic>
          <p:nvPicPr>
            <p:cNvPr id="9"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59</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7" name="مستطيل 6"/>
          <p:cNvSpPr/>
          <p:nvPr/>
        </p:nvSpPr>
        <p:spPr>
          <a:xfrm>
            <a:off x="1053638" y="1075383"/>
            <a:ext cx="7532083" cy="769441"/>
          </a:xfrm>
          <a:prstGeom prst="rect">
            <a:avLst/>
          </a:prstGeom>
        </p:spPr>
        <p:txBody>
          <a:bodyPr wrap="square">
            <a:spAutoFit/>
          </a:bodyPr>
          <a:lstStyle/>
          <a:p>
            <a:r>
              <a:rPr lang="ar-EG" sz="2200" b="1" dirty="0" smtClean="0">
                <a:solidFill>
                  <a:prstClr val="black"/>
                </a:solidFill>
              </a:rPr>
              <a:t>ابحثي في التقويم عن الشهر الميلادي الحالي والشهر الذي يسبقه والذي يليه ثم دوني اجابتك :</a:t>
            </a: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510" y="1844824"/>
            <a:ext cx="8520969"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ستطيل 11"/>
          <p:cNvSpPr/>
          <p:nvPr/>
        </p:nvSpPr>
        <p:spPr>
          <a:xfrm>
            <a:off x="1367022" y="4797152"/>
            <a:ext cx="7532083" cy="1107996"/>
          </a:xfrm>
          <a:prstGeom prst="rect">
            <a:avLst/>
          </a:prstGeom>
        </p:spPr>
        <p:txBody>
          <a:bodyPr wrap="square">
            <a:spAutoFit/>
          </a:bodyPr>
          <a:lstStyle/>
          <a:p>
            <a:r>
              <a:rPr lang="ar-EG" sz="2200" b="1" dirty="0" smtClean="0">
                <a:solidFill>
                  <a:prstClr val="black"/>
                </a:solidFill>
              </a:rPr>
              <a:t>2)اكتبي الشهر الميلادي الذي ولدت فيه .......................</a:t>
            </a:r>
          </a:p>
          <a:p>
            <a:r>
              <a:rPr lang="ar-EG" sz="2200" b="1" dirty="0" smtClean="0">
                <a:solidFill>
                  <a:prstClr val="black"/>
                </a:solidFill>
              </a:rPr>
              <a:t>3)اكتبي اسم أول شهر من الشهور الميلادية :</a:t>
            </a:r>
          </a:p>
          <a:p>
            <a:r>
              <a:rPr lang="ar-EG" sz="2200" b="1" dirty="0" smtClean="0">
                <a:solidFill>
                  <a:prstClr val="black"/>
                </a:solidFill>
              </a:rPr>
              <a:t>........................................................................</a:t>
            </a:r>
          </a:p>
        </p:txBody>
      </p:sp>
      <p:sp>
        <p:nvSpPr>
          <p:cNvPr id="13" name="عنوان 2"/>
          <p:cNvSpPr>
            <a:spLocks noGrp="1"/>
          </p:cNvSpPr>
          <p:nvPr>
            <p:ph type="title"/>
          </p:nvPr>
        </p:nvSpPr>
        <p:spPr>
          <a:xfrm>
            <a:off x="2555776" y="91140"/>
            <a:ext cx="3816424" cy="940966"/>
          </a:xfrm>
        </p:spPr>
        <p:txBody>
          <a:bodyPr/>
          <a:lstStyle/>
          <a:p>
            <a:r>
              <a:rPr lang="ar-SA" sz="4400" dirty="0" smtClean="0"/>
              <a:t>هيا نمرح</a:t>
            </a:r>
            <a:endParaRPr lang="ar-SA" sz="4400" dirty="0"/>
          </a:p>
        </p:txBody>
      </p:sp>
    </p:spTree>
    <p:custDataLst>
      <p:tags r:id="rId1"/>
    </p:custDataLst>
    <p:extLst>
      <p:ext uri="{BB962C8B-B14F-4D97-AF65-F5344CB8AC3E}">
        <p14:creationId xmlns:p14="http://schemas.microsoft.com/office/powerpoint/2010/main" val="1390452980"/>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مجموعة 7"/>
          <p:cNvGrpSpPr/>
          <p:nvPr/>
        </p:nvGrpSpPr>
        <p:grpSpPr>
          <a:xfrm>
            <a:off x="30793" y="111128"/>
            <a:ext cx="2082876" cy="756636"/>
            <a:chOff x="179512" y="692696"/>
            <a:chExt cx="2082876" cy="756636"/>
          </a:xfrm>
        </p:grpSpPr>
        <p:pic>
          <p:nvPicPr>
            <p:cNvPr id="9"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59</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3" y="867764"/>
            <a:ext cx="9113207" cy="378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574077176"/>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مجموعة 7"/>
          <p:cNvGrpSpPr/>
          <p:nvPr/>
        </p:nvGrpSpPr>
        <p:grpSpPr>
          <a:xfrm>
            <a:off x="30793" y="111128"/>
            <a:ext cx="2082876" cy="756636"/>
            <a:chOff x="179512" y="692696"/>
            <a:chExt cx="2082876" cy="756636"/>
          </a:xfrm>
        </p:grpSpPr>
        <p:pic>
          <p:nvPicPr>
            <p:cNvPr id="9"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59</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67764"/>
            <a:ext cx="9144000" cy="508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رابط كسهم مستقيم 2"/>
          <p:cNvCxnSpPr/>
          <p:nvPr/>
        </p:nvCxnSpPr>
        <p:spPr>
          <a:xfrm flipH="1" flipV="1">
            <a:off x="1907666" y="3560921"/>
            <a:ext cx="412005" cy="1562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flipH="1" flipV="1">
            <a:off x="6164560" y="3560921"/>
            <a:ext cx="412005" cy="1562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03184743"/>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مجموعة 7"/>
          <p:cNvGrpSpPr/>
          <p:nvPr/>
        </p:nvGrpSpPr>
        <p:grpSpPr>
          <a:xfrm>
            <a:off x="30793" y="111128"/>
            <a:ext cx="2082876" cy="756636"/>
            <a:chOff x="179512" y="692696"/>
            <a:chExt cx="2082876" cy="756636"/>
          </a:xfrm>
        </p:grpSpPr>
        <p:pic>
          <p:nvPicPr>
            <p:cNvPr id="9"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59</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96" y="833417"/>
            <a:ext cx="737324" cy="2307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ستطيل 11"/>
          <p:cNvSpPr/>
          <p:nvPr/>
        </p:nvSpPr>
        <p:spPr>
          <a:xfrm>
            <a:off x="738805" y="687192"/>
            <a:ext cx="8405195" cy="3539430"/>
          </a:xfrm>
          <a:prstGeom prst="rect">
            <a:avLst/>
          </a:prstGeom>
        </p:spPr>
        <p:txBody>
          <a:bodyPr wrap="square">
            <a:spAutoFit/>
          </a:bodyPr>
          <a:lstStyle/>
          <a:p>
            <a:r>
              <a:rPr lang="ar-SA" sz="3200" b="1" dirty="0" smtClean="0">
                <a:solidFill>
                  <a:schemeClr val="accent6"/>
                </a:solidFill>
              </a:rPr>
              <a:t>أكمل الفراغات الاتية :</a:t>
            </a:r>
          </a:p>
          <a:p>
            <a:r>
              <a:rPr lang="ar-SA" sz="3200" b="1" dirty="0" smtClean="0"/>
              <a:t>عند دخولي لدورة </a:t>
            </a:r>
            <a:r>
              <a:rPr lang="ar-SA" sz="3200" b="1" dirty="0" smtClean="0"/>
              <a:t>المياه ,</a:t>
            </a:r>
            <a:r>
              <a:rPr lang="ar-SA" sz="3200" b="1" dirty="0" smtClean="0"/>
              <a:t>أقدم </a:t>
            </a:r>
            <a:r>
              <a:rPr lang="ar-SA" sz="3200" b="1" dirty="0" smtClean="0"/>
              <a:t>رجلي</a:t>
            </a:r>
            <a:r>
              <a:rPr lang="ar-SA" sz="3200" b="1" dirty="0" smtClean="0">
                <a:solidFill>
                  <a:srgbClr val="FF0000"/>
                </a:solidFill>
              </a:rPr>
              <a:t> اليمنى </a:t>
            </a:r>
            <a:r>
              <a:rPr lang="ar-SA" sz="3200" b="1" dirty="0" smtClean="0"/>
              <a:t>وأقول اللهم </a:t>
            </a:r>
            <a:r>
              <a:rPr lang="ar-SA" sz="3200" b="1" dirty="0" smtClean="0">
                <a:solidFill>
                  <a:srgbClr val="FF0000"/>
                </a:solidFill>
              </a:rPr>
              <a:t>إني أعوذ بك من الخبث والخبائث</a:t>
            </a:r>
            <a:endParaRPr lang="ar-SA" sz="3200" b="1" dirty="0" smtClean="0">
              <a:solidFill>
                <a:srgbClr val="FF0000"/>
              </a:solidFill>
            </a:endParaRPr>
          </a:p>
          <a:p>
            <a:r>
              <a:rPr lang="ar-SA" sz="3200" b="1" dirty="0" smtClean="0"/>
              <a:t>عندما أخرج من دورة المياه أقدم </a:t>
            </a:r>
            <a:r>
              <a:rPr lang="ar-SA" sz="3200" b="1" dirty="0" err="1" smtClean="0">
                <a:solidFill>
                  <a:srgbClr val="FF0000"/>
                </a:solidFill>
              </a:rPr>
              <a:t>رجلي</a:t>
            </a:r>
            <a:r>
              <a:rPr lang="ar-SA" sz="3200" b="1" dirty="0" err="1" smtClean="0"/>
              <a:t>.وأقول</a:t>
            </a:r>
            <a:r>
              <a:rPr lang="ar-SA" sz="3200" b="1" dirty="0" smtClean="0"/>
              <a:t> </a:t>
            </a:r>
            <a:r>
              <a:rPr lang="ar-SA" sz="3200" b="1" dirty="0" smtClean="0">
                <a:solidFill>
                  <a:srgbClr val="FF0000"/>
                </a:solidFill>
              </a:rPr>
              <a:t>غفرانك</a:t>
            </a:r>
            <a:endParaRPr lang="ar-SA" sz="3200" b="1" dirty="0" smtClean="0">
              <a:solidFill>
                <a:srgbClr val="FF0000"/>
              </a:solidFill>
            </a:endParaRPr>
          </a:p>
          <a:p>
            <a:r>
              <a:rPr lang="ar-SA" sz="3200" b="1" dirty="0" smtClean="0"/>
              <a:t>عند </a:t>
            </a:r>
            <a:r>
              <a:rPr lang="ar-SA" sz="3200" b="1" dirty="0" smtClean="0"/>
              <a:t>اليسرى ركوبي </a:t>
            </a:r>
            <a:r>
              <a:rPr lang="ar-SA" sz="3200" b="1" dirty="0" smtClean="0"/>
              <a:t>في السيارة </a:t>
            </a:r>
            <a:r>
              <a:rPr lang="ar-SA" sz="3200" b="1" dirty="0" smtClean="0"/>
              <a:t>أقول </a:t>
            </a:r>
            <a:r>
              <a:rPr lang="ar-SA" sz="3200" b="1" dirty="0" smtClean="0">
                <a:solidFill>
                  <a:srgbClr val="FF0000"/>
                </a:solidFill>
              </a:rPr>
              <a:t>بسم الله</a:t>
            </a:r>
            <a:endParaRPr lang="ar-SA" sz="3200" b="1" dirty="0" smtClean="0">
              <a:solidFill>
                <a:srgbClr val="FF0000"/>
              </a:solidFill>
            </a:endParaRPr>
          </a:p>
          <a:p>
            <a:r>
              <a:rPr lang="ar-SA" sz="3200" b="1" dirty="0" smtClean="0"/>
              <a:t>أحافظ علي </a:t>
            </a:r>
            <a:r>
              <a:rPr lang="ar-SA" sz="3200" b="1" dirty="0" smtClean="0"/>
              <a:t>نظافة </a:t>
            </a:r>
            <a:r>
              <a:rPr lang="ar-SA" sz="3200" b="1" dirty="0" smtClean="0">
                <a:solidFill>
                  <a:srgbClr val="FF0000"/>
                </a:solidFill>
              </a:rPr>
              <a:t>جسمي</a:t>
            </a:r>
            <a:r>
              <a:rPr lang="ar-SA" sz="3200" b="1" dirty="0" smtClean="0"/>
              <a:t> و</a:t>
            </a:r>
            <a:r>
              <a:rPr lang="ar-SA" sz="3200" b="1" dirty="0" smtClean="0">
                <a:solidFill>
                  <a:srgbClr val="FF0000"/>
                </a:solidFill>
              </a:rPr>
              <a:t>أنظفه</a:t>
            </a:r>
            <a:r>
              <a:rPr lang="ar-SA" sz="3200" b="1" dirty="0" smtClean="0"/>
              <a:t> ..</a:t>
            </a:r>
            <a:r>
              <a:rPr lang="ar-SA" sz="3200" b="1" dirty="0" smtClean="0"/>
              <a:t>دائما.</a:t>
            </a:r>
          </a:p>
          <a:p>
            <a:r>
              <a:rPr lang="ar-SA" sz="3200" b="1" dirty="0" smtClean="0"/>
              <a:t>الاشارة الضوئية تساعد </a:t>
            </a:r>
            <a:r>
              <a:rPr lang="ar-SA" sz="3200" b="1" dirty="0" err="1" smtClean="0"/>
              <a:t>علي.</a:t>
            </a:r>
            <a:r>
              <a:rPr lang="ar-SA" sz="3200" b="1" dirty="0" err="1" smtClean="0">
                <a:solidFill>
                  <a:srgbClr val="FF0000"/>
                </a:solidFill>
              </a:rPr>
              <a:t>سرعة</a:t>
            </a:r>
            <a:r>
              <a:rPr lang="ar-SA" sz="3200" b="1" dirty="0" smtClean="0">
                <a:solidFill>
                  <a:srgbClr val="FF0000"/>
                </a:solidFill>
              </a:rPr>
              <a:t> وسلامة </a:t>
            </a:r>
            <a:r>
              <a:rPr lang="ar-SA" sz="3200" b="1" dirty="0" smtClean="0"/>
              <a:t>السير </a:t>
            </a:r>
            <a:r>
              <a:rPr lang="ar-SA" sz="3200" b="1" dirty="0" smtClean="0"/>
              <a:t>.</a:t>
            </a:r>
          </a:p>
        </p:txBody>
      </p:sp>
    </p:spTree>
    <p:custDataLst>
      <p:tags r:id="rId1"/>
    </p:custDataLst>
    <p:extLst>
      <p:ext uri="{BB962C8B-B14F-4D97-AF65-F5344CB8AC3E}">
        <p14:creationId xmlns:p14="http://schemas.microsoft.com/office/powerpoint/2010/main" val="3089361074"/>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827584" y="567342"/>
            <a:ext cx="3600400" cy="769441"/>
          </a:xfrm>
          <a:prstGeom prst="rect">
            <a:avLst/>
          </a:prstGeom>
          <a:noFill/>
        </p:spPr>
        <p:txBody>
          <a:bodyPr wrap="square" rtlCol="1">
            <a:spAutoFit/>
          </a:bodyPr>
          <a:lstStyle/>
          <a:p>
            <a:pPr algn="ctr"/>
            <a:r>
              <a:rPr lang="ar-SA" sz="4400" b="1"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التمهيد</a:t>
            </a:r>
            <a:endParaRPr lang="ar-EG" sz="4400" b="1"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grpSp>
        <p:nvGrpSpPr>
          <p:cNvPr id="8" name="مجموعة 7"/>
          <p:cNvGrpSpPr/>
          <p:nvPr/>
        </p:nvGrpSpPr>
        <p:grpSpPr>
          <a:xfrm>
            <a:off x="30793" y="111128"/>
            <a:ext cx="2082876" cy="756636"/>
            <a:chOff x="179512" y="692696"/>
            <a:chExt cx="2082876" cy="756636"/>
          </a:xfrm>
        </p:grpSpPr>
        <p:pic>
          <p:nvPicPr>
            <p:cNvPr id="9"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59</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372" y="1461160"/>
            <a:ext cx="7826452" cy="428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22" y="867764"/>
            <a:ext cx="790362" cy="4073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148" y="854444"/>
            <a:ext cx="730273" cy="177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عنوان 6"/>
          <p:cNvSpPr>
            <a:spLocks noGrp="1"/>
          </p:cNvSpPr>
          <p:nvPr>
            <p:ph type="title"/>
          </p:nvPr>
        </p:nvSpPr>
        <p:spPr/>
        <p:txBody>
          <a:bodyPr/>
          <a:lstStyle/>
          <a:p>
            <a:r>
              <a:rPr lang="ar-SA" dirty="0" smtClean="0"/>
              <a:t>التقويم الهجري</a:t>
            </a:r>
            <a:endParaRPr lang="ar-EG" dirty="0"/>
          </a:p>
        </p:txBody>
      </p:sp>
      <p:sp>
        <p:nvSpPr>
          <p:cNvPr id="3" name="مربع نص 2"/>
          <p:cNvSpPr txBox="1"/>
          <p:nvPr/>
        </p:nvSpPr>
        <p:spPr>
          <a:xfrm>
            <a:off x="5652120" y="5260558"/>
            <a:ext cx="592537" cy="523220"/>
          </a:xfrm>
          <a:prstGeom prst="rect">
            <a:avLst/>
          </a:prstGeom>
          <a:noFill/>
        </p:spPr>
        <p:txBody>
          <a:bodyPr wrap="square" rtlCol="1">
            <a:spAutoFit/>
          </a:bodyPr>
          <a:lstStyle/>
          <a:p>
            <a:r>
              <a:rPr lang="ar-EG" sz="2800" b="1" dirty="0">
                <a:solidFill>
                  <a:srgbClr val="FF0000"/>
                </a:solidFill>
              </a:rPr>
              <a:t>1</a:t>
            </a:r>
            <a:r>
              <a:rPr lang="ar-EG" sz="2800" b="1" dirty="0" smtClean="0">
                <a:solidFill>
                  <a:srgbClr val="FF0000"/>
                </a:solidFill>
              </a:rPr>
              <a:t>2</a:t>
            </a:r>
            <a:endParaRPr lang="ar-EG" sz="2800" b="1" dirty="0">
              <a:solidFill>
                <a:srgbClr val="FF0000"/>
              </a:solidFill>
            </a:endParaRPr>
          </a:p>
        </p:txBody>
      </p:sp>
    </p:spTree>
    <p:custDataLst>
      <p:tags r:id="rId1"/>
    </p:custDataLst>
    <p:extLst>
      <p:ext uri="{BB962C8B-B14F-4D97-AF65-F5344CB8AC3E}">
        <p14:creationId xmlns:p14="http://schemas.microsoft.com/office/powerpoint/2010/main" val="1807381651"/>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مجموعة 7"/>
          <p:cNvGrpSpPr/>
          <p:nvPr/>
        </p:nvGrpSpPr>
        <p:grpSpPr>
          <a:xfrm>
            <a:off x="30793" y="111128"/>
            <a:ext cx="2082876" cy="756636"/>
            <a:chOff x="179512" y="692696"/>
            <a:chExt cx="2082876" cy="756636"/>
          </a:xfrm>
        </p:grpSpPr>
        <p:pic>
          <p:nvPicPr>
            <p:cNvPr id="9"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59</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3" y="867765"/>
            <a:ext cx="9113207" cy="3851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2231" y="4827134"/>
            <a:ext cx="8071769" cy="1122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738805" y="2636912"/>
            <a:ext cx="695967" cy="400110"/>
          </a:xfrm>
          <a:prstGeom prst="rect">
            <a:avLst/>
          </a:prstGeom>
          <a:noFill/>
        </p:spPr>
        <p:txBody>
          <a:bodyPr wrap="square" rtlCol="1">
            <a:spAutoFit/>
          </a:bodyPr>
          <a:lstStyle/>
          <a:p>
            <a:r>
              <a:rPr lang="ar-SA" sz="2000" dirty="0" smtClean="0">
                <a:solidFill>
                  <a:srgbClr val="FF0000"/>
                </a:solidFill>
              </a:rPr>
              <a:t>صح</a:t>
            </a:r>
            <a:endParaRPr lang="ar-EG" sz="2000" dirty="0">
              <a:solidFill>
                <a:srgbClr val="FF0000"/>
              </a:solidFill>
            </a:endParaRPr>
          </a:p>
        </p:txBody>
      </p:sp>
      <p:sp>
        <p:nvSpPr>
          <p:cNvPr id="12" name="مربع نص 11"/>
          <p:cNvSpPr txBox="1"/>
          <p:nvPr/>
        </p:nvSpPr>
        <p:spPr>
          <a:xfrm>
            <a:off x="5292080" y="5549170"/>
            <a:ext cx="695967" cy="400110"/>
          </a:xfrm>
          <a:prstGeom prst="rect">
            <a:avLst/>
          </a:prstGeom>
          <a:noFill/>
        </p:spPr>
        <p:txBody>
          <a:bodyPr wrap="square" rtlCol="1">
            <a:spAutoFit/>
          </a:bodyPr>
          <a:lstStyle/>
          <a:p>
            <a:r>
              <a:rPr lang="ar-SA" sz="2000" dirty="0" smtClean="0">
                <a:solidFill>
                  <a:srgbClr val="FF0000"/>
                </a:solidFill>
              </a:rPr>
              <a:t>صح</a:t>
            </a:r>
            <a:endParaRPr lang="ar-EG" sz="2000" dirty="0">
              <a:solidFill>
                <a:srgbClr val="FF0000"/>
              </a:solidFill>
            </a:endParaRPr>
          </a:p>
        </p:txBody>
      </p:sp>
      <p:sp>
        <p:nvSpPr>
          <p:cNvPr id="13" name="مربع نص 12"/>
          <p:cNvSpPr txBox="1"/>
          <p:nvPr/>
        </p:nvSpPr>
        <p:spPr>
          <a:xfrm>
            <a:off x="5161762" y="4149080"/>
            <a:ext cx="695967" cy="400110"/>
          </a:xfrm>
          <a:prstGeom prst="rect">
            <a:avLst/>
          </a:prstGeom>
          <a:noFill/>
        </p:spPr>
        <p:txBody>
          <a:bodyPr wrap="square" rtlCol="1">
            <a:spAutoFit/>
          </a:bodyPr>
          <a:lstStyle/>
          <a:p>
            <a:r>
              <a:rPr lang="ar-SA" sz="2000" dirty="0" smtClean="0">
                <a:solidFill>
                  <a:srgbClr val="FF0000"/>
                </a:solidFill>
              </a:rPr>
              <a:t>صح</a:t>
            </a:r>
            <a:endParaRPr lang="ar-EG" sz="2000" dirty="0">
              <a:solidFill>
                <a:srgbClr val="FF0000"/>
              </a:solidFill>
            </a:endParaRPr>
          </a:p>
        </p:txBody>
      </p:sp>
    </p:spTree>
    <p:custDataLst>
      <p:tags r:id="rId1"/>
    </p:custDataLst>
    <p:extLst>
      <p:ext uri="{BB962C8B-B14F-4D97-AF65-F5344CB8AC3E}">
        <p14:creationId xmlns:p14="http://schemas.microsoft.com/office/powerpoint/2010/main" val="3782305532"/>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مجموعة 7"/>
          <p:cNvGrpSpPr/>
          <p:nvPr/>
        </p:nvGrpSpPr>
        <p:grpSpPr>
          <a:xfrm>
            <a:off x="30793" y="111128"/>
            <a:ext cx="2082876" cy="756636"/>
            <a:chOff x="179512" y="692696"/>
            <a:chExt cx="2082876" cy="756636"/>
          </a:xfrm>
        </p:grpSpPr>
        <p:pic>
          <p:nvPicPr>
            <p:cNvPr id="9"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59</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2" y="867765"/>
            <a:ext cx="9113207" cy="5081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69644125"/>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5292080" y="903858"/>
            <a:ext cx="3816424" cy="940966"/>
          </a:xfrm>
        </p:spPr>
        <p:txBody>
          <a:bodyPr/>
          <a:lstStyle/>
          <a:p>
            <a:r>
              <a:rPr lang="ar-SA" sz="4400" dirty="0" smtClean="0"/>
              <a:t>اسرتي </a:t>
            </a:r>
            <a:r>
              <a:rPr lang="ar-SA" sz="4400" dirty="0" err="1" smtClean="0"/>
              <a:t>العزيزه</a:t>
            </a:r>
            <a:endParaRPr lang="ar-SA" sz="4400" dirty="0"/>
          </a:p>
        </p:txBody>
      </p:sp>
      <p:sp>
        <p:nvSpPr>
          <p:cNvPr id="6" name="مربع نص 5"/>
          <p:cNvSpPr txBox="1"/>
          <p:nvPr/>
        </p:nvSpPr>
        <p:spPr>
          <a:xfrm>
            <a:off x="827584" y="567342"/>
            <a:ext cx="3600400" cy="769441"/>
          </a:xfrm>
          <a:prstGeom prst="rect">
            <a:avLst/>
          </a:prstGeom>
          <a:noFill/>
        </p:spPr>
        <p:txBody>
          <a:bodyPr wrap="square" rtlCol="1">
            <a:spAutoFit/>
          </a:bodyPr>
          <a:lstStyle/>
          <a:p>
            <a:pPr algn="ctr"/>
            <a:r>
              <a:rPr lang="ar-SA" sz="4400" b="1" dirty="0" smtClean="0">
                <a:ln w="10541" cmpd="sng">
                  <a:solidFill>
                    <a:srgbClr val="4E67C8">
                      <a:shade val="88000"/>
                      <a:satMod val="110000"/>
                    </a:srgb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التمهيد</a:t>
            </a:r>
            <a:endParaRPr lang="ar-EG" sz="4400" b="1" dirty="0" smtClean="0">
              <a:ln w="10541" cmpd="sng">
                <a:solidFill>
                  <a:srgbClr val="4E67C8">
                    <a:shade val="88000"/>
                    <a:satMod val="110000"/>
                  </a:srgbClr>
                </a:solidFill>
                <a:prstDash val="solid"/>
              </a:ln>
              <a:solidFill>
                <a:srgbClr val="FF0000"/>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grpSp>
        <p:nvGrpSpPr>
          <p:cNvPr id="8" name="مجموعة 7"/>
          <p:cNvGrpSpPr/>
          <p:nvPr/>
        </p:nvGrpSpPr>
        <p:grpSpPr>
          <a:xfrm>
            <a:off x="30793" y="111128"/>
            <a:ext cx="2082876" cy="756636"/>
            <a:chOff x="179512" y="692696"/>
            <a:chExt cx="2082876" cy="756636"/>
          </a:xfrm>
        </p:grpSpPr>
        <p:pic>
          <p:nvPicPr>
            <p:cNvPr id="9"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59</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22" y="867764"/>
            <a:ext cx="790362" cy="4073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148" y="854444"/>
            <a:ext cx="730273" cy="177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1628699" y="2153883"/>
            <a:ext cx="7407797" cy="2985433"/>
          </a:xfrm>
          <a:prstGeom prst="rect">
            <a:avLst/>
          </a:prstGeom>
        </p:spPr>
        <p:txBody>
          <a:bodyPr wrap="none">
            <a:spAutoFit/>
          </a:bodyPr>
          <a:lstStyle/>
          <a:p>
            <a:pPr lvl="0"/>
            <a:r>
              <a:rPr lang="ar-SA" sz="2200" b="1" dirty="0" smtClean="0"/>
              <a:t>أسرتي العزيزة: أبدأ اليوم دراسة وحدة جديده أتعلم فيها كيف أستفيد من التقويم </a:t>
            </a:r>
          </a:p>
          <a:p>
            <a:pPr lvl="0"/>
            <a:r>
              <a:rPr lang="ar-SA" sz="2200" b="1" dirty="0" smtClean="0"/>
              <a:t>السنوي في معرفه أوقات الصلاة والمواسم وهذا نشاط نسعد بتنفيذه </a:t>
            </a:r>
          </a:p>
          <a:p>
            <a:pPr lvl="0"/>
            <a:r>
              <a:rPr lang="ar-SA" sz="2200" b="1" dirty="0" smtClean="0"/>
              <a:t>أسرة واحدة مع وافر الحب/ ابنتكم.</a:t>
            </a:r>
          </a:p>
          <a:p>
            <a:pPr lvl="0"/>
            <a:r>
              <a:rPr lang="ar-SA" sz="2200" b="1" dirty="0" smtClean="0">
                <a:solidFill>
                  <a:srgbClr val="F14124"/>
                </a:solidFill>
              </a:rPr>
              <a:t>نشاط:</a:t>
            </a:r>
          </a:p>
          <a:p>
            <a:pPr lvl="0"/>
            <a:r>
              <a:rPr lang="ar-SA" sz="2200" b="1" dirty="0" smtClean="0"/>
              <a:t>عزيزي الاب/الام: ساعد ابنتك في </a:t>
            </a:r>
            <a:r>
              <a:rPr lang="ar-SA" sz="2200" b="1" dirty="0" smtClean="0"/>
              <a:t>الاجابة </a:t>
            </a:r>
            <a:r>
              <a:rPr lang="ar-SA" sz="2200" b="1" dirty="0" smtClean="0"/>
              <a:t>عن السؤال التالي:</a:t>
            </a:r>
          </a:p>
          <a:p>
            <a:pPr lvl="0"/>
            <a:r>
              <a:rPr lang="ar-SA" sz="2200" b="1" dirty="0" smtClean="0"/>
              <a:t>لم سميت السنة القمرية (</a:t>
            </a:r>
            <a:r>
              <a:rPr lang="ar-SA" sz="2200" b="1" dirty="0" smtClean="0"/>
              <a:t>الهجرية)بهذا </a:t>
            </a:r>
            <a:r>
              <a:rPr lang="ar-SA" sz="2200" b="1" dirty="0" smtClean="0"/>
              <a:t>الاسم؟</a:t>
            </a:r>
          </a:p>
          <a:p>
            <a:pPr lvl="0"/>
            <a:r>
              <a:rPr lang="ar-SA" sz="2800" b="1" dirty="0" smtClean="0">
                <a:solidFill>
                  <a:srgbClr val="FF0000"/>
                </a:solidFill>
              </a:rPr>
              <a:t>لأنها تتبع منازل القمر وهي التي يؤرخ بها هجرة النبي</a:t>
            </a:r>
          </a:p>
          <a:p>
            <a:pPr lvl="0"/>
            <a:r>
              <a:rPr lang="ar-SA" sz="2800" b="1" dirty="0" smtClean="0">
                <a:solidFill>
                  <a:srgbClr val="FF0000"/>
                </a:solidFill>
              </a:rPr>
              <a:t> صلى الله عليه وسلم من مكة للمدينة</a:t>
            </a:r>
            <a:endParaRPr lang="ar-SA" sz="2800" b="1" dirty="0" smtClean="0">
              <a:solidFill>
                <a:srgbClr val="FF0000"/>
              </a:solidFill>
            </a:endParaRPr>
          </a:p>
        </p:txBody>
      </p:sp>
    </p:spTree>
    <p:custDataLst>
      <p:tags r:id="rId1"/>
    </p:custDataLst>
    <p:extLst>
      <p:ext uri="{BB962C8B-B14F-4D97-AF65-F5344CB8AC3E}">
        <p14:creationId xmlns:p14="http://schemas.microsoft.com/office/powerpoint/2010/main" val="2918909904"/>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716016" y="476672"/>
            <a:ext cx="4392488" cy="940966"/>
          </a:xfrm>
        </p:spPr>
        <p:txBody>
          <a:bodyPr/>
          <a:lstStyle/>
          <a:p>
            <a:r>
              <a:rPr lang="ar-SA" sz="4400" dirty="0" smtClean="0"/>
              <a:t>للتقويم اشكال متعددة:</a:t>
            </a:r>
            <a:endParaRPr lang="ar-SA" sz="4400" dirty="0"/>
          </a:p>
        </p:txBody>
      </p:sp>
      <p:grpSp>
        <p:nvGrpSpPr>
          <p:cNvPr id="8" name="مجموعة 7"/>
          <p:cNvGrpSpPr/>
          <p:nvPr/>
        </p:nvGrpSpPr>
        <p:grpSpPr>
          <a:xfrm>
            <a:off x="30793" y="111128"/>
            <a:ext cx="2082876" cy="756636"/>
            <a:chOff x="179512" y="692696"/>
            <a:chExt cx="2082876" cy="756636"/>
          </a:xfrm>
        </p:grpSpPr>
        <p:pic>
          <p:nvPicPr>
            <p:cNvPr id="9"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59</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22" y="867764"/>
            <a:ext cx="790362" cy="4073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6421" y="1739900"/>
            <a:ext cx="6884011" cy="4225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866450341"/>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5292080" y="903858"/>
            <a:ext cx="3816424" cy="940966"/>
          </a:xfrm>
        </p:spPr>
        <p:txBody>
          <a:bodyPr/>
          <a:lstStyle/>
          <a:p>
            <a:r>
              <a:rPr lang="ar-SA" sz="4400" dirty="0" smtClean="0"/>
              <a:t>اسرتي </a:t>
            </a:r>
            <a:r>
              <a:rPr lang="ar-SA" sz="4400" dirty="0" err="1" smtClean="0"/>
              <a:t>العزيزه</a:t>
            </a:r>
            <a:endParaRPr lang="ar-SA" sz="4400" dirty="0"/>
          </a:p>
        </p:txBody>
      </p:sp>
      <p:grpSp>
        <p:nvGrpSpPr>
          <p:cNvPr id="8" name="مجموعة 7"/>
          <p:cNvGrpSpPr/>
          <p:nvPr/>
        </p:nvGrpSpPr>
        <p:grpSpPr>
          <a:xfrm>
            <a:off x="30793" y="111128"/>
            <a:ext cx="2082876" cy="756636"/>
            <a:chOff x="179512" y="692696"/>
            <a:chExt cx="2082876" cy="756636"/>
          </a:xfrm>
        </p:grpSpPr>
        <p:pic>
          <p:nvPicPr>
            <p:cNvPr id="9"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59</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22" y="867764"/>
            <a:ext cx="790362" cy="4073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1576421" y="2032972"/>
            <a:ext cx="7532083" cy="4770537"/>
          </a:xfrm>
          <a:prstGeom prst="rect">
            <a:avLst/>
          </a:prstGeom>
        </p:spPr>
        <p:txBody>
          <a:bodyPr wrap="square">
            <a:spAutoFit/>
          </a:bodyPr>
          <a:lstStyle/>
          <a:p>
            <a:r>
              <a:rPr lang="ar-SA" sz="3000" b="1" dirty="0" smtClean="0">
                <a:solidFill>
                  <a:prstClr val="black"/>
                </a:solidFill>
              </a:rPr>
              <a:t>عزيزي الأب/الأم: ساعد ابنتك في الاجابة عن السؤال التالي :</a:t>
            </a:r>
          </a:p>
          <a:p>
            <a:r>
              <a:rPr lang="ar-SA" sz="3000" b="1" dirty="0" smtClean="0">
                <a:solidFill>
                  <a:prstClr val="black"/>
                </a:solidFill>
              </a:rPr>
              <a:t>كيف كان القدماء يعرفون تاريخ الأيام والشهور ؟</a:t>
            </a:r>
          </a:p>
          <a:p>
            <a:r>
              <a:rPr lang="ar-EG" sz="2400" b="1" dirty="0" smtClean="0">
                <a:solidFill>
                  <a:srgbClr val="FF0000"/>
                </a:solidFill>
              </a:rPr>
              <a:t>من الظواهر </a:t>
            </a:r>
            <a:r>
              <a:rPr lang="ar-EG" sz="2400" b="1" dirty="0">
                <a:solidFill>
                  <a:srgbClr val="FF0000"/>
                </a:solidFill>
              </a:rPr>
              <a:t>الطبيعية وعلى حركة الأجرام السماوية، وأوّل هذه الظواهر هو الليل والنهار، وطلوع الشمس، والقمر، والمد والجزر، واختلاف شكل القمر، والفصول وعلاقتها باختلاف موضع النجوم والشمس، وهجرة الطيور وتزاوجها، فقام سكان الأرض بوضع تقويم وحدّدوا الأيام والأسابيع والشهور، ثمّ قاموا باختراع الساعات، وتقسيم الزمن، وتحديد التواريخ والحوادث الأرضية، وتسجيلها والمواسم والأعياد</a:t>
            </a:r>
            <a:r>
              <a:rPr lang="ar-EG" sz="3200" dirty="0"/>
              <a:t>.</a:t>
            </a:r>
            <a:r>
              <a:rPr lang="ar-EG" sz="3200" dirty="0"/>
              <a:t/>
            </a:r>
            <a:br>
              <a:rPr lang="ar-EG" sz="3200" dirty="0"/>
            </a:br>
            <a:r>
              <a:rPr lang="ar-EG" sz="3200" dirty="0"/>
              <a:t/>
            </a:r>
            <a:br>
              <a:rPr lang="ar-EG" sz="3200" dirty="0"/>
            </a:br>
            <a:endParaRPr lang="ar-SA" sz="3000" b="1" dirty="0" smtClean="0">
              <a:solidFill>
                <a:srgbClr val="FF0000"/>
              </a:solidFill>
            </a:endParaRPr>
          </a:p>
        </p:txBody>
      </p:sp>
    </p:spTree>
    <p:custDataLst>
      <p:tags r:id="rId1"/>
    </p:custDataLst>
    <p:extLst>
      <p:ext uri="{BB962C8B-B14F-4D97-AF65-F5344CB8AC3E}">
        <p14:creationId xmlns:p14="http://schemas.microsoft.com/office/powerpoint/2010/main" val="1901889010"/>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5292080" y="903858"/>
            <a:ext cx="3816424" cy="940966"/>
          </a:xfrm>
        </p:spPr>
        <p:txBody>
          <a:bodyPr/>
          <a:lstStyle/>
          <a:p>
            <a:r>
              <a:rPr lang="ar-SA" sz="4400" dirty="0" smtClean="0"/>
              <a:t>نشاط (2)</a:t>
            </a:r>
            <a:endParaRPr lang="ar-SA" sz="4400" dirty="0"/>
          </a:p>
        </p:txBody>
      </p:sp>
      <p:grpSp>
        <p:nvGrpSpPr>
          <p:cNvPr id="8" name="مجموعة 7"/>
          <p:cNvGrpSpPr/>
          <p:nvPr/>
        </p:nvGrpSpPr>
        <p:grpSpPr>
          <a:xfrm>
            <a:off x="30793" y="111128"/>
            <a:ext cx="2082876" cy="756636"/>
            <a:chOff x="179512" y="692696"/>
            <a:chExt cx="2082876" cy="756636"/>
          </a:xfrm>
        </p:grpSpPr>
        <p:pic>
          <p:nvPicPr>
            <p:cNvPr id="9"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59</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22" y="867764"/>
            <a:ext cx="790362" cy="4073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1576421" y="2032972"/>
            <a:ext cx="7532083" cy="3323987"/>
          </a:xfrm>
          <a:prstGeom prst="rect">
            <a:avLst/>
          </a:prstGeom>
        </p:spPr>
        <p:txBody>
          <a:bodyPr wrap="square">
            <a:spAutoFit/>
          </a:bodyPr>
          <a:lstStyle/>
          <a:p>
            <a:r>
              <a:rPr lang="ar-SA" sz="3000" b="1" dirty="0" smtClean="0">
                <a:solidFill>
                  <a:prstClr val="black"/>
                </a:solidFill>
              </a:rPr>
              <a:t>بالتعاون مع زميلاتك في المجموعة, حددي أوقات الصلوات الخمس في مدينتك لهذا اليوم علي ورقة التقويم .</a:t>
            </a:r>
          </a:p>
          <a:p>
            <a:r>
              <a:rPr lang="ar-SA" sz="3000" b="1" dirty="0" err="1" smtClean="0">
                <a:solidFill>
                  <a:prstClr val="black"/>
                </a:solidFill>
              </a:rPr>
              <a:t>الفجر.الساعة</a:t>
            </a:r>
            <a:r>
              <a:rPr lang="ar-SA" sz="3000" b="1" dirty="0" smtClean="0">
                <a:solidFill>
                  <a:prstClr val="black"/>
                </a:solidFill>
              </a:rPr>
              <a:t> الرابعة ليلا</a:t>
            </a:r>
            <a:endParaRPr lang="ar-SA" sz="3000" b="1" dirty="0" smtClean="0">
              <a:solidFill>
                <a:prstClr val="black"/>
              </a:solidFill>
            </a:endParaRPr>
          </a:p>
          <a:p>
            <a:r>
              <a:rPr lang="ar-SA" sz="3000" b="1" dirty="0" smtClean="0">
                <a:solidFill>
                  <a:prstClr val="black"/>
                </a:solidFill>
              </a:rPr>
              <a:t>الظهر</a:t>
            </a:r>
            <a:r>
              <a:rPr lang="ar-SA" sz="3000" b="1" dirty="0" smtClean="0">
                <a:solidFill>
                  <a:prstClr val="black"/>
                </a:solidFill>
              </a:rPr>
              <a:t>. الساعة الثانية عشر ظهرا</a:t>
            </a:r>
            <a:endParaRPr lang="ar-SA" sz="3000" b="1" dirty="0" smtClean="0">
              <a:solidFill>
                <a:prstClr val="black"/>
              </a:solidFill>
            </a:endParaRPr>
          </a:p>
          <a:p>
            <a:r>
              <a:rPr lang="ar-SA" sz="3000" b="1" dirty="0" err="1" smtClean="0">
                <a:solidFill>
                  <a:prstClr val="black"/>
                </a:solidFill>
              </a:rPr>
              <a:t>العصر.الرابعة</a:t>
            </a:r>
            <a:r>
              <a:rPr lang="ar-SA" sz="3000" b="1" dirty="0" smtClean="0">
                <a:solidFill>
                  <a:prstClr val="black"/>
                </a:solidFill>
              </a:rPr>
              <a:t> عصر</a:t>
            </a:r>
            <a:endParaRPr lang="ar-SA" sz="3000" b="1" dirty="0" smtClean="0">
              <a:solidFill>
                <a:prstClr val="black"/>
              </a:solidFill>
            </a:endParaRPr>
          </a:p>
          <a:p>
            <a:r>
              <a:rPr lang="ar-SA" sz="3000" b="1" dirty="0" smtClean="0">
                <a:solidFill>
                  <a:prstClr val="black"/>
                </a:solidFill>
              </a:rPr>
              <a:t>المغرب</a:t>
            </a:r>
            <a:r>
              <a:rPr lang="ar-SA" sz="3000" b="1" dirty="0" smtClean="0">
                <a:solidFill>
                  <a:prstClr val="black"/>
                </a:solidFill>
              </a:rPr>
              <a:t>. السادسة ونصف</a:t>
            </a:r>
            <a:endParaRPr lang="ar-SA" sz="3000" b="1" dirty="0" smtClean="0">
              <a:solidFill>
                <a:prstClr val="black"/>
              </a:solidFill>
            </a:endParaRPr>
          </a:p>
          <a:p>
            <a:r>
              <a:rPr lang="ar-SA" sz="3000" b="1" dirty="0" err="1" smtClean="0">
                <a:solidFill>
                  <a:prstClr val="black"/>
                </a:solidFill>
              </a:rPr>
              <a:t>العشاء.الثامنة</a:t>
            </a:r>
            <a:r>
              <a:rPr lang="ar-SA" sz="3000" b="1" dirty="0" smtClean="0">
                <a:solidFill>
                  <a:prstClr val="black"/>
                </a:solidFill>
              </a:rPr>
              <a:t> ونصف</a:t>
            </a:r>
            <a:endParaRPr lang="ar-SA" sz="3000" b="1" dirty="0" smtClean="0">
              <a:solidFill>
                <a:prstClr val="black"/>
              </a:solidFill>
            </a:endParaRPr>
          </a:p>
        </p:txBody>
      </p:sp>
    </p:spTree>
    <p:custDataLst>
      <p:tags r:id="rId1"/>
    </p:custDataLst>
    <p:extLst>
      <p:ext uri="{BB962C8B-B14F-4D97-AF65-F5344CB8AC3E}">
        <p14:creationId xmlns:p14="http://schemas.microsoft.com/office/powerpoint/2010/main" val="2729217922"/>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5364088" y="332656"/>
            <a:ext cx="3744416" cy="884348"/>
          </a:xfrm>
        </p:spPr>
        <p:txBody>
          <a:bodyPr/>
          <a:lstStyle/>
          <a:p>
            <a:r>
              <a:rPr lang="ar-SA" sz="4400" dirty="0" smtClean="0"/>
              <a:t>اسرتي </a:t>
            </a:r>
            <a:r>
              <a:rPr lang="ar-SA" sz="4400" dirty="0" err="1" smtClean="0"/>
              <a:t>العزيزه</a:t>
            </a:r>
            <a:endParaRPr lang="ar-SA" sz="4400" dirty="0"/>
          </a:p>
        </p:txBody>
      </p:sp>
      <p:grpSp>
        <p:nvGrpSpPr>
          <p:cNvPr id="8" name="مجموعة 7"/>
          <p:cNvGrpSpPr/>
          <p:nvPr/>
        </p:nvGrpSpPr>
        <p:grpSpPr>
          <a:xfrm>
            <a:off x="30793" y="111128"/>
            <a:ext cx="2082876" cy="756636"/>
            <a:chOff x="179512" y="692696"/>
            <a:chExt cx="2082876" cy="756636"/>
          </a:xfrm>
        </p:grpSpPr>
        <p:pic>
          <p:nvPicPr>
            <p:cNvPr id="9"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59</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22" y="867764"/>
            <a:ext cx="790362" cy="4073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1576421" y="1340768"/>
            <a:ext cx="7532083" cy="1477328"/>
          </a:xfrm>
          <a:prstGeom prst="rect">
            <a:avLst/>
          </a:prstGeom>
        </p:spPr>
        <p:txBody>
          <a:bodyPr wrap="square">
            <a:spAutoFit/>
          </a:bodyPr>
          <a:lstStyle/>
          <a:p>
            <a:r>
              <a:rPr lang="ar-SA" sz="3000" b="1" dirty="0" smtClean="0">
                <a:solidFill>
                  <a:prstClr val="black"/>
                </a:solidFill>
              </a:rPr>
              <a:t>عزيزي الأب/الأم:</a:t>
            </a:r>
          </a:p>
          <a:p>
            <a:r>
              <a:rPr lang="ar-SA" sz="3000" b="1" dirty="0" smtClean="0">
                <a:solidFill>
                  <a:prstClr val="black"/>
                </a:solidFill>
              </a:rPr>
              <a:t> أرشد ابنتك الي الاستفادة من مفكرة ورقة التقويم في التخطيط </a:t>
            </a:r>
            <a:r>
              <a:rPr lang="ar-SA" sz="3000" b="1" dirty="0" err="1" smtClean="0">
                <a:solidFill>
                  <a:prstClr val="black"/>
                </a:solidFill>
              </a:rPr>
              <a:t>للاجازات</a:t>
            </a:r>
            <a:r>
              <a:rPr lang="ar-SA" sz="3000" b="1" dirty="0" smtClean="0">
                <a:solidFill>
                  <a:prstClr val="black"/>
                </a:solidFill>
              </a:rPr>
              <a:t>  وتدوين المواعيد المهمة.</a:t>
            </a:r>
          </a:p>
        </p:txBody>
      </p:sp>
      <p:sp>
        <p:nvSpPr>
          <p:cNvPr id="13" name="مستطيل 12"/>
          <p:cNvSpPr/>
          <p:nvPr/>
        </p:nvSpPr>
        <p:spPr>
          <a:xfrm>
            <a:off x="1611917" y="2818096"/>
            <a:ext cx="7532083" cy="2400657"/>
          </a:xfrm>
          <a:prstGeom prst="rect">
            <a:avLst/>
          </a:prstGeom>
        </p:spPr>
        <p:txBody>
          <a:bodyPr wrap="square">
            <a:spAutoFit/>
          </a:bodyPr>
          <a:lstStyle/>
          <a:p>
            <a:r>
              <a:rPr lang="ar-SA" sz="3000" b="1" dirty="0" smtClean="0">
                <a:solidFill>
                  <a:schemeClr val="accent6"/>
                </a:solidFill>
              </a:rPr>
              <a:t>ارشادات عامة :</a:t>
            </a:r>
          </a:p>
          <a:p>
            <a:r>
              <a:rPr lang="ar-SA" sz="3000" b="1" dirty="0" smtClean="0"/>
              <a:t>1) بعض التقاويم تحتوي علي </a:t>
            </a:r>
            <a:r>
              <a:rPr lang="ar-SA" sz="3000" b="1" dirty="0" smtClean="0"/>
              <a:t>آيات </a:t>
            </a:r>
            <a:r>
              <a:rPr lang="ar-SA" sz="3000" b="1" dirty="0" smtClean="0"/>
              <a:t>وأحاديث فلا ترميها بل أستفيدي منها للمدرسة.</a:t>
            </a:r>
          </a:p>
          <a:p>
            <a:r>
              <a:rPr lang="ar-SA" sz="3000" b="1" dirty="0" smtClean="0"/>
              <a:t>2) بعض التقاويم تحتوي علي مواعيد الصلاة فاحرصي علي أدائها في وقتها .</a:t>
            </a:r>
          </a:p>
        </p:txBody>
      </p:sp>
    </p:spTree>
    <p:custDataLst>
      <p:tags r:id="rId1"/>
    </p:custDataLst>
    <p:extLst>
      <p:ext uri="{BB962C8B-B14F-4D97-AF65-F5344CB8AC3E}">
        <p14:creationId xmlns:p14="http://schemas.microsoft.com/office/powerpoint/2010/main" val="4205878920"/>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2699792" y="332656"/>
            <a:ext cx="3816424" cy="940966"/>
          </a:xfrm>
        </p:spPr>
        <p:txBody>
          <a:bodyPr/>
          <a:lstStyle/>
          <a:p>
            <a:r>
              <a:rPr lang="ar-SA" sz="4400" dirty="0" smtClean="0"/>
              <a:t>هيا نمرح</a:t>
            </a:r>
            <a:endParaRPr lang="ar-SA" sz="4400" dirty="0"/>
          </a:p>
        </p:txBody>
      </p:sp>
      <p:grpSp>
        <p:nvGrpSpPr>
          <p:cNvPr id="8" name="مجموعة 7"/>
          <p:cNvGrpSpPr/>
          <p:nvPr/>
        </p:nvGrpSpPr>
        <p:grpSpPr>
          <a:xfrm>
            <a:off x="30793" y="111128"/>
            <a:ext cx="2082876" cy="756636"/>
            <a:chOff x="179512" y="692696"/>
            <a:chExt cx="2082876" cy="756636"/>
          </a:xfrm>
        </p:grpSpPr>
        <p:pic>
          <p:nvPicPr>
            <p:cNvPr id="9"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59</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22" y="867764"/>
            <a:ext cx="790362" cy="4073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1367424" y="1340768"/>
            <a:ext cx="7532083" cy="2400657"/>
          </a:xfrm>
          <a:prstGeom prst="rect">
            <a:avLst/>
          </a:prstGeom>
        </p:spPr>
        <p:txBody>
          <a:bodyPr wrap="square">
            <a:spAutoFit/>
          </a:bodyPr>
          <a:lstStyle/>
          <a:p>
            <a:r>
              <a:rPr lang="ar-EG" sz="3000" b="1" dirty="0" smtClean="0">
                <a:solidFill>
                  <a:prstClr val="black"/>
                </a:solidFill>
              </a:rPr>
              <a:t>أختار الكلمة المناسبة وأضعها في الفراغ  :</a:t>
            </a:r>
          </a:p>
          <a:p>
            <a:r>
              <a:rPr lang="ar-EG" sz="3000" b="1" dirty="0" smtClean="0">
                <a:solidFill>
                  <a:prstClr val="black"/>
                </a:solidFill>
              </a:rPr>
              <a:t>الصلاة          الميلادي </a:t>
            </a:r>
            <a:r>
              <a:rPr lang="ar-EG" sz="3000" b="1" dirty="0">
                <a:solidFill>
                  <a:prstClr val="black"/>
                </a:solidFill>
              </a:rPr>
              <a:t> </a:t>
            </a:r>
            <a:r>
              <a:rPr lang="ar-EG" sz="3000" b="1" dirty="0" smtClean="0">
                <a:solidFill>
                  <a:prstClr val="black"/>
                </a:solidFill>
              </a:rPr>
              <a:t>      عام       الهجري </a:t>
            </a:r>
          </a:p>
          <a:p>
            <a:r>
              <a:rPr lang="ar-EG" sz="3000" b="1" dirty="0" smtClean="0">
                <a:solidFill>
                  <a:prstClr val="black"/>
                </a:solidFill>
              </a:rPr>
              <a:t>يستعمل التقويم </a:t>
            </a:r>
            <a:r>
              <a:rPr lang="ar-EG" sz="3000" b="1" dirty="0" err="1" smtClean="0">
                <a:solidFill>
                  <a:prstClr val="black"/>
                </a:solidFill>
              </a:rPr>
              <a:t>مدة</a:t>
            </a:r>
            <a:r>
              <a:rPr lang="ar-EG" sz="3000" b="1" dirty="0" err="1" smtClean="0">
                <a:solidFill>
                  <a:srgbClr val="FF0000"/>
                </a:solidFill>
              </a:rPr>
              <a:t>.عام</a:t>
            </a:r>
            <a:r>
              <a:rPr lang="ar-EG" sz="3000" b="1" dirty="0" smtClean="0">
                <a:solidFill>
                  <a:srgbClr val="FF0000"/>
                </a:solidFill>
              </a:rPr>
              <a:t> </a:t>
            </a:r>
            <a:r>
              <a:rPr lang="ar-EG" sz="3000" b="1" dirty="0" smtClean="0">
                <a:solidFill>
                  <a:prstClr val="black"/>
                </a:solidFill>
              </a:rPr>
              <a:t>.كامل</a:t>
            </a:r>
            <a:r>
              <a:rPr lang="ar-EG" sz="3000" b="1" dirty="0" smtClean="0">
                <a:solidFill>
                  <a:prstClr val="black"/>
                </a:solidFill>
              </a:rPr>
              <a:t>.</a:t>
            </a:r>
          </a:p>
          <a:p>
            <a:r>
              <a:rPr lang="ar-EG" sz="3000" b="1" dirty="0" smtClean="0">
                <a:solidFill>
                  <a:prstClr val="black"/>
                </a:solidFill>
              </a:rPr>
              <a:t>يعرض التقويم </a:t>
            </a:r>
            <a:r>
              <a:rPr lang="ar-EG" sz="3000" b="1" dirty="0" smtClean="0">
                <a:solidFill>
                  <a:prstClr val="black"/>
                </a:solidFill>
              </a:rPr>
              <a:t>التاريخ </a:t>
            </a:r>
            <a:r>
              <a:rPr lang="ar-EG" sz="3000" b="1" dirty="0" smtClean="0">
                <a:solidFill>
                  <a:srgbClr val="FF0000"/>
                </a:solidFill>
              </a:rPr>
              <a:t>الميلادي</a:t>
            </a:r>
            <a:r>
              <a:rPr lang="ar-EG" sz="3000" b="1" dirty="0" smtClean="0">
                <a:solidFill>
                  <a:prstClr val="black"/>
                </a:solidFill>
              </a:rPr>
              <a:t> .والتاريخ </a:t>
            </a:r>
            <a:r>
              <a:rPr lang="ar-EG" sz="3000" b="1" dirty="0" smtClean="0">
                <a:solidFill>
                  <a:srgbClr val="FF0000"/>
                </a:solidFill>
              </a:rPr>
              <a:t>الهجري</a:t>
            </a:r>
            <a:endParaRPr lang="ar-EG" sz="3000" b="1" dirty="0" smtClean="0">
              <a:solidFill>
                <a:srgbClr val="FF0000"/>
              </a:solidFill>
            </a:endParaRPr>
          </a:p>
          <a:p>
            <a:r>
              <a:rPr lang="ar-EG" sz="3000" b="1" dirty="0" smtClean="0">
                <a:solidFill>
                  <a:prstClr val="black"/>
                </a:solidFill>
              </a:rPr>
              <a:t>أوقات </a:t>
            </a:r>
            <a:r>
              <a:rPr lang="ar-EG" sz="3000" b="1" dirty="0" smtClean="0">
                <a:solidFill>
                  <a:srgbClr val="FF0000"/>
                </a:solidFill>
              </a:rPr>
              <a:t>الصلاة </a:t>
            </a:r>
            <a:r>
              <a:rPr lang="ar-EG" sz="3000" b="1" dirty="0" smtClean="0">
                <a:solidFill>
                  <a:prstClr val="black"/>
                </a:solidFill>
              </a:rPr>
              <a:t>.كتبت </a:t>
            </a:r>
            <a:r>
              <a:rPr lang="ar-EG" sz="3000" b="1" dirty="0" smtClean="0">
                <a:solidFill>
                  <a:prstClr val="black"/>
                </a:solidFill>
              </a:rPr>
              <a:t>في التقويم.   </a:t>
            </a:r>
          </a:p>
        </p:txBody>
      </p:sp>
    </p:spTree>
    <p:custDataLst>
      <p:tags r:id="rId1"/>
    </p:custDataLst>
    <p:extLst>
      <p:ext uri="{BB962C8B-B14F-4D97-AF65-F5344CB8AC3E}">
        <p14:creationId xmlns:p14="http://schemas.microsoft.com/office/powerpoint/2010/main" val="3387140283"/>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2699792" y="332656"/>
            <a:ext cx="3816424" cy="940966"/>
          </a:xfrm>
        </p:spPr>
        <p:txBody>
          <a:bodyPr/>
          <a:lstStyle/>
          <a:p>
            <a:r>
              <a:rPr lang="ar-SA" sz="4400" dirty="0" smtClean="0"/>
              <a:t>هيا نمرح</a:t>
            </a:r>
            <a:endParaRPr lang="ar-SA" sz="4400" dirty="0"/>
          </a:p>
        </p:txBody>
      </p:sp>
      <p:grpSp>
        <p:nvGrpSpPr>
          <p:cNvPr id="8" name="مجموعة 7"/>
          <p:cNvGrpSpPr/>
          <p:nvPr/>
        </p:nvGrpSpPr>
        <p:grpSpPr>
          <a:xfrm>
            <a:off x="30793" y="111128"/>
            <a:ext cx="2082876" cy="756636"/>
            <a:chOff x="179512" y="692696"/>
            <a:chExt cx="2082876" cy="756636"/>
          </a:xfrm>
        </p:grpSpPr>
        <p:pic>
          <p:nvPicPr>
            <p:cNvPr id="9"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59</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22" y="867764"/>
            <a:ext cx="790362" cy="4073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1367424" y="1340768"/>
            <a:ext cx="7532083" cy="1015663"/>
          </a:xfrm>
          <a:prstGeom prst="rect">
            <a:avLst/>
          </a:prstGeom>
        </p:spPr>
        <p:txBody>
          <a:bodyPr wrap="square">
            <a:spAutoFit/>
          </a:bodyPr>
          <a:lstStyle/>
          <a:p>
            <a:r>
              <a:rPr lang="ar-EG" sz="3000" b="1" dirty="0" smtClean="0">
                <a:solidFill>
                  <a:prstClr val="black"/>
                </a:solidFill>
              </a:rPr>
              <a:t>بالرجوع الي التقويم أكتب التاريخ عند اليوم الموافق له لهذا العام لما يلي :</a:t>
            </a: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2231" y="2356431"/>
            <a:ext cx="7827276" cy="366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23588112"/>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نسق Office">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926</TotalTime>
  <Words>562</Words>
  <Application>Microsoft Office PowerPoint</Application>
  <PresentationFormat>عرض على الشاشة (3:4)‏</PresentationFormat>
  <Paragraphs>117</Paragraphs>
  <Slides>21</Slides>
  <Notes>0</Notes>
  <HiddenSlides>0</HiddenSlides>
  <MMClips>0</MMClips>
  <ScaleCrop>false</ScaleCrop>
  <HeadingPairs>
    <vt:vector size="4" baseType="variant">
      <vt:variant>
        <vt:lpstr>نسق</vt:lpstr>
      </vt:variant>
      <vt:variant>
        <vt:i4>1</vt:i4>
      </vt:variant>
      <vt:variant>
        <vt:lpstr>عناوين الشرائح</vt:lpstr>
      </vt:variant>
      <vt:variant>
        <vt:i4>21</vt:i4>
      </vt:variant>
    </vt:vector>
  </HeadingPairs>
  <TitlesOfParts>
    <vt:vector size="22" baseType="lpstr">
      <vt:lpstr>نسق Office</vt:lpstr>
      <vt:lpstr>التقويم الهجري</vt:lpstr>
      <vt:lpstr>التقويم الهجري</vt:lpstr>
      <vt:lpstr>اسرتي العزيزه</vt:lpstr>
      <vt:lpstr>للتقويم اشكال متعددة:</vt:lpstr>
      <vt:lpstr>اسرتي العزيزه</vt:lpstr>
      <vt:lpstr>نشاط (2)</vt:lpstr>
      <vt:lpstr>اسرتي العزيزه</vt:lpstr>
      <vt:lpstr>هيا نمرح</vt:lpstr>
      <vt:lpstr>هيا نمرح</vt:lpstr>
      <vt:lpstr>التقويم الميلادي</vt:lpstr>
      <vt:lpstr>عرض تقديمي في PowerPoint</vt:lpstr>
      <vt:lpstr>عرض تقديمي في PowerPoint</vt:lpstr>
      <vt:lpstr>عرض تقديمي في PowerPoint</vt:lpstr>
      <vt:lpstr>عرض تقديمي في PowerPoint</vt:lpstr>
      <vt:lpstr>نشاط (5)</vt:lpstr>
      <vt:lpstr>هيا نمرح</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NORALMOALEM</dc:creator>
  <cp:lastModifiedBy>Arab Doha</cp:lastModifiedBy>
  <cp:revision>84</cp:revision>
  <dcterms:created xsi:type="dcterms:W3CDTF">2015-03-17T18:44:23Z</dcterms:created>
  <dcterms:modified xsi:type="dcterms:W3CDTF">2019-08-06T13:19:29Z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DA8001F7-B120-4E2B-ADD3-331C2177BC2B</vt:lpwstr>
  </property>
  <property fmtid="{D5CDD505-2E9C-101B-9397-08002B2CF9AE}" pid="3" name="ArticulatePath">
    <vt:lpwstr>كامل</vt:lpwstr>
  </property>
</Properties>
</file>