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398" r:id="rId3"/>
    <p:sldId id="399" r:id="rId4"/>
    <p:sldId id="335" r:id="rId5"/>
    <p:sldId id="407" r:id="rId6"/>
    <p:sldId id="409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348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432335" y="2810269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4199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بعض أنواع العبادات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04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651059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128113"/>
              <a:ext cx="1432743" cy="651794"/>
              <a:chOff x="3553936" y="5585904"/>
              <a:chExt cx="1432743" cy="65179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85904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انواع العبادات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7" name="Group 42">
            <a:extLst>
              <a:ext uri="{FF2B5EF4-FFF2-40B4-BE49-F238E27FC236}">
                <a16:creationId xmlns:a16="http://schemas.microsoft.com/office/drawing/2014/main" id="{42CFC16D-A39C-4B10-AC93-D4C200F338A0}"/>
              </a:ext>
            </a:extLst>
          </p:cNvPr>
          <p:cNvGrpSpPr/>
          <p:nvPr/>
        </p:nvGrpSpPr>
        <p:grpSpPr>
          <a:xfrm>
            <a:off x="7569773" y="4045828"/>
            <a:ext cx="1934913" cy="1919694"/>
            <a:chOff x="6005355" y="4174224"/>
            <a:chExt cx="1934913" cy="1919694"/>
          </a:xfrm>
        </p:grpSpPr>
        <p:sp>
          <p:nvSpPr>
            <p:cNvPr id="88" name="Freeform: Shape 12">
              <a:extLst>
                <a:ext uri="{FF2B5EF4-FFF2-40B4-BE49-F238E27FC236}">
                  <a16:creationId xmlns:a16="http://schemas.microsoft.com/office/drawing/2014/main" id="{7CFB3E13-B667-4214-AD08-BDB8F28D6375}"/>
                </a:ext>
              </a:extLst>
            </p:cNvPr>
            <p:cNvSpPr/>
            <p:nvPr/>
          </p:nvSpPr>
          <p:spPr>
            <a:xfrm flipH="1" flipV="1">
              <a:off x="6005355" y="4174224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6666"/>
                </a:gs>
                <a:gs pos="100000">
                  <a:srgbClr val="0099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17">
              <a:extLst>
                <a:ext uri="{FF2B5EF4-FFF2-40B4-BE49-F238E27FC236}">
                  <a16:creationId xmlns:a16="http://schemas.microsoft.com/office/drawing/2014/main" id="{D66DE1C7-8BFC-4504-AF58-06991FF3B106}"/>
                </a:ext>
              </a:extLst>
            </p:cNvPr>
            <p:cNvSpPr txBox="1"/>
            <p:nvPr/>
          </p:nvSpPr>
          <p:spPr>
            <a:xfrm>
              <a:off x="6246083" y="514509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099110" y="924056"/>
            <a:ext cx="4516829" cy="1267727"/>
            <a:chOff x="5534692" y="1052452"/>
            <a:chExt cx="4516829" cy="1267727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534692" y="1303200"/>
              <a:ext cx="4516829" cy="741598"/>
              <a:chOff x="5534692" y="1303200"/>
              <a:chExt cx="4516829" cy="741598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534692" y="1303200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000066"/>
                    </a:solidFill>
                    <a:latin typeface="Century Gothic" panose="020B0502020202020204" pitchFamily="34" charset="0"/>
                  </a:rPr>
                  <a:t>الصلاةُ</a:t>
                </a:r>
                <a:endParaRPr lang="en-US" sz="1600" b="1" dirty="0">
                  <a:solidFill>
                    <a:srgbClr val="3333FF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549859" y="1790882"/>
                <a:ext cx="450166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696" y="1052452"/>
              <a:ext cx="1435740" cy="1267727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699310" y="2691468"/>
            <a:ext cx="3128262" cy="1299374"/>
            <a:chOff x="7134892" y="2819864"/>
            <a:chExt cx="3128262" cy="1299374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7134892" y="3464095"/>
              <a:ext cx="2476633" cy="537379"/>
              <a:chOff x="5549859" y="1445147"/>
              <a:chExt cx="2476633" cy="537379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5549859" y="1445147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rgbClr val="CC0066"/>
                    </a:solidFill>
                    <a:latin typeface="Century Gothic" panose="020B0502020202020204" pitchFamily="34" charset="0"/>
                  </a:rPr>
                  <a:t>قِراءةُ القُرآن</a:t>
                </a:r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549859" y="1855568"/>
                <a:ext cx="2476633" cy="126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7782" y="2819864"/>
              <a:ext cx="1445372" cy="1299374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1943127" y="1831346"/>
            <a:ext cx="3775638" cy="1319320"/>
            <a:chOff x="378709" y="1959742"/>
            <a:chExt cx="3775638" cy="1319320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378709" y="2595063"/>
              <a:ext cx="3775638" cy="560831"/>
              <a:chOff x="378709" y="2595063"/>
              <a:chExt cx="3775638" cy="560831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748771" y="2595063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الصيامُ</a:t>
                </a:r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378709" y="2901978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5647" y="1959742"/>
              <a:ext cx="1435305" cy="1319320"/>
            </a:xfrm>
            <a:prstGeom prst="rect">
              <a:avLst/>
            </a:prstGeom>
          </p:spPr>
        </p:pic>
      </p:grp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637FDB63-F932-4647-A840-2F91D039C137}"/>
              </a:ext>
            </a:extLst>
          </p:cNvPr>
          <p:cNvGrpSpPr/>
          <p:nvPr/>
        </p:nvGrpSpPr>
        <p:grpSpPr>
          <a:xfrm>
            <a:off x="3534487" y="4146819"/>
            <a:ext cx="3973218" cy="1554873"/>
            <a:chOff x="1970069" y="4275215"/>
            <a:chExt cx="3973218" cy="1554873"/>
          </a:xfrm>
        </p:grpSpPr>
        <p:grpSp>
          <p:nvGrpSpPr>
            <p:cNvPr id="114" name="Group 36">
              <a:extLst>
                <a:ext uri="{FF2B5EF4-FFF2-40B4-BE49-F238E27FC236}">
                  <a16:creationId xmlns:a16="http://schemas.microsoft.com/office/drawing/2014/main" id="{F82AEADC-ED1B-4426-AC03-412D8829A843}"/>
                </a:ext>
              </a:extLst>
            </p:cNvPr>
            <p:cNvGrpSpPr/>
            <p:nvPr/>
          </p:nvGrpSpPr>
          <p:grpSpPr>
            <a:xfrm>
              <a:off x="2167650" y="4977652"/>
              <a:ext cx="3775637" cy="537378"/>
              <a:chOff x="378709" y="2618516"/>
              <a:chExt cx="3775637" cy="537378"/>
            </a:xfrm>
          </p:grpSpPr>
          <p:sp>
            <p:nvSpPr>
              <p:cNvPr id="116" name="TextBox 37">
                <a:extLst>
                  <a:ext uri="{FF2B5EF4-FFF2-40B4-BE49-F238E27FC236}">
                    <a16:creationId xmlns:a16="http://schemas.microsoft.com/office/drawing/2014/main" id="{EA096983-B97E-48D8-AA74-B5648363D74D}"/>
                  </a:ext>
                </a:extLst>
              </p:cNvPr>
              <p:cNvSpPr txBox="1"/>
              <p:nvPr/>
            </p:nvSpPr>
            <p:spPr>
              <a:xfrm>
                <a:off x="1803604" y="2618516"/>
                <a:ext cx="20862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006666"/>
                    </a:solidFill>
                    <a:latin typeface="Century Gothic" panose="020B0502020202020204" pitchFamily="34" charset="0"/>
                  </a:rPr>
                  <a:t>طاعة الوالِدَين</a:t>
                </a:r>
                <a:endParaRPr lang="en-US" sz="2800" b="1" dirty="0">
                  <a:solidFill>
                    <a:srgbClr val="0099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38">
                <a:extLst>
                  <a:ext uri="{FF2B5EF4-FFF2-40B4-BE49-F238E27FC236}">
                    <a16:creationId xmlns:a16="http://schemas.microsoft.com/office/drawing/2014/main" id="{146E4A5F-6C53-4BFB-BF66-3FFAC0BE901E}"/>
                  </a:ext>
                </a:extLst>
              </p:cNvPr>
              <p:cNvSpPr txBox="1"/>
              <p:nvPr/>
            </p:nvSpPr>
            <p:spPr>
              <a:xfrm>
                <a:off x="378709" y="2901978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5" name="Graphic 28">
              <a:extLst>
                <a:ext uri="{FF2B5EF4-FFF2-40B4-BE49-F238E27FC236}">
                  <a16:creationId xmlns:a16="http://schemas.microsoft.com/office/drawing/2014/main" id="{C35D22AB-0313-44BE-B43E-608437AA3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069" y="4275215"/>
              <a:ext cx="1622477" cy="1554873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43127" y="-1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العبادة:</a:t>
            </a:r>
            <a:r>
              <a:rPr lang="ar-SY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ar-SY" sz="3200" b="1" dirty="0">
                <a:latin typeface="Century Gothic" panose="020B0502020202020204" pitchFamily="34" charset="0"/>
              </a:rPr>
              <a:t>كُلُّ ما يُحِبُّه الله من الأقوال و الأعمال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26" y="2864467"/>
            <a:ext cx="1299012" cy="116779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21749"/>
              <a:chOff x="3563328" y="5466316"/>
              <a:chExt cx="1432743" cy="52174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انواع العبادات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87" name="Group 42">
            <a:extLst>
              <a:ext uri="{FF2B5EF4-FFF2-40B4-BE49-F238E27FC236}">
                <a16:creationId xmlns:a16="http://schemas.microsoft.com/office/drawing/2014/main" id="{42CFC16D-A39C-4B10-AC93-D4C200F338A0}"/>
              </a:ext>
            </a:extLst>
          </p:cNvPr>
          <p:cNvGrpSpPr/>
          <p:nvPr/>
        </p:nvGrpSpPr>
        <p:grpSpPr>
          <a:xfrm>
            <a:off x="7569773" y="4045828"/>
            <a:ext cx="1934913" cy="1919694"/>
            <a:chOff x="6005355" y="4174224"/>
            <a:chExt cx="1934913" cy="1919694"/>
          </a:xfrm>
        </p:grpSpPr>
        <p:sp>
          <p:nvSpPr>
            <p:cNvPr id="88" name="Freeform: Shape 12">
              <a:extLst>
                <a:ext uri="{FF2B5EF4-FFF2-40B4-BE49-F238E27FC236}">
                  <a16:creationId xmlns:a16="http://schemas.microsoft.com/office/drawing/2014/main" id="{7CFB3E13-B667-4214-AD08-BDB8F28D6375}"/>
                </a:ext>
              </a:extLst>
            </p:cNvPr>
            <p:cNvSpPr/>
            <p:nvPr/>
          </p:nvSpPr>
          <p:spPr>
            <a:xfrm flipH="1" flipV="1">
              <a:off x="6005355" y="4174224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6666"/>
                </a:gs>
                <a:gs pos="100000">
                  <a:srgbClr val="0099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17">
              <a:extLst>
                <a:ext uri="{FF2B5EF4-FFF2-40B4-BE49-F238E27FC236}">
                  <a16:creationId xmlns:a16="http://schemas.microsoft.com/office/drawing/2014/main" id="{D66DE1C7-8BFC-4504-AF58-06991FF3B106}"/>
                </a:ext>
              </a:extLst>
            </p:cNvPr>
            <p:cNvSpPr txBox="1"/>
            <p:nvPr/>
          </p:nvSpPr>
          <p:spPr>
            <a:xfrm>
              <a:off x="6246083" y="514509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929234" y="924056"/>
            <a:ext cx="4686705" cy="1267727"/>
            <a:chOff x="5364816" y="1052452"/>
            <a:chExt cx="4686705" cy="1267727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364816" y="1303200"/>
              <a:ext cx="4686705" cy="741598"/>
              <a:chOff x="5364816" y="1303200"/>
              <a:chExt cx="4686705" cy="741598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364816" y="1303200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000066"/>
                    </a:solidFill>
                    <a:latin typeface="Century Gothic" panose="020B0502020202020204" pitchFamily="34" charset="0"/>
                  </a:rPr>
                  <a:t>الإحسانُ إلى الجارِ</a:t>
                </a:r>
                <a:endParaRPr lang="en-US" sz="1600" b="1" dirty="0">
                  <a:solidFill>
                    <a:srgbClr val="3333FF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549859" y="1790882"/>
                <a:ext cx="450166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979" y="1052452"/>
              <a:ext cx="1379174" cy="1267727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699310" y="2691468"/>
            <a:ext cx="3076680" cy="1299374"/>
            <a:chOff x="7134892" y="2819864"/>
            <a:chExt cx="3076680" cy="1299374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7134892" y="3419611"/>
              <a:ext cx="2476633" cy="581863"/>
              <a:chOff x="5549859" y="1400663"/>
              <a:chExt cx="2476633" cy="581863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5813575" y="1400663"/>
                <a:ext cx="108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CC0066"/>
                    </a:solidFill>
                    <a:latin typeface="Century Gothic" panose="020B0502020202020204" pitchFamily="34" charset="0"/>
                  </a:rPr>
                  <a:t>الصّدْقُ</a:t>
                </a:r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549859" y="1855568"/>
                <a:ext cx="2476633" cy="126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9363" y="2819864"/>
              <a:ext cx="1342209" cy="1299374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1943127" y="1935753"/>
            <a:ext cx="3775638" cy="1319320"/>
            <a:chOff x="378709" y="2064149"/>
            <a:chExt cx="3775638" cy="1319320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378709" y="2595063"/>
              <a:ext cx="3775638" cy="560831"/>
              <a:chOff x="378709" y="2595063"/>
              <a:chExt cx="3775638" cy="560831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748771" y="2595063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الصدَقَة</a:t>
                </a:r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378709" y="2901978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639" y="2064149"/>
              <a:ext cx="1376681" cy="1319320"/>
            </a:xfrm>
            <a:prstGeom prst="rect">
              <a:avLst/>
            </a:prstGeom>
          </p:spPr>
        </p:pic>
      </p:grp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637FDB63-F932-4647-A840-2F91D039C137}"/>
              </a:ext>
            </a:extLst>
          </p:cNvPr>
          <p:cNvGrpSpPr/>
          <p:nvPr/>
        </p:nvGrpSpPr>
        <p:grpSpPr>
          <a:xfrm>
            <a:off x="3534487" y="4146819"/>
            <a:ext cx="3973218" cy="1554873"/>
            <a:chOff x="1970069" y="4275215"/>
            <a:chExt cx="3973218" cy="1554873"/>
          </a:xfrm>
        </p:grpSpPr>
        <p:grpSp>
          <p:nvGrpSpPr>
            <p:cNvPr id="114" name="Group 36">
              <a:extLst>
                <a:ext uri="{FF2B5EF4-FFF2-40B4-BE49-F238E27FC236}">
                  <a16:creationId xmlns:a16="http://schemas.microsoft.com/office/drawing/2014/main" id="{F82AEADC-ED1B-4426-AC03-412D8829A843}"/>
                </a:ext>
              </a:extLst>
            </p:cNvPr>
            <p:cNvGrpSpPr/>
            <p:nvPr/>
          </p:nvGrpSpPr>
          <p:grpSpPr>
            <a:xfrm>
              <a:off x="2167650" y="4977652"/>
              <a:ext cx="3775637" cy="537378"/>
              <a:chOff x="378709" y="2618516"/>
              <a:chExt cx="3775637" cy="537378"/>
            </a:xfrm>
          </p:grpSpPr>
          <p:sp>
            <p:nvSpPr>
              <p:cNvPr id="116" name="TextBox 37">
                <a:extLst>
                  <a:ext uri="{FF2B5EF4-FFF2-40B4-BE49-F238E27FC236}">
                    <a16:creationId xmlns:a16="http://schemas.microsoft.com/office/drawing/2014/main" id="{EA096983-B97E-48D8-AA74-B5648363D74D}"/>
                  </a:ext>
                </a:extLst>
              </p:cNvPr>
              <p:cNvSpPr txBox="1"/>
              <p:nvPr/>
            </p:nvSpPr>
            <p:spPr>
              <a:xfrm>
                <a:off x="1803604" y="2618516"/>
                <a:ext cx="20862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006666"/>
                    </a:solidFill>
                    <a:latin typeface="Century Gothic" panose="020B0502020202020204" pitchFamily="34" charset="0"/>
                  </a:rPr>
                  <a:t>صلة الرحم</a:t>
                </a:r>
                <a:endParaRPr lang="en-US" sz="2800" b="1" dirty="0">
                  <a:solidFill>
                    <a:srgbClr val="0099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38">
                <a:extLst>
                  <a:ext uri="{FF2B5EF4-FFF2-40B4-BE49-F238E27FC236}">
                    <a16:creationId xmlns:a16="http://schemas.microsoft.com/office/drawing/2014/main" id="{146E4A5F-6C53-4BFB-BF66-3FFAC0BE901E}"/>
                  </a:ext>
                </a:extLst>
              </p:cNvPr>
              <p:cNvSpPr txBox="1"/>
              <p:nvPr/>
            </p:nvSpPr>
            <p:spPr>
              <a:xfrm>
                <a:off x="378709" y="2901978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5" name="Graphic 28">
              <a:extLst>
                <a:ext uri="{FF2B5EF4-FFF2-40B4-BE49-F238E27FC236}">
                  <a16:creationId xmlns:a16="http://schemas.microsoft.com/office/drawing/2014/main" id="{C35D22AB-0313-44BE-B43E-608437AA3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069" y="4275215"/>
              <a:ext cx="1622477" cy="1554873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867704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العبادة:</a:t>
            </a:r>
            <a:r>
              <a:rPr lang="ar-SY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ar-SY" sz="3200" b="1" dirty="0">
                <a:latin typeface="Century Gothic" panose="020B0502020202020204" pitchFamily="34" charset="0"/>
              </a:rPr>
              <a:t>كُلُّ ما يُحِبُّه الله من الأقوال و الأعمال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2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27" y="2959450"/>
            <a:ext cx="1226409" cy="110252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21749"/>
              <a:chOff x="3563328" y="5466316"/>
              <a:chExt cx="1432743" cy="52174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انواع العبادات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</a:t>
            </a:r>
            <a:r>
              <a:rPr lang="ar-SY" sz="2400" b="1" dirty="0">
                <a:latin typeface="Century Gothic" panose="020B0502020202020204" pitchFamily="34" charset="0"/>
              </a:rPr>
              <a:t>أَضعُ الأقوالَ في صندوقِ الأقوالِ والأفعالَ في صندوقِ الأفعال 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Open envelope">
            <a:extLst>
              <a:ext uri="{FF2B5EF4-FFF2-40B4-BE49-F238E27FC236}">
                <a16:creationId xmlns:a16="http://schemas.microsoft.com/office/drawing/2014/main" id="{899978A9-A5F2-401A-9914-0AA727144543}"/>
              </a:ext>
            </a:extLst>
          </p:cNvPr>
          <p:cNvSpPr/>
          <p:nvPr/>
        </p:nvSpPr>
        <p:spPr>
          <a:xfrm rot="10800000" flipH="1" flipV="1">
            <a:off x="3823542" y="3993846"/>
            <a:ext cx="3093217" cy="877060"/>
          </a:xfrm>
          <a:prstGeom prst="triangle">
            <a:avLst/>
          </a:prstGeom>
          <a:gradFill flip="none" rotWithShape="1">
            <a:gsLst>
              <a:gs pos="0">
                <a:srgbClr val="EEB30C"/>
              </a:gs>
              <a:gs pos="100000">
                <a:srgbClr val="FEDB3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0B1CBFB5-5CAB-4042-8ABB-D3A8FFE98A7E}"/>
              </a:ext>
            </a:extLst>
          </p:cNvPr>
          <p:cNvSpPr/>
          <p:nvPr/>
        </p:nvSpPr>
        <p:spPr>
          <a:xfrm>
            <a:off x="3837511" y="4870909"/>
            <a:ext cx="3093217" cy="1653606"/>
          </a:xfrm>
          <a:prstGeom prst="rect">
            <a:avLst/>
          </a:prstGeom>
          <a:gradFill flip="none" rotWithShape="1">
            <a:gsLst>
              <a:gs pos="55000">
                <a:schemeClr val="bg1"/>
              </a:gs>
              <a:gs pos="85825">
                <a:srgbClr val="FFFFB9"/>
              </a:gs>
              <a:gs pos="100000">
                <a:srgbClr val="FF993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29">
            <a:extLst>
              <a:ext uri="{FF2B5EF4-FFF2-40B4-BE49-F238E27FC236}">
                <a16:creationId xmlns:a16="http://schemas.microsoft.com/office/drawing/2014/main" id="{4D2E3161-A104-4A99-86FB-C5B26BB9C90A}"/>
              </a:ext>
            </a:extLst>
          </p:cNvPr>
          <p:cNvSpPr/>
          <p:nvPr/>
        </p:nvSpPr>
        <p:spPr>
          <a:xfrm rot="5400000" flipH="1">
            <a:off x="5232896" y="3261728"/>
            <a:ext cx="2547056" cy="209154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28">
            <a:extLst>
              <a:ext uri="{FF2B5EF4-FFF2-40B4-BE49-F238E27FC236}">
                <a16:creationId xmlns:a16="http://schemas.microsoft.com/office/drawing/2014/main" id="{CCBD4742-B6BA-44BC-8231-77846936219C}"/>
              </a:ext>
            </a:extLst>
          </p:cNvPr>
          <p:cNvGrpSpPr/>
          <p:nvPr/>
        </p:nvGrpSpPr>
        <p:grpSpPr>
          <a:xfrm>
            <a:off x="4129828" y="819251"/>
            <a:ext cx="2370600" cy="5094109"/>
            <a:chOff x="420147" y="254405"/>
            <a:chExt cx="2370600" cy="5094109"/>
          </a:xfrm>
        </p:grpSpPr>
        <p:grpSp>
          <p:nvGrpSpPr>
            <p:cNvPr id="56" name="Group 22">
              <a:extLst>
                <a:ext uri="{FF2B5EF4-FFF2-40B4-BE49-F238E27FC236}">
                  <a16:creationId xmlns:a16="http://schemas.microsoft.com/office/drawing/2014/main" id="{857BFCF8-8874-41F4-84ED-C263F07B530C}"/>
                </a:ext>
              </a:extLst>
            </p:cNvPr>
            <p:cNvGrpSpPr/>
            <p:nvPr/>
          </p:nvGrpSpPr>
          <p:grpSpPr>
            <a:xfrm>
              <a:off x="452287" y="254405"/>
              <a:ext cx="2338460" cy="5094109"/>
              <a:chOff x="3648951" y="-84249"/>
              <a:chExt cx="2850194" cy="6208872"/>
            </a:xfrm>
          </p:grpSpPr>
          <p:sp>
            <p:nvSpPr>
              <p:cNvPr id="65" name="Rectangle 11">
                <a:extLst>
                  <a:ext uri="{FF2B5EF4-FFF2-40B4-BE49-F238E27FC236}">
                    <a16:creationId xmlns:a16="http://schemas.microsoft.com/office/drawing/2014/main" id="{15692DE7-99C8-48E3-B2F4-E26882F39DD2}"/>
                  </a:ext>
                </a:extLst>
              </p:cNvPr>
              <p:cNvSpPr/>
              <p:nvPr/>
            </p:nvSpPr>
            <p:spPr>
              <a:xfrm>
                <a:off x="3648951" y="4572405"/>
                <a:ext cx="2850194" cy="1552218"/>
              </a:xfrm>
              <a:prstGeom prst="rect">
                <a:avLst/>
              </a:prstGeom>
              <a:solidFill>
                <a:schemeClr val="bg1"/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19">
                <a:extLst>
                  <a:ext uri="{FF2B5EF4-FFF2-40B4-BE49-F238E27FC236}">
                    <a16:creationId xmlns:a16="http://schemas.microsoft.com/office/drawing/2014/main" id="{72A66DB6-3C47-4042-91A2-A3BFBF34FD0E}"/>
                  </a:ext>
                </a:extLst>
              </p:cNvPr>
              <p:cNvSpPr/>
              <p:nvPr/>
            </p:nvSpPr>
            <p:spPr>
              <a:xfrm>
                <a:off x="3648951" y="3020187"/>
                <a:ext cx="2850194" cy="15522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20">
                <a:extLst>
                  <a:ext uri="{FF2B5EF4-FFF2-40B4-BE49-F238E27FC236}">
                    <a16:creationId xmlns:a16="http://schemas.microsoft.com/office/drawing/2014/main" id="{6CC6BEE2-D40D-4BB1-B4D3-D8C89C4CE8FD}"/>
                  </a:ext>
                </a:extLst>
              </p:cNvPr>
              <p:cNvSpPr/>
              <p:nvPr/>
            </p:nvSpPr>
            <p:spPr>
              <a:xfrm>
                <a:off x="3648951" y="1467969"/>
                <a:ext cx="2850194" cy="1552218"/>
              </a:xfrm>
              <a:prstGeom prst="rect">
                <a:avLst/>
              </a:prstGeom>
              <a:solidFill>
                <a:schemeClr val="bg1"/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21">
                <a:extLst>
                  <a:ext uri="{FF2B5EF4-FFF2-40B4-BE49-F238E27FC236}">
                    <a16:creationId xmlns:a16="http://schemas.microsoft.com/office/drawing/2014/main" id="{774BBFDB-5F16-4E43-B09B-F7F2FF6165C7}"/>
                  </a:ext>
                </a:extLst>
              </p:cNvPr>
              <p:cNvSpPr/>
              <p:nvPr/>
            </p:nvSpPr>
            <p:spPr>
              <a:xfrm>
                <a:off x="3648951" y="-84249"/>
                <a:ext cx="2850194" cy="15522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23">
              <a:extLst>
                <a:ext uri="{FF2B5EF4-FFF2-40B4-BE49-F238E27FC236}">
                  <a16:creationId xmlns:a16="http://schemas.microsoft.com/office/drawing/2014/main" id="{567CAC1E-0A71-4ED0-B5EA-A218EE2DF079}"/>
                </a:ext>
              </a:extLst>
            </p:cNvPr>
            <p:cNvSpPr txBox="1"/>
            <p:nvPr/>
          </p:nvSpPr>
          <p:spPr>
            <a:xfrm>
              <a:off x="901134" y="335883"/>
              <a:ext cx="1264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61" name="TextBox 24">
              <a:extLst>
                <a:ext uri="{FF2B5EF4-FFF2-40B4-BE49-F238E27FC236}">
                  <a16:creationId xmlns:a16="http://schemas.microsoft.com/office/drawing/2014/main" id="{996001D4-C4CF-43AD-B0BB-67EFDD7784CC}"/>
                </a:ext>
              </a:extLst>
            </p:cNvPr>
            <p:cNvSpPr txBox="1"/>
            <p:nvPr/>
          </p:nvSpPr>
          <p:spPr>
            <a:xfrm>
              <a:off x="420147" y="1945852"/>
              <a:ext cx="23384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البدء بالسلام</a:t>
              </a:r>
            </a:p>
            <a:p>
              <a:pPr algn="ctr"/>
              <a:r>
                <a:rPr lang="ar-SY" sz="2000" b="1" dirty="0"/>
                <a:t>قراءة القرآن</a:t>
              </a:r>
            </a:p>
            <a:p>
              <a:pPr algn="ctr"/>
              <a:r>
                <a:rPr lang="ar-SY" sz="2000" b="1" dirty="0"/>
                <a:t>الدعاء</a:t>
              </a:r>
            </a:p>
            <a:p>
              <a:pPr algn="ctr"/>
              <a:endParaRPr lang="en-US" sz="2000" b="1" dirty="0"/>
            </a:p>
          </p:txBody>
        </p:sp>
        <p:sp>
          <p:nvSpPr>
            <p:cNvPr id="63" name="TextBox 25">
              <a:extLst>
                <a:ext uri="{FF2B5EF4-FFF2-40B4-BE49-F238E27FC236}">
                  <a16:creationId xmlns:a16="http://schemas.microsoft.com/office/drawing/2014/main" id="{F1A6DA21-C359-46C3-BB3E-F59FCDF68AC2}"/>
                </a:ext>
              </a:extLst>
            </p:cNvPr>
            <p:cNvSpPr txBox="1"/>
            <p:nvPr/>
          </p:nvSpPr>
          <p:spPr>
            <a:xfrm>
              <a:off x="648353" y="1609481"/>
              <a:ext cx="19317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الأقوال</a:t>
              </a:r>
              <a:endParaRPr lang="en-US" sz="20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4" name="Graphic 27" descr="Business Growth">
              <a:extLst>
                <a:ext uri="{FF2B5EF4-FFF2-40B4-BE49-F238E27FC236}">
                  <a16:creationId xmlns:a16="http://schemas.microsoft.com/office/drawing/2014/main" id="{958DC563-6DA5-4D1B-A27C-4831779EB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5406" y="3089965"/>
              <a:ext cx="678064" cy="678064"/>
            </a:xfrm>
            <a:prstGeom prst="rect">
              <a:avLst/>
            </a:prstGeom>
          </p:spPr>
        </p:pic>
      </p:grpSp>
      <p:sp>
        <p:nvSpPr>
          <p:cNvPr id="73" name="Isosceles Triangle 14">
            <a:extLst>
              <a:ext uri="{FF2B5EF4-FFF2-40B4-BE49-F238E27FC236}">
                <a16:creationId xmlns:a16="http://schemas.microsoft.com/office/drawing/2014/main" id="{C8F998AE-FF27-430E-BCA2-A79110ABB1FE}"/>
              </a:ext>
            </a:extLst>
          </p:cNvPr>
          <p:cNvSpPr/>
          <p:nvPr/>
        </p:nvSpPr>
        <p:spPr>
          <a:xfrm rot="5400000">
            <a:off x="3784012" y="4924407"/>
            <a:ext cx="1653606" cy="1546608"/>
          </a:xfrm>
          <a:prstGeom prst="triangle">
            <a:avLst/>
          </a:prstGeom>
          <a:solidFill>
            <a:srgbClr val="F9C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15">
            <a:extLst>
              <a:ext uri="{FF2B5EF4-FFF2-40B4-BE49-F238E27FC236}">
                <a16:creationId xmlns:a16="http://schemas.microsoft.com/office/drawing/2014/main" id="{9F179FDE-0237-4400-B16F-7FC1C9EBF82D}"/>
              </a:ext>
            </a:extLst>
          </p:cNvPr>
          <p:cNvSpPr/>
          <p:nvPr/>
        </p:nvSpPr>
        <p:spPr>
          <a:xfrm rot="5400000" flipH="1" flipV="1">
            <a:off x="5330621" y="4924407"/>
            <a:ext cx="1653606" cy="1546608"/>
          </a:xfrm>
          <a:prstGeom prst="triangle">
            <a:avLst/>
          </a:prstGeom>
          <a:solidFill>
            <a:srgbClr val="F9C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16">
            <a:extLst>
              <a:ext uri="{FF2B5EF4-FFF2-40B4-BE49-F238E27FC236}">
                <a16:creationId xmlns:a16="http://schemas.microsoft.com/office/drawing/2014/main" id="{07418699-DB7D-4236-A544-40970DB10551}"/>
              </a:ext>
            </a:extLst>
          </p:cNvPr>
          <p:cNvSpPr/>
          <p:nvPr/>
        </p:nvSpPr>
        <p:spPr>
          <a:xfrm rot="10800000" flipH="1" flipV="1">
            <a:off x="3837510" y="5647454"/>
            <a:ext cx="3093217" cy="877060"/>
          </a:xfrm>
          <a:prstGeom prst="triangle">
            <a:avLst/>
          </a:prstGeom>
          <a:solidFill>
            <a:srgbClr val="EEB3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الأقوال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Closed Evvelope Yellow">
            <a:extLst>
              <a:ext uri="{FF2B5EF4-FFF2-40B4-BE49-F238E27FC236}">
                <a16:creationId xmlns:a16="http://schemas.microsoft.com/office/drawing/2014/main" id="{1714E748-C0FB-43BF-BFF1-DBBC82FC0D6A}"/>
              </a:ext>
            </a:extLst>
          </p:cNvPr>
          <p:cNvSpPr/>
          <p:nvPr/>
        </p:nvSpPr>
        <p:spPr>
          <a:xfrm rot="10800000" flipH="1">
            <a:off x="3837511" y="4870906"/>
            <a:ext cx="3093217" cy="877060"/>
          </a:xfrm>
          <a:prstGeom prst="triangle">
            <a:avLst/>
          </a:prstGeom>
          <a:solidFill>
            <a:srgbClr val="FED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ight Triangle 30">
            <a:extLst>
              <a:ext uri="{FF2B5EF4-FFF2-40B4-BE49-F238E27FC236}">
                <a16:creationId xmlns:a16="http://schemas.microsoft.com/office/drawing/2014/main" id="{CC26B88A-5721-4B5C-A321-6956AAF14E4F}"/>
              </a:ext>
            </a:extLst>
          </p:cNvPr>
          <p:cNvSpPr/>
          <p:nvPr/>
        </p:nvSpPr>
        <p:spPr>
          <a:xfrm rot="16200000" flipH="1" flipV="1">
            <a:off x="5936800" y="1506490"/>
            <a:ext cx="1200688" cy="87996"/>
          </a:xfrm>
          <a:prstGeom prst="rtTriangle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pen envelope">
            <a:extLst>
              <a:ext uri="{FF2B5EF4-FFF2-40B4-BE49-F238E27FC236}">
                <a16:creationId xmlns:a16="http://schemas.microsoft.com/office/drawing/2014/main" id="{4A2A98D8-3BC7-4A22-81B8-0DBFDEE8B1C6}"/>
              </a:ext>
            </a:extLst>
          </p:cNvPr>
          <p:cNvSpPr/>
          <p:nvPr/>
        </p:nvSpPr>
        <p:spPr>
          <a:xfrm rot="10800000" flipH="1" flipV="1">
            <a:off x="7010771" y="3993846"/>
            <a:ext cx="3093217" cy="877060"/>
          </a:xfrm>
          <a:prstGeom prst="triangle">
            <a:avLst/>
          </a:prstGeom>
          <a:gradFill flip="none" rotWithShape="1">
            <a:gsLst>
              <a:gs pos="0">
                <a:srgbClr val="EA005F"/>
              </a:gs>
              <a:gs pos="100000">
                <a:srgbClr val="FF3F8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32">
            <a:extLst>
              <a:ext uri="{FF2B5EF4-FFF2-40B4-BE49-F238E27FC236}">
                <a16:creationId xmlns:a16="http://schemas.microsoft.com/office/drawing/2014/main" id="{F8302F74-AD8A-4173-8CD7-9F376CCB8964}"/>
              </a:ext>
            </a:extLst>
          </p:cNvPr>
          <p:cNvSpPr/>
          <p:nvPr/>
        </p:nvSpPr>
        <p:spPr>
          <a:xfrm>
            <a:off x="7024740" y="4870909"/>
            <a:ext cx="3093217" cy="1653606"/>
          </a:xfrm>
          <a:prstGeom prst="rect">
            <a:avLst/>
          </a:prstGeom>
          <a:gradFill flip="none" rotWithShape="1">
            <a:gsLst>
              <a:gs pos="55000">
                <a:schemeClr val="bg1"/>
              </a:gs>
              <a:gs pos="85825">
                <a:srgbClr val="FFFFB9"/>
              </a:gs>
              <a:gs pos="100000">
                <a:srgbClr val="FF3F8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33">
            <a:extLst>
              <a:ext uri="{FF2B5EF4-FFF2-40B4-BE49-F238E27FC236}">
                <a16:creationId xmlns:a16="http://schemas.microsoft.com/office/drawing/2014/main" id="{86BC86E8-962C-48D3-842E-C019534D6FE9}"/>
              </a:ext>
            </a:extLst>
          </p:cNvPr>
          <p:cNvSpPr/>
          <p:nvPr/>
        </p:nvSpPr>
        <p:spPr>
          <a:xfrm rot="5400000" flipH="1">
            <a:off x="8420125" y="3261728"/>
            <a:ext cx="2547056" cy="209154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34">
            <a:extLst>
              <a:ext uri="{FF2B5EF4-FFF2-40B4-BE49-F238E27FC236}">
                <a16:creationId xmlns:a16="http://schemas.microsoft.com/office/drawing/2014/main" id="{87C150E7-62DF-4472-8C7E-879523B8E18E}"/>
              </a:ext>
            </a:extLst>
          </p:cNvPr>
          <p:cNvGrpSpPr/>
          <p:nvPr/>
        </p:nvGrpSpPr>
        <p:grpSpPr>
          <a:xfrm>
            <a:off x="7341915" y="819251"/>
            <a:ext cx="2345742" cy="5094109"/>
            <a:chOff x="445005" y="254405"/>
            <a:chExt cx="2345742" cy="5094109"/>
          </a:xfrm>
        </p:grpSpPr>
        <p:grpSp>
          <p:nvGrpSpPr>
            <p:cNvPr id="82" name="Group 35">
              <a:extLst>
                <a:ext uri="{FF2B5EF4-FFF2-40B4-BE49-F238E27FC236}">
                  <a16:creationId xmlns:a16="http://schemas.microsoft.com/office/drawing/2014/main" id="{2ABAA147-EDDA-4073-B648-9DEFF3A3CBAF}"/>
                </a:ext>
              </a:extLst>
            </p:cNvPr>
            <p:cNvGrpSpPr/>
            <p:nvPr/>
          </p:nvGrpSpPr>
          <p:grpSpPr>
            <a:xfrm>
              <a:off x="452287" y="254405"/>
              <a:ext cx="2338460" cy="5094109"/>
              <a:chOff x="3648951" y="-84249"/>
              <a:chExt cx="2850194" cy="6208872"/>
            </a:xfrm>
          </p:grpSpPr>
          <p:sp>
            <p:nvSpPr>
              <p:cNvPr id="122" name="Rectangle 40">
                <a:extLst>
                  <a:ext uri="{FF2B5EF4-FFF2-40B4-BE49-F238E27FC236}">
                    <a16:creationId xmlns:a16="http://schemas.microsoft.com/office/drawing/2014/main" id="{30DC803A-E994-48E5-85B5-1788F91AFB2B}"/>
                  </a:ext>
                </a:extLst>
              </p:cNvPr>
              <p:cNvSpPr/>
              <p:nvPr/>
            </p:nvSpPr>
            <p:spPr>
              <a:xfrm>
                <a:off x="3648951" y="4572405"/>
                <a:ext cx="2850194" cy="1552218"/>
              </a:xfrm>
              <a:prstGeom prst="rect">
                <a:avLst/>
              </a:prstGeom>
              <a:solidFill>
                <a:schemeClr val="bg1"/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41">
                <a:extLst>
                  <a:ext uri="{FF2B5EF4-FFF2-40B4-BE49-F238E27FC236}">
                    <a16:creationId xmlns:a16="http://schemas.microsoft.com/office/drawing/2014/main" id="{28C3FCA4-7C86-4F84-A092-2FFCBCB50747}"/>
                  </a:ext>
                </a:extLst>
              </p:cNvPr>
              <p:cNvSpPr/>
              <p:nvPr/>
            </p:nvSpPr>
            <p:spPr>
              <a:xfrm>
                <a:off x="3648951" y="3020187"/>
                <a:ext cx="2850194" cy="15522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42">
                <a:extLst>
                  <a:ext uri="{FF2B5EF4-FFF2-40B4-BE49-F238E27FC236}">
                    <a16:creationId xmlns:a16="http://schemas.microsoft.com/office/drawing/2014/main" id="{5B2B5580-81A4-4461-ACE7-0CAB84489AE3}"/>
                  </a:ext>
                </a:extLst>
              </p:cNvPr>
              <p:cNvSpPr/>
              <p:nvPr/>
            </p:nvSpPr>
            <p:spPr>
              <a:xfrm>
                <a:off x="3648951" y="1467969"/>
                <a:ext cx="2850194" cy="1552218"/>
              </a:xfrm>
              <a:prstGeom prst="rect">
                <a:avLst/>
              </a:prstGeom>
              <a:solidFill>
                <a:schemeClr val="bg1"/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43">
                <a:extLst>
                  <a:ext uri="{FF2B5EF4-FFF2-40B4-BE49-F238E27FC236}">
                    <a16:creationId xmlns:a16="http://schemas.microsoft.com/office/drawing/2014/main" id="{164D6F3B-FC79-4F58-BD2F-41D8AD308BAF}"/>
                  </a:ext>
                </a:extLst>
              </p:cNvPr>
              <p:cNvSpPr/>
              <p:nvPr/>
            </p:nvSpPr>
            <p:spPr>
              <a:xfrm>
                <a:off x="3648951" y="-84249"/>
                <a:ext cx="2850194" cy="15522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 cmpd="thinThick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TextBox 36">
              <a:extLst>
                <a:ext uri="{FF2B5EF4-FFF2-40B4-BE49-F238E27FC236}">
                  <a16:creationId xmlns:a16="http://schemas.microsoft.com/office/drawing/2014/main" id="{6E9CBE0D-85C6-49CD-9F7B-9A850F113380}"/>
                </a:ext>
              </a:extLst>
            </p:cNvPr>
            <p:cNvSpPr txBox="1"/>
            <p:nvPr/>
          </p:nvSpPr>
          <p:spPr>
            <a:xfrm>
              <a:off x="901134" y="335883"/>
              <a:ext cx="1264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119" name="TextBox 37">
              <a:extLst>
                <a:ext uri="{FF2B5EF4-FFF2-40B4-BE49-F238E27FC236}">
                  <a16:creationId xmlns:a16="http://schemas.microsoft.com/office/drawing/2014/main" id="{88771354-3DDE-454C-ABD4-8C29B1747CE3}"/>
                </a:ext>
              </a:extLst>
            </p:cNvPr>
            <p:cNvSpPr txBox="1"/>
            <p:nvPr/>
          </p:nvSpPr>
          <p:spPr>
            <a:xfrm>
              <a:off x="445005" y="1964096"/>
              <a:ext cx="23384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الذهاب إلى المسجد</a:t>
              </a:r>
            </a:p>
            <a:p>
              <a:pPr algn="ctr"/>
              <a:r>
                <a:rPr lang="ar-SY" b="1" dirty="0"/>
                <a:t>زيارة الأقارب</a:t>
              </a:r>
            </a:p>
            <a:p>
              <a:pPr algn="ctr"/>
              <a:r>
                <a:rPr lang="ar-SY" b="1" dirty="0"/>
                <a:t>الصدقة</a:t>
              </a:r>
              <a:endParaRPr lang="en-US" b="1" dirty="0"/>
            </a:p>
          </p:txBody>
        </p:sp>
        <p:sp>
          <p:nvSpPr>
            <p:cNvPr id="120" name="TextBox 38">
              <a:extLst>
                <a:ext uri="{FF2B5EF4-FFF2-40B4-BE49-F238E27FC236}">
                  <a16:creationId xmlns:a16="http://schemas.microsoft.com/office/drawing/2014/main" id="{A8346E3E-65FC-4E66-A299-37F6C8E68938}"/>
                </a:ext>
              </a:extLst>
            </p:cNvPr>
            <p:cNvSpPr txBox="1"/>
            <p:nvPr/>
          </p:nvSpPr>
          <p:spPr>
            <a:xfrm>
              <a:off x="648353" y="1609754"/>
              <a:ext cx="19317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EA005F"/>
                  </a:solidFill>
                  <a:latin typeface="Oswald" panose="02000503000000000000" pitchFamily="2" charset="0"/>
                </a:rPr>
                <a:t>الأفعال</a:t>
              </a:r>
              <a:endParaRPr lang="en-US" b="1" dirty="0">
                <a:solidFill>
                  <a:srgbClr val="EA005F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21" name="Graphic 39" descr="Bullseye">
              <a:extLst>
                <a:ext uri="{FF2B5EF4-FFF2-40B4-BE49-F238E27FC236}">
                  <a16:creationId xmlns:a16="http://schemas.microsoft.com/office/drawing/2014/main" id="{9D985803-4D9D-46C0-8A61-72B6D7643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335406" y="3089965"/>
              <a:ext cx="678064" cy="678064"/>
            </a:xfrm>
            <a:prstGeom prst="rect">
              <a:avLst/>
            </a:prstGeom>
          </p:spPr>
        </p:pic>
      </p:grpSp>
      <p:sp>
        <p:nvSpPr>
          <p:cNvPr id="126" name="Isosceles Triangle 44">
            <a:extLst>
              <a:ext uri="{FF2B5EF4-FFF2-40B4-BE49-F238E27FC236}">
                <a16:creationId xmlns:a16="http://schemas.microsoft.com/office/drawing/2014/main" id="{C9EA559A-DCE5-4453-B5AE-6C3A0AD4BE00}"/>
              </a:ext>
            </a:extLst>
          </p:cNvPr>
          <p:cNvSpPr/>
          <p:nvPr/>
        </p:nvSpPr>
        <p:spPr>
          <a:xfrm rot="5400000">
            <a:off x="6971241" y="4924407"/>
            <a:ext cx="1653606" cy="1546608"/>
          </a:xfrm>
          <a:prstGeom prst="triangl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45">
            <a:extLst>
              <a:ext uri="{FF2B5EF4-FFF2-40B4-BE49-F238E27FC236}">
                <a16:creationId xmlns:a16="http://schemas.microsoft.com/office/drawing/2014/main" id="{D88044AE-8715-4048-97AE-4722CB603330}"/>
              </a:ext>
            </a:extLst>
          </p:cNvPr>
          <p:cNvSpPr/>
          <p:nvPr/>
        </p:nvSpPr>
        <p:spPr>
          <a:xfrm rot="5400000" flipH="1" flipV="1">
            <a:off x="8517850" y="4924407"/>
            <a:ext cx="1653606" cy="1546608"/>
          </a:xfrm>
          <a:prstGeom prst="triangl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46">
            <a:extLst>
              <a:ext uri="{FF2B5EF4-FFF2-40B4-BE49-F238E27FC236}">
                <a16:creationId xmlns:a16="http://schemas.microsoft.com/office/drawing/2014/main" id="{97E5E800-B26B-4050-AF16-7BEE171566E6}"/>
              </a:ext>
            </a:extLst>
          </p:cNvPr>
          <p:cNvSpPr/>
          <p:nvPr/>
        </p:nvSpPr>
        <p:spPr>
          <a:xfrm rot="10800000" flipH="1" flipV="1">
            <a:off x="7024739" y="5647454"/>
            <a:ext cx="3093217" cy="877060"/>
          </a:xfrm>
          <a:prstGeom prst="triangle">
            <a:avLst/>
          </a:prstGeom>
          <a:solidFill>
            <a:srgbClr val="E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الأفعال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9" name="Closed Evvelope Pink">
            <a:extLst>
              <a:ext uri="{FF2B5EF4-FFF2-40B4-BE49-F238E27FC236}">
                <a16:creationId xmlns:a16="http://schemas.microsoft.com/office/drawing/2014/main" id="{4287E9A4-D8F6-4439-84E0-4D08C01D9794}"/>
              </a:ext>
            </a:extLst>
          </p:cNvPr>
          <p:cNvSpPr/>
          <p:nvPr/>
        </p:nvSpPr>
        <p:spPr>
          <a:xfrm rot="10800000" flipH="1">
            <a:off x="7024740" y="4870906"/>
            <a:ext cx="3093217" cy="877060"/>
          </a:xfrm>
          <a:prstGeom prst="triangle">
            <a:avLst/>
          </a:prstGeom>
          <a:solidFill>
            <a:srgbClr val="FF3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ight Triangle 48">
            <a:extLst>
              <a:ext uri="{FF2B5EF4-FFF2-40B4-BE49-F238E27FC236}">
                <a16:creationId xmlns:a16="http://schemas.microsoft.com/office/drawing/2014/main" id="{F7D1B35D-DED3-4A61-BF29-1F50ADCAF159}"/>
              </a:ext>
            </a:extLst>
          </p:cNvPr>
          <p:cNvSpPr/>
          <p:nvPr/>
        </p:nvSpPr>
        <p:spPr>
          <a:xfrm rot="16200000" flipH="1" flipV="1">
            <a:off x="9124029" y="1506490"/>
            <a:ext cx="1200688" cy="87996"/>
          </a:xfrm>
          <a:prstGeom prst="rtTriangle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76" grpId="0" animBg="1"/>
      <p:bldP spid="77" grpId="0" animBg="1"/>
      <p:bldP spid="78" grpId="0" animBg="1"/>
      <p:bldP spid="80" grpId="0" animBg="1"/>
      <p:bldP spid="129" grpId="0" animBg="1"/>
      <p:bldP spid="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42" y="2900540"/>
            <a:ext cx="1233755" cy="110913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21749"/>
              <a:chOff x="3563328" y="5466316"/>
              <a:chExt cx="1432743" cy="52174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انواع العبادات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26849" y="0"/>
            <a:ext cx="596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</a:rPr>
              <a:t>الأسئلة :</a:t>
            </a:r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5" name="Group 5">
            <a:extLst>
              <a:ext uri="{FF2B5EF4-FFF2-40B4-BE49-F238E27FC236}">
                <a16:creationId xmlns:a16="http://schemas.microsoft.com/office/drawing/2014/main" id="{6F560126-A9B2-4977-8BF5-D44572F7575A}"/>
              </a:ext>
            </a:extLst>
          </p:cNvPr>
          <p:cNvGrpSpPr/>
          <p:nvPr/>
        </p:nvGrpSpPr>
        <p:grpSpPr>
          <a:xfrm>
            <a:off x="4198517" y="1299738"/>
            <a:ext cx="5119337" cy="1010854"/>
            <a:chOff x="1378226" y="795384"/>
            <a:chExt cx="5248242" cy="1036307"/>
          </a:xfrm>
        </p:grpSpPr>
        <p:sp>
          <p:nvSpPr>
            <p:cNvPr id="86" name="Rectangle 21">
              <a:extLst>
                <a:ext uri="{FF2B5EF4-FFF2-40B4-BE49-F238E27FC236}">
                  <a16:creationId xmlns:a16="http://schemas.microsoft.com/office/drawing/2014/main" id="{414DC981-5ADA-46E3-B7B4-128D159CC8B2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15">
              <a:extLst>
                <a:ext uri="{FF2B5EF4-FFF2-40B4-BE49-F238E27FC236}">
                  <a16:creationId xmlns:a16="http://schemas.microsoft.com/office/drawing/2014/main" id="{19169645-2EC2-4625-94AE-8F07CAB54B17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A76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4">
              <a:extLst>
                <a:ext uri="{FF2B5EF4-FFF2-40B4-BE49-F238E27FC236}">
                  <a16:creationId xmlns:a16="http://schemas.microsoft.com/office/drawing/2014/main" id="{983CE46A-FB40-4624-9ABC-570D7F344598}"/>
                </a:ext>
              </a:extLst>
            </p:cNvPr>
            <p:cNvSpPr/>
            <p:nvPr/>
          </p:nvSpPr>
          <p:spPr>
            <a:xfrm>
              <a:off x="1378226" y="1113182"/>
              <a:ext cx="4505739" cy="662609"/>
            </a:xfrm>
            <a:prstGeom prst="rect">
              <a:avLst/>
            </a:prstGeom>
            <a:gradFill flip="none" rotWithShape="1">
              <a:gsLst>
                <a:gs pos="100000">
                  <a:srgbClr val="D48D3E"/>
                </a:gs>
                <a:gs pos="0">
                  <a:srgbClr val="FAC86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1">
              <a:extLst>
                <a:ext uri="{FF2B5EF4-FFF2-40B4-BE49-F238E27FC236}">
                  <a16:creationId xmlns:a16="http://schemas.microsoft.com/office/drawing/2014/main" id="{ABA71809-E271-4A09-A03C-DFE27AFC4C64}"/>
                </a:ext>
              </a:extLst>
            </p:cNvPr>
            <p:cNvGrpSpPr/>
            <p:nvPr/>
          </p:nvGrpSpPr>
          <p:grpSpPr>
            <a:xfrm>
              <a:off x="5592288" y="1513843"/>
              <a:ext cx="390125" cy="205592"/>
              <a:chOff x="5592288" y="1513843"/>
              <a:chExt cx="390125" cy="205592"/>
            </a:xfrm>
          </p:grpSpPr>
          <p:sp>
            <p:nvSpPr>
              <p:cNvPr id="92" name="Oval 17">
                <a:extLst>
                  <a:ext uri="{FF2B5EF4-FFF2-40B4-BE49-F238E27FC236}">
                    <a16:creationId xmlns:a16="http://schemas.microsoft.com/office/drawing/2014/main" id="{9F0E3D53-0ACB-4F4F-804C-E7E085A609A4}"/>
                  </a:ext>
                </a:extLst>
              </p:cNvPr>
              <p:cNvSpPr/>
              <p:nvPr/>
            </p:nvSpPr>
            <p:spPr>
              <a:xfrm>
                <a:off x="5592288" y="1513843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BD48F"/>
                  </a:gs>
                  <a:gs pos="14000">
                    <a:srgbClr val="A76124"/>
                  </a:gs>
                  <a:gs pos="100000">
                    <a:srgbClr val="CE8537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Freeform: Shape 16">
                <a:extLst>
                  <a:ext uri="{FF2B5EF4-FFF2-40B4-BE49-F238E27FC236}">
                    <a16:creationId xmlns:a16="http://schemas.microsoft.com/office/drawing/2014/main" id="{2E50A763-0B7B-4D37-A6F3-62D1D863A6BA}"/>
                  </a:ext>
                </a:extLst>
              </p:cNvPr>
              <p:cNvSpPr/>
              <p:nvPr/>
            </p:nvSpPr>
            <p:spPr>
              <a:xfrm rot="16200000" flipH="1">
                <a:off x="5760363" y="1592803"/>
                <a:ext cx="107266" cy="11464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A761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Freeform: Shape 18">
              <a:extLst>
                <a:ext uri="{FF2B5EF4-FFF2-40B4-BE49-F238E27FC236}">
                  <a16:creationId xmlns:a16="http://schemas.microsoft.com/office/drawing/2014/main" id="{D2AD0E06-8D9F-4DD5-9E05-2C3EB697382F}"/>
                </a:ext>
              </a:extLst>
            </p:cNvPr>
            <p:cNvSpPr/>
            <p:nvPr/>
          </p:nvSpPr>
          <p:spPr>
            <a:xfrm>
              <a:off x="5754679" y="1214955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DD82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20">
              <a:extLst>
                <a:ext uri="{FF2B5EF4-FFF2-40B4-BE49-F238E27FC236}">
                  <a16:creationId xmlns:a16="http://schemas.microsoft.com/office/drawing/2014/main" id="{510B3847-4C38-40D9-AC12-2D77E0A60037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FBD48F"/>
                </a:gs>
                <a:gs pos="100000">
                  <a:srgbClr val="CE8537"/>
                </a:gs>
                <a:gs pos="0">
                  <a:srgbClr val="FAC86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6">
            <a:extLst>
              <a:ext uri="{FF2B5EF4-FFF2-40B4-BE49-F238E27FC236}">
                <a16:creationId xmlns:a16="http://schemas.microsoft.com/office/drawing/2014/main" id="{F079A243-BADC-4F31-A412-9EEEAF6AB328}"/>
              </a:ext>
            </a:extLst>
          </p:cNvPr>
          <p:cNvSpPr/>
          <p:nvPr/>
        </p:nvSpPr>
        <p:spPr>
          <a:xfrm>
            <a:off x="3762020" y="1037856"/>
            <a:ext cx="494647" cy="5855681"/>
          </a:xfrm>
          <a:prstGeom prst="rect">
            <a:avLst/>
          </a:prstGeom>
          <a:solidFill>
            <a:srgbClr val="F4F4F4"/>
          </a:solidFill>
          <a:ln>
            <a:noFill/>
          </a:ln>
          <a:effectLst>
            <a:outerShdw blurRad="139700" dist="889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7">
            <a:extLst>
              <a:ext uri="{FF2B5EF4-FFF2-40B4-BE49-F238E27FC236}">
                <a16:creationId xmlns:a16="http://schemas.microsoft.com/office/drawing/2014/main" id="{C12A8588-5ADA-4E19-8F0A-032EEE6E8825}"/>
              </a:ext>
            </a:extLst>
          </p:cNvPr>
          <p:cNvSpPr/>
          <p:nvPr/>
        </p:nvSpPr>
        <p:spPr>
          <a:xfrm>
            <a:off x="3333814" y="763982"/>
            <a:ext cx="931253" cy="612955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8">
            <a:extLst>
              <a:ext uri="{FF2B5EF4-FFF2-40B4-BE49-F238E27FC236}">
                <a16:creationId xmlns:a16="http://schemas.microsoft.com/office/drawing/2014/main" id="{3590F781-0837-4676-9418-4B6E4419095F}"/>
              </a:ext>
            </a:extLst>
          </p:cNvPr>
          <p:cNvSpPr txBox="1"/>
          <p:nvPr/>
        </p:nvSpPr>
        <p:spPr>
          <a:xfrm>
            <a:off x="4503149" y="1705256"/>
            <a:ext cx="305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Impact" panose="020B0806030902050204" pitchFamily="34" charset="0"/>
              </a:rPr>
              <a:t>1- أكمل العبارةَ الآتية </a:t>
            </a:r>
            <a:endParaRPr lang="en-US" sz="24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97" name="Group 77">
            <a:extLst>
              <a:ext uri="{FF2B5EF4-FFF2-40B4-BE49-F238E27FC236}">
                <a16:creationId xmlns:a16="http://schemas.microsoft.com/office/drawing/2014/main" id="{8B6BFC09-0141-4793-AD58-F0DC472F391D}"/>
              </a:ext>
            </a:extLst>
          </p:cNvPr>
          <p:cNvGrpSpPr/>
          <p:nvPr/>
        </p:nvGrpSpPr>
        <p:grpSpPr>
          <a:xfrm>
            <a:off x="9187769" y="1654463"/>
            <a:ext cx="1031771" cy="400110"/>
            <a:chOff x="6470402" y="1165735"/>
            <a:chExt cx="1057751" cy="410184"/>
          </a:xfrm>
        </p:grpSpPr>
        <p:sp>
          <p:nvSpPr>
            <p:cNvPr id="98" name="Isosceles Triangle 53">
              <a:extLst>
                <a:ext uri="{FF2B5EF4-FFF2-40B4-BE49-F238E27FC236}">
                  <a16:creationId xmlns:a16="http://schemas.microsoft.com/office/drawing/2014/main" id="{E27C0E73-05C1-4AFF-9EF6-86FB008D9784}"/>
                </a:ext>
              </a:extLst>
            </p:cNvPr>
            <p:cNvSpPr/>
            <p:nvPr/>
          </p:nvSpPr>
          <p:spPr>
            <a:xfrm rot="16200000">
              <a:off x="6449597" y="1235760"/>
              <a:ext cx="301671" cy="260061"/>
            </a:xfrm>
            <a:prstGeom prst="triangle">
              <a:avLst/>
            </a:prstGeom>
            <a:solidFill>
              <a:srgbClr val="DB99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57">
              <a:extLst>
                <a:ext uri="{FF2B5EF4-FFF2-40B4-BE49-F238E27FC236}">
                  <a16:creationId xmlns:a16="http://schemas.microsoft.com/office/drawing/2014/main" id="{9B5399B4-415D-4ECA-B5DA-F5F7B3441AF8}"/>
                </a:ext>
              </a:extLst>
            </p:cNvPr>
            <p:cNvSpPr txBox="1"/>
            <p:nvPr/>
          </p:nvSpPr>
          <p:spPr>
            <a:xfrm>
              <a:off x="6681578" y="1165735"/>
              <a:ext cx="846575" cy="410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0" name="Group 61">
            <a:extLst>
              <a:ext uri="{FF2B5EF4-FFF2-40B4-BE49-F238E27FC236}">
                <a16:creationId xmlns:a16="http://schemas.microsoft.com/office/drawing/2014/main" id="{0CDBD64D-2E5D-4EAA-A554-66D4CC847768}"/>
              </a:ext>
            </a:extLst>
          </p:cNvPr>
          <p:cNvGrpSpPr/>
          <p:nvPr/>
        </p:nvGrpSpPr>
        <p:grpSpPr>
          <a:xfrm>
            <a:off x="8953134" y="1114519"/>
            <a:ext cx="3651746" cy="1100433"/>
            <a:chOff x="5855105" y="353751"/>
            <a:chExt cx="5611880" cy="1128142"/>
          </a:xfrm>
        </p:grpSpPr>
        <p:sp>
          <p:nvSpPr>
            <p:cNvPr id="101" name="TextBox 62">
              <a:extLst>
                <a:ext uri="{FF2B5EF4-FFF2-40B4-BE49-F238E27FC236}">
                  <a16:creationId xmlns:a16="http://schemas.microsoft.com/office/drawing/2014/main" id="{BC136A21-C2CA-40D6-9D4B-05519F8881AD}"/>
                </a:ext>
              </a:extLst>
            </p:cNvPr>
            <p:cNvSpPr txBox="1"/>
            <p:nvPr/>
          </p:nvSpPr>
          <p:spPr>
            <a:xfrm>
              <a:off x="5855105" y="353751"/>
              <a:ext cx="4793189" cy="788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العبادةُ كُلُّ مَا يُحِبُّهُ اللهُ من :</a:t>
              </a:r>
            </a:p>
            <a:p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2" name="TextBox 63">
              <a:extLst>
                <a:ext uri="{FF2B5EF4-FFF2-40B4-BE49-F238E27FC236}">
                  <a16:creationId xmlns:a16="http://schemas.microsoft.com/office/drawing/2014/main" id="{65642DA4-22E8-427A-90E4-1C6FA76B546E}"/>
                </a:ext>
              </a:extLst>
            </p:cNvPr>
            <p:cNvSpPr txBox="1"/>
            <p:nvPr/>
          </p:nvSpPr>
          <p:spPr>
            <a:xfrm>
              <a:off x="6316979" y="616017"/>
              <a:ext cx="4666669" cy="757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الأقوال و الأعمال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3" name="Straight Connector 64">
              <a:extLst>
                <a:ext uri="{FF2B5EF4-FFF2-40B4-BE49-F238E27FC236}">
                  <a16:creationId xmlns:a16="http://schemas.microsoft.com/office/drawing/2014/main" id="{6BE5F6CA-B241-4CDB-A6ED-880EBDF0F26F}"/>
                </a:ext>
              </a:extLst>
            </p:cNvPr>
            <p:cNvCxnSpPr/>
            <p:nvPr/>
          </p:nvCxnSpPr>
          <p:spPr>
            <a:xfrm>
              <a:off x="7710911" y="1481893"/>
              <a:ext cx="3756074" cy="0"/>
            </a:xfrm>
            <a:prstGeom prst="line">
              <a:avLst/>
            </a:prstGeom>
            <a:ln>
              <a:solidFill>
                <a:schemeClr val="bg1">
                  <a:lumMod val="9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22">
            <a:extLst>
              <a:ext uri="{FF2B5EF4-FFF2-40B4-BE49-F238E27FC236}">
                <a16:creationId xmlns:a16="http://schemas.microsoft.com/office/drawing/2014/main" id="{852E8170-D6DD-4EC8-9886-6504631AEEBA}"/>
              </a:ext>
            </a:extLst>
          </p:cNvPr>
          <p:cNvGrpSpPr/>
          <p:nvPr/>
        </p:nvGrpSpPr>
        <p:grpSpPr>
          <a:xfrm>
            <a:off x="4265067" y="2792931"/>
            <a:ext cx="4486150" cy="1036307"/>
            <a:chOff x="2140318" y="795384"/>
            <a:chExt cx="4486150" cy="1036307"/>
          </a:xfrm>
        </p:grpSpPr>
        <p:sp>
          <p:nvSpPr>
            <p:cNvPr id="105" name="Rectangle 23">
              <a:extLst>
                <a:ext uri="{FF2B5EF4-FFF2-40B4-BE49-F238E27FC236}">
                  <a16:creationId xmlns:a16="http://schemas.microsoft.com/office/drawing/2014/main" id="{6DBCFA09-5D7E-479B-ACFA-56F1FE5F0C8C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24">
              <a:extLst>
                <a:ext uri="{FF2B5EF4-FFF2-40B4-BE49-F238E27FC236}">
                  <a16:creationId xmlns:a16="http://schemas.microsoft.com/office/drawing/2014/main" id="{3C393EB2-733B-4943-B3DB-5CB07D520502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25">
              <a:extLst>
                <a:ext uri="{FF2B5EF4-FFF2-40B4-BE49-F238E27FC236}">
                  <a16:creationId xmlns:a16="http://schemas.microsoft.com/office/drawing/2014/main" id="{B08AA4F6-8CEE-4C94-8A20-7E492B19B066}"/>
                </a:ext>
              </a:extLst>
            </p:cNvPr>
            <p:cNvSpPr/>
            <p:nvPr/>
          </p:nvSpPr>
          <p:spPr>
            <a:xfrm>
              <a:off x="2140318" y="1113182"/>
              <a:ext cx="3743647" cy="662609"/>
            </a:xfrm>
            <a:prstGeom prst="rect">
              <a:avLst/>
            </a:prstGeom>
            <a:gradFill flip="none" rotWithShape="1">
              <a:gsLst>
                <a:gs pos="100000">
                  <a:srgbClr val="006666"/>
                </a:gs>
                <a:gs pos="0">
                  <a:srgbClr val="00CC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26">
              <a:extLst>
                <a:ext uri="{FF2B5EF4-FFF2-40B4-BE49-F238E27FC236}">
                  <a16:creationId xmlns:a16="http://schemas.microsoft.com/office/drawing/2014/main" id="{B97587E4-EFCA-4F92-AD24-D3DE92C9CEF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111" name="Oval 29">
                <a:extLst>
                  <a:ext uri="{FF2B5EF4-FFF2-40B4-BE49-F238E27FC236}">
                    <a16:creationId xmlns:a16="http://schemas.microsoft.com/office/drawing/2014/main" id="{1A689F3E-304D-4A48-9064-050ADCEF2E01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1DFFC4"/>
                  </a:gs>
                  <a:gs pos="14000">
                    <a:srgbClr val="004846"/>
                  </a:gs>
                  <a:gs pos="10000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30">
                <a:extLst>
                  <a:ext uri="{FF2B5EF4-FFF2-40B4-BE49-F238E27FC236}">
                    <a16:creationId xmlns:a16="http://schemas.microsoft.com/office/drawing/2014/main" id="{653BBED5-322B-46AF-AD80-DE6A72A5A442}"/>
                  </a:ext>
                </a:extLst>
              </p:cNvPr>
              <p:cNvSpPr/>
              <p:nvPr/>
            </p:nvSpPr>
            <p:spPr>
              <a:xfrm rot="16200000" flipH="1">
                <a:off x="5750509" y="1595010"/>
                <a:ext cx="113947" cy="109463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27">
              <a:extLst>
                <a:ext uri="{FF2B5EF4-FFF2-40B4-BE49-F238E27FC236}">
                  <a16:creationId xmlns:a16="http://schemas.microsoft.com/office/drawing/2014/main" id="{64A11E51-3BA1-401C-BF70-43B075E7DE5E}"/>
                </a:ext>
              </a:extLst>
            </p:cNvPr>
            <p:cNvSpPr/>
            <p:nvPr/>
          </p:nvSpPr>
          <p:spPr>
            <a:xfrm>
              <a:off x="5754500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008E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28">
              <a:extLst>
                <a:ext uri="{FF2B5EF4-FFF2-40B4-BE49-F238E27FC236}">
                  <a16:creationId xmlns:a16="http://schemas.microsoft.com/office/drawing/2014/main" id="{E171C599-843B-48D4-AC72-AEF7905BE20D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1DFFC4"/>
                </a:gs>
                <a:gs pos="100000">
                  <a:srgbClr val="006666"/>
                </a:gs>
                <a:gs pos="0">
                  <a:srgbClr val="00CC99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40">
            <a:extLst>
              <a:ext uri="{FF2B5EF4-FFF2-40B4-BE49-F238E27FC236}">
                <a16:creationId xmlns:a16="http://schemas.microsoft.com/office/drawing/2014/main" id="{790BBB70-9D95-4445-A409-A73FD469BA7D}"/>
              </a:ext>
            </a:extLst>
          </p:cNvPr>
          <p:cNvGrpSpPr/>
          <p:nvPr/>
        </p:nvGrpSpPr>
        <p:grpSpPr>
          <a:xfrm>
            <a:off x="4265067" y="4332294"/>
            <a:ext cx="3372233" cy="1031529"/>
            <a:chOff x="3266141" y="795384"/>
            <a:chExt cx="3372233" cy="1031529"/>
          </a:xfrm>
        </p:grpSpPr>
        <p:sp>
          <p:nvSpPr>
            <p:cNvPr id="114" name="Rectangle 41">
              <a:extLst>
                <a:ext uri="{FF2B5EF4-FFF2-40B4-BE49-F238E27FC236}">
                  <a16:creationId xmlns:a16="http://schemas.microsoft.com/office/drawing/2014/main" id="{7E25073D-BD50-4D85-BF53-00A6295AB157}"/>
                </a:ext>
              </a:extLst>
            </p:cNvPr>
            <p:cNvSpPr/>
            <p:nvPr/>
          </p:nvSpPr>
          <p:spPr>
            <a:xfrm flipH="1">
              <a:off x="5791874" y="1039957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42">
              <a:extLst>
                <a:ext uri="{FF2B5EF4-FFF2-40B4-BE49-F238E27FC236}">
                  <a16:creationId xmlns:a16="http://schemas.microsoft.com/office/drawing/2014/main" id="{3370B0A7-4424-4BF5-AA37-8628ABFD3DCD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500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43">
              <a:extLst>
                <a:ext uri="{FF2B5EF4-FFF2-40B4-BE49-F238E27FC236}">
                  <a16:creationId xmlns:a16="http://schemas.microsoft.com/office/drawing/2014/main" id="{F1DF8663-AF3A-41B8-BB67-1018EFA4DAFC}"/>
                </a:ext>
              </a:extLst>
            </p:cNvPr>
            <p:cNvSpPr/>
            <p:nvPr/>
          </p:nvSpPr>
          <p:spPr>
            <a:xfrm>
              <a:off x="3266141" y="1113182"/>
              <a:ext cx="2617824" cy="662609"/>
            </a:xfrm>
            <a:prstGeom prst="rect">
              <a:avLst/>
            </a:prstGeom>
            <a:gradFill flip="none" rotWithShape="1">
              <a:gsLst>
                <a:gs pos="100000">
                  <a:srgbClr val="800080"/>
                </a:gs>
                <a:gs pos="0">
                  <a:srgbClr val="CC00C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44">
              <a:extLst>
                <a:ext uri="{FF2B5EF4-FFF2-40B4-BE49-F238E27FC236}">
                  <a16:creationId xmlns:a16="http://schemas.microsoft.com/office/drawing/2014/main" id="{0402447C-5563-47D4-A6AB-16E733A4D9B5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133" name="Oval 47">
                <a:extLst>
                  <a:ext uri="{FF2B5EF4-FFF2-40B4-BE49-F238E27FC236}">
                    <a16:creationId xmlns:a16="http://schemas.microsoft.com/office/drawing/2014/main" id="{57A3E0D0-1BBE-4B9B-B360-65FEE22D8563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F1DFF"/>
                  </a:gs>
                  <a:gs pos="14000">
                    <a:srgbClr val="500050"/>
                  </a:gs>
                  <a:gs pos="100000">
                    <a:srgbClr val="800080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: Shape 48">
                <a:extLst>
                  <a:ext uri="{FF2B5EF4-FFF2-40B4-BE49-F238E27FC236}">
                    <a16:creationId xmlns:a16="http://schemas.microsoft.com/office/drawing/2014/main" id="{1AC9F0FA-FDDF-4393-9AD2-8CEAC7378B30}"/>
                  </a:ext>
                </a:extLst>
              </p:cNvPr>
              <p:cNvSpPr/>
              <p:nvPr/>
            </p:nvSpPr>
            <p:spPr>
              <a:xfrm rot="16200000" flipH="1">
                <a:off x="5744692" y="1607018"/>
                <a:ext cx="104738" cy="9465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1A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Freeform: Shape 45">
              <a:extLst>
                <a:ext uri="{FF2B5EF4-FFF2-40B4-BE49-F238E27FC236}">
                  <a16:creationId xmlns:a16="http://schemas.microsoft.com/office/drawing/2014/main" id="{567ADECE-184B-4C7C-9815-14AE0D1E1C72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500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Freeform: Shape 46">
              <a:extLst>
                <a:ext uri="{FF2B5EF4-FFF2-40B4-BE49-F238E27FC236}">
                  <a16:creationId xmlns:a16="http://schemas.microsoft.com/office/drawing/2014/main" id="{75FE66ED-2AE5-4430-BB29-FBB7BFF5D636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FF1DFF"/>
                </a:gs>
                <a:gs pos="100000">
                  <a:srgbClr val="800080"/>
                </a:gs>
                <a:gs pos="0">
                  <a:srgbClr val="CC00CC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5" name="TextBox 49">
            <a:extLst>
              <a:ext uri="{FF2B5EF4-FFF2-40B4-BE49-F238E27FC236}">
                <a16:creationId xmlns:a16="http://schemas.microsoft.com/office/drawing/2014/main" id="{07170E67-F818-4827-A81F-B1F04BB759D5}"/>
              </a:ext>
            </a:extLst>
          </p:cNvPr>
          <p:cNvSpPr txBox="1"/>
          <p:nvPr/>
        </p:nvSpPr>
        <p:spPr>
          <a:xfrm>
            <a:off x="4198518" y="3197057"/>
            <a:ext cx="33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Impact" panose="020B0806030902050204" pitchFamily="34" charset="0"/>
              </a:rPr>
              <a:t>2- أضعُ كلمة مناسبة في الفراغِ ؟</a:t>
            </a:r>
          </a:p>
        </p:txBody>
      </p:sp>
      <p:grpSp>
        <p:nvGrpSpPr>
          <p:cNvPr id="136" name="Group 78">
            <a:extLst>
              <a:ext uri="{FF2B5EF4-FFF2-40B4-BE49-F238E27FC236}">
                <a16:creationId xmlns:a16="http://schemas.microsoft.com/office/drawing/2014/main" id="{235FF881-3C7C-4A4C-A950-C57943BC926A}"/>
              </a:ext>
            </a:extLst>
          </p:cNvPr>
          <p:cNvGrpSpPr/>
          <p:nvPr/>
        </p:nvGrpSpPr>
        <p:grpSpPr>
          <a:xfrm>
            <a:off x="8510743" y="3172083"/>
            <a:ext cx="1057676" cy="400110"/>
            <a:chOff x="5623902" y="2611664"/>
            <a:chExt cx="1057676" cy="400110"/>
          </a:xfrm>
        </p:grpSpPr>
        <p:sp>
          <p:nvSpPr>
            <p:cNvPr id="137" name="Isosceles Triangle 54">
              <a:extLst>
                <a:ext uri="{FF2B5EF4-FFF2-40B4-BE49-F238E27FC236}">
                  <a16:creationId xmlns:a16="http://schemas.microsoft.com/office/drawing/2014/main" id="{FD8268FD-8901-461B-A875-7BBEA8A15316}"/>
                </a:ext>
              </a:extLst>
            </p:cNvPr>
            <p:cNvSpPr/>
            <p:nvPr/>
          </p:nvSpPr>
          <p:spPr>
            <a:xfrm rot="16200000">
              <a:off x="5603097" y="2681689"/>
              <a:ext cx="301671" cy="260061"/>
            </a:xfrm>
            <a:prstGeom prst="triangle">
              <a:avLst/>
            </a:prstGeom>
            <a:solidFill>
              <a:srgbClr val="007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58">
              <a:extLst>
                <a:ext uri="{FF2B5EF4-FFF2-40B4-BE49-F238E27FC236}">
                  <a16:creationId xmlns:a16="http://schemas.microsoft.com/office/drawing/2014/main" id="{0C4C7ED3-4C39-4701-98E9-08C77D1B5F54}"/>
                </a:ext>
              </a:extLst>
            </p:cNvPr>
            <p:cNvSpPr txBox="1"/>
            <p:nvPr/>
          </p:nvSpPr>
          <p:spPr>
            <a:xfrm>
              <a:off x="5835003" y="2611664"/>
              <a:ext cx="8465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9" name="Group 80">
            <a:extLst>
              <a:ext uri="{FF2B5EF4-FFF2-40B4-BE49-F238E27FC236}">
                <a16:creationId xmlns:a16="http://schemas.microsoft.com/office/drawing/2014/main" id="{D1844E2C-D447-4ACA-B02E-4EA6A8F9B2AF}"/>
              </a:ext>
            </a:extLst>
          </p:cNvPr>
          <p:cNvGrpSpPr/>
          <p:nvPr/>
        </p:nvGrpSpPr>
        <p:grpSpPr>
          <a:xfrm>
            <a:off x="7297901" y="4704606"/>
            <a:ext cx="1057617" cy="400110"/>
            <a:chOff x="4411060" y="5479079"/>
            <a:chExt cx="1057617" cy="400110"/>
          </a:xfrm>
        </p:grpSpPr>
        <p:sp>
          <p:nvSpPr>
            <p:cNvPr id="140" name="Isosceles Triangle 56">
              <a:extLst>
                <a:ext uri="{FF2B5EF4-FFF2-40B4-BE49-F238E27FC236}">
                  <a16:creationId xmlns:a16="http://schemas.microsoft.com/office/drawing/2014/main" id="{ABF07F94-1D03-454A-B60E-F5891739C258}"/>
                </a:ext>
              </a:extLst>
            </p:cNvPr>
            <p:cNvSpPr/>
            <p:nvPr/>
          </p:nvSpPr>
          <p:spPr>
            <a:xfrm rot="16200000">
              <a:off x="4390255" y="5549104"/>
              <a:ext cx="301671" cy="260061"/>
            </a:xfrm>
            <a:prstGeom prst="triangle">
              <a:avLst/>
            </a:prstGeom>
            <a:solidFill>
              <a:srgbClr val="9A00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60">
              <a:extLst>
                <a:ext uri="{FF2B5EF4-FFF2-40B4-BE49-F238E27FC236}">
                  <a16:creationId xmlns:a16="http://schemas.microsoft.com/office/drawing/2014/main" id="{0279DC36-EAC5-4986-801B-F1905DF545F7}"/>
                </a:ext>
              </a:extLst>
            </p:cNvPr>
            <p:cNvSpPr txBox="1"/>
            <p:nvPr/>
          </p:nvSpPr>
          <p:spPr>
            <a:xfrm>
              <a:off x="4622102" y="5479079"/>
              <a:ext cx="8465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448A0D85-A613-41E8-B370-9F63FF58AE18}"/>
              </a:ext>
            </a:extLst>
          </p:cNvPr>
          <p:cNvGrpSpPr/>
          <p:nvPr/>
        </p:nvGrpSpPr>
        <p:grpSpPr>
          <a:xfrm>
            <a:off x="8851101" y="2595412"/>
            <a:ext cx="3882833" cy="1451900"/>
            <a:chOff x="7290746" y="400990"/>
            <a:chExt cx="4176239" cy="1451900"/>
          </a:xfrm>
        </p:grpSpPr>
        <p:sp>
          <p:nvSpPr>
            <p:cNvPr id="143" name="TextBox 66">
              <a:extLst>
                <a:ext uri="{FF2B5EF4-FFF2-40B4-BE49-F238E27FC236}">
                  <a16:creationId xmlns:a16="http://schemas.microsoft.com/office/drawing/2014/main" id="{38038865-45C5-4364-98BB-3CCA126CA71D}"/>
                </a:ext>
              </a:extLst>
            </p:cNvPr>
            <p:cNvSpPr txBox="1"/>
            <p:nvPr/>
          </p:nvSpPr>
          <p:spPr>
            <a:xfrm>
              <a:off x="7512978" y="400990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أقوالٌ و أفعالٌ يُحِبُّها اللهُ :</a:t>
              </a:r>
              <a:endParaRPr lang="en-US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BBA397A3-4F3D-4A1B-BD38-678AE63EDCB7}"/>
                </a:ext>
              </a:extLst>
            </p:cNvPr>
            <p:cNvSpPr txBox="1"/>
            <p:nvPr/>
          </p:nvSpPr>
          <p:spPr>
            <a:xfrm>
              <a:off x="7290746" y="1021893"/>
              <a:ext cx="34437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الذهاب إلى المسجد – </a:t>
              </a:r>
              <a:r>
                <a:rPr lang="ar-SY" sz="2400" b="1" dirty="0"/>
                <a:t>الصدق</a:t>
              </a:r>
              <a:r>
                <a:rPr lang="ar-SY" sz="2400" b="1" dirty="0">
                  <a:solidFill>
                    <a:srgbClr val="FF0000"/>
                  </a:solidFill>
                </a:rPr>
                <a:t> - الدعاء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5" name="Straight Connector 68">
              <a:extLst>
                <a:ext uri="{FF2B5EF4-FFF2-40B4-BE49-F238E27FC236}">
                  <a16:creationId xmlns:a16="http://schemas.microsoft.com/office/drawing/2014/main" id="{005DD87A-3345-46F2-BC14-59D75D492DB4}"/>
                </a:ext>
              </a:extLst>
            </p:cNvPr>
            <p:cNvCxnSpPr/>
            <p:nvPr/>
          </p:nvCxnSpPr>
          <p:spPr>
            <a:xfrm>
              <a:off x="7710911" y="1481893"/>
              <a:ext cx="3756074" cy="0"/>
            </a:xfrm>
            <a:prstGeom prst="line">
              <a:avLst/>
            </a:prstGeom>
            <a:ln>
              <a:solidFill>
                <a:schemeClr val="bg1">
                  <a:lumMod val="9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73">
            <a:extLst>
              <a:ext uri="{FF2B5EF4-FFF2-40B4-BE49-F238E27FC236}">
                <a16:creationId xmlns:a16="http://schemas.microsoft.com/office/drawing/2014/main" id="{381BF3D3-1697-409F-AB24-7D22BD354F6C}"/>
              </a:ext>
            </a:extLst>
          </p:cNvPr>
          <p:cNvGrpSpPr/>
          <p:nvPr/>
        </p:nvGrpSpPr>
        <p:grpSpPr>
          <a:xfrm>
            <a:off x="7621360" y="4299613"/>
            <a:ext cx="4266353" cy="1511767"/>
            <a:chOff x="7710911" y="616276"/>
            <a:chExt cx="4266353" cy="1511767"/>
          </a:xfrm>
        </p:grpSpPr>
        <p:sp>
          <p:nvSpPr>
            <p:cNvPr id="147" name="TextBox 74">
              <a:extLst>
                <a:ext uri="{FF2B5EF4-FFF2-40B4-BE49-F238E27FC236}">
                  <a16:creationId xmlns:a16="http://schemas.microsoft.com/office/drawing/2014/main" id="{39A2A3FC-7D13-4014-8BE7-2FC62BA22535}"/>
                </a:ext>
              </a:extLst>
            </p:cNvPr>
            <p:cNvSpPr txBox="1"/>
            <p:nvPr/>
          </p:nvSpPr>
          <p:spPr>
            <a:xfrm>
              <a:off x="8755762" y="616276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أقوالٌ و أفعالٌ يُبْغِضها اللهُ :</a:t>
              </a:r>
            </a:p>
          </p:txBody>
        </p:sp>
        <p:sp>
          <p:nvSpPr>
            <p:cNvPr id="148" name="TextBox 75">
              <a:extLst>
                <a:ext uri="{FF2B5EF4-FFF2-40B4-BE49-F238E27FC236}">
                  <a16:creationId xmlns:a16="http://schemas.microsoft.com/office/drawing/2014/main" id="{237E3B90-C36F-422A-95AA-9B32C11065A9}"/>
                </a:ext>
              </a:extLst>
            </p:cNvPr>
            <p:cNvSpPr txBox="1"/>
            <p:nvPr/>
          </p:nvSpPr>
          <p:spPr>
            <a:xfrm>
              <a:off x="8204279" y="1020047"/>
              <a:ext cx="37496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ar-SY" b="1" dirty="0">
                <a:solidFill>
                  <a:srgbClr val="FF0000"/>
                </a:solidFill>
              </a:endParaRPr>
            </a:p>
            <a:p>
              <a:pPr algn="ctr"/>
              <a:r>
                <a:rPr lang="ar-SY" sz="2400" b="1" dirty="0"/>
                <a:t>عصيان الوالدين </a:t>
              </a:r>
              <a:r>
                <a:rPr lang="ar-SY" sz="2400" b="1" dirty="0">
                  <a:solidFill>
                    <a:srgbClr val="FF0000"/>
                  </a:solidFill>
                </a:rPr>
                <a:t>– ضرب اصدقائي – </a:t>
              </a:r>
              <a:r>
                <a:rPr lang="ar-SY" sz="2400" b="1" dirty="0"/>
                <a:t>أذية الجار </a:t>
              </a:r>
              <a:r>
                <a:rPr lang="ar-SY" sz="2400" b="1" dirty="0">
                  <a:solidFill>
                    <a:srgbClr val="FF0000"/>
                  </a:solidFill>
                </a:rPr>
                <a:t> </a:t>
              </a:r>
            </a:p>
          </p:txBody>
        </p:sp>
        <p:cxnSp>
          <p:nvCxnSpPr>
            <p:cNvPr id="149" name="Straight Connector 76">
              <a:extLst>
                <a:ext uri="{FF2B5EF4-FFF2-40B4-BE49-F238E27FC236}">
                  <a16:creationId xmlns:a16="http://schemas.microsoft.com/office/drawing/2014/main" id="{0206ECEB-4AC4-43A4-B064-9C5F4E33FEB7}"/>
                </a:ext>
              </a:extLst>
            </p:cNvPr>
            <p:cNvCxnSpPr/>
            <p:nvPr/>
          </p:nvCxnSpPr>
          <p:spPr>
            <a:xfrm>
              <a:off x="7710911" y="1481893"/>
              <a:ext cx="3756074" cy="0"/>
            </a:xfrm>
            <a:prstGeom prst="line">
              <a:avLst/>
            </a:prstGeom>
            <a:ln>
              <a:solidFill>
                <a:schemeClr val="bg1">
                  <a:lumMod val="9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06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151</Words>
  <Application>Microsoft Office PowerPoint</Application>
  <PresentationFormat>شاشة عريضة</PresentationFormat>
  <Paragraphs>60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Impact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830</cp:revision>
  <dcterms:created xsi:type="dcterms:W3CDTF">2020-10-10T04:32:51Z</dcterms:created>
  <dcterms:modified xsi:type="dcterms:W3CDTF">2021-01-20T13:54:48Z</dcterms:modified>
</cp:coreProperties>
</file>