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2" r:id="rId2"/>
    <p:sldId id="273" r:id="rId3"/>
    <p:sldId id="256" r:id="rId4"/>
    <p:sldId id="274" r:id="rId5"/>
    <p:sldId id="277" r:id="rId6"/>
    <p:sldId id="259" r:id="rId7"/>
    <p:sldId id="260" r:id="rId8"/>
    <p:sldId id="261" r:id="rId9"/>
    <p:sldId id="262" r:id="rId10"/>
    <p:sldId id="264" r:id="rId11"/>
    <p:sldId id="275" r:id="rId12"/>
    <p:sldId id="263" r:id="rId13"/>
    <p:sldId id="276" r:id="rId14"/>
    <p:sldId id="268" r:id="rId15"/>
    <p:sldId id="269" r:id="rId16"/>
    <p:sldId id="270" r:id="rId17"/>
    <p:sldId id="271" r:id="rId18"/>
    <p:sldId id="267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36" d="100"/>
          <a:sy n="36" d="100"/>
        </p:scale>
        <p:origin x="-7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29/05/34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808v.net/uploadcenter/uploads/02-2013/PIC-692-136087705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9144000" cy="5328592"/>
          </a:xfrm>
          <a:prstGeom prst="rect">
            <a:avLst/>
          </a:prstGeom>
          <a:noFill/>
        </p:spPr>
      </p:pic>
      <p:pic>
        <p:nvPicPr>
          <p:cNvPr id="1028" name="Picture 4" descr="http://www.9ori.com/media/images/08bc26fc7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2915816" cy="2133601"/>
          </a:xfrm>
          <a:prstGeom prst="rect">
            <a:avLst/>
          </a:prstGeom>
          <a:noFill/>
        </p:spPr>
      </p:pic>
      <p:pic>
        <p:nvPicPr>
          <p:cNvPr id="1030" name="Picture 6" descr="http://www.9ori.com/media/images/08bc26fc7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6345284" y="3850753"/>
            <a:ext cx="2695575" cy="2133601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699792" y="6165304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http://www.education-sa.com/forum/</a:t>
            </a:r>
            <a:endParaRPr lang="ar-S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 w="88900" cap="sq" cmpd="thickThin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0" y="2492896"/>
            <a:ext cx="81439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200" b="1" dirty="0" smtClean="0">
                <a:solidFill>
                  <a:schemeClr val="accent3">
                    <a:lumMod val="50000"/>
                  </a:schemeClr>
                </a:solidFill>
              </a:rPr>
              <a:t>آدم عليه السلام كان مزارعا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0" y="3861048"/>
            <a:ext cx="81439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200" b="1" dirty="0" smtClean="0">
                <a:solidFill>
                  <a:schemeClr val="accent3">
                    <a:lumMod val="50000"/>
                  </a:schemeClr>
                </a:solidFill>
              </a:rPr>
              <a:t>نوح عليه السلام كان نجارا وتاجرا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395536" y="5157192"/>
            <a:ext cx="814393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200" b="1" dirty="0" smtClean="0">
                <a:solidFill>
                  <a:schemeClr val="accent3">
                    <a:lumMod val="50000"/>
                  </a:schemeClr>
                </a:solidFill>
              </a:rPr>
              <a:t>داود عليه السلام كان صانعا ( حدادا )</a:t>
            </a:r>
          </a:p>
        </p:txBody>
      </p:sp>
      <p:pic>
        <p:nvPicPr>
          <p:cNvPr id="9218" name="Picture 2" descr="http://t1.gstatic.com/images?q=tbn:ANd9GcTU3X1ox7A6cPqvJevsbmSCP1SiDQv-S5wZehrxoCxQk73h8Scdy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3347864" cy="4725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480"/>
            <a:ext cx="7643866" cy="5929354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42876" y="1126886"/>
            <a:ext cx="8786842" cy="5016758"/>
          </a:xfrm>
          <a:prstGeom prst="rect">
            <a:avLst/>
          </a:prstGeom>
          <a:noFill/>
          <a:ln w="76200">
            <a:solidFill>
              <a:srgbClr val="800000"/>
            </a:solidFill>
            <a:prstDash val="dashDot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ar-SA" sz="4000" b="1" dirty="0" smtClean="0"/>
              <a:t>لقد حث الإسلام على العمل ووجهنا إلى إتقانه ونهى عن البطالة قال تعالى : (هُوَ الَّذِي جَعَلَ لَكُمُ الْأَرْضَ </a:t>
            </a:r>
            <a:r>
              <a:rPr lang="ar-SA" sz="4000" b="1" dirty="0" err="1" smtClean="0"/>
              <a:t>ذَلُولًا</a:t>
            </a:r>
            <a:r>
              <a:rPr lang="ar-SA" sz="4000" b="1" dirty="0" smtClean="0"/>
              <a:t> فَامْشُوا فِي مَنَاكِبِهَا وَكُلُوا مِن رِّزْقِهِ وَإِلَيْهِ النُّشُورُ ) </a:t>
            </a:r>
            <a:endParaRPr lang="en-US" sz="4000" dirty="0" smtClean="0"/>
          </a:p>
          <a:p>
            <a:pPr algn="r"/>
            <a:r>
              <a:rPr lang="ar-SA" sz="4000" b="1" dirty="0" smtClean="0"/>
              <a:t>والعمل عبادة يتم تعمير الأرض قال تعالى :</a:t>
            </a:r>
            <a:endParaRPr lang="en-US" sz="4000" dirty="0" smtClean="0"/>
          </a:p>
          <a:p>
            <a:pPr algn="r"/>
            <a:r>
              <a:rPr lang="ar-SA" sz="4000" b="1" dirty="0" smtClean="0"/>
              <a:t>(وَإِلَى ثَمُودَ أَخَاهُمْ صَالِحًا قَالَ يَا قَوْمِ اعْبُدُواْ اللّهَ مَا لَكُم مِّنْ إِلَـهٍ غَيْرُهُ هُوَ أَنشَأَكُم مِّنَ الأَرْضِ وَاسْتَعْمَرَكُمْ فِيهَا فَاسْتَغْفِرُوهُ ثُمَّ تُوبُواْ إِلَيْهِ إِنَّ رَبِّي قَرِيبٌ مُّجِيبٌ )</a:t>
            </a:r>
            <a:endParaRPr lang="ar-EG" sz="4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978920" y="476672"/>
            <a:ext cx="5758307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ar-SA" sz="4400" dirty="0" smtClean="0">
                <a:ln w="1841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العمل له أهمية كبيرة حيث </a:t>
            </a:r>
            <a:r>
              <a:rPr lang="ar-SA" sz="4400" dirty="0" err="1" smtClean="0">
                <a:ln w="18415" cmpd="sng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أنه :</a:t>
            </a:r>
            <a:endParaRPr lang="en-US" sz="4400" dirty="0" smtClean="0">
              <a:ln w="18415" cmpd="sng">
                <a:solidFill>
                  <a:schemeClr val="accent3">
                    <a:lumMod val="7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292080" y="4869160"/>
            <a:ext cx="3488758" cy="138499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2800" b="1" dirty="0" smtClean="0">
                <a:solidFill>
                  <a:schemeClr val="accent3">
                    <a:lumMod val="50000"/>
                  </a:schemeClr>
                </a:solidFill>
              </a:rPr>
              <a:t>- عبادة لله تعالى كأنه يعمل لينفق على والده </a:t>
            </a:r>
            <a:r>
              <a:rPr lang="ar-SA" sz="2800" b="1" dirty="0" err="1" smtClean="0">
                <a:solidFill>
                  <a:schemeClr val="accent3">
                    <a:lumMod val="50000"/>
                  </a:schemeClr>
                </a:solidFill>
              </a:rPr>
              <a:t>وزجته</a:t>
            </a:r>
            <a:r>
              <a:rPr lang="ar-SA" sz="2800" b="1" dirty="0" smtClean="0">
                <a:solidFill>
                  <a:schemeClr val="accent3">
                    <a:lumMod val="50000"/>
                  </a:schemeClr>
                </a:solidFill>
              </a:rPr>
              <a:t> وأولاده</a:t>
            </a:r>
            <a:endParaRPr lang="en-US" sz="28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23728" y="3861048"/>
            <a:ext cx="536408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</a:rPr>
              <a:t>عزة 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</a:rPr>
              <a:t>وكرامة للإنسان فقد قال صلى الله عليه وسلم </a:t>
            </a:r>
            <a:endParaRPr lang="ar-SA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FontTx/>
              <a:buChar char="-"/>
            </a:pP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</a:rPr>
              <a:t>( 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</a:rPr>
              <a:t>نعم المال الصالح للرجل </a:t>
            </a:r>
            <a:r>
              <a:rPr lang="ar-SA" sz="2400" b="1" dirty="0" err="1" smtClean="0">
                <a:solidFill>
                  <a:schemeClr val="accent3">
                    <a:lumMod val="50000"/>
                  </a:schemeClr>
                </a:solidFill>
              </a:rPr>
              <a:t>الصالح </a:t>
            </a:r>
            <a:r>
              <a:rPr lang="ar-SA" sz="2400" b="1" dirty="0" smtClean="0">
                <a:solidFill>
                  <a:schemeClr val="accent3">
                    <a:lumMod val="50000"/>
                  </a:schemeClr>
                </a:solidFill>
              </a:rPr>
              <a:t>) شعب الإيمان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95536" y="4725144"/>
            <a:ext cx="2619842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chemeClr val="accent3">
                    <a:lumMod val="50000"/>
                  </a:schemeClr>
                </a:solidFill>
              </a:rPr>
              <a:t>- عائد وطني ورفع لمستوى الفرد</a:t>
            </a:r>
            <a:endParaRPr lang="ar-EG" sz="36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5536" y="2564904"/>
            <a:ext cx="6048672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- تأمين للرزق الحلال ووقاية من الذل قال </a:t>
            </a:r>
            <a:r>
              <a:rPr lang="ar-SA" sz="3200" b="1" dirty="0" err="1" smtClean="0">
                <a:solidFill>
                  <a:schemeClr val="accent3">
                    <a:lumMod val="50000"/>
                  </a:schemeClr>
                </a:solidFill>
              </a:rPr>
              <a:t>تعالى : </a:t>
            </a:r>
            <a:r>
              <a:rPr lang="ar-SA" sz="3200" b="1" dirty="0" smtClean="0">
                <a:solidFill>
                  <a:schemeClr val="accent3">
                    <a:lumMod val="50000"/>
                  </a:schemeClr>
                </a:solidFill>
              </a:rPr>
              <a:t>(أَنفِقُواْ مِن طَيِّبَاتِ مَا </a:t>
            </a:r>
            <a:r>
              <a:rPr lang="ar-SA" sz="3200" b="1" dirty="0" err="1" smtClean="0">
                <a:solidFill>
                  <a:schemeClr val="accent3">
                    <a:lumMod val="50000"/>
                  </a:schemeClr>
                </a:solidFill>
              </a:rPr>
              <a:t>كَسَبْتُمْ )</a:t>
            </a:r>
            <a:endParaRPr lang="en-US" sz="32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24" name="Picture 4" descr="http://t1.gstatic.com/images?q=tbn:ANd9GcR0OxfRC6sDuS_CjXyZ4W_SIo1rEcuFLWmrOzPJqdVai5yBiK3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15816" cy="2266951"/>
          </a:xfrm>
          <a:prstGeom prst="rect">
            <a:avLst/>
          </a:prstGeom>
          <a:noFill/>
        </p:spPr>
      </p:pic>
      <p:pic>
        <p:nvPicPr>
          <p:cNvPr id="30726" name="Picture 6" descr="http://t1.gstatic.com/images?q=tbn:ANd9GcRap6vUNhJn8L6ny25mHyLNC27cT8tQNUDhFEEqIgTKOYBwH1l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5100" y="1916832"/>
            <a:ext cx="2628900" cy="17430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728" name="Picture 8" descr="http://t2.gstatic.com/images?q=tbn:ANd9GcT8ojzOoXpecLmYnL--VFEUDBfCDSfIJYgRfZDM81y5y056Omg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5013176"/>
            <a:ext cx="1905000" cy="15362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63" y="642918"/>
            <a:ext cx="8462979" cy="5786478"/>
          </a:xfrm>
          <a:prstGeom prst="rect">
            <a:avLst/>
          </a:prstGeom>
          <a:ln w="88900" cap="sq" cmpd="thickThin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71472" y="2500306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rgbClr val="FF0000"/>
                </a:solidFill>
              </a:rPr>
              <a:t>تقاس الأمم بما تنتجه من أعمال في كافة المجالات</a:t>
            </a:r>
          </a:p>
        </p:txBody>
      </p:sp>
      <p:sp>
        <p:nvSpPr>
          <p:cNvPr id="4" name="مربع نص 3"/>
          <p:cNvSpPr txBox="1"/>
          <p:nvPr/>
        </p:nvSpPr>
        <p:spPr>
          <a:xfrm>
            <a:off x="571472" y="4568619"/>
            <a:ext cx="814393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rgbClr val="FF0000"/>
                </a:solidFill>
              </a:rPr>
              <a:t>حيث يكون عنصراً منتجاً في مجتمعه يستعين المجتمع في إنتاجه وبذلك يصبح ذا مكانة</a:t>
            </a:r>
          </a:p>
        </p:txBody>
      </p:sp>
      <p:pic>
        <p:nvPicPr>
          <p:cNvPr id="2" name="Picture 2" descr="http://t3.gstatic.com/images?q=tbn:ANd9GcTvugnGmynGqOcpJ7FF9yUARLHNURCidOs52ujwgoXTrVXLtkd7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692697"/>
            <a:ext cx="4176464" cy="17281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almortaqa.org/imagenews/projectlogo/unemployed%20rehabilita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9" y="0"/>
            <a:ext cx="5220072" cy="5085184"/>
          </a:xfrm>
          <a:prstGeom prst="rect">
            <a:avLst/>
          </a:prstGeom>
          <a:noFill/>
        </p:spPr>
      </p:pic>
      <p:sp>
        <p:nvSpPr>
          <p:cNvPr id="2" name="مربع نص 1"/>
          <p:cNvSpPr txBox="1"/>
          <p:nvPr/>
        </p:nvSpPr>
        <p:spPr>
          <a:xfrm>
            <a:off x="539552" y="3717032"/>
            <a:ext cx="4214842" cy="2451735"/>
          </a:xfrm>
          <a:prstGeom prst="roundRect">
            <a:avLst/>
          </a:prstGeom>
          <a:ln w="76200">
            <a:solidFill>
              <a:srgbClr val="FFFF00"/>
            </a:solidFill>
          </a:ln>
          <a:scene3d>
            <a:camera prst="perspectiveRelaxedModerately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>
              <a:defRPr/>
            </a:pPr>
            <a:r>
              <a:rPr lang="ar-EG" sz="13800" b="1" dirty="0" smtClean="0">
                <a:solidFill>
                  <a:srgbClr val="0000FF"/>
                </a:solidFill>
              </a:rPr>
              <a:t>التقويم</a:t>
            </a:r>
            <a:endParaRPr lang="ar-EG" sz="13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91" y="476672"/>
            <a:ext cx="8558227" cy="5904656"/>
          </a:xfrm>
          <a:prstGeom prst="rect">
            <a:avLst/>
          </a:prstGeom>
          <a:ln w="88900" cap="sq" cmpd="thickThin">
            <a:solidFill>
              <a:schemeClr val="accent5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539552" y="3212976"/>
            <a:ext cx="8143932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4000" b="1" dirty="0" smtClean="0">
                <a:solidFill>
                  <a:schemeClr val="accent5">
                    <a:lumMod val="50000"/>
                  </a:schemeClr>
                </a:solidFill>
              </a:rPr>
              <a:t>مجهود إرادي يقوم </a:t>
            </a:r>
            <a:r>
              <a:rPr lang="ar-EG" sz="4000" b="1" dirty="0" err="1" smtClean="0">
                <a:solidFill>
                  <a:schemeClr val="accent5">
                    <a:lumMod val="50000"/>
                  </a:schemeClr>
                </a:solidFill>
              </a:rPr>
              <a:t>به</a:t>
            </a:r>
            <a:r>
              <a:rPr lang="ar-EG" sz="4000" b="1" dirty="0" smtClean="0">
                <a:solidFill>
                  <a:schemeClr val="accent5">
                    <a:lumMod val="50000"/>
                  </a:schemeClr>
                </a:solidFill>
              </a:rPr>
              <a:t> الإنسان لإنتاج سلعة أو خدمة من أجل الحصول على رزق والعمل</a:t>
            </a:r>
          </a:p>
        </p:txBody>
      </p:sp>
      <p:pic>
        <p:nvPicPr>
          <p:cNvPr id="3074" name="Picture 2" descr="http://t2.gstatic.com/images?q=tbn:ANd9GcR4Ohrso2WIuuaNSK_w0USHW1qpTvEQ1dBpT8bUoj6_ImVqF4LNd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5256584" cy="2508498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483768" y="566124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http://www.youtube.com/watch?v=_EcLLUVrRQY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48680"/>
            <a:ext cx="8296288" cy="5976664"/>
          </a:xfrm>
          <a:prstGeom prst="rect">
            <a:avLst/>
          </a:prstGeom>
          <a:ln w="88900" cap="sq" cmpd="thickThin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مربع نص 2"/>
          <p:cNvSpPr txBox="1"/>
          <p:nvPr/>
        </p:nvSpPr>
        <p:spPr>
          <a:xfrm>
            <a:off x="0" y="2420888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chemeClr val="accent6">
                    <a:lumMod val="50000"/>
                  </a:schemeClr>
                </a:solidFill>
              </a:rPr>
              <a:t>عبادة </a:t>
            </a:r>
            <a:r>
              <a:rPr lang="ar-EG" sz="3600" b="1" dirty="0" smtClean="0">
                <a:solidFill>
                  <a:schemeClr val="accent6">
                    <a:lumMod val="50000"/>
                  </a:schemeClr>
                </a:solidFill>
              </a:rPr>
              <a:t>لله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ar-SA" sz="3600" b="1" dirty="0" smtClean="0">
                <a:solidFill>
                  <a:schemeClr val="accent6">
                    <a:lumMod val="50000"/>
                  </a:schemeClr>
                </a:solidFill>
              </a:rPr>
              <a:t>تعالى </a:t>
            </a:r>
            <a:endParaRPr lang="ar-EG" sz="3600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0" y="3429000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chemeClr val="accent6">
                    <a:lumMod val="50000"/>
                  </a:schemeClr>
                </a:solidFill>
              </a:rPr>
              <a:t>عزة وكرامة للإنسان</a:t>
            </a:r>
          </a:p>
        </p:txBody>
      </p:sp>
      <p:sp>
        <p:nvSpPr>
          <p:cNvPr id="5" name="مربع نص 4"/>
          <p:cNvSpPr txBox="1"/>
          <p:nvPr/>
        </p:nvSpPr>
        <p:spPr>
          <a:xfrm>
            <a:off x="0" y="4509120"/>
            <a:ext cx="8143932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ar-SA"/>
            </a:defPPr>
            <a:lvl1pPr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r" rtl="1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ar-EG" sz="3600" b="1" dirty="0" smtClean="0">
                <a:solidFill>
                  <a:schemeClr val="accent6">
                    <a:lumMod val="50000"/>
                  </a:schemeClr>
                </a:solidFill>
              </a:rPr>
              <a:t>تأمين للرزق الحلال ووقاية من الذل</a:t>
            </a:r>
          </a:p>
        </p:txBody>
      </p:sp>
      <p:pic>
        <p:nvPicPr>
          <p:cNvPr id="2050" name="Picture 2" descr="http://t1.gstatic.com/images?q=tbn:ANd9GcR0Ywx-h2QONpfa0pw38qjY-tuxIiw5FxSTlQRnwV-B4_TwcJ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4392488" cy="36796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1.gstatic.com/images?q=tbn:ANd9GcTrIWkzW_iuIjXqwgsNkvpOh4GPQe_93EWfzGYCwdY_5ka-PQl1V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5652120" y="5934670"/>
            <a:ext cx="1760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وضوح</a:t>
            </a:r>
            <a:endParaRPr lang="ar-SA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 rot="18744811">
            <a:off x="-478881" y="2387959"/>
            <a:ext cx="377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ttp://www.education-sa.com/forum/</a:t>
            </a:r>
            <a:endParaRPr lang="ar-SA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Dell\Desktop\مناهج\ثالث متوسط\ترم ثاني\الوحدة التاسعة قضايا وطنية العمل والعمال\adab-tareeq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t1.gstatic.com/images?q=tbn:ANd9GcSp32qXB9-oDz3u_UbA-5vdZ24pNtPOTdiUN1GxHacfvvbjIVT_5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chemeClr val="tx1">
                <a:lumMod val="95000"/>
                <a:lumOff val="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مستطيل 1"/>
          <p:cNvSpPr/>
          <p:nvPr/>
        </p:nvSpPr>
        <p:spPr>
          <a:xfrm>
            <a:off x="3059832" y="1052736"/>
            <a:ext cx="2813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أهمية العمل والإنتاج</a:t>
            </a:r>
            <a:endParaRPr lang="ar-SA" sz="3200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16388" name="Picture 4" descr="http://www.9ori.com/media/images/08bc26fc7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724399"/>
            <a:ext cx="2695575" cy="2133601"/>
          </a:xfrm>
          <a:prstGeom prst="rect">
            <a:avLst/>
          </a:prstGeom>
          <a:noFill/>
        </p:spPr>
      </p:pic>
      <p:pic>
        <p:nvPicPr>
          <p:cNvPr id="16390" name="Picture 6" descr="http://www.9ori.com/media/images/08bc26fc7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2123728" y="4724399"/>
            <a:ext cx="2695575" cy="2133601"/>
          </a:xfrm>
          <a:prstGeom prst="rect">
            <a:avLst/>
          </a:prstGeom>
          <a:noFill/>
        </p:spPr>
      </p:pic>
      <p:pic>
        <p:nvPicPr>
          <p:cNvPr id="16392" name="Picture 8" descr="http://www.9ori.com/media/images/08bc26fc7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378124">
            <a:off x="3279266" y="4389969"/>
            <a:ext cx="2695575" cy="213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t1.gstatic.com/images?q=tbn:ANd9GcR0IRGzoOcrJhU92XmQLkvWRhDFUGWQtP1XEbezJscbAxSFjf9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0"/>
            <a:ext cx="4644008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3563888" y="3356992"/>
            <a:ext cx="1187624" cy="22467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ar-EG" sz="2800" b="1" dirty="0" smtClean="0"/>
              <a:t>كيف </a:t>
            </a:r>
            <a:endParaRPr lang="ar-SA" sz="2800" b="1" dirty="0" smtClean="0"/>
          </a:p>
          <a:p>
            <a:pPr>
              <a:buFontTx/>
              <a:buChar char="-"/>
            </a:pPr>
            <a:r>
              <a:rPr lang="ar-EG" sz="2800" b="1" dirty="0" smtClean="0"/>
              <a:t>تمت</a:t>
            </a:r>
            <a:endParaRPr lang="ar-SA" sz="2800" b="1" dirty="0" smtClean="0"/>
          </a:p>
          <a:p>
            <a:pPr>
              <a:buFontTx/>
              <a:buChar char="-"/>
            </a:pPr>
            <a:r>
              <a:rPr lang="ar-EG" sz="2800" b="1" dirty="0" smtClean="0"/>
              <a:t>عمارة</a:t>
            </a:r>
            <a:endParaRPr lang="ar-SA" sz="2800" b="1" dirty="0" smtClean="0"/>
          </a:p>
          <a:p>
            <a:pPr>
              <a:buFontTx/>
              <a:buChar char="-"/>
            </a:pPr>
            <a:r>
              <a:rPr lang="ar-EG" sz="2800" b="1" dirty="0" smtClean="0"/>
              <a:t>الأرض</a:t>
            </a:r>
            <a:endParaRPr lang="ar-SA" sz="2800" b="1" dirty="0" smtClean="0"/>
          </a:p>
          <a:p>
            <a:pPr>
              <a:buFontTx/>
              <a:buChar char="-"/>
            </a:pPr>
            <a:r>
              <a:rPr lang="ar-SA" sz="2800" b="1" dirty="0" smtClean="0"/>
              <a:t>   </a:t>
            </a:r>
            <a:r>
              <a:rPr lang="ar-SA" sz="2800" b="1" dirty="0" err="1" smtClean="0"/>
              <a:t>؟</a:t>
            </a:r>
            <a:endParaRPr lang="ar-EG" sz="2800" b="1" dirty="0" smtClean="0"/>
          </a:p>
        </p:txBody>
      </p:sp>
      <p:sp>
        <p:nvSpPr>
          <p:cNvPr id="4" name="مستطيل 3"/>
          <p:cNvSpPr/>
          <p:nvPr/>
        </p:nvSpPr>
        <p:spPr>
          <a:xfrm>
            <a:off x="1907704" y="4509120"/>
            <a:ext cx="1360239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ar-EG" sz="3200" b="1" dirty="0" smtClean="0"/>
              <a:t>كيف </a:t>
            </a:r>
            <a:endParaRPr lang="ar-SA" sz="3200" b="1" dirty="0" smtClean="0"/>
          </a:p>
          <a:p>
            <a:r>
              <a:rPr lang="ar-EG" sz="3200" b="1" dirty="0" smtClean="0"/>
              <a:t>قامت </a:t>
            </a:r>
            <a:endParaRPr lang="ar-SA" sz="3200" b="1" dirty="0" smtClean="0"/>
          </a:p>
          <a:p>
            <a:r>
              <a:rPr lang="ar-EG" sz="2800" b="1" dirty="0" err="1" smtClean="0"/>
              <a:t>الحضارات ؟</a:t>
            </a:r>
            <a:endParaRPr lang="ar-SA" sz="2800" dirty="0"/>
          </a:p>
        </p:txBody>
      </p:sp>
      <p:pic>
        <p:nvPicPr>
          <p:cNvPr id="14338" name="Picture 2" descr="http://t3.gstatic.com/images?q=tbn:ANd9GcSLRm-zASTcnZH4m0ZTFnq1vf3V2oggZP62R6p5AUE4f25F0m_kJ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3888432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t1.gstatic.com/images?q=tbn:ANd9GcQsM7JETh7APCfXWDglKdfXqJ6FJm5M_Rsy1kFaU4_x2d5UM1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مستطيل 2"/>
          <p:cNvSpPr/>
          <p:nvPr/>
        </p:nvSpPr>
        <p:spPr>
          <a:xfrm>
            <a:off x="1691680" y="1052736"/>
            <a:ext cx="51411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800" b="1" dirty="0" smtClean="0">
                <a:solidFill>
                  <a:srgbClr val="C00000"/>
                </a:solidFill>
              </a:rPr>
              <a:t>زاول أنبياء الله عليهم السلام العمل بأيديهم </a:t>
            </a:r>
            <a:endParaRPr lang="ar-SA" sz="2800" dirty="0">
              <a:solidFill>
                <a:srgbClr val="C00000"/>
              </a:solidFill>
            </a:endParaRPr>
          </a:p>
        </p:txBody>
      </p:sp>
      <p:pic>
        <p:nvPicPr>
          <p:cNvPr id="13314" name="Picture 2" descr="http://t1.gstatic.com/images?q=tbn:ANd9GcQ9eDc561OEUxBh6B5l503U-B_JMG6qfWbBgFQvl59kaQQiLui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780928"/>
            <a:ext cx="2524125" cy="447675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123728" y="2348880"/>
            <a:ext cx="50561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000" b="1" dirty="0" smtClean="0">
                <a:solidFill>
                  <a:srgbClr val="C00000"/>
                </a:solidFill>
              </a:rPr>
              <a:t>يوجد في بلادنا ثروات كبيرة ولا يمكن استثمارها دون العمل</a:t>
            </a:r>
            <a:endParaRPr lang="ar-SA" sz="2000" dirty="0">
              <a:solidFill>
                <a:srgbClr val="C00000"/>
              </a:solidFill>
            </a:endParaRPr>
          </a:p>
        </p:txBody>
      </p:sp>
      <p:pic>
        <p:nvPicPr>
          <p:cNvPr id="6" name="Picture 2" descr="http://t1.gstatic.com/images?q=tbn:ANd9GcQ9eDc561OEUxBh6B5l503U-B_JMG6qfWbBgFQvl59kaQQiLui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005064"/>
            <a:ext cx="2524125" cy="447675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2267744" y="3429000"/>
            <a:ext cx="4398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sz="2400" b="1" dirty="0" smtClean="0">
                <a:solidFill>
                  <a:srgbClr val="C00000"/>
                </a:solidFill>
              </a:rPr>
              <a:t>كلما كان العمل جادا أعطى قيمة أكبر للفرد </a:t>
            </a:r>
            <a:endParaRPr lang="ar-SA" sz="2400" dirty="0">
              <a:solidFill>
                <a:srgbClr val="C00000"/>
              </a:solidFill>
            </a:endParaRPr>
          </a:p>
        </p:txBody>
      </p:sp>
      <p:pic>
        <p:nvPicPr>
          <p:cNvPr id="8" name="Picture 2" descr="http://t1.gstatic.com/images?q=tbn:ANd9GcQ9eDc561OEUxBh6B5l503U-B_JMG6qfWbBgFQvl59kaQQiLui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700808"/>
            <a:ext cx="2524125" cy="447675"/>
          </a:xfrm>
          <a:prstGeom prst="rect">
            <a:avLst/>
          </a:prstGeom>
          <a:noFill/>
        </p:spPr>
      </p:pic>
      <p:sp>
        <p:nvSpPr>
          <p:cNvPr id="9" name="مستطيل 8"/>
          <p:cNvSpPr/>
          <p:nvPr/>
        </p:nvSpPr>
        <p:spPr>
          <a:xfrm>
            <a:off x="1043608" y="4725144"/>
            <a:ext cx="6876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ar-EG" sz="2400" b="1" dirty="0" smtClean="0">
                <a:solidFill>
                  <a:srgbClr val="C00000"/>
                </a:solidFill>
              </a:rPr>
              <a:t>عمليه التنمية الاقتصادية تعتمد بشكل أساسي على العنصر البشري</a:t>
            </a:r>
          </a:p>
        </p:txBody>
      </p:sp>
      <p:pic>
        <p:nvPicPr>
          <p:cNvPr id="10" name="Picture 2" descr="http://t1.gstatic.com/images?q=tbn:ANd9GcQ9eDc561OEUxBh6B5l503U-B_JMG6qfWbBgFQvl59kaQQiLui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661249"/>
            <a:ext cx="9144000" cy="1196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7" y="428604"/>
            <a:ext cx="8462993" cy="6000792"/>
          </a:xfrm>
          <a:prstGeom prst="rect">
            <a:avLst/>
          </a:prstGeom>
          <a:ln w="889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492896"/>
            <a:ext cx="7929618" cy="1446550"/>
          </a:xfrm>
          <a:prstGeom prst="rect">
            <a:avLst/>
          </a:prstGeom>
          <a:noFill/>
          <a:effectLst>
            <a:glow rad="228600">
              <a:srgbClr val="C0504D">
                <a:satMod val="175000"/>
                <a:alpha val="40000"/>
              </a:srgbClr>
            </a:glow>
          </a:effectLst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8800" b="1" kern="0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PT Bold Mirror" pitchFamily="2" charset="-78"/>
              </a:rPr>
              <a:t>مفهوم العمل </a:t>
            </a:r>
          </a:p>
        </p:txBody>
      </p:sp>
      <p:pic>
        <p:nvPicPr>
          <p:cNvPr id="11266" name="Picture 2" descr="http://t3.gstatic.com/images?q=tbn:ANd9GcSLp6aryJ2d8TEuJEUs_9CSD10-11T831_vo4HUeNi6sBiHKiyc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149080"/>
            <a:ext cx="2533650" cy="1800225"/>
          </a:xfrm>
          <a:prstGeom prst="rect">
            <a:avLst/>
          </a:prstGeom>
          <a:noFill/>
        </p:spPr>
      </p:pic>
      <p:pic>
        <p:nvPicPr>
          <p:cNvPr id="4" name="Picture 2" descr="http://t3.gstatic.com/images?q=tbn:ANd9GcSLp6aryJ2d8TEuJEUs_9CSD10-11T831_vo4HUeNi6sBiHKiycC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76672"/>
            <a:ext cx="2533650" cy="1800225"/>
          </a:xfrm>
          <a:prstGeom prst="rect">
            <a:avLst/>
          </a:prstGeom>
          <a:noFill/>
        </p:spPr>
      </p:pic>
      <p:pic>
        <p:nvPicPr>
          <p:cNvPr id="11268" name="Picture 4" descr="http://t3.gstatic.com/images?q=tbn:ANd9GcSCNXPCHHVYYtwfMoqOo0k1OtHQRy-vBSfaosoiXBcsStiM4jZUz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509120"/>
            <a:ext cx="2695575" cy="1857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499992" y="476672"/>
            <a:ext cx="4644008" cy="59093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ar-SA" sz="5400" b="1" dirty="0" smtClean="0"/>
              <a:t>مجهود إرادي يقوم </a:t>
            </a:r>
            <a:r>
              <a:rPr lang="ar-SA" sz="5400" b="1" dirty="0" err="1" smtClean="0"/>
              <a:t>به</a:t>
            </a:r>
            <a:r>
              <a:rPr lang="ar-SA" sz="5400" b="1" dirty="0" smtClean="0"/>
              <a:t> الإنسان لإنتاج سلعة أو خدمة من أجل الحصول على رزق ويتم عن طريق عقد بأجر بين العامل وجهة العمل</a:t>
            </a:r>
            <a:endParaRPr lang="en-US" sz="5400" dirty="0"/>
          </a:p>
        </p:txBody>
      </p:sp>
      <p:pic>
        <p:nvPicPr>
          <p:cNvPr id="10242" name="Picture 2" descr="http://t3.gstatic.com/images?q=tbn:ANd9GcTHmEuAfyHCJZHuUmJwqKWsDbMSSMNDXNbAmYbIHlkQ9n9NpwH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4355976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n notif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283</Words>
  <Application>Microsoft Office PowerPoint</Application>
  <PresentationFormat>عرض على الشاشة (3:4)‏</PresentationFormat>
  <Paragraphs>38</Paragraphs>
  <Slides>18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Dell</cp:lastModifiedBy>
  <cp:revision>26</cp:revision>
  <dcterms:created xsi:type="dcterms:W3CDTF">2013-03-29T21:53:58Z</dcterms:created>
  <dcterms:modified xsi:type="dcterms:W3CDTF">2013-04-09T23:30:12Z</dcterms:modified>
</cp:coreProperties>
</file>