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77050" cy="965676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5" autoAdjust="0"/>
    <p:restoredTop sz="96237" autoAdjust="0"/>
  </p:normalViewPr>
  <p:slideViewPr>
    <p:cSldViewPr>
      <p:cViewPr>
        <p:scale>
          <a:sx n="90" d="100"/>
          <a:sy n="90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96995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2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/>
          <a:lstStyle>
            <a:lvl1pPr algn="l">
              <a:defRPr sz="1200"/>
            </a:lvl1pPr>
          </a:lstStyle>
          <a:p>
            <a:fld id="{CFBD0D55-A764-489E-9CDC-873F6288264A}" type="datetimeFigureOut">
              <a:rPr lang="ar-SA" smtClean="0"/>
              <a:pPr/>
              <a:t>13/03/37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96995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2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1" anchor="b"/>
          <a:lstStyle>
            <a:lvl1pPr algn="l">
              <a:defRPr sz="1200"/>
            </a:lvl1pPr>
          </a:lstStyle>
          <a:p>
            <a:fld id="{17B2799F-004A-422C-8857-E34D2EE60D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535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99F-004A-422C-8857-E34D2EE60D9D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799F-004A-422C-8857-E34D2EE60D9D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13/03/37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13/03/37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13/03/37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13/03/37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13/03/37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13/03/37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13/03/37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13/03/37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13/03/37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13/03/37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C4B6-848F-486A-BA53-AE38BA5C02E0}" type="datetimeFigureOut">
              <a:rPr lang="ar-SA" smtClean="0"/>
              <a:pPr/>
              <a:t>13/03/37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2C4B6-848F-486A-BA53-AE38BA5C02E0}" type="datetimeFigureOut">
              <a:rPr lang="ar-SA" smtClean="0"/>
              <a:pPr/>
              <a:t>13/03/37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3A68-71C2-4C83-A2E8-2D7C26CEEDC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18" Type="http://schemas.openxmlformats.org/officeDocument/2006/relationships/image" Target="../media/image16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17" Type="http://schemas.openxmlformats.org/officeDocument/2006/relationships/image" Target="../media/image168.jpeg"/><Relationship Id="rId2" Type="http://schemas.openxmlformats.org/officeDocument/2006/relationships/image" Target="../media/image153.png"/><Relationship Id="rId16" Type="http://schemas.openxmlformats.org/officeDocument/2006/relationships/image" Target="../media/image167.jpe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5" Type="http://schemas.openxmlformats.org/officeDocument/2006/relationships/image" Target="../media/image166.jpeg"/><Relationship Id="rId10" Type="http://schemas.openxmlformats.org/officeDocument/2006/relationships/image" Target="../media/image161.png"/><Relationship Id="rId19" Type="http://schemas.openxmlformats.org/officeDocument/2006/relationships/image" Target="../media/image170.png"/><Relationship Id="rId4" Type="http://schemas.openxmlformats.org/officeDocument/2006/relationships/image" Target="../media/image155.jpe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3" Type="http://schemas.openxmlformats.org/officeDocument/2006/relationships/image" Target="../media/image172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" Type="http://schemas.openxmlformats.org/officeDocument/2006/relationships/image" Target="../media/image1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3" Type="http://schemas.openxmlformats.org/officeDocument/2006/relationships/image" Target="../media/image1.png"/><Relationship Id="rId21" Type="http://schemas.openxmlformats.org/officeDocument/2006/relationships/image" Target="../media/image209.png"/><Relationship Id="rId7" Type="http://schemas.openxmlformats.org/officeDocument/2006/relationships/image" Target="../media/image195.png"/><Relationship Id="rId12" Type="http://schemas.openxmlformats.org/officeDocument/2006/relationships/image" Target="../media/image200.jpeg"/><Relationship Id="rId17" Type="http://schemas.openxmlformats.org/officeDocument/2006/relationships/image" Target="../media/image20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5" Type="http://schemas.openxmlformats.org/officeDocument/2006/relationships/image" Target="../media/image203.png"/><Relationship Id="rId23" Type="http://schemas.openxmlformats.org/officeDocument/2006/relationships/image" Target="../media/image211.png"/><Relationship Id="rId10" Type="http://schemas.openxmlformats.org/officeDocument/2006/relationships/image" Target="../media/image198.png"/><Relationship Id="rId19" Type="http://schemas.openxmlformats.org/officeDocument/2006/relationships/image" Target="../media/image207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Relationship Id="rId22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" Type="http://schemas.openxmlformats.org/officeDocument/2006/relationships/image" Target="../media/image1.png"/><Relationship Id="rId16" Type="http://schemas.openxmlformats.org/officeDocument/2006/relationships/image" Target="../media/image225.png"/><Relationship Id="rId20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19" Type="http://schemas.openxmlformats.org/officeDocument/2006/relationships/image" Target="../media/image228.png"/><Relationship Id="rId4" Type="http://schemas.openxmlformats.org/officeDocument/2006/relationships/image" Target="../media/image213.jpe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jpe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18" Type="http://schemas.openxmlformats.org/officeDocument/2006/relationships/image" Target="../media/image40.png"/><Relationship Id="rId3" Type="http://schemas.openxmlformats.org/officeDocument/2006/relationships/image" Target="../media/image21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8.jpeg"/><Relationship Id="rId21" Type="http://schemas.openxmlformats.org/officeDocument/2006/relationships/image" Target="../media/image86.jpe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jpeg"/><Relationship Id="rId25" Type="http://schemas.openxmlformats.org/officeDocument/2006/relationships/image" Target="../media/image90.png"/><Relationship Id="rId2" Type="http://schemas.openxmlformats.org/officeDocument/2006/relationships/image" Target="../media/image1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jpe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1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7.png"/><Relationship Id="rId21" Type="http://schemas.openxmlformats.org/officeDocument/2006/relationships/image" Target="../media/image125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1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24" Type="http://schemas.openxmlformats.org/officeDocument/2006/relationships/image" Target="../media/image128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jpeg"/><Relationship Id="rId22" Type="http://schemas.openxmlformats.org/officeDocument/2006/relationships/image" Target="../media/image1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26" Type="http://schemas.openxmlformats.org/officeDocument/2006/relationships/image" Target="../media/image152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2" Type="http://schemas.openxmlformats.org/officeDocument/2006/relationships/image" Target="../media/image1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50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283968" y="188640"/>
            <a:ext cx="64807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855128"/>
              </p:ext>
            </p:extLst>
          </p:nvPr>
        </p:nvGraphicFramePr>
        <p:xfrm>
          <a:off x="79767" y="518628"/>
          <a:ext cx="8937821" cy="6232733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836826"/>
                <a:gridCol w="861713"/>
                <a:gridCol w="882914"/>
                <a:gridCol w="2724150"/>
                <a:gridCol w="923794"/>
                <a:gridCol w="627780"/>
                <a:gridCol w="2080644"/>
              </a:tblGrid>
              <a:tr h="27733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المهارة</a:t>
                      </a:r>
                      <a:endParaRPr lang="en-US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124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1436/4/</a:t>
                      </a:r>
                      <a:r>
                        <a:rPr lang="ar-SA" sz="14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5هـ</a:t>
                      </a:r>
                      <a:endParaRPr lang="ar-SA" sz="105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dirty="0" smtClean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baseline="-25000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مراجعة الحروف السابقة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baseline="-25000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نشاط تمهيدي</a:t>
                      </a:r>
                      <a:r>
                        <a:rPr lang="ar-SA" sz="11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baseline="-25000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استذكر الحروف السابقة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baseline="-25000" dirty="0" err="1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الأحظ</a:t>
                      </a:r>
                      <a:r>
                        <a:rPr lang="ar-SA" sz="2000" b="1" baseline="-25000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 وأعبر</a:t>
                      </a:r>
                      <a:r>
                        <a:rPr lang="ar-SA" sz="2000" b="1" baseline="0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 </a:t>
                      </a:r>
                      <a:r>
                        <a:rPr lang="ar-SA" sz="2000" b="1" baseline="-25000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 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dirty="0" smtClean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التعبير عن محتوى الصور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أن تستذكر التلميذة  الحروف السابقة من الذاكرة البعيدة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والحوار □العصف الذهني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Arial"/>
                        </a:rPr>
                        <a:t>عرض بوربوينت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 </a:t>
                      </a:r>
                      <a:r>
                        <a:rPr lang="ar-SA" sz="1100" b="1" dirty="0"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Arial"/>
                        </a:rPr>
                        <a:t>اذكري الحروف السابقة </a:t>
                      </a:r>
                      <a:r>
                        <a:rPr lang="ar-SA" sz="1100" b="1" dirty="0">
                          <a:latin typeface="W3 ARAFAT 002"/>
                          <a:ea typeface="Calibri"/>
                          <a:cs typeface="Times New Roman"/>
                        </a:rPr>
                        <a:t>                                                        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التكويني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Arial"/>
                        </a:rPr>
                        <a:t>اذكري الشخصيات التي مرت عليك في الوحدات السابقة 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1521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err="1" smtClean="0">
                          <a:latin typeface="Calibri"/>
                          <a:ea typeface="Calibri"/>
                          <a:cs typeface="Sultan  koufi"/>
                        </a:rPr>
                        <a:t>الإثنين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50" b="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ألاحظ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وأعبر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استمع </a:t>
                      </a:r>
                      <a:r>
                        <a:rPr lang="ar-SA" sz="1200" b="1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والاحظ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ثم </a:t>
                      </a:r>
                      <a:r>
                        <a:rPr lang="ar-SA" sz="1200" b="1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اجيب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التمييز السمعي لأصوات الوحدة </a:t>
                      </a:r>
                    </a:p>
                    <a:p>
                      <a:pPr algn="ctr" rtl="1"/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تذكر الأحداث</a:t>
                      </a:r>
                      <a:r>
                        <a:rPr lang="ar-SA" sz="14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والمعلومات</a:t>
                      </a:r>
                      <a:endParaRPr lang="ar-SA" sz="1400" b="1" dirty="0" smtClean="0">
                        <a:solidFill>
                          <a:schemeClr val="tx2"/>
                        </a:solidFill>
                        <a:latin typeface="Traditional Arabic" pitchFamily="18" charset="-78"/>
                        <a:cs typeface="DecoType Nas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اللتعبير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شفهياً عن محتوى الصور</a:t>
                      </a:r>
                      <a:endParaRPr lang="en-US" sz="1100" dirty="0">
                        <a:latin typeface="Calibri"/>
                        <a:ea typeface="Calibri"/>
                        <a:cs typeface="DecoType Naskh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التعرف على قواعد السلامة </a:t>
                      </a:r>
                      <a:endParaRPr lang="en-US" sz="1100" dirty="0">
                        <a:latin typeface="Calibri"/>
                        <a:ea typeface="Calibri"/>
                        <a:cs typeface="DecoType Naskh" pitchFamily="2" charset="-78"/>
                      </a:endParaRPr>
                    </a:p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تستمع التلميذة إلى بعض الأصوات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من</a:t>
                      </a:r>
                    </a:p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محيطها  .</a:t>
                      </a:r>
                      <a:endParaRPr lang="en-US" sz="1100" dirty="0">
                        <a:latin typeface="Calibri"/>
                        <a:ea typeface="Calibri"/>
                        <a:cs typeface="DecoType Naskh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" pitchFamily="2" charset="-78"/>
                        </a:rPr>
                        <a:t>تتحدث عن المشاهد حسب تسلسل أحداث النص المسموع</a:t>
                      </a:r>
                      <a:endParaRPr lang="en-US" sz="1100" dirty="0"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والحوار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التفكير الناقد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rgbClr val="FF0066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359410" algn="l"/>
                          <a:tab pos="-17907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ماذا تلاحظين في الصورة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                    التقويم التكويني : 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استمعي وتعرفي على الأصوات 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380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Calibri"/>
                          <a:cs typeface="Sultan  koufi"/>
                        </a:rPr>
                        <a:t>الثلاثاء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أنشد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أصل الحروف المتشابهة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استظهار عدد (6) أبيات من الأناشيد القصيرة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تقرأ التلميذة أبيات النشيد قراءة منغمة مقتدياً بقراءة المعلمة ثم تحفظها-  أن تطبق  التلميذة القيم الإيجابية .                                                    أن تجيب التلميذة عن الأسئلة المتعلقة بالنشيد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ar-SA" sz="1200" b="1" dirty="0" smtClean="0">
                        <a:solidFill>
                          <a:srgbClr val="0066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الاستنباط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FF0066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rgbClr val="FF0066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400" b="1" baseline="30000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</a:t>
                      </a:r>
                      <a:r>
                        <a:rPr lang="ar-SA" sz="1400" b="1" baseline="30000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التشخيصي </a:t>
                      </a:r>
                      <a:r>
                        <a:rPr lang="ar-SA" sz="1400" b="1" baseline="30000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ar-SA" sz="1400" b="1" baseline="30000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كيف تسيري على الطريق العام </a:t>
                      </a:r>
                      <a:r>
                        <a:rPr lang="ar-SA" sz="1400" b="1" baseline="30000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400" b="1" baseline="30000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400" b="1" baseline="30000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التكويني :</a:t>
                      </a:r>
                      <a:r>
                        <a:rPr lang="ar-SA" sz="1400" b="1" baseline="30000" dirty="0"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400" b="1" baseline="30000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ماذا تفعلين عند عبور الشارع؟      </a:t>
                      </a:r>
                      <a:r>
                        <a:rPr lang="ar-SA" sz="1600" b="1" baseline="30000" dirty="0" err="1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ماألوان</a:t>
                      </a:r>
                      <a:r>
                        <a:rPr lang="ar-SA" sz="1600" b="1" baseline="30000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إشارة المرور وماذا يعني كل لون؟                     </a:t>
                      </a:r>
                      <a:r>
                        <a:rPr lang="ar-SA" sz="1400" b="1" baseline="30000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صلي بين الحروف المتشابهة؟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3206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Calibri"/>
                          <a:cs typeface="Sultan  koufi"/>
                        </a:rPr>
                        <a:t>الأربعاء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50" b="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أتحدث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اقرأ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وأقرأ الجمل وأجرد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4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4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□ النقاش والحوار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بوربوينت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100" dirty="0">
                          <a:latin typeface="Arabic Typesetting"/>
                          <a:ea typeface="Calibri"/>
                          <a:cs typeface="Arabic Transparent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كم مرة تفرشين أسنانك في اليوم؟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التقويم التكويني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3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متى تذهبين إلى طبيب الأسنان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4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2149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latin typeface="Calibri"/>
                          <a:ea typeface="Calibri"/>
                          <a:cs typeface="Arial"/>
                        </a:rPr>
                        <a:t>الخميس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 أكتب            أرسم دائرة حول الحرف ( ض)  - أستمع ثم انطق  المشدد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 Swashes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حركاتها</a:t>
                      </a:r>
                    </a:p>
                    <a:p>
                      <a:pPr algn="ctr" rtl="1"/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محكاة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تذكير الفعل وتأنيثه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(ض) كتابة صحيحة .   - أن ترسم التلميذة دائرة حول الحرف (ض)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الحرف المشدد –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أن تحاكي التلميذة عمر في تذكير للفعل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وتأنيثه  .                            </a:t>
                      </a:r>
                      <a:endParaRPr lang="en-US" sz="14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طريقة العصف الذهني</a:t>
                      </a:r>
                      <a:r>
                        <a:rPr lang="ar-SA" sz="11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1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الاستنتاج _ مهارة المقارنة –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بوربوينت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لتقويم التشخيصي </a:t>
                      </a:r>
                      <a:r>
                        <a:rPr lang="ar-SA" sz="12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حاكي </a:t>
                      </a:r>
                      <a:r>
                        <a:rPr lang="ar-SA" sz="12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عمرفي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تذكير الفعل وتأنيثه؟   انطقي الحرف المشدد   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اكتبي الحرف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(ض)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أكملي كتابة الحرف الناقص مع حركته اقرئي الكلمة ؟  اقرئي النص</a:t>
                      </a:r>
                      <a:r>
                        <a:rPr lang="ar-SA" sz="1200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5292080" y="188640"/>
            <a:ext cx="3672408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1400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sz="1400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الرابعة (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صحتي وسلامتي </a:t>
            </a:r>
            <a:r>
              <a:rPr lang="ar-SA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116632"/>
            <a:ext cx="2581210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7/ </a:t>
            </a:r>
            <a:r>
              <a:rPr lang="ar-SA" sz="1600" b="1" dirty="0" err="1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ar-SA" sz="1600" b="1" dirty="0" err="1" smtClean="0">
                <a:solidFill>
                  <a:srgbClr val="00B050"/>
                </a:solidFill>
              </a:rPr>
              <a:t>إلى</a:t>
            </a:r>
            <a:r>
              <a:rPr lang="ar-SA" sz="1600" b="1" dirty="0" smtClean="0">
                <a:solidFill>
                  <a:srgbClr val="00B050"/>
                </a:solidFill>
              </a:rPr>
              <a:t> </a:t>
            </a:r>
            <a:r>
              <a:rPr lang="ar-SA" sz="1600" b="1" dirty="0" smtClean="0">
                <a:solidFill>
                  <a:srgbClr val="C00000"/>
                </a:solidFill>
              </a:rPr>
              <a:t>  </a:t>
            </a:r>
            <a:r>
              <a:rPr lang="ar-SA" sz="1600" b="1" dirty="0" smtClean="0">
                <a:solidFill>
                  <a:srgbClr val="C00000"/>
                </a:solidFill>
              </a:rPr>
              <a:t>11/ </a:t>
            </a:r>
            <a:r>
              <a:rPr lang="ar-SA" sz="1600" b="1" dirty="0" err="1" smtClean="0">
                <a:solidFill>
                  <a:srgbClr val="C00000"/>
                </a:solidFill>
              </a:rPr>
              <a:t>4</a:t>
            </a:r>
            <a:r>
              <a:rPr lang="ar-SA" sz="1600" b="1" dirty="0" err="1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/ </a:t>
            </a:r>
            <a:r>
              <a:rPr lang="ar-SA" sz="1600" b="1" dirty="0">
                <a:solidFill>
                  <a:schemeClr val="accent2">
                    <a:lumMod val="75000"/>
                  </a:schemeClr>
                </a:solidFill>
              </a:rPr>
              <a:t>أ</a:t>
            </a:r>
          </a:p>
        </p:txBody>
      </p:sp>
      <p:grpSp>
        <p:nvGrpSpPr>
          <p:cNvPr id="2" name="مجموعة 17"/>
          <p:cNvGrpSpPr/>
          <p:nvPr/>
        </p:nvGrpSpPr>
        <p:grpSpPr>
          <a:xfrm>
            <a:off x="8316416" y="2636912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301176" y="1269790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3573016"/>
            <a:ext cx="664689" cy="28700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149080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6309320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pic>
        <p:nvPicPr>
          <p:cNvPr id="1026" name="Picture 2" descr="C:\Users\TOSHIBA\Documents\سكرابزات\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37112"/>
            <a:ext cx="1872208" cy="1872208"/>
          </a:xfrm>
          <a:prstGeom prst="rect">
            <a:avLst/>
          </a:prstGeom>
          <a:noFill/>
        </p:spPr>
      </p:pic>
      <p:pic>
        <p:nvPicPr>
          <p:cNvPr id="27" name="Picture 2" descr="http://myschool.co.il/thosennew/files/2011/12/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4869160"/>
            <a:ext cx="792088" cy="288032"/>
          </a:xfrm>
          <a:prstGeom prst="rect">
            <a:avLst/>
          </a:prstGeom>
          <a:noFill/>
        </p:spPr>
      </p:pic>
      <p:sp>
        <p:nvSpPr>
          <p:cNvPr id="33" name="مربع نص 32"/>
          <p:cNvSpPr txBox="1"/>
          <p:nvPr/>
        </p:nvSpPr>
        <p:spPr>
          <a:xfrm>
            <a:off x="2987824" y="188640"/>
            <a:ext cx="1042272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الأول</a:t>
            </a:r>
            <a:endParaRPr lang="ar-SA" sz="1400" b="1" dirty="0"/>
          </a:p>
        </p:txBody>
      </p:sp>
      <p:pic>
        <p:nvPicPr>
          <p:cNvPr id="1027" name="صورة 8" descr="C:\DOCUME~1\xp\LOCALS~1\Temp\msohtmlclip1\01\clip_image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9" y="2852936"/>
            <a:ext cx="8102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صورة 35" descr="C:\Documents and Settings\xp\Local Settings\Temporary Internet Files\Content.Word\A0-01-T2K1_صفحة_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013176"/>
            <a:ext cx="76041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صورة 32" descr="C:\Documents and Settings\xp\Local Settings\Temporary Internet Files\Content.Word\A0-01-T2K1_صفحة_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5085184"/>
            <a:ext cx="936104" cy="58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صورة 17" descr="C:\Documents and Settings\xp\Local Settings\Temporary Internet Files\Content.Word\A0-01-T2K1_صفحة_0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5949280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صورة 38" descr="C:\Documents and Settings\xp\Local Settings\Temporary Internet Files\Content.Word\A0-01-T2K1_صفحة_0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005064"/>
            <a:ext cx="94977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2852936"/>
            <a:ext cx="68547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1" cstate="print"/>
          <a:srcRect t="31250" b="34375"/>
          <a:stretch>
            <a:fillRect/>
          </a:stretch>
        </p:blipFill>
        <p:spPr bwMode="auto">
          <a:xfrm>
            <a:off x="3635896" y="1268760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مستطيل 34"/>
          <p:cNvSpPr/>
          <p:nvPr/>
        </p:nvSpPr>
        <p:spPr>
          <a:xfrm>
            <a:off x="4125403" y="3223559"/>
            <a:ext cx="89319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b="1" baseline="-25000" dirty="0" smtClean="0">
                <a:solidFill>
                  <a:srgbClr val="3333FF"/>
                </a:solidFill>
                <a:latin typeface="W3 ARAFAT 002"/>
                <a:ea typeface="Calibri"/>
                <a:cs typeface="Times New Roman"/>
              </a:rPr>
              <a:t>1436/4/</a:t>
            </a:r>
            <a:r>
              <a:rPr lang="ar-SA" b="1" baseline="-25000" dirty="0" err="1" smtClean="0">
                <a:solidFill>
                  <a:srgbClr val="3333FF"/>
                </a:solidFill>
                <a:latin typeface="W3 ARAFAT 002"/>
                <a:ea typeface="Calibri"/>
                <a:cs typeface="Times New Roman"/>
              </a:rPr>
              <a:t>5هـ</a:t>
            </a:r>
            <a:endParaRPr lang="ar-SA" sz="1200" dirty="0" smtClean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653628" cy="53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مربع نص 32"/>
          <p:cNvSpPr txBox="1"/>
          <p:nvPr/>
        </p:nvSpPr>
        <p:spPr>
          <a:xfrm>
            <a:off x="3563888" y="188640"/>
            <a:ext cx="1296144" cy="276999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200" b="1" dirty="0" smtClean="0"/>
              <a:t>الأسبوع  العاشر</a:t>
            </a:r>
            <a:endParaRPr lang="ar-SA" sz="1200" b="1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0663358"/>
              </p:ext>
            </p:extLst>
          </p:nvPr>
        </p:nvGraphicFramePr>
        <p:xfrm>
          <a:off x="179512" y="518629"/>
          <a:ext cx="8912375" cy="6162001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8903"/>
                <a:gridCol w="770888"/>
                <a:gridCol w="919992"/>
                <a:gridCol w="2675748"/>
                <a:gridCol w="855522"/>
                <a:gridCol w="865400"/>
                <a:gridCol w="1825922"/>
              </a:tblGrid>
              <a:tr h="3305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60174">
                <a:tc>
                  <a:txBody>
                    <a:bodyPr/>
                    <a:lstStyle/>
                    <a:p>
                      <a:pPr algn="ctr" rtl="1"/>
                      <a:endParaRPr lang="ar-SA" sz="1100" b="1" kern="1200" baseline="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algn="ctr" rtl="1"/>
                      <a:r>
                        <a:rPr lang="ar-SA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الأحد </a:t>
                      </a:r>
                      <a:endParaRPr lang="en-US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ar-SA" sz="11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 </a:t>
                      </a:r>
                      <a:r>
                        <a:rPr lang="ar-SA" sz="11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استماع 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نشيد النحلة </a:t>
                      </a:r>
                      <a:endParaRPr lang="ar-SA" sz="105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ألاحظ وأعبر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أستمع وألاحظ ثم أُجيب 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أنشد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التعبير شفهياً عن محتوى الصور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تطبق آداب الاستماع أثناء الدرس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تتحدث عن المشاهد حسب تسلسل</a:t>
                      </a:r>
                      <a:r>
                        <a:rPr lang="ar-SA" sz="1200" b="1">
                          <a:solidFill>
                            <a:srgbClr val="DA0000"/>
                          </a:solidFill>
                          <a:latin typeface="AXtManalBold"/>
                          <a:ea typeface="Calibri"/>
                          <a:cs typeface="Sultan  koufi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أحداث النص المسموع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أن تقرأ التلميذة أبيات النشيد قراءة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منغمة مقتديةً بقراءة المعلمة ثم تحفظها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تعلم 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baseline="-25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200" b="1" baseline="-2500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</a:t>
                      </a:r>
                      <a:r>
                        <a:rPr lang="ar-SA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المكون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عبري عن محتوى الصور.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                                                    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ما واجبنا نحو جيراننا 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 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لماذا بكت الحمامة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 </a:t>
                      </a:r>
                      <a:endParaRPr lang="ar-SA" sz="1200" b="1" dirty="0" smtClean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أقرائي النشيد بصوت جميل؟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22699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الإثنين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ar-SA" sz="12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النص   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-25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أفهم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النص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Sultan  koufi"/>
                        </a:rPr>
                        <a:t>ُجيب   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         أُنمي لغتي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تجيب التلميذة إجابات حرة تصوغها بأسلوبها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تناقش التلميذة معبرة عن رأيها حول مضامين النص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</a:t>
                      </a:r>
                      <a:r>
                        <a:rPr lang="ar-SA" sz="11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شخصيات المكون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لتقويم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التشخيصي :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مانهاية الغرور؟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لماذا نام الأرنب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من خسر السباق </a:t>
                      </a:r>
                      <a:endParaRPr lang="ar-SA" sz="1200" b="1" dirty="0" smtClean="0">
                        <a:solidFill>
                          <a:srgbClr val="006600"/>
                        </a:solidFill>
                        <a:latin typeface="W3 ARAFAT 002"/>
                        <a:ea typeface="Calibri"/>
                        <a:cs typeface="Sultan  koufi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,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لماذا ؟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                           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12671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الثلاثاء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ar-SA" sz="12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تابع</a:t>
                      </a:r>
                      <a:endParaRPr lang="ar-SA" sz="11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  </a:t>
                      </a:r>
                      <a:r>
                        <a:rPr lang="ar-SA" sz="11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الأرنب</a:t>
                      </a:r>
                      <a:r>
                        <a:rPr lang="ar-SA" sz="11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 المغرور</a:t>
                      </a: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أُلاحظ وأقرأ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أستثمر النص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أُفكر               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أرسم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الكلمات الجديدة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كلمات تتضمن ظاهرة صوتية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صحيحة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قراءة مسترسلة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الاستنباط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التعلم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</a:t>
                      </a: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المكون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فكر زواج شارك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اقرئي الكلمات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اقرئي الجمل</a:t>
                      </a:r>
                      <a:r>
                        <a:rPr lang="ar-SA" sz="1100" b="1" dirty="0">
                          <a:latin typeface="W3 ARAFAT 002"/>
                          <a:ea typeface="Calibri"/>
                          <a:cs typeface="Sultan  koufi"/>
                        </a:rPr>
                        <a:t>؟                                                   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أكملي الصورة ثم لونيها؟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046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النص    </a:t>
                      </a:r>
                      <a:r>
                        <a:rPr lang="ar-SA" sz="9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الخروف</a:t>
                      </a:r>
                      <a:r>
                        <a:rPr lang="ar-SA" sz="9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 الأحمق</a:t>
                      </a:r>
                      <a:endParaRPr lang="en-US" sz="1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أفهم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ultan  koufi"/>
                        </a:rPr>
                        <a:t>ُجيب   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        أُنمي لغتي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تجيب التلميذة إجابات حرة تصوغها بأسلوبها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تناقش التلميذة معبرة عن رأيها حول مضامين النص .</a:t>
                      </a:r>
                      <a:r>
                        <a:rPr lang="ar-SA" sz="11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</a:t>
                      </a: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ماذا قال الكبش 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1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ما رأيك في الخروف الصغير؟                            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243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تابع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الخروف الأحمق</a:t>
                      </a:r>
                      <a:endParaRPr lang="ar-SA" sz="10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W3 ARAFAT 002"/>
                          <a:ea typeface="Calibri"/>
                          <a:cs typeface="Times New Roman"/>
                        </a:rPr>
                        <a:t>أُلاحظ وأقرأ 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تحويل الجملة الاسمية إلى فعلية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تحويل المفرد </a:t>
                      </a:r>
                      <a:r>
                        <a:rPr kumimoji="0" lang="ar-SA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الى</a:t>
                      </a:r>
                      <a:r>
                        <a:rPr kumimoji="0" lang="ar-S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 جمع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ar-SA" dirty="0"/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الكلمات الجديدة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كلمات تتضمن ظاهرة صوتية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صحيحة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قراءة مسترسلة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الاستنتاج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</a:t>
                      </a: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مناقشة وحوار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اقرئي الكلمات الجديدة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اقرئي الجمل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قراءة صحيحة ؟                          أقرائي مقطع النص  قراءة مسترسلة؟                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4932040" y="116632"/>
            <a:ext cx="4159847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1600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</a:t>
            </a:r>
            <a:r>
              <a:rPr lang="ar-SA" sz="1600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sz="1600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      </a:t>
            </a:r>
            <a:r>
              <a:rPr lang="ar-SA" sz="16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السابعة ( </a:t>
            </a:r>
            <a:r>
              <a:rPr lang="ar-SA" sz="11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حيوانات</a:t>
            </a:r>
            <a:r>
              <a:rPr lang="ar-SA" sz="11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sz="16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sz="1600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188640"/>
            <a:ext cx="3190508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chemeClr val="accent2">
                    <a:lumMod val="75000"/>
                  </a:schemeClr>
                </a:solidFill>
              </a:rPr>
              <a:t>من   </a:t>
            </a:r>
            <a:r>
              <a:rPr lang="ar-SA" sz="1400" b="1" dirty="0" smtClean="0">
                <a:solidFill>
                  <a:schemeClr val="accent2">
                    <a:lumMod val="75000"/>
                  </a:schemeClr>
                </a:solidFill>
              </a:rPr>
              <a:t>18/ </a:t>
            </a:r>
            <a:r>
              <a:rPr lang="ar-SA" sz="1400" b="1" dirty="0" err="1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ar-SA" sz="1400" b="1" dirty="0" err="1" smtClean="0">
                <a:solidFill>
                  <a:srgbClr val="00B050"/>
                </a:solidFill>
              </a:rPr>
              <a:t>إلى</a:t>
            </a:r>
            <a:r>
              <a:rPr lang="ar-SA" sz="1400" b="1" dirty="0" smtClean="0">
                <a:solidFill>
                  <a:srgbClr val="00B050"/>
                </a:solidFill>
              </a:rPr>
              <a:t> </a:t>
            </a:r>
            <a:r>
              <a:rPr lang="ar-SA" sz="1400" b="1" dirty="0" smtClean="0">
                <a:solidFill>
                  <a:srgbClr val="C00000"/>
                </a:solidFill>
              </a:rPr>
              <a:t>  </a:t>
            </a:r>
            <a:r>
              <a:rPr lang="ar-SA" sz="1400" b="1" dirty="0" smtClean="0">
                <a:solidFill>
                  <a:srgbClr val="C00000"/>
                </a:solidFill>
              </a:rPr>
              <a:t>22/ </a:t>
            </a:r>
            <a:r>
              <a:rPr lang="ar-SA" sz="1400" b="1" dirty="0" err="1" smtClean="0">
                <a:solidFill>
                  <a:srgbClr val="C00000"/>
                </a:solidFill>
              </a:rPr>
              <a:t>6</a:t>
            </a:r>
            <a:r>
              <a:rPr lang="ar-SA" sz="1400" b="1" dirty="0" err="1" smtClean="0">
                <a:solidFill>
                  <a:srgbClr val="00B050"/>
                </a:solidFill>
              </a:rPr>
              <a:t>أولى</a:t>
            </a:r>
            <a:r>
              <a:rPr lang="ar-SA" sz="1400" b="1" dirty="0" smtClean="0">
                <a:solidFill>
                  <a:schemeClr val="accent2">
                    <a:lumMod val="75000"/>
                  </a:schemeClr>
                </a:solidFill>
              </a:rPr>
              <a:t> / أ </a:t>
            </a:r>
            <a:endParaRPr lang="ar-SA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718062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340768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2492896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244408" y="4797152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5877272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236296" y="-315416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80728"/>
            <a:ext cx="539328" cy="5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556792"/>
            <a:ext cx="691178" cy="62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628800"/>
            <a:ext cx="567333" cy="49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908720"/>
            <a:ext cx="792088" cy="10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988840"/>
            <a:ext cx="387499" cy="37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0392" y="2780928"/>
            <a:ext cx="9361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2780928"/>
            <a:ext cx="623342" cy="5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2780928"/>
            <a:ext cx="6332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2780928"/>
            <a:ext cx="668085" cy="5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4149080"/>
            <a:ext cx="9349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2996952"/>
            <a:ext cx="418728" cy="4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536" y="2780928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0392" y="5084823"/>
            <a:ext cx="936104" cy="43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2096" y="4509120"/>
            <a:ext cx="763703" cy="48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79912" y="5157192"/>
            <a:ext cx="131333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3528" y="5517232"/>
            <a:ext cx="611560" cy="7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80312" y="5733256"/>
            <a:ext cx="648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63887" y="5921896"/>
            <a:ext cx="288033" cy="53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" name="جدول 49"/>
          <p:cNvGraphicFramePr>
            <a:graphicFrameLocks noGrp="1"/>
          </p:cNvGraphicFramePr>
          <p:nvPr/>
        </p:nvGraphicFramePr>
        <p:xfrm>
          <a:off x="6372200" y="1916832"/>
          <a:ext cx="989965" cy="1579880"/>
        </p:xfrm>
        <a:graphic>
          <a:graphicData uri="http://schemas.openxmlformats.org/drawingml/2006/table">
            <a:tbl>
              <a:tblPr rtl="1"/>
              <a:tblGrid>
                <a:gridCol w="989965"/>
              </a:tblGrid>
              <a:tr h="1579880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يحلل الجمل إلى كلمات والكلمات إلى مقاطع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 والمقاطع إلى أصوات.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يقرأ العناوين الواضحة من الصحف والمجلات واللافتات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1" name="جدول 50"/>
          <p:cNvGraphicFramePr>
            <a:graphicFrameLocks noGrp="1"/>
          </p:cNvGraphicFramePr>
          <p:nvPr/>
        </p:nvGraphicFramePr>
        <p:xfrm>
          <a:off x="6300192" y="3001248"/>
          <a:ext cx="1062281" cy="1579880"/>
        </p:xfrm>
        <a:graphic>
          <a:graphicData uri="http://schemas.openxmlformats.org/drawingml/2006/table">
            <a:tbl>
              <a:tblPr rtl="1"/>
              <a:tblGrid>
                <a:gridCol w="1062281"/>
              </a:tblGrid>
              <a:tr h="1579880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تعيد </a:t>
                      </a:r>
                      <a:r>
                        <a:rPr lang="ar-SA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ترتيب كلمات </a:t>
                      </a:r>
                      <a:r>
                        <a:rPr lang="ar-SA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لتكون </a:t>
                      </a:r>
                      <a:r>
                        <a:rPr lang="ar-SA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جملة.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تعبر </a:t>
                      </a:r>
                      <a:r>
                        <a:rPr lang="ar-SA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عن صورة بجملة مكتملة المعنى.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2" name="جدول 51"/>
          <p:cNvGraphicFramePr>
            <a:graphicFrameLocks noGrp="1"/>
          </p:cNvGraphicFramePr>
          <p:nvPr/>
        </p:nvGraphicFramePr>
        <p:xfrm>
          <a:off x="6300192" y="4581128"/>
          <a:ext cx="1080125" cy="936104"/>
        </p:xfrm>
        <a:graphic>
          <a:graphicData uri="http://schemas.openxmlformats.org/drawingml/2006/table">
            <a:tbl>
              <a:tblPr rtl="1"/>
              <a:tblGrid>
                <a:gridCol w="1080125"/>
              </a:tblGrid>
              <a:tr h="936104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تقرأ </a:t>
                      </a: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كلمات وجملا تحوى ظواهر صوتية (تنوين الكسر، والتضعيف)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تقرأ </a:t>
                      </a: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جملا ومقاطع قراءة مسترسلة.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3131840" y="96887"/>
            <a:ext cx="1512168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الحادي عشر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572000" y="0"/>
            <a:ext cx="64807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0663358"/>
              </p:ext>
            </p:extLst>
          </p:nvPr>
        </p:nvGraphicFramePr>
        <p:xfrm>
          <a:off x="179511" y="442427"/>
          <a:ext cx="8856985" cy="6283319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7231"/>
                <a:gridCol w="910006"/>
                <a:gridCol w="869971"/>
                <a:gridCol w="2579339"/>
                <a:gridCol w="854090"/>
                <a:gridCol w="863951"/>
                <a:gridCol w="1782397"/>
              </a:tblGrid>
              <a:tr h="33544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20278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النص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تعلمت</a:t>
                      </a:r>
                      <a:r>
                        <a:rPr lang="ar-SA" sz="1050" b="1" baseline="0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 درساً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endParaRPr lang="ar-SA" sz="1050" b="1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أفهم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ultan  koufi"/>
                        </a:rPr>
                        <a:t>ُجيب   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        أُنمي لغتي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تجيب التلميذة إجابات حرة تصوغها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بأسلوبها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تناقش التلميذة معبرة عن رأيها حول مضامين النص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تعلم 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2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0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ماذا شاهد الغراب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من أنقذ الديك؟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لماذا انقض النسر على الغزال؟                                ما لون الغراب؟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7870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</a:t>
                      </a:r>
                      <a:endParaRPr lang="ar-SA" sz="10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ar-SA" sz="10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تابع        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تعلمت درساً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            </a:t>
                      </a:r>
                      <a:r>
                        <a:rPr lang="ar-SA" sz="1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W3 ARAFAT 002"/>
                          <a:ea typeface="Calibri"/>
                          <a:cs typeface="Times New Roman"/>
                        </a:rPr>
                        <a:t>أُلاحظ وأقرأ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/>
                      </a:endParaRPr>
                    </a:p>
                    <a:p>
                      <a:endParaRPr lang="ar-SA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ar-SA" sz="1200" dirty="0"/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الكلمات الجديدة 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كلمات تتضمن ظاهرة صوتية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صحيحة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5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11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اقرئي الكلمات الجديدة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اقرئي الجمل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قراءة صحيحة ؟                          </a:t>
                      </a: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4120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5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9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9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نشاط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(1-2-3-4)</a:t>
                      </a:r>
                      <a:endParaRPr lang="ar-SA" sz="9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أقرأ الكلمات ثم اكتبها.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أقرأ ثم اكتب الجملة المناسبة للصورة</a:t>
                      </a:r>
                      <a:r>
                        <a:rPr lang="ar-SA" sz="7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.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أكمل الجملة بالكلمة المناسبة</a:t>
                      </a:r>
                      <a:r>
                        <a:rPr lang="ar-SA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تقرأ التلميذة الكلمات ثم تكتبها                                                      0أن تقرأ التلميذة ثم تكتب الجملة المناسبة للصورة 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أن تكمل التلميذة الجملة بالكلمة المناسبة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                                         أن تعيد 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التلميذة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ترتيب الكلمات                                                  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الاستنباط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التعلم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2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أقرئي الكلمات 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:أكملي الجملة بالكلمة المناسبة؟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اكتبي الجملة المناسبة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0                                      أعيدي ترتيب الكلمات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2490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5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5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8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9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نشاط    </a:t>
                      </a: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8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(5-6-7-8-9)</a:t>
                      </a:r>
                      <a:endParaRPr lang="ar-SA" sz="8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8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أدخل </a:t>
                      </a:r>
                      <a:r>
                        <a:rPr lang="ar-SA" sz="800" b="1" dirty="0" err="1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</a:t>
                      </a:r>
                      <a:r>
                        <a:rPr lang="ar-SA" sz="8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على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الكلمات</a:t>
                      </a:r>
                      <a:r>
                        <a:rPr lang="ar-SA" sz="10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8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                 أكمل الجملة بالكلمة المناسبة</a:t>
                      </a:r>
                      <a:endParaRPr lang="en-US" sz="1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ألاحظ ثم أكتب</a:t>
                      </a:r>
                      <a:endParaRPr lang="en-US" sz="10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ar-SA" sz="1200" dirty="0"/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latin typeface="Calibri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ن تدخل التلميذة </a:t>
                      </a:r>
                      <a:r>
                        <a:rPr lang="ar-SA" sz="105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ال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على الكلمات                                                    أن تكمل التلميذة الجمل بالكلمة المناسبة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أن تلاحظ التلميذة ثم تتحدث .</a:t>
                      </a:r>
                      <a:r>
                        <a:rPr lang="ar-SA" sz="105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أن تعيد  التلميذة ترتيب الجمل 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التقويم التشخيصي :</a:t>
                      </a:r>
                      <a:r>
                        <a:rPr lang="ar-SA" sz="105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أدخلي أل على الكلمات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أكملي الجمل بالكلمة المناسبة؟ لاحظي الكلمات ثم اكتبيها إملاء منظور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أعيدي ترتيب الجمل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197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5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9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نشاط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7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(10-11-12-13)</a:t>
                      </a: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7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أعبر عن الصورة </a:t>
                      </a:r>
                      <a:r>
                        <a:rPr lang="ar-SA" sz="9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أتحدث    </a:t>
                      </a:r>
                      <a:r>
                        <a:rPr lang="ar-SA" sz="9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أركب من الحروف أسماء حيوانات                    </a:t>
                      </a:r>
                      <a:r>
                        <a:rPr lang="ar-SA" sz="9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أصنع بيدي</a:t>
                      </a:r>
                      <a:endParaRPr lang="en-US" sz="9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تعبر التلميذة عن الصورة بجمل مكتملة المعنى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-ن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تكتب التلميذة ما يملى عليها                                                    أن تتحدث التلميذة عن الصور التي أمامها                                        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الاستنتاج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التقويم التشخيصي :</a:t>
                      </a:r>
                      <a:r>
                        <a:rPr lang="ar-SA" sz="105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عبري عن الصورة بجمل مكتملة المعنى؟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أكتبي ما يملى عليك؟            تحدثي عن الصور التي أمامك؟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5148064" y="44624"/>
            <a:ext cx="3943823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السابعة ( 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حيوانات</a:t>
            </a:r>
            <a:r>
              <a:rPr lang="ar-SA" sz="12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25/ </a:t>
            </a:r>
            <a:r>
              <a:rPr lang="ar-SA" sz="1600" b="1" dirty="0" err="1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ar-SA" sz="1600" b="1" dirty="0" err="1" smtClean="0">
                <a:solidFill>
                  <a:srgbClr val="00B050"/>
                </a:solidFill>
              </a:rPr>
              <a:t>إلى</a:t>
            </a:r>
            <a:r>
              <a:rPr lang="ar-SA" sz="1600" b="1" dirty="0" smtClean="0">
                <a:solidFill>
                  <a:srgbClr val="00B050"/>
                </a:solidFill>
              </a:rPr>
              <a:t> </a:t>
            </a:r>
            <a:r>
              <a:rPr lang="ar-SA" sz="1600" b="1" dirty="0" smtClean="0">
                <a:solidFill>
                  <a:srgbClr val="C00000"/>
                </a:solidFill>
              </a:rPr>
              <a:t>  </a:t>
            </a:r>
            <a:r>
              <a:rPr lang="ar-SA" sz="1600" b="1" dirty="0" smtClean="0">
                <a:solidFill>
                  <a:srgbClr val="C00000"/>
                </a:solidFill>
              </a:rPr>
              <a:t>29/ </a:t>
            </a:r>
            <a:r>
              <a:rPr lang="ar-SA" sz="1600" b="1" dirty="0" err="1" smtClean="0">
                <a:solidFill>
                  <a:srgbClr val="C00000"/>
                </a:solidFill>
              </a:rPr>
              <a:t>6</a:t>
            </a:r>
            <a:r>
              <a:rPr lang="ar-SA" sz="1600" b="1" dirty="0" err="1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/ أ 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573016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268760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2420888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797152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244408" y="5949280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3" y="1484784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84784"/>
            <a:ext cx="696292" cy="59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484784"/>
            <a:ext cx="1494739" cy="48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484784"/>
            <a:ext cx="1031577" cy="4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2564904"/>
            <a:ext cx="930424" cy="45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780928"/>
            <a:ext cx="14889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2708920"/>
            <a:ext cx="957858" cy="37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2492896"/>
            <a:ext cx="8621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3861049"/>
            <a:ext cx="153177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3140968"/>
            <a:ext cx="806049" cy="6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8144" y="3861048"/>
            <a:ext cx="1247800" cy="39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3717032"/>
            <a:ext cx="683568" cy="49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1880" y="4725144"/>
            <a:ext cx="1267817" cy="85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8104" y="5013176"/>
            <a:ext cx="1591172" cy="54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157192"/>
            <a:ext cx="854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07704" y="4941168"/>
            <a:ext cx="718592" cy="64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00192" y="4365104"/>
            <a:ext cx="78861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00192" y="6271214"/>
            <a:ext cx="794792" cy="3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6309320"/>
            <a:ext cx="1643669" cy="29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44208" y="5589241"/>
            <a:ext cx="56750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مستطيل 47"/>
          <p:cNvSpPr/>
          <p:nvPr/>
        </p:nvSpPr>
        <p:spPr>
          <a:xfrm>
            <a:off x="6273118" y="1916832"/>
            <a:ext cx="885178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تحاكي تحويل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المفرد إلى جمع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والعكس.</a:t>
            </a:r>
            <a:endParaRPr lang="ar-SA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9" name="جدول 48"/>
          <p:cNvGraphicFramePr>
            <a:graphicFrameLocks noGrp="1"/>
          </p:cNvGraphicFramePr>
          <p:nvPr/>
        </p:nvGraphicFramePr>
        <p:xfrm>
          <a:off x="6156326" y="620688"/>
          <a:ext cx="1035843" cy="1579880"/>
        </p:xfrm>
        <a:graphic>
          <a:graphicData uri="http://schemas.openxmlformats.org/drawingml/2006/table">
            <a:tbl>
              <a:tblPr rtl="1"/>
              <a:tblGrid>
                <a:gridCol w="1035843"/>
              </a:tblGrid>
              <a:tr h="1579880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تكتشف </a:t>
                      </a: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دلالة الكلمات الجديدة من خلال الترادف.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تربط </a:t>
                      </a: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بين مكونات ما </a:t>
                      </a:r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تقرأ</a:t>
                      </a:r>
                      <a:r>
                        <a:rPr lang="ar-S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.(شخصية وحدث)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3131840" y="96887"/>
            <a:ext cx="1512168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الثاني عشر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572000" y="0"/>
            <a:ext cx="64807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0663358"/>
              </p:ext>
            </p:extLst>
          </p:nvPr>
        </p:nvGraphicFramePr>
        <p:xfrm>
          <a:off x="179513" y="342177"/>
          <a:ext cx="8784976" cy="6313596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84624"/>
                <a:gridCol w="1117654"/>
                <a:gridCol w="984741"/>
                <a:gridCol w="2277250"/>
                <a:gridCol w="767857"/>
                <a:gridCol w="853029"/>
                <a:gridCol w="1799821"/>
              </a:tblGrid>
              <a:tr h="28803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6615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1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</a:t>
                      </a: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05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نشاط تمهيدي </a:t>
                      </a:r>
                      <a:r>
                        <a:rPr lang="ar-SA" sz="14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نشاط استماع </a:t>
                      </a: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ea typeface="Calibri"/>
                          <a:cs typeface="Times New Roman"/>
                        </a:rPr>
                        <a:t>الاحظ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ea typeface="Calibri"/>
                          <a:cs typeface="Times New Roman"/>
                        </a:rPr>
                        <a:t> وأعبر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أستمع وألاحظ ثم أُجيب</a:t>
                      </a:r>
                      <a:endParaRPr lang="en-US" sz="1100" b="1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9525" algn="l"/>
                          <a:tab pos="80645" algn="l"/>
                          <a:tab pos="170815" algn="l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التعبير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شفهياً عن محتوى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الصور .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تطبق آداب الاستماع أثناء 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الدرس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تتحدث عن المشاهد حسب 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A0000"/>
                          </a:solidFill>
                          <a:latin typeface="AXtManalBold"/>
                          <a:ea typeface="Calibri"/>
                          <a:cs typeface="Sultan  koufi"/>
                        </a:rPr>
                        <a:t>  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أحداث</a:t>
                      </a:r>
                      <a:r>
                        <a:rPr lang="ar-SA" sz="9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النص المسموع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تعلم تعاوني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0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عبري عن محتوى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الصور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التقويم التكويني :                                           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Times New Roman"/>
                        </a:rPr>
                        <a:t>تحدثي  بأسلوبك عن  مشاهد القصة                      حسب تسلسلها</a:t>
                      </a: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؟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8576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نشيد أحب العيد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Calibri"/>
                          <a:cs typeface="DecoType Naskh Swashes" pitchFamily="2" charset="-78"/>
                        </a:rPr>
                        <a:t>انشد</a:t>
                      </a:r>
                      <a:endParaRPr lang="en-US" sz="11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أن تقرأ التلميذة أبيات النشيد قراءة منغمة مقتديةً بقراءة المعلمة ثم تحفظها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 أن تطبق  التلميذة القيم الإيجابية .                                                    أن تجيب التلميذة عن الأسئلة المتعلقة بالنشيد.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عرض النشيد</a:t>
                      </a:r>
                      <a:endParaRPr lang="ar-S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أقرائي النشيد قراءة منغمة؟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                                                         التقويم التكويني :</a:t>
                      </a:r>
                      <a:r>
                        <a:rPr lang="ar-SA" sz="1200" b="1" dirty="0" smtClean="0"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كيف نستقبل العيد؟         بمن نلتقي في العيد؟ </a:t>
                      </a:r>
                      <a:endParaRPr lang="en-US" sz="12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7030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أفهم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Sultan  koufi"/>
                        </a:rPr>
                        <a:t>ُجيب   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        أُنمي لغتي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تجيب التلميذة إجابات حرة تصوغها بأسلوبها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تناقش التلميذة معبرة عن رأيها حول مضامين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تكتشف المعاني الغامضة في النص باستخدام الترادف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الاستنباط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التعلم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بماذا علمت الأسرة؟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ماذا طلب عمر من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أبيه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صلي الصورة بالكلمة المناسبة؟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102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تابع/</a:t>
                      </a:r>
                      <a:r>
                        <a:rPr lang="ar-SA" sz="105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عمر في شهر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رمضان</a:t>
                      </a:r>
                      <a:endParaRPr lang="ar-SA" sz="900" b="1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أُلاحظ وأقرأ</a:t>
                      </a:r>
                      <a:endParaRPr lang="en-US" sz="12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الكلمات الجديدة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كلمات تتضمن ظاهرة صوتية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صحيحة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التشخيصي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اقرئي الكلمات الجديدة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اقرئي الجمل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قراءة صحيحة ؟                          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293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  <a:endParaRPr lang="ar-SA" sz="12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kumimoji="0" lang="ar-SA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64A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أفهم النص .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Sultan  koufi"/>
                        </a:rPr>
                        <a:t>ُجيب   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         أُنمي لغتي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تكتشف دلالة الكلمات الجديدة من خلال الترادف.</a:t>
                      </a:r>
                      <a:endParaRPr lang="en-US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تربط بين مكونات ما تقرأ.(شخصية وحدث)</a:t>
                      </a:r>
                      <a:endParaRPr lang="en-US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تجيب التلميذة إجابات حرة تصوغها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بأسلوبها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أن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تناقش التلميذة معبرة </a:t>
                      </a:r>
                      <a:endParaRPr lang="ar-SA" sz="12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Sultan  koufi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عن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رأيها حول مضامين النص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الاستنتاج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بماذا رأت المعلمة عندما دخلت الفصل؟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لماذا كانت أحلام فرحة؟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5148064" y="44624"/>
            <a:ext cx="3943823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الثامنة ( 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مناسبات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sz="12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2880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2/ </a:t>
            </a:r>
            <a:r>
              <a:rPr lang="ar-SA" sz="1600" b="1" dirty="0" err="1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ar-SA" sz="1600" b="1" dirty="0" err="1" smtClean="0">
                <a:solidFill>
                  <a:srgbClr val="00B050"/>
                </a:solidFill>
              </a:rPr>
              <a:t>إلى</a:t>
            </a:r>
            <a:r>
              <a:rPr lang="ar-SA" sz="1600" b="1" dirty="0" smtClean="0">
                <a:solidFill>
                  <a:srgbClr val="00B050"/>
                </a:solidFill>
              </a:rPr>
              <a:t> </a:t>
            </a:r>
            <a:r>
              <a:rPr lang="ar-SA" sz="1600" b="1" dirty="0" smtClean="0">
                <a:solidFill>
                  <a:srgbClr val="C00000"/>
                </a:solidFill>
              </a:rPr>
              <a:t>  6/ </a:t>
            </a:r>
            <a:r>
              <a:rPr lang="ar-SA" sz="1600" b="1" dirty="0" err="1" smtClean="0">
                <a:solidFill>
                  <a:srgbClr val="C00000"/>
                </a:solidFill>
              </a:rPr>
              <a:t>7</a:t>
            </a:r>
            <a:r>
              <a:rPr lang="ar-SA" sz="1600" b="1" dirty="0" err="1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/ أ 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356992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269790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2276872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869160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244408" y="6093296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484784"/>
            <a:ext cx="1052453" cy="56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412776"/>
            <a:ext cx="683145" cy="56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484784"/>
            <a:ext cx="1080343" cy="5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556792"/>
            <a:ext cx="913854" cy="47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908720"/>
            <a:ext cx="57169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2060848"/>
            <a:ext cx="147240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2276872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2" y="3717032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9" y="3850558"/>
            <a:ext cx="792088" cy="68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3717032"/>
            <a:ext cx="63481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584" y="3933056"/>
            <a:ext cx="1070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5856" y="4005064"/>
            <a:ext cx="434727" cy="5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520" y="3933056"/>
            <a:ext cx="498893" cy="64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44208" y="3933056"/>
            <a:ext cx="678954" cy="7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5536" y="5373216"/>
            <a:ext cx="1410295" cy="45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23728" y="5157192"/>
            <a:ext cx="538213" cy="54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20272" y="4725144"/>
            <a:ext cx="10229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491880" y="5445224"/>
            <a:ext cx="1978813" cy="33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172400" y="6453336"/>
            <a:ext cx="86409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63888" y="6021288"/>
            <a:ext cx="71431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مستطيل 44"/>
          <p:cNvSpPr/>
          <p:nvPr/>
        </p:nvSpPr>
        <p:spPr>
          <a:xfrm>
            <a:off x="6019678" y="908720"/>
            <a:ext cx="1000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b="1" dirty="0" smtClean="0">
                <a:solidFill>
                  <a:schemeClr val="accent1">
                    <a:lumMod val="50000"/>
                  </a:schemeClr>
                </a:solidFill>
              </a:rPr>
              <a:t>تحترم حق الآخرين </a:t>
            </a:r>
          </a:p>
          <a:p>
            <a:r>
              <a:rPr lang="ar-SA" sz="1000" b="1" dirty="0" smtClean="0">
                <a:solidFill>
                  <a:schemeClr val="accent1">
                    <a:lumMod val="50000"/>
                  </a:schemeClr>
                </a:solidFill>
              </a:rPr>
              <a:t>في التحدث </a:t>
            </a:r>
            <a:endParaRPr lang="ar-SA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6029296" y="1196752"/>
            <a:ext cx="990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b="1" dirty="0" smtClean="0">
                <a:solidFill>
                  <a:schemeClr val="accent1">
                    <a:lumMod val="50000"/>
                  </a:schemeClr>
                </a:solidFill>
              </a:rPr>
              <a:t>يستنتج المعنى العام</a:t>
            </a:r>
          </a:p>
          <a:p>
            <a:r>
              <a:rPr lang="ar-SA" sz="1000" b="1" dirty="0" smtClean="0">
                <a:solidFill>
                  <a:schemeClr val="accent1">
                    <a:lumMod val="50000"/>
                  </a:schemeClr>
                </a:solidFill>
              </a:rPr>
              <a:t> للنص المسموع</a:t>
            </a:r>
            <a:endParaRPr lang="ar-SA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5878614" y="3068960"/>
            <a:ext cx="1141658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تقرأ كلمات تحوي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 ظواهر صوتية لغوية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درستها -</a:t>
            </a:r>
            <a:endParaRPr lang="ar-SA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5911017" y="3391108"/>
            <a:ext cx="734495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ترتب كلمات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مكونًة جملا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في ضوء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أساليب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تعلمتها.</a:t>
            </a:r>
            <a:endParaRPr lang="ar-SA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9" name="جدول 48"/>
          <p:cNvGraphicFramePr>
            <a:graphicFrameLocks noGrp="1"/>
          </p:cNvGraphicFramePr>
          <p:nvPr/>
        </p:nvGraphicFramePr>
        <p:xfrm>
          <a:off x="6012160" y="4509120"/>
          <a:ext cx="846256" cy="1685295"/>
        </p:xfrm>
        <a:graphic>
          <a:graphicData uri="http://schemas.openxmlformats.org/drawingml/2006/table">
            <a:tbl>
              <a:tblPr rtl="1"/>
              <a:tblGrid>
                <a:gridCol w="846256"/>
              </a:tblGrid>
              <a:tr h="1685295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تعيد </a:t>
                      </a:r>
                      <a:r>
                        <a:rPr lang="ar-SA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تنظيم مفردات جميلة. </a:t>
                      </a:r>
                      <a:endParaRPr lang="en-US" sz="105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ترتب </a:t>
                      </a:r>
                      <a:r>
                        <a:rPr lang="ar-SA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جملاً بسيطة لبناء نص مترابط .</a:t>
                      </a:r>
                      <a:endParaRPr lang="en-US" sz="105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674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3059832" y="96887"/>
            <a:ext cx="1728192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الثالث عشر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716016" y="0"/>
            <a:ext cx="576064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0663358"/>
              </p:ext>
            </p:extLst>
          </p:nvPr>
        </p:nvGraphicFramePr>
        <p:xfrm>
          <a:off x="41352" y="518629"/>
          <a:ext cx="9050535" cy="6165797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1019023"/>
                <a:gridCol w="929892"/>
                <a:gridCol w="888982"/>
                <a:gridCol w="2635706"/>
                <a:gridCol w="872754"/>
                <a:gridCol w="882831"/>
                <a:gridCol w="1821347"/>
              </a:tblGrid>
              <a:tr h="3305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6017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تابع        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ضيف جديد</a:t>
                      </a:r>
                      <a:endParaRPr lang="ar-SA" sz="1600" b="1" baseline="-250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أُلاحظ وأقرأ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الكلمات الجديدة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كلمات تتضمن ظاهرة صوتية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صحيحة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قراءة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مسترسلة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2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0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en-US" sz="12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التقويم التشخيصي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اقرئي الكلمات الجديدة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                                   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اقرئي الجمل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قراءة صحيحة                       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أقرائي مقطع النص  قراءة مسترسلة؟                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3869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النص</a:t>
                      </a:r>
                      <a:r>
                        <a:rPr lang="ar-SA" sz="12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 الثالث</a:t>
                      </a:r>
                      <a:endParaRPr lang="ar-SA" sz="1200" b="1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الشجرة</a:t>
                      </a:r>
                      <a:r>
                        <a:rPr lang="ar-SA" sz="12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الحزينة</a:t>
                      </a: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أفهم النص .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Sultan  koufi"/>
                        </a:rPr>
                        <a:t>ُجيب   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         أُنمي لغتي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ar-SA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تقرأ كلمات وجملا تحوى ظواهر صوتية (تنوين الكسر،</a:t>
                      </a:r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تحقق مع الفاعل</a:t>
                      </a:r>
                    </a:p>
                    <a:p>
                      <a:r>
                        <a:rPr lang="ar-S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تذكير الفعل وتأنيثه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تجيب التلميذة إجابات حرة تصوغها بأسلوبها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تناقش التلميذة معبرة عن رأيها حول مضامين النص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2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الاستنتاج _ مهارة المقارنة – مهارة الحوار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baseline="-25000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أين تجمع الأطفال يوم العيد؟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                                                    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لماذا كانت الشجرة حزينة؟                                  كيف عرف العصفور أن الشجرة حزينة؟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تابع   </a:t>
                      </a: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الشجرة</a:t>
                      </a:r>
                      <a:r>
                        <a:rPr lang="ar-SA" sz="1100" b="1" baseline="0" dirty="0" err="1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الحزينة</a:t>
                      </a:r>
                      <a:endParaRPr lang="en-US" sz="105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أُلاحظ وأقرأ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أرسم وألون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أُحول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أبحث                  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أُعبر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اكتشاف دلالة الكلمات الجديدة من خلال الترادف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صحيحة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قراءة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مسترسلة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 أن تستنتج التلميذة مفهوما من مفاهيم النص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-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أن تحاكي التلميذة تحويل الأساليب والتراكيب اللغوية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2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الاستنتاج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اقرئي الكلمات الجديدة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أقرائي مقطع النص  قراءة مسترسلة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    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استنتجي مفهوما من مفاهيم النص؟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9687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نشاط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(1-2-3)</a:t>
                      </a:r>
                      <a:endParaRPr lang="ar-SA" sz="11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أقرأ الكلمات ثم اكتبها.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أقرأ ثم اكتب الجملة المناسبة للصورة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تقرأ التلميذة الكلمات ثم تكتبها                                                      0أن تقرأ التلميذة ثم تكتب الجملة المناسبة للصورة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3960" algn="l"/>
                        </a:tabLs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الاستنتاج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أقرئي الكلمات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243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(4-5)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أكمل الجملة بالكلمة المناسبة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أعيد ترتيب الكلمات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أن تكمل التلميذة الجملة بالكلمة المناسبة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                                         أن تعيد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التلميذة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ترتيب الكلمات                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الاستنتاج التعلم </a:t>
                      </a:r>
                      <a:r>
                        <a:rPr lang="ar-SA" sz="12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التعاوني□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:أكملي الجملة بالكلمة المناسبة؟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اكتبي الجملة المناسبة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0                                      أعيدي ترتيب الكلمات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5148064" y="44624"/>
            <a:ext cx="3943823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الثامنة ( 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مناسبات</a:t>
            </a:r>
            <a:r>
              <a:rPr lang="ar-SA" sz="12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 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9/ </a:t>
            </a:r>
            <a:r>
              <a:rPr lang="ar-SA" sz="1600" b="1" dirty="0" err="1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ar-SA" sz="1600" b="1" dirty="0" err="1" smtClean="0">
                <a:solidFill>
                  <a:srgbClr val="00B050"/>
                </a:solidFill>
              </a:rPr>
              <a:t>إلى</a:t>
            </a:r>
            <a:r>
              <a:rPr lang="ar-SA" sz="1600" b="1" dirty="0" smtClean="0">
                <a:solidFill>
                  <a:srgbClr val="00B050"/>
                </a:solidFill>
              </a:rPr>
              <a:t> </a:t>
            </a:r>
            <a:r>
              <a:rPr lang="ar-SA" sz="1600" b="1" dirty="0" smtClean="0">
                <a:solidFill>
                  <a:srgbClr val="C00000"/>
                </a:solidFill>
              </a:rPr>
              <a:t>  </a:t>
            </a:r>
            <a:r>
              <a:rPr lang="ar-SA" sz="1600" b="1" dirty="0" smtClean="0">
                <a:solidFill>
                  <a:srgbClr val="C00000"/>
                </a:solidFill>
              </a:rPr>
              <a:t>13/ </a:t>
            </a:r>
            <a:r>
              <a:rPr lang="ar-SA" sz="1600" b="1" dirty="0" err="1" smtClean="0">
                <a:solidFill>
                  <a:srgbClr val="C00000"/>
                </a:solidFill>
              </a:rPr>
              <a:t>7</a:t>
            </a:r>
            <a:r>
              <a:rPr lang="ar-SA" sz="1600" b="1" dirty="0" err="1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/ أ 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573016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268760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2348880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244408" y="4869160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172400" y="5949280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301208"/>
            <a:ext cx="1158652" cy="27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77072"/>
            <a:ext cx="82564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157192"/>
            <a:ext cx="889427" cy="4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013176"/>
            <a:ext cx="2232248" cy="51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869160"/>
            <a:ext cx="1380381" cy="37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301208"/>
            <a:ext cx="1154261" cy="29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6093296"/>
            <a:ext cx="1128548" cy="57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6093296"/>
            <a:ext cx="1399439" cy="59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5661248"/>
            <a:ext cx="84841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9712" y="1484784"/>
            <a:ext cx="718964" cy="5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1124744"/>
            <a:ext cx="642565" cy="8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5976" y="1844824"/>
            <a:ext cx="140205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5" cstate="print"/>
          <a:srcRect l="54957"/>
          <a:stretch>
            <a:fillRect/>
          </a:stretch>
        </p:blipFill>
        <p:spPr bwMode="auto">
          <a:xfrm>
            <a:off x="2843808" y="1124744"/>
            <a:ext cx="648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00392" y="2708920"/>
            <a:ext cx="936104" cy="48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92280" y="2708920"/>
            <a:ext cx="1004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23928" y="2852936"/>
            <a:ext cx="1793577" cy="3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79712" y="4149080"/>
            <a:ext cx="1864271" cy="2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44008" y="4077072"/>
            <a:ext cx="102319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مستطيل 43"/>
          <p:cNvSpPr/>
          <p:nvPr/>
        </p:nvSpPr>
        <p:spPr>
          <a:xfrm>
            <a:off x="6094637" y="853262"/>
            <a:ext cx="1141659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تحقق مع الفاعل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 تذكير الفعل وتأنيثه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 تقرأ كلمات تحوي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 ظواهر صوتية لغوية </a:t>
            </a:r>
          </a:p>
          <a:p>
            <a:r>
              <a:rPr lang="ar-SA" sz="1050" b="1" dirty="0" smtClean="0">
                <a:solidFill>
                  <a:schemeClr val="accent1">
                    <a:lumMod val="50000"/>
                  </a:schemeClr>
                </a:solidFill>
              </a:rPr>
              <a:t>درستها</a:t>
            </a:r>
            <a:endParaRPr lang="ar-SA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74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2843808" y="96887"/>
            <a:ext cx="1800200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الرابع عشر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572000" y="0"/>
            <a:ext cx="64807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0663358"/>
              </p:ext>
            </p:extLst>
          </p:nvPr>
        </p:nvGraphicFramePr>
        <p:xfrm>
          <a:off x="179513" y="700888"/>
          <a:ext cx="8856984" cy="365760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2695"/>
                <a:gridCol w="1126815"/>
                <a:gridCol w="992813"/>
                <a:gridCol w="2295915"/>
                <a:gridCol w="774151"/>
                <a:gridCol w="860021"/>
                <a:gridCol w="1814574"/>
              </a:tblGrid>
              <a:tr h="33645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5148064" y="44624"/>
            <a:ext cx="3943823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الثامنة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 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مناسبات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sz="12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085266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 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16/ </a:t>
            </a:r>
            <a:r>
              <a:rPr lang="ar-SA" sz="1600" b="1" dirty="0" err="1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ar-SA" sz="1600" b="1" dirty="0" err="1" smtClean="0">
                <a:solidFill>
                  <a:srgbClr val="00B050"/>
                </a:solidFill>
              </a:rPr>
              <a:t>إلى</a:t>
            </a:r>
            <a:r>
              <a:rPr lang="ar-SA" sz="1600" b="1" dirty="0" smtClean="0">
                <a:solidFill>
                  <a:srgbClr val="00B050"/>
                </a:solidFill>
              </a:rPr>
              <a:t> </a:t>
            </a:r>
            <a:r>
              <a:rPr lang="ar-SA" sz="1600" b="1" dirty="0" smtClean="0">
                <a:solidFill>
                  <a:srgbClr val="C00000"/>
                </a:solidFill>
              </a:rPr>
              <a:t>  </a:t>
            </a:r>
            <a:r>
              <a:rPr lang="ar-SA" sz="1600" b="1" dirty="0" smtClean="0">
                <a:solidFill>
                  <a:srgbClr val="C00000"/>
                </a:solidFill>
              </a:rPr>
              <a:t>20/ </a:t>
            </a:r>
            <a:r>
              <a:rPr lang="ar-SA" sz="1600" b="1" dirty="0" err="1" smtClean="0">
                <a:solidFill>
                  <a:srgbClr val="C00000"/>
                </a:solidFill>
              </a:rPr>
              <a:t>7</a:t>
            </a:r>
            <a:r>
              <a:rPr lang="ar-SA" sz="1600" b="1" dirty="0" err="1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/ أ 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مجموعة 20"/>
          <p:cNvGrpSpPr/>
          <p:nvPr/>
        </p:nvGrpSpPr>
        <p:grpSpPr>
          <a:xfrm>
            <a:off x="8139853" y="4551698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139853" y="5558780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831549" cy="6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9968" y="4910708"/>
            <a:ext cx="88374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469" y="4622676"/>
            <a:ext cx="11613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5397" y="4622676"/>
            <a:ext cx="51541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9613" y="5342756"/>
            <a:ext cx="795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965" y="5558780"/>
            <a:ext cx="792088" cy="85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045" y="5990828"/>
            <a:ext cx="1742529" cy="40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59333" y="5774804"/>
            <a:ext cx="792088" cy="56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جدول 26"/>
          <p:cNvGraphicFramePr>
            <a:graphicFrameLocks noGrp="1"/>
          </p:cNvGraphicFramePr>
          <p:nvPr/>
        </p:nvGraphicFramePr>
        <p:xfrm>
          <a:off x="179512" y="4221088"/>
          <a:ext cx="8856985" cy="2220913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2695"/>
                <a:gridCol w="1126815"/>
                <a:gridCol w="747609"/>
                <a:gridCol w="2477022"/>
                <a:gridCol w="879644"/>
                <a:gridCol w="837112"/>
                <a:gridCol w="1796088"/>
              </a:tblGrid>
              <a:tr h="96949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Times New Roman"/>
                        </a:rPr>
                        <a:t>نشاط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Times New Roman"/>
                        </a:rPr>
                        <a:t>(6-7-8)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أدخل ال على الكلمات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أكمل الجملة بالكلمة المناسبة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9525" algn="l"/>
                          <a:tab pos="80645" algn="l"/>
                          <a:tab pos="170815" algn="l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Calibri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ن تدخل التلميذة ال على الكلمات                                                    أن تكمل التلميذة الجمل بالكلمة المناسبة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الاستنتاج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</a:t>
                      </a:r>
                      <a:r>
                        <a:rPr lang="ar-SA" sz="1100" b="1" dirty="0" err="1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التشخيصي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أدخلي أل على الكلمات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</a:t>
                      </a:r>
                      <a:r>
                        <a:rPr lang="ar-SA" sz="1100" b="1" dirty="0" err="1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التكويني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أكملي الجمل بالكلمة المناسبة؟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8123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(9-10-11)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ألاحظ ثم أكتب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أُعبر عن الصورة أتحدث                            أُفكر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أن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تلاحظ التلميذة ثم تكتب .</a:t>
                      </a:r>
                      <a:r>
                        <a:rPr lang="ar-SA" sz="11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أن تعبر التلميذة عن الصورة بجملة تامة .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</a:t>
                      </a:r>
                      <a:r>
                        <a:rPr lang="ar-SA" sz="10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تتحدث التلميذة بطلاقة عن الصور </a:t>
                      </a:r>
                      <a:r>
                        <a:rPr lang="ar-SA" sz="2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الاستنتاج التعلم </a:t>
                      </a:r>
                      <a:r>
                        <a:rPr lang="ar-SA" sz="12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التعاوني□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لاحظي الكلمات ثم اكتبيها إملاء منظور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عبري عن الصور </a:t>
                      </a:r>
                      <a:endParaRPr lang="ar-SA" sz="1100" b="1" dirty="0" smtClean="0">
                        <a:solidFill>
                          <a:srgbClr val="006600"/>
                        </a:solidFill>
                        <a:latin typeface="W3 ARAFAT 002"/>
                        <a:ea typeface="Calibri"/>
                        <a:cs typeface="Sultan  koufi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بجملة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تامة؟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8" name="جدول 27"/>
          <p:cNvGraphicFramePr>
            <a:graphicFrameLocks noGrp="1"/>
          </p:cNvGraphicFramePr>
          <p:nvPr/>
        </p:nvGraphicFramePr>
        <p:xfrm>
          <a:off x="179511" y="1094891"/>
          <a:ext cx="8856985" cy="3150366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7231"/>
                <a:gridCol w="1101409"/>
                <a:gridCol w="747212"/>
                <a:gridCol w="2510694"/>
                <a:gridCol w="854090"/>
                <a:gridCol w="863952"/>
                <a:gridCol w="1782397"/>
              </a:tblGrid>
              <a:tr h="12083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تابع   </a:t>
                      </a: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 err="1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الشجرة</a:t>
                      </a:r>
                      <a:r>
                        <a:rPr lang="ar-SA" sz="1050" b="1" baseline="0" dirty="0" err="1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الحزينة</a:t>
                      </a:r>
                      <a:endParaRPr lang="en-US" sz="10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أُلاحظ وأقرأ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أرسم وألون</a:t>
                      </a:r>
                      <a:r>
                        <a:rPr lang="ar-SA" sz="14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أُحول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أبحث                  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أُعبر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اكتشاف دلالة الكلمات الجديدة من خلال الترادف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صحيحة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قراءة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مسترسلة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 أن تستنتج التلميذة مفهوما من مفاهيم النص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-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أن تحاكي التلميذة تحويل الأساليب والتراكيب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اللغوية </a:t>
                      </a:r>
                      <a:r>
                        <a:rPr lang="ar-SA" sz="12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اقرئي الكلمات الجديدة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أقرائي مقطع النص  قراءة مسترسلة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    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استنتجي مفهوما من مفاهيم النص؟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2125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</a:t>
                      </a: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نشاط</a:t>
                      </a:r>
                      <a:endParaRPr lang="ar-SA" sz="1100" b="1" kern="12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/>
                        </a:rPr>
                        <a:t>(1-2-3)</a:t>
                      </a:r>
                      <a:endParaRPr lang="ar-SA" sz="11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أقرأ الكلمات ثم اكتبها.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أقرأ ثم اكتب الجملة المناسبة للصورة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تقرأ التلميذة الكلمات ثم تكتبها                                                      0أن تقرأ التلميذة ثم تكتب الجملة المناسبة </a:t>
                      </a:r>
                      <a:r>
                        <a:rPr lang="ar-SA" sz="11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للصورة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 الرؤوس المرقمة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أقرئي الكلمات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245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(4-5)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أكمل الجملة بالكلمة المناسبة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أعيد ترتيب الكلمات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أن تكمل التلميذة الجملة بالكلمة المناسبة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                                         أن تعيد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التلميذة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ترتيب الكلمات                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الاستنتاج التعلم </a:t>
                      </a:r>
                      <a:r>
                        <a:rPr lang="ar-SA" sz="11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التعاوني□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:أكملي الجملة بالكلمة المناسبة؟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اكتبي الجملة المناسبة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0                                      أعيدي ترتيب الكلمات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674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3275856" y="188640"/>
            <a:ext cx="1152128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الثاني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499992" y="188640"/>
            <a:ext cx="64807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مستدير الزوايا 14"/>
          <p:cNvSpPr/>
          <p:nvPr/>
        </p:nvSpPr>
        <p:spPr>
          <a:xfrm>
            <a:off x="5220073" y="188640"/>
            <a:ext cx="3672408" cy="2880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1600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sz="1600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  </a:t>
            </a:r>
            <a:r>
              <a:rPr lang="ar-SA" sz="16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الرابعة ( </a:t>
            </a:r>
            <a:r>
              <a:rPr lang="ar-SA" sz="16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sz="1600" b="1" dirty="0" smtClean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صحتي وسلامتي </a:t>
            </a:r>
            <a:r>
              <a:rPr lang="ar-SA" sz="16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sz="16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sz="1600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14/ </a:t>
            </a:r>
            <a:r>
              <a:rPr lang="ar-SA" sz="1600" b="1" dirty="0" err="1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ar-SA" sz="1600" b="1" dirty="0" err="1" smtClean="0">
                <a:solidFill>
                  <a:srgbClr val="00B050"/>
                </a:solidFill>
              </a:rPr>
              <a:t>إلى</a:t>
            </a:r>
            <a:r>
              <a:rPr lang="ar-SA" sz="1600" b="1" dirty="0" smtClean="0">
                <a:solidFill>
                  <a:srgbClr val="00B050"/>
                </a:solidFill>
              </a:rPr>
              <a:t> </a:t>
            </a:r>
            <a:r>
              <a:rPr lang="ar-SA" sz="1600" b="1" dirty="0" smtClean="0">
                <a:solidFill>
                  <a:srgbClr val="C00000"/>
                </a:solidFill>
              </a:rPr>
              <a:t>  </a:t>
            </a:r>
            <a:r>
              <a:rPr lang="ar-SA" sz="1600" b="1" dirty="0" smtClean="0">
                <a:solidFill>
                  <a:srgbClr val="C00000"/>
                </a:solidFill>
              </a:rPr>
              <a:t>18/ </a:t>
            </a:r>
            <a:r>
              <a:rPr lang="ar-SA" sz="1600" b="1" dirty="0" err="1" smtClean="0">
                <a:solidFill>
                  <a:srgbClr val="C00000"/>
                </a:solidFill>
              </a:rPr>
              <a:t>4</a:t>
            </a:r>
            <a:r>
              <a:rPr lang="ar-SA" sz="1600" b="1" dirty="0" err="1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/ أ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316416" y="3429000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316416" y="1196752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316416" y="2204864"/>
            <a:ext cx="664689" cy="28700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581128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6237312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380312" y="-315416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 descr="http://myschool.co.il/thosennew/files/2011/12/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628800"/>
            <a:ext cx="745481" cy="288032"/>
          </a:xfrm>
          <a:prstGeom prst="rect">
            <a:avLst/>
          </a:prstGeom>
          <a:noFill/>
        </p:spPr>
      </p:pic>
      <p:pic>
        <p:nvPicPr>
          <p:cNvPr id="38" name="Picture 2" descr="http://myschool.co.il/thosennew/files/2011/12/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2636912"/>
            <a:ext cx="745481" cy="432048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484785"/>
            <a:ext cx="15874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484784"/>
            <a:ext cx="106036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708920"/>
            <a:ext cx="1062459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print"/>
          <a:srcRect l="47450"/>
          <a:stretch>
            <a:fillRect/>
          </a:stretch>
        </p:blipFill>
        <p:spPr bwMode="auto">
          <a:xfrm>
            <a:off x="3779912" y="2276872"/>
            <a:ext cx="717716" cy="72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http://myschool.co.il/thosennew/files/2011/12/ك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3861048"/>
            <a:ext cx="792088" cy="432048"/>
          </a:xfrm>
          <a:prstGeom prst="rect">
            <a:avLst/>
          </a:prstGeom>
          <a:noFill/>
        </p:spPr>
      </p:pic>
      <p:pic>
        <p:nvPicPr>
          <p:cNvPr id="43" name="Picture 8" descr="http://myschool.co.il/thosennew/files/2011/12/ك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5013176"/>
            <a:ext cx="792088" cy="432048"/>
          </a:xfrm>
          <a:prstGeom prst="rect">
            <a:avLst/>
          </a:prstGeom>
          <a:noFill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3861048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3573016"/>
            <a:ext cx="936104" cy="71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3717032"/>
            <a:ext cx="147991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0837725"/>
              </p:ext>
            </p:extLst>
          </p:nvPr>
        </p:nvGraphicFramePr>
        <p:xfrm>
          <a:off x="179512" y="548679"/>
          <a:ext cx="8784976" cy="6329083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888161"/>
                <a:gridCol w="857754"/>
                <a:gridCol w="973840"/>
                <a:gridCol w="2524550"/>
                <a:gridCol w="900511"/>
                <a:gridCol w="611957"/>
                <a:gridCol w="2028203"/>
              </a:tblGrid>
              <a:tr h="35789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المهارة</a:t>
                      </a:r>
                      <a:endParaRPr lang="en-US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0326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rgbClr val="D60093"/>
                          </a:solidFill>
                          <a:latin typeface="Calibri"/>
                          <a:ea typeface="+mn-ea"/>
                          <a:cs typeface="Times New Roman"/>
                        </a:rPr>
                        <a:t>الأحد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1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أتحدث</a:t>
                      </a:r>
                      <a:endParaRPr lang="en-US" sz="1100" dirty="0">
                        <a:latin typeface="Calibri"/>
                        <a:ea typeface="Calibri"/>
                        <a:cs typeface="DecoType Naskh Swashe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DecoType Naskh Swashes" pitchFamily="2" charset="-78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اقرأ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وأقرأ الجمل وأجرد</a:t>
                      </a:r>
                      <a:endParaRPr lang="en-US" sz="1100" dirty="0">
                        <a:latin typeface="Calibri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والحوار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400" b="1" dirty="0" smtClean="0">
                          <a:solidFill>
                            <a:srgbClr val="C00000"/>
                          </a:solidFill>
                          <a:latin typeface="Arabic Typesetting" pitchFamily="66" charset="-78"/>
                          <a:ea typeface="Calibri"/>
                          <a:cs typeface="Arabic Typesetting" pitchFamily="66" charset="-78"/>
                        </a:rPr>
                        <a:t>التقويم التشخيصي </a:t>
                      </a: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Arabic Typesetting" pitchFamily="66" charset="-78"/>
                          <a:ea typeface="Calibri"/>
                          <a:cs typeface="Arabic Typesetting" pitchFamily="66" charset="-78"/>
                        </a:rPr>
                        <a:t>: لاحظي وتحدثي عن الصورة التي أمامك؟                                     </a:t>
                      </a:r>
                      <a:r>
                        <a:rPr lang="ar-SA" sz="1400" b="1" dirty="0" smtClean="0">
                          <a:solidFill>
                            <a:srgbClr val="C00000"/>
                          </a:solidFill>
                          <a:latin typeface="Arabic Typesetting" pitchFamily="66" charset="-78"/>
                          <a:ea typeface="Calibri"/>
                          <a:cs typeface="Arabic Typesetting" pitchFamily="66" charset="-78"/>
                        </a:rPr>
                        <a:t>التقويم التكويني </a:t>
                      </a: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Arabic Typesetting" pitchFamily="66" charset="-78"/>
                          <a:ea typeface="Calibri"/>
                          <a:cs typeface="Arabic Typesetting" pitchFamily="66" charset="-78"/>
                        </a:rPr>
                        <a:t>: ماشعور عمر عندما عاد من المدرسة؟ ماذا تعلم عمر في المدرسة ؟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Arabic Typesetting" pitchFamily="66" charset="-78"/>
                        <a:ea typeface="Calibri"/>
                        <a:cs typeface="Arabic Typesetting" pitchFamily="66" charset="-78"/>
                      </a:endParaRPr>
                    </a:p>
                  </a:txBody>
                  <a:tcPr marL="68580" marR="68580" marT="0" marB="0" anchor="ctr"/>
                </a:tc>
              </a:tr>
              <a:tr h="123474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2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Akhbar MT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Akhbar MT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Akhbar MT" pitchFamily="2" charset="-78"/>
                        </a:rPr>
                        <a:t> أكتب            أرسم دائرة حول الحرف (  ع)  - أستمع ثم انطق 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Akhbar MT" pitchFamily="2" charset="-78"/>
                        </a:rPr>
                        <a:t> الساكن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Akhbar MT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رسم الحرف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نسخ الحروف مع حركاتها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نطق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 المقطع الساكن</a:t>
                      </a:r>
                      <a:endParaRPr lang="ar-SA" sz="1200" b="1" dirty="0" smtClean="0">
                        <a:solidFill>
                          <a:schemeClr val="tx2"/>
                        </a:solidFill>
                        <a:latin typeface="Traditional Arabic" pitchFamily="18" charset="-78"/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ع)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 ع)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الحرف المشدد –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أن تحاكي التلميذة عمر في تذكير للفعل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وتأنيثه 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طريقة العصف الذهني</a:t>
                      </a:r>
                      <a:r>
                        <a:rPr lang="ar-SA" sz="11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1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الاستنتاج _ المقارنة –الحوار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359410" algn="l"/>
                          <a:tab pos="-179070" algn="l"/>
                        </a:tabLst>
                        <a:defRPr/>
                      </a:pPr>
                      <a:r>
                        <a:rPr lang="ar-SA" sz="11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لتقويم التشخيصي  </a:t>
                      </a:r>
                      <a:r>
                        <a:rPr lang="ar-SA" sz="1100" b="1" dirty="0" smtClean="0">
                          <a:latin typeface="+mn-lt"/>
                          <a:ea typeface="Calibri"/>
                          <a:cs typeface="+mn-cs"/>
                        </a:rPr>
                        <a:t>حاكي عمر نطق المقطع الساكن  ؟                                                 </a:t>
                      </a:r>
                      <a:r>
                        <a:rPr lang="ar-SA" sz="11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التقويم التكويني                                           </a:t>
                      </a:r>
                      <a:r>
                        <a:rPr lang="ar-SA" sz="1100" b="1" dirty="0" smtClean="0">
                          <a:latin typeface="+mn-lt"/>
                          <a:ea typeface="Calibri"/>
                          <a:cs typeface="+mn-cs"/>
                        </a:rPr>
                        <a:t>اكتبي الحرف (ع) اقرئي النص؟؟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0326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أتحدث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DecoType Naskh Swashes" pitchFamily="2" charset="-78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اقرأ 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وأقرأ الجمل وأجرد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 </a:t>
                      </a:r>
                    </a:p>
                    <a:p>
                      <a:pPr algn="ctr" rtl="1"/>
                      <a:endParaRPr lang="ar-SA" sz="1200" b="1" baseline="0" dirty="0" smtClean="0">
                        <a:solidFill>
                          <a:schemeClr val="tx2"/>
                        </a:solidFill>
                        <a:latin typeface="Traditional Arabic" pitchFamily="18" charset="-78"/>
                        <a:cs typeface="DecoType Nas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والحوار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050" dirty="0">
                          <a:latin typeface="Arabic Typesetting"/>
                          <a:ea typeface="Calibri"/>
                          <a:cs typeface="Arabic Transparent"/>
                        </a:rPr>
                        <a:t> </a:t>
                      </a:r>
                      <a:r>
                        <a:rPr lang="ar-SA" sz="1050" b="1" dirty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 لاحظي وتحدثي عن الصورة التي أمامك؟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التقويم التكويني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اين لعب مهند بالكرة 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</a:tr>
              <a:tr h="134000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Times New Roman"/>
                        </a:rPr>
                        <a:t>الحرف</a:t>
                      </a: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أكتب            أرسم دائرة حول الحرف ( ك)  - أستمع ثم انطق 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05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رسم الحرف</a:t>
                      </a:r>
                      <a:r>
                        <a:rPr lang="ar-SA" sz="105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رسما صحيحا</a:t>
                      </a:r>
                      <a:r>
                        <a:rPr lang="ar-SA" sz="105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 -</a:t>
                      </a:r>
                      <a:r>
                        <a:rPr lang="ar-SA" sz="105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نسخ الحروف مع</a:t>
                      </a:r>
                      <a:r>
                        <a:rPr lang="ar-SA" sz="105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Akhbar MT" pitchFamily="2" charset="-78"/>
                        </a:rPr>
                        <a:t>حركاتها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 ك)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  ك)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طريقة العصف الذهني</a:t>
                      </a:r>
                      <a:r>
                        <a:rPr lang="ar-SA" sz="11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1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الاستنتاج _ المقارنة –الحوار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لتقويم التشخيصي  </a:t>
                      </a:r>
                      <a:r>
                        <a:rPr lang="ar-SA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أقرئي ارسمي دائرة حول المقطع الساكن  ؟                                                 </a:t>
                      </a:r>
                      <a:r>
                        <a:rPr lang="ar-SA" sz="11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التقويم التكويني                                           </a:t>
                      </a:r>
                      <a:r>
                        <a:rPr lang="ar-SA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اكتبي الحرف (ك)                                      اقرئي الكلمة ؟  اقرئي النص؟؟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261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الحرف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أتحدث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DecoType Naskh Swashes" pitchFamily="2" charset="-78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اقرأ 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وأقرأ الجمل وأجرد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طريقة العصف الذهني</a:t>
                      </a:r>
                      <a:r>
                        <a:rPr lang="ar-SA" sz="11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100" b="1" dirty="0" err="1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الاستنتاج _ مهارة المقارنة –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050" dirty="0" smtClean="0">
                          <a:latin typeface="Arabic Typesetting"/>
                          <a:ea typeface="Calibri"/>
                          <a:cs typeface="Arabic Transparent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لاحظي وتحدثي عن الصورة التي أمامك؟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التقويم التكويني :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إ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ea typeface="Calibri"/>
                          <a:cs typeface="Times New Roman"/>
                        </a:rPr>
                        <a:t>لى أين ذهب عمر مع والده ؟  ماذا أشترى والده؟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397" name="Picture 13" descr="http://myschool.co.il/thosennew/files/2011/12/خ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4408" y="5877272"/>
            <a:ext cx="792088" cy="361796"/>
          </a:xfrm>
          <a:prstGeom prst="rect">
            <a:avLst/>
          </a:prstGeom>
          <a:noFill/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35896" y="4725144"/>
            <a:ext cx="12683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32040" y="4869160"/>
            <a:ext cx="1419448" cy="36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512" y="4653136"/>
            <a:ext cx="720080" cy="59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512" y="6165304"/>
            <a:ext cx="1296144" cy="37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" name="جدول 40"/>
          <p:cNvGraphicFramePr>
            <a:graphicFrameLocks noGrp="1"/>
          </p:cNvGraphicFramePr>
          <p:nvPr/>
        </p:nvGraphicFramePr>
        <p:xfrm>
          <a:off x="6300192" y="4797152"/>
          <a:ext cx="1152128" cy="640080"/>
        </p:xfrm>
        <a:graphic>
          <a:graphicData uri="http://schemas.openxmlformats.org/drawingml/2006/table">
            <a:tbl>
              <a:tblPr/>
              <a:tblGrid>
                <a:gridCol w="1152128"/>
              </a:tblGrid>
              <a:tr h="0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اكتساب قيم واتجاهات تتصل </a:t>
                      </a:r>
                      <a:r>
                        <a:rPr lang="ar-SA" sz="105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بـ</a:t>
                      </a:r>
                      <a:r>
                        <a:rPr lang="ar-SA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 :(التهذيب والحفاظ على أثاث المنزل)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6370636"/>
              </p:ext>
            </p:extLst>
          </p:nvPr>
        </p:nvGraphicFramePr>
        <p:xfrm>
          <a:off x="179511" y="518629"/>
          <a:ext cx="8856985" cy="6331397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895441"/>
                <a:gridCol w="846880"/>
                <a:gridCol w="867715"/>
                <a:gridCol w="2677256"/>
                <a:gridCol w="907892"/>
                <a:gridCol w="690141"/>
                <a:gridCol w="1971660"/>
              </a:tblGrid>
              <a:tr h="2522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المهارة</a:t>
                      </a:r>
                      <a:endParaRPr lang="en-US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9036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rgbClr val="D60093"/>
                          </a:solidFill>
                          <a:latin typeface="Calibri"/>
                          <a:ea typeface="+mn-ea"/>
                          <a:cs typeface="Times New Roman"/>
                        </a:rPr>
                        <a:t>تابع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 أكتب            أرسم دائرة حول الحرف (   خ)  - 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 Swashes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حركاتها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تحويل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المفرد </a:t>
                      </a:r>
                      <a:r>
                        <a:rPr lang="ar-SA" sz="1200" b="1" baseline="0" dirty="0" err="1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الى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مثنى</a:t>
                      </a:r>
                      <a:endParaRPr lang="ar-SA" sz="1200" b="1" dirty="0" smtClean="0">
                        <a:solidFill>
                          <a:schemeClr val="tx2"/>
                        </a:solidFill>
                        <a:latin typeface="Traditional Arabic" pitchFamily="18" charset="-78"/>
                        <a:cs typeface="DecoType Naskh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 خ)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  خ)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أن تحاكي التلميذة تحويل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المفرد </a:t>
                      </a:r>
                      <a:r>
                        <a:rPr lang="ar-SA" sz="1200" b="1" baseline="0" dirty="0" err="1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الى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مثنى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والحوار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</a:t>
                      </a:r>
                      <a:r>
                        <a:rPr lang="ar-SA" sz="1100" b="1" dirty="0" err="1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المرقمة</a:t>
                      </a:r>
                      <a:r>
                        <a:rPr lang="ar-SA" sz="1100" b="1" baseline="0" dirty="0" err="1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baseline="0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+الخيال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</a:t>
                      </a:r>
                      <a:r>
                        <a:rPr lang="ar-SA" sz="1000" b="1" dirty="0" smtClean="0">
                          <a:solidFill>
                            <a:srgbClr val="0000FF"/>
                          </a:solidFill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حاكي عمر تحويل المفرد إلى مثنى  ؟                        </a:t>
                      </a:r>
                      <a:r>
                        <a:rPr lang="ar-SA" sz="9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ar-SA" sz="9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9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             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اكتبي الحرف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(خ)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؟  اكتبي الحرف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(خ)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حسب موضعه في الكلمة أكملي كتابة الحرف الناقص مع حركته اقرئي الكلمة ؟  اقرئي النص</a:t>
                      </a:r>
                      <a:r>
                        <a:rPr lang="ar-SA" sz="1000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000" b="1" dirty="0" smtClean="0">
                          <a:solidFill>
                            <a:srgbClr val="C00000"/>
                          </a:solidFill>
                          <a:latin typeface="Arabic Typesetting" pitchFamily="66" charset="-78"/>
                          <a:ea typeface="Calibri"/>
                          <a:cs typeface="Arabic Typesetting" pitchFamily="66" charset="-78"/>
                        </a:rPr>
                        <a:t> 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Arabic Typesetting" pitchFamily="66" charset="-78"/>
                        <a:ea typeface="Calibri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</a:tr>
              <a:tr h="97594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2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الحرف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أتحدث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DecoType Naskh Swashes" pitchFamily="2" charset="-78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اقرأ 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وأقرأ الجمل وأجرد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الخيال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الاستنتاج _ المقارنة –الحوار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359410" algn="l"/>
                          <a:tab pos="-179070" algn="l"/>
                        </a:tabLst>
                        <a:defRPr/>
                      </a:pPr>
                      <a:r>
                        <a:rPr lang="ar-SA" sz="10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000" b="1" dirty="0" smtClean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 لاحظي وتحدثي               عن الصورة التي أمامك؟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التكويني :</a:t>
                      </a:r>
                      <a:r>
                        <a:rPr lang="ar-SA" sz="10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8000"/>
                          </a:solidFill>
                          <a:ea typeface="Calibri"/>
                          <a:cs typeface="Times New Roman"/>
                        </a:rPr>
                        <a:t>ماذا يحب عمر ؟               ما فائدة الرياضة للجسم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359410" algn="l"/>
                          <a:tab pos="-179070" algn="l"/>
                        </a:tabLst>
                        <a:defRPr/>
                      </a:pPr>
                      <a:r>
                        <a:rPr lang="ar-SA" sz="1050" b="1" dirty="0" smtClean="0">
                          <a:solidFill>
                            <a:srgbClr val="008000"/>
                          </a:solidFill>
                          <a:ea typeface="Calibri"/>
                          <a:cs typeface="Times New Roman"/>
                        </a:rPr>
                        <a:t>والعقل ؟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46657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ar-SA" sz="12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تابع</a:t>
                      </a:r>
                      <a:endParaRPr lang="ar-SA" sz="16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أكتب            أرسم دائرة حول الحرف ( ي)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قراءة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كلمات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حركاتها 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كتابة كلمات مركبة من حروف  الوحدة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  ي)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   ي)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والحوار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لتقويم التشخيصي </a:t>
                      </a:r>
                      <a:r>
                        <a:rPr lang="ar-SA" sz="1000" b="1" dirty="0" smtClean="0">
                          <a:solidFill>
                            <a:srgbClr val="0000FF"/>
                          </a:solidFill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أقرئي </a:t>
                      </a:r>
                      <a:r>
                        <a:rPr lang="ar-SA" sz="1000" b="1" dirty="0" err="1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ارسمي دائرة حول حرف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 ي ) 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؟                        </a:t>
                      </a:r>
                      <a:r>
                        <a:rPr lang="ar-SA" sz="9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ar-SA" sz="9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9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             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اكتبي الحرف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(ي)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         اقرئي الكلمة ؟  اقرئي النص</a:t>
                      </a:r>
                      <a:r>
                        <a:rPr lang="ar-SA" sz="1000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؟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</a:tr>
              <a:tr h="10411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DecoType Naskh" pitchFamily="2" charset="-78"/>
                        </a:rPr>
                        <a:t>               تابع</a:t>
                      </a:r>
                      <a:endParaRPr lang="ar-SA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أتحدث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DecoType Naskh Swashes" pitchFamily="2" charset="-78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اقرأ 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وأقرأ الجمل وأجرد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طريقة العصف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الذهني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فكر زاوج شارك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000" dirty="0" smtClean="0">
                          <a:latin typeface="Arabic Typesetting"/>
                          <a:ea typeface="Calibri"/>
                          <a:cs typeface="Arabic Transparent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لاحظي وتحدثي عن الصورة التي أمامك؟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التكويني :</a:t>
                      </a:r>
                      <a:r>
                        <a:rPr lang="ar-SA" sz="10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8000"/>
                          </a:solidFill>
                          <a:ea typeface="Calibri"/>
                          <a:cs typeface="Times New Roman"/>
                        </a:rPr>
                        <a:t>مما نكون حذرين ؟    هل تشربين الحليب ؟ ما هو الغذاء المفيد</a:t>
                      </a:r>
                      <a:endParaRPr lang="en-US"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2243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ar-SA" sz="12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/  4/ 1435هـ</a:t>
                      </a:r>
                      <a:endParaRPr lang="ar-SA" sz="1050" b="1" baseline="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الحرف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أكتب            أرسم دائرة حول الحرف ( ذ)  - أستمع ثم انطق 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كاتها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 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وكتابة المقطع الساكن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ذ)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(ذ)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مهارة المقارنة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err="1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  <a:r>
                        <a:rPr lang="ar-SA" sz="1100" b="1" baseline="0" dirty="0" err="1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baseline="0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+الرؤوس المرقمة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لتقويم التشخيصي </a:t>
                      </a:r>
                      <a:r>
                        <a:rPr lang="ar-SA" sz="1050" b="1" dirty="0" smtClean="0">
                          <a:solidFill>
                            <a:srgbClr val="0000FF"/>
                          </a:solidFill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أقرائي المقطع الساكن                         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            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اكتبي الحرف 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(ذ)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 اقرئي الكلمات ؟  اقرئي النص</a:t>
                      </a:r>
                      <a:r>
                        <a:rPr lang="ar-SA" sz="1050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؟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 تعرفي على حرف المد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 والممدود؟</a:t>
                      </a:r>
                      <a:r>
                        <a:rPr lang="ar-SA" sz="1050" b="1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" name="مربع نص 32"/>
          <p:cNvSpPr txBox="1"/>
          <p:nvPr/>
        </p:nvSpPr>
        <p:spPr>
          <a:xfrm>
            <a:off x="3275856" y="96887"/>
            <a:ext cx="1152128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الثالث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499992" y="0"/>
            <a:ext cx="72008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مستدير الزوايا 14"/>
          <p:cNvSpPr/>
          <p:nvPr/>
        </p:nvSpPr>
        <p:spPr>
          <a:xfrm>
            <a:off x="5220072" y="44624"/>
            <a:ext cx="3871815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الرابعة (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b="1" dirty="0" smtClean="0">
                <a:solidFill>
                  <a:srgbClr val="C0000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صحتي وسلامتي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79512" y="116632"/>
            <a:ext cx="2880320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b="1" dirty="0" smtClean="0">
                <a:solidFill>
                  <a:srgbClr val="00B050"/>
                </a:solidFill>
              </a:rPr>
              <a:t>  </a:t>
            </a:r>
            <a:r>
              <a:rPr lang="ar-SA" sz="12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200" b="1" dirty="0" smtClean="0">
                <a:solidFill>
                  <a:schemeClr val="accent2">
                    <a:lumMod val="75000"/>
                  </a:schemeClr>
                </a:solidFill>
              </a:rPr>
              <a:t>21/ </a:t>
            </a:r>
            <a:r>
              <a:rPr lang="ar-SA" sz="1200" b="1" dirty="0" err="1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ar-SA" sz="1200" b="1" dirty="0" err="1" smtClean="0">
                <a:solidFill>
                  <a:srgbClr val="00B050"/>
                </a:solidFill>
              </a:rPr>
              <a:t>إلى</a:t>
            </a:r>
            <a:r>
              <a:rPr lang="ar-SA" sz="1200" b="1" dirty="0" smtClean="0">
                <a:solidFill>
                  <a:srgbClr val="00B050"/>
                </a:solidFill>
              </a:rPr>
              <a:t> </a:t>
            </a:r>
            <a:r>
              <a:rPr lang="ar-SA" sz="1200" b="1" dirty="0" smtClean="0">
                <a:solidFill>
                  <a:srgbClr val="C00000"/>
                </a:solidFill>
              </a:rPr>
              <a:t>  </a:t>
            </a:r>
            <a:r>
              <a:rPr lang="ar-SA" sz="1200" b="1" dirty="0" smtClean="0">
                <a:solidFill>
                  <a:srgbClr val="C00000"/>
                </a:solidFill>
              </a:rPr>
              <a:t>25/ </a:t>
            </a:r>
            <a:r>
              <a:rPr lang="ar-SA" sz="1200" b="1" dirty="0" err="1" smtClean="0">
                <a:solidFill>
                  <a:srgbClr val="C00000"/>
                </a:solidFill>
              </a:rPr>
              <a:t>4</a:t>
            </a:r>
            <a:r>
              <a:rPr lang="ar-SA" sz="1200" b="1" dirty="0" err="1" smtClean="0">
                <a:solidFill>
                  <a:srgbClr val="00B050"/>
                </a:solidFill>
              </a:rPr>
              <a:t>أولى</a:t>
            </a:r>
            <a:r>
              <a:rPr lang="ar-SA" sz="1200" b="1" dirty="0" smtClean="0">
                <a:solidFill>
                  <a:schemeClr val="accent2">
                    <a:lumMod val="75000"/>
                  </a:schemeClr>
                </a:solidFill>
              </a:rPr>
              <a:t> / أ</a:t>
            </a:r>
            <a:endParaRPr lang="ar-SA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SA" sz="1600" b="1" dirty="0" smtClean="0">
                <a:solidFill>
                  <a:srgbClr val="00B050"/>
                </a:solidFill>
              </a:rPr>
              <a:t>     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316416" y="3356992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196752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316416" y="2348880"/>
            <a:ext cx="664689" cy="28700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798182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5866689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38031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97" name="Picture 13" descr="http://myschool.co.il/thosennew/files/2011/12/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628800"/>
            <a:ext cx="792088" cy="36004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052736"/>
            <a:ext cx="648072" cy="82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myschool.co.il/thosennew/files/2011/12/ي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2780928"/>
            <a:ext cx="745481" cy="288032"/>
          </a:xfrm>
          <a:prstGeom prst="rect">
            <a:avLst/>
          </a:prstGeom>
          <a:noFill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780928"/>
            <a:ext cx="141679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636912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708920"/>
            <a:ext cx="117209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 descr="http://myschool.co.il/thosennew/files/2011/12/ي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3933056"/>
            <a:ext cx="745481" cy="432048"/>
          </a:xfrm>
          <a:prstGeom prst="rect">
            <a:avLst/>
          </a:prstGeom>
          <a:noFill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3501008"/>
            <a:ext cx="54816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6150" y="3789040"/>
            <a:ext cx="16160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3573016"/>
            <a:ext cx="9286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 descr="http://myschool.co.il/thosennew/files/2011/12/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416" y="5229200"/>
            <a:ext cx="648072" cy="288032"/>
          </a:xfrm>
          <a:prstGeom prst="rect">
            <a:avLst/>
          </a:prstGeom>
          <a:noFill/>
        </p:spPr>
      </p:pic>
      <p:pic>
        <p:nvPicPr>
          <p:cNvPr id="54" name="Picture 15" descr="http://myschool.co.il/thosennew/files/2011/12/ذ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16" y="6309320"/>
            <a:ext cx="648072" cy="432048"/>
          </a:xfrm>
          <a:prstGeom prst="rect">
            <a:avLst/>
          </a:prstGeom>
          <a:noFill/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36096" y="5085185"/>
            <a:ext cx="9003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5085184"/>
            <a:ext cx="1402308" cy="29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512" y="6093296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20072" y="6021288"/>
            <a:ext cx="1119039" cy="53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79912" y="5805264"/>
            <a:ext cx="10801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1663264"/>
              </p:ext>
            </p:extLst>
          </p:nvPr>
        </p:nvGraphicFramePr>
        <p:xfrm>
          <a:off x="179512" y="518628"/>
          <a:ext cx="8912375" cy="5959460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8903"/>
                <a:gridCol w="1433002"/>
                <a:gridCol w="2841860"/>
                <a:gridCol w="947288"/>
                <a:gridCol w="865400"/>
                <a:gridCol w="1825922"/>
              </a:tblGrid>
              <a:tr h="28803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6615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Times New Roman"/>
                        </a:rPr>
                        <a:t>نشاط</a:t>
                      </a:r>
                      <a:endParaRPr lang="ar-SA" sz="1400" b="1" kern="12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Times New Roman"/>
                        </a:rPr>
                        <a:t>(1-2-3)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أقرأُ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أصل الكلمة بالصورة والحرف                              أكمل بالحرف المناسب ثم أقرأ الكلمة                  أنطق المقطع  الساكن ثم أكتبه </a:t>
                      </a:r>
                      <a:endParaRPr lang="en-US" sz="1100" dirty="0">
                        <a:latin typeface="Calibri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85800" algn="l"/>
                        </a:tabLs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أن تقرأ التلميذة ثم تصل الكلمة بالصورة والحرف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الاول0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أن تكمل التلميذة الحرف المناسب ثم تقرأ الكلمة                          أن تنطق التلميذة المقطع الساكن ثم تكتبه0     </a:t>
                      </a:r>
                      <a:r>
                        <a:rPr lang="ar-SA" sz="9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المناقشة و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خرائط ذهنية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Times New Roman"/>
                        </a:rPr>
                        <a:t>عرض بوربوينت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أقرئي ثم صلي الكلمة بالصورة والحرف الأول؟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            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أكملي الكلمة بالحرف المناسب  ثم أقرئي الكلمة؟</a:t>
                      </a:r>
                      <a:r>
                        <a:rPr lang="ar-SA" sz="1200" b="1" dirty="0">
                          <a:solidFill>
                            <a:srgbClr val="FF0066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أنطقي المقطع الساكن ثم اكتبيه؟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6278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الإثنين.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(4-5-6)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ea typeface="Calibri"/>
                          <a:cs typeface="Times New Roman"/>
                        </a:rPr>
                        <a:t>أرتب كلمات وأكون جملة مفيدة؟                          تكتب ما يملى عليها </a:t>
                      </a:r>
                      <a:r>
                        <a:rPr lang="ar-SA" sz="1200" b="1" dirty="0" smtClean="0">
                          <a:solidFill>
                            <a:srgbClr val="3333FF"/>
                          </a:solidFill>
                          <a:ea typeface="Calibri"/>
                          <a:cs typeface="Times New Roman"/>
                        </a:rPr>
                        <a:t>              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ea typeface="Calibri"/>
                          <a:cs typeface="Times New Roman"/>
                        </a:rPr>
                        <a:t>أتحدث عن الصور ثم ألون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 Swashes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9525" algn="l"/>
                          <a:tab pos="80645" algn="l"/>
                          <a:tab pos="170815" algn="l"/>
                        </a:tabLs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ترتب التلميذة الكلمات وتكتب جملة مفيدة 0                                        أن تكتب التلميذة ما يملى عليها 0                                             أن تتحدث التلميذة عن الصور ثم تلون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التعليم التعاوني</a:t>
                      </a:r>
                      <a:r>
                        <a:rPr lang="ar-SA" sz="11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الرؤوس المرقمة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Times New Roman"/>
                        </a:rPr>
                        <a:t>عرض بوربوينت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1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رتبي الكلمات واكتبي جملة مفيدة ؟</a:t>
                      </a:r>
                      <a:r>
                        <a:rPr lang="ar-SA" sz="11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</a:t>
                      </a:r>
                      <a:r>
                        <a:rPr lang="ar-SA" sz="1100" b="1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1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ar-SA" sz="11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أكتبي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ما يملى عليك بشكل صحيح؟ تحدثي عن الصور التي أمامك ثم لوني؟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819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نشاط </a:t>
                      </a:r>
                      <a:endParaRPr lang="ar-SA" sz="1050" b="0" baseline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(7-8-9)</a:t>
                      </a:r>
                      <a:endParaRPr lang="ar-SA" sz="2800" b="1" baseline="-250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ea typeface="Calibri"/>
                          <a:cs typeface="Times New Roman"/>
                        </a:rPr>
                        <a:t>أستبدل بالصورة كلمة مناسبة ثم أقرأ                                   أكتب الحروف في المكان المناسب-                             أكون من الحروف </a:t>
                      </a:r>
                      <a:r>
                        <a:rPr lang="ar-SA" sz="1050" b="1" baseline="0" dirty="0" smtClean="0">
                          <a:solidFill>
                            <a:srgbClr val="C00000"/>
                          </a:solidFill>
                          <a:ea typeface="Calibri"/>
                          <a:cs typeface="Times New Roman"/>
                        </a:rPr>
                        <a:t> كلمات 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9525" algn="l"/>
                          <a:tab pos="80645" algn="l"/>
                          <a:tab pos="170815" algn="l"/>
                        </a:tabLs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تستبدل التلميذة بالصور كلمة مناسبة ثم تقرأ0                                             أن تكتب التلميذة الحروف في المكان المناسب0                     أن تكون التلميذة من الحروف    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ثلاث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كلمات على أن يكون الحرف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الممدود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التعليم التعاوني التفكير الناقد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التفكير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الإبداعي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فكر</a:t>
                      </a:r>
                      <a:r>
                        <a:rPr lang="ar-SA" sz="1200" b="1" baseline="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زاوج شارك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latin typeface="Calibri"/>
                          <a:ea typeface="Calibri"/>
                          <a:cs typeface="Times New Roman"/>
                        </a:rPr>
                        <a:t>عرض بوربوينت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1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كوني من </a:t>
                      </a:r>
                      <a:r>
                        <a:rPr lang="ar-SA" sz="11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الحروف </a:t>
                      </a:r>
                      <a:r>
                        <a:rPr lang="ar-SA" sz="11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ثلاث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كلمات على أن يكون الحرف </a:t>
                      </a:r>
                      <a:r>
                        <a:rPr lang="ar-SA" sz="1100" b="1" dirty="0" err="1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الممدود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</a:t>
                      </a:r>
                      <a:r>
                        <a:rPr lang="ar-SA" sz="1100" b="1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1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استبدلي بالصور كلمة مناسبة ثم أقرائي ؟                                         اكتبي الحروف في المكان المناسب؟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683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 تمهيدي 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ألاحظ وأعبر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التعبير شفهياً عن محتوى الصور                                                        أن تكتسب الطالبة بعض الأسماء  الجديدة التي ترد ضمن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نصوص</a:t>
                      </a:r>
                      <a:r>
                        <a:rPr lang="ar-SA" sz="1200" b="1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هذه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الوحدة--  أن تعبر الطالبة عن المشاهد الموجودة في الصورة                                    أن تتعرف الطالبة عن أهمية وسائل السلامة في مدن الملاهي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</a:t>
                      </a:r>
                      <a:r>
                        <a:rPr lang="ar-SA" sz="12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والحوار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□العصف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الذهني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الطلاقة+التكعيب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بوربوينت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ar-SA" sz="10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عبري  شفهيًّا عن محتوى الصورة                                                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• تعرفي  على  الأسماء 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الجديدة التي ترد ضمن نصوص  هذه الوحدة  عبري عن المشاهد التي تحويها لوحة الصور</a:t>
                      </a:r>
                      <a:r>
                        <a:rPr lang="ar-SA" sz="14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نشاط استماع </a:t>
                      </a:r>
                      <a:endParaRPr lang="en-US" sz="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أستمع وألاحظ ثم أُجيب          </a:t>
                      </a:r>
                      <a:r>
                        <a:rPr lang="ar-SA" sz="1100" b="1" dirty="0" smtClean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في مدينة الملاهي 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-   تطبق آداب الاستماع أثناء الدرس--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أن  تراعي  الطالبة  آداب الاستماع .من حيث ( الجلسة، الإصغاء، عدم مقاطعة المتحدث ) </a:t>
                      </a: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. 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أن  تسمي الطالبة  الشخصيات الرئيسة التي ذكرت في النص المسموع.— -أن  تكّون الطالبة توجها إيجابيًّا نحو وسائل السلامة والمحافظة على الصحة </a:t>
                      </a: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--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والحوار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التفكير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الناقد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baseline="-2500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بوربوينت</a:t>
                      </a:r>
                      <a:r>
                        <a:rPr lang="ar-SA" sz="105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05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:  سمي الشخصيات الرئيسة التي ذكرت في النص المسموع.</a:t>
                      </a: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التقويم التكويني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اربطي  بين الشخصية والعمل الذي تقوم </a:t>
                      </a:r>
                      <a:r>
                        <a:rPr lang="ar-SA" sz="105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به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  طبقي آداب الاستماع                                      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3" name="مربع نص 32"/>
          <p:cNvSpPr txBox="1"/>
          <p:nvPr/>
        </p:nvSpPr>
        <p:spPr>
          <a:xfrm>
            <a:off x="3275856" y="96887"/>
            <a:ext cx="1152128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الرابع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788024" y="0"/>
            <a:ext cx="64807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مستدير الزوايا 14"/>
          <p:cNvSpPr/>
          <p:nvPr/>
        </p:nvSpPr>
        <p:spPr>
          <a:xfrm>
            <a:off x="5220072" y="44624"/>
            <a:ext cx="3871815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الرابعة (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b="1" dirty="0" smtClean="0">
                <a:solidFill>
                  <a:srgbClr val="C0000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صحتي وسلامتي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28/ </a:t>
            </a:r>
            <a:r>
              <a:rPr lang="ar-SA" sz="1600" b="1" dirty="0" err="1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ar-SA" sz="1600" b="1" dirty="0" err="1" smtClean="0">
                <a:solidFill>
                  <a:srgbClr val="00B050"/>
                </a:solidFill>
              </a:rPr>
              <a:t>إلى</a:t>
            </a:r>
            <a:r>
              <a:rPr lang="ar-SA" sz="1600" b="1" dirty="0" smtClean="0">
                <a:solidFill>
                  <a:srgbClr val="00B050"/>
                </a:solidFill>
              </a:rPr>
              <a:t> </a:t>
            </a:r>
            <a:r>
              <a:rPr lang="ar-SA" sz="1600" b="1" dirty="0" smtClean="0">
                <a:solidFill>
                  <a:srgbClr val="C00000"/>
                </a:solidFill>
              </a:rPr>
              <a:t>  </a:t>
            </a:r>
            <a:r>
              <a:rPr lang="ar-SA" sz="1600" b="1" dirty="0" smtClean="0">
                <a:solidFill>
                  <a:srgbClr val="C00000"/>
                </a:solidFill>
              </a:rPr>
              <a:t>2/ </a:t>
            </a:r>
            <a:r>
              <a:rPr lang="ar-SA" sz="1600" b="1" dirty="0" err="1" smtClean="0">
                <a:solidFill>
                  <a:srgbClr val="C00000"/>
                </a:solidFill>
              </a:rPr>
              <a:t>5</a:t>
            </a:r>
            <a:r>
              <a:rPr lang="ar-SA" sz="1600" b="1" dirty="0" err="1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/ أ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358022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196752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2276872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581128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244408" y="5805264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38031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1408981" cy="47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412776"/>
            <a:ext cx="7920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196752"/>
            <a:ext cx="576064" cy="73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420888"/>
            <a:ext cx="8880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564905"/>
            <a:ext cx="118360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2492896"/>
            <a:ext cx="720080" cy="48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717032"/>
            <a:ext cx="10447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3861048"/>
            <a:ext cx="1192888" cy="4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3645024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4869160"/>
            <a:ext cx="122597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6021288"/>
            <a:ext cx="12863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3275856" y="96887"/>
            <a:ext cx="1224136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الخامس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499992" y="188640"/>
            <a:ext cx="64807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7698673"/>
              </p:ext>
            </p:extLst>
          </p:nvPr>
        </p:nvGraphicFramePr>
        <p:xfrm>
          <a:off x="79767" y="518628"/>
          <a:ext cx="9012120" cy="5964822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11125"/>
                <a:gridCol w="1076600"/>
                <a:gridCol w="869454"/>
                <a:gridCol w="2589312"/>
                <a:gridCol w="857205"/>
                <a:gridCol w="627780"/>
                <a:gridCol w="2080644"/>
              </a:tblGrid>
              <a:tr h="28803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المهارة</a:t>
                      </a:r>
                      <a:endParaRPr lang="en-US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7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661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dirty="0" smtClean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نشيد بعد</a:t>
                      </a:r>
                      <a:r>
                        <a:rPr lang="ar-SA" sz="1100" b="1" baseline="0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الدرس</a:t>
                      </a:r>
                      <a:r>
                        <a:rPr lang="ar-SA" sz="1100" b="1" baseline="-25000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أنشد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أصل الحروف المتشابهة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استظهار عدد (6) أبيات من الأناشيد القصيرة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تقرأ التلميذة أبيات النشيد قراءة منغمة مقتدياً بقراءة المعلمة ثم تحفظها-  أن تطبق  التلميذة القيم الإيجابية.                                                    أن تجيب التلميذة عن الأسئلة المتعلقة بالنشيد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الاستنباط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</a:t>
                      </a:r>
                      <a:r>
                        <a:rPr lang="ar-SA" sz="1200" b="1" baseline="0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المرقمة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FF0066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rgbClr val="FF0066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400" b="1" baseline="30000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400" b="1" baseline="30000" dirty="0" smtClean="0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أثرائي النشيد بطريقة منغمة ؟               </a:t>
                      </a:r>
                      <a:r>
                        <a:rPr lang="ar-SA" sz="1400" b="1" baseline="30000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تقويم التكويني :  </a:t>
                      </a:r>
                      <a:r>
                        <a:rPr lang="ar-SA" sz="1400" b="1" baseline="30000" dirty="0" smtClean="0">
                          <a:solidFill>
                            <a:schemeClr val="tx1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أجيبي عن الأسئلة المتعلقة النشيد. •مثلي المعنى صحيحًا أثناء الإنشاد؟                لوني الحروف المتشابهة؟ 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االإثنين</a:t>
                      </a: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2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الحرف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أتحدث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اقرأ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وأقرأ الجمل وأجرد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والحوار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2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359410" algn="l"/>
                          <a:tab pos="-179070" algn="l"/>
                        </a:tabLst>
                        <a:defRPr/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050" dirty="0" smtClean="0">
                          <a:latin typeface="Arabic Typesetting"/>
                          <a:ea typeface="Calibri"/>
                          <a:cs typeface="Arabic Transparent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ماذا صنع عمر بيده؟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 التقويم التكويني :</a:t>
                      </a: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ea typeface="Calibri"/>
                          <a:cs typeface="Times New Roman"/>
                        </a:rPr>
                        <a:t>ماذا سيصبح عمر عندما يكبر</a:t>
                      </a: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؟                                     لماذا صنع عمر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359410" algn="l"/>
                          <a:tab pos="-179070" algn="l"/>
                        </a:tabLst>
                        <a:defRPr/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الطيارة الورقية؟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4492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تابع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أكتب            أرسم دائرة حول الحرف (هـ)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حركاتها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 smtClean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  ي)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   ي)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والحوار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 err="1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فكرزاوج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شارك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30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200" b="1" baseline="30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05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05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لتقويم التشخيصي</a:t>
                      </a:r>
                      <a:r>
                        <a:rPr lang="ar-SA" sz="11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لاحظي الحرف أخر الكلمة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5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اكتبي الحرف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(هـ)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اكتبي الحرف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(هـ)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حسب موضعه في الكلمة أكملي كتابة الحرف الناقص مع حركته اقرئي الكلمة ؟  اقرئي النص</a:t>
                      </a:r>
                      <a:r>
                        <a:rPr lang="ar-SA" sz="1100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8354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الحرف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أتحدث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اقرأ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ألاحظ وأقرأ الجمل وأجرد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خرائط مفاهيم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2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050" dirty="0" smtClean="0">
                          <a:latin typeface="Arabic Typesetting"/>
                          <a:ea typeface="Calibri"/>
                          <a:cs typeface="Arabic Transparent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لاحظي وتحدثي عن الصورة التي أمامك؟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التقويم التكويني :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إ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ea typeface="Calibri"/>
                          <a:cs typeface="Times New Roman"/>
                        </a:rPr>
                        <a:t>لى أين ذهب عمر مع والده ؟  ماذا أشترى والده؟</a:t>
                      </a:r>
                      <a:r>
                        <a:rPr lang="ar-SA" sz="1200" dirty="0" smtClean="0">
                          <a:latin typeface="W3 ARAFAT 002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لماذا أشترى عمر ثلاث لعب 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 Swashes" pitchFamily="2" charset="-78"/>
                        </a:rPr>
                        <a:t> أكتب            أرسم دائرة حول الحرف ( ث)  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 Swashes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حركاتها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محكاه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 أسلوب النداء </a:t>
                      </a:r>
                      <a:r>
                        <a:rPr lang="ar-SA" sz="1200" b="1" baseline="0" dirty="0" err="1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بـ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(يا)</a:t>
                      </a:r>
                      <a:endParaRPr lang="ar-SA" sz="1200" b="1" dirty="0" smtClean="0">
                        <a:solidFill>
                          <a:schemeClr val="tx2"/>
                        </a:solidFill>
                        <a:latin typeface="Traditional Arabic" pitchFamily="18" charset="-78"/>
                        <a:cs typeface="DecoType Nas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(ض) كتابة صحيحة .   - أن ترسم التلميذة دائرة حول الحرف (ض)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الحرف المشدد –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أن تحاكي التلميذة عمر في تذكير للفعل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وتأنيثه  .                            </a:t>
                      </a:r>
                      <a:endParaRPr lang="en-US" sz="14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</a:t>
                      </a:r>
                      <a:r>
                        <a:rPr lang="ar-SA" sz="1400" b="1" baseline="-2500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err="1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الخيال </a:t>
                      </a:r>
                      <a:r>
                        <a:rPr lang="ar-SA" sz="1400" b="1" baseline="-2500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+التكعيب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2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لتقويم التشخيصي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حاكي عمر في</a:t>
                      </a:r>
                      <a:r>
                        <a:rPr lang="ar-SA" sz="1200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200" b="1" dirty="0" err="1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</a:t>
                      </a:r>
                      <a:r>
                        <a:rPr lang="ar-SA" sz="1100" b="1" dirty="0" err="1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التقويم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 التكويني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اكتبي الحرف 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(ث)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؟  اكتبي الحرف 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(ث)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حسب موضعه في الكلمة أكملي كتابة الحرف الناقص مع حركته اقرئي الكلمة ؟  اقرئي النص</a:t>
                      </a:r>
                      <a:r>
                        <a:rPr lang="ar-SA" sz="1100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100" b="1" dirty="0" err="1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ستخدامه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النداء بالياء </a:t>
                      </a:r>
                      <a:endParaRPr lang="ar-SA" sz="1100" b="1" dirty="0" smtClean="0">
                        <a:solidFill>
                          <a:srgbClr val="006600"/>
                        </a:solidFill>
                        <a:latin typeface="Times New Roman"/>
                        <a:ea typeface="Calibri"/>
                        <a:cs typeface="Sultan  koufi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endParaRPr lang="ar-SA" sz="1100" b="1" dirty="0" smtClean="0">
                        <a:solidFill>
                          <a:srgbClr val="0066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5220072" y="44624"/>
            <a:ext cx="3871815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الخامسة (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العابي وهوياتي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5/ </a:t>
            </a:r>
            <a:r>
              <a:rPr lang="ar-SA" sz="1600" b="1" dirty="0" err="1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ar-SA" sz="1600" b="1" dirty="0" err="1" smtClean="0">
                <a:solidFill>
                  <a:srgbClr val="00B050"/>
                </a:solidFill>
              </a:rPr>
              <a:t>إلى</a:t>
            </a:r>
            <a:r>
              <a:rPr lang="ar-SA" sz="1600" b="1" dirty="0" smtClean="0">
                <a:solidFill>
                  <a:srgbClr val="00B050"/>
                </a:solidFill>
              </a:rPr>
              <a:t> </a:t>
            </a:r>
            <a:r>
              <a:rPr lang="ar-SA" sz="1600" b="1" dirty="0" smtClean="0">
                <a:solidFill>
                  <a:srgbClr val="C00000"/>
                </a:solidFill>
              </a:rPr>
              <a:t>  9/ </a:t>
            </a:r>
            <a:r>
              <a:rPr lang="ar-SA" sz="1600" b="1" dirty="0" err="1" smtClean="0">
                <a:solidFill>
                  <a:srgbClr val="C00000"/>
                </a:solidFill>
              </a:rPr>
              <a:t>5</a:t>
            </a:r>
            <a:r>
              <a:rPr lang="ar-SA" sz="1600" b="1" dirty="0" err="1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/ أ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316416" y="2061878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301176" y="1269790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316416" y="3214006"/>
            <a:ext cx="664689" cy="28700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366134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5589240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52320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http://myschool.co.il/thosennew/files/2011/12/ه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564904"/>
            <a:ext cx="576064" cy="288032"/>
          </a:xfrm>
          <a:prstGeom prst="rect">
            <a:avLst/>
          </a:prstGeom>
          <a:noFill/>
        </p:spPr>
      </p:pic>
      <p:pic>
        <p:nvPicPr>
          <p:cNvPr id="38" name="Picture 2" descr="http://myschool.co.il/thosennew/files/2011/12/ه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645024"/>
            <a:ext cx="576064" cy="341473"/>
          </a:xfrm>
          <a:prstGeom prst="rect">
            <a:avLst/>
          </a:prstGeom>
          <a:noFill/>
        </p:spPr>
      </p:pic>
      <p:pic>
        <p:nvPicPr>
          <p:cNvPr id="9" name="Picture 4" descr="http://myschool.co.il/thosennew/files/2011/12/ث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4725144"/>
            <a:ext cx="702253" cy="360040"/>
          </a:xfrm>
          <a:prstGeom prst="rect">
            <a:avLst/>
          </a:prstGeom>
          <a:noFill/>
        </p:spPr>
      </p:pic>
      <p:pic>
        <p:nvPicPr>
          <p:cNvPr id="39" name="Picture 4" descr="http://myschool.co.il/thosennew/files/2011/12/ث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949280"/>
            <a:ext cx="702253" cy="504056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1268761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1" y="1196752"/>
            <a:ext cx="432048" cy="54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420888"/>
            <a:ext cx="671248" cy="45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348880"/>
            <a:ext cx="774723" cy="40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95961" y="1628800"/>
            <a:ext cx="1360215" cy="37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1628800"/>
            <a:ext cx="1151806" cy="38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2636912"/>
            <a:ext cx="12204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3645024"/>
            <a:ext cx="1461684" cy="3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8185" y="3645024"/>
            <a:ext cx="86409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512" y="3068960"/>
            <a:ext cx="6836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3888" y="2924945"/>
            <a:ext cx="6403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23928" y="4437112"/>
            <a:ext cx="1149686" cy="45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3" y="4581128"/>
            <a:ext cx="576064" cy="65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499992" y="188640"/>
            <a:ext cx="64807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9571676"/>
              </p:ext>
            </p:extLst>
          </p:nvPr>
        </p:nvGraphicFramePr>
        <p:xfrm>
          <a:off x="179510" y="518628"/>
          <a:ext cx="8856986" cy="5967726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895441"/>
                <a:gridCol w="1137076"/>
                <a:gridCol w="914773"/>
                <a:gridCol w="2340002"/>
                <a:gridCol w="907892"/>
                <a:gridCol w="690141"/>
                <a:gridCol w="1971661"/>
              </a:tblGrid>
              <a:tr h="28803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المهارة</a:t>
                      </a:r>
                      <a:endParaRPr lang="en-US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66156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الأحد.</a:t>
                      </a:r>
                      <a:endParaRPr lang="ar-SA" sz="11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05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kern="1200" baseline="0" dirty="0" smtClean="0">
                          <a:solidFill>
                            <a:srgbClr val="D60093"/>
                          </a:solidFill>
                          <a:latin typeface="Calibri"/>
                          <a:ea typeface="+mn-ea"/>
                          <a:cs typeface="Times New Roman"/>
                        </a:rPr>
                        <a:t>الحرف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أتحدث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DecoType Naskh Swashes" pitchFamily="2" charset="-78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اقرأ 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وأقرأ الجمل وأجرد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طريقة العصف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الطلاقة التعلم التعاوني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9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800" b="1" dirty="0" smtClean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 </a:t>
                      </a:r>
                      <a:r>
                        <a:rPr lang="ar-SA" sz="900" b="1" dirty="0" smtClean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Arabic Transparent"/>
                        </a:rPr>
                        <a:t>لاحظي وتحدثي               عن الصورة التي أمامك؟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</a:t>
                      </a:r>
                      <a:r>
                        <a:rPr lang="ar-SA" sz="9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التكويني :</a:t>
                      </a:r>
                      <a:r>
                        <a:rPr lang="ar-SA" sz="9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8000"/>
                          </a:solidFill>
                          <a:ea typeface="Calibri"/>
                          <a:cs typeface="Times New Roman"/>
                        </a:rPr>
                        <a:t>ماذا تفعل أحلام في وقت الفراغ؟    أقرائي وجردي الكلمات التالية: </a:t>
                      </a:r>
                      <a:r>
                        <a:rPr lang="ar-SA" sz="1000" b="1" dirty="0" smtClean="0">
                          <a:solidFill>
                            <a:srgbClr val="C00000"/>
                          </a:solidFill>
                          <a:ea typeface="Calibri"/>
                          <a:cs typeface="Times New Roman"/>
                        </a:rPr>
                        <a:t>غزال – غروب- غراء ؟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endParaRPr lang="en-US" sz="1000" b="1" dirty="0">
                        <a:solidFill>
                          <a:schemeClr val="tx2"/>
                        </a:solidFill>
                        <a:latin typeface="Arabic Typesetting" pitchFamily="66" charset="-78"/>
                        <a:ea typeface="Calibri"/>
                        <a:cs typeface="Arabic Typesetting" pitchFamily="66" charset="-78"/>
                      </a:endParaRPr>
                    </a:p>
                  </a:txBody>
                  <a:tcPr marL="68580" marR="68580" marT="0" marB="0"/>
                </a:tc>
              </a:tr>
              <a:tr h="104614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err="1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الإثنين</a:t>
                      </a:r>
                      <a:r>
                        <a:rPr lang="ar-SA" sz="12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2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تابع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أكتب            أرسم دائرة حول الحرف ( غ)  - الاحظ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وأقرأ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أقرأ النص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 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حركاتها </a:t>
                      </a:r>
                    </a:p>
                    <a:p>
                      <a:pPr algn="ctr" rtl="1"/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محكاة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 العطف بالواو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  ي)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   ي)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التعاوني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لتقويم التشخيصي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حاكي عمر في استخدامه  العطف بالواو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؟</a:t>
                      </a:r>
                      <a:r>
                        <a:rPr lang="ar-SA" sz="1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00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            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اكتبي الحرف 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(غ)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                                   أكملي كتابة الحرف الناقص مع حركته؟                                اقرئي النص</a:t>
                      </a:r>
                      <a:r>
                        <a:rPr lang="ar-SA" sz="1050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؟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</a:tr>
              <a:tr h="11549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</a:t>
                      </a:r>
                      <a:endParaRPr lang="ar-SA" sz="16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الحرف</a:t>
                      </a: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أتحدث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DecoType Naskh Swashes" pitchFamily="2" charset="-78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</a:t>
                      </a:r>
                      <a:r>
                        <a:rPr lang="ar-SA" sz="1100" b="1" dirty="0" err="1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و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 اقرأ الكلمات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DecoType Naskh Swashes" pitchFamily="2" charset="-78"/>
                        </a:rPr>
                        <a:t>ألاحظ وأقرأ الجمل وأجرد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قراءة كلمات بصرية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نطق الحروف بأصواتها</a:t>
                      </a:r>
                    </a:p>
                    <a:p>
                      <a:pPr algn="ctr" rtl="1"/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القصيرة والطويلة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2"/>
                          </a:solidFill>
                          <a:latin typeface="+mn-lt"/>
                          <a:ea typeface="Calibri"/>
                          <a:cs typeface="DecoType Naskh" pitchFamily="2" charset="-78"/>
                        </a:rPr>
                        <a:t>أن تتحدث التلميذة عن لوحة الصور باستخدام مفردات وجمل تؤدي لجمل النص . أن تقرأ التلميذة جمل الدرس مقترنة بالصور قراءة بصرية من غير ترتيب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التفكير الإبداعي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فكر زاوج شارك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Arabic Typesetting"/>
                          <a:ea typeface="Calibri"/>
                          <a:cs typeface="Sultan  koufi"/>
                        </a:rPr>
                        <a:t> هاتي كلمات تبدأ بحرف </a:t>
                      </a:r>
                      <a:r>
                        <a:rPr lang="ar-SA" sz="1100" b="1" dirty="0">
                          <a:solidFill>
                            <a:srgbClr val="C00000"/>
                          </a:solidFill>
                          <a:latin typeface="Arabic Typesetting"/>
                          <a:ea typeface="Calibri"/>
                          <a:cs typeface="Sultan  koufi"/>
                        </a:rPr>
                        <a:t>( ظ )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  ؟                                التقويم التكويني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ما هي الألعاب الموجودة لدى مهند؟                                          كيف يحافظ مهند على نظافة                     وترتيب ألعابه؟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</a:tr>
              <a:tr h="9732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DecoType Naskh" pitchFamily="2" charset="-78"/>
                        </a:rPr>
                        <a:t>               </a:t>
                      </a:r>
                      <a:r>
                        <a:rPr lang="ar-SA" sz="11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DecoType Naskh" pitchFamily="2" charset="-78"/>
                        </a:rPr>
                        <a:t>تابع</a:t>
                      </a:r>
                      <a:endParaRPr lang="ar-SA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ألاحظ </a:t>
                      </a: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و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أكتب            أرسم دائرة حول الحرف ( ظ)  - أقرأ النص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اتعرف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DecoType Naskh" pitchFamily="2" charset="-78"/>
                        </a:rPr>
                        <a:t> حرف المد مع الممدود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رسم الحرف رسما صحيحا</a:t>
                      </a:r>
                    </a:p>
                    <a:p>
                      <a:pPr algn="ctr" rtl="1"/>
                      <a:r>
                        <a:rPr lang="ar-SA" sz="1200" b="1" dirty="0" smtClean="0">
                          <a:solidFill>
                            <a:schemeClr val="tx2"/>
                          </a:solidFill>
                          <a:latin typeface="Traditional Arabic" pitchFamily="18" charset="-78"/>
                          <a:cs typeface="DecoType Naskh" pitchFamily="2" charset="-78"/>
                        </a:rPr>
                        <a:t>نسخ الحروف مع حركاتها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أن تكتب التلميذة الحرف ( ذ) كتابة صحيحة .  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- أن ترسم التلميذة دائرة حول الحرف (ذ)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–أن تستمع ثم تنطق المقطع</a:t>
                      </a:r>
                      <a:r>
                        <a:rPr lang="ar-SA" sz="1200" b="1" baseline="0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الساكن</a:t>
                      </a:r>
                      <a:r>
                        <a:rPr lang="ar-SA" sz="1200" b="1" dirty="0" smtClean="0">
                          <a:solidFill>
                            <a:schemeClr val="tx2"/>
                          </a:solidFill>
                          <a:cs typeface="DecoType Naskh" pitchFamily="2" charset="-78"/>
                        </a:rPr>
                        <a:t>  .                            </a:t>
                      </a:r>
                      <a:endParaRPr lang="en-US" sz="1200" b="1" dirty="0">
                        <a:solidFill>
                          <a:schemeClr val="tx2"/>
                        </a:solidFill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baseline="-25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400" b="1" baseline="-250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857500" algn="l"/>
                        </a:tabLst>
                        <a:defRPr/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</a:t>
                      </a:r>
                      <a:r>
                        <a:rPr lang="ar-SA" sz="11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: ارسمي دائرة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حول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الحرف 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( ظ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)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التقويم التكويني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                                          </a:t>
                      </a:r>
                      <a:r>
                        <a:rPr lang="ar-SA" sz="105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اكتبي الحرف </a:t>
                      </a:r>
                      <a:r>
                        <a:rPr lang="ar-SA" sz="1050" b="1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(ظ)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حسب موضعه في الكلمة  ؟اقرئي النص</a:t>
                      </a:r>
                      <a:r>
                        <a:rPr lang="ar-SA" sz="1050" b="1" dirty="0" smtClean="0">
                          <a:latin typeface="+mn-lt"/>
                          <a:ea typeface="Calibri"/>
                          <a:cs typeface="Sultan  koufi circular"/>
                        </a:rPr>
                        <a:t>    ؟                              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Sultan  koufi circular"/>
                        </a:rPr>
                        <a:t>تعرفي حرف المد مع الحرف الممدود؟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نشاط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(1-2-3-4-5)</a:t>
                      </a:r>
                      <a:endParaRPr lang="en-US" sz="700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أكمل الكلمة بالحرف المناسب ثم أقرأ                أكتب اسم الصورة من الحروف المعطاة ثم أقرأ   أقرأ الكلمات الآتية ثم أنسخها 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 rtl="1"/>
                      <a:endParaRPr lang="ar-SA" sz="1200" b="1" baseline="0" dirty="0" smtClean="0">
                        <a:solidFill>
                          <a:schemeClr val="tx2"/>
                        </a:solidFill>
                        <a:latin typeface="Traditional Arabic" pitchFamily="18" charset="-78"/>
                        <a:cs typeface="DecoType Nas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أن تكمل التلميذة الحرف المناسب ثم تقرأ الكلمة , أن تكتب التلميذة اسم الصورة من الحروف المعطاة ثم تقرأ -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ea typeface="Calibri"/>
                          <a:cs typeface="Times New Roman"/>
                        </a:rPr>
                        <a:t>أن تقرأ التلميذة الكلمات ثم تنسخها بخط جميل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900" b="1" dirty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</a:t>
                      </a:r>
                      <a:r>
                        <a:rPr lang="ar-SA" sz="1200" b="1" dirty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لعصف الذهني</a:t>
                      </a:r>
                      <a:r>
                        <a:rPr lang="ar-SA" sz="1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</a:t>
                      </a:r>
                      <a:r>
                        <a:rPr lang="ar-SA" sz="12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الحوار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خرائط المفاهيم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بوربوينت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أكملي الكلمة بالحرف المناسب ثم أقرئي الكلمة ؟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                                                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 err="1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أكتبي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اسم الصورة من الحروف المعطاة؟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أقرئي الكلمات ثم انسخيها بخط جميل؟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" name="مربع نص 32"/>
          <p:cNvSpPr txBox="1"/>
          <p:nvPr/>
        </p:nvSpPr>
        <p:spPr>
          <a:xfrm>
            <a:off x="3131840" y="96887"/>
            <a:ext cx="1296144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السادس</a:t>
            </a:r>
            <a:endParaRPr lang="ar-SA" sz="1400" b="1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220072" y="116632"/>
            <a:ext cx="3871815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الخامسة ( 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ألعابي وهوياتي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12/ </a:t>
            </a:r>
            <a:r>
              <a:rPr lang="ar-SA" sz="1600" b="1" dirty="0" err="1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ar-SA" sz="1600" b="1" dirty="0" err="1" smtClean="0">
                <a:solidFill>
                  <a:srgbClr val="00B050"/>
                </a:solidFill>
              </a:rPr>
              <a:t>إلى</a:t>
            </a:r>
            <a:r>
              <a:rPr lang="ar-SA" sz="1600" b="1" dirty="0" smtClean="0">
                <a:solidFill>
                  <a:srgbClr val="00B050"/>
                </a:solidFill>
              </a:rPr>
              <a:t> </a:t>
            </a:r>
            <a:r>
              <a:rPr lang="ar-SA" sz="1600" b="1" dirty="0" smtClean="0">
                <a:solidFill>
                  <a:srgbClr val="C00000"/>
                </a:solidFill>
              </a:rPr>
              <a:t>  </a:t>
            </a:r>
            <a:r>
              <a:rPr lang="ar-SA" sz="1600" b="1" dirty="0" smtClean="0">
                <a:solidFill>
                  <a:srgbClr val="C00000"/>
                </a:solidFill>
              </a:rPr>
              <a:t>16/ </a:t>
            </a:r>
            <a:r>
              <a:rPr lang="ar-SA" sz="1600" b="1" dirty="0" err="1" smtClean="0">
                <a:solidFill>
                  <a:srgbClr val="C00000"/>
                </a:solidFill>
              </a:rPr>
              <a:t>5</a:t>
            </a:r>
            <a:r>
              <a:rPr lang="ar-SA" sz="1600" b="1" dirty="0" err="1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/ أ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316416" y="3574046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316416" y="1124744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316416" y="2349910"/>
            <a:ext cx="664689" cy="28700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798182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 descr="http://myschool.co.il/thosennew/files/2011/12/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556792"/>
            <a:ext cx="576064" cy="413481"/>
          </a:xfrm>
          <a:prstGeom prst="rect">
            <a:avLst/>
          </a:prstGeom>
          <a:noFill/>
        </p:spPr>
      </p:pic>
      <p:pic>
        <p:nvPicPr>
          <p:cNvPr id="44" name="Picture 2" descr="http://myschool.co.il/thosennew/files/2011/12/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99495"/>
            <a:ext cx="576064" cy="413481"/>
          </a:xfrm>
          <a:prstGeom prst="rect">
            <a:avLst/>
          </a:prstGeom>
          <a:noFill/>
        </p:spPr>
      </p:pic>
      <p:pic>
        <p:nvPicPr>
          <p:cNvPr id="20484" name="Picture 4" descr="http://myschool.co.il/thosennew/files/2011/12/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4149080"/>
            <a:ext cx="702253" cy="360040"/>
          </a:xfrm>
          <a:prstGeom prst="rect">
            <a:avLst/>
          </a:prstGeom>
          <a:noFill/>
        </p:spPr>
      </p:pic>
      <p:pic>
        <p:nvPicPr>
          <p:cNvPr id="46" name="Picture 4" descr="http://myschool.co.il/thosennew/files/2011/12/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5085184"/>
            <a:ext cx="702253" cy="36004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412776"/>
            <a:ext cx="55479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412776"/>
            <a:ext cx="5706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84784"/>
            <a:ext cx="695920" cy="57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1484784"/>
            <a:ext cx="8584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1556792"/>
            <a:ext cx="1381919" cy="47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6491" y="1772816"/>
            <a:ext cx="115522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1700808"/>
            <a:ext cx="68371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2636912"/>
            <a:ext cx="1217265" cy="53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2996952"/>
            <a:ext cx="1116093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2924944"/>
            <a:ext cx="1222919" cy="26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35896" y="2420888"/>
            <a:ext cx="936104" cy="79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99792" y="2780928"/>
            <a:ext cx="924148" cy="36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6336" y="3861048"/>
            <a:ext cx="515098" cy="46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07904" y="3933056"/>
            <a:ext cx="609997" cy="6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504" y="3861048"/>
            <a:ext cx="5061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20272" y="3861048"/>
            <a:ext cx="553045" cy="59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55976" y="3861048"/>
            <a:ext cx="61985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04048" y="4077072"/>
            <a:ext cx="102273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339752" y="4149080"/>
            <a:ext cx="828700" cy="2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156176" y="522920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779912" y="4869160"/>
            <a:ext cx="129614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499992" y="0"/>
            <a:ext cx="64807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2621807"/>
              </p:ext>
            </p:extLst>
          </p:nvPr>
        </p:nvGraphicFramePr>
        <p:xfrm>
          <a:off x="179512" y="518628"/>
          <a:ext cx="8712969" cy="6301787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76553"/>
                <a:gridCol w="1108493"/>
                <a:gridCol w="976670"/>
                <a:gridCol w="2258584"/>
                <a:gridCol w="818384"/>
                <a:gridCol w="789216"/>
                <a:gridCol w="1785069"/>
              </a:tblGrid>
              <a:tr h="35253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96285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100" b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Times New Roman"/>
                        </a:rPr>
                        <a:t>نشاط</a:t>
                      </a:r>
                      <a:endParaRPr lang="ar-SA" sz="1400" b="1" kern="12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Times New Roman"/>
                        </a:rPr>
                        <a:t>(6-7- 8)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أحلل الكلمة  إلى مقاطع وحروف                  </a:t>
                      </a:r>
                      <a:r>
                        <a:rPr lang="ar-SA" sz="11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أصل بين الكلمة  والحرف المناسب                           أكتب ما يملى عليَّ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9525" algn="l"/>
                          <a:tab pos="80645" algn="l"/>
                          <a:tab pos="170815" algn="l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9525" algn="l"/>
                          <a:tab pos="80645" algn="l"/>
                          <a:tab pos="170815" algn="l"/>
                        </a:tabLs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تحلل التلميذة الكلمة إلى مقاطع وحروف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أن تصل التلميذة بين الكلمة  والحرف المناسب ثم تكتبها 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   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تكتب التلميذة ما يملى عليَّها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التعليم التعاوني</a:t>
                      </a:r>
                      <a:r>
                        <a:rPr lang="ar-SA" sz="12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فكر زاوج شارك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بوربوينت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2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حللي الكلمة إلى مقاطع وحروف </a:t>
                      </a:r>
                      <a:r>
                        <a:rPr lang="ar-SA" sz="12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</a:t>
                      </a:r>
                      <a:r>
                        <a:rPr lang="ar-SA" sz="1200" b="1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2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صلي بين الكلمة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والحرف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المناسب ثم اكتبيها؟                      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41894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الإثنين.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(9</a:t>
                      </a:r>
                      <a:r>
                        <a:rPr lang="ar-SA" sz="12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10 )</a:t>
                      </a: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أدخل </a:t>
                      </a:r>
                      <a:r>
                        <a:rPr lang="ar-SA" sz="11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 ال )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على كل كلمة ثم أقرأ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أحلل الكلمة إلى أصواتها القصيرة والطويلة  أرسم دائرة على حرف المد والحرف الممدود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تدخل التلميذة </a:t>
                      </a:r>
                      <a:r>
                        <a:rPr lang="ar-SA" sz="11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 ال )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على كل كلمة ثم تقرأها0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9525" algn="l"/>
                          <a:tab pos="80645" algn="l"/>
                          <a:tab pos="170815" algn="l"/>
                        </a:tabLs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تحلل التلميذة الكلمة إلى أصواتها القصيرة والطويلة0                                                              أن ترسم  التلميذة دائرة على حرف المد والحرف الممدود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3333FF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التعليم التعاوني</a:t>
                      </a:r>
                      <a:r>
                        <a:rPr lang="ar-SA" sz="12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مهارة </a:t>
                      </a:r>
                      <a:r>
                        <a:rPr lang="ar-SA" sz="12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100" b="1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بوربوينت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لتقويم التشخيصي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أدخلي </a:t>
                      </a:r>
                      <a:r>
                        <a:rPr lang="ar-SA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 ال )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على كل كلمة ثم أقرائها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</a:t>
                      </a:r>
                      <a:r>
                        <a:rPr lang="ar-SA" sz="1200" b="1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</a:t>
                      </a:r>
                      <a:r>
                        <a:rPr lang="ar-SA" sz="1200" b="1" dirty="0">
                          <a:solidFill>
                            <a:srgbClr val="00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حللي الكلمة إلى أصواتها القصيرة والطويلة محاكية السطر الأول؟                                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أرسمي  دائرة على حرف المد والحرف الممدود 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              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3042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نشاط </a:t>
                      </a:r>
                      <a:r>
                        <a:rPr lang="ar-SA" sz="18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تمهيدي </a:t>
                      </a:r>
                      <a:endParaRPr lang="ar-SA" sz="2800" b="1" baseline="-250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ألاحظ وأعبر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التعبير شفهياً عن محتوى الصور                                                        أن تكتسب الطالبة بعض الأسماء  الجديدة التي ترد ضمن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نصوص</a:t>
                      </a:r>
                      <a:r>
                        <a:rPr lang="ar-SA" sz="1200" b="1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هذه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الوحدة--  أن تعبر الطالبة عن المشاهد الموجودة في الصورة                          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والحوار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14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عبري  شفهيًّا عن محتوى الصورة                                                 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التقويم التكويني 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- تحدثي  عن المشاهد حسب تسلسل أحداث النص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25002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نشاط استماع </a:t>
                      </a:r>
                      <a:endParaRPr lang="ar-SA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أستمع وألاحظ ثم أُجيب </a:t>
                      </a:r>
                      <a:endParaRPr lang="en-US" sz="1050" dirty="0" smtClean="0">
                        <a:latin typeface="+mn-lt"/>
                        <a:ea typeface="Calibri"/>
                        <a:cs typeface="DecoType Naskh Swashes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-   تطبق آداب الاستماع أثناء الدرس--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أن  تراعي  الطالبة  آداب الاستماع .من حيث ( الجلسة، الإصغاء، عدم مقاطعة المتحدث ) </a:t>
                      </a: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. </a:t>
                      </a:r>
                      <a:r>
                        <a:rPr lang="ar-SA" sz="105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أن  تسمي الطالبة  الشخصيات الرئيسة التي ذكرت في النص المسموع.— -أن  تكّون الطالبة توجها إيجابيًّا نحو وسائل السلامة والمحافظة على الصحة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النقاش والحوار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خرائط المفاهيم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2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05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400" b="1" baseline="30000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التقويم التشخيصي </a:t>
                      </a:r>
                      <a:r>
                        <a:rPr lang="ar-SA" sz="105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طبقي آداب  الاستماع</a:t>
                      </a:r>
                      <a:r>
                        <a:rPr lang="ar-SA" sz="1200" b="1" baseline="30000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                      </a:t>
                      </a:r>
                      <a:r>
                        <a:rPr lang="ar-SA" sz="1400" b="1" baseline="30000" dirty="0" smtClean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تقويم  التكويني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 سمي الشخصيات الرئيسة التي ذكرت في النص المسموع اربطي  بين الشخصية والعمل الذي تقوم </a:t>
                      </a:r>
                      <a:r>
                        <a:rPr lang="ar-SA" sz="1100" b="1" dirty="0" err="1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به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ea typeface="Calibri"/>
                          <a:cs typeface="Times New Roman"/>
                        </a:rPr>
                        <a:t>؟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359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  <a:endParaRPr lang="ar-SA" sz="12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b="1" dirty="0" smtClean="0">
                        <a:solidFill>
                          <a:srgbClr val="008000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نشيد </a:t>
                      </a: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الحليب </a:t>
                      </a:r>
                      <a:endParaRPr lang="ar-SA" sz="11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r>
                        <a:rPr lang="ar-SA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انشد</a:t>
                      </a:r>
                      <a:endParaRPr lang="ar-SA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تقرأ التلميذة أبيات النشيد قراءة منغمة مقتدياً بقراءة المعلمة ثم </a:t>
                      </a:r>
                      <a:r>
                        <a:rPr lang="ar-SA" sz="10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تحفظها  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تطبق  التلميذة القيم الإيجابية .  أن تجيب التلميذة عن الأسئلة المتعلقة </a:t>
                      </a:r>
                      <a:r>
                        <a:rPr lang="ar-SA" sz="10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بالنشيد 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تؤدي التلميذة  المعنى صحيح أثناء </a:t>
                      </a:r>
                      <a:r>
                        <a:rPr lang="ar-SA" sz="10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الإنشاد</a:t>
                      </a:r>
                      <a:r>
                        <a:rPr lang="ar-SA" sz="1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الخيال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التعلم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فكر زاوج شارك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أثرائي النشيد بطريقة منغمة ؟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تقويم التكويني :</a:t>
                      </a:r>
                      <a:r>
                        <a:rPr lang="ar-SA" sz="11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أجيبي عن الأسئلة المتعلقة النشيد.                                                            •مثلي المعنى صحيحًا أثناء الإنشاد؟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</a:t>
                      </a: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" name="مربع نص 32"/>
          <p:cNvSpPr txBox="1"/>
          <p:nvPr/>
        </p:nvSpPr>
        <p:spPr>
          <a:xfrm>
            <a:off x="3275856" y="96887"/>
            <a:ext cx="1152128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السابع</a:t>
            </a:r>
            <a:endParaRPr lang="ar-SA" sz="1400" b="1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148064" y="44624"/>
            <a:ext cx="3943823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الخامسة ( </a:t>
            </a:r>
            <a:r>
              <a:rPr lang="ar-SA" sz="1200" b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العابي وهوياتي</a:t>
            </a:r>
            <a:r>
              <a:rPr lang="ar-SA" sz="1200" b="1" dirty="0" smtClean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19/ </a:t>
            </a:r>
            <a:r>
              <a:rPr lang="ar-SA" sz="1600" b="1" dirty="0" err="1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ar-SA" sz="1600" b="1" dirty="0" err="1" smtClean="0">
                <a:solidFill>
                  <a:srgbClr val="00B050"/>
                </a:solidFill>
              </a:rPr>
              <a:t>إلى</a:t>
            </a:r>
            <a:r>
              <a:rPr lang="ar-SA" sz="1600" b="1" dirty="0" smtClean="0">
                <a:solidFill>
                  <a:srgbClr val="00B050"/>
                </a:solidFill>
              </a:rPr>
              <a:t> </a:t>
            </a:r>
            <a:r>
              <a:rPr lang="ar-SA" sz="1600" b="1" dirty="0" smtClean="0">
                <a:solidFill>
                  <a:srgbClr val="C00000"/>
                </a:solidFill>
              </a:rPr>
              <a:t>  </a:t>
            </a:r>
            <a:r>
              <a:rPr lang="ar-SA" sz="1600" b="1" dirty="0" smtClean="0">
                <a:solidFill>
                  <a:srgbClr val="C00000"/>
                </a:solidFill>
              </a:rPr>
              <a:t>23/ </a:t>
            </a:r>
            <a:r>
              <a:rPr lang="ar-SA" sz="1600" b="1" dirty="0" err="1" smtClean="0">
                <a:solidFill>
                  <a:srgbClr val="C00000"/>
                </a:solidFill>
              </a:rPr>
              <a:t>5</a:t>
            </a:r>
            <a:r>
              <a:rPr lang="ar-SA" sz="1600" b="1" dirty="0" err="1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/ أ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861048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196752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2276872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316416" y="4941168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6165304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80728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484784"/>
            <a:ext cx="528661" cy="62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196753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852936"/>
            <a:ext cx="1150466" cy="38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916832"/>
            <a:ext cx="939871" cy="69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564904"/>
            <a:ext cx="9504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2564904"/>
            <a:ext cx="780131" cy="8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3645024"/>
            <a:ext cx="438745" cy="44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3645024"/>
            <a:ext cx="483861" cy="62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3501008"/>
            <a:ext cx="7920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7825" y="2780928"/>
            <a:ext cx="576064" cy="58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4797152"/>
            <a:ext cx="652289" cy="6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84168" y="4509120"/>
            <a:ext cx="7833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23728" y="5229200"/>
            <a:ext cx="65933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00192" y="5661248"/>
            <a:ext cx="463566" cy="5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6256" y="5661248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499992" y="0"/>
            <a:ext cx="64807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7113649"/>
              </p:ext>
            </p:extLst>
          </p:nvPr>
        </p:nvGraphicFramePr>
        <p:xfrm>
          <a:off x="179512" y="518629"/>
          <a:ext cx="8912375" cy="6056199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8903"/>
                <a:gridCol w="770888"/>
                <a:gridCol w="919992"/>
                <a:gridCol w="2675748"/>
                <a:gridCol w="855522"/>
                <a:gridCol w="865400"/>
                <a:gridCol w="1825922"/>
              </a:tblGrid>
              <a:tr h="3305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6017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ar-SA" sz="1100" b="0" baseline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طعام ملوث</a:t>
                      </a:r>
                      <a:r>
                        <a:rPr lang="ar-SA" sz="105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Times New Roman"/>
                        </a:rPr>
                        <a:t> 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النص الأول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      أفهم النص  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  أُجيبُ  أنمي لغتي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AXtManal"/>
                          <a:ea typeface="Calibri"/>
                          <a:cs typeface="AXtManal"/>
                        </a:rPr>
                        <a:t>أن تجيب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التلميذة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AXtManal"/>
                          <a:ea typeface="Calibri"/>
                          <a:cs typeface="AXtManal"/>
                        </a:rPr>
                        <a:t>  إجابات حرة تصوغها بأسلوبها                                                    أن تتعرف 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التلميذة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AXtManal"/>
                          <a:ea typeface="Calibri"/>
                          <a:cs typeface="AXtManal"/>
                        </a:rPr>
                        <a:t> مدار النص  - أن تناقش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التلميذة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AXtManal"/>
                          <a:ea typeface="Calibri"/>
                          <a:cs typeface="AXtManal"/>
                        </a:rPr>
                        <a:t>  معبرة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عن رأيها  حول مضامين النص --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AXtManal"/>
                          <a:ea typeface="Calibri"/>
                          <a:cs typeface="AXtManal"/>
                        </a:rPr>
                        <a:t>أن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تكتشف 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التلميذة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المعاني الغامضة في النص                                      باستخدام الترادف  -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تعلم 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 أجيبي بأسلوبك عن الأسئلة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التالية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ما خطورة تناول  الطعام المكشوف في الشارع</a:t>
                      </a:r>
                      <a:r>
                        <a:rPr lang="ar-SA" sz="900" b="1" dirty="0">
                          <a:solidFill>
                            <a:srgbClr val="00CC00"/>
                          </a:solidFill>
                          <a:latin typeface="Calibri"/>
                          <a:ea typeface="Calibri"/>
                          <a:cs typeface="Arial"/>
                        </a:rPr>
                        <a:t>    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لماذا يرقد محمد في المستشفى                                     </a:t>
                      </a:r>
                      <a:r>
                        <a:rPr lang="ar-SA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تقويم التكويني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 اكتشفي المعاني عبري عن رأيك حول مضامين النص                                                      </a:t>
                      </a:r>
                      <a:r>
                        <a:rPr lang="ar-SA" sz="900" b="1" dirty="0">
                          <a:solidFill>
                            <a:srgbClr val="00CC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الغامضة في النص باستخدام الترادف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ar-SA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                                                 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672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الإثنين.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+mn-lt"/>
                          <a:ea typeface="Calibri"/>
                          <a:cs typeface="+mn-cs"/>
                        </a:rPr>
                        <a:t>تابع               </a:t>
                      </a:r>
                      <a:r>
                        <a:rPr lang="ar-SA" sz="12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طعام ملوث</a:t>
                      </a:r>
                      <a:r>
                        <a:rPr lang="ar-SA" sz="1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أفهم النص  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   أُلاحظ وأقرأ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استثمر النص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Arial"/>
                        </a:rPr>
                        <a:t>-أ</a:t>
                      </a:r>
                      <a:r>
                        <a:rPr lang="ar-SA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ن تقرأ التلميذة كلمات ليست معجمة0                                            أن تقرأ التلميذة كلمات تتضمن ظاهرة صوتيه                            أن تقرأ التلميذة جملة قصيرة قراءة صحيحة                                     أن تقرأ التلميذة مقطعا من النص قراءة مسترسلة   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1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baseline="30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 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هاتي كلمات  تحتوي على مهارة المد- </a:t>
                      </a:r>
                      <a:r>
                        <a:rPr lang="ar-SA" sz="105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 القمرية والشمسية--؟                  </a:t>
                      </a:r>
                      <a:r>
                        <a:rPr lang="ar-SA" sz="1200" b="1" baseline="30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تقويم التكويني</a:t>
                      </a:r>
                      <a:r>
                        <a:rPr lang="ar-SA" sz="1050" b="1" dirty="0">
                          <a:solidFill>
                            <a:srgbClr val="00CC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9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اقرئي كلمات تتضمن ظاهرة صوتية</a:t>
                      </a:r>
                      <a:r>
                        <a:rPr lang="ar-SA" sz="105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                                                             </a:t>
                      </a:r>
                      <a:r>
                        <a:rPr lang="ar-SA" sz="10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اقرئي مقطعا من النص </a:t>
                      </a:r>
                      <a:r>
                        <a:rPr lang="ar-SA" sz="10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قراءة مسترسلة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326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النص الثاني        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فيه شفاءٌ</a:t>
                      </a:r>
                      <a:r>
                        <a:rPr lang="ar-SA" sz="11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endParaRPr lang="ar-SA" sz="1600" b="1" baseline="-250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أفهم النص  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 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أُجيبُ   أنمي لغتي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تحلل الجمل إلى الكلمات والكلمات إلى مقاطع والمقاطع إلى أصوات .</a:t>
                      </a:r>
                      <a:endParaRPr lang="en-US" sz="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أن تجيب التلميذ </a:t>
                      </a:r>
                      <a:r>
                        <a:rPr lang="ar-SA" sz="12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ة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إجابات حرة تصوغها بأسلوبها.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تناقش التلميذة معبرة عن رأيها حول مضامين النص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الاستنباط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التعلم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 :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لماذا كان صالح حزينا  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: ما حالة صالح عندما عاد إلى المنزل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5150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تابع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        </a:t>
                      </a:r>
                      <a:r>
                        <a:rPr lang="ar-SA" sz="10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فيه شفاءٌ</a:t>
                      </a:r>
                      <a:r>
                        <a:rPr lang="ar-SA" sz="105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ألاحظ وأقرأ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أستثمر النص(أُفكر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 أرسم               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أُحول</a:t>
                      </a:r>
                      <a:r>
                        <a:rPr lang="ar-SA" sz="105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تكتب من الذاكرة البعيدة كلمات تحوي أل شمسية ،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تنويناً،أصوات مد</a:t>
                      </a:r>
                      <a:r>
                        <a:rPr lang="ar-SA" sz="1100" b="1" dirty="0" smtClean="0">
                          <a:latin typeface="Times New Roman"/>
                          <a:ea typeface="Times New Roman"/>
                          <a:cs typeface="Akhbar MT"/>
                        </a:rPr>
                        <a:t>.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تحقق مع الفاعل تذكير الفعل وتأنيثه</a:t>
                      </a:r>
                      <a:r>
                        <a:rPr lang="ar-SA" sz="1100" dirty="0" smtClean="0">
                          <a:latin typeface="Times New Roman"/>
                          <a:ea typeface="Times New Roman"/>
                          <a:cs typeface="Akhbar MT"/>
                        </a:rPr>
                        <a:t>.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كلمات تتضمن ظاهرة صوتية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الجمل القصيرة قراءة صحيحة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قراءة مسترسلة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تقرأ التلميذة مقطع من النص يحوي ظاهرة صوتية 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التشخيصي :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من أين نحصل على العسل                    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التقويم التكويني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اقرئي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كلمات تتضمن ظاهرة صوتية                                                     اقرئي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مقطع من النص يحوي ظاهرة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صوتية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243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النص </a:t>
                      </a:r>
                      <a:r>
                        <a:rPr lang="ar-SA" sz="1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الثالث           </a:t>
                      </a:r>
                      <a:r>
                        <a:rPr lang="ar-SA" sz="1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Arial"/>
                        </a:rPr>
                        <a:t>عيادة المريض</a:t>
                      </a:r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أفهم النص  </a:t>
                      </a:r>
                      <a:r>
                        <a:rPr lang="ar-SA" sz="12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 أُجيبُ   أنمي لغتي</a:t>
                      </a:r>
                      <a:endParaRPr lang="ar-SA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تكتب من الذاكرة القريبة كلمات مع حركاته القصيرة والطويلة.</a:t>
                      </a:r>
                      <a:endParaRPr lang="en-US" sz="1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ar-SA" sz="1100" b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أن تجيب التلميذة إجابات حرة تصوغها بأسلوبها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أن </a:t>
                      </a: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تناقش التلميذة معبرة عن رأيها حول مضامين النص </a:t>
                      </a:r>
                      <a:endParaRPr lang="ar-SA" sz="1100" b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الاستنتاج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baseline="-25000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</a:t>
                      </a:r>
                      <a:r>
                        <a:rPr lang="ar-SA" sz="1100" b="1" baseline="-25000" dirty="0" err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بوربوينت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  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لماذا نزور المريض  .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 ماذا قال صالح عندما رأى محمداً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" name="مربع نص 32"/>
          <p:cNvSpPr txBox="1"/>
          <p:nvPr/>
        </p:nvSpPr>
        <p:spPr>
          <a:xfrm>
            <a:off x="3275856" y="96887"/>
            <a:ext cx="1152128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</a:t>
            </a:r>
            <a:r>
              <a:rPr lang="ar-SA" sz="1400" b="1" dirty="0" err="1" smtClean="0"/>
              <a:t>االثامن</a:t>
            </a:r>
            <a:endParaRPr lang="ar-SA" sz="1400" b="1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148064" y="44624"/>
            <a:ext cx="3943823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السادسة ( 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صحتي وغذائي</a:t>
            </a:r>
            <a:r>
              <a:rPr lang="ar-SA" sz="12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26/ </a:t>
            </a:r>
            <a:r>
              <a:rPr lang="ar-SA" sz="1600" b="1" dirty="0" err="1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ar-SA" sz="1600" b="1" dirty="0" err="1" smtClean="0">
                <a:solidFill>
                  <a:srgbClr val="00B050"/>
                </a:solidFill>
              </a:rPr>
              <a:t>إلى</a:t>
            </a:r>
            <a:r>
              <a:rPr lang="ar-SA" sz="1600" b="1" dirty="0" smtClean="0">
                <a:solidFill>
                  <a:srgbClr val="00B050"/>
                </a:solidFill>
              </a:rPr>
              <a:t> </a:t>
            </a:r>
            <a:r>
              <a:rPr lang="ar-SA" sz="1600" b="1" dirty="0" smtClean="0">
                <a:solidFill>
                  <a:srgbClr val="C00000"/>
                </a:solidFill>
              </a:rPr>
              <a:t>  </a:t>
            </a:r>
            <a:r>
              <a:rPr lang="ar-SA" sz="1600" b="1" dirty="0" smtClean="0">
                <a:solidFill>
                  <a:srgbClr val="C00000"/>
                </a:solidFill>
              </a:rPr>
              <a:t>1/ </a:t>
            </a:r>
            <a:r>
              <a:rPr lang="ar-SA" sz="1600" b="1" dirty="0" err="1" smtClean="0">
                <a:solidFill>
                  <a:srgbClr val="C00000"/>
                </a:solidFill>
              </a:rPr>
              <a:t>6</a:t>
            </a:r>
            <a:r>
              <a:rPr lang="ar-SA" sz="1600" b="1" dirty="0" err="1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/ أ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645024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340768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5949280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556792"/>
            <a:ext cx="9361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56793"/>
            <a:ext cx="8640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628800"/>
            <a:ext cx="648072" cy="43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700808"/>
            <a:ext cx="682575" cy="38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700808"/>
            <a:ext cx="374868" cy="3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2852936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2924944"/>
            <a:ext cx="1246088" cy="36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19499" y="1700808"/>
            <a:ext cx="61892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57879" y="2996953"/>
            <a:ext cx="1414171" cy="2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00392" y="3933056"/>
            <a:ext cx="9374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3933056"/>
            <a:ext cx="10898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3928" y="3861048"/>
            <a:ext cx="49626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504" y="4005064"/>
            <a:ext cx="778396" cy="41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7704" y="4005064"/>
            <a:ext cx="48731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99792" y="5013176"/>
            <a:ext cx="1240620" cy="5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5013176"/>
            <a:ext cx="440980" cy="5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9512" y="4509120"/>
            <a:ext cx="413549" cy="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00392" y="6309320"/>
            <a:ext cx="93610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627784" y="6381328"/>
            <a:ext cx="1123928" cy="2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51520" y="6309321"/>
            <a:ext cx="742206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211960" y="6237312"/>
            <a:ext cx="120588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516216" y="6453336"/>
            <a:ext cx="1182464" cy="2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5" name="جدول 54"/>
          <p:cNvGraphicFramePr>
            <a:graphicFrameLocks noGrp="1"/>
          </p:cNvGraphicFramePr>
          <p:nvPr/>
        </p:nvGraphicFramePr>
        <p:xfrm>
          <a:off x="6300192" y="620688"/>
          <a:ext cx="1091937" cy="1647825"/>
        </p:xfrm>
        <a:graphic>
          <a:graphicData uri="http://schemas.openxmlformats.org/drawingml/2006/table">
            <a:tbl>
              <a:tblPr rtl="1"/>
              <a:tblGrid>
                <a:gridCol w="1091937"/>
              </a:tblGrid>
              <a:tr h="1647825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تكتشف </a:t>
                      </a:r>
                      <a:r>
                        <a:rPr lang="ar-SA" sz="1100" b="1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دلالة الكلمات الجديدة من خلال الترادف .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تربط </a:t>
                      </a:r>
                      <a:r>
                        <a:rPr lang="ar-SA" sz="1100" b="1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بين مكونات ما </a:t>
                      </a:r>
                      <a:r>
                        <a:rPr lang="ar-SA" sz="1100" b="1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تقرأ</a:t>
                      </a:r>
                      <a:r>
                        <a:rPr lang="ar-SA" sz="1100" b="1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.(شخصية وحدث) .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6" name="جدول 55"/>
          <p:cNvGraphicFramePr>
            <a:graphicFrameLocks noGrp="1"/>
          </p:cNvGraphicFramePr>
          <p:nvPr/>
        </p:nvGraphicFramePr>
        <p:xfrm>
          <a:off x="6300192" y="1844824"/>
          <a:ext cx="1080120" cy="1647825"/>
        </p:xfrm>
        <a:graphic>
          <a:graphicData uri="http://schemas.openxmlformats.org/drawingml/2006/table">
            <a:tbl>
              <a:tblPr rtl="1"/>
              <a:tblGrid>
                <a:gridCol w="1080120"/>
              </a:tblGrid>
              <a:tr h="1647825">
                <a:tc>
                  <a:txBody>
                    <a:bodyPr/>
                    <a:lstStyle/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5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ترسم </a:t>
                      </a:r>
                      <a:r>
                        <a:rPr lang="ar-SA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علامة الترقيم :النقطة والفاصلة، علامة الاستفهام.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71755" marR="71755" algn="r" rtl="1">
                        <a:spcAft>
                          <a:spcPts val="0"/>
                        </a:spcAft>
                      </a:pPr>
                      <a:r>
                        <a:rPr lang="ar-SA" sz="105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تكتب </a:t>
                      </a:r>
                      <a:r>
                        <a:rPr lang="ar-SA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من الذاكرة القريبة كلمات مع حركاته القصيرة والطويلة.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/>
          <p:cNvSpPr txBox="1"/>
          <p:nvPr/>
        </p:nvSpPr>
        <p:spPr>
          <a:xfrm>
            <a:off x="3203848" y="96887"/>
            <a:ext cx="1512168" cy="307777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r>
              <a:rPr lang="ar-SA" sz="1400" b="1" dirty="0" smtClean="0"/>
              <a:t>الأسبوع  التاسع</a:t>
            </a:r>
            <a:endParaRPr lang="ar-SA" sz="1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8" r="50225"/>
          <a:stretch>
            <a:fillRect/>
          </a:stretch>
        </p:blipFill>
        <p:spPr bwMode="auto">
          <a:xfrm>
            <a:off x="4644008" y="0"/>
            <a:ext cx="64807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0663358"/>
              </p:ext>
            </p:extLst>
          </p:nvPr>
        </p:nvGraphicFramePr>
        <p:xfrm>
          <a:off x="179512" y="518629"/>
          <a:ext cx="8912375" cy="6093789"/>
        </p:xfrm>
        <a:graphic>
          <a:graphicData uri="http://schemas.openxmlformats.org/drawingml/2006/table">
            <a:tbl>
              <a:tblPr rtl="1" firstRow="1" lastRow="1" bandRow="1">
                <a:tableStyleId>{5940675A-B579-460E-94D1-54222C63F5DA}</a:tableStyleId>
              </a:tblPr>
              <a:tblGrid>
                <a:gridCol w="998903"/>
                <a:gridCol w="1057014"/>
                <a:gridCol w="1012074"/>
                <a:gridCol w="2421440"/>
                <a:gridCol w="858378"/>
                <a:gridCol w="832274"/>
                <a:gridCol w="1732292"/>
              </a:tblGrid>
              <a:tr h="3305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اليوم والتاريخ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الـمكون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المهارة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الأهـــــداف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8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إستراتيجية التدريس 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الوسائل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أداة التقـويم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05" marR="63305" marT="0" marB="0" anchor="ctr">
                    <a:gradFill flip="none" rotWithShape="1">
                      <a:gsLst>
                        <a:gs pos="0">
                          <a:srgbClr val="FFFF69">
                            <a:tint val="66000"/>
                            <a:satMod val="160000"/>
                          </a:srgbClr>
                        </a:gs>
                        <a:gs pos="50000">
                          <a:srgbClr val="FFFF69">
                            <a:tint val="44500"/>
                            <a:satMod val="160000"/>
                          </a:srgbClr>
                        </a:gs>
                        <a:gs pos="100000">
                          <a:srgbClr val="FFFF6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104451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الأحد</a:t>
                      </a:r>
                      <a:endParaRPr lang="ar-SA" sz="1100" b="0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100" b="1" kern="1200" baseline="0" dirty="0" smtClean="0">
                        <a:solidFill>
                          <a:srgbClr val="D60093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تابع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عيادة المريض</a:t>
                      </a:r>
                      <a:endParaRPr lang="ar-SA" sz="1050" b="1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     أفهم النص  </a:t>
                      </a: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التمرين  أُجيبُ  أنمي لغتي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تكتشف دلالة الكلمات الجديدة من خلال الترادف . تحاكي أسلوب النفي </a:t>
                      </a:r>
                      <a:r>
                        <a:rPr lang="ar-SA" sz="1100" b="1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بـ</a:t>
                      </a:r>
                      <a:r>
                        <a:rPr lang="ar-SA" sz="1100" b="1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Akhbar MT"/>
                        </a:rPr>
                        <a:t>(لا)</a:t>
                      </a:r>
                      <a:endParaRPr lang="en-US" sz="1200" b="1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تجيب التلميذة إجابات حرة تصوغها بأسلوبها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تتعرف التلميذة مدار النص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Sultan  koufi"/>
                        </a:rPr>
                        <a:t>- أن تناقش التلميذة معبرة عن رأيها حول مضامين النص 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الخيال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تعلم 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100" b="1" baseline="-2500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Arial"/>
                        </a:rPr>
                        <a:t>عرض بوربوينت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لماذا نزور المريض 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 ماذا قال صالح عندما رأى محمداً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672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-25000" dirty="0" err="1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الإثنين</a:t>
                      </a: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نشاط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(1-2-3-4)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أقرأ الكلمات ثم اكتبها.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أقرأ ثم اكتب الجملة المناسبة للصورة .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أكمل الجملة بالكلمة المناسبة                          أعيد ترتيب الكلمات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أن تقرأ التلميذة الكلمات ثم تكتبها.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0أن تقرأ التلميذة ثم تكتب الجملة المناسبة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للصورة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0 أن تكمل التلميذة الجملة بالكلمة المناسبة</a:t>
                      </a:r>
                      <a:r>
                        <a:rPr lang="ar-SA" sz="1100" b="1" dirty="0">
                          <a:latin typeface="Calibri"/>
                          <a:ea typeface="Calibri"/>
                          <a:cs typeface="Sultan  koufi"/>
                        </a:rPr>
                        <a:t>                                              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- أن تعيد 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التلميذة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ترتيب الكلمات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الرؤوس المرقمة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أقرئي الكلمات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:أكملي الجملة بالكلمة المناسبة؟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اكتبي الجملة المناسبة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Sultan  koufi"/>
                        </a:rPr>
                        <a:t>0                                      أعيدي ترتيب الكلمات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.</a:t>
                      </a:r>
                      <a:r>
                        <a:rPr lang="ar-SA" sz="1100" b="1" dirty="0">
                          <a:solidFill>
                            <a:srgbClr val="215868"/>
                          </a:solidFill>
                          <a:latin typeface="Calibri"/>
                          <a:ea typeface="Calibri"/>
                          <a:cs typeface="Sultan  kouf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326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الثلاثاء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ar-SA" sz="110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1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نشاط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(5-6-7-8)</a:t>
                      </a: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أدخل </a:t>
                      </a:r>
                      <a:r>
                        <a:rPr lang="ar-SA" sz="11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ال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على الكلمات أكمل الجمل بالكلمة </a:t>
                      </a: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المناسبة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latin typeface="Calibri"/>
                          <a:ea typeface="Calibri"/>
                          <a:cs typeface="Sultan  koufi"/>
                        </a:rPr>
                        <a:t>أ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ن تدخل التلميذة </a:t>
                      </a:r>
                      <a:r>
                        <a:rPr lang="ar-SA" sz="11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ال</a:t>
                      </a: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على الكلمات  .                                                أن تكمل التلميذة الجمل بالكلمة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المناسبة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Arial"/>
                        </a:rPr>
                        <a:t>الاستنباط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التعلم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التعاوني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 dirty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أدخلي أل على الكلمات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أكملي الجمل بالكلمة المناسبة؟ لاحظي الكلمات ثم اكتبيها إملاء منظور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أعيدي ترتيب الجمل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728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الأربعاء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050" b="1" dirty="0" smtClean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نشاط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5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ar-SA" sz="105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+mn-cs"/>
                        </a:rPr>
                        <a:t>(9-10-11-12)</a:t>
                      </a:r>
                      <a:endParaRPr lang="ar-SA" sz="11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DecoType Naskh" pitchFamily="2" charset="-78"/>
                      </a:endParaRPr>
                    </a:p>
                  </a:txBody>
                  <a:tcPr marL="105508" marR="10550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ألاحظ ثم أكتب .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  أعيد ترتيب الجمل 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. أن تلاحظ التلميذة ثم تتحدث .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Sultan  koufi"/>
                        </a:rPr>
                        <a:t> 0 أن تعيد  التلميذة ترتيب الجمل .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مهارة التفكير الإبداعي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الطلاقة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1" baseline="30000" dirty="0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</a:t>
                      </a:r>
                      <a:r>
                        <a:rPr lang="ar-SA" sz="1400" b="1" baseline="30000" dirty="0" err="1" smtClean="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وربوينت</a:t>
                      </a:r>
                      <a:r>
                        <a:rPr lang="ar-SA" sz="1100" b="1" dirty="0" smtClean="0">
                          <a:solidFill>
                            <a:srgbClr val="FF3399"/>
                          </a:solidFill>
                          <a:latin typeface="+mn-lt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 smtClean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أقرئي الكلمات .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 smtClean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:</a:t>
                      </a: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 لاحظي الكلمات ثم اكتبيها إملاء منظور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 smtClean="0">
                          <a:solidFill>
                            <a:srgbClr val="0066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أعيدي ترتيب الجمل</a:t>
                      </a:r>
                      <a:endParaRPr lang="en-US" sz="11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2439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-25000" dirty="0" smtClean="0">
                          <a:solidFill>
                            <a:srgbClr val="3333FF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الخميس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400" b="1" baseline="-25000" dirty="0" smtClean="0">
                        <a:solidFill>
                          <a:srgbClr val="3333FF"/>
                        </a:solidFill>
                        <a:latin typeface="W3 ARAFAT 002"/>
                        <a:ea typeface="Calibri"/>
                        <a:cs typeface="Times New Roman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1000" b="1" dirty="0" smtClean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نشاط</a:t>
                      </a:r>
                      <a:r>
                        <a:rPr lang="ar-SA" sz="1200" b="1" baseline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تمهيدي</a:t>
                      </a: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        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solidFill>
                            <a:srgbClr val="0070C0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أُعبر عن الصورة بجملة تامة                     أكتب ما يملى عليَّ أتحدث                         أُفكر</a:t>
                      </a:r>
                      <a:endParaRPr lang="ar-SA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ar-SA" sz="1100" b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أن تعبر التلميذة عن الصورة بجملة تامة.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0 أن تكتب التلميذة ما يملى عليها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0 أن تتحدث التلميذة عن الصور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55445" algn="l"/>
                        </a:tabLs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0 أن تعطي  التلميذة رأيها عن	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Sultan  koufi"/>
                        </a:rPr>
                        <a:t> قضية ما .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المناقشة و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الاستنتاج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التكعيب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تعلم تعاوني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baseline="30000">
                          <a:solidFill>
                            <a:srgbClr val="FF3399"/>
                          </a:solidFill>
                          <a:latin typeface="W3 ARAFAT 002"/>
                          <a:ea typeface="Calibri"/>
                          <a:cs typeface="Times New Roman"/>
                        </a:rPr>
                        <a:t>عرض وربوينت</a:t>
                      </a:r>
                      <a:r>
                        <a:rPr lang="ar-SA" sz="1100" b="1">
                          <a:solidFill>
                            <a:srgbClr val="FF3399"/>
                          </a:solidFill>
                          <a:latin typeface="Calibri"/>
                          <a:ea typeface="Calibri"/>
                          <a:cs typeface="Times New Roman"/>
                        </a:rPr>
                        <a:t> عرض صور شخصيات المكون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215868"/>
                          </a:solidFill>
                          <a:latin typeface="Calibri"/>
                          <a:ea typeface="Calibri"/>
                          <a:cs typeface="Sultan  koufi"/>
                        </a:rPr>
                        <a:t> </a:t>
                      </a: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التشخيصي :</a:t>
                      </a:r>
                      <a:r>
                        <a:rPr lang="ar-SA" sz="1100" b="1" dirty="0">
                          <a:solidFill>
                            <a:srgbClr val="008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عبري عن الصورة بجملة تامة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57500" algn="l"/>
                        </a:tabLst>
                      </a:pPr>
                      <a:r>
                        <a:rPr lang="ar-SA" sz="1100" b="1" dirty="0">
                          <a:solidFill>
                            <a:srgbClr val="FF0000"/>
                          </a:solidFill>
                          <a:latin typeface="W3 ARAFAT 002"/>
                          <a:ea typeface="Calibri"/>
                          <a:cs typeface="Sultan  koufi"/>
                        </a:rPr>
                        <a:t>التقويم التكويني </a:t>
                      </a:r>
                      <a:r>
                        <a:rPr lang="ar-SA" sz="1200" b="1" dirty="0" err="1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أكتبي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ما يملى عليك؟</a:t>
                      </a:r>
                      <a:r>
                        <a:rPr lang="ar-SA" sz="12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 smtClean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0066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إذا قدمت لك إحدى صديقاتك مشروباً غازياً ماذا تقولين لها؟ ولماذا.؟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مستطيل مستدير الزوايا 14"/>
          <p:cNvSpPr/>
          <p:nvPr/>
        </p:nvSpPr>
        <p:spPr>
          <a:xfrm>
            <a:off x="5148064" y="44624"/>
            <a:ext cx="3943823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b="1" dirty="0" err="1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مسرد</a:t>
            </a:r>
            <a:r>
              <a:rPr lang="ar-SA" b="1" dirty="0" smtClean="0">
                <a:solidFill>
                  <a:schemeClr val="accent4"/>
                </a:solidFill>
                <a:latin typeface="Arial Unicode MS" pitchFamily="34" charset="-128"/>
                <a:ea typeface="Arial Unicode MS" pitchFamily="34" charset="-128"/>
                <a:cs typeface="PT Bold Dusky" pitchFamily="2" charset="-78"/>
              </a:rPr>
              <a:t>         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الوحدة السادسة ( 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صحتي وغذائي</a:t>
            </a:r>
            <a:r>
              <a:rPr lang="ar-SA" sz="1200" b="1" dirty="0" smtClean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sz="1200" b="1" dirty="0" smtClean="0">
                <a:solidFill>
                  <a:srgbClr val="00B0F0"/>
                </a:solidFill>
                <a:latin typeface="Arabic Typesetting" pitchFamily="66" charset="-78"/>
                <a:ea typeface="Arial Unicode MS" pitchFamily="34" charset="-128"/>
                <a:cs typeface="Arabic Typesetting" pitchFamily="66" charset="-78"/>
              </a:rPr>
              <a:t> </a:t>
            </a:r>
            <a:r>
              <a:rPr lang="ar-SA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ar-SA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8582" y="44624"/>
            <a:ext cx="3190508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من  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11/ 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6     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ar-SA" sz="1600" b="1" dirty="0" smtClean="0">
                <a:solidFill>
                  <a:srgbClr val="C00000"/>
                </a:solidFill>
              </a:rPr>
              <a:t> </a:t>
            </a:r>
            <a:r>
              <a:rPr lang="ar-SA" sz="1600" b="1" dirty="0" smtClean="0">
                <a:solidFill>
                  <a:srgbClr val="C00000"/>
                </a:solidFill>
              </a:rPr>
              <a:t>15/ </a:t>
            </a:r>
            <a:r>
              <a:rPr lang="ar-SA" sz="1600" b="1" dirty="0" smtClean="0">
                <a:solidFill>
                  <a:srgbClr val="C00000"/>
                </a:solidFill>
              </a:rPr>
              <a:t>6  </a:t>
            </a:r>
            <a:r>
              <a:rPr lang="ar-SA" sz="1600" b="1" dirty="0" smtClean="0">
                <a:solidFill>
                  <a:srgbClr val="00B050"/>
                </a:solidFill>
              </a:rPr>
              <a:t>أولى</a:t>
            </a:r>
            <a:r>
              <a:rPr lang="ar-SA" sz="1600" b="1" dirty="0" smtClean="0">
                <a:solidFill>
                  <a:schemeClr val="accent2">
                    <a:lumMod val="75000"/>
                  </a:schemeClr>
                </a:solidFill>
              </a:rPr>
              <a:t> / أ </a:t>
            </a:r>
            <a:endParaRPr lang="ar-SA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مجموعة 17"/>
          <p:cNvGrpSpPr/>
          <p:nvPr/>
        </p:nvGrpSpPr>
        <p:grpSpPr>
          <a:xfrm>
            <a:off x="8244408" y="3573016"/>
            <a:ext cx="664689" cy="287002"/>
            <a:chOff x="4880992" y="3223559"/>
            <a:chExt cx="720080" cy="287002"/>
          </a:xfrm>
        </p:grpSpPr>
        <p:sp>
          <p:nvSpPr>
            <p:cNvPr id="19" name="شكل بيضاوي 18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3" name="مجموعة 20"/>
          <p:cNvGrpSpPr/>
          <p:nvPr/>
        </p:nvGrpSpPr>
        <p:grpSpPr>
          <a:xfrm>
            <a:off x="8244408" y="1268760"/>
            <a:ext cx="664689" cy="214994"/>
            <a:chOff x="4880992" y="3223559"/>
            <a:chExt cx="720080" cy="287002"/>
          </a:xfrm>
        </p:grpSpPr>
        <p:sp>
          <p:nvSpPr>
            <p:cNvPr id="22" name="شكل بيضاوي 21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5" name="مجموعة 23"/>
          <p:cNvGrpSpPr/>
          <p:nvPr/>
        </p:nvGrpSpPr>
        <p:grpSpPr>
          <a:xfrm>
            <a:off x="8244408" y="2348880"/>
            <a:ext cx="664689" cy="288032"/>
            <a:chOff x="4880992" y="3223559"/>
            <a:chExt cx="720080" cy="287002"/>
          </a:xfrm>
        </p:grpSpPr>
        <p:sp>
          <p:nvSpPr>
            <p:cNvPr id="25" name="شكل بيضاوي 24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6" name="مجموعة 26"/>
          <p:cNvGrpSpPr/>
          <p:nvPr/>
        </p:nvGrpSpPr>
        <p:grpSpPr>
          <a:xfrm>
            <a:off x="8244408" y="4653136"/>
            <a:ext cx="664689" cy="287002"/>
            <a:chOff x="4880992" y="3223559"/>
            <a:chExt cx="720080" cy="287002"/>
          </a:xfrm>
        </p:grpSpPr>
        <p:sp>
          <p:nvSpPr>
            <p:cNvPr id="28" name="شكل بيضاوي 27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grpSp>
        <p:nvGrpSpPr>
          <p:cNvPr id="7" name="مجموعة 29"/>
          <p:cNvGrpSpPr/>
          <p:nvPr/>
        </p:nvGrpSpPr>
        <p:grpSpPr>
          <a:xfrm>
            <a:off x="8316416" y="5733256"/>
            <a:ext cx="664689" cy="287002"/>
            <a:chOff x="4880992" y="3223559"/>
            <a:chExt cx="720080" cy="287002"/>
          </a:xfrm>
        </p:grpSpPr>
        <p:sp>
          <p:nvSpPr>
            <p:cNvPr id="31" name="شكل بيضاوي 30"/>
            <p:cNvSpPr/>
            <p:nvPr/>
          </p:nvSpPr>
          <p:spPr>
            <a:xfrm>
              <a:off x="4880992" y="3284984"/>
              <a:ext cx="720080" cy="2160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4935828" y="3223559"/>
              <a:ext cx="524797" cy="287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defRPr/>
              </a:pPr>
              <a:r>
                <a:rPr lang="ar-SA" sz="1100" b="1" dirty="0">
                  <a:solidFill>
                    <a:srgbClr val="D60093"/>
                  </a:solidFill>
                  <a:ea typeface="Calibri"/>
                  <a:cs typeface="Times New Roman"/>
                </a:rPr>
                <a:t>الدرس</a:t>
              </a:r>
              <a:endParaRPr lang="ar-SA" sz="1100" b="1" baseline="-25000" dirty="0">
                <a:solidFill>
                  <a:srgbClr val="3333FF"/>
                </a:solidFill>
                <a:latin typeface="W3 ARAFAT 002"/>
                <a:ea typeface="Calibri"/>
                <a:cs typeface="Times New Roman"/>
              </a:endParaRPr>
            </a:p>
          </p:txBody>
        </p:sp>
      </p:grpSp>
      <p:sp>
        <p:nvSpPr>
          <p:cNvPr id="30" name="مستطيل 29"/>
          <p:cNvSpPr/>
          <p:nvPr/>
        </p:nvSpPr>
        <p:spPr>
          <a:xfrm>
            <a:off x="7484552" y="-387424"/>
            <a:ext cx="1623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لغتي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84784"/>
            <a:ext cx="596457" cy="55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00808"/>
            <a:ext cx="1437657" cy="33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5" y="1700808"/>
            <a:ext cx="1368152" cy="31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1412776"/>
            <a:ext cx="527323" cy="54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1412776"/>
            <a:ext cx="495084" cy="56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2678" y="2636912"/>
            <a:ext cx="1067594" cy="52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2708920"/>
            <a:ext cx="584473" cy="47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2708920"/>
            <a:ext cx="1008112" cy="42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564904"/>
            <a:ext cx="771384" cy="57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1" y="3687722"/>
            <a:ext cx="1080119" cy="60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192" y="3717032"/>
            <a:ext cx="124004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12160" y="3429000"/>
            <a:ext cx="936103" cy="33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3968" y="3068960"/>
            <a:ext cx="1364382" cy="3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63888" y="3212976"/>
            <a:ext cx="621866" cy="55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8024" y="3789041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44008" y="4725144"/>
            <a:ext cx="1152128" cy="68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12160" y="4365104"/>
            <a:ext cx="10081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491880" y="4725144"/>
            <a:ext cx="1080120" cy="6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236296" y="4725144"/>
            <a:ext cx="492251" cy="63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168" y="3212976"/>
            <a:ext cx="849064" cy="23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228184" y="5445224"/>
            <a:ext cx="6566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635896" y="5589240"/>
            <a:ext cx="710597" cy="59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635896" y="6196385"/>
            <a:ext cx="864096" cy="40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67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6210</Words>
  <Application>Microsoft Office PowerPoint</Application>
  <PresentationFormat>عرض على الشاشة (3:4)‏</PresentationFormat>
  <Paragraphs>1308</Paragraphs>
  <Slides>15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ASUS</cp:lastModifiedBy>
  <cp:revision>130</cp:revision>
  <dcterms:created xsi:type="dcterms:W3CDTF">2012-01-08T15:55:42Z</dcterms:created>
  <dcterms:modified xsi:type="dcterms:W3CDTF">2015-12-24T17:35:43Z</dcterms:modified>
</cp:coreProperties>
</file>