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55" r:id="rId2"/>
    <p:sldId id="413" r:id="rId3"/>
    <p:sldId id="447" r:id="rId4"/>
    <p:sldId id="446" r:id="rId5"/>
    <p:sldId id="453" r:id="rId6"/>
    <p:sldId id="433" r:id="rId7"/>
    <p:sldId id="454" r:id="rId8"/>
    <p:sldId id="456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708" y="-48"/>
      </p:cViewPr>
      <p:guideLst>
        <p:guide orient="horz" pos="1704"/>
        <p:guide pos="2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.sv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267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مفهوم التاريخ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5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التاريخ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294039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مفهوم التاريخ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345403" y="1383147"/>
            <a:ext cx="7684334" cy="1855537"/>
            <a:chOff x="4161973" y="1200978"/>
            <a:chExt cx="7594145" cy="1505928"/>
          </a:xfrm>
        </p:grpSpPr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161973" y="1310350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8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613847" y="1352757"/>
              <a:ext cx="5730667" cy="1046625"/>
              <a:chOff x="2346218" y="443054"/>
              <a:chExt cx="6257862" cy="1435827"/>
            </a:xfrm>
          </p:grpSpPr>
          <p:sp>
            <p:nvSpPr>
              <p:cNvPr id="46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5933778" y="443054"/>
                <a:ext cx="2207604" cy="41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التاريخ :</a:t>
                </a:r>
                <a:endParaRPr lang="ar-SY" b="1" dirty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47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46218" y="850859"/>
                <a:ext cx="6257862" cy="102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دراسة أحداث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الماضي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تفسيرها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لتوضيح أثرها في الحاضر و المستقبل , فدراسة التاريخ تشمل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معرفة الأحداث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و المشاركين فيها , و زمن حدوثها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أسباب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تلك الأحداث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نتائجها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.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9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1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3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4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5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3452469" y="3478998"/>
            <a:ext cx="7361136" cy="1410502"/>
            <a:chOff x="4039830" y="1200978"/>
            <a:chExt cx="7656415" cy="1467081"/>
          </a:xfrm>
        </p:grpSpPr>
        <p:sp>
          <p:nvSpPr>
            <p:cNvPr id="49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039830" y="1671679"/>
              <a:ext cx="6195985" cy="805053"/>
              <a:chOff x="1719394" y="880571"/>
              <a:chExt cx="6765988" cy="1104422"/>
            </a:xfrm>
          </p:grpSpPr>
          <p:sp>
            <p:nvSpPr>
              <p:cNvPr id="59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1719394" y="880571"/>
                <a:ext cx="6765988" cy="92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و تُفيدني دراسة التاريخ في </a:t>
                </a:r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معرفة تاريخ </a:t>
                </a:r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وطني و فهم تطوره وفق الزمن و معرفة تاريخ العالم.</a:t>
                </a:r>
                <a:endParaRPr lang="ar-SY" b="1" dirty="0"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التاريخ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273346" y="930731"/>
            <a:ext cx="3428781" cy="519065"/>
            <a:chOff x="5166610" y="157026"/>
            <a:chExt cx="1858780" cy="66931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41068"/>
              </a:avLst>
            </a:prstGeom>
            <a:solidFill>
              <a:srgbClr val="F12BD5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233720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أسئلة التاريخ هي: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63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28833" y="2075736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597901" y="1998020"/>
            <a:ext cx="2000671" cy="400110"/>
          </a:xfrm>
          <a:prstGeom prst="rect">
            <a:avLst/>
          </a:prstGeom>
          <a:noFill/>
          <a:ln>
            <a:solidFill>
              <a:srgbClr val="DFC9E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ماذا حدث؟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5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22751" y="2784291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597900" y="2738905"/>
            <a:ext cx="2000671" cy="400110"/>
          </a:xfrm>
          <a:prstGeom prst="rect">
            <a:avLst/>
          </a:prstGeom>
          <a:noFill/>
          <a:ln>
            <a:solidFill>
              <a:srgbClr val="DFC9E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متى حدث؟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7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25792" y="3518219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597900" y="3439662"/>
            <a:ext cx="2000671" cy="400110"/>
          </a:xfrm>
          <a:prstGeom prst="rect">
            <a:avLst/>
          </a:prstGeom>
          <a:noFill/>
          <a:ln>
            <a:solidFill>
              <a:srgbClr val="DFC9E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كيف حدث؟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3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67881" y="4263541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597900" y="4184984"/>
            <a:ext cx="2042760" cy="400110"/>
          </a:xfrm>
          <a:prstGeom prst="rect">
            <a:avLst/>
          </a:prstGeom>
          <a:noFill/>
          <a:ln>
            <a:solidFill>
              <a:srgbClr val="DFC9E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من شارك في الحدث؟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8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67902" y="5012841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597901" y="4934284"/>
            <a:ext cx="2080880" cy="400110"/>
          </a:xfrm>
          <a:prstGeom prst="rect">
            <a:avLst/>
          </a:prstGeom>
          <a:noFill/>
          <a:ln>
            <a:solidFill>
              <a:srgbClr val="DFC9E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كيف ما نتائج الحدث؟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0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906023" y="5762141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597901" y="5683584"/>
            <a:ext cx="2119001" cy="400110"/>
          </a:xfrm>
          <a:prstGeom prst="rect">
            <a:avLst/>
          </a:prstGeom>
          <a:noFill/>
          <a:ln>
            <a:solidFill>
              <a:srgbClr val="DFC9E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لماذا حدث؟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1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التاريخ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5432314" y="3525982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استرداد الرّياض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26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26015" y="3603188"/>
            <a:ext cx="616328" cy="405155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305468" y="3525473"/>
            <a:ext cx="224019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أ- ماذا حدث؟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9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19933" y="4280170"/>
            <a:ext cx="616328" cy="405155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305800" y="4234785"/>
            <a:ext cx="223377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ب- متى حدث؟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1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829917" y="5014996"/>
            <a:ext cx="616328" cy="405155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312578" y="4936440"/>
            <a:ext cx="22369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من شارك في الحدث؟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3" b="100000" l="312" r="100000">
                        <a14:foregroundMark x1="96366" y1="11765" x2="63136" y2="12605"/>
                        <a14:foregroundMark x1="70405" y1="9664" x2="23780" y2="13445"/>
                        <a14:foregroundMark x1="54206" y1="8403" x2="19003" y2="8403"/>
                        <a14:foregroundMark x1="94600" y1="9664" x2="45691" y2="7563"/>
                        <a14:foregroundMark x1="97612" y1="11765" x2="93146" y2="11765"/>
                        <a14:foregroundMark x1="96573" y1="11765" x2="96573" y2="9664"/>
                        <a14:foregroundMark x1="96573" y1="12605" x2="99377" y2="8403"/>
                        <a14:foregroundMark x1="93873" y1="8403" x2="60955" y2="9664"/>
                        <a14:foregroundMark x1="16303" y1="11765" x2="4361" y2="7563"/>
                        <a14:foregroundMark x1="14019" y1="9664" x2="2285" y2="6723"/>
                        <a14:backgroundMark x1="95119" y1="1261" x2="15057" y2="1261"/>
                        <a14:backgroundMark x1="95639" y1="6723" x2="99792" y2="4622"/>
                        <a14:backgroundMark x1="2804" y1="4622" x2="2077" y2="10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798" y="1037294"/>
            <a:ext cx="6985800" cy="172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5445014" y="4234785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1319هـ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5445014" y="4936440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رجال أبطال وأوفياء</a:t>
            </a:r>
            <a:endParaRPr lang="ar-S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62489" y="455059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6840" y="403263"/>
            <a:ext cx="1044780" cy="2365989"/>
            <a:chOff x="1109291" y="335569"/>
            <a:chExt cx="1044780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09291" y="5768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التاريخ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561364" y="830273"/>
            <a:ext cx="2303506" cy="467072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92D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المؤرِّخ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13" name="Freeform: Shape 74">
            <a:extLst>
              <a:ext uri="{FF2B5EF4-FFF2-40B4-BE49-F238E27FC236}">
                <a16:creationId xmlns:a16="http://schemas.microsoft.com/office/drawing/2014/main" xmlns="" id="{20BE70BB-6A8D-4546-BC66-F972759B3BA9}"/>
              </a:ext>
            </a:extLst>
          </p:cNvPr>
          <p:cNvSpPr/>
          <p:nvPr/>
        </p:nvSpPr>
        <p:spPr>
          <a:xfrm>
            <a:off x="11010379" y="1530881"/>
            <a:ext cx="979424" cy="5327119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9">
            <a:extLst>
              <a:ext uri="{FF2B5EF4-FFF2-40B4-BE49-F238E27FC236}">
                <a16:creationId xmlns:a16="http://schemas.microsoft.com/office/drawing/2014/main" xmlns="" id="{2B7B9B3C-D453-41BB-A10D-CC1A3244A7D9}"/>
              </a:ext>
            </a:extLst>
          </p:cNvPr>
          <p:cNvGrpSpPr/>
          <p:nvPr/>
        </p:nvGrpSpPr>
        <p:grpSpPr>
          <a:xfrm flipH="1">
            <a:off x="7182744" y="3601533"/>
            <a:ext cx="4164395" cy="971131"/>
            <a:chOff x="6742832" y="4243976"/>
            <a:chExt cx="4164395" cy="971131"/>
          </a:xfrm>
        </p:grpSpPr>
        <p:sp>
          <p:nvSpPr>
            <p:cNvPr id="115" name="Rectangle: Top Corners Rounded 40">
              <a:extLst>
                <a:ext uri="{FF2B5EF4-FFF2-40B4-BE49-F238E27FC236}">
                  <a16:creationId xmlns:a16="http://schemas.microsoft.com/office/drawing/2014/main" xmlns="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384179" y="2664356"/>
              <a:ext cx="943428" cy="4102668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54">
              <a:extLst>
                <a:ext uri="{FF2B5EF4-FFF2-40B4-BE49-F238E27FC236}">
                  <a16:creationId xmlns:a16="http://schemas.microsoft.com/office/drawing/2014/main" xmlns="" id="{8D097A79-0A86-439E-A56F-D4F7DD06BC87}"/>
                </a:ext>
              </a:extLst>
            </p:cNvPr>
            <p:cNvSpPr/>
            <p:nvPr/>
          </p:nvSpPr>
          <p:spPr>
            <a:xfrm>
              <a:off x="10427183" y="4330944"/>
              <a:ext cx="348497" cy="425219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3">
              <a:extLst>
                <a:ext uri="{FF2B5EF4-FFF2-40B4-BE49-F238E27FC236}">
                  <a16:creationId xmlns:a16="http://schemas.microsoft.com/office/drawing/2014/main" xmlns="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72">
              <a:extLst>
                <a:ext uri="{FF2B5EF4-FFF2-40B4-BE49-F238E27FC236}">
                  <a16:creationId xmlns:a16="http://schemas.microsoft.com/office/drawing/2014/main" xmlns="" id="{E9840A7D-FE87-44BF-81EE-69CEA35336BF}"/>
                </a:ext>
              </a:extLst>
            </p:cNvPr>
            <p:cNvSpPr txBox="1"/>
            <p:nvPr/>
          </p:nvSpPr>
          <p:spPr>
            <a:xfrm>
              <a:off x="10419603" y="4273491"/>
              <a:ext cx="398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88">
              <a:extLst>
                <a:ext uri="{FF2B5EF4-FFF2-40B4-BE49-F238E27FC236}">
                  <a16:creationId xmlns:a16="http://schemas.microsoft.com/office/drawing/2014/main" xmlns="" id="{AFD3D9AB-C2A4-4819-AB7C-4AD7FB41A433}"/>
                </a:ext>
              </a:extLst>
            </p:cNvPr>
            <p:cNvSpPr txBox="1"/>
            <p:nvPr/>
          </p:nvSpPr>
          <p:spPr>
            <a:xfrm>
              <a:off x="7661801" y="4329655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89">
              <a:extLst>
                <a:ext uri="{FF2B5EF4-FFF2-40B4-BE49-F238E27FC236}">
                  <a16:creationId xmlns:a16="http://schemas.microsoft.com/office/drawing/2014/main" xmlns="" id="{DA7C9ADE-C5FA-4FED-91D5-6B6E891B155F}"/>
                </a:ext>
              </a:extLst>
            </p:cNvPr>
            <p:cNvSpPr txBox="1"/>
            <p:nvPr/>
          </p:nvSpPr>
          <p:spPr>
            <a:xfrm>
              <a:off x="6882085" y="4400289"/>
              <a:ext cx="3424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يدرسُ المؤرِّخ الأحداث مستعيناً بالأدلّة التي في المصادر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1" name="Rectangle 9">
            <a:extLst>
              <a:ext uri="{FF2B5EF4-FFF2-40B4-BE49-F238E27FC236}">
                <a16:creationId xmlns:a16="http://schemas.microsoft.com/office/drawing/2014/main" xmlns="" id="{44447ED7-28E9-4C89-A163-97DF28EF3A8C}"/>
              </a:ext>
            </a:extLst>
          </p:cNvPr>
          <p:cNvSpPr/>
          <p:nvPr/>
        </p:nvSpPr>
        <p:spPr>
          <a:xfrm flipH="1">
            <a:off x="11517510" y="2360923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1">
            <a:extLst>
              <a:ext uri="{FF2B5EF4-FFF2-40B4-BE49-F238E27FC236}">
                <a16:creationId xmlns:a16="http://schemas.microsoft.com/office/drawing/2014/main" xmlns="" id="{950D55B2-F2CC-495E-8555-42688E13FE63}"/>
              </a:ext>
            </a:extLst>
          </p:cNvPr>
          <p:cNvSpPr/>
          <p:nvPr/>
        </p:nvSpPr>
        <p:spPr>
          <a:xfrm>
            <a:off x="11517510" y="3601534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">
            <a:extLst>
              <a:ext uri="{FF2B5EF4-FFF2-40B4-BE49-F238E27FC236}">
                <a16:creationId xmlns:a16="http://schemas.microsoft.com/office/drawing/2014/main" xmlns="" id="{035D62BF-59E2-4E99-BB63-065D3519A7B2}"/>
              </a:ext>
            </a:extLst>
          </p:cNvPr>
          <p:cNvSpPr/>
          <p:nvPr/>
        </p:nvSpPr>
        <p:spPr>
          <a:xfrm>
            <a:off x="11550891" y="5195416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42">
            <a:extLst>
              <a:ext uri="{FF2B5EF4-FFF2-40B4-BE49-F238E27FC236}">
                <a16:creationId xmlns:a16="http://schemas.microsoft.com/office/drawing/2014/main" xmlns="" id="{1EF3275E-2597-4FAA-B807-2815154E5A44}"/>
              </a:ext>
            </a:extLst>
          </p:cNvPr>
          <p:cNvSpPr/>
          <p:nvPr/>
        </p:nvSpPr>
        <p:spPr>
          <a:xfrm flipH="1">
            <a:off x="11217369" y="3670502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23">
            <a:extLst>
              <a:ext uri="{FF2B5EF4-FFF2-40B4-BE49-F238E27FC236}">
                <a16:creationId xmlns:a16="http://schemas.microsoft.com/office/drawing/2014/main" xmlns="" id="{B943D7ED-774D-4FB2-B02A-0BF921018419}"/>
              </a:ext>
            </a:extLst>
          </p:cNvPr>
          <p:cNvGrpSpPr/>
          <p:nvPr/>
        </p:nvGrpSpPr>
        <p:grpSpPr>
          <a:xfrm flipH="1">
            <a:off x="7182742" y="2374914"/>
            <a:ext cx="4158470" cy="952982"/>
            <a:chOff x="6736934" y="1996105"/>
            <a:chExt cx="4511212" cy="952982"/>
          </a:xfrm>
        </p:grpSpPr>
        <p:sp>
          <p:nvSpPr>
            <p:cNvPr id="126" name="Rectangle: Top Corners Rounded 30">
              <a:extLst>
                <a:ext uri="{FF2B5EF4-FFF2-40B4-BE49-F238E27FC236}">
                  <a16:creationId xmlns:a16="http://schemas.microsoft.com/office/drawing/2014/main" xmlns="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554639" y="246025"/>
              <a:ext cx="943428" cy="4443587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56">
              <a:extLst>
                <a:ext uri="{FF2B5EF4-FFF2-40B4-BE49-F238E27FC236}">
                  <a16:creationId xmlns:a16="http://schemas.microsoft.com/office/drawing/2014/main" xmlns="" id="{F098E177-3007-4595-81CB-8446D66EFA7D}"/>
                </a:ext>
              </a:extLst>
            </p:cNvPr>
            <p:cNvSpPr/>
            <p:nvPr/>
          </p:nvSpPr>
          <p:spPr>
            <a:xfrm>
              <a:off x="10727380" y="2091175"/>
              <a:ext cx="348496" cy="46473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5">
              <a:extLst>
                <a:ext uri="{FF2B5EF4-FFF2-40B4-BE49-F238E27FC236}">
                  <a16:creationId xmlns:a16="http://schemas.microsoft.com/office/drawing/2014/main" xmlns="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70">
              <a:extLst>
                <a:ext uri="{FF2B5EF4-FFF2-40B4-BE49-F238E27FC236}">
                  <a16:creationId xmlns:a16="http://schemas.microsoft.com/office/drawing/2014/main" xmlns="" id="{93C01709-FBF6-4C4B-B7B2-3F3B11A7EA9F}"/>
                </a:ext>
              </a:extLst>
            </p:cNvPr>
            <p:cNvSpPr txBox="1"/>
            <p:nvPr/>
          </p:nvSpPr>
          <p:spPr>
            <a:xfrm>
              <a:off x="10734772" y="2072465"/>
              <a:ext cx="370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84">
              <a:extLst>
                <a:ext uri="{FF2B5EF4-FFF2-40B4-BE49-F238E27FC236}">
                  <a16:creationId xmlns:a16="http://schemas.microsoft.com/office/drawing/2014/main" xmlns="" id="{3F3123AB-4077-46FE-A045-EF10F02A7DC1}"/>
                </a:ext>
              </a:extLst>
            </p:cNvPr>
            <p:cNvSpPr txBox="1"/>
            <p:nvPr/>
          </p:nvSpPr>
          <p:spPr>
            <a:xfrm>
              <a:off x="7639911" y="2115653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85">
              <a:extLst>
                <a:ext uri="{FF2B5EF4-FFF2-40B4-BE49-F238E27FC236}">
                  <a16:creationId xmlns:a16="http://schemas.microsoft.com/office/drawing/2014/main" xmlns="" id="{EBC60BA0-AAF1-4AB9-89CD-2F262EBE2882}"/>
                </a:ext>
              </a:extLst>
            </p:cNvPr>
            <p:cNvSpPr txBox="1"/>
            <p:nvPr/>
          </p:nvSpPr>
          <p:spPr>
            <a:xfrm>
              <a:off x="6988837" y="2149930"/>
              <a:ext cx="3368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هو الشخص الذي يدرس الماضي و يكتب عنه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2" name="Rectangle 32">
            <a:extLst>
              <a:ext uri="{FF2B5EF4-FFF2-40B4-BE49-F238E27FC236}">
                <a16:creationId xmlns:a16="http://schemas.microsoft.com/office/drawing/2014/main" xmlns="" id="{B03CA60C-D579-432E-A5ED-A63933E84C75}"/>
              </a:ext>
            </a:extLst>
          </p:cNvPr>
          <p:cNvSpPr/>
          <p:nvPr/>
        </p:nvSpPr>
        <p:spPr>
          <a:xfrm rot="10800000">
            <a:off x="11217256" y="242689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7">
            <a:extLst>
              <a:ext uri="{FF2B5EF4-FFF2-40B4-BE49-F238E27FC236}">
                <a16:creationId xmlns:a16="http://schemas.microsoft.com/office/drawing/2014/main" xmlns="" id="{433DA1F0-AB20-4733-A45B-74451C2AAF8F}"/>
              </a:ext>
            </a:extLst>
          </p:cNvPr>
          <p:cNvGrpSpPr/>
          <p:nvPr/>
        </p:nvGrpSpPr>
        <p:grpSpPr>
          <a:xfrm flipH="1">
            <a:off x="7182747" y="5131540"/>
            <a:ext cx="4188019" cy="958548"/>
            <a:chOff x="6728467" y="5352793"/>
            <a:chExt cx="4188019" cy="958548"/>
          </a:xfrm>
          <a:solidFill>
            <a:srgbClr val="D60093"/>
          </a:solidFill>
        </p:grpSpPr>
        <p:sp>
          <p:nvSpPr>
            <p:cNvPr id="134" name="Rectangle: Top Corners Rounded 45">
              <a:extLst>
                <a:ext uri="{FF2B5EF4-FFF2-40B4-BE49-F238E27FC236}">
                  <a16:creationId xmlns:a16="http://schemas.microsoft.com/office/drawing/2014/main" xmlns="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388809" y="3783663"/>
              <a:ext cx="943428" cy="411192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xmlns="" id="{0378AE8E-AE96-4A0C-98C5-46765DF4C9C5}"/>
                </a:ext>
              </a:extLst>
            </p:cNvPr>
            <p:cNvSpPr/>
            <p:nvPr/>
          </p:nvSpPr>
          <p:spPr>
            <a:xfrm>
              <a:off x="10492487" y="5568767"/>
              <a:ext cx="335347" cy="387877"/>
            </a:xfrm>
            <a:prstGeom prst="roundRect">
              <a:avLst/>
            </a:prstGeom>
            <a:grpFill/>
            <a:ln>
              <a:solidFill>
                <a:srgbClr val="DFC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2">
              <a:extLst>
                <a:ext uri="{FF2B5EF4-FFF2-40B4-BE49-F238E27FC236}">
                  <a16:creationId xmlns:a16="http://schemas.microsoft.com/office/drawing/2014/main" xmlns="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73">
              <a:extLst>
                <a:ext uri="{FF2B5EF4-FFF2-40B4-BE49-F238E27FC236}">
                  <a16:creationId xmlns:a16="http://schemas.microsoft.com/office/drawing/2014/main" xmlns="" id="{1875F9C1-AE54-4D0A-AB90-434107D6E285}"/>
                </a:ext>
              </a:extLst>
            </p:cNvPr>
            <p:cNvSpPr txBox="1"/>
            <p:nvPr/>
          </p:nvSpPr>
          <p:spPr>
            <a:xfrm flipH="1">
              <a:off x="10572135" y="5556535"/>
              <a:ext cx="27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8" name="TextBox 90">
              <a:extLst>
                <a:ext uri="{FF2B5EF4-FFF2-40B4-BE49-F238E27FC236}">
                  <a16:creationId xmlns:a16="http://schemas.microsoft.com/office/drawing/2014/main" xmlns="" id="{95D7A072-338A-494E-915E-D2769E73E3B2}"/>
                </a:ext>
              </a:extLst>
            </p:cNvPr>
            <p:cNvSpPr txBox="1"/>
            <p:nvPr/>
          </p:nvSpPr>
          <p:spPr>
            <a:xfrm>
              <a:off x="7686351" y="5457745"/>
              <a:ext cx="185151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TextBox 91">
              <a:extLst>
                <a:ext uri="{FF2B5EF4-FFF2-40B4-BE49-F238E27FC236}">
                  <a16:creationId xmlns:a16="http://schemas.microsoft.com/office/drawing/2014/main" xmlns="" id="{1077D0F6-3DC3-4424-BEE2-6E6E553AF180}"/>
                </a:ext>
              </a:extLst>
            </p:cNvPr>
            <p:cNvSpPr txBox="1"/>
            <p:nvPr/>
          </p:nvSpPr>
          <p:spPr>
            <a:xfrm>
              <a:off x="6973271" y="5505619"/>
              <a:ext cx="324710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الأدلّة يبحث عنها المؤرِّخ , لإثبات أنَّ شيئاً قد حدث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0" name="Rectangle 47">
            <a:extLst>
              <a:ext uri="{FF2B5EF4-FFF2-40B4-BE49-F238E27FC236}">
                <a16:creationId xmlns:a16="http://schemas.microsoft.com/office/drawing/2014/main" xmlns="" id="{877BA44B-C7EF-430D-AE19-1994A1493424}"/>
              </a:ext>
            </a:extLst>
          </p:cNvPr>
          <p:cNvSpPr/>
          <p:nvPr/>
        </p:nvSpPr>
        <p:spPr>
          <a:xfrm flipH="1">
            <a:off x="11242107" y="5224099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1" y="3521457"/>
            <a:ext cx="809194" cy="71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4" grpId="0" animBg="1"/>
      <p:bldP spid="132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التاريخ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85" y="1970093"/>
            <a:ext cx="8317012" cy="35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4436842" y="809149"/>
            <a:ext cx="6029763" cy="471216"/>
            <a:chOff x="-2002224" y="1082156"/>
            <a:chExt cx="10061959" cy="471216"/>
          </a:xfrm>
        </p:grpSpPr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-1758508" y="1082156"/>
              <a:ext cx="9818243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-2002224" y="1140561"/>
              <a:ext cx="994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يُشبه عمل المؤرِّخ في بحثه عن الدّليل التاريخي عملَ رجل الأمن .</a:t>
              </a:r>
              <a:endParaRPr lang="ar-SY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التاريخ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524311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3677442" y="1978055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الأدلّة الجنائية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26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1065043" y="2004831"/>
            <a:ext cx="616328" cy="405155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986744" y="1927116"/>
            <a:ext cx="479794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1- ما أنواع الأدلة التي يبحث عنها رجل الأمن؟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9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1058961" y="2681813"/>
            <a:ext cx="616328" cy="405155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994400" y="2636428"/>
            <a:ext cx="478420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2- ما أنواع الأدلة التي يبحث عنها المؤرِّخ؟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1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1068945" y="3416639"/>
            <a:ext cx="616328" cy="405155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997516" y="3338083"/>
            <a:ext cx="479107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لماذا يحتاج المؤرِّخ إلى أدلّة؟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6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3690142" y="2686858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الأدلَّة التاريخية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3690142" y="3388513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ليُثبت التاريخ</a:t>
            </a:r>
            <a:endParaRPr lang="ar-SY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218</Words>
  <Application>Microsoft Office PowerPoint</Application>
  <PresentationFormat>مخصص</PresentationFormat>
  <Paragraphs>59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1369</cp:revision>
  <dcterms:created xsi:type="dcterms:W3CDTF">2020-10-10T04:32:51Z</dcterms:created>
  <dcterms:modified xsi:type="dcterms:W3CDTF">2021-08-29T09:37:41Z</dcterms:modified>
</cp:coreProperties>
</file>