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نمط فاتح 3 - تميي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5" d="100"/>
          <a:sy n="75" d="100"/>
        </p:scale>
        <p:origin x="-1236" y="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6645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2037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56764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40324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4150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0124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44158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03891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7320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31396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65840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5009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مربع نص 3"/>
          <p:cNvSpPr txBox="1"/>
          <p:nvPr/>
        </p:nvSpPr>
        <p:spPr>
          <a:xfrm>
            <a:off x="5940152" y="617295"/>
            <a:ext cx="3189312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المملكة العربية السعودية</a:t>
            </a:r>
          </a:p>
          <a:p>
            <a:r>
              <a:rPr lang="ar-SA" sz="20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وزارة التربية والتعليم</a:t>
            </a:r>
          </a:p>
          <a:p>
            <a:r>
              <a:rPr lang="ar-SA" sz="20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الإدارة العامة للتربية والتعليم بالرياض</a:t>
            </a:r>
          </a:p>
          <a:p>
            <a:r>
              <a:rPr lang="ar-SA" sz="20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المدرسة   المتوسطة الثامنة</a:t>
            </a:r>
            <a:endParaRPr lang="ar-SA" sz="2000" b="1" dirty="0">
              <a:latin typeface="Al-QuranAlKareem" panose="02000000000000000000" pitchFamily="2" charset="-78"/>
              <a:cs typeface="Al-QuranAlKareem" panose="02000000000000000000" pitchFamily="2" charset="-78"/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8" y="786572"/>
            <a:ext cx="2197387" cy="1252790"/>
          </a:xfrm>
          <a:prstGeom prst="rect">
            <a:avLst/>
          </a:prstGeom>
        </p:spPr>
      </p:pic>
      <p:sp>
        <p:nvSpPr>
          <p:cNvPr id="6" name="مربع نص 5"/>
          <p:cNvSpPr txBox="1"/>
          <p:nvPr/>
        </p:nvSpPr>
        <p:spPr>
          <a:xfrm>
            <a:off x="3799947" y="2039362"/>
            <a:ext cx="1800200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1600" dirty="0" smtClean="0">
                <a:cs typeface="Old Antic Decorative" panose="02010400000000000000" pitchFamily="2" charset="-78"/>
              </a:rPr>
              <a:t>التخطيط اليومي للدروس</a:t>
            </a:r>
            <a:endParaRPr lang="ar-SA" sz="1600" dirty="0">
              <a:cs typeface="Old Antic Decorative" panose="02010400000000000000" pitchFamily="2" charset="-78"/>
            </a:endParaRPr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541365"/>
              </p:ext>
            </p:extLst>
          </p:nvPr>
        </p:nvGraphicFramePr>
        <p:xfrm>
          <a:off x="146496" y="2732306"/>
          <a:ext cx="8954592" cy="132588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520032"/>
                <a:gridCol w="3987737"/>
                <a:gridCol w="651023"/>
                <a:gridCol w="664473"/>
                <a:gridCol w="598094"/>
                <a:gridCol w="533233"/>
              </a:tblGrid>
              <a:tr h="156017">
                <a:tc gridSpan="2"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عنوان </a:t>
                      </a:r>
                      <a:r>
                        <a:rPr lang="ar-SA" sz="1200" b="1" dirty="0" smtClean="0"/>
                        <a:t>الدرس     </a:t>
                      </a:r>
                      <a:r>
                        <a:rPr lang="ar-SA" sz="1200" b="1" dirty="0" smtClean="0"/>
                        <a:t>معنى شهادة : أن محمد رسول الله   </a:t>
                      </a:r>
                      <a:r>
                        <a:rPr lang="ar-SA" sz="1200" b="1" dirty="0" smtClean="0">
                          <a:solidFill>
                            <a:srgbClr val="008080"/>
                          </a:solidFill>
                          <a:effectLst/>
                          <a:latin typeface="Times New Roman"/>
                          <a:ea typeface="Times New Roman"/>
                          <a:cs typeface="Monotype Koufi"/>
                        </a:rPr>
                        <a:t> </a:t>
                      </a:r>
                      <a:r>
                        <a:rPr lang="ar-SA" sz="1050" b="1" dirty="0" smtClean="0"/>
                        <a:t>مكان </a:t>
                      </a:r>
                      <a:r>
                        <a:rPr lang="ar-SA" sz="1050" b="1" dirty="0" smtClean="0"/>
                        <a:t>تنفيذ الدرس: الفصل -  المعمل - غرفة المصادر</a:t>
                      </a:r>
                      <a:endParaRPr lang="ar-SA" sz="105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الوحدة:</a:t>
                      </a:r>
                      <a:endParaRPr lang="ar-SA" sz="105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156017">
                <a:tc rowSpan="5"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kumimoji="0" lang="ar-SA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الأهداف الاجرائية والسلوكية 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 أن يحدد الطالب المراد بشهادة أن محمد رسول الله .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يعرف الطالب معنى  شهادة أن محمد رسول الله .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يوضح الطالب حكم   شهادة أن محمد رسول الله 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يعدد الطالب مقتضيات شهادة أن محمد رسول الله  .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kumimoji="0" lang="ar-SA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اليوم</a:t>
                      </a:r>
                      <a:endParaRPr lang="ar-SA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التاريخ</a:t>
                      </a:r>
                      <a:endParaRPr lang="ar-SA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الصف</a:t>
                      </a:r>
                      <a:endParaRPr lang="ar-SA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الحصة</a:t>
                      </a:r>
                      <a:endParaRPr lang="ar-SA" sz="1050" b="1" dirty="0"/>
                    </a:p>
                  </a:txBody>
                  <a:tcPr/>
                </a:tc>
              </a:tr>
              <a:tr h="156017"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700" b="1" dirty="0" smtClean="0"/>
                        <a:t>     /</a:t>
                      </a:r>
                      <a:endParaRPr lang="ar-SA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  <a:tr h="156017"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  <a:tr h="156017"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  <a:tr h="156017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مربع نص 9"/>
          <p:cNvSpPr txBox="1"/>
          <p:nvPr/>
        </p:nvSpPr>
        <p:spPr>
          <a:xfrm>
            <a:off x="2069590" y="786572"/>
            <a:ext cx="351052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400" b="1" dirty="0" smtClean="0">
                <a:cs typeface="DecoType Thuluth" panose="02010000000000000000" pitchFamily="2" charset="-78"/>
              </a:rPr>
              <a:t>بسم الله الرحمن الرحيم</a:t>
            </a:r>
            <a:endParaRPr lang="ar-SA" sz="1400" b="1" dirty="0">
              <a:cs typeface="DecoType Thuluth" panose="0201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033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76497"/>
              </p:ext>
            </p:extLst>
          </p:nvPr>
        </p:nvGraphicFramePr>
        <p:xfrm>
          <a:off x="0" y="836712"/>
          <a:ext cx="9060270" cy="5482208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644938"/>
                <a:gridCol w="529638"/>
                <a:gridCol w="4912048"/>
                <a:gridCol w="1265064"/>
                <a:gridCol w="1708582"/>
              </a:tblGrid>
              <a:tr h="498728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خطوات الدرس: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المدة الزمنية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سير الدرس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الوسائل التعليمية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استراتيجية التدريس</a:t>
                      </a:r>
                      <a:r>
                        <a:rPr lang="ar-SA" sz="1200" b="1" baseline="0" dirty="0" smtClean="0"/>
                        <a:t> </a:t>
                      </a:r>
                      <a:r>
                        <a:rPr lang="ar-SA" sz="1200" b="1" dirty="0" smtClean="0"/>
                        <a:t>المستخدمة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التقديم (التركيز)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5د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solidFill>
                            <a:srgbClr val="003366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ما الأساس الذي تقوم عليه العبودية ؟          ثلاث دقائق</a:t>
                      </a:r>
                      <a:endParaRPr lang="ar-SA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التدريس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10د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مقتضيات شهادة أن محمد رسول الله : 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1-تصديقه في جميع ما أخبر به .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2-طاعته فيما أمر به ونهى عنه .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3-	متابعته بأن لا يعبد الله تبارك وتعالى إلا بما شرعه النبي ص .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4-	</a:t>
                      </a:r>
                      <a:r>
                        <a:rPr lang="ar-EG" sz="1600" b="1" dirty="0" err="1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التحاكم</a:t>
                      </a:r>
                      <a:r>
                        <a:rPr lang="ar-EG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إليه في جميع الأمور صغيرها وكبيرها .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5-	الشهادة له بأنه بلغ الرسالة وأدى الأمانة ونصح الأمة .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6-تجنب إطرائه والغلو فيه .</a:t>
                      </a:r>
                    </a:p>
                  </a:txBody>
                  <a:tcPr marL="114300" marR="1143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عروض </a:t>
                      </a:r>
                      <a:r>
                        <a:rPr lang="ar-SA" sz="1200" b="1" dirty="0" err="1" smtClean="0"/>
                        <a:t>البوربونت</a:t>
                      </a:r>
                      <a:r>
                        <a:rPr lang="ar-SA" sz="1200" b="1" dirty="0" smtClean="0"/>
                        <a:t> 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err="1" smtClean="0"/>
                        <a:t>البروجكتر</a:t>
                      </a:r>
                      <a:endParaRPr lang="ar-SA" sz="1200" b="1" dirty="0" smtClean="0"/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بطاقات -أقلام ملونة-السبورة-الكتاب المدرسي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 </a:t>
                      </a:r>
                      <a:endParaRPr lang="ar-SA" sz="1200" b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+mn-lt"/>
                          <a:ea typeface="Times New Roman"/>
                          <a:cs typeface="+mn-cs"/>
                        </a:rPr>
                        <a:t>(استراتيجية التعلم النشط)</a:t>
                      </a:r>
                      <a:endParaRPr lang="en-US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+mn-lt"/>
                          <a:ea typeface="Times New Roman"/>
                          <a:cs typeface="+mn-cs"/>
                        </a:rPr>
                        <a:t>التعلم التعاوني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+mn-lt"/>
                          <a:ea typeface="Times New Roman"/>
                          <a:cs typeface="+mn-cs"/>
                        </a:rPr>
                        <a:t>الحوار والمناقشة</a:t>
                      </a:r>
                      <a:endParaRPr lang="en-US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التدريب: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smtClean="0"/>
                        <a:t>20د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Traditional Arabic"/>
                          <a:ea typeface="Times New Roman"/>
                        </a:rPr>
                        <a:t>- </a:t>
                      </a:r>
                      <a:r>
                        <a:rPr lang="ar-SA" sz="1200" b="1" dirty="0" smtClean="0">
                          <a:effectLst/>
                          <a:latin typeface="Traditional Arabic"/>
                          <a:ea typeface="Times New Roman"/>
                        </a:rPr>
                        <a:t>- أسأل  الطلاب السؤال </a:t>
                      </a:r>
                      <a:r>
                        <a:rPr lang="ar-SA" sz="1200" b="1" dirty="0" err="1" smtClean="0">
                          <a:effectLst/>
                          <a:latin typeface="Traditional Arabic"/>
                          <a:ea typeface="Times New Roman"/>
                        </a:rPr>
                        <a:t>التالى</a:t>
                      </a:r>
                      <a:r>
                        <a:rPr lang="ar-SA" sz="1200" b="1" dirty="0" smtClean="0">
                          <a:effectLst/>
                          <a:latin typeface="Traditional Arabic"/>
                          <a:ea typeface="Times New Roman"/>
                        </a:rPr>
                        <a:t> :ما    مقتضيات شهادة أن محمد رسول الله  .</a:t>
                      </a: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Traditional Arabic"/>
                          <a:ea typeface="Times New Roman"/>
                        </a:rPr>
                        <a:t>- أستمع إلى إجابات الطلاب و أسجلها على السبورة .</a:t>
                      </a: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Traditional Arabic"/>
                          <a:ea typeface="Times New Roman"/>
                        </a:rPr>
                        <a:t>-ثم أناقشهم في بقية عناصر الدرس .</a:t>
                      </a: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Traditional Arabic"/>
                          <a:ea typeface="Times New Roman"/>
                        </a:rPr>
                        <a:t>-أستنتج مع الطلاب </a:t>
                      </a:r>
                      <a:r>
                        <a:rPr lang="ar-SA" sz="1200" b="1" dirty="0" err="1" smtClean="0">
                          <a:effectLst/>
                          <a:latin typeface="Traditional Arabic"/>
                          <a:ea typeface="Times New Roman"/>
                        </a:rPr>
                        <a:t>فى</a:t>
                      </a:r>
                      <a:r>
                        <a:rPr lang="ar-SA" sz="1200" b="1" dirty="0" smtClean="0">
                          <a:effectLst/>
                          <a:latin typeface="Traditional Arabic"/>
                          <a:ea typeface="Times New Roman"/>
                        </a:rPr>
                        <a:t> النهاية إلى  معنى شهادة : أن محمد رسول الله 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>
                          <a:solidFill>
                            <a:srgbClr val="FF0000"/>
                          </a:solidFill>
                        </a:rPr>
                        <a:t>أقلام ملونة-السبورة-الكتاب المدرسي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التعلم التبادلي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التعلم الذاتي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التعلم الابداعي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التقويم: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10د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dirty="0" smtClean="0">
                          <a:effectLst/>
                          <a:latin typeface="Times New Roman"/>
                          <a:cs typeface="Traditional Arabic"/>
                        </a:rPr>
                        <a:t>س/ حدد المراد   بشهادة أن محمد رسول </a:t>
                      </a:r>
                      <a:r>
                        <a:rPr lang="ar-SA" sz="1200" b="1" smtClean="0">
                          <a:effectLst/>
                          <a:latin typeface="Times New Roman"/>
                          <a:cs typeface="Traditional Arabic"/>
                        </a:rPr>
                        <a:t>الله .</a:t>
                      </a:r>
                      <a:endParaRPr lang="ar-SA" sz="1200" b="1" dirty="0" smtClean="0">
                        <a:effectLst/>
                        <a:latin typeface="Times New Roman"/>
                        <a:cs typeface="Traditional Arabic"/>
                      </a:endParaRPr>
                    </a:p>
                    <a:p>
                      <a:r>
                        <a:rPr lang="ar-SA" sz="1200" b="1" dirty="0" smtClean="0">
                          <a:effectLst/>
                          <a:latin typeface="Times New Roman"/>
                          <a:cs typeface="Traditional Arabic"/>
                        </a:rPr>
                        <a:t>س/ عرف التوحيد معنى  بشهادة أن محمد رسول الله .</a:t>
                      </a:r>
                    </a:p>
                    <a:p>
                      <a:r>
                        <a:rPr lang="ar-SA" sz="1200" b="1" dirty="0" smtClean="0">
                          <a:effectLst/>
                          <a:latin typeface="Times New Roman"/>
                          <a:cs typeface="Traditional Arabic"/>
                        </a:rPr>
                        <a:t>س/   عدد ا  مقتضيات شهادة أن محمد رسول الله  .</a:t>
                      </a:r>
                    </a:p>
                    <a:p>
                      <a:r>
                        <a:rPr lang="ar-SA" sz="1200" b="1" dirty="0" smtClean="0">
                          <a:effectLst/>
                          <a:latin typeface="Times New Roman"/>
                          <a:cs typeface="Traditional Arabic"/>
                        </a:rPr>
                        <a:t>..</a:t>
                      </a:r>
                      <a:endParaRPr lang="ar-SA" sz="1200" b="1" dirty="0" smtClean="0">
                        <a:effectLst/>
                        <a:latin typeface="Times New Roman"/>
                        <a:cs typeface="Traditional Arabic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 smtClean="0"/>
                        <a:t>الواجب: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 smtClean="0"/>
                        <a:t>الكتاب  صـ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 gridSpan="5"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مديرة المدرسة:                                                                                                    المشرفة التربوية:</a:t>
                      </a:r>
                    </a:p>
                    <a:p>
                      <a:pPr rtl="1"/>
                      <a:endParaRPr lang="ar-SA" sz="105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047003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3298</TotalTime>
  <Words>267</Words>
  <Application>Microsoft Office PowerPoint</Application>
  <PresentationFormat>عرض على الشاشة (3:4)‏</PresentationFormat>
  <Paragraphs>63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البنفسجية .</dc:creator>
  <cp:lastModifiedBy>skyy</cp:lastModifiedBy>
  <cp:revision>39</cp:revision>
  <cp:lastPrinted>2014-09-27T13:08:32Z</cp:lastPrinted>
  <dcterms:created xsi:type="dcterms:W3CDTF">2014-02-12T13:17:48Z</dcterms:created>
  <dcterms:modified xsi:type="dcterms:W3CDTF">2014-09-27T13:08:58Z</dcterms:modified>
</cp:coreProperties>
</file>