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نمط فاتح 3 - تميي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516" y="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6645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2037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56764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0324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415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012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415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3891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732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3139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65840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5009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4488829" y="1214911"/>
            <a:ext cx="45720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المملكة العربية السعودية</a:t>
            </a:r>
          </a:p>
          <a:p>
            <a:r>
              <a:rPr lang="ar-SA" sz="16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وزارة التربية والتعليم</a:t>
            </a:r>
          </a:p>
          <a:p>
            <a:r>
              <a:rPr lang="ar-SA" sz="16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الإدارة العامة للتربية والتعليم بالرياض</a:t>
            </a:r>
          </a:p>
          <a:p>
            <a:r>
              <a:rPr lang="ar-SA" sz="16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المدرسة   المتوسطة الثامنة</a:t>
            </a:r>
            <a:endParaRPr lang="ar-SA" sz="1600" b="1" dirty="0">
              <a:latin typeface="Al-QuranAlKareem" panose="02000000000000000000" pitchFamily="2" charset="-78"/>
              <a:cs typeface="Al-QuranAlKareem" panose="02000000000000000000" pitchFamily="2" charset="-78"/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46" y="1584894"/>
            <a:ext cx="2026245" cy="925142"/>
          </a:xfrm>
          <a:prstGeom prst="rect">
            <a:avLst/>
          </a:prstGeom>
        </p:spPr>
      </p:pic>
      <p:sp>
        <p:nvSpPr>
          <p:cNvPr id="6" name="مربع نص 5"/>
          <p:cNvSpPr txBox="1"/>
          <p:nvPr/>
        </p:nvSpPr>
        <p:spPr>
          <a:xfrm>
            <a:off x="3671900" y="2252782"/>
            <a:ext cx="180020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1600" dirty="0" smtClean="0">
                <a:cs typeface="Old Antic Decorative" panose="02010400000000000000" pitchFamily="2" charset="-78"/>
              </a:rPr>
              <a:t>التخطيط اليومي للدروس</a:t>
            </a:r>
            <a:endParaRPr lang="ar-SA" sz="1600" dirty="0">
              <a:cs typeface="Old Antic Decorative" panose="02010400000000000000" pitchFamily="2" charset="-78"/>
            </a:endParaRPr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098715"/>
              </p:ext>
            </p:extLst>
          </p:nvPr>
        </p:nvGraphicFramePr>
        <p:xfrm>
          <a:off x="-36117" y="2996952"/>
          <a:ext cx="9049892" cy="2039293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437036"/>
                <a:gridCol w="3987737"/>
                <a:gridCol w="651023"/>
                <a:gridCol w="664473"/>
                <a:gridCol w="598094"/>
                <a:gridCol w="711529"/>
              </a:tblGrid>
              <a:tr h="297297">
                <a:tc gridSpan="2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عنوان الدرس  </a:t>
                      </a:r>
                      <a:r>
                        <a:rPr lang="ar-SA" sz="1050" b="1" dirty="0" smtClean="0"/>
                        <a:t>  الدعوة إلى التوحيد سبيل الأنبياء عليهم السلام وأتباعهم مكان </a:t>
                      </a:r>
                      <a:r>
                        <a:rPr lang="ar-SA" sz="1050" b="1" dirty="0" smtClean="0"/>
                        <a:t>تنفيذ الدرس: الفصل -  المعمل - غرفة المصادر</a:t>
                      </a:r>
                      <a:endParaRPr lang="ar-SA" sz="105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الوحدة</a:t>
                      </a:r>
                      <a:r>
                        <a:rPr lang="ar-SA" sz="1050" b="1" baseline="0" dirty="0" smtClean="0"/>
                        <a:t> </a:t>
                      </a:r>
                      <a:r>
                        <a:rPr lang="ar-SA" sz="1050" b="1" baseline="0" dirty="0" smtClean="0"/>
                        <a:t>2</a:t>
                      </a:r>
                      <a:endParaRPr lang="ar-SA" sz="105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297297">
                <a:tc rowSpan="5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kumimoji="0" lang="ar-SA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الاهداف الاجرائية والسلوكية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</a:t>
                      </a:r>
                      <a:r>
                        <a:rPr kumimoji="0" lang="ar-SA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تحددالطالبة</a:t>
                      </a: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  الأساس الذي تقوم عليه  مراتب الدعوة إلى الله .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تعرف  الطالبة  المقصود بالتوحيد  .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توضح الطالبة  المقصود بالتوحيد  .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تعرف  الطالبة  أن الدعوة إلى التوحيد هي سبيل اتباع النبي ص  .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ar-SA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اليوم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التاريخ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الصف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الحصة</a:t>
                      </a:r>
                      <a:endParaRPr lang="ar-SA" sz="1050" b="1" dirty="0"/>
                    </a:p>
                  </a:txBody>
                  <a:tcPr/>
                </a:tc>
              </a:tr>
              <a:tr h="341509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700" b="1" dirty="0" smtClean="0"/>
                        <a:t>     /</a:t>
                      </a:r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274538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288032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234234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مربع نص 9"/>
          <p:cNvSpPr txBox="1"/>
          <p:nvPr/>
        </p:nvSpPr>
        <p:spPr>
          <a:xfrm>
            <a:off x="2144291" y="1134851"/>
            <a:ext cx="351052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cs typeface="DecoType Thuluth" panose="02010000000000000000" pitchFamily="2" charset="-78"/>
              </a:rPr>
              <a:t>بسم الله الرحمن الرحيم</a:t>
            </a:r>
            <a:endParaRPr lang="ar-SA" sz="2000" b="1" dirty="0">
              <a:cs typeface="DecoType Thuluth" panose="02010000000000000000" pitchFamily="2" charset="-78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0" y="0"/>
            <a:ext cx="9144000" cy="6935688"/>
          </a:xfrm>
          <a:prstGeom prst="rect">
            <a:avLst/>
          </a:prstGeom>
          <a:noFill/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033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719237"/>
              </p:ext>
            </p:extLst>
          </p:nvPr>
        </p:nvGraphicFramePr>
        <p:xfrm>
          <a:off x="112205" y="836712"/>
          <a:ext cx="8996324" cy="5102344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644938"/>
                <a:gridCol w="529638"/>
                <a:gridCol w="4912048"/>
                <a:gridCol w="1265064"/>
                <a:gridCol w="1644636"/>
              </a:tblGrid>
              <a:tr h="576064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خطوات الدرس: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المدة الزمنية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سير الدرس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الوسائل التعليمية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استراتيجية التدريس</a:t>
                      </a:r>
                      <a:r>
                        <a:rPr lang="ar-SA" sz="1200" b="1" baseline="0" dirty="0" smtClean="0"/>
                        <a:t> </a:t>
                      </a:r>
                      <a:r>
                        <a:rPr lang="ar-SA" sz="1200" b="1" dirty="0" smtClean="0"/>
                        <a:t>المستخدمة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6896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التقديم (التركيز)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5د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solidFill>
                            <a:srgbClr val="003366"/>
                          </a:solidFill>
                          <a:effectLst/>
                          <a:latin typeface="Times New Roman"/>
                          <a:cs typeface="Traditional Arabic"/>
                        </a:rPr>
                        <a:t>ما اول ما </a:t>
                      </a:r>
                      <a:r>
                        <a:rPr lang="ar-SA" sz="1200" b="1" smtClean="0">
                          <a:solidFill>
                            <a:srgbClr val="003366"/>
                          </a:solidFill>
                          <a:effectLst/>
                          <a:latin typeface="Times New Roman"/>
                          <a:cs typeface="Traditional Arabic"/>
                        </a:rPr>
                        <a:t>نكرة الأنبياء؟</a:t>
                      </a:r>
                      <a:endParaRPr lang="ar-SA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331168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التدريس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10د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SA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أول ما دعا إليه الأنبياء عليهم السلام وأول ما أنكروه : 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SA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أول ما دعا إليه الأنبياء عليهم السلام هو :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SA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التوحيد وأول ما أنكروه هو : الشرك .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SA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الدعوة إلى التوحيد هي سبيل أتباع النبي ص : 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SA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الواجب على جميع أتباع النبي ص إلى يوم القيامة : الدعوة إلى توحيد الله تعالى </a:t>
                      </a:r>
                      <a:r>
                        <a:rPr lang="ar-SA" sz="1600" b="1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والتحذيرمن</a:t>
                      </a:r>
                      <a:r>
                        <a:rPr lang="ar-SA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الشرك واتباع نهج النبي ص في ذلك وأصحابه رضي الله عنهم </a:t>
                      </a:r>
                    </a:p>
                  </a:txBody>
                  <a:tcPr marL="114300" marR="1143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عروض </a:t>
                      </a:r>
                      <a:r>
                        <a:rPr lang="ar-SA" sz="1200" b="1" dirty="0" err="1" smtClean="0"/>
                        <a:t>البوربونت</a:t>
                      </a:r>
                      <a:r>
                        <a:rPr lang="ar-SA" sz="1200" b="1" dirty="0" smtClean="0"/>
                        <a:t> 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err="1" smtClean="0"/>
                        <a:t>البروجكتر</a:t>
                      </a:r>
                      <a:endParaRPr lang="ar-SA" sz="1200" b="1" dirty="0" smtClean="0"/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بطاقات -أقلام ملونة-السبورة-الكتاب المدرسي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(استراتيجية التعلم النشط)</a:t>
                      </a:r>
                      <a:endParaRPr lang="en-US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التعلم التعاوني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ذاتي </a:t>
                      </a:r>
                      <a:endParaRPr lang="en-US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95456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التدريب: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smtClean="0"/>
                        <a:t>20د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A" sz="1400" b="1" dirty="0" smtClean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- - أسأل  الطالبات السؤال </a:t>
                      </a:r>
                      <a:r>
                        <a:rPr lang="ar-SA" sz="1400" b="1" dirty="0" err="1" smtClean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التالى</a:t>
                      </a:r>
                      <a:r>
                        <a:rPr lang="ar-SA" sz="1400" b="1" dirty="0" smtClean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 :ما أول ما دعا إليه الأنبياء عليهم السلام  ؟</a:t>
                      </a: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A" sz="1400" b="1" dirty="0" smtClean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- أستمع إلى إجابات الطالبات و أسجلها على السبورة .</a:t>
                      </a: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A" sz="1400" b="1" dirty="0" smtClean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-ثم أناقشهن في بقية عناصر الدرس .</a:t>
                      </a: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A" sz="1400" b="1" dirty="0" smtClean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-أستنتج مع الطالبات </a:t>
                      </a:r>
                      <a:r>
                        <a:rPr lang="ar-SA" sz="1400" b="1" dirty="0" err="1" smtClean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فى</a:t>
                      </a:r>
                      <a:r>
                        <a:rPr lang="ar-SA" sz="1400" b="1" dirty="0" smtClean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 النهاية إلى أ ن   التوحيد هو ما دعا إليه </a:t>
                      </a:r>
                      <a:r>
                        <a:rPr lang="ar-SA" sz="1400" b="1" dirty="0" err="1" smtClean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الأنبيتء</a:t>
                      </a:r>
                      <a:r>
                        <a:rPr lang="ar-SA" sz="1400" b="1" dirty="0" smtClean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 عليهم السلام .</a:t>
                      </a:r>
                    </a:p>
                  </a:txBody>
                  <a:tcPr marL="114300" marR="1143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>
                          <a:solidFill>
                            <a:srgbClr val="FF0000"/>
                          </a:solidFill>
                        </a:rPr>
                        <a:t>أقلام ملونة-السبورة-الكتاب المدرسي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التبادلي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الذاتي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الابداعي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التقويم: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10د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  س/ حددي الأساس الذي تقوم عليه  مراتب الدعوة إلى الله .</a:t>
                      </a:r>
                    </a:p>
                    <a:p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س/ عرفي التوحيد   .</a:t>
                      </a:r>
                    </a:p>
                    <a:p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س/ وضحي المقصود بالتوحيد   .</a:t>
                      </a:r>
                    </a:p>
                    <a:p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س/ ما السبيل الذي اتبعه النبي ص في نشر الرسالة ؟  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 smtClean="0"/>
                        <a:t>الواجب: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 smtClean="0"/>
                        <a:t>الكتاب  صـ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 gridSpan="5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مديرة المدرسة:                                                                                                    المشرفة التربوية:</a:t>
                      </a:r>
                    </a:p>
                    <a:p>
                      <a:pPr rtl="1"/>
                      <a:endParaRPr lang="ar-SA" sz="105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493825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3373</TotalTime>
  <Words>308</Words>
  <Application>Microsoft Office PowerPoint</Application>
  <PresentationFormat>عرض على الشاشة (3:4)‏</PresentationFormat>
  <Paragraphs>60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البنفسجية .</dc:creator>
  <cp:lastModifiedBy>skyy</cp:lastModifiedBy>
  <cp:revision>50</cp:revision>
  <cp:lastPrinted>2014-11-08T16:50:24Z</cp:lastPrinted>
  <dcterms:created xsi:type="dcterms:W3CDTF">2014-02-12T13:17:48Z</dcterms:created>
  <dcterms:modified xsi:type="dcterms:W3CDTF">2014-11-08T16:50:42Z</dcterms:modified>
</cp:coreProperties>
</file>