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9" r:id="rId2"/>
    <p:sldId id="265" r:id="rId3"/>
    <p:sldId id="264" r:id="rId4"/>
    <p:sldId id="266" r:id="rId5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C2123-083E-43F2-A02B-68F1B2E8544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EBDA-10D7-4F73-8EB4-BB8A08B96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5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0EBDA-10D7-4F73-8EB4-BB8A08B96D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0EBDA-10D7-4F73-8EB4-BB8A08B96D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2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227337" y="4585384"/>
            <a:ext cx="6519593" cy="42174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26401"/>
              </p:ext>
            </p:extLst>
          </p:nvPr>
        </p:nvGraphicFramePr>
        <p:xfrm>
          <a:off x="227865" y="2414369"/>
          <a:ext cx="3014705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40336"/>
                <a:gridCol w="582706"/>
                <a:gridCol w="636494"/>
                <a:gridCol w="367553"/>
                <a:gridCol w="318982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تعداد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العناصر التي تحدد حالة الطقس خلال اليوم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60144"/>
              </p:ext>
            </p:extLst>
          </p:nvPr>
        </p:nvGraphicFramePr>
        <p:xfrm>
          <a:off x="235457" y="4680820"/>
          <a:ext cx="3014705" cy="10846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65857"/>
                <a:gridCol w="573742"/>
                <a:gridCol w="591670"/>
                <a:gridCol w="367553"/>
                <a:gridCol w="347249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وصف حالة المادة من خلال تتبع مصور لدورة الماء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 smtClean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 الثالث </a:t>
              </a:r>
              <a:r>
                <a:rPr lang="ar-SA" sz="1600" b="1" dirty="0" smtClean="0">
                  <a:solidFill>
                    <a:schemeClr val="tx1"/>
                  </a:solidFill>
                </a:rPr>
                <a:t>مادة العلوم /  الفترة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الثالثة</a:t>
              </a:r>
              <a:endParaRPr lang="ar-SA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332695" y="2539301"/>
            <a:ext cx="2714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عددي العناصر التي تحدد حالة </a:t>
            </a:r>
          </a:p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الطقس خلال اليوم؟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240306" y="3296850"/>
            <a:ext cx="15637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1-...............</a:t>
            </a:r>
          </a:p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2-..............</a:t>
            </a:r>
          </a:p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3-..............</a:t>
            </a:r>
            <a:endParaRPr lang="ar-S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297429" y="4927753"/>
            <a:ext cx="33698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صفي حالة الماء من خلال الرسم التالي: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صورة 0" descr="06_دورة المياه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83" y="5866639"/>
            <a:ext cx="5341099" cy="268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مخطط انسيابي: معالجة متعاقبة 9"/>
          <p:cNvSpPr/>
          <p:nvPr/>
        </p:nvSpPr>
        <p:spPr>
          <a:xfrm>
            <a:off x="4876799" y="7745505"/>
            <a:ext cx="735106" cy="35858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مخطط انسيابي: معالجة متعاقبة 30"/>
          <p:cNvSpPr/>
          <p:nvPr/>
        </p:nvSpPr>
        <p:spPr>
          <a:xfrm>
            <a:off x="4401670" y="6637679"/>
            <a:ext cx="735106" cy="35858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مخطط انسيابي: معالجة متعاقبة 31"/>
          <p:cNvSpPr/>
          <p:nvPr/>
        </p:nvSpPr>
        <p:spPr>
          <a:xfrm>
            <a:off x="2978090" y="6797112"/>
            <a:ext cx="735106" cy="35858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مربع نص 24"/>
          <p:cNvSpPr txBox="1"/>
          <p:nvPr/>
        </p:nvSpPr>
        <p:spPr>
          <a:xfrm>
            <a:off x="5698713" y="4622831"/>
            <a:ext cx="101331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704530" y="2457013"/>
            <a:ext cx="100688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الأول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095500" y="160338"/>
            <a:ext cx="2306170" cy="3700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رقم </a:t>
            </a:r>
            <a:r>
              <a:rPr lang="ar-SA" smtClean="0"/>
              <a:t>النموذج </a:t>
            </a:r>
            <a:r>
              <a:rPr lang="ar-SA" smtClean="0">
                <a:solidFill>
                  <a:srgbClr val="FF0000"/>
                </a:solidFill>
              </a:rPr>
              <a:t>11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6188" y="152400"/>
            <a:ext cx="6463553" cy="2286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5123823" y="322514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12332" y="7449669"/>
            <a:ext cx="6322153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881970"/>
              </p:ext>
            </p:extLst>
          </p:nvPr>
        </p:nvGraphicFramePr>
        <p:xfrm>
          <a:off x="206188" y="152400"/>
          <a:ext cx="3036863" cy="10846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0792"/>
                <a:gridCol w="656691"/>
                <a:gridCol w="555811"/>
                <a:gridCol w="591671"/>
                <a:gridCol w="385482"/>
                <a:gridCol w="356416"/>
              </a:tblGrid>
              <a:tr h="1226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استنتاج خواص حالات المادة الثلاث من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حيث الشكل والحجم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3024040" y="152400"/>
            <a:ext cx="27997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صلي بين المادة وخاصيتها</a:t>
            </a:r>
            <a:r>
              <a:rPr lang="ar-SA" sz="28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ar-SA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325009" y="1323624"/>
            <a:ext cx="5210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المادة السائلة                      لها شكل ثابت وحجم ثابت</a:t>
            </a:r>
          </a:p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2-المادة الغازية                     لها حجم ثابت وشكل غير ثابت</a:t>
            </a:r>
          </a:p>
          <a:p>
            <a:pPr algn="ctr"/>
            <a:r>
              <a:rPr lang="ar-S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3-المادة الجامدة                      لها حجم وشكل غير ثابتين 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06187" y="2635657"/>
            <a:ext cx="6463553" cy="17839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123823" y="269840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الرابع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484614" y="2732682"/>
            <a:ext cx="21419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اكملي الفراغ بما يناسب: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55485"/>
              </p:ext>
            </p:extLst>
          </p:nvPr>
        </p:nvGraphicFramePr>
        <p:xfrm>
          <a:off x="206187" y="2635657"/>
          <a:ext cx="3036863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0792"/>
                <a:gridCol w="656691"/>
                <a:gridCol w="555811"/>
                <a:gridCol w="591671"/>
                <a:gridCol w="385482"/>
                <a:gridCol w="356416"/>
              </a:tblGrid>
              <a:tr h="1226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مفهوم المناخ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مستطيل 12"/>
          <p:cNvSpPr/>
          <p:nvPr/>
        </p:nvSpPr>
        <p:spPr>
          <a:xfrm>
            <a:off x="529919" y="3657892"/>
            <a:ext cx="60942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المناخ : هو حالة ..............في مكان معين على مدى فترات زمنية ............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57153" y="4570650"/>
            <a:ext cx="6463553" cy="190823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76394"/>
              </p:ext>
            </p:extLst>
          </p:nvPr>
        </p:nvGraphicFramePr>
        <p:xfrm>
          <a:off x="157154" y="4522726"/>
          <a:ext cx="3036863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0792"/>
                <a:gridCol w="656691"/>
                <a:gridCol w="555811"/>
                <a:gridCol w="591671"/>
                <a:gridCol w="385482"/>
                <a:gridCol w="356416"/>
              </a:tblGrid>
              <a:tr h="1226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قياس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بعض صفات المادة كالطول والحجم والكتلة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مربع نص 15"/>
          <p:cNvSpPr txBox="1"/>
          <p:nvPr/>
        </p:nvSpPr>
        <p:spPr>
          <a:xfrm>
            <a:off x="5522259" y="4560342"/>
            <a:ext cx="109844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الخامس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860650" y="4552324"/>
            <a:ext cx="31265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اختاري الإجابة الصحيحة من </a:t>
            </a:r>
          </a:p>
          <a:p>
            <a:pPr algn="ctr"/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بين الأقواس:</a:t>
            </a:r>
            <a:endParaRPr lang="ar-SA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098314" y="5515603"/>
            <a:ext cx="33361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وحدة قياس الطول    ( اللتر  - السم)</a:t>
            </a:r>
          </a:p>
          <a:p>
            <a:pPr algn="ctr"/>
            <a:r>
              <a:rPr lang="ar-S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وحدة قياس الحجم      (الكيلوجرام – المتر)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250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29414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 </a:t>
            </a:r>
            <a:endParaRPr lang="ar-SA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5477539"/>
            <a:ext cx="6519066" cy="15793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203255" y="7182578"/>
            <a:ext cx="6526894" cy="18083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733614" y="7164927"/>
            <a:ext cx="97971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 smtClean="0"/>
                  <a:t>المملكة العربية السعودية</a:t>
                </a:r>
              </a:p>
              <a:p>
                <a:pPr algn="ctr"/>
                <a:r>
                  <a:rPr lang="ar-SA" sz="700" dirty="0" smtClean="0"/>
                  <a:t>وزارة التعليم </a:t>
                </a:r>
              </a:p>
              <a:p>
                <a:pPr algn="ctr"/>
                <a:r>
                  <a:rPr lang="ar-SA" sz="700" dirty="0" smtClean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 smtClean="0"/>
                  <a:t>قسم الصفوف الأولية</a:t>
                </a:r>
                <a:endParaRPr lang="ar-SA" sz="700" dirty="0"/>
              </a:p>
            </p:txBody>
          </p:sp>
          <p:sp>
            <p:nvSpPr>
              <p:cNvPr id="30" name="مستطيل مستدير الزوايا 29"/>
              <p:cNvSpPr/>
              <p:nvPr/>
            </p:nvSpPr>
            <p:spPr>
              <a:xfrm>
                <a:off x="1031967" y="530427"/>
                <a:ext cx="4869470" cy="43379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1600" b="1" dirty="0" smtClean="0">
                    <a:solidFill>
                      <a:schemeClr val="tx1"/>
                    </a:solidFill>
                  </a:rPr>
                  <a:t>الاختبار الدوري </a:t>
                </a:r>
                <a:r>
                  <a:rPr lang="ar-SA" sz="1600" b="1" dirty="0" err="1" smtClean="0">
                    <a:solidFill>
                      <a:schemeClr val="tx1"/>
                    </a:solidFill>
                  </a:rPr>
                  <a:t>للصف.</a:t>
                </a:r>
                <a:r>
                  <a:rPr lang="ar-SA" sz="1600" b="1" dirty="0" err="1" smtClean="0">
                    <a:solidFill>
                      <a:srgbClr val="FF0000"/>
                    </a:solidFill>
                  </a:rPr>
                  <a:t>الثالث</a:t>
                </a:r>
                <a:r>
                  <a:rPr lang="ar-SA" sz="1600" b="1" dirty="0" smtClean="0">
                    <a:solidFill>
                      <a:schemeClr val="tx1"/>
                    </a:solidFill>
                  </a:rPr>
                  <a:t> مادة العلوم /  الفترة </a:t>
                </a:r>
                <a:r>
                  <a:rPr lang="ar-SA" sz="1600" b="1" dirty="0" smtClean="0">
                    <a:solidFill>
                      <a:srgbClr val="FF0000"/>
                    </a:solidFill>
                  </a:rPr>
                  <a:t>الثالثة</a:t>
                </a:r>
                <a:endParaRPr lang="ar-SA" sz="16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06155"/>
              </p:ext>
            </p:extLst>
          </p:nvPr>
        </p:nvGraphicFramePr>
        <p:xfrm>
          <a:off x="227865" y="2414369"/>
          <a:ext cx="3014705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67230"/>
                <a:gridCol w="528918"/>
                <a:gridCol w="645459"/>
                <a:gridCol w="349623"/>
                <a:gridCol w="354841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مفهوم  الطقس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04068"/>
              </p:ext>
            </p:extLst>
          </p:nvPr>
        </p:nvGraphicFramePr>
        <p:xfrm>
          <a:off x="213905" y="7201564"/>
          <a:ext cx="3014705" cy="10846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44989"/>
                <a:gridCol w="579353"/>
                <a:gridCol w="614254"/>
                <a:gridCol w="362967"/>
                <a:gridCol w="344508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تعيين التغير الفيزيائي من خلال قراءة مجموعة من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51683"/>
              </p:ext>
            </p:extLst>
          </p:nvPr>
        </p:nvGraphicFramePr>
        <p:xfrm>
          <a:off x="252579" y="5495593"/>
          <a:ext cx="3014705" cy="10846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58950"/>
                <a:gridCol w="516531"/>
                <a:gridCol w="614253"/>
                <a:gridCol w="411829"/>
                <a:gridCol w="344508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تسمية بعض التغييرات الكيميائية التي تحدث في الحياة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3059378" y="2393597"/>
            <a:ext cx="30901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صلي من العمود (أ)ما يناسبه من العمود (ب):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804044" y="3151690"/>
            <a:ext cx="8290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</a:t>
            </a:r>
            <a:r>
              <a:rPr lang="ar-SA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)</a:t>
            </a:r>
          </a:p>
          <a:p>
            <a:pPr algn="ctr"/>
            <a:r>
              <a:rPr lang="ar-SA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1-الطقس</a:t>
            </a:r>
          </a:p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2-المناخ </a:t>
            </a:r>
          </a:p>
          <a:p>
            <a:pPr algn="ctr"/>
            <a:r>
              <a:rPr lang="ar-SA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3-المادة</a:t>
            </a:r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3344062" y="3190200"/>
            <a:ext cx="21407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</a:t>
            </a:r>
            <a:r>
              <a:rPr lang="ar-SA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</a:t>
            </a:r>
            <a:r>
              <a:rPr lang="ar-SA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)</a:t>
            </a:r>
          </a:p>
          <a:p>
            <a:pPr algn="ctr"/>
            <a:r>
              <a:rPr lang="ar-SA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ar-SA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هو حالة الطقس في مكان معين </a:t>
            </a:r>
          </a:p>
          <a:p>
            <a:pPr algn="ctr"/>
            <a:r>
              <a:rPr lang="ar-SA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على مدى فترات زمنية طويلة.</a:t>
            </a:r>
          </a:p>
          <a:p>
            <a:pPr algn="ctr"/>
            <a:r>
              <a:rPr lang="ar-SA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-أي شيء له حجم وكتلة .        </a:t>
            </a:r>
          </a:p>
          <a:p>
            <a:pPr algn="ctr"/>
            <a:r>
              <a:rPr lang="ar-SA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-حالة الجو في مكان معين خلال يوم أو عدة أيام.</a:t>
            </a:r>
            <a:endParaRPr lang="ar-SA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ar-SA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4" name="جدول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10925"/>
              </p:ext>
            </p:extLst>
          </p:nvPr>
        </p:nvGraphicFramePr>
        <p:xfrm>
          <a:off x="227865" y="3391394"/>
          <a:ext cx="3014705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67230"/>
                <a:gridCol w="528918"/>
                <a:gridCol w="645459"/>
                <a:gridCol w="349623"/>
                <a:gridCol w="354841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مفهوم  المناخ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جدول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96272"/>
              </p:ext>
            </p:extLst>
          </p:nvPr>
        </p:nvGraphicFramePr>
        <p:xfrm>
          <a:off x="227865" y="4369426"/>
          <a:ext cx="3014705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67230"/>
                <a:gridCol w="528918"/>
                <a:gridCol w="645459"/>
                <a:gridCol w="349623"/>
                <a:gridCol w="354841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مفهوم  المادة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مربع نص 39"/>
          <p:cNvSpPr txBox="1"/>
          <p:nvPr/>
        </p:nvSpPr>
        <p:spPr>
          <a:xfrm>
            <a:off x="5733615" y="5495350"/>
            <a:ext cx="101331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374198" y="5440649"/>
            <a:ext cx="255737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اعطي مثالاً لتغير كيميائي في الحياة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3912632" y="6107634"/>
            <a:ext cx="2208961" cy="63519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6146301" y="6031354"/>
            <a:ext cx="55175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6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المثال</a:t>
            </a:r>
            <a:endParaRPr lang="ar-SA" sz="1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381178" y="7317338"/>
            <a:ext cx="321087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اذكري نوع التغير في الصور التالية:</a:t>
            </a:r>
            <a:endParaRPr lang="ar-SA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2" name="صورة 41" descr="C:\Users\user\Desktop\images (2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00505" y="7754949"/>
            <a:ext cx="851579" cy="52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صورة 47" descr="C:\Users\user\Desktop\فهرس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02051" y="7734008"/>
            <a:ext cx="718956" cy="48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مستطيل 48"/>
          <p:cNvSpPr/>
          <p:nvPr/>
        </p:nvSpPr>
        <p:spPr>
          <a:xfrm>
            <a:off x="4372162" y="8354267"/>
            <a:ext cx="194957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6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التغير هنا تغير..............</a:t>
            </a:r>
            <a:endParaRPr lang="ar-SA" sz="1600" b="1" cap="none" spc="0" dirty="0">
              <a:ln w="17780" cmpd="sng">
                <a:noFill/>
                <a:prstDash val="solid"/>
                <a:miter lim="800000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مربع نص 49"/>
          <p:cNvSpPr txBox="1"/>
          <p:nvPr/>
        </p:nvSpPr>
        <p:spPr>
          <a:xfrm>
            <a:off x="2095500" y="160338"/>
            <a:ext cx="2306170" cy="3700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رقم </a:t>
            </a:r>
            <a:r>
              <a:rPr lang="ar-SA" smtClean="0"/>
              <a:t>النموذج </a:t>
            </a:r>
            <a:r>
              <a:rPr lang="ar-SA" smtClean="0">
                <a:solidFill>
                  <a:srgbClr val="FF0000"/>
                </a:solidFill>
              </a:rPr>
              <a:t>11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2424" y="3920025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</a:t>
            </a:r>
            <a:r>
              <a:rPr lang="ar-SA" sz="1050" b="1" dirty="0" err="1" smtClean="0"/>
              <a:t>لك</a:t>
            </a:r>
            <a:r>
              <a:rPr lang="ar-SA" sz="1050" b="1" smtClean="0"/>
              <a:t> بالتوفيق                                                                                                                </a:t>
            </a:r>
            <a:r>
              <a:rPr lang="ar-SA" sz="1050" b="1" dirty="0" smtClean="0"/>
              <a:t>معلمة المادة :</a:t>
            </a:r>
            <a:endParaRPr lang="ar-SA" sz="1050" b="1" dirty="0"/>
          </a:p>
        </p:txBody>
      </p:sp>
      <p:sp>
        <p:nvSpPr>
          <p:cNvPr id="3" name="مستطيل 2"/>
          <p:cNvSpPr/>
          <p:nvPr/>
        </p:nvSpPr>
        <p:spPr>
          <a:xfrm>
            <a:off x="241087" y="227504"/>
            <a:ext cx="6463553" cy="24598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04068"/>
              </p:ext>
            </p:extLst>
          </p:nvPr>
        </p:nvGraphicFramePr>
        <p:xfrm>
          <a:off x="254624" y="248169"/>
          <a:ext cx="3014705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44989"/>
                <a:gridCol w="579353"/>
                <a:gridCol w="614254"/>
                <a:gridCol w="362967"/>
                <a:gridCol w="344508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استنتاج خواص حالات المادة الثلاث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5663814" y="281176"/>
            <a:ext cx="101331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الرابع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188717" y="238591"/>
            <a:ext cx="31265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اختاري الإجابة الصحيحة من </a:t>
            </a:r>
          </a:p>
          <a:p>
            <a:pPr algn="ctr"/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بين الأقواس:</a:t>
            </a:r>
            <a:endParaRPr lang="ar-SA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77434" y="1376372"/>
            <a:ext cx="47083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1-الغاز مادة شكلها غير ثابت وحجمها    ( ثابت  - غير ثابت)</a:t>
            </a:r>
          </a:p>
          <a:p>
            <a:pPr algn="ctr"/>
            <a:r>
              <a:rPr lang="ar-S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المادة الصلبة لها حجم ثابت وشكل     ( ثابت – غير ثابت)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7189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682</Words>
  <Application>Microsoft Office PowerPoint</Application>
  <PresentationFormat>عرض على الشاشة (3:4)‏</PresentationFormat>
  <Paragraphs>215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 Unicode MS</vt:lpstr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82</cp:revision>
  <dcterms:created xsi:type="dcterms:W3CDTF">2016-10-19T21:09:54Z</dcterms:created>
  <dcterms:modified xsi:type="dcterms:W3CDTF">2017-02-17T10:20:54Z</dcterms:modified>
</cp:coreProperties>
</file>