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400" r:id="rId2"/>
    <p:sldId id="401" r:id="rId3"/>
    <p:sldId id="402" r:id="rId4"/>
    <p:sldId id="302" r:id="rId5"/>
    <p:sldId id="376" r:id="rId6"/>
    <p:sldId id="377" r:id="rId7"/>
    <p:sldId id="378" r:id="rId8"/>
    <p:sldId id="379" r:id="rId9"/>
    <p:sldId id="371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72" r:id="rId18"/>
    <p:sldId id="403" r:id="rId19"/>
    <p:sldId id="404" r:id="rId20"/>
    <p:sldId id="373" r:id="rId21"/>
    <p:sldId id="389" r:id="rId22"/>
    <p:sldId id="374" r:id="rId23"/>
    <p:sldId id="390" r:id="rId24"/>
    <p:sldId id="391" r:id="rId25"/>
    <p:sldId id="392" r:id="rId26"/>
    <p:sldId id="393" r:id="rId27"/>
    <p:sldId id="375" r:id="rId28"/>
    <p:sldId id="394" r:id="rId29"/>
    <p:sldId id="395" r:id="rId30"/>
    <p:sldId id="396" r:id="rId31"/>
    <p:sldId id="397" r:id="rId32"/>
    <p:sldId id="398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2AE"/>
    <a:srgbClr val="0099FF"/>
    <a:srgbClr val="CCFF66"/>
    <a:srgbClr val="FF66FF"/>
    <a:srgbClr val="FFCCFF"/>
    <a:srgbClr val="00FFCC"/>
    <a:srgbClr val="FF00FF"/>
    <a:srgbClr val="90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6733" autoAdjust="0"/>
    <p:restoredTop sz="94393" autoAdjust="0"/>
  </p:normalViewPr>
  <p:slideViewPr>
    <p:cSldViewPr>
      <p:cViewPr>
        <p:scale>
          <a:sx n="59" d="100"/>
          <a:sy n="59" d="100"/>
        </p:scale>
        <p:origin x="-166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977067-F502-47F2-AD7C-C478F8310DB5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454A39-501F-4E00-90A4-3F3EF07D059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521867-7AB8-475A-A93B-FC5170399B1D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53A3F8-EF3E-44FF-AB4B-EDED295D655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83E38-31DF-4E31-AC8C-0DB5374E3EEB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905151-DEFB-421C-B3E8-B8FBAE7C9FB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C14A5-51A0-404A-9101-EEBC230A66EA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06ED28-5717-4540-9A2E-892CF87E926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9AD8EE-DD6A-4647-98DF-5D116D79C2C8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A36DEC-5641-4FC3-908D-999A38F9EC5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AE8188-91D6-4535-99D9-65493B9ACBB3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8501A5-41DC-4B3B-89D1-D0084831ED0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09B187-D3E6-4A6D-882F-176F38FA2DA7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50AEA0-6506-4B4F-900E-758D21005C9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0C2439-5F0A-4263-94FB-A81027199692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BA1AC9-1815-4FE5-8495-567C7F10E15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81ED3-2752-43C7-9070-58EF0ADA848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79BBDE-08E2-429A-8C98-54BA0D10683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BBEC4-ACA9-4E7C-A21A-AB9D5EE43DFD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769A9F-647D-4EA8-82EA-FD31BC9F18E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64A7DA-6972-4A36-8E0F-85D72720D76A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D27180-24FB-4750-A614-AEB64820E0E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61E720C-A0C6-4738-A362-7D3DEBD5F8EF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86744D1-B45F-455F-B769-51CC06F286C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1857375" y="0"/>
            <a:ext cx="6143625" cy="6286500"/>
            <a:chOff x="2428860" y="142853"/>
            <a:chExt cx="4820403" cy="5908944"/>
          </a:xfrm>
        </p:grpSpPr>
        <p:pic>
          <p:nvPicPr>
            <p:cNvPr id="2051" name="صورة 3" descr="Twistable-washable-wax-crayon-in-bulk-triangle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 rot="-5400000">
              <a:off x="3250397" y="-392932"/>
              <a:ext cx="3463081" cy="4534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صورة 4" descr="artist-paint-palette-clipart-panda-free-clipart-images-vLEVfy-clipart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2428860" y="3571878"/>
              <a:ext cx="2889627" cy="247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صورة 5" descr="images_ckjl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DDDE"/>
                </a:clrFrom>
                <a:clrTo>
                  <a:srgbClr val="E6DDDE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5214942" y="4071944"/>
              <a:ext cx="1785950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" name="مربع نص 6"/>
            <p:cNvSpPr txBox="1">
              <a:spLocks noChangeArrowheads="1"/>
            </p:cNvSpPr>
            <p:nvPr/>
          </p:nvSpPr>
          <p:spPr bwMode="auto">
            <a:xfrm>
              <a:off x="2928926" y="2913403"/>
              <a:ext cx="364330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6000" b="1" dirty="0"/>
                <a:t>مجال الرسم</a:t>
              </a:r>
              <a:endParaRPr lang="en-US" sz="60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مربع نص 6"/>
          <p:cNvSpPr txBox="1">
            <a:spLocks noChangeArrowheads="1"/>
          </p:cNvSpPr>
          <p:nvPr/>
        </p:nvSpPr>
        <p:spPr bwMode="auto">
          <a:xfrm>
            <a:off x="1071538" y="1785926"/>
            <a:ext cx="76438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EG" sz="4000" b="1" dirty="0"/>
              <a:t>وقد استوحى كثير من الفنانين التشكيلين أعمالهم الفنية من طبيعة المملكة العربية السعودية المتنوعة، فعبروا عن البيئة الصحراوية بكثبانها الرملية الذهبية، ونباتاتها البرية، الشكلين (2، 3).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14480" y="571480"/>
            <a:ext cx="6200802" cy="4211866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1142976" y="5072074"/>
            <a:ext cx="7643866" cy="715963"/>
            <a:chOff x="1214414" y="5500702"/>
            <a:chExt cx="7349900" cy="715968"/>
          </a:xfrm>
        </p:grpSpPr>
        <p:sp>
          <p:nvSpPr>
            <p:cNvPr id="12292" name="مربع نص 8"/>
            <p:cNvSpPr txBox="1">
              <a:spLocks noChangeArrowheads="1"/>
            </p:cNvSpPr>
            <p:nvPr/>
          </p:nvSpPr>
          <p:spPr bwMode="auto">
            <a:xfrm>
              <a:off x="1214414" y="5558882"/>
              <a:ext cx="6869065" cy="58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EG" sz="3200" b="1" dirty="0" smtClean="0"/>
                <a:t>شكل </a:t>
              </a:r>
              <a:r>
                <a:rPr lang="ar-EG" sz="3200" b="1" dirty="0"/>
                <a:t>(2): لوحة للفنان السعودي </a:t>
              </a:r>
              <a:r>
                <a:rPr lang="ar-SA" sz="3200" b="1" dirty="0" smtClean="0">
                  <a:latin typeface="Arial"/>
                  <a:cs typeface="Arial"/>
                </a:rPr>
                <a:t>"</a:t>
              </a:r>
              <a:r>
                <a:rPr lang="ar-EG" sz="3200" b="1" dirty="0" smtClean="0"/>
                <a:t>محمد السليم</a:t>
              </a:r>
              <a:r>
                <a:rPr lang="ar-SA" sz="3200" b="1" dirty="0" smtClean="0">
                  <a:latin typeface="Arial"/>
                  <a:cs typeface="Arial"/>
                </a:rPr>
                <a:t>"</a:t>
              </a:r>
              <a:r>
                <a:rPr lang="ar-EG" sz="3200" b="1" dirty="0" smtClean="0"/>
                <a:t>.</a:t>
              </a:r>
              <a:endParaRPr lang="en-US" sz="3200" dirty="0"/>
            </a:p>
          </p:txBody>
        </p:sp>
        <p:pic>
          <p:nvPicPr>
            <p:cNvPr id="12293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849934" y="5500702"/>
              <a:ext cx="7143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رابط مستقيم 5"/>
            <p:cNvCxnSpPr/>
            <p:nvPr/>
          </p:nvCxnSpPr>
          <p:spPr>
            <a:xfrm rot="10800000">
              <a:off x="1214414" y="6215082"/>
              <a:ext cx="6858048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571604" y="357166"/>
            <a:ext cx="6429420" cy="4317665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1000125" y="5072063"/>
            <a:ext cx="7572375" cy="715962"/>
            <a:chOff x="1000100" y="5286388"/>
            <a:chExt cx="7572428" cy="715968"/>
          </a:xfrm>
        </p:grpSpPr>
        <p:sp>
          <p:nvSpPr>
            <p:cNvPr id="13316" name="مربع نص 8"/>
            <p:cNvSpPr txBox="1">
              <a:spLocks noChangeArrowheads="1"/>
            </p:cNvSpPr>
            <p:nvPr/>
          </p:nvSpPr>
          <p:spPr bwMode="auto">
            <a:xfrm>
              <a:off x="1000100" y="5345130"/>
              <a:ext cx="71438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/>
                <a:t>شكل </a:t>
              </a:r>
              <a:r>
                <a:rPr lang="ar-EG" sz="3200" b="1" dirty="0"/>
                <a:t>(3): لوحة للفنان الإنجليزي </a:t>
              </a:r>
              <a:r>
                <a:rPr lang="ar-SA" sz="3200" b="1" dirty="0" smtClean="0">
                  <a:latin typeface="Arial"/>
                  <a:cs typeface="Arial"/>
                </a:rPr>
                <a:t>"</a:t>
              </a:r>
              <a:r>
                <a:rPr lang="ar-EG" sz="3200" b="1" dirty="0" smtClean="0"/>
                <a:t>فليب </a:t>
              </a:r>
              <a:r>
                <a:rPr lang="ar-EG" sz="3200" b="1" dirty="0" err="1" smtClean="0"/>
                <a:t>بوشارد</a:t>
              </a:r>
              <a:r>
                <a:rPr lang="ar-SA" sz="3200" b="1" dirty="0" smtClean="0">
                  <a:latin typeface="Arial"/>
                  <a:cs typeface="Arial"/>
                </a:rPr>
                <a:t>"</a:t>
              </a:r>
              <a:r>
                <a:rPr lang="ar-EG" sz="3200" b="1" dirty="0" smtClean="0"/>
                <a:t>.</a:t>
              </a:r>
              <a:endParaRPr lang="en-US" sz="3200" dirty="0"/>
            </a:p>
          </p:txBody>
        </p:sp>
        <p:pic>
          <p:nvPicPr>
            <p:cNvPr id="13317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858148" y="5286388"/>
              <a:ext cx="7143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رابط مستقيم 5"/>
            <p:cNvCxnSpPr/>
            <p:nvPr/>
          </p:nvCxnSpPr>
          <p:spPr>
            <a:xfrm rot="10800000">
              <a:off x="1428728" y="6000769"/>
              <a:ext cx="6858048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مربع نص 6"/>
          <p:cNvSpPr txBox="1">
            <a:spLocks noChangeArrowheads="1"/>
          </p:cNvSpPr>
          <p:nvPr/>
        </p:nvSpPr>
        <p:spPr bwMode="auto">
          <a:xfrm>
            <a:off x="1714500" y="2571750"/>
            <a:ext cx="6030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/>
              <a:t>ومنهم من عبر عن البيئة الزراعية، والجبال الشاهقة</a:t>
            </a:r>
            <a:r>
              <a:rPr lang="ar-EG" sz="4000" b="1" dirty="0"/>
              <a:t>، الشكلين (4، 5)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36000"/>
          </a:blip>
          <a:srcRect/>
          <a:stretch>
            <a:fillRect/>
          </a:stretch>
        </p:blipFill>
        <p:spPr bwMode="auto">
          <a:xfrm>
            <a:off x="1214414" y="285728"/>
            <a:ext cx="6962775" cy="4590993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785813" y="5143500"/>
            <a:ext cx="7786687" cy="715963"/>
            <a:chOff x="785786" y="5500702"/>
            <a:chExt cx="7786742" cy="715968"/>
          </a:xfrm>
        </p:grpSpPr>
        <p:sp>
          <p:nvSpPr>
            <p:cNvPr id="15364" name="مربع نص 8"/>
            <p:cNvSpPr txBox="1">
              <a:spLocks noChangeArrowheads="1"/>
            </p:cNvSpPr>
            <p:nvPr/>
          </p:nvSpPr>
          <p:spPr bwMode="auto">
            <a:xfrm>
              <a:off x="785786" y="5572140"/>
              <a:ext cx="73580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/>
                <a:t>شكل </a:t>
              </a:r>
              <a:r>
                <a:rPr lang="ar-EG" sz="3200" b="1" dirty="0"/>
                <a:t>(4): </a:t>
              </a:r>
              <a:r>
                <a:rPr lang="ar-SA" sz="3200" b="1" dirty="0"/>
                <a:t>لوحة للفنان السعودي </a:t>
              </a:r>
              <a:r>
                <a:rPr lang="ar-SA" sz="3200" b="1" dirty="0" smtClean="0"/>
                <a:t>"محمد </a:t>
              </a:r>
              <a:r>
                <a:rPr lang="ar-SA" sz="3200" b="1" dirty="0" err="1" smtClean="0"/>
                <a:t>العبلان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.</a:t>
              </a:r>
              <a:endParaRPr lang="en-US" sz="3200" dirty="0"/>
            </a:p>
          </p:txBody>
        </p:sp>
        <p:cxnSp>
          <p:nvCxnSpPr>
            <p:cNvPr id="5" name="رابط مستقيم 4"/>
            <p:cNvCxnSpPr/>
            <p:nvPr/>
          </p:nvCxnSpPr>
          <p:spPr>
            <a:xfrm rot="10800000">
              <a:off x="1214414" y="6215082"/>
              <a:ext cx="7215238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366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858148" y="5500702"/>
              <a:ext cx="7143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285852" y="357166"/>
            <a:ext cx="6792644" cy="4514871"/>
          </a:xfrm>
          <a:prstGeom prst="roundRect">
            <a:avLst>
              <a:gd name="adj" fmla="val 10707"/>
            </a:avLst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857250" y="5072063"/>
            <a:ext cx="8072438" cy="715962"/>
            <a:chOff x="857224" y="5072074"/>
            <a:chExt cx="8072494" cy="715968"/>
          </a:xfrm>
        </p:grpSpPr>
        <p:sp>
          <p:nvSpPr>
            <p:cNvPr id="16388" name="مربع نص 8"/>
            <p:cNvSpPr txBox="1">
              <a:spLocks noChangeArrowheads="1"/>
            </p:cNvSpPr>
            <p:nvPr/>
          </p:nvSpPr>
          <p:spPr bwMode="auto">
            <a:xfrm>
              <a:off x="857224" y="5143512"/>
              <a:ext cx="73580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/>
                <a:t>شكل </a:t>
              </a:r>
              <a:r>
                <a:rPr lang="ar-EG" sz="3200" b="1" dirty="0"/>
                <a:t>(5): </a:t>
              </a:r>
              <a:r>
                <a:rPr lang="ar-SA" sz="3200" b="1" dirty="0"/>
                <a:t>لوحة للفنان الأمريكي </a:t>
              </a:r>
              <a:r>
                <a:rPr lang="ar-SA" sz="3200" b="1" dirty="0" smtClean="0"/>
                <a:t>"</a:t>
              </a:r>
              <a:r>
                <a:rPr lang="ar-SA" sz="3200" b="1" dirty="0" err="1" smtClean="0"/>
                <a:t>جيرهارت</a:t>
              </a:r>
              <a:r>
                <a:rPr lang="ar-SA" sz="3200" b="1" dirty="0" smtClean="0"/>
                <a:t> </a:t>
              </a:r>
              <a:r>
                <a:rPr lang="ar-SA" sz="3200" b="1" dirty="0" err="1" smtClean="0"/>
                <a:t>ليبمان</a:t>
              </a:r>
              <a:r>
                <a:rPr lang="ar-SA" sz="3200" b="1" dirty="0" smtClean="0"/>
                <a:t>"</a:t>
              </a:r>
              <a:r>
                <a:rPr lang="ar-EG" sz="3200" b="1" dirty="0" smtClean="0"/>
                <a:t>.</a:t>
              </a:r>
              <a:endParaRPr lang="en-US" sz="3200" dirty="0"/>
            </a:p>
          </p:txBody>
        </p:sp>
        <p:cxnSp>
          <p:nvCxnSpPr>
            <p:cNvPr id="5" name="رابط مستقيم 4"/>
            <p:cNvCxnSpPr/>
            <p:nvPr/>
          </p:nvCxnSpPr>
          <p:spPr>
            <a:xfrm rot="10800000">
              <a:off x="1071538" y="5786455"/>
              <a:ext cx="7643865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6390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8215338" y="5072074"/>
              <a:ext cx="714380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مربع نص 6"/>
          <p:cNvSpPr txBox="1">
            <a:spLocks noChangeArrowheads="1"/>
          </p:cNvSpPr>
          <p:nvPr/>
        </p:nvSpPr>
        <p:spPr bwMode="auto">
          <a:xfrm>
            <a:off x="906463" y="1443038"/>
            <a:ext cx="7500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ar-EG" sz="4800" b="1" dirty="0"/>
              <a:t> </a:t>
            </a:r>
            <a:r>
              <a:rPr lang="ar-SA" sz="4800" b="1" dirty="0"/>
              <a:t>وقد استخدم الفنانون في لوحاتهم السابقة العناصر الشكلية من خط ولون وملمس؛ للتعبير عن المناظر الطبيعية.</a:t>
            </a:r>
            <a:endParaRPr lang="en-US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مربع نص 5"/>
          <p:cNvSpPr txBox="1">
            <a:spLocks noChangeArrowheads="1"/>
          </p:cNvSpPr>
          <p:nvPr/>
        </p:nvSpPr>
        <p:spPr bwMode="auto">
          <a:xfrm>
            <a:off x="714375" y="1143000"/>
            <a:ext cx="8215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200" b="1" dirty="0"/>
              <a:t>شارك الطفل </a:t>
            </a:r>
            <a:r>
              <a:rPr lang="ar-SA" sz="3200" b="1" dirty="0" smtClean="0"/>
              <a:t>"طه </a:t>
            </a:r>
            <a:r>
              <a:rPr lang="ar-SA" sz="3200" b="1" dirty="0"/>
              <a:t>حسين </a:t>
            </a:r>
            <a:r>
              <a:rPr lang="ar-SA" sz="3200" b="1" dirty="0" smtClean="0"/>
              <a:t>عيسى" </a:t>
            </a:r>
            <a:r>
              <a:rPr lang="ar-SA" sz="3200" b="1" dirty="0"/>
              <a:t>في مسابقة </a:t>
            </a:r>
            <a:r>
              <a:rPr lang="ar-SA" sz="3200" b="1" dirty="0" smtClean="0"/>
              <a:t>"م</a:t>
            </a:r>
            <a:r>
              <a:rPr lang="ar-EG" sz="3200" b="1" dirty="0"/>
              <a:t>َ</a:t>
            </a:r>
            <a:r>
              <a:rPr lang="ar-SA" sz="3200" b="1" dirty="0"/>
              <a:t>ل</a:t>
            </a:r>
            <a:r>
              <a:rPr lang="ar-EG" sz="3200" b="1" dirty="0"/>
              <a:t>ْ</a:t>
            </a:r>
            <a:r>
              <a:rPr lang="ar-SA" sz="3200" b="1" dirty="0"/>
              <a:t>و</a:t>
            </a:r>
            <a:r>
              <a:rPr lang="ar-EG" sz="3200" b="1" dirty="0"/>
              <a:t>َ</a:t>
            </a:r>
            <a:r>
              <a:rPr lang="ar-SA" sz="3200" b="1" dirty="0"/>
              <a:t>ن السعودية </a:t>
            </a:r>
            <a:r>
              <a:rPr lang="ar-SA" sz="3200" b="1" dirty="0" smtClean="0"/>
              <a:t>الرابعة" </a:t>
            </a:r>
            <a:r>
              <a:rPr lang="ar-SA" sz="3200" b="1" dirty="0"/>
              <a:t>للفن التشكيلي لعام 1998</a:t>
            </a:r>
            <a:r>
              <a:rPr lang="ar-EG" sz="3200" b="1" dirty="0"/>
              <a:t>م</a:t>
            </a:r>
            <a:r>
              <a:rPr lang="ar-SA" sz="3200" b="1" dirty="0"/>
              <a:t> بلوحة تعبر عن النخيل، شكل</a:t>
            </a:r>
            <a:r>
              <a:rPr lang="ar-EG" sz="3200" b="1" dirty="0"/>
              <a:t> (</a:t>
            </a:r>
            <a:r>
              <a:rPr lang="ar-SA" sz="3200" b="1" dirty="0"/>
              <a:t>6</a:t>
            </a:r>
            <a:r>
              <a:rPr lang="ar-EG" sz="3200" b="1" dirty="0"/>
              <a:t>).</a:t>
            </a:r>
            <a:endParaRPr lang="en-US" sz="3200" dirty="0"/>
          </a:p>
          <a:p>
            <a:pPr algn="justLow"/>
            <a:r>
              <a:rPr lang="ar-SA" sz="3200" b="1" dirty="0">
                <a:solidFill>
                  <a:srgbClr val="C812AE"/>
                </a:solidFill>
              </a:rPr>
              <a:t>نتأملها </a:t>
            </a:r>
            <a:r>
              <a:rPr lang="ar-SA" sz="3200" b="1" dirty="0" smtClean="0">
                <a:solidFill>
                  <a:srgbClr val="C812AE"/>
                </a:solidFill>
              </a:rPr>
              <a:t>جيدًا </a:t>
            </a:r>
            <a:r>
              <a:rPr lang="ar-SA" sz="3200" b="1" dirty="0">
                <a:solidFill>
                  <a:srgbClr val="C812AE"/>
                </a:solidFill>
              </a:rPr>
              <a:t>ثم نعدد</a:t>
            </a:r>
            <a:r>
              <a:rPr lang="ar-EG" sz="3200" b="1" dirty="0">
                <a:solidFill>
                  <a:srgbClr val="C812AE"/>
                </a:solidFill>
              </a:rPr>
              <a:t>:</a:t>
            </a:r>
            <a:endParaRPr lang="en-US" sz="3200" dirty="0">
              <a:solidFill>
                <a:srgbClr val="C812AE"/>
              </a:solidFill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 cstate="print">
            <a:lum bright="-14000" contrast="59000"/>
          </a:blip>
          <a:srcRect/>
          <a:stretch>
            <a:fillRect/>
          </a:stretch>
        </p:blipFill>
        <p:spPr bwMode="auto">
          <a:xfrm>
            <a:off x="642910" y="2519375"/>
            <a:ext cx="4419603" cy="3052765"/>
          </a:xfrm>
          <a:prstGeom prst="round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357818" y="3286124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العناصر الشكلية المستخدمة في اللوحة.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1678" y="4643446"/>
            <a:ext cx="2592288" cy="13261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  <a:defRPr/>
            </a:pPr>
            <a:r>
              <a:rPr lang="ar-EG" sz="3600" b="1" dirty="0" smtClean="0">
                <a:solidFill>
                  <a:srgbClr val="C812AE"/>
                </a:solidFill>
                <a:latin typeface="Calibri"/>
                <a:ea typeface="Calibri"/>
                <a:cs typeface="Times New Roman"/>
              </a:rPr>
              <a:t>خطوط وألوان وملمس</a:t>
            </a:r>
            <a:r>
              <a:rPr lang="ar-SA" sz="3600" b="1" dirty="0" smtClean="0">
                <a:solidFill>
                  <a:srgbClr val="C812AE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sz="2400" dirty="0">
              <a:solidFill>
                <a:srgbClr val="C812AE"/>
              </a:solidFill>
              <a:latin typeface="Calibri"/>
              <a:ea typeface="Calibri"/>
              <a:cs typeface="Arial"/>
            </a:endParaRPr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451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845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452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(1)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مجموعة 23"/>
          <p:cNvGrpSpPr>
            <a:grpSpLocks/>
          </p:cNvGrpSpPr>
          <p:nvPr/>
        </p:nvGrpSpPr>
        <p:grpSpPr bwMode="auto">
          <a:xfrm>
            <a:off x="71447" y="5729297"/>
            <a:ext cx="5857875" cy="771506"/>
            <a:chOff x="0" y="5857892"/>
            <a:chExt cx="5857884" cy="642942"/>
          </a:xfrm>
        </p:grpSpPr>
        <p:sp>
          <p:nvSpPr>
            <p:cNvPr id="19" name="مستطيل 18"/>
            <p:cNvSpPr/>
            <p:nvPr/>
          </p:nvSpPr>
          <p:spPr>
            <a:xfrm>
              <a:off x="0" y="5929330"/>
              <a:ext cx="585788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5" name="مربع نص 6"/>
            <p:cNvSpPr txBox="1">
              <a:spLocks noChangeArrowheads="1"/>
            </p:cNvSpPr>
            <p:nvPr/>
          </p:nvSpPr>
          <p:spPr bwMode="auto">
            <a:xfrm>
              <a:off x="0" y="5857916"/>
              <a:ext cx="5286376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2060"/>
                  </a:solidFill>
                </a:rPr>
                <a:t>شكل (6): </a:t>
              </a:r>
              <a:r>
                <a:rPr lang="ar-SA" sz="2800" b="1" dirty="0"/>
                <a:t>لوحة للطفل </a:t>
              </a:r>
              <a:r>
                <a:rPr lang="ar-SA" sz="2800" b="1" dirty="0" smtClean="0"/>
                <a:t>"طه </a:t>
              </a:r>
              <a:r>
                <a:rPr lang="ar-SA" sz="2800" b="1" dirty="0"/>
                <a:t>حسين </a:t>
              </a:r>
              <a:r>
                <a:rPr lang="ar-SA" sz="2800" b="1" dirty="0" smtClean="0"/>
                <a:t>عيسى"</a:t>
              </a:r>
              <a:r>
                <a:rPr lang="ar-EG" sz="2800" b="1" dirty="0" smtClean="0"/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0" name="رابط مستقيم 19"/>
            <p:cNvCxnSpPr/>
            <p:nvPr/>
          </p:nvCxnSpPr>
          <p:spPr>
            <a:xfrm rot="10800000">
              <a:off x="0" y="6380203"/>
              <a:ext cx="5786447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8447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5214942" y="5857892"/>
              <a:ext cx="57150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مربع نص 5"/>
          <p:cNvSpPr txBox="1">
            <a:spLocks noChangeArrowheads="1"/>
          </p:cNvSpPr>
          <p:nvPr/>
        </p:nvSpPr>
        <p:spPr bwMode="auto">
          <a:xfrm>
            <a:off x="714375" y="1143000"/>
            <a:ext cx="8215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200" b="1" dirty="0" smtClean="0"/>
              <a:t>شارك الطفل "طه حسين عيسى" في مسابقة "م</a:t>
            </a:r>
            <a:r>
              <a:rPr lang="ar-EG" sz="3200" b="1" dirty="0" smtClean="0"/>
              <a:t>َ</a:t>
            </a:r>
            <a:r>
              <a:rPr lang="ar-SA" sz="3200" b="1" dirty="0" smtClean="0"/>
              <a:t>ل</a:t>
            </a:r>
            <a:r>
              <a:rPr lang="ar-EG" sz="3200" b="1" dirty="0" smtClean="0"/>
              <a:t>ْ</a:t>
            </a:r>
            <a:r>
              <a:rPr lang="ar-SA" sz="3200" b="1" dirty="0" smtClean="0"/>
              <a:t>و</a:t>
            </a:r>
            <a:r>
              <a:rPr lang="ar-EG" sz="3200" b="1" dirty="0" smtClean="0"/>
              <a:t>َ</a:t>
            </a:r>
            <a:r>
              <a:rPr lang="ar-SA" sz="3200" b="1" dirty="0" smtClean="0"/>
              <a:t>ن السعودية الرابعة" للفن التشكيلي لعام 1998</a:t>
            </a:r>
            <a:r>
              <a:rPr lang="ar-EG" sz="3200" b="1" dirty="0" smtClean="0"/>
              <a:t>م</a:t>
            </a:r>
            <a:r>
              <a:rPr lang="ar-SA" sz="3200" b="1" dirty="0" smtClean="0"/>
              <a:t> بلوحة تعبر عن النخيل، شكل</a:t>
            </a:r>
            <a:r>
              <a:rPr lang="ar-EG" sz="3200" b="1" dirty="0" smtClean="0"/>
              <a:t> (</a:t>
            </a:r>
            <a:r>
              <a:rPr lang="ar-SA" sz="3200" b="1" dirty="0" smtClean="0"/>
              <a:t>6</a:t>
            </a:r>
            <a:r>
              <a:rPr lang="ar-EG" sz="3200" b="1" dirty="0" smtClean="0"/>
              <a:t>).</a:t>
            </a:r>
            <a:endParaRPr lang="en-US" sz="3200" dirty="0" smtClean="0"/>
          </a:p>
          <a:p>
            <a:pPr algn="justLow"/>
            <a:r>
              <a:rPr lang="ar-SA" sz="3200" b="1" dirty="0" smtClean="0">
                <a:solidFill>
                  <a:srgbClr val="C812AE"/>
                </a:solidFill>
              </a:rPr>
              <a:t>نتأملها جيدًا ثم نعدد</a:t>
            </a:r>
            <a:r>
              <a:rPr lang="ar-EG" sz="3200" b="1" dirty="0" smtClean="0">
                <a:solidFill>
                  <a:srgbClr val="C812AE"/>
                </a:solidFill>
              </a:rPr>
              <a:t>:</a:t>
            </a:r>
            <a:endParaRPr lang="en-US" sz="3200" dirty="0">
              <a:solidFill>
                <a:srgbClr val="C812AE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357813" y="3286124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الخطوط المستخدمة.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461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9475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1947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476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chemeClr val="bg1"/>
                  </a:solidFill>
                </a:rPr>
                <a:t>نشاط (1)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6215074" y="4643446"/>
            <a:ext cx="2345484" cy="18774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spcAft>
                <a:spcPts val="1000"/>
              </a:spcAft>
              <a:defRPr/>
            </a:pPr>
            <a:r>
              <a:rPr lang="ar-SA" sz="3200" b="1" dirty="0">
                <a:latin typeface="Arial" pitchFamily="34" charset="0"/>
                <a:cs typeface="Arial" pitchFamily="34" charset="0"/>
              </a:rPr>
              <a:t>منحنية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1000"/>
              </a:spcAft>
              <a:defRPr/>
            </a:pPr>
            <a:r>
              <a:rPr lang="ar-SA" sz="3200" b="1" dirty="0">
                <a:latin typeface="Arial" pitchFamily="34" charset="0"/>
                <a:cs typeface="Arial" pitchFamily="34" charset="0"/>
              </a:rPr>
              <a:t>مستقيمة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200"/>
              </a:spcBef>
              <a:spcAft>
                <a:spcPts val="1000"/>
              </a:spcAft>
              <a:defRPr/>
            </a:pPr>
            <a:r>
              <a:rPr lang="ar-SA" sz="3200" b="1" dirty="0">
                <a:latin typeface="Arial" pitchFamily="34" charset="0"/>
                <a:cs typeface="Arial" pitchFamily="34" charset="0"/>
              </a:rPr>
              <a:t> منكسرة</a:t>
            </a:r>
            <a:endParaRPr lang="en-US" sz="2000" dirty="0">
              <a:solidFill>
                <a:srgbClr val="C812AE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>
            <a:lum bright="-14000" contrast="59000"/>
          </a:blip>
          <a:srcRect/>
          <a:stretch>
            <a:fillRect/>
          </a:stretch>
        </p:blipFill>
        <p:spPr bwMode="auto">
          <a:xfrm>
            <a:off x="642910" y="2519375"/>
            <a:ext cx="4419603" cy="3052765"/>
          </a:xfrm>
          <a:prstGeom prst="round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مجموعة 23"/>
          <p:cNvGrpSpPr>
            <a:grpSpLocks/>
          </p:cNvGrpSpPr>
          <p:nvPr/>
        </p:nvGrpSpPr>
        <p:grpSpPr bwMode="auto">
          <a:xfrm>
            <a:off x="71447" y="5729297"/>
            <a:ext cx="5857875" cy="771506"/>
            <a:chOff x="0" y="5857892"/>
            <a:chExt cx="5857884" cy="642942"/>
          </a:xfrm>
        </p:grpSpPr>
        <p:sp>
          <p:nvSpPr>
            <p:cNvPr id="23" name="مستطيل 22"/>
            <p:cNvSpPr/>
            <p:nvPr/>
          </p:nvSpPr>
          <p:spPr>
            <a:xfrm>
              <a:off x="0" y="5929330"/>
              <a:ext cx="585788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مربع نص 6"/>
            <p:cNvSpPr txBox="1">
              <a:spLocks noChangeArrowheads="1"/>
            </p:cNvSpPr>
            <p:nvPr/>
          </p:nvSpPr>
          <p:spPr bwMode="auto">
            <a:xfrm>
              <a:off x="0" y="5857916"/>
              <a:ext cx="5286376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2060"/>
                  </a:solidFill>
                </a:rPr>
                <a:t>شكل (6): </a:t>
              </a:r>
              <a:r>
                <a:rPr lang="ar-SA" sz="2800" b="1" dirty="0"/>
                <a:t>لوحة للطفل </a:t>
              </a:r>
              <a:r>
                <a:rPr lang="ar-SA" sz="2800" b="1" dirty="0" smtClean="0"/>
                <a:t>"طه </a:t>
              </a:r>
              <a:r>
                <a:rPr lang="ar-SA" sz="2800" b="1" dirty="0"/>
                <a:t>حسين </a:t>
              </a:r>
              <a:r>
                <a:rPr lang="ar-SA" sz="2800" b="1" dirty="0" smtClean="0"/>
                <a:t>عيسى"</a:t>
              </a:r>
              <a:r>
                <a:rPr lang="ar-EG" sz="2800" b="1" dirty="0" smtClean="0"/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0" y="6380203"/>
              <a:ext cx="5786447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5214942" y="5857892"/>
              <a:ext cx="57150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مربع نص 5"/>
          <p:cNvSpPr txBox="1">
            <a:spLocks noChangeArrowheads="1"/>
          </p:cNvSpPr>
          <p:nvPr/>
        </p:nvSpPr>
        <p:spPr bwMode="auto">
          <a:xfrm>
            <a:off x="714375" y="1143000"/>
            <a:ext cx="8215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200" b="1" dirty="0" smtClean="0"/>
              <a:t>شارك الطفل "طه حسين عيسى" في مسابقة "م</a:t>
            </a:r>
            <a:r>
              <a:rPr lang="ar-EG" sz="3200" b="1" dirty="0" smtClean="0"/>
              <a:t>َ</a:t>
            </a:r>
            <a:r>
              <a:rPr lang="ar-SA" sz="3200" b="1" dirty="0" smtClean="0"/>
              <a:t>ل</a:t>
            </a:r>
            <a:r>
              <a:rPr lang="ar-EG" sz="3200" b="1" dirty="0" smtClean="0"/>
              <a:t>ْ</a:t>
            </a:r>
            <a:r>
              <a:rPr lang="ar-SA" sz="3200" b="1" dirty="0" smtClean="0"/>
              <a:t>و</a:t>
            </a:r>
            <a:r>
              <a:rPr lang="ar-EG" sz="3200" b="1" dirty="0" smtClean="0"/>
              <a:t>َ</a:t>
            </a:r>
            <a:r>
              <a:rPr lang="ar-SA" sz="3200" b="1" dirty="0" smtClean="0"/>
              <a:t>ن السعودية الرابعة" للفن التشكيلي لعام 1998</a:t>
            </a:r>
            <a:r>
              <a:rPr lang="ar-EG" sz="3200" b="1" dirty="0" smtClean="0"/>
              <a:t>م</a:t>
            </a:r>
            <a:r>
              <a:rPr lang="ar-SA" sz="3200" b="1" dirty="0" smtClean="0"/>
              <a:t> بلوحة تعبر عن النخيل، شكل</a:t>
            </a:r>
            <a:r>
              <a:rPr lang="ar-EG" sz="3200" b="1" dirty="0" smtClean="0"/>
              <a:t> (</a:t>
            </a:r>
            <a:r>
              <a:rPr lang="ar-SA" sz="3200" b="1" dirty="0" smtClean="0"/>
              <a:t>6</a:t>
            </a:r>
            <a:r>
              <a:rPr lang="ar-EG" sz="3200" b="1" dirty="0" smtClean="0"/>
              <a:t>).</a:t>
            </a:r>
            <a:endParaRPr lang="en-US" sz="3200" dirty="0" smtClean="0"/>
          </a:p>
          <a:p>
            <a:pPr algn="justLow"/>
            <a:r>
              <a:rPr lang="ar-SA" sz="3200" b="1" dirty="0" smtClean="0">
                <a:solidFill>
                  <a:srgbClr val="C812AE"/>
                </a:solidFill>
              </a:rPr>
              <a:t>نتأملها جيدًا ثم نعدد</a:t>
            </a:r>
            <a:r>
              <a:rPr lang="ar-EG" sz="3200" b="1" dirty="0" smtClean="0">
                <a:solidFill>
                  <a:srgbClr val="C812AE"/>
                </a:solidFill>
              </a:rPr>
              <a:t>:</a:t>
            </a:r>
            <a:endParaRPr lang="en-US" sz="3200" dirty="0">
              <a:solidFill>
                <a:srgbClr val="C812AE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643563" y="3143250"/>
            <a:ext cx="3500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ar-SA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الألوان المستخدمة.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85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4" name="موجة 13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050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موجة 17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500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chemeClr val="bg1"/>
                  </a:solidFill>
                </a:rPr>
                <a:t>نشاط (1)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11"/>
          <p:cNvSpPr txBox="1"/>
          <p:nvPr/>
        </p:nvSpPr>
        <p:spPr>
          <a:xfrm>
            <a:off x="5857884" y="3786190"/>
            <a:ext cx="3071834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برتقالي</a:t>
            </a:r>
            <a:br>
              <a:rPr lang="ar-SA" sz="3200" b="1" dirty="0" smtClean="0">
                <a:latin typeface="Arial" pitchFamily="34" charset="0"/>
                <a:cs typeface="Arial" pitchFamily="34" charset="0"/>
              </a:rPr>
            </a:br>
            <a:r>
              <a:rPr lang="ar-SA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sz="3200" b="1" dirty="0" smtClean="0">
                <a:latin typeface="Arial" pitchFamily="34" charset="0"/>
                <a:cs typeface="Arial" pitchFamily="34" charset="0"/>
              </a:rPr>
            </a:br>
            <a:r>
              <a:rPr lang="ar-SA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sz="3200" b="1" dirty="0" smtClean="0">
                <a:latin typeface="Arial" pitchFamily="34" charset="0"/>
                <a:cs typeface="Arial" pitchFamily="34" charset="0"/>
              </a:rPr>
            </a:br>
            <a:endParaRPr lang="ar-EG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 cstate="print">
            <a:lum bright="-14000" contrast="59000"/>
          </a:blip>
          <a:srcRect/>
          <a:stretch>
            <a:fillRect/>
          </a:stretch>
        </p:blipFill>
        <p:spPr bwMode="auto">
          <a:xfrm>
            <a:off x="642910" y="2519375"/>
            <a:ext cx="4419603" cy="3052765"/>
          </a:xfrm>
          <a:prstGeom prst="round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مجموعة 23"/>
          <p:cNvGrpSpPr>
            <a:grpSpLocks/>
          </p:cNvGrpSpPr>
          <p:nvPr/>
        </p:nvGrpSpPr>
        <p:grpSpPr bwMode="auto">
          <a:xfrm>
            <a:off x="71447" y="5729297"/>
            <a:ext cx="5857875" cy="771506"/>
            <a:chOff x="0" y="5857892"/>
            <a:chExt cx="5857884" cy="642942"/>
          </a:xfrm>
        </p:grpSpPr>
        <p:sp>
          <p:nvSpPr>
            <p:cNvPr id="22" name="مستطيل 21"/>
            <p:cNvSpPr/>
            <p:nvPr/>
          </p:nvSpPr>
          <p:spPr>
            <a:xfrm>
              <a:off x="0" y="5929330"/>
              <a:ext cx="585788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مربع نص 6"/>
            <p:cNvSpPr txBox="1">
              <a:spLocks noChangeArrowheads="1"/>
            </p:cNvSpPr>
            <p:nvPr/>
          </p:nvSpPr>
          <p:spPr bwMode="auto">
            <a:xfrm>
              <a:off x="0" y="5857916"/>
              <a:ext cx="5286376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2060"/>
                  </a:solidFill>
                </a:rPr>
                <a:t>شكل (6): </a:t>
              </a:r>
              <a:r>
                <a:rPr lang="ar-SA" sz="2800" b="1" dirty="0"/>
                <a:t>لوحة للطفل </a:t>
              </a:r>
              <a:r>
                <a:rPr lang="ar-SA" sz="2800" b="1" dirty="0" smtClean="0"/>
                <a:t>"طه </a:t>
              </a:r>
              <a:r>
                <a:rPr lang="ar-SA" sz="2800" b="1" dirty="0"/>
                <a:t>حسين </a:t>
              </a:r>
              <a:r>
                <a:rPr lang="ar-SA" sz="2800" b="1" dirty="0" smtClean="0"/>
                <a:t>عيسى"</a:t>
              </a:r>
              <a:r>
                <a:rPr lang="ar-EG" sz="2800" b="1" dirty="0" smtClean="0"/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0" y="6380203"/>
              <a:ext cx="5786447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5214942" y="5857892"/>
              <a:ext cx="57150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مربع نص 26"/>
          <p:cNvSpPr txBox="1"/>
          <p:nvPr/>
        </p:nvSpPr>
        <p:spPr>
          <a:xfrm>
            <a:off x="7786710" y="4500570"/>
            <a:ext cx="11430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r>
              <a:rPr lang="ar-EG" sz="3200" b="1" dirty="0" smtClean="0"/>
              <a:t>أصفر </a:t>
            </a:r>
            <a:endParaRPr lang="en-US" dirty="0" smtClean="0"/>
          </a:p>
        </p:txBody>
      </p:sp>
      <p:sp>
        <p:nvSpPr>
          <p:cNvPr id="28" name="مربع نص 27"/>
          <p:cNvSpPr txBox="1"/>
          <p:nvPr/>
        </p:nvSpPr>
        <p:spPr>
          <a:xfrm>
            <a:off x="7929586" y="5286388"/>
            <a:ext cx="10001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أخضر</a:t>
            </a:r>
            <a:endParaRPr lang="en-US" sz="3200" b="1" dirty="0" smtClean="0"/>
          </a:p>
        </p:txBody>
      </p:sp>
      <p:sp>
        <p:nvSpPr>
          <p:cNvPr id="29" name="مربع نص 28"/>
          <p:cNvSpPr txBox="1"/>
          <p:nvPr/>
        </p:nvSpPr>
        <p:spPr>
          <a:xfrm>
            <a:off x="6429388" y="3772919"/>
            <a:ext cx="8572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زيتي</a:t>
            </a:r>
            <a:endParaRPr lang="en-US" sz="3200" b="1" dirty="0" smtClean="0"/>
          </a:p>
        </p:txBody>
      </p:sp>
      <p:sp>
        <p:nvSpPr>
          <p:cNvPr id="30" name="مربع نص 29"/>
          <p:cNvSpPr txBox="1"/>
          <p:nvPr/>
        </p:nvSpPr>
        <p:spPr>
          <a:xfrm>
            <a:off x="5929322" y="4500570"/>
            <a:ext cx="135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بنفسجي</a:t>
            </a:r>
            <a:endParaRPr lang="en-US" sz="3200" b="1" dirty="0" smtClean="0"/>
          </a:p>
        </p:txBody>
      </p:sp>
      <p:sp>
        <p:nvSpPr>
          <p:cNvPr id="31" name="مربع نص 30"/>
          <p:cNvSpPr txBox="1"/>
          <p:nvPr/>
        </p:nvSpPr>
        <p:spPr>
          <a:xfrm>
            <a:off x="6000760" y="5286388"/>
            <a:ext cx="1285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أزرق</a:t>
            </a:r>
            <a:endParaRPr lang="en-US" sz="32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1" grpId="0"/>
      <p:bldP spid="23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00313" y="371475"/>
            <a:ext cx="3714750" cy="120015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EG" sz="7200" dirty="0">
                <a:solidFill>
                  <a:schemeClr val="tx1"/>
                </a:solidFill>
              </a:rPr>
              <a:t>مجال الرسم</a:t>
            </a:r>
          </a:p>
        </p:txBody>
      </p:sp>
      <p:sp>
        <p:nvSpPr>
          <p:cNvPr id="3075" name="مربع نص 4"/>
          <p:cNvSpPr txBox="1">
            <a:spLocks noChangeArrowheads="1"/>
          </p:cNvSpPr>
          <p:nvPr/>
        </p:nvSpPr>
        <p:spPr bwMode="auto">
          <a:xfrm>
            <a:off x="3286125" y="1714500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 dirty="0"/>
              <a:t>مواضيع المجال</a:t>
            </a:r>
          </a:p>
        </p:txBody>
      </p:sp>
      <p:sp>
        <p:nvSpPr>
          <p:cNvPr id="3076" name="مربع نص 5"/>
          <p:cNvSpPr txBox="1">
            <a:spLocks noChangeArrowheads="1"/>
          </p:cNvSpPr>
          <p:nvPr/>
        </p:nvSpPr>
        <p:spPr bwMode="auto">
          <a:xfrm>
            <a:off x="1357313" y="2428875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الأول:</a:t>
            </a:r>
          </a:p>
          <a:p>
            <a:r>
              <a:rPr lang="ar-EG" sz="3600" dirty="0"/>
              <a:t>                   </a:t>
            </a:r>
            <a:r>
              <a:rPr lang="ar-EG" sz="3600" b="1" dirty="0"/>
              <a:t>الطبيعة في بلادي.</a:t>
            </a:r>
          </a:p>
        </p:txBody>
      </p:sp>
      <p:sp>
        <p:nvSpPr>
          <p:cNvPr id="3077" name="مربع نص 6"/>
          <p:cNvSpPr txBox="1">
            <a:spLocks noChangeArrowheads="1"/>
          </p:cNvSpPr>
          <p:nvPr/>
        </p:nvSpPr>
        <p:spPr bwMode="auto">
          <a:xfrm>
            <a:off x="285750" y="3714750"/>
            <a:ext cx="8653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الثاني:</a:t>
            </a:r>
          </a:p>
          <a:p>
            <a:r>
              <a:rPr lang="ar-EG" sz="3600" b="1" dirty="0"/>
              <a:t>                   الفن والطبيعة.</a:t>
            </a:r>
          </a:p>
        </p:txBody>
      </p:sp>
      <p:sp>
        <p:nvSpPr>
          <p:cNvPr id="3078" name="مربع نص 6"/>
          <p:cNvSpPr txBox="1">
            <a:spLocks noChangeArrowheads="1"/>
          </p:cNvSpPr>
          <p:nvPr/>
        </p:nvSpPr>
        <p:spPr bwMode="auto">
          <a:xfrm>
            <a:off x="285750" y="5086350"/>
            <a:ext cx="8653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الثالث:</a:t>
            </a:r>
          </a:p>
          <a:p>
            <a:r>
              <a:rPr lang="ar-EG" sz="3600" dirty="0"/>
              <a:t>                   </a:t>
            </a:r>
            <a:r>
              <a:rPr lang="ar-EG" sz="3600" b="1" dirty="0"/>
              <a:t>أجدادنا وفن الرسم.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5" grpId="0"/>
      <p:bldP spid="3076" grpId="0"/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مربع نص 12"/>
          <p:cNvSpPr txBox="1">
            <a:spLocks noChangeArrowheads="1"/>
          </p:cNvSpPr>
          <p:nvPr/>
        </p:nvSpPr>
        <p:spPr bwMode="auto">
          <a:xfrm>
            <a:off x="285750" y="1103170"/>
            <a:ext cx="85010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نحن </a:t>
            </a:r>
            <a:r>
              <a:rPr lang="ar-SA" sz="3600" b="1" dirty="0" smtClean="0"/>
              <a:t>أيضًا </a:t>
            </a:r>
            <a:r>
              <a:rPr lang="ar-SA" sz="3600" b="1" dirty="0"/>
              <a:t>نستطيع أن نستخدم العناصر الشكلية</a:t>
            </a:r>
            <a:r>
              <a:rPr lang="ar-EG" sz="3600" b="1" dirty="0"/>
              <a:t>؛</a:t>
            </a:r>
            <a:r>
              <a:rPr lang="ar-SA" sz="3600" b="1" dirty="0"/>
              <a:t> لنرسم لوحة جميلة تعبر عن الطبيعة من حولنا إذا توافرت لدينا كراسة الرسم وأقلام </a:t>
            </a:r>
            <a:r>
              <a:rPr lang="ar-SA" sz="3600" b="1" dirty="0" err="1"/>
              <a:t>الب</a:t>
            </a:r>
            <a:r>
              <a:rPr lang="ar-EG" sz="3600" b="1" dirty="0" err="1"/>
              <a:t>استيل</a:t>
            </a:r>
            <a:r>
              <a:rPr lang="ar-SA" sz="3600" b="1" dirty="0"/>
              <a:t> الخشبية، شكل</a:t>
            </a:r>
            <a:r>
              <a:rPr lang="ar-EG" sz="3600" b="1" dirty="0"/>
              <a:t> (</a:t>
            </a:r>
            <a:r>
              <a:rPr lang="ar-SA" sz="3600" b="1" dirty="0"/>
              <a:t>7</a:t>
            </a:r>
            <a:r>
              <a:rPr lang="ar-EG" sz="3600" b="1" dirty="0"/>
              <a:t>).</a:t>
            </a:r>
            <a:endParaRPr lang="en-US" sz="3600" dirty="0"/>
          </a:p>
        </p:txBody>
      </p:sp>
      <p:grpSp>
        <p:nvGrpSpPr>
          <p:cNvPr id="21507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8" name="موجة 7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1519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152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موجة 13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520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(1)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lum bright="-14000" contrast="26000"/>
          </a:blip>
          <a:srcRect l="44086" t="5882" r="5376" b="5882"/>
          <a:stretch>
            <a:fillRect/>
          </a:stretch>
        </p:blipFill>
        <p:spPr bwMode="auto">
          <a:xfrm>
            <a:off x="4786361" y="3071810"/>
            <a:ext cx="33575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مجموعة 23"/>
          <p:cNvGrpSpPr>
            <a:grpSpLocks/>
          </p:cNvGrpSpPr>
          <p:nvPr/>
        </p:nvGrpSpPr>
        <p:grpSpPr bwMode="auto">
          <a:xfrm>
            <a:off x="1857375" y="5643563"/>
            <a:ext cx="5857875" cy="714375"/>
            <a:chOff x="0" y="5786454"/>
            <a:chExt cx="5857884" cy="714380"/>
          </a:xfrm>
        </p:grpSpPr>
        <p:sp>
          <p:nvSpPr>
            <p:cNvPr id="16" name="مستطيل 15"/>
            <p:cNvSpPr/>
            <p:nvPr/>
          </p:nvSpPr>
          <p:spPr>
            <a:xfrm>
              <a:off x="0" y="5929330"/>
              <a:ext cx="585788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3" name="مربع نص 6"/>
            <p:cNvSpPr txBox="1">
              <a:spLocks noChangeArrowheads="1"/>
            </p:cNvSpPr>
            <p:nvPr/>
          </p:nvSpPr>
          <p:spPr bwMode="auto">
            <a:xfrm>
              <a:off x="0" y="5786454"/>
              <a:ext cx="5286376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2800" b="1" dirty="0">
                  <a:solidFill>
                    <a:srgbClr val="002060"/>
                  </a:solidFill>
                </a:rPr>
                <a:t>شكل (7): خامات وأدوات</a:t>
              </a:r>
              <a:r>
                <a:rPr lang="ar-EG" sz="2800" b="1" dirty="0"/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8" name="رابط مستقيم 17"/>
            <p:cNvCxnSpPr/>
            <p:nvPr/>
          </p:nvCxnSpPr>
          <p:spPr>
            <a:xfrm rot="10800000">
              <a:off x="0" y="6357958"/>
              <a:ext cx="5786447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1515" name="Picture 10"/>
            <p:cNvPicPr>
              <a:picLocks noChangeAspect="1" noChangeArrowheads="1"/>
            </p:cNvPicPr>
            <p:nvPr/>
          </p:nvPicPr>
          <p:blipFill>
            <a:blip r:embed="rId4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5214942" y="5857892"/>
              <a:ext cx="57150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lum bright="-14000" contrast="26000"/>
          </a:blip>
          <a:srcRect l="3226" t="2940" r="55914" b="5882"/>
          <a:stretch>
            <a:fillRect/>
          </a:stretch>
        </p:blipFill>
        <p:spPr bwMode="auto">
          <a:xfrm>
            <a:off x="1285852" y="300037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مربع نص 12"/>
          <p:cNvSpPr txBox="1">
            <a:spLocks noChangeArrowheads="1"/>
          </p:cNvSpPr>
          <p:nvPr/>
        </p:nvSpPr>
        <p:spPr bwMode="auto">
          <a:xfrm>
            <a:off x="1214414" y="2071678"/>
            <a:ext cx="72866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400" b="1" dirty="0"/>
              <a:t>هيا نرسم </a:t>
            </a:r>
            <a:r>
              <a:rPr lang="ar-SA" sz="4400" b="1" dirty="0" smtClean="0"/>
              <a:t>معًا </a:t>
            </a:r>
            <a:r>
              <a:rPr lang="ar-SA" sz="4400" b="1" dirty="0"/>
              <a:t>لوحة جميلة نستخدم فيها الخامات والأدوات التي تعرفنا عليها.</a:t>
            </a:r>
            <a:endParaRPr lang="en-US" sz="4400" dirty="0"/>
          </a:p>
        </p:txBody>
      </p:sp>
      <p:pic>
        <p:nvPicPr>
          <p:cNvPr id="8" name="صورة 7" descr="Cartoon_train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96148" y="3614040"/>
            <a:ext cx="3961868" cy="25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9" name="موجة 8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36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253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موجة 13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37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(2)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مربع نص 7"/>
          <p:cNvSpPr txBox="1">
            <a:spLocks noChangeArrowheads="1"/>
          </p:cNvSpPr>
          <p:nvPr/>
        </p:nvSpPr>
        <p:spPr bwMode="auto">
          <a:xfrm>
            <a:off x="1857375" y="857250"/>
            <a:ext cx="664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الأول</a:t>
            </a:r>
            <a:r>
              <a:rPr lang="ar-EG" sz="3600" b="1" dirty="0">
                <a:solidFill>
                  <a:srgbClr val="00B050"/>
                </a:solidFill>
              </a:rPr>
              <a:t>ى</a:t>
            </a:r>
            <a:r>
              <a:rPr lang="ar-SA" sz="3600" b="1" dirty="0">
                <a:solidFill>
                  <a:srgbClr val="00B050"/>
                </a:solidFill>
              </a:rPr>
              <a:t>: 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/>
              <a:t>نرسم </a:t>
            </a:r>
            <a:r>
              <a:rPr lang="ar-SA" sz="3600" b="1" dirty="0" smtClean="0"/>
              <a:t>منظرًا </a:t>
            </a:r>
            <a:r>
              <a:rPr lang="ar-SA" sz="3600" b="1" dirty="0"/>
              <a:t>للغروب، ونختار اللون الأصفر، والبرتقالي والأحمر، ثم ندمج الألوان </a:t>
            </a:r>
            <a:r>
              <a:rPr lang="ar-SA" sz="3600" b="1" dirty="0" err="1"/>
              <a:t>با</a:t>
            </a:r>
            <a:r>
              <a:rPr lang="ar-EG" sz="3600" b="1" dirty="0" err="1"/>
              <a:t>لأ</a:t>
            </a:r>
            <a:r>
              <a:rPr lang="ar-SA" sz="3600" b="1" dirty="0" err="1"/>
              <a:t>صبع</a:t>
            </a:r>
            <a:r>
              <a:rPr lang="ar-SA" sz="3600" b="1" dirty="0"/>
              <a:t>. </a:t>
            </a:r>
            <a:endParaRPr lang="en-US" sz="3600" dirty="0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 cstate="print">
            <a:lum bright="-9000" contrast="46000"/>
          </a:blip>
          <a:srcRect/>
          <a:stretch>
            <a:fillRect/>
          </a:stretch>
        </p:blipFill>
        <p:spPr bwMode="auto">
          <a:xfrm>
            <a:off x="2357422" y="3214686"/>
            <a:ext cx="5643602" cy="2705037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مربع نص 7"/>
          <p:cNvSpPr txBox="1">
            <a:spLocks noChangeArrowheads="1"/>
          </p:cNvSpPr>
          <p:nvPr/>
        </p:nvSpPr>
        <p:spPr bwMode="auto">
          <a:xfrm>
            <a:off x="1571625" y="928688"/>
            <a:ext cx="6786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الثانية: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 smtClean="0"/>
              <a:t>نضع </a:t>
            </a:r>
            <a:r>
              <a:rPr lang="ar-SA" sz="3600" b="1" dirty="0"/>
              <a:t>اللون البني القاتم في أسفل </a:t>
            </a:r>
            <a:r>
              <a:rPr lang="ar-SA" sz="3600" b="1" dirty="0" smtClean="0"/>
              <a:t>اللوحة؛ </a:t>
            </a:r>
            <a:r>
              <a:rPr lang="ar-SA" sz="3600" b="1" dirty="0"/>
              <a:t>لنحصل على الظلال.</a:t>
            </a:r>
            <a:endParaRPr lang="en-US" sz="3600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>
            <a:lum bright="-9000" contrast="46000"/>
          </a:blip>
          <a:srcRect/>
          <a:stretch>
            <a:fillRect/>
          </a:stretch>
        </p:blipFill>
        <p:spPr bwMode="auto">
          <a:xfrm>
            <a:off x="2071670" y="2857496"/>
            <a:ext cx="5786478" cy="2891602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714480" y="928688"/>
            <a:ext cx="664370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الثالثة: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 smtClean="0"/>
              <a:t>نرسم </a:t>
            </a:r>
            <a:r>
              <a:rPr lang="ar-SA" sz="3600" b="1" dirty="0"/>
              <a:t>جذع وأغصان الشجرة باللون البني وقليل من اللون الأسود.</a:t>
            </a:r>
            <a:endParaRPr lang="en-US" sz="36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57000"/>
          </a:blip>
          <a:srcRect/>
          <a:stretch>
            <a:fillRect/>
          </a:stretch>
        </p:blipFill>
        <p:spPr bwMode="auto">
          <a:xfrm>
            <a:off x="1857356" y="3143248"/>
            <a:ext cx="6572296" cy="2561350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57000"/>
          </a:blip>
          <a:srcRect/>
          <a:stretch>
            <a:fillRect/>
          </a:stretch>
        </p:blipFill>
        <p:spPr bwMode="auto">
          <a:xfrm>
            <a:off x="1643042" y="3000372"/>
            <a:ext cx="6357982" cy="2638186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571605" y="785813"/>
            <a:ext cx="650085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الرابعة: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 smtClean="0"/>
              <a:t>نرسم </a:t>
            </a:r>
            <a:r>
              <a:rPr lang="ar-SA" sz="3600" b="1" dirty="0"/>
              <a:t>أوراق الشجرة بدمج اللونين ال</a:t>
            </a:r>
            <a:r>
              <a:rPr lang="ar-EG" sz="3600" b="1" dirty="0"/>
              <a:t>بن</a:t>
            </a:r>
            <a:r>
              <a:rPr lang="ar-SA" sz="3600" b="1" dirty="0"/>
              <a:t>ي القاتم واللون الأسود </a:t>
            </a:r>
            <a:r>
              <a:rPr lang="ar-SA" sz="3600" b="1" dirty="0" smtClean="0"/>
              <a:t>معًا.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643042" y="1103313"/>
            <a:ext cx="650083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الخامسة:</a:t>
            </a:r>
            <a:endParaRPr lang="ar-EG" sz="3600" b="1" dirty="0">
              <a:solidFill>
                <a:srgbClr val="00B050"/>
              </a:solidFill>
            </a:endParaRPr>
          </a:p>
          <a:p>
            <a:pPr algn="justLow"/>
            <a:r>
              <a:rPr lang="ar-SA" sz="3600" b="1" dirty="0" smtClean="0"/>
              <a:t>للاستفادة </a:t>
            </a:r>
            <a:r>
              <a:rPr lang="ar-SA" sz="3600" b="1" dirty="0"/>
              <a:t>من الرسم يمكننا وضعه في برواز، ونعلقه على الجدار.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14000" contrast="57000"/>
          </a:blip>
          <a:srcRect/>
          <a:stretch>
            <a:fillRect/>
          </a:stretch>
        </p:blipFill>
        <p:spPr bwMode="auto">
          <a:xfrm>
            <a:off x="1714480" y="2857496"/>
            <a:ext cx="6429420" cy="3286148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مربع نص 12"/>
          <p:cNvSpPr txBox="1">
            <a:spLocks noChangeArrowheads="1"/>
          </p:cNvSpPr>
          <p:nvPr/>
        </p:nvSpPr>
        <p:spPr bwMode="auto">
          <a:xfrm>
            <a:off x="1428750" y="2000250"/>
            <a:ext cx="7335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6000" b="1" dirty="0">
                <a:solidFill>
                  <a:srgbClr val="C00000"/>
                </a:solidFill>
              </a:rPr>
              <a:t>يمكننا الاستفادة من الرسم </a:t>
            </a:r>
            <a:r>
              <a:rPr lang="ar-SA" sz="6000" b="1" dirty="0" smtClean="0">
                <a:solidFill>
                  <a:srgbClr val="C00000"/>
                </a:solidFill>
              </a:rPr>
              <a:t>نفعيًّا </a:t>
            </a:r>
            <a:r>
              <a:rPr lang="ar-SA" sz="6000" b="1" dirty="0">
                <a:solidFill>
                  <a:srgbClr val="C00000"/>
                </a:solidFill>
              </a:rPr>
              <a:t>بطريقة أخرى كما في الخطوات التالية</a:t>
            </a:r>
            <a:r>
              <a:rPr lang="ar-EG" sz="6000" b="1" dirty="0">
                <a:solidFill>
                  <a:srgbClr val="C00000"/>
                </a:solidFill>
              </a:rPr>
              <a:t>: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مربع نص 7"/>
          <p:cNvSpPr txBox="1">
            <a:spLocks noChangeArrowheads="1"/>
          </p:cNvSpPr>
          <p:nvPr/>
        </p:nvSpPr>
        <p:spPr bwMode="auto">
          <a:xfrm>
            <a:off x="2357438" y="1214438"/>
            <a:ext cx="6786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الأولى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              </a:t>
            </a:r>
            <a:r>
              <a:rPr lang="ar-SA" sz="3600" b="1" dirty="0" smtClean="0"/>
              <a:t>نجهز </a:t>
            </a:r>
            <a:r>
              <a:rPr lang="ar-SA" sz="3600" b="1" dirty="0"/>
              <a:t>الخامات</a:t>
            </a:r>
            <a:r>
              <a:rPr lang="ar-EG" sz="3600" b="1" dirty="0"/>
              <a:t> </a:t>
            </a:r>
            <a:r>
              <a:rPr lang="ar-SA" sz="3600" b="1" dirty="0"/>
              <a:t>والأدوات.</a:t>
            </a:r>
            <a:endParaRPr lang="en-US" sz="3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25000" contrast="45000"/>
          </a:blip>
          <a:srcRect/>
          <a:stretch>
            <a:fillRect/>
          </a:stretch>
        </p:blipFill>
        <p:spPr bwMode="auto">
          <a:xfrm>
            <a:off x="4131475" y="2763347"/>
            <a:ext cx="4214842" cy="2983774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مربع نص 7"/>
          <p:cNvSpPr txBox="1">
            <a:spLocks noChangeArrowheads="1"/>
          </p:cNvSpPr>
          <p:nvPr/>
        </p:nvSpPr>
        <p:spPr bwMode="auto">
          <a:xfrm>
            <a:off x="4214810" y="1285875"/>
            <a:ext cx="4429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الخطوة الثانية: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r>
              <a:rPr lang="en-US" sz="3600" b="1" dirty="0" smtClean="0"/>
              <a:t>                </a:t>
            </a:r>
            <a:r>
              <a:rPr lang="ar-SA" sz="3600" b="1" dirty="0" smtClean="0"/>
              <a:t>نقص </a:t>
            </a:r>
            <a:r>
              <a:rPr lang="ar-SA" sz="3600" b="1" dirty="0"/>
              <a:t>الرسم.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4500562" y="2786058"/>
            <a:ext cx="3929063" cy="2743200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357688" y="1302990"/>
            <a:ext cx="3214687" cy="857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572000" y="1374427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cs typeface="+mn-cs"/>
              </a:rPr>
              <a:t>الموضوع الأول</a:t>
            </a:r>
          </a:p>
        </p:txBody>
      </p:sp>
      <p:sp>
        <p:nvSpPr>
          <p:cNvPr id="14" name="شريط منحني إلى الأسفل 13"/>
          <p:cNvSpPr/>
          <p:nvPr/>
        </p:nvSpPr>
        <p:spPr>
          <a:xfrm>
            <a:off x="1928813" y="4017615"/>
            <a:ext cx="5857875" cy="1571625"/>
          </a:xfrm>
          <a:prstGeom prst="ellipseRibbon">
            <a:avLst>
              <a:gd name="adj1" fmla="val 46126"/>
              <a:gd name="adj2" fmla="val 71531"/>
              <a:gd name="adj3" fmla="val 6299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3000375" y="4803427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الطبيعة في بلادي</a:t>
            </a:r>
            <a:endParaRPr lang="ar-S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مربع نص 7"/>
          <p:cNvSpPr txBox="1">
            <a:spLocks noChangeArrowheads="1"/>
          </p:cNvSpPr>
          <p:nvPr/>
        </p:nvSpPr>
        <p:spPr bwMode="auto">
          <a:xfrm>
            <a:off x="5000625" y="1857375"/>
            <a:ext cx="4143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الخطوة الثالثة</a:t>
            </a:r>
            <a:r>
              <a:rPr lang="ar-SA" sz="3600" b="1" dirty="0" smtClean="0">
                <a:solidFill>
                  <a:srgbClr val="00B050"/>
                </a:solidFill>
              </a:rPr>
              <a:t>: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ar-SA" sz="3600" b="1" dirty="0"/>
              <a:t>نضع الغراء خلف الرسم، ونلفها حول العلبة الفارغة.</a:t>
            </a:r>
            <a:endParaRPr lang="en-US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 rot="430106">
            <a:off x="1075248" y="219292"/>
            <a:ext cx="3676249" cy="2579666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lum bright="-17000" contrast="40000"/>
          </a:blip>
          <a:srcRect/>
          <a:stretch>
            <a:fillRect/>
          </a:stretch>
        </p:blipFill>
        <p:spPr bwMode="auto">
          <a:xfrm rot="21326273">
            <a:off x="1243647" y="3363836"/>
            <a:ext cx="3857287" cy="2684974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40000"/>
          </a:blip>
          <a:srcRect/>
          <a:stretch>
            <a:fillRect/>
          </a:stretch>
        </p:blipFill>
        <p:spPr bwMode="auto">
          <a:xfrm>
            <a:off x="1785918" y="785794"/>
            <a:ext cx="6428693" cy="4676798"/>
          </a:xfrm>
          <a:prstGeom prst="roundRect">
            <a:avLst>
              <a:gd name="adj" fmla="val 86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2" name="مجموعة 23"/>
          <p:cNvGrpSpPr>
            <a:grpSpLocks/>
          </p:cNvGrpSpPr>
          <p:nvPr/>
        </p:nvGrpSpPr>
        <p:grpSpPr bwMode="auto">
          <a:xfrm>
            <a:off x="2214563" y="5786439"/>
            <a:ext cx="5857875" cy="584775"/>
            <a:chOff x="0" y="5786453"/>
            <a:chExt cx="5857884" cy="584779"/>
          </a:xfrm>
        </p:grpSpPr>
        <p:sp>
          <p:nvSpPr>
            <p:cNvPr id="6" name="مستطيل 5"/>
            <p:cNvSpPr/>
            <p:nvPr/>
          </p:nvSpPr>
          <p:spPr>
            <a:xfrm>
              <a:off x="0" y="5786474"/>
              <a:ext cx="585788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5" name="مربع نص 6"/>
            <p:cNvSpPr txBox="1">
              <a:spLocks noChangeArrowheads="1"/>
            </p:cNvSpPr>
            <p:nvPr/>
          </p:nvSpPr>
          <p:spPr bwMode="auto">
            <a:xfrm>
              <a:off x="142876" y="5786453"/>
              <a:ext cx="5286376" cy="584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EG" sz="3200" b="1" dirty="0" smtClean="0"/>
                <a:t>شكل </a:t>
              </a:r>
              <a:r>
                <a:rPr lang="ar-EG" sz="3200" b="1" dirty="0"/>
                <a:t>(8): الشكل النهائي للعمل.</a:t>
              </a:r>
              <a:endParaRPr lang="en-US" sz="3200" dirty="0"/>
            </a:p>
          </p:txBody>
        </p:sp>
        <p:cxnSp>
          <p:nvCxnSpPr>
            <p:cNvPr id="8" name="رابط مستقيم 7"/>
            <p:cNvCxnSpPr/>
            <p:nvPr/>
          </p:nvCxnSpPr>
          <p:spPr>
            <a:xfrm rot="10800000">
              <a:off x="0" y="6357958"/>
              <a:ext cx="5786446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32777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5072089" y="5786469"/>
              <a:ext cx="57150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مربع نص 12"/>
          <p:cNvSpPr txBox="1">
            <a:spLocks noChangeArrowheads="1"/>
          </p:cNvSpPr>
          <p:nvPr/>
        </p:nvSpPr>
        <p:spPr bwMode="auto">
          <a:xfrm>
            <a:off x="1357290" y="1285860"/>
            <a:ext cx="6786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600" b="1" dirty="0"/>
              <a:t>نعبر عن أحد الموضوعات الطبيعية في المملكة باستخدام بعض العناصر الشكلية من خط ولون وملمس.</a:t>
            </a:r>
            <a:endParaRPr lang="en-US" sz="3600" dirty="0"/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9" name="موجة 8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3800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3380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موجة 14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3801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(3)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9000" contrast="44000"/>
          </a:blip>
          <a:srcRect l="982" r="1774" b="6992"/>
          <a:stretch>
            <a:fillRect/>
          </a:stretch>
        </p:blipFill>
        <p:spPr bwMode="auto">
          <a:xfrm>
            <a:off x="1785918" y="3214686"/>
            <a:ext cx="592935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مربع نص 7"/>
          <p:cNvSpPr txBox="1">
            <a:spLocks noChangeArrowheads="1"/>
          </p:cNvSpPr>
          <p:nvPr/>
        </p:nvSpPr>
        <p:spPr bwMode="auto">
          <a:xfrm>
            <a:off x="1000100" y="1714488"/>
            <a:ext cx="77978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EG" sz="4000" b="1" dirty="0"/>
              <a:t>تتميز الطبيعة في المملكة العربية السعودية بتنوع المناظر الطبيعية المتمثلة في الصحاري الواسعة، والسهول الخضراء، والجبال الشاهقة، والشواطئ البحرية، شكل (1).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lum bright="-8000" contrast="36000"/>
          </a:blip>
          <a:srcRect/>
          <a:stretch>
            <a:fillRect/>
          </a:stretch>
        </p:blipFill>
        <p:spPr bwMode="auto">
          <a:xfrm>
            <a:off x="1285852" y="2000240"/>
            <a:ext cx="73581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مربع نص 5"/>
          <p:cNvSpPr txBox="1">
            <a:spLocks noChangeArrowheads="1"/>
          </p:cNvSpPr>
          <p:nvPr/>
        </p:nvSpPr>
        <p:spPr bwMode="auto">
          <a:xfrm>
            <a:off x="3357554" y="5643578"/>
            <a:ext cx="2643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صحراء </a:t>
            </a:r>
            <a:r>
              <a:rPr lang="ar-EG" sz="3200" b="1" dirty="0" err="1">
                <a:solidFill>
                  <a:srgbClr val="C00000"/>
                </a:solidFill>
              </a:rPr>
              <a:t>النفود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1143026" y="831839"/>
            <a:ext cx="7143750" cy="1025525"/>
            <a:chOff x="1214414" y="4786322"/>
            <a:chExt cx="7143800" cy="1025545"/>
          </a:xfrm>
        </p:grpSpPr>
        <p:grpSp>
          <p:nvGrpSpPr>
            <p:cNvPr id="6150" name="مجموعة 8"/>
            <p:cNvGrpSpPr>
              <a:grpSpLocks/>
            </p:cNvGrpSpPr>
            <p:nvPr/>
          </p:nvGrpSpPr>
          <p:grpSpPr bwMode="auto">
            <a:xfrm>
              <a:off x="1214414" y="4786322"/>
              <a:ext cx="7000924" cy="1025545"/>
              <a:chOff x="1214414" y="4786322"/>
              <a:chExt cx="7000924" cy="1025545"/>
            </a:xfrm>
          </p:grpSpPr>
          <p:sp>
            <p:nvSpPr>
              <p:cNvPr id="6152" name="مربع نص 8"/>
              <p:cNvSpPr txBox="1">
                <a:spLocks noChangeArrowheads="1"/>
              </p:cNvSpPr>
              <p:nvPr/>
            </p:nvSpPr>
            <p:spPr bwMode="auto">
              <a:xfrm>
                <a:off x="1214414" y="4857760"/>
                <a:ext cx="6643734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 dirty="0"/>
                  <a:t>شكل(1): </a:t>
                </a:r>
                <a:r>
                  <a:rPr lang="ar-SA" sz="2800" b="1" dirty="0"/>
                  <a:t>مجموعة من المناظر </a:t>
                </a:r>
                <a:r>
                  <a:rPr lang="ar-SA" sz="2800" b="1" dirty="0" smtClean="0"/>
                  <a:t>الطبيعية </a:t>
                </a:r>
                <a:r>
                  <a:rPr lang="ar-SA" sz="2800" b="1" dirty="0"/>
                  <a:t>في المملكة العربية السعودية.</a:t>
                </a:r>
                <a:endParaRPr lang="en-US" sz="2800" dirty="0"/>
              </a:p>
            </p:txBody>
          </p:sp>
          <p:pic>
            <p:nvPicPr>
              <p:cNvPr id="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lum bright="-2000" contrast="40000"/>
              </a:blip>
              <a:srcRect/>
              <a:stretch>
                <a:fillRect/>
              </a:stretch>
            </p:blipFill>
            <p:spPr bwMode="auto">
              <a:xfrm rot="10800000">
                <a:off x="7500958" y="4786322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رابط مستقيم 11"/>
            <p:cNvCxnSpPr/>
            <p:nvPr/>
          </p:nvCxnSpPr>
          <p:spPr>
            <a:xfrm rot="10800000">
              <a:off x="1500166" y="5786467"/>
              <a:ext cx="6858048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lum bright="-8000" contrast="36000"/>
          </a:blip>
          <a:srcRect/>
          <a:stretch>
            <a:fillRect/>
          </a:stretch>
        </p:blipFill>
        <p:spPr bwMode="auto">
          <a:xfrm>
            <a:off x="1428728" y="1857364"/>
            <a:ext cx="7072362" cy="384110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مربع نص 5"/>
          <p:cNvSpPr txBox="1">
            <a:spLocks noChangeArrowheads="1"/>
          </p:cNvSpPr>
          <p:nvPr/>
        </p:nvSpPr>
        <p:spPr bwMode="auto">
          <a:xfrm>
            <a:off x="2928926" y="5643578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جبال شاهقة من تبوك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9" name="مجموعة 13"/>
          <p:cNvGrpSpPr>
            <a:grpSpLocks/>
          </p:cNvGrpSpPr>
          <p:nvPr/>
        </p:nvGrpSpPr>
        <p:grpSpPr bwMode="auto">
          <a:xfrm>
            <a:off x="1143026" y="831839"/>
            <a:ext cx="7143750" cy="1025525"/>
            <a:chOff x="1214414" y="4786322"/>
            <a:chExt cx="7143800" cy="1025545"/>
          </a:xfrm>
        </p:grpSpPr>
        <p:grpSp>
          <p:nvGrpSpPr>
            <p:cNvPr id="10" name="مجموعة 8"/>
            <p:cNvGrpSpPr>
              <a:grpSpLocks/>
            </p:cNvGrpSpPr>
            <p:nvPr/>
          </p:nvGrpSpPr>
          <p:grpSpPr bwMode="auto">
            <a:xfrm>
              <a:off x="1214414" y="4786322"/>
              <a:ext cx="7000924" cy="1025545"/>
              <a:chOff x="1214414" y="4786322"/>
              <a:chExt cx="7000924" cy="1025545"/>
            </a:xfrm>
          </p:grpSpPr>
          <p:sp>
            <p:nvSpPr>
              <p:cNvPr id="13" name="مربع نص 8"/>
              <p:cNvSpPr txBox="1">
                <a:spLocks noChangeArrowheads="1"/>
              </p:cNvSpPr>
              <p:nvPr/>
            </p:nvSpPr>
            <p:spPr bwMode="auto">
              <a:xfrm>
                <a:off x="1214414" y="4857760"/>
                <a:ext cx="6643734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 dirty="0"/>
                  <a:t>شكل(1): </a:t>
                </a:r>
                <a:r>
                  <a:rPr lang="ar-SA" sz="2800" b="1" dirty="0"/>
                  <a:t>مجموعة من المناظر </a:t>
                </a:r>
                <a:r>
                  <a:rPr lang="ar-SA" sz="2800" b="1" dirty="0" smtClean="0"/>
                  <a:t>الطبيعية </a:t>
                </a:r>
                <a:r>
                  <a:rPr lang="ar-SA" sz="2800" b="1" dirty="0"/>
                  <a:t>في المملكة العربية السعودية.</a:t>
                </a:r>
                <a:endParaRPr lang="en-US" sz="2800" dirty="0"/>
              </a:p>
            </p:txBody>
          </p:sp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lum bright="-2000" contrast="40000"/>
              </a:blip>
              <a:srcRect/>
              <a:stretch>
                <a:fillRect/>
              </a:stretch>
            </p:blipFill>
            <p:spPr bwMode="auto">
              <a:xfrm rot="10800000">
                <a:off x="7500958" y="4786322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رابط مستقيم 11"/>
            <p:cNvCxnSpPr/>
            <p:nvPr/>
          </p:nvCxnSpPr>
          <p:spPr>
            <a:xfrm rot="10800000">
              <a:off x="1500166" y="5786467"/>
              <a:ext cx="6858048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مربع نص 5"/>
          <p:cNvSpPr txBox="1">
            <a:spLocks noChangeArrowheads="1"/>
          </p:cNvSpPr>
          <p:nvPr/>
        </p:nvSpPr>
        <p:spPr bwMode="auto">
          <a:xfrm>
            <a:off x="2714625" y="5572140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 smtClean="0">
                <a:solidFill>
                  <a:srgbClr val="C00000"/>
                </a:solidFill>
              </a:rPr>
              <a:t>مدرجات زراعية من أبها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صورة 7" descr="Longji_Ti_T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2143116"/>
            <a:ext cx="6715172" cy="32940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مجموعة 13"/>
          <p:cNvGrpSpPr>
            <a:grpSpLocks/>
          </p:cNvGrpSpPr>
          <p:nvPr/>
        </p:nvGrpSpPr>
        <p:grpSpPr bwMode="auto">
          <a:xfrm>
            <a:off x="1143026" y="831839"/>
            <a:ext cx="7143750" cy="1025525"/>
            <a:chOff x="1214414" y="4786322"/>
            <a:chExt cx="7143800" cy="1025545"/>
          </a:xfrm>
        </p:grpSpPr>
        <p:grpSp>
          <p:nvGrpSpPr>
            <p:cNvPr id="10" name="مجموعة 8"/>
            <p:cNvGrpSpPr>
              <a:grpSpLocks/>
            </p:cNvGrpSpPr>
            <p:nvPr/>
          </p:nvGrpSpPr>
          <p:grpSpPr bwMode="auto">
            <a:xfrm>
              <a:off x="1214414" y="4786322"/>
              <a:ext cx="7000924" cy="1025545"/>
              <a:chOff x="1214414" y="4786322"/>
              <a:chExt cx="7000924" cy="1025545"/>
            </a:xfrm>
          </p:grpSpPr>
          <p:sp>
            <p:nvSpPr>
              <p:cNvPr id="13" name="مربع نص 8"/>
              <p:cNvSpPr txBox="1">
                <a:spLocks noChangeArrowheads="1"/>
              </p:cNvSpPr>
              <p:nvPr/>
            </p:nvSpPr>
            <p:spPr bwMode="auto">
              <a:xfrm>
                <a:off x="1214414" y="4857760"/>
                <a:ext cx="6643734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 dirty="0"/>
                  <a:t>شكل(1): </a:t>
                </a:r>
                <a:r>
                  <a:rPr lang="ar-SA" sz="2800" b="1" dirty="0"/>
                  <a:t>مجموعة من المناظر </a:t>
                </a:r>
                <a:r>
                  <a:rPr lang="ar-SA" sz="2800" b="1" dirty="0" smtClean="0"/>
                  <a:t>الطبيعية </a:t>
                </a:r>
                <a:r>
                  <a:rPr lang="ar-SA" sz="2800" b="1" dirty="0"/>
                  <a:t>في المملكة العربية السعودية.</a:t>
                </a:r>
                <a:endParaRPr lang="en-US" sz="2800" dirty="0"/>
              </a:p>
            </p:txBody>
          </p:sp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lum bright="-2000" contrast="40000"/>
              </a:blip>
              <a:srcRect/>
              <a:stretch>
                <a:fillRect/>
              </a:stretch>
            </p:blipFill>
            <p:spPr bwMode="auto">
              <a:xfrm rot="10800000">
                <a:off x="7500958" y="4786322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رابط مستقيم 11"/>
            <p:cNvCxnSpPr/>
            <p:nvPr/>
          </p:nvCxnSpPr>
          <p:spPr>
            <a:xfrm rot="10800000">
              <a:off x="1500166" y="5786467"/>
              <a:ext cx="6858048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مربع نص 5"/>
          <p:cNvSpPr txBox="1">
            <a:spLocks noChangeArrowheads="1"/>
          </p:cNvSpPr>
          <p:nvPr/>
        </p:nvSpPr>
        <p:spPr bwMode="auto">
          <a:xfrm>
            <a:off x="3000375" y="5715016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شاطئ البحر بجدة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8" name="صورة 7" descr="jeddah-5_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6929486" cy="3319724"/>
          </a:xfrm>
          <a:prstGeom prst="roundRect">
            <a:avLst>
              <a:gd name="adj" fmla="val 10707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مجموعة 13"/>
          <p:cNvGrpSpPr>
            <a:grpSpLocks/>
          </p:cNvGrpSpPr>
          <p:nvPr/>
        </p:nvGrpSpPr>
        <p:grpSpPr bwMode="auto">
          <a:xfrm>
            <a:off x="1143026" y="831839"/>
            <a:ext cx="7143750" cy="1025525"/>
            <a:chOff x="1214414" y="4786322"/>
            <a:chExt cx="7143800" cy="1025545"/>
          </a:xfrm>
        </p:grpSpPr>
        <p:grpSp>
          <p:nvGrpSpPr>
            <p:cNvPr id="10" name="مجموعة 8"/>
            <p:cNvGrpSpPr>
              <a:grpSpLocks/>
            </p:cNvGrpSpPr>
            <p:nvPr/>
          </p:nvGrpSpPr>
          <p:grpSpPr bwMode="auto">
            <a:xfrm>
              <a:off x="1214414" y="4786322"/>
              <a:ext cx="7000924" cy="1025545"/>
              <a:chOff x="1214414" y="4786322"/>
              <a:chExt cx="7000924" cy="1025545"/>
            </a:xfrm>
          </p:grpSpPr>
          <p:sp>
            <p:nvSpPr>
              <p:cNvPr id="13" name="مربع نص 8"/>
              <p:cNvSpPr txBox="1">
                <a:spLocks noChangeArrowheads="1"/>
              </p:cNvSpPr>
              <p:nvPr/>
            </p:nvSpPr>
            <p:spPr bwMode="auto">
              <a:xfrm>
                <a:off x="1214414" y="4857760"/>
                <a:ext cx="6643734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ar-EG" sz="2800" b="1" dirty="0"/>
                  <a:t>شكل(1): </a:t>
                </a:r>
                <a:r>
                  <a:rPr lang="ar-SA" sz="2800" b="1" dirty="0"/>
                  <a:t>مجموعة من المناظر </a:t>
                </a:r>
                <a:r>
                  <a:rPr lang="ar-SA" sz="2800" b="1" dirty="0" smtClean="0"/>
                  <a:t>الطبيعية </a:t>
                </a:r>
                <a:r>
                  <a:rPr lang="ar-SA" sz="2800" b="1" dirty="0"/>
                  <a:t>في المملكة العربية السعودية.</a:t>
                </a:r>
                <a:endParaRPr lang="en-US" sz="2800" dirty="0"/>
              </a:p>
            </p:txBody>
          </p:sp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lum bright="-2000" contrast="40000"/>
              </a:blip>
              <a:srcRect/>
              <a:stretch>
                <a:fillRect/>
              </a:stretch>
            </p:blipFill>
            <p:spPr bwMode="auto">
              <a:xfrm rot="10800000">
                <a:off x="7500958" y="4786322"/>
                <a:ext cx="714380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" name="رابط مستقيم 11"/>
            <p:cNvCxnSpPr/>
            <p:nvPr/>
          </p:nvCxnSpPr>
          <p:spPr>
            <a:xfrm rot="10800000">
              <a:off x="1500166" y="5786467"/>
              <a:ext cx="6858048" cy="1587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ربع نص 6"/>
          <p:cNvSpPr txBox="1">
            <a:spLocks noChangeArrowheads="1"/>
          </p:cNvSpPr>
          <p:nvPr/>
        </p:nvSpPr>
        <p:spPr bwMode="auto">
          <a:xfrm>
            <a:off x="1285875" y="2143125"/>
            <a:ext cx="7500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b="1" dirty="0"/>
              <a:t>وإذا تأملناها نجدها غنية بالقيم الفنية والجمالية المتعددة، مثل: </a:t>
            </a:r>
            <a:r>
              <a:rPr lang="ar-EG" sz="4400" b="1" dirty="0">
                <a:solidFill>
                  <a:srgbClr val="C00000"/>
                </a:solidFill>
              </a:rPr>
              <a:t>القيم اللونية</a:t>
            </a:r>
            <a:r>
              <a:rPr lang="ar-EG" sz="4400" b="1" dirty="0"/>
              <a:t>، </a:t>
            </a:r>
            <a:r>
              <a:rPr lang="ar-EG" sz="4400" b="1" dirty="0">
                <a:solidFill>
                  <a:srgbClr val="C00000"/>
                </a:solidFill>
              </a:rPr>
              <a:t>والخطية</a:t>
            </a:r>
            <a:r>
              <a:rPr lang="ar-EG" sz="4400" b="1" dirty="0"/>
              <a:t>،</a:t>
            </a:r>
            <a:r>
              <a:rPr lang="ar-EG" sz="4400" b="1" dirty="0">
                <a:solidFill>
                  <a:srgbClr val="C00000"/>
                </a:solidFill>
              </a:rPr>
              <a:t> </a:t>
            </a:r>
            <a:r>
              <a:rPr lang="ar-EG" sz="4400" b="1" dirty="0" err="1">
                <a:solidFill>
                  <a:srgbClr val="C00000"/>
                </a:solidFill>
              </a:rPr>
              <a:t>والملمسية</a:t>
            </a:r>
            <a:r>
              <a:rPr lang="ar-EG" sz="4400" b="1" dirty="0"/>
              <a:t>.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13842</TotalTime>
  <Words>656</Words>
  <Application>Microsoft Office PowerPoint</Application>
  <PresentationFormat>عرض على الشاشة (3:4)‏</PresentationFormat>
  <Paragraphs>78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الثاني الابتدائي - الفصل الدراسي الأول</dc:title>
  <dc:subject>الموضوع الأول - الطبيعة في بلادي</dc:subject>
  <dc:creator>زاد المعلم</dc:creator>
  <cp:keywords>زاد المعلم</cp:keywords>
  <cp:lastModifiedBy>ZAD</cp:lastModifiedBy>
  <cp:revision>434</cp:revision>
  <dcterms:created xsi:type="dcterms:W3CDTF">2010-11-30T14:34:05Z</dcterms:created>
  <dcterms:modified xsi:type="dcterms:W3CDTF">2018-02-02T08:43:38Z</dcterms:modified>
</cp:coreProperties>
</file>